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3" r:id="rId3"/>
    <p:sldId id="257" r:id="rId4"/>
    <p:sldId id="258" r:id="rId5"/>
    <p:sldId id="260" r:id="rId6"/>
    <p:sldId id="273" r:id="rId7"/>
    <p:sldId id="265" r:id="rId8"/>
    <p:sldId id="264" r:id="rId9"/>
    <p:sldId id="272" r:id="rId10"/>
    <p:sldId id="261" r:id="rId11"/>
    <p:sldId id="271" r:id="rId12"/>
    <p:sldId id="266" r:id="rId13"/>
    <p:sldId id="262" r:id="rId14"/>
    <p:sldId id="267" r:id="rId15"/>
    <p:sldId id="269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1316" autoAdjust="0"/>
    <p:restoredTop sz="94629" autoAdjust="0"/>
  </p:normalViewPr>
  <p:slideViewPr>
    <p:cSldViewPr>
      <p:cViewPr>
        <p:scale>
          <a:sx n="100" d="100"/>
          <a:sy n="100" d="100"/>
        </p:scale>
        <p:origin x="-198" y="13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BAFB8-C23A-4C35-8212-7C5CACE42102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C53EE-D09C-453F-95B1-D5AB64F73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61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Served</a:t>
            </a:r>
            <a:r>
              <a:rPr lang="en-US" baseline="0" dirty="0" smtClean="0"/>
              <a:t> on three departments and this is a common problem for smaller, volunteer departments that do not have the funds to invest in newer technology to upgrade preplan programs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53EE-D09C-453F-95B1-D5AB64F73F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41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Split into</a:t>
            </a:r>
            <a:r>
              <a:rPr lang="en-US" baseline="0" dirty="0" smtClean="0"/>
              <a:t>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53EE-D09C-453F-95B1-D5AB64F73F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84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Split into</a:t>
            </a:r>
            <a:r>
              <a:rPr lang="en-US" baseline="0" dirty="0" smtClean="0"/>
              <a:t>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53EE-D09C-453F-95B1-D5AB64F73F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84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53EE-D09C-453F-95B1-D5AB64F73F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55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r>
              <a:rPr lang="en-US" baseline="0" dirty="0" smtClean="0"/>
              <a:t> on separate slide, show images to illustrate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53EE-D09C-453F-95B1-D5AB64F73F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55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D79-20D0-4650-81FD-BFD8384C225E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CFC9-7997-4567-B496-D18FCF02D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4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D79-20D0-4650-81FD-BFD8384C225E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CFC9-7997-4567-B496-D18FCF02D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34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D79-20D0-4650-81FD-BFD8384C225E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CFC9-7997-4567-B496-D18FCF02D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9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D79-20D0-4650-81FD-BFD8384C225E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CFC9-7997-4567-B496-D18FCF02D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32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D79-20D0-4650-81FD-BFD8384C225E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CFC9-7997-4567-B496-D18FCF02D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17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D79-20D0-4650-81FD-BFD8384C225E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CFC9-7997-4567-B496-D18FCF02D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96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D79-20D0-4650-81FD-BFD8384C225E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CFC9-7997-4567-B496-D18FCF02D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10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D79-20D0-4650-81FD-BFD8384C225E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CFC9-7997-4567-B496-D18FCF02D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3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D79-20D0-4650-81FD-BFD8384C225E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CFC9-7997-4567-B496-D18FCF02D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03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D79-20D0-4650-81FD-BFD8384C225E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CFC9-7997-4567-B496-D18FCF02D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FD79-20D0-4650-81FD-BFD8384C225E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CCFC9-7997-4567-B496-D18FCF02D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4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FFD79-20D0-4650-81FD-BFD8384C225E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CCFC9-7997-4567-B496-D18FCF02D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fpa.org/codes-and-standards/document-information-pages?mode=code&amp;code=170" TargetMode="External"/><Relationship Id="rId2" Type="http://schemas.openxmlformats.org/officeDocument/2006/relationships/hyperlink" Target="http://www.nfpa.org/codes-and-standards/document-information-pages?mode=code&amp;code=162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772400" cy="1371600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/>
              <a:t>GEOG 596A </a:t>
            </a:r>
            <a:br>
              <a:rPr lang="en-US" sz="2000" dirty="0" smtClean="0"/>
            </a:br>
            <a:r>
              <a:rPr lang="en-US" sz="2000" dirty="0" smtClean="0"/>
              <a:t>Open Source Emergency Response Preplan Application</a:t>
            </a:r>
            <a:br>
              <a:rPr lang="en-US" sz="2000" dirty="0" smtClean="0"/>
            </a:br>
            <a:r>
              <a:rPr lang="en-US" sz="2000" dirty="0" smtClean="0"/>
              <a:t>Francesco </a:t>
            </a:r>
            <a:r>
              <a:rPr lang="en-US" sz="2000" dirty="0" err="1" smtClean="0"/>
              <a:t>DiPaolo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Dr. Jan </a:t>
            </a:r>
            <a:r>
              <a:rPr lang="en-US" sz="2000" dirty="0"/>
              <a:t>Oliver </a:t>
            </a:r>
            <a:r>
              <a:rPr lang="en-US" sz="2000" dirty="0" err="1"/>
              <a:t>Wallgrün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5/09/2016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03" y="2133600"/>
            <a:ext cx="3886200" cy="2586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90600"/>
            <a:ext cx="3583161" cy="2664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4191000"/>
            <a:ext cx="1677423" cy="166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0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235" y="76200"/>
            <a:ext cx="31242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200" b="1" dirty="0" smtClean="0"/>
              <a:t>Commercial</a:t>
            </a:r>
            <a:r>
              <a:rPr lang="en-US" sz="2000" b="1" dirty="0" smtClean="0"/>
              <a:t> Product Review</a:t>
            </a:r>
            <a:endParaRPr lang="en-US" sz="2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623043"/>
            <a:ext cx="3733800" cy="22098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Many commercial products available</a:t>
            </a:r>
          </a:p>
          <a:p>
            <a:r>
              <a:rPr lang="en-US" sz="1600" dirty="0" smtClean="0"/>
              <a:t>Researched and tested several</a:t>
            </a:r>
          </a:p>
          <a:p>
            <a:r>
              <a:rPr lang="en-US" sz="1600" dirty="0" smtClean="0"/>
              <a:t>Criteria developed with department</a:t>
            </a: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7" y="3048000"/>
            <a:ext cx="8915400" cy="215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Penn_State\GEOG_596A_Capstone\Presentation_Pics\Mobile-Eyes_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81" y="152400"/>
            <a:ext cx="1798637" cy="94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Penn_State\GEOG_596A_Capstone\Presentation_Pics\FS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667" y="1635125"/>
            <a:ext cx="1964619" cy="49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87" y="888899"/>
            <a:ext cx="267652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5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 txBox="1">
            <a:spLocks/>
          </p:cNvSpPr>
          <p:nvPr/>
        </p:nvSpPr>
        <p:spPr>
          <a:xfrm>
            <a:off x="381000" y="609600"/>
            <a:ext cx="71628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Many did not meet department needs</a:t>
            </a:r>
          </a:p>
          <a:p>
            <a:r>
              <a:rPr lang="en-US" sz="1600" dirty="0" smtClean="0"/>
              <a:t>Many not true GIS</a:t>
            </a:r>
          </a:p>
          <a:p>
            <a:r>
              <a:rPr lang="en-US" sz="1600" dirty="0" smtClean="0"/>
              <a:t>Required third party hosting of data</a:t>
            </a:r>
          </a:p>
          <a:p>
            <a:r>
              <a:rPr lang="en-US" sz="1600" dirty="0" smtClean="0"/>
              <a:t>Many hidden costs (additional modules needed for full functionality)</a:t>
            </a:r>
          </a:p>
          <a:p>
            <a:r>
              <a:rPr lang="en-US" sz="1600" dirty="0" smtClean="0"/>
              <a:t>Higher rated programs very expensive ~$45,000 over 5 years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Not including hardware costs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" y="228600"/>
            <a:ext cx="4800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/>
              <a:t>Commercial Product Review Findings:</a:t>
            </a: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3505200"/>
            <a:ext cx="3853543" cy="252888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667000"/>
            <a:ext cx="27717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4"/>
          <p:cNvSpPr txBox="1">
            <a:spLocks/>
          </p:cNvSpPr>
          <p:nvPr/>
        </p:nvSpPr>
        <p:spPr>
          <a:xfrm>
            <a:off x="961007" y="3138719"/>
            <a:ext cx="4343400" cy="411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Looks like GIS, only graphic/text edit tool</a:t>
            </a:r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5595891" y="2252547"/>
            <a:ext cx="4343400" cy="411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/>
              <a:t>Sounds simple, costs can escalate</a:t>
            </a:r>
          </a:p>
        </p:txBody>
      </p:sp>
    </p:spTree>
    <p:extLst>
      <p:ext uri="{BB962C8B-B14F-4D97-AF65-F5344CB8AC3E}">
        <p14:creationId xmlns:p14="http://schemas.microsoft.com/office/powerpoint/2010/main" val="27939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7362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/>
              <a:t>Proof of Concept</a:t>
            </a:r>
            <a:endParaRPr lang="en-US" sz="2000" dirty="0"/>
          </a:p>
        </p:txBody>
      </p:sp>
      <p:pic>
        <p:nvPicPr>
          <p:cNvPr id="4" name="Preplan_App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715.9904" end="81527.44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981200"/>
            <a:ext cx="8229600" cy="4095750"/>
          </a:xfr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457200" y="533400"/>
            <a:ext cx="7848600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Pilot test developed using ESRI products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ArcGIS Server, ArcMap, </a:t>
            </a:r>
            <a:r>
              <a:rPr lang="en-US" sz="1200" dirty="0"/>
              <a:t>ArcGIS Online, Amazon EC2 </a:t>
            </a:r>
            <a:r>
              <a:rPr lang="en-US" sz="1200" dirty="0" smtClean="0"/>
              <a:t>Cloud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Too costly for production use</a:t>
            </a:r>
          </a:p>
          <a:p>
            <a:r>
              <a:rPr lang="en-US" sz="1600" dirty="0" smtClean="0"/>
              <a:t>Presented to department for concept approval</a:t>
            </a:r>
          </a:p>
          <a:p>
            <a:r>
              <a:rPr lang="en-US" sz="1600" dirty="0" smtClean="0"/>
              <a:t>Not all proposed functionality developed in pilot</a:t>
            </a:r>
          </a:p>
        </p:txBody>
      </p:sp>
    </p:spTree>
    <p:extLst>
      <p:ext uri="{BB962C8B-B14F-4D97-AF65-F5344CB8AC3E}">
        <p14:creationId xmlns:p14="http://schemas.microsoft.com/office/powerpoint/2010/main" val="135155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200" b="1" dirty="0" smtClean="0"/>
              <a:t>How do we get there?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FOSS Evaluation Matrix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Available FOSS </a:t>
            </a:r>
            <a:r>
              <a:rPr lang="en-US" sz="1600" dirty="0"/>
              <a:t>m</a:t>
            </a:r>
            <a:r>
              <a:rPr lang="en-US" sz="1600" dirty="0" smtClean="0"/>
              <a:t>ap API’s reviewed to determine best fit for GIS stack</a:t>
            </a:r>
          </a:p>
          <a:p>
            <a:r>
              <a:rPr lang="en-US" sz="1600" dirty="0" smtClean="0"/>
              <a:t>Criteria based on application functionality cases</a:t>
            </a:r>
          </a:p>
          <a:p>
            <a:r>
              <a:rPr lang="en-US" sz="1600" dirty="0" smtClean="0"/>
              <a:t>FOSS to review (not limited too)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Leaflet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err="1" smtClean="0"/>
              <a:t>OpenLayers</a:t>
            </a:r>
            <a:endParaRPr lang="en-US" sz="12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err="1" smtClean="0"/>
              <a:t>Mapbox</a:t>
            </a:r>
            <a:endParaRPr lang="en-US" sz="12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Google Maps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err="1" smtClean="0"/>
              <a:t>CartoDB</a:t>
            </a:r>
            <a:endParaRPr lang="en-US" sz="12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err="1" smtClean="0"/>
              <a:t>Mapnik</a:t>
            </a:r>
            <a:endParaRPr lang="en-US" sz="12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err="1" smtClean="0"/>
              <a:t>GeoServer</a:t>
            </a:r>
            <a:endParaRPr lang="en-US" sz="12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err="1" smtClean="0"/>
              <a:t>MapServer</a:t>
            </a:r>
            <a:endParaRPr lang="en-US" sz="12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PostgreSQL w/</a:t>
            </a:r>
            <a:r>
              <a:rPr lang="en-US" sz="1200" dirty="0" err="1" smtClean="0"/>
              <a:t>PostGIS</a:t>
            </a:r>
            <a:endParaRPr lang="en-US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4419600"/>
            <a:ext cx="738187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75" y="1752600"/>
            <a:ext cx="2743200" cy="21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3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62200" cy="6397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Design Blueprint 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20826"/>
            <a:ext cx="4000500" cy="2444750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62364" y="914401"/>
            <a:ext cx="4262036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Understand data collection workflows</a:t>
            </a:r>
          </a:p>
          <a:p>
            <a:r>
              <a:rPr lang="en-US" sz="1600" dirty="0" smtClean="0"/>
              <a:t>Develop GIS stack (which FOSS)</a:t>
            </a:r>
          </a:p>
          <a:p>
            <a:r>
              <a:rPr lang="en-US" sz="1600" dirty="0" smtClean="0"/>
              <a:t>Configure network architecture</a:t>
            </a:r>
          </a:p>
          <a:p>
            <a:r>
              <a:rPr lang="en-US" sz="1600" dirty="0" smtClean="0"/>
              <a:t>Establish security protocol</a:t>
            </a:r>
          </a:p>
          <a:p>
            <a:r>
              <a:rPr lang="en-US" sz="1600" dirty="0" smtClean="0"/>
              <a:t>Iterative user acceptance testing</a:t>
            </a:r>
            <a:endParaRPr lang="en-US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95600"/>
            <a:ext cx="3456709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72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00400" cy="639762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Deployment Plan/Timeline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Microsoft Sans Serif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62" y="5638800"/>
            <a:ext cx="3829362" cy="103098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81525" y="173828"/>
            <a:ext cx="4262036" cy="435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Understand data collection workflows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609600" y="3276600"/>
            <a:ext cx="80010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647700" y="2743201"/>
            <a:ext cx="228600" cy="204788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62000" y="2943223"/>
            <a:ext cx="0" cy="519112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-19050" y="2090737"/>
            <a:ext cx="1804274" cy="847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/>
              <a:t>FOSS Evaluation</a:t>
            </a:r>
          </a:p>
          <a:p>
            <a:pPr marL="0" indent="0" algn="ctr">
              <a:buNone/>
            </a:pPr>
            <a:r>
              <a:rPr lang="en-US" sz="1600" dirty="0" smtClean="0"/>
              <a:t>5/2016 – 7/2016</a:t>
            </a:r>
            <a:endParaRPr lang="en-US" sz="1600" dirty="0"/>
          </a:p>
        </p:txBody>
      </p:sp>
      <p:sp>
        <p:nvSpPr>
          <p:cNvPr id="11" name="Flowchart: Connector 10"/>
          <p:cNvSpPr/>
          <p:nvPr/>
        </p:nvSpPr>
        <p:spPr>
          <a:xfrm>
            <a:off x="1181100" y="4314822"/>
            <a:ext cx="228600" cy="204788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295400" y="3795710"/>
            <a:ext cx="0" cy="519112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393263" y="4676774"/>
            <a:ext cx="1804274" cy="8477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/>
              <a:t>Blueprint Design Process</a:t>
            </a:r>
          </a:p>
          <a:p>
            <a:pPr marL="0" indent="0" algn="ctr">
              <a:buNone/>
            </a:pPr>
            <a:r>
              <a:rPr lang="en-US" sz="1600" dirty="0" smtClean="0"/>
              <a:t>8/2016 – 9/2016</a:t>
            </a:r>
            <a:endParaRPr lang="en-US" sz="1600" dirty="0"/>
          </a:p>
        </p:txBody>
      </p:sp>
      <p:sp>
        <p:nvSpPr>
          <p:cNvPr id="14" name="Flowchart: Connector 13"/>
          <p:cNvSpPr/>
          <p:nvPr/>
        </p:nvSpPr>
        <p:spPr>
          <a:xfrm>
            <a:off x="3004424" y="2714623"/>
            <a:ext cx="228600" cy="204788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118724" y="2914645"/>
            <a:ext cx="0" cy="519112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>
          <a:xfrm>
            <a:off x="2216587" y="1993104"/>
            <a:ext cx="1804274" cy="847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/>
              <a:t>Configure Application &amp; Architecture</a:t>
            </a:r>
          </a:p>
          <a:p>
            <a:pPr marL="0" indent="0" algn="ctr">
              <a:buNone/>
            </a:pPr>
            <a:r>
              <a:rPr lang="en-US" sz="1600" dirty="0" smtClean="0"/>
              <a:t>10/2016 – 2/2017</a:t>
            </a:r>
            <a:endParaRPr lang="en-US" sz="1600" dirty="0"/>
          </a:p>
        </p:txBody>
      </p:sp>
      <p:sp>
        <p:nvSpPr>
          <p:cNvPr id="17" name="Flowchart: Connector 16"/>
          <p:cNvSpPr/>
          <p:nvPr/>
        </p:nvSpPr>
        <p:spPr>
          <a:xfrm>
            <a:off x="4152900" y="4314822"/>
            <a:ext cx="228600" cy="204788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4267200" y="3795710"/>
            <a:ext cx="0" cy="519112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3365063" y="4676774"/>
            <a:ext cx="1804274" cy="847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/>
              <a:t>“Live” Pilot Testing</a:t>
            </a:r>
          </a:p>
          <a:p>
            <a:pPr marL="0" indent="0" algn="ctr">
              <a:buNone/>
            </a:pPr>
            <a:r>
              <a:rPr lang="en-US" sz="1600" dirty="0" smtClean="0"/>
              <a:t>3/2017</a:t>
            </a:r>
            <a:endParaRPr lang="en-US" sz="1600" dirty="0"/>
          </a:p>
        </p:txBody>
      </p:sp>
      <p:sp>
        <p:nvSpPr>
          <p:cNvPr id="20" name="Flowchart: Connector 19"/>
          <p:cNvSpPr/>
          <p:nvPr/>
        </p:nvSpPr>
        <p:spPr>
          <a:xfrm>
            <a:off x="5055037" y="2719389"/>
            <a:ext cx="228600" cy="204788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5169337" y="2919411"/>
            <a:ext cx="0" cy="519112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4267200" y="1997870"/>
            <a:ext cx="1804274" cy="847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/>
              <a:t>Production Rollout</a:t>
            </a:r>
          </a:p>
          <a:p>
            <a:pPr marL="0" indent="0" algn="ctr">
              <a:buNone/>
            </a:pPr>
            <a:r>
              <a:rPr lang="en-US" sz="1600" dirty="0" smtClean="0"/>
              <a:t>4/2017</a:t>
            </a:r>
            <a:endParaRPr lang="en-US" sz="1600" dirty="0"/>
          </a:p>
        </p:txBody>
      </p:sp>
      <p:sp>
        <p:nvSpPr>
          <p:cNvPr id="26" name="Flowchart: Connector 25"/>
          <p:cNvSpPr/>
          <p:nvPr/>
        </p:nvSpPr>
        <p:spPr>
          <a:xfrm>
            <a:off x="7124700" y="4314822"/>
            <a:ext cx="228600" cy="204788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7239000" y="3795710"/>
            <a:ext cx="0" cy="519112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 txBox="1">
            <a:spLocks/>
          </p:cNvSpPr>
          <p:nvPr/>
        </p:nvSpPr>
        <p:spPr>
          <a:xfrm>
            <a:off x="6336863" y="4676774"/>
            <a:ext cx="1804274" cy="847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/>
              <a:t>FOSS4G Conference Presentation</a:t>
            </a:r>
          </a:p>
          <a:p>
            <a:pPr marL="0" indent="0" algn="ctr">
              <a:buNone/>
            </a:pPr>
            <a:r>
              <a:rPr lang="en-US" sz="1600" dirty="0" smtClean="0"/>
              <a:t>5/2017</a:t>
            </a:r>
            <a:endParaRPr lang="en-US" sz="16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73" y="2892020"/>
            <a:ext cx="541737" cy="5417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49" y="2892020"/>
            <a:ext cx="541737" cy="5417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25" y="2903332"/>
            <a:ext cx="541737" cy="541737"/>
          </a:xfrm>
          <a:prstGeom prst="rect">
            <a:avLst/>
          </a:prstGeom>
        </p:spPr>
      </p:pic>
      <p:sp>
        <p:nvSpPr>
          <p:cNvPr id="34" name="Content Placeholder 2"/>
          <p:cNvSpPr txBox="1">
            <a:spLocks/>
          </p:cNvSpPr>
          <p:nvPr/>
        </p:nvSpPr>
        <p:spPr>
          <a:xfrm>
            <a:off x="1084304" y="3431379"/>
            <a:ext cx="1804274" cy="364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User Input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3322680" y="3431379"/>
            <a:ext cx="1804274" cy="364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User Input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5421156" y="3438523"/>
            <a:ext cx="1804274" cy="364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User Input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7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0" y="152400"/>
            <a:ext cx="6477000" cy="792162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Questions</a:t>
            </a:r>
            <a:endParaRPr lang="en-US" sz="2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24384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 smtClean="0"/>
              <a:t>References</a:t>
            </a:r>
          </a:p>
          <a:p>
            <a:pPr marL="0" indent="0">
              <a:buNone/>
            </a:pPr>
            <a:r>
              <a:rPr lang="en-US" sz="1600" dirty="0"/>
              <a:t>N</a:t>
            </a:r>
            <a:r>
              <a:rPr lang="en-US" sz="1700" dirty="0"/>
              <a:t>FPA 1620: STANDARD FOR PRE-INCIDENT PLANNING, Current Edition 2015, retrieved on 03/12/2016 from </a:t>
            </a:r>
            <a:r>
              <a:rPr lang="en-US" sz="1700" u="sng" dirty="0">
                <a:hlinkClick r:id="rId2"/>
              </a:rPr>
              <a:t>http://www.nfpa.org/codes-and-standards/document-information-pages?mode=code&amp;code=1620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 </a:t>
            </a:r>
          </a:p>
          <a:p>
            <a:pPr marL="0" indent="0">
              <a:buNone/>
            </a:pPr>
            <a:r>
              <a:rPr lang="en-US" sz="1700" dirty="0"/>
              <a:t>NFPA 170: STANDARD FOR FIRE SAFETY AND EMERGENCY SYMBOLS, Current Edition 2015, retrieved on 03/12/2016 from</a:t>
            </a:r>
          </a:p>
          <a:p>
            <a:pPr marL="0" indent="0">
              <a:buNone/>
            </a:pPr>
            <a:r>
              <a:rPr lang="en-US" sz="1700" u="sng" dirty="0">
                <a:hlinkClick r:id="rId3"/>
              </a:rPr>
              <a:t>http://www.nfpa.org/codes-and-standards/document-information-pages?mode=code&amp;code=170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 </a:t>
            </a:r>
          </a:p>
          <a:p>
            <a:pPr marL="0" indent="0">
              <a:buNone/>
            </a:pPr>
            <a:r>
              <a:rPr lang="en-US" sz="1700" dirty="0" err="1"/>
              <a:t>Rosson</a:t>
            </a:r>
            <a:r>
              <a:rPr lang="en-US" sz="1700" dirty="0"/>
              <a:t> M. and Carroll J. (2002). </a:t>
            </a:r>
            <a:r>
              <a:rPr lang="en-US" sz="1700" i="1" dirty="0"/>
              <a:t>Scenario-Based Design</a:t>
            </a:r>
            <a:r>
              <a:rPr lang="en-US" sz="1700" dirty="0"/>
              <a:t> Chapter 53 in </a:t>
            </a:r>
            <a:r>
              <a:rPr lang="en-US" sz="1700" dirty="0" err="1"/>
              <a:t>J.Jacko</a:t>
            </a:r>
            <a:r>
              <a:rPr lang="en-US" sz="1700" dirty="0"/>
              <a:t> &amp; A. Sears (Eds.), </a:t>
            </a:r>
            <a:r>
              <a:rPr lang="en-US" sz="1700" i="1" dirty="0"/>
              <a:t>The Human-Computer Interaction Handbook: Fundamentals Evolving Technologies and Emerging Applications. </a:t>
            </a:r>
            <a:r>
              <a:rPr lang="en-US" sz="1700" dirty="0"/>
              <a:t>(pp 1,3-6)</a:t>
            </a:r>
          </a:p>
          <a:p>
            <a:pPr marL="0" indent="0">
              <a:buNone/>
            </a:pPr>
            <a:r>
              <a:rPr lang="en-US" sz="1700" dirty="0"/>
              <a:t> </a:t>
            </a:r>
          </a:p>
          <a:p>
            <a:pPr marL="0" indent="0">
              <a:buNone/>
            </a:pPr>
            <a:r>
              <a:rPr lang="en-US" sz="1700" dirty="0" err="1"/>
              <a:t>Schwaber</a:t>
            </a:r>
            <a:r>
              <a:rPr lang="en-US" sz="1700" dirty="0"/>
              <a:t>, K. &amp; Sutherland J (2013). The Scrum Guide, The Definitive Guide to Scrum: The Rules of the Game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026" name="Picture 2" descr="C:\Users\dipaolfn\AppData\Local\Microsoft\Windows\Temporary Internet Files\Content.IE5\BNV5NDKY\5471047557_4dc13f5376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4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563562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What is a Preplan?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229600" cy="4525963"/>
          </a:xfrm>
        </p:spPr>
        <p:txBody>
          <a:bodyPr>
            <a:normAutofit/>
          </a:bodyPr>
          <a:lstStyle/>
          <a:p>
            <a:r>
              <a:rPr lang="en-US" sz="1600" dirty="0"/>
              <a:t>Provides detailed information about property to fire fighters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Building </a:t>
            </a:r>
            <a:r>
              <a:rPr lang="en-US" sz="1200" dirty="0" smtClean="0"/>
              <a:t>layouts, </a:t>
            </a:r>
            <a:r>
              <a:rPr lang="en-US" sz="1200" dirty="0"/>
              <a:t>rooms, doors, windows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Location of fire alarms</a:t>
            </a:r>
            <a:r>
              <a:rPr lang="en-US" sz="1200" dirty="0" smtClean="0"/>
              <a:t>, water supply, </a:t>
            </a:r>
            <a:r>
              <a:rPr lang="en-US" sz="1200" dirty="0"/>
              <a:t>fire hydrants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Special </a:t>
            </a:r>
            <a:r>
              <a:rPr lang="en-US" sz="1200" dirty="0" smtClean="0"/>
              <a:t>details/hazards </a:t>
            </a:r>
            <a:r>
              <a:rPr lang="en-US" sz="1200" dirty="0"/>
              <a:t>about property (i.e. compressed gas on premise</a:t>
            </a:r>
            <a:r>
              <a:rPr lang="en-US" sz="1200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Daytime/nighttime occupancy</a:t>
            </a:r>
            <a:endParaRPr lang="en-US" sz="1200" dirty="0"/>
          </a:p>
          <a:p>
            <a:r>
              <a:rPr lang="en-US" sz="1600" dirty="0" smtClean="0"/>
              <a:t>Allow emergency responders to survey property in normal conditions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Not completed during an incident</a:t>
            </a:r>
          </a:p>
          <a:p>
            <a:r>
              <a:rPr lang="en-US" sz="1600" dirty="0" smtClean="0"/>
              <a:t>National Fire Protection Agency (NFPA) standard  1620 for preplans</a:t>
            </a:r>
          </a:p>
          <a:p>
            <a:r>
              <a:rPr lang="en-US" sz="1600" dirty="0" smtClean="0"/>
              <a:t>Smaller departments use hard copy, despite technology</a:t>
            </a:r>
          </a:p>
          <a:p>
            <a:r>
              <a:rPr lang="en-US" sz="1600" dirty="0" smtClean="0"/>
              <a:t>Is there an alternative? Yes, goal of project 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85800"/>
            <a:ext cx="2133600" cy="2141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581400"/>
            <a:ext cx="2895600" cy="266822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5372100" y="3660063"/>
            <a:ext cx="3276600" cy="25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7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581" y="152400"/>
            <a:ext cx="8153400" cy="487362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Current State – Personal Experience</a:t>
            </a:r>
            <a:endParaRPr lang="en-US" sz="2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791" y="2017741"/>
            <a:ext cx="1956830" cy="347880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448219"/>
            <a:ext cx="3183551" cy="26610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0050" y="609600"/>
            <a:ext cx="7924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Served on three separate fire departments (various parts of country)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All smaller volunteer departments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All lack funding and resources to purchase/develop technology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Grants not guaranteed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Hard Copies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In Binders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Hard to sort through &amp; takes time to find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Not updated often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Difficult to Read</a:t>
            </a:r>
            <a:endParaRPr lang="en-US" sz="1600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400800" y="1193089"/>
            <a:ext cx="2204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Hand Drawn Sketch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469076" y="2502426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Our Maps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478574"/>
            <a:ext cx="3124200" cy="20952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42953" y="4143987"/>
            <a:ext cx="1288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Old vs. New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78" y="4876800"/>
            <a:ext cx="3310247" cy="186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198" y="296486"/>
            <a:ext cx="8153400" cy="487362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Future State – Project Objective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388398" y="774323"/>
            <a:ext cx="7924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</a:t>
            </a:r>
            <a:r>
              <a:rPr lang="en-US" sz="1600" dirty="0" smtClean="0"/>
              <a:t>o </a:t>
            </a:r>
            <a:r>
              <a:rPr lang="en-US" sz="1600" dirty="0"/>
              <a:t>develop a preplan mapping program using only Free and Open-Source Software (FOSS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Requires multiple FOSS applications working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Requires technical resources (me) to configure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Scalable across other departments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8398" y="1981200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/>
              <a:t>Why FOSS?</a:t>
            </a:r>
            <a:endParaRPr lang="en-US" sz="2000" b="1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07448" y="2544762"/>
            <a:ext cx="8210550" cy="2362199"/>
          </a:xfrm>
        </p:spPr>
        <p:txBody>
          <a:bodyPr>
            <a:normAutofit/>
          </a:bodyPr>
          <a:lstStyle/>
          <a:p>
            <a:r>
              <a:rPr lang="en-US" sz="1600" dirty="0" smtClean="0"/>
              <a:t>Commercial products range from $10 - $45K investment over 5 years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Many vendors don’t include “hidden” costs  (hosting services, additional modules for full functionality)</a:t>
            </a:r>
          </a:p>
          <a:p>
            <a:r>
              <a:rPr lang="en-US" sz="1600" dirty="0" smtClean="0"/>
              <a:t>ArcGIS products extremely costly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ArcGIS server $40K &amp; $10K/year annual maintenance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Fees for ArcGIS Online accounts and user credits </a:t>
            </a:r>
          </a:p>
          <a:p>
            <a:pPr marL="285750" indent="-285750"/>
            <a:r>
              <a:rPr lang="en-US" sz="1600" dirty="0"/>
              <a:t>Several FOSS GIS </a:t>
            </a:r>
            <a:r>
              <a:rPr lang="en-US" sz="1600" dirty="0" smtClean="0"/>
              <a:t>applications available for GIS stack</a:t>
            </a:r>
            <a:endParaRPr lang="en-US" sz="1600" dirty="0"/>
          </a:p>
          <a:p>
            <a:pPr marL="285750" indent="-285750"/>
            <a:r>
              <a:rPr lang="en-US" sz="1600" dirty="0"/>
              <a:t>FOSS server software to support GIS enterprise</a:t>
            </a:r>
          </a:p>
          <a:p>
            <a:pPr marL="285750" indent="-285750"/>
            <a:r>
              <a:rPr lang="en-US" sz="1600" dirty="0"/>
              <a:t>FOSS provides similar functionality to commercial products </a:t>
            </a:r>
            <a:r>
              <a:rPr lang="en-US" sz="1600" dirty="0" smtClean="0"/>
              <a:t>with no cost</a:t>
            </a:r>
            <a:endParaRPr lang="en-US" sz="1600" dirty="0"/>
          </a:p>
          <a:p>
            <a:pPr lvl="1"/>
            <a:endParaRPr lang="en-US" sz="1200" dirty="0"/>
          </a:p>
          <a:p>
            <a:endParaRPr lang="en-US" sz="160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295400"/>
            <a:ext cx="2086591" cy="105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8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0"/>
            <a:ext cx="33147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Project Details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762000"/>
            <a:ext cx="8229600" cy="4648199"/>
          </a:xfrm>
        </p:spPr>
        <p:txBody>
          <a:bodyPr>
            <a:normAutofit/>
          </a:bodyPr>
          <a:lstStyle/>
          <a:p>
            <a:r>
              <a:rPr lang="en-US" sz="1600" dirty="0" smtClean="0"/>
              <a:t>Interview department members and mutual aid departments</a:t>
            </a:r>
          </a:p>
          <a:p>
            <a:r>
              <a:rPr lang="en-US" sz="1600" dirty="0" smtClean="0"/>
              <a:t>Research other department programs</a:t>
            </a:r>
          </a:p>
          <a:p>
            <a:r>
              <a:rPr lang="en-US" sz="1600" dirty="0" smtClean="0"/>
              <a:t>Identify needs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Easy </a:t>
            </a:r>
            <a:r>
              <a:rPr lang="en-US" sz="1200" dirty="0"/>
              <a:t>to update and maintain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More accessible and quickly deployed during an emergency response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Data </a:t>
            </a:r>
            <a:r>
              <a:rPr lang="en-US" sz="1200" dirty="0" smtClean="0"/>
              <a:t>quickly </a:t>
            </a:r>
            <a:r>
              <a:rPr lang="en-US" sz="1200" dirty="0"/>
              <a:t>and routinely shared across mutual aid departments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Affordable</a:t>
            </a:r>
          </a:p>
          <a:p>
            <a:r>
              <a:rPr lang="en-US" sz="1600" dirty="0" smtClean="0"/>
              <a:t>Application Details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Available on any mobile device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Web based application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User authentication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REST services available to other applications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Common Industry Symbology (NFPA 1620)</a:t>
            </a:r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000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487362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Application Functionality</a:t>
            </a:r>
            <a:endParaRPr lang="en-US" sz="2000" b="1" dirty="0"/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62200"/>
            <a:ext cx="5943600" cy="36417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2296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Preplan Mode – Used to collect preplan information</a:t>
            </a:r>
          </a:p>
          <a:p>
            <a:r>
              <a:rPr lang="en-US" sz="1200" dirty="0" smtClean="0"/>
              <a:t>Edit and update preplan data layers</a:t>
            </a:r>
          </a:p>
          <a:p>
            <a:r>
              <a:rPr lang="en-US" sz="1200" dirty="0" smtClean="0"/>
              <a:t>Dynamic mapping </a:t>
            </a:r>
            <a:r>
              <a:rPr lang="en-US" sz="1200" dirty="0"/>
              <a:t>e</a:t>
            </a:r>
            <a:r>
              <a:rPr lang="en-US" sz="1200" dirty="0" smtClean="0"/>
              <a:t>nvironment (turn layers on and off)</a:t>
            </a:r>
          </a:p>
          <a:p>
            <a:r>
              <a:rPr lang="en-US" sz="1200" dirty="0" smtClean="0"/>
              <a:t>Attach photo(s) to feature</a:t>
            </a:r>
          </a:p>
          <a:p>
            <a:r>
              <a:rPr lang="en-US" sz="1200" dirty="0" smtClean="0"/>
              <a:t>Toggle between preplans floors for multi-level structures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71053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487362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Application Functionality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7924799" cy="198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Incident Mode – Used during incident response</a:t>
            </a:r>
          </a:p>
          <a:p>
            <a:r>
              <a:rPr lang="en-US" sz="1200" dirty="0" smtClean="0"/>
              <a:t>Map rotation</a:t>
            </a:r>
          </a:p>
          <a:p>
            <a:r>
              <a:rPr lang="en-US" sz="1200" dirty="0"/>
              <a:t>Dynamic </a:t>
            </a:r>
            <a:r>
              <a:rPr lang="en-US" sz="1200" dirty="0" smtClean="0"/>
              <a:t>mapping </a:t>
            </a:r>
            <a:r>
              <a:rPr lang="en-US" sz="1200" dirty="0"/>
              <a:t>e</a:t>
            </a:r>
            <a:r>
              <a:rPr lang="en-US" sz="1200" dirty="0" smtClean="0"/>
              <a:t>nvironment </a:t>
            </a:r>
            <a:r>
              <a:rPr lang="en-US" sz="1200" dirty="0"/>
              <a:t>(turn layers on and off)</a:t>
            </a:r>
          </a:p>
          <a:p>
            <a:r>
              <a:rPr lang="en-US" sz="1200" dirty="0" smtClean="0"/>
              <a:t>View photos</a:t>
            </a:r>
          </a:p>
          <a:p>
            <a:r>
              <a:rPr lang="en-US" sz="1200" dirty="0" smtClean="0"/>
              <a:t>Night time mode</a:t>
            </a:r>
          </a:p>
          <a:p>
            <a:r>
              <a:rPr lang="en-US" sz="1200" dirty="0" smtClean="0"/>
              <a:t>Access to weather data in map</a:t>
            </a:r>
          </a:p>
          <a:p>
            <a:r>
              <a:rPr lang="en-US" sz="1200" dirty="0"/>
              <a:t>Toggle between preplans floors for multi-level structures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14597"/>
            <a:ext cx="5943600" cy="383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9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19600" cy="48736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/>
              <a:t>Design Process – Scrum as Foundation 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25146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Design without input rushed &amp; may not meet needs (</a:t>
            </a:r>
            <a:r>
              <a:rPr lang="en-US" sz="1600" dirty="0" err="1" smtClean="0"/>
              <a:t>Rosson</a:t>
            </a:r>
            <a:r>
              <a:rPr lang="en-US" sz="1600" dirty="0" smtClean="0"/>
              <a:t> &amp; Carroll, 2002)</a:t>
            </a:r>
          </a:p>
          <a:p>
            <a:r>
              <a:rPr lang="en-US" sz="1600" dirty="0" smtClean="0"/>
              <a:t>Employ “Scrum” Principles </a:t>
            </a:r>
            <a:r>
              <a:rPr lang="en-US" sz="1600" dirty="0"/>
              <a:t>(</a:t>
            </a:r>
            <a:r>
              <a:rPr lang="en-US" sz="1600" dirty="0" err="1"/>
              <a:t>Shwaber</a:t>
            </a:r>
            <a:r>
              <a:rPr lang="en-US" sz="1600" dirty="0"/>
              <a:t> &amp; Sutherland, 2013</a:t>
            </a:r>
            <a:r>
              <a:rPr lang="en-US" sz="1600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Iterative &amp; incremental </a:t>
            </a:r>
            <a:r>
              <a:rPr lang="en-US" sz="1200" dirty="0"/>
              <a:t>d</a:t>
            </a:r>
            <a:r>
              <a:rPr lang="en-US" sz="1200" dirty="0" smtClean="0"/>
              <a:t>esign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Make decisions on what is known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 smtClean="0"/>
              <a:t>Rules of Scrum</a:t>
            </a:r>
          </a:p>
          <a:p>
            <a:pPr lvl="2"/>
            <a:r>
              <a:rPr lang="en-US" sz="1200" dirty="0" smtClean="0"/>
              <a:t>Transparency</a:t>
            </a:r>
          </a:p>
          <a:p>
            <a:pPr lvl="2"/>
            <a:r>
              <a:rPr lang="en-US" sz="1200" dirty="0" smtClean="0"/>
              <a:t>Inspection</a:t>
            </a:r>
          </a:p>
          <a:p>
            <a:pPr lvl="2"/>
            <a:r>
              <a:rPr lang="en-US" sz="1200" dirty="0" smtClean="0"/>
              <a:t>Adaption</a:t>
            </a:r>
          </a:p>
          <a:p>
            <a:r>
              <a:rPr lang="en-US" sz="1600" dirty="0" smtClean="0"/>
              <a:t>End user tests and comments on application throughout design process</a:t>
            </a:r>
          </a:p>
          <a:p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91330"/>
            <a:ext cx="1995070" cy="1995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810000"/>
            <a:ext cx="5202753" cy="221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5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152400"/>
            <a:ext cx="2743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/>
              <a:t>Design Process - Details</a:t>
            </a:r>
            <a:endParaRPr lang="en-US" sz="20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639762"/>
            <a:ext cx="8382000" cy="3017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Needs assessment (completed)</a:t>
            </a:r>
          </a:p>
          <a:p>
            <a:r>
              <a:rPr lang="en-US" sz="1600" dirty="0" smtClean="0"/>
              <a:t>Interview/survey end users (completed)</a:t>
            </a:r>
          </a:p>
          <a:p>
            <a:r>
              <a:rPr lang="en-US" sz="1600" dirty="0" smtClean="0"/>
              <a:t>Create user sketch mock-up (completed)</a:t>
            </a:r>
          </a:p>
          <a:p>
            <a:r>
              <a:rPr lang="en-US" sz="1600" dirty="0" smtClean="0"/>
              <a:t>Proof of concept (completed)</a:t>
            </a:r>
          </a:p>
          <a:p>
            <a:r>
              <a:rPr lang="en-US" sz="1600" dirty="0" smtClean="0"/>
              <a:t>Process flow blue printing</a:t>
            </a:r>
          </a:p>
          <a:p>
            <a:r>
              <a:rPr lang="en-US" sz="1600" dirty="0" smtClean="0"/>
              <a:t>Iterative scenario based user </a:t>
            </a:r>
            <a:r>
              <a:rPr lang="en-US" sz="1600" dirty="0"/>
              <a:t>a</a:t>
            </a:r>
            <a:r>
              <a:rPr lang="en-US" sz="1600" dirty="0" smtClean="0"/>
              <a:t>cceptance </a:t>
            </a:r>
            <a:r>
              <a:rPr lang="en-US" sz="1600" dirty="0"/>
              <a:t>t</a:t>
            </a:r>
            <a:r>
              <a:rPr lang="en-US" sz="1600" dirty="0" smtClean="0"/>
              <a:t>esting</a:t>
            </a:r>
          </a:p>
          <a:p>
            <a:r>
              <a:rPr lang="en-US" sz="1600" dirty="0" smtClean="0"/>
              <a:t>“Live” Pilot Test</a:t>
            </a:r>
          </a:p>
          <a:p>
            <a:r>
              <a:rPr lang="en-US" sz="1600" dirty="0" smtClean="0"/>
              <a:t>Production roll out and deployment</a:t>
            </a:r>
          </a:p>
          <a:p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447800"/>
            <a:ext cx="2667000" cy="285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75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810</Words>
  <Application>Microsoft Office PowerPoint</Application>
  <PresentationFormat>On-screen Show (4:3)</PresentationFormat>
  <Paragraphs>160</Paragraphs>
  <Slides>16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GEOG 596A  Open Source Emergency Response Preplan Application Francesco DiPaolo Dr. Jan Oliver Wallgrün  5/09/2016</vt:lpstr>
      <vt:lpstr>What is a Preplan?</vt:lpstr>
      <vt:lpstr>Current State – Personal Experience</vt:lpstr>
      <vt:lpstr>Future State – Project Objective</vt:lpstr>
      <vt:lpstr>Project Details</vt:lpstr>
      <vt:lpstr>Application Functionality</vt:lpstr>
      <vt:lpstr>Application Functionality</vt:lpstr>
      <vt:lpstr>Design Process – Scrum as Foundation </vt:lpstr>
      <vt:lpstr>PowerPoint Presentation</vt:lpstr>
      <vt:lpstr>Commercial Product Review</vt:lpstr>
      <vt:lpstr>PowerPoint Presentation</vt:lpstr>
      <vt:lpstr>Proof of Concept</vt:lpstr>
      <vt:lpstr>How do we get there? FOSS Evaluation Matrix</vt:lpstr>
      <vt:lpstr>Design Blueprint </vt:lpstr>
      <vt:lpstr>Deployment Plan/Timeline</vt:lpstr>
      <vt:lpstr>Questions</vt:lpstr>
    </vt:vector>
  </TitlesOfParts>
  <Company>American Water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</dc:title>
  <dc:creator>AWAdmin</dc:creator>
  <cp:lastModifiedBy>AWAdmin</cp:lastModifiedBy>
  <cp:revision>104</cp:revision>
  <dcterms:created xsi:type="dcterms:W3CDTF">2016-05-03T02:35:26Z</dcterms:created>
  <dcterms:modified xsi:type="dcterms:W3CDTF">2016-05-09T15:21:25Z</dcterms:modified>
</cp:coreProperties>
</file>