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handoutMasterIdLst>
    <p:handoutMasterId r:id="rId24"/>
  </p:handoutMasterIdLst>
  <p:sldIdLst>
    <p:sldId id="256" r:id="rId2"/>
    <p:sldId id="257" r:id="rId3"/>
    <p:sldId id="268" r:id="rId4"/>
    <p:sldId id="258" r:id="rId5"/>
    <p:sldId id="260" r:id="rId6"/>
    <p:sldId id="261" r:id="rId7"/>
    <p:sldId id="271" r:id="rId8"/>
    <p:sldId id="262" r:id="rId9"/>
    <p:sldId id="276" r:id="rId10"/>
    <p:sldId id="280" r:id="rId11"/>
    <p:sldId id="273" r:id="rId12"/>
    <p:sldId id="278" r:id="rId13"/>
    <p:sldId id="277" r:id="rId14"/>
    <p:sldId id="281" r:id="rId15"/>
    <p:sldId id="266" r:id="rId16"/>
    <p:sldId id="270" r:id="rId17"/>
    <p:sldId id="275" r:id="rId18"/>
    <p:sldId id="267" r:id="rId19"/>
    <p:sldId id="272" r:id="rId20"/>
    <p:sldId id="274" r:id="rId21"/>
    <p:sldId id="282" r:id="rId22"/>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8" autoAdjust="0"/>
    <p:restoredTop sz="86011" autoAdjust="0"/>
  </p:normalViewPr>
  <p:slideViewPr>
    <p:cSldViewPr snapToGrid="0">
      <p:cViewPr varScale="1">
        <p:scale>
          <a:sx n="86" d="100"/>
          <a:sy n="86" d="100"/>
        </p:scale>
        <p:origin x="114" y="51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2EEFC-46A4-4A16-8776-AF4845FF036C}" type="datetimeFigureOut">
              <a:rPr lang="en-US" smtClean="0"/>
              <a:t>3/15/2021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C38AEF-6059-4BA5-A176-C2F3ADEE0FFE}" type="slidenum">
              <a:rPr lang="en-US" smtClean="0"/>
              <a:t>‹#›</a:t>
            </a:fld>
            <a:endParaRPr lang="en-US"/>
          </a:p>
        </p:txBody>
      </p:sp>
    </p:spTree>
    <p:extLst>
      <p:ext uri="{BB962C8B-B14F-4D97-AF65-F5344CB8AC3E}">
        <p14:creationId xmlns:p14="http://schemas.microsoft.com/office/powerpoint/2010/main" val="1132677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F557C-108D-4DDD-B0AB-000BB8E69935}"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F30DD-FBC9-4209-A1E0-3F80F74FFFBA}" type="slidenum">
              <a:rPr lang="en-US" smtClean="0"/>
              <a:t>‹#›</a:t>
            </a:fld>
            <a:endParaRPr lang="en-US"/>
          </a:p>
        </p:txBody>
      </p:sp>
    </p:spTree>
    <p:extLst>
      <p:ext uri="{BB962C8B-B14F-4D97-AF65-F5344CB8AC3E}">
        <p14:creationId xmlns:p14="http://schemas.microsoft.com/office/powerpoint/2010/main" val="140657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DF30DD-FBC9-4209-A1E0-3F80F74FFFBA}" type="slidenum">
              <a:rPr lang="en-US" smtClean="0"/>
              <a:t>1</a:t>
            </a:fld>
            <a:endParaRPr lang="en-US"/>
          </a:p>
        </p:txBody>
      </p:sp>
    </p:spTree>
    <p:extLst>
      <p:ext uri="{BB962C8B-B14F-4D97-AF65-F5344CB8AC3E}">
        <p14:creationId xmlns:p14="http://schemas.microsoft.com/office/powerpoint/2010/main" val="410925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doing this to protect people!</a:t>
            </a:r>
          </a:p>
          <a:p>
            <a:endParaRPr lang="en-US" dirty="0"/>
          </a:p>
          <a:p>
            <a:r>
              <a:rPr lang="en-US" dirty="0"/>
              <a:t>Tornadoes in area with no people don’t have the same </a:t>
            </a:r>
            <a:r>
              <a:rPr lang="en-US" dirty="0" smtClean="0"/>
              <a:t>impact as tornadoes in large metropolitan</a:t>
            </a:r>
            <a:r>
              <a:rPr lang="en-US" baseline="0" dirty="0" smtClean="0"/>
              <a:t> areas.</a:t>
            </a:r>
            <a:endParaRPr lang="en-US" dirty="0"/>
          </a:p>
          <a:p>
            <a:endParaRPr lang="en-US" dirty="0"/>
          </a:p>
          <a:p>
            <a:r>
              <a:rPr lang="en-US" dirty="0" smtClean="0"/>
              <a:t>As seen</a:t>
            </a:r>
            <a:r>
              <a:rPr lang="en-US" baseline="0" dirty="0" smtClean="0"/>
              <a:t> there has been significant research around how people react to tornado warnings.  There are many factors that influence how people respond including, exposure to false alarms, over-testing of tornado warning siren systems, tribal knowledge of the geographical region (tornadoes never hit here) amongst others.</a:t>
            </a:r>
          </a:p>
          <a:p>
            <a:endParaRPr lang="en-US" baseline="0" dirty="0" smtClean="0"/>
          </a:p>
          <a:p>
            <a:r>
              <a:rPr lang="en-US" baseline="0" dirty="0" smtClean="0"/>
              <a:t>As mentioned previously, things like time of day are very important in terms of tornado impact.  Other factors need to be considered. </a:t>
            </a:r>
            <a:endParaRPr lang="en-US" dirty="0"/>
          </a:p>
          <a:p>
            <a:endParaRPr lang="en-US" dirty="0"/>
          </a:p>
          <a:p>
            <a:r>
              <a:rPr lang="en-US" dirty="0" smtClean="0"/>
              <a:t>All of this means that</a:t>
            </a:r>
            <a:r>
              <a:rPr lang="en-US" baseline="0" dirty="0" smtClean="0"/>
              <a:t> it is very complicated to assess the human impact of tornadoes!!</a:t>
            </a:r>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10</a:t>
            </a:fld>
            <a:endParaRPr lang="en-US"/>
          </a:p>
        </p:txBody>
      </p:sp>
    </p:spTree>
    <p:extLst>
      <p:ext uri="{BB962C8B-B14F-4D97-AF65-F5344CB8AC3E}">
        <p14:creationId xmlns:p14="http://schemas.microsoft.com/office/powerpoint/2010/main" val="409553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11</a:t>
            </a:fld>
            <a:endParaRPr lang="en-US"/>
          </a:p>
        </p:txBody>
      </p:sp>
    </p:spTree>
    <p:extLst>
      <p:ext uri="{BB962C8B-B14F-4D97-AF65-F5344CB8AC3E}">
        <p14:creationId xmlns:p14="http://schemas.microsoft.com/office/powerpoint/2010/main" val="1220747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BREATH</a:t>
            </a:r>
          </a:p>
        </p:txBody>
      </p:sp>
      <p:sp>
        <p:nvSpPr>
          <p:cNvPr id="4" name="Slide Number Placeholder 3"/>
          <p:cNvSpPr>
            <a:spLocks noGrp="1"/>
          </p:cNvSpPr>
          <p:nvPr>
            <p:ph type="sldNum" sz="quarter" idx="5"/>
          </p:nvPr>
        </p:nvSpPr>
        <p:spPr/>
        <p:txBody>
          <a:bodyPr/>
          <a:lstStyle/>
          <a:p>
            <a:fld id="{C9DF30DD-FBC9-4209-A1E0-3F80F74FFFBA}" type="slidenum">
              <a:rPr lang="en-US" smtClean="0"/>
              <a:t>12</a:t>
            </a:fld>
            <a:endParaRPr lang="en-US"/>
          </a:p>
        </p:txBody>
      </p:sp>
    </p:spTree>
    <p:extLst>
      <p:ext uri="{BB962C8B-B14F-4D97-AF65-F5344CB8AC3E}">
        <p14:creationId xmlns:p14="http://schemas.microsoft.com/office/powerpoint/2010/main" val="3134256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13</a:t>
            </a:fld>
            <a:endParaRPr lang="en-US"/>
          </a:p>
        </p:txBody>
      </p:sp>
    </p:spTree>
    <p:extLst>
      <p:ext uri="{BB962C8B-B14F-4D97-AF65-F5344CB8AC3E}">
        <p14:creationId xmlns:p14="http://schemas.microsoft.com/office/powerpoint/2010/main" val="2002921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14</a:t>
            </a:fld>
            <a:endParaRPr lang="en-US"/>
          </a:p>
        </p:txBody>
      </p:sp>
    </p:spTree>
    <p:extLst>
      <p:ext uri="{BB962C8B-B14F-4D97-AF65-F5344CB8AC3E}">
        <p14:creationId xmlns:p14="http://schemas.microsoft.com/office/powerpoint/2010/main" val="1956095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has interesting features/trends… increase in lower magnitude tornadoes through the dataset.  Unclear if due to spotter network, radar, etc. but this influences NWS statistics!!</a:t>
            </a:r>
          </a:p>
        </p:txBody>
      </p:sp>
      <p:sp>
        <p:nvSpPr>
          <p:cNvPr id="4" name="Slide Number Placeholder 3"/>
          <p:cNvSpPr>
            <a:spLocks noGrp="1"/>
          </p:cNvSpPr>
          <p:nvPr>
            <p:ph type="sldNum" sz="quarter" idx="10"/>
          </p:nvPr>
        </p:nvSpPr>
        <p:spPr/>
        <p:txBody>
          <a:bodyPr/>
          <a:lstStyle/>
          <a:p>
            <a:fld id="{C9DF30DD-FBC9-4209-A1E0-3F80F74FFFBA}" type="slidenum">
              <a:rPr lang="en-US" smtClean="0"/>
              <a:t>15</a:t>
            </a:fld>
            <a:endParaRPr lang="en-US"/>
          </a:p>
        </p:txBody>
      </p:sp>
    </p:spTree>
    <p:extLst>
      <p:ext uri="{BB962C8B-B14F-4D97-AF65-F5344CB8AC3E}">
        <p14:creationId xmlns:p14="http://schemas.microsoft.com/office/powerpoint/2010/main" val="12958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 – county based warning</a:t>
            </a:r>
          </a:p>
          <a:p>
            <a:endParaRPr lang="en-US" dirty="0"/>
          </a:p>
          <a:p>
            <a:r>
              <a:rPr lang="en-US" dirty="0"/>
              <a:t>2020 – storm based warning</a:t>
            </a:r>
          </a:p>
        </p:txBody>
      </p:sp>
      <p:sp>
        <p:nvSpPr>
          <p:cNvPr id="4" name="Slide Number Placeholder 3"/>
          <p:cNvSpPr>
            <a:spLocks noGrp="1"/>
          </p:cNvSpPr>
          <p:nvPr>
            <p:ph type="sldNum" sz="quarter" idx="10"/>
          </p:nvPr>
        </p:nvSpPr>
        <p:spPr/>
        <p:txBody>
          <a:bodyPr/>
          <a:lstStyle/>
          <a:p>
            <a:fld id="{C9DF30DD-FBC9-4209-A1E0-3F80F74FFFBA}" type="slidenum">
              <a:rPr lang="en-US" smtClean="0"/>
              <a:t>16</a:t>
            </a:fld>
            <a:endParaRPr lang="en-US"/>
          </a:p>
        </p:txBody>
      </p:sp>
    </p:spTree>
    <p:extLst>
      <p:ext uri="{BB962C8B-B14F-4D97-AF65-F5344CB8AC3E}">
        <p14:creationId xmlns:p14="http://schemas.microsoft.com/office/powerpoint/2010/main" val="2621670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gathering is DONE!</a:t>
            </a:r>
          </a:p>
          <a:p>
            <a:endParaRPr lang="en-US" dirty="0"/>
          </a:p>
          <a:p>
            <a:r>
              <a:rPr lang="en-US" dirty="0"/>
              <a:t>No unique data field linking tornadoes and paths to polygons.  To solve this we could use a manual process OR use raster overlay method </a:t>
            </a:r>
          </a:p>
          <a:p>
            <a:endParaRPr lang="en-US" dirty="0"/>
          </a:p>
          <a:p>
            <a:r>
              <a:rPr lang="en-US" dirty="0"/>
              <a:t>Add Esri flow like joining data, etc.</a:t>
            </a:r>
          </a:p>
          <a:p>
            <a:r>
              <a:rPr lang="en-US" dirty="0"/>
              <a:t>	Data manipulation</a:t>
            </a:r>
          </a:p>
          <a:p>
            <a:r>
              <a:rPr lang="en-US" dirty="0"/>
              <a:t>	Exploratory analysis – kernel density, point pattern analysis, heat maps, etc.</a:t>
            </a:r>
          </a:p>
          <a:p>
            <a:r>
              <a:rPr lang="en-US" dirty="0"/>
              <a:t>	Extracting outbreaks – not trivial</a:t>
            </a:r>
          </a:p>
          <a:p>
            <a:r>
              <a:rPr lang="en-US" dirty="0"/>
              <a:t>		if this doesn’t work, focus on 3 study areas</a:t>
            </a:r>
          </a:p>
          <a:p>
            <a:r>
              <a:rPr lang="en-US" dirty="0"/>
              <a:t>	Regression against damage vs death</a:t>
            </a:r>
          </a:p>
          <a:p>
            <a:r>
              <a:rPr lang="en-US" dirty="0"/>
              <a:t>	Extract data from case studies</a:t>
            </a:r>
          </a:p>
          <a:p>
            <a:r>
              <a:rPr lang="en-US" dirty="0"/>
              <a:t>	Apply statistics </a:t>
            </a:r>
          </a:p>
          <a:p>
            <a:r>
              <a:rPr lang="en-US" dirty="0"/>
              <a:t>	Create maps for 3 case studies</a:t>
            </a:r>
          </a:p>
          <a:p>
            <a:r>
              <a:rPr lang="en-US" dirty="0"/>
              <a:t>https://www.lucidchart.com/pages/</a:t>
            </a:r>
          </a:p>
          <a:p>
            <a:endParaRPr lang="en-US" dirty="0"/>
          </a:p>
          <a:p>
            <a:r>
              <a:rPr lang="en-US" dirty="0"/>
              <a:t>	</a:t>
            </a:r>
          </a:p>
        </p:txBody>
      </p:sp>
      <p:sp>
        <p:nvSpPr>
          <p:cNvPr id="4" name="Slide Number Placeholder 3"/>
          <p:cNvSpPr>
            <a:spLocks noGrp="1"/>
          </p:cNvSpPr>
          <p:nvPr>
            <p:ph type="sldNum" sz="quarter" idx="10"/>
          </p:nvPr>
        </p:nvSpPr>
        <p:spPr/>
        <p:txBody>
          <a:bodyPr/>
          <a:lstStyle/>
          <a:p>
            <a:fld id="{C9DF30DD-FBC9-4209-A1E0-3F80F74FFFBA}" type="slidenum">
              <a:rPr lang="en-US" smtClean="0"/>
              <a:t>17</a:t>
            </a:fld>
            <a:endParaRPr lang="en-US"/>
          </a:p>
        </p:txBody>
      </p:sp>
    </p:spTree>
    <p:extLst>
      <p:ext uri="{BB962C8B-B14F-4D97-AF65-F5344CB8AC3E}">
        <p14:creationId xmlns:p14="http://schemas.microsoft.com/office/powerpoint/2010/main" val="3781043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18</a:t>
            </a:fld>
            <a:endParaRPr lang="en-US"/>
          </a:p>
        </p:txBody>
      </p:sp>
    </p:spTree>
    <p:extLst>
      <p:ext uri="{BB962C8B-B14F-4D97-AF65-F5344CB8AC3E}">
        <p14:creationId xmlns:p14="http://schemas.microsoft.com/office/powerpoint/2010/main" val="54681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tornado picture</a:t>
            </a:r>
          </a:p>
        </p:txBody>
      </p:sp>
      <p:sp>
        <p:nvSpPr>
          <p:cNvPr id="4" name="Slide Number Placeholder 3"/>
          <p:cNvSpPr>
            <a:spLocks noGrp="1"/>
          </p:cNvSpPr>
          <p:nvPr>
            <p:ph type="sldNum" sz="quarter" idx="10"/>
          </p:nvPr>
        </p:nvSpPr>
        <p:spPr/>
        <p:txBody>
          <a:bodyPr/>
          <a:lstStyle/>
          <a:p>
            <a:fld id="{C9DF30DD-FBC9-4209-A1E0-3F80F74FFFBA}" type="slidenum">
              <a:rPr lang="en-US" smtClean="0"/>
              <a:t>19</a:t>
            </a:fld>
            <a:endParaRPr lang="en-US"/>
          </a:p>
        </p:txBody>
      </p:sp>
    </p:spTree>
    <p:extLst>
      <p:ext uri="{BB962C8B-B14F-4D97-AF65-F5344CB8AC3E}">
        <p14:creationId xmlns:p14="http://schemas.microsoft.com/office/powerpoint/2010/main" val="71530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tornados?</a:t>
            </a:r>
          </a:p>
          <a:p>
            <a:endParaRPr lang="en-US" dirty="0"/>
          </a:p>
          <a:p>
            <a:r>
              <a:rPr lang="en-US" dirty="0" smtClean="0"/>
              <a:t>We all have some experience with tornadoes, whether that be from</a:t>
            </a:r>
            <a:r>
              <a:rPr lang="en-US" baseline="0" dirty="0" smtClean="0"/>
              <a:t> films like the Wizard of Oz or twister, to more up close and personal encounters.</a:t>
            </a:r>
            <a:endParaRPr lang="en-US" dirty="0"/>
          </a:p>
          <a:p>
            <a:endParaRPr lang="en-US" dirty="0" smtClean="0"/>
          </a:p>
          <a:p>
            <a:r>
              <a:rPr lang="en-US" dirty="0" smtClean="0"/>
              <a:t>Personally,</a:t>
            </a:r>
            <a:r>
              <a:rPr lang="en-US" baseline="0" dirty="0" smtClean="0"/>
              <a:t> I have always been enamored with severe weather and tornadoes in particular.  This fascination began with watching hours of the weather channel over summer vacation and has morphed into me becoming an amateur storm chaser.  While I find severe storms and tornadoes beautiful to behold, it is not lost on me that these are incredibly dangerous and life threatening situations and that it may be possible for tornado forecasts to be more accurate.  This is why I decided to analyze tornadoes for my capstone project.</a:t>
            </a:r>
            <a:endParaRPr lang="en-US" dirty="0"/>
          </a:p>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2</a:t>
            </a:fld>
            <a:endParaRPr lang="en-US"/>
          </a:p>
        </p:txBody>
      </p:sp>
    </p:spTree>
    <p:extLst>
      <p:ext uri="{BB962C8B-B14F-4D97-AF65-F5344CB8AC3E}">
        <p14:creationId xmlns:p14="http://schemas.microsoft.com/office/powerpoint/2010/main" val="1779493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20</a:t>
            </a:fld>
            <a:endParaRPr lang="en-US"/>
          </a:p>
        </p:txBody>
      </p:sp>
    </p:spTree>
    <p:extLst>
      <p:ext uri="{BB962C8B-B14F-4D97-AF65-F5344CB8AC3E}">
        <p14:creationId xmlns:p14="http://schemas.microsoft.com/office/powerpoint/2010/main" val="151342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21</a:t>
            </a:fld>
            <a:endParaRPr lang="en-US"/>
          </a:p>
        </p:txBody>
      </p:sp>
    </p:spTree>
    <p:extLst>
      <p:ext uri="{BB962C8B-B14F-4D97-AF65-F5344CB8AC3E}">
        <p14:creationId xmlns:p14="http://schemas.microsoft.com/office/powerpoint/2010/main" val="60065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3</a:t>
            </a:fld>
            <a:endParaRPr lang="en-US"/>
          </a:p>
        </p:txBody>
      </p:sp>
    </p:spTree>
    <p:extLst>
      <p:ext uri="{BB962C8B-B14F-4D97-AF65-F5344CB8AC3E}">
        <p14:creationId xmlns:p14="http://schemas.microsoft.com/office/powerpoint/2010/main" val="125158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panose="02020603050405020304" pitchFamily="18" charset="0"/>
                <a:ea typeface="Calibri" panose="020F0502020204030204" pitchFamily="34" charset="0"/>
                <a:cs typeface="Times New Roman" panose="02020603050405020304" pitchFamily="18" charset="0"/>
              </a:rPr>
              <a:t>On average, the US experiences about 1,000 tornadoes per year, over 900 more than the next closest country (NOAA, 2020</a:t>
            </a:r>
            <a:r>
              <a:rPr lang="en-GB" sz="1800" dirty="0" smtClean="0">
                <a:effectLst/>
                <a:latin typeface="Times" panose="02020603050405020304" pitchFamily="18" charset="0"/>
                <a:ea typeface="Calibri" panose="020F0502020204030204" pitchFamily="34" charset="0"/>
                <a:cs typeface="Times New Roman" panose="02020603050405020304" pitchFamily="18" charset="0"/>
              </a:rPr>
              <a:t>)</a:t>
            </a:r>
          </a:p>
          <a:p>
            <a:endParaRPr lang="en-GB" sz="1800" dirty="0" smtClean="0">
              <a:effectLst/>
              <a:latin typeface="Times" panose="02020603050405020304" pitchFamily="18" charset="0"/>
              <a:cs typeface="Times New Roman" panose="02020603050405020304" pitchFamily="18" charset="0"/>
            </a:endParaRPr>
          </a:p>
          <a:p>
            <a:r>
              <a:rPr lang="en-GB" sz="1800" dirty="0" smtClean="0">
                <a:effectLst/>
                <a:latin typeface="Times" panose="02020603050405020304" pitchFamily="18" charset="0"/>
                <a:cs typeface="Times New Roman" panose="02020603050405020304" pitchFamily="18" charset="0"/>
              </a:rPr>
              <a:t>Point density</a:t>
            </a:r>
            <a:r>
              <a:rPr lang="en-GB" sz="1800" baseline="0" dirty="0" smtClean="0">
                <a:effectLst/>
                <a:latin typeface="Times" panose="02020603050405020304" pitchFamily="18" charset="0"/>
                <a:cs typeface="Times New Roman" panose="02020603050405020304" pitchFamily="18" charset="0"/>
              </a:rPr>
              <a:t> distribution of tornadoes between 1950-2019.  Highest frequency of tornadoes in the middle of the country concentrated in what is known as tornado alley.</a:t>
            </a:r>
          </a:p>
          <a:p>
            <a:endParaRPr lang="en-GB" sz="1800" baseline="0" dirty="0" smtClean="0">
              <a:effectLst/>
              <a:latin typeface="Times" panose="02020603050405020304" pitchFamily="18" charset="0"/>
              <a:cs typeface="Times New Roman" panose="02020603050405020304" pitchFamily="18" charset="0"/>
            </a:endParaRPr>
          </a:p>
          <a:p>
            <a:r>
              <a:rPr lang="en-GB" sz="1800" baseline="0" dirty="0" smtClean="0">
                <a:effectLst/>
                <a:latin typeface="Times" panose="02020603050405020304" pitchFamily="18" charset="0"/>
                <a:cs typeface="Times New Roman" panose="02020603050405020304" pitchFamily="18" charset="0"/>
              </a:rPr>
              <a:t>The US is in a unique geographical position where cool dry air from the north collides with warm moist air from the gulf creating the unique recipe for severe storms spawning tornadoes </a:t>
            </a:r>
            <a:r>
              <a:rPr lang="en-GB" sz="1200" baseline="0" dirty="0" smtClean="0">
                <a:effectLst/>
                <a:latin typeface="Times" panose="02020603050405020304" pitchFamily="18" charset="0"/>
                <a:cs typeface="Times New Roman" panose="02020603050405020304" pitchFamily="18" charset="0"/>
              </a:rPr>
              <a:t>in the area around Kansas, </a:t>
            </a:r>
            <a:r>
              <a:rPr lang="en-GB" sz="1200" baseline="0" dirty="0" err="1" smtClean="0">
                <a:effectLst/>
                <a:latin typeface="Times" panose="02020603050405020304" pitchFamily="18" charset="0"/>
                <a:cs typeface="Times New Roman" panose="02020603050405020304" pitchFamily="18" charset="0"/>
              </a:rPr>
              <a:t>Oklahom</a:t>
            </a:r>
            <a:r>
              <a:rPr lang="en-GB" sz="1200" baseline="0" dirty="0" smtClean="0">
                <a:effectLst/>
                <a:latin typeface="Times" panose="02020603050405020304" pitchFamily="18" charset="0"/>
                <a:cs typeface="Times New Roman" panose="02020603050405020304" pitchFamily="18" charset="0"/>
              </a:rPr>
              <a:t> and Texas </a:t>
            </a:r>
          </a:p>
          <a:p>
            <a:endParaRPr lang="en-US" sz="1200" baseline="0" dirty="0" smtClean="0">
              <a:effectLst/>
              <a:latin typeface="+mn-lt"/>
              <a:cs typeface="+mn-cs"/>
            </a:endParaRPr>
          </a:p>
          <a:p>
            <a:r>
              <a:rPr lang="en-US" sz="1200" baseline="0" dirty="0" smtClean="0">
                <a:effectLst/>
                <a:latin typeface="+mn-lt"/>
                <a:cs typeface="+mn-cs"/>
              </a:rPr>
              <a:t>However, we should note that every State has experienced tornadoes albeit at a much lower frequency and density.</a:t>
            </a:r>
            <a:endParaRPr lang="en-GB" sz="1200" baseline="0" dirty="0" smtClean="0">
              <a:effectLst/>
              <a:latin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9DF30DD-FBC9-4209-A1E0-3F80F74FFFBA}" type="slidenum">
              <a:rPr lang="en-US" smtClean="0"/>
              <a:t>4</a:t>
            </a:fld>
            <a:endParaRPr lang="en-US"/>
          </a:p>
        </p:txBody>
      </p:sp>
    </p:spTree>
    <p:extLst>
      <p:ext uri="{BB962C8B-B14F-4D97-AF65-F5344CB8AC3E}">
        <p14:creationId xmlns:p14="http://schemas.microsoft.com/office/powerpoint/2010/main" val="413626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5</a:t>
            </a:fld>
            <a:endParaRPr lang="en-US"/>
          </a:p>
        </p:txBody>
      </p:sp>
    </p:spTree>
    <p:extLst>
      <p:ext uri="{BB962C8B-B14F-4D97-AF65-F5344CB8AC3E}">
        <p14:creationId xmlns:p14="http://schemas.microsoft.com/office/powerpoint/2010/main" val="81509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6</a:t>
            </a:fld>
            <a:endParaRPr lang="en-US"/>
          </a:p>
        </p:txBody>
      </p:sp>
    </p:spTree>
    <p:extLst>
      <p:ext uri="{BB962C8B-B14F-4D97-AF65-F5344CB8AC3E}">
        <p14:creationId xmlns:p14="http://schemas.microsoft.com/office/powerpoint/2010/main" val="243468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A dichotomous forecast says, "yes, an event will happen", or "no, the event will not happen“</a:t>
            </a:r>
          </a:p>
          <a:p>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hit</a:t>
            </a:r>
            <a:r>
              <a:rPr lang="en-US" b="0" i="0" dirty="0">
                <a:solidFill>
                  <a:srgbClr val="000000"/>
                </a:solidFill>
                <a:effectLst/>
                <a:latin typeface="Times New Roman" panose="02020603050405020304" pitchFamily="18" charset="0"/>
              </a:rPr>
              <a:t> - event forecast to occur, and did occur</a:t>
            </a:r>
            <a:r>
              <a:rPr lang="en-US" dirty="0"/>
              <a:t/>
            </a:r>
            <a:br>
              <a:rPr lang="en-US" dirty="0"/>
            </a:b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miss</a:t>
            </a:r>
            <a:r>
              <a:rPr lang="en-US" b="0" i="0" dirty="0">
                <a:solidFill>
                  <a:srgbClr val="000000"/>
                </a:solidFill>
                <a:effectLst/>
                <a:latin typeface="Times New Roman" panose="02020603050405020304" pitchFamily="18" charset="0"/>
              </a:rPr>
              <a:t> - event forecast not to occur, but did occur</a:t>
            </a:r>
            <a:r>
              <a:rPr lang="en-US" dirty="0"/>
              <a:t/>
            </a:r>
            <a:br>
              <a:rPr lang="en-US" dirty="0"/>
            </a:b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false alarm</a:t>
            </a:r>
            <a:r>
              <a:rPr lang="en-US" b="0" i="0" dirty="0">
                <a:solidFill>
                  <a:srgbClr val="000000"/>
                </a:solidFill>
                <a:effectLst/>
                <a:latin typeface="Times New Roman" panose="02020603050405020304" pitchFamily="18" charset="0"/>
              </a:rPr>
              <a:t> - event forecast to occur, but did not occur</a:t>
            </a:r>
            <a:r>
              <a:rPr lang="en-US" dirty="0"/>
              <a:t/>
            </a:r>
            <a:br>
              <a:rPr lang="en-US" dirty="0"/>
            </a:b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correct negative</a:t>
            </a:r>
            <a:r>
              <a:rPr lang="en-US" b="0" i="0" dirty="0">
                <a:solidFill>
                  <a:srgbClr val="000000"/>
                </a:solidFill>
                <a:effectLst/>
                <a:latin typeface="Times New Roman" panose="02020603050405020304" pitchFamily="18" charset="0"/>
              </a:rPr>
              <a:t> - event forecast not to occur, and did not occur</a:t>
            </a:r>
          </a:p>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7</a:t>
            </a:fld>
            <a:endParaRPr lang="en-US"/>
          </a:p>
        </p:txBody>
      </p:sp>
    </p:spTree>
    <p:extLst>
      <p:ext uri="{BB962C8B-B14F-4D97-AF65-F5344CB8AC3E}">
        <p14:creationId xmlns:p14="http://schemas.microsoft.com/office/powerpoint/2010/main" val="402660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 is fraction of predicted events that did not occur</a:t>
            </a:r>
          </a:p>
          <a:p>
            <a:endParaRPr lang="en-US" dirty="0"/>
          </a:p>
          <a:p>
            <a:r>
              <a:rPr lang="en-US" dirty="0"/>
              <a:t>FAR is about 1 in 4 warnings associated with actual tornado touchdown</a:t>
            </a:r>
          </a:p>
          <a:p>
            <a:endParaRPr lang="en-US" dirty="0"/>
          </a:p>
          <a:p>
            <a:r>
              <a:rPr lang="en-US" dirty="0"/>
              <a:t>FAR is much higher for other server weather events, indicating how difficult it is to forecast tornadoes </a:t>
            </a:r>
          </a:p>
          <a:p>
            <a:endParaRPr lang="en-US" dirty="0"/>
          </a:p>
          <a:p>
            <a:r>
              <a:rPr lang="en-GB" sz="1800" dirty="0">
                <a:effectLst/>
                <a:latin typeface="Times" panose="02020603050405020304" pitchFamily="18" charset="0"/>
                <a:ea typeface="Calibri" panose="020F0502020204030204" pitchFamily="34" charset="0"/>
                <a:cs typeface="Times New Roman" panose="02020603050405020304" pitchFamily="18" charset="0"/>
              </a:rPr>
              <a:t>POD – fraction of observed events were correctly forecast</a:t>
            </a:r>
          </a:p>
          <a:p>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dirty="0">
                <a:effectLst/>
                <a:latin typeface="Times" panose="02020603050405020304" pitchFamily="18" charset="0"/>
                <a:ea typeface="Calibri" panose="020F0502020204030204" pitchFamily="34" charset="0"/>
                <a:cs typeface="Times New Roman" panose="02020603050405020304" pitchFamily="18" charset="0"/>
              </a:rPr>
              <a:t>It is possible to increase POD by issuing a tornado warning for every storm</a:t>
            </a:r>
          </a:p>
          <a:p>
            <a:endParaRPr lang="en-GB" sz="1800" dirty="0">
              <a:effectLst/>
              <a:latin typeface="Times" panose="02020603050405020304" pitchFamily="18" charset="0"/>
              <a:cs typeface="Times New Roman" panose="02020603050405020304" pitchFamily="18" charset="0"/>
            </a:endParaRPr>
          </a:p>
          <a:p>
            <a:r>
              <a:rPr lang="en-GB" sz="1800" dirty="0">
                <a:effectLst/>
                <a:latin typeface="Times" panose="02020603050405020304" pitchFamily="18" charset="0"/>
                <a:cs typeface="Times New Roman" panose="02020603050405020304" pitchFamily="18" charset="0"/>
              </a:rPr>
              <a:t>Should be used together as POD is </a:t>
            </a:r>
            <a:r>
              <a:rPr lang="en-US" sz="1800" b="0" i="0" dirty="0">
                <a:solidFill>
                  <a:srgbClr val="000000"/>
                </a:solidFill>
                <a:effectLst/>
                <a:latin typeface="Times New Roman" panose="02020603050405020304" pitchFamily="18" charset="0"/>
                <a:cs typeface="Times New Roman" panose="02020603050405020304" pitchFamily="18" charset="0"/>
              </a:rPr>
              <a:t>s</a:t>
            </a:r>
            <a:r>
              <a:rPr lang="en-US" b="0" i="0" dirty="0">
                <a:solidFill>
                  <a:srgbClr val="000000"/>
                </a:solidFill>
                <a:effectLst/>
                <a:latin typeface="Times New Roman" panose="02020603050405020304" pitchFamily="18" charset="0"/>
              </a:rPr>
              <a:t>ensitive to hits, but ignores false alarms while FAR is sensitive to false alarms, but ignores misses.</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More complex statistics like </a:t>
            </a:r>
            <a:r>
              <a:rPr lang="en-US" b="1" i="1" dirty="0" err="1">
                <a:solidFill>
                  <a:srgbClr val="000000"/>
                </a:solidFill>
                <a:effectLst/>
                <a:latin typeface="Times New Roman" panose="02020603050405020304" pitchFamily="18" charset="0"/>
              </a:rPr>
              <a:t>Heidke</a:t>
            </a:r>
            <a:r>
              <a:rPr lang="en-US" b="1" i="1" dirty="0">
                <a:solidFill>
                  <a:srgbClr val="000000"/>
                </a:solidFill>
                <a:effectLst/>
                <a:latin typeface="Times New Roman" panose="02020603050405020304" pitchFamily="18" charset="0"/>
              </a:rPr>
              <a:t> skill score</a:t>
            </a:r>
            <a:r>
              <a:rPr lang="en-US" b="0" i="0" dirty="0">
                <a:solidFill>
                  <a:srgbClr val="000000"/>
                </a:solidFill>
                <a:effectLst/>
                <a:latin typeface="Times New Roman" panose="02020603050405020304" pitchFamily="18" charset="0"/>
              </a:rPr>
              <a:t> </a:t>
            </a:r>
            <a:r>
              <a:rPr lang="en-US" b="1" i="1" dirty="0">
                <a:solidFill>
                  <a:srgbClr val="000000"/>
                </a:solidFill>
                <a:effectLst/>
                <a:latin typeface="Times New Roman" panose="02020603050405020304" pitchFamily="18" charset="0"/>
              </a:rPr>
              <a:t>Peirce's skill score</a:t>
            </a:r>
            <a:endParaRPr lang="en-US" b="0" i="0" dirty="0">
              <a:solidFill>
                <a:srgbClr val="000000"/>
              </a:solidFill>
              <a:effectLst/>
              <a:latin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9DF30DD-FBC9-4209-A1E0-3F80F74FFFBA}" type="slidenum">
              <a:rPr lang="en-US" smtClean="0"/>
              <a:t>8</a:t>
            </a:fld>
            <a:endParaRPr lang="en-US"/>
          </a:p>
        </p:txBody>
      </p:sp>
    </p:spTree>
    <p:extLst>
      <p:ext uri="{BB962C8B-B14F-4D97-AF65-F5344CB8AC3E}">
        <p14:creationId xmlns:p14="http://schemas.microsoft.com/office/powerpoint/2010/main" val="406100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miss?</a:t>
            </a:r>
            <a:r>
              <a:rPr lang="en-US" baseline="0" dirty="0" smtClean="0"/>
              <a:t>  As seen below, we have two images of a tornado strike.  Both would be considered misses.  However, on the left we see a tornado observed without a tornado warning polygon.  On the right, a warning polygon was issued, but the tornado struck outside of the warning area.  Are these misses equal??</a:t>
            </a:r>
          </a:p>
          <a:p>
            <a:endParaRPr lang="en-US" baseline="0" dirty="0" smtClean="0"/>
          </a:p>
          <a:p>
            <a:r>
              <a:rPr lang="en-US" baseline="0" dirty="0" smtClean="0"/>
              <a:t>It is also important to note that tornadoes move! A tornado could strike an area of an expired warning polygon or move in a direction that misses the warned area completely. Additionally, the timing of warnings is important.  Is the warning early or late in relation to the observed tornado?</a:t>
            </a:r>
            <a:endParaRPr lang="en-US" dirty="0" smtClean="0"/>
          </a:p>
          <a:p>
            <a:endParaRPr lang="en-US" dirty="0" smtClean="0"/>
          </a:p>
          <a:p>
            <a:r>
              <a:rPr lang="en-US" dirty="0" smtClean="0"/>
              <a:t>All</a:t>
            </a:r>
            <a:r>
              <a:rPr lang="en-US" baseline="0" dirty="0" smtClean="0"/>
              <a:t> this needs to be considered in how complicated it is to forecast tornadoes and predicting their location.</a:t>
            </a:r>
            <a:endParaRPr lang="en-US" dirty="0" smtClean="0"/>
          </a:p>
        </p:txBody>
      </p:sp>
      <p:sp>
        <p:nvSpPr>
          <p:cNvPr id="4" name="Slide Number Placeholder 3"/>
          <p:cNvSpPr>
            <a:spLocks noGrp="1"/>
          </p:cNvSpPr>
          <p:nvPr>
            <p:ph type="sldNum" sz="quarter" idx="10"/>
          </p:nvPr>
        </p:nvSpPr>
        <p:spPr/>
        <p:txBody>
          <a:bodyPr/>
          <a:lstStyle/>
          <a:p>
            <a:fld id="{C9DF30DD-FBC9-4209-A1E0-3F80F74FFFBA}" type="slidenum">
              <a:rPr lang="en-US" smtClean="0"/>
              <a:t>9</a:t>
            </a:fld>
            <a:endParaRPr lang="en-US"/>
          </a:p>
        </p:txBody>
      </p:sp>
    </p:spTree>
    <p:extLst>
      <p:ext uri="{BB962C8B-B14F-4D97-AF65-F5344CB8AC3E}">
        <p14:creationId xmlns:p14="http://schemas.microsoft.com/office/powerpoint/2010/main" val="252871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AC800E-F194-4605-A539-2D0ECB4FD0A0}"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242551197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2B4D8-8285-443A-94D0-B1109CCFC62D}"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2343613936"/>
      </p:ext>
    </p:extLst>
  </p:cSld>
  <p:clrMapOvr>
    <a:masterClrMapping/>
  </p:clrMapOvr>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2B4D8-8285-443A-94D0-B1109CCFC62D}"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82564483"/>
      </p:ext>
    </p:extLst>
  </p:cSld>
  <p:clrMapOvr>
    <a:masterClrMapping/>
  </p:clrMapOv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2B4D8-8285-443A-94D0-B1109CCFC62D}"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1825228455"/>
      </p:ext>
    </p:extLst>
  </p:cSld>
  <p:clrMapOvr>
    <a:masterClrMapping/>
  </p:clrMapOv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2B4D8-8285-443A-94D0-B1109CCFC62D}"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7565974"/>
      </p:ext>
    </p:extLst>
  </p:cSld>
  <p:clrMapOvr>
    <a:masterClrMapping/>
  </p:clrMapOvr>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2B4D8-8285-443A-94D0-B1109CCFC62D}"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1911821602"/>
      </p:ext>
    </p:extLst>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2C5059-3BFF-4190-9C43-4AEDED8C60D1}"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286700534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D6A2F-D20E-4685-B0B5-5637C98DE882}"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27098826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B3DA8-8179-42FD-AD2D-18CFECCFAA18}"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37900298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7264B2-9C5F-439C-8B17-1E3659A0009F}"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33219670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9CF3FE-619A-4A35-AD59-DBFAC7F84CF1}"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16110943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BDD4B-7F1A-4676-85E6-DAA6CF3C35A9}" type="datetime1">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20811588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2B2C280-A21C-4860-924E-D9DEC071CC62}" type="datetime1">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5559917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5A073-C230-4845-9DF2-C76C72291D0F}" type="datetime1">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467656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30F587-7B3E-40D8-9116-DF033E94A0B5}"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3107118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C867D9-61EF-4C42-B6D8-E53278FAF760}"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141734-4549-47F2-8694-B36220F4B500}" type="slidenum">
              <a:rPr lang="en-US" smtClean="0"/>
              <a:t>‹#›</a:t>
            </a:fld>
            <a:endParaRPr lang="en-US"/>
          </a:p>
        </p:txBody>
      </p:sp>
    </p:spTree>
    <p:extLst>
      <p:ext uri="{BB962C8B-B14F-4D97-AF65-F5344CB8AC3E}">
        <p14:creationId xmlns:p14="http://schemas.microsoft.com/office/powerpoint/2010/main" val="87601516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22B4D8-8285-443A-94D0-B1109CCFC62D}" type="datetime1">
              <a:rPr lang="en-US" smtClean="0"/>
              <a:t>3/15/2021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E141734-4549-47F2-8694-B36220F4B500}" type="slidenum">
              <a:rPr lang="en-US" smtClean="0"/>
              <a:t>‹#›</a:t>
            </a:fld>
            <a:endParaRPr lang="en-US"/>
          </a:p>
        </p:txBody>
      </p:sp>
    </p:spTree>
    <p:extLst>
      <p:ext uri="{BB962C8B-B14F-4D97-AF65-F5344CB8AC3E}">
        <p14:creationId xmlns:p14="http://schemas.microsoft.com/office/powerpoint/2010/main" val="34418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slide" Target="slide2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slide" Target="slide2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slide" Target="slide20.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slide" Target="slide2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nytimes.com/2011/05/23/us/23tornado.html" TargetMode="External"/><Relationship Id="rId7" Type="http://schemas.openxmlformats.org/officeDocument/2006/relationships/hyperlink" Target="https://mesonet.agron.iastate.edu/request/gis/watchwarn.p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abcnews.go.com/US/severe-weather-outbreak-forecasted-monday-potential-strong-tornadoes/story?id=70099504" TargetMode="External"/><Relationship Id="rId5" Type="http://schemas.openxmlformats.org/officeDocument/2006/relationships/hyperlink" Target="https://www.cawcr.gov.au/projects/verification/" TargetMode="External"/><Relationship Id="rId4" Type="http://schemas.openxmlformats.org/officeDocument/2006/relationships/hyperlink" Target="https://www.weather.gov/bgm/severedefinitio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pc.noaa.gov/climo/online/"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eather.com/safety/tornado/news/2020-04-12-severe-weather-outbreak-south-east-tornadoes-damaging-wind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slide" Target="slide2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slide" Target="slide2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slide" Target="slide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slide" Target="slide2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753" y="3227682"/>
            <a:ext cx="8987564" cy="1646302"/>
          </a:xfrm>
        </p:spPr>
        <p:txBody>
          <a:bodyPr/>
          <a:lstStyle/>
          <a:p>
            <a:pPr algn="l"/>
            <a:r>
              <a:rPr lang="en-GB"/>
              <a:t>Using Geospatial Visualization to Determine Tornado Warning Polygon Accuracy: Can we save more lives?</a:t>
            </a:r>
            <a:endParaRPr lang="en-US"/>
          </a:p>
        </p:txBody>
      </p:sp>
      <p:sp>
        <p:nvSpPr>
          <p:cNvPr id="3" name="Subtitle 2"/>
          <p:cNvSpPr>
            <a:spLocks noGrp="1"/>
          </p:cNvSpPr>
          <p:nvPr>
            <p:ph type="subTitle" idx="1"/>
          </p:nvPr>
        </p:nvSpPr>
        <p:spPr>
          <a:xfrm>
            <a:off x="1537623" y="4325534"/>
            <a:ext cx="7766936" cy="1096899"/>
          </a:xfrm>
        </p:spPr>
        <p:txBody>
          <a:bodyPr/>
          <a:lstStyle/>
          <a:p>
            <a:r>
              <a:rPr lang="en-US" dirty="0"/>
              <a:t>Frank DiCicco</a:t>
            </a:r>
          </a:p>
          <a:p>
            <a:r>
              <a:rPr lang="en-US" dirty="0"/>
              <a:t>15 March 2021</a:t>
            </a:r>
          </a:p>
        </p:txBody>
      </p:sp>
      <p:sp>
        <p:nvSpPr>
          <p:cNvPr id="4" name="Slide Number Placeholder 3"/>
          <p:cNvSpPr>
            <a:spLocks noGrp="1"/>
          </p:cNvSpPr>
          <p:nvPr>
            <p:ph type="sldNum" sz="quarter" idx="12"/>
          </p:nvPr>
        </p:nvSpPr>
        <p:spPr/>
        <p:txBody>
          <a:bodyPr/>
          <a:lstStyle/>
          <a:p>
            <a:fld id="{0E141734-4549-47F2-8694-B36220F4B500}" type="slidenum">
              <a:rPr lang="en-US" smtClean="0"/>
              <a:t>1</a:t>
            </a:fld>
            <a:endParaRPr lang="en-US"/>
          </a:p>
        </p:txBody>
      </p:sp>
    </p:spTree>
    <p:extLst>
      <p:ext uri="{BB962C8B-B14F-4D97-AF65-F5344CB8AC3E}">
        <p14:creationId xmlns:p14="http://schemas.microsoft.com/office/powerpoint/2010/main" val="20915809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its complicated…</a:t>
            </a:r>
          </a:p>
        </p:txBody>
      </p:sp>
      <p:sp>
        <p:nvSpPr>
          <p:cNvPr id="3" name="Slide Number Placeholder 2"/>
          <p:cNvSpPr>
            <a:spLocks noGrp="1"/>
          </p:cNvSpPr>
          <p:nvPr>
            <p:ph type="sldNum" sz="quarter" idx="12"/>
          </p:nvPr>
        </p:nvSpPr>
        <p:spPr/>
        <p:txBody>
          <a:bodyPr/>
          <a:lstStyle/>
          <a:p>
            <a:fld id="{0E141734-4549-47F2-8694-B36220F4B500}" type="slidenum">
              <a:rPr lang="en-US" smtClean="0"/>
              <a:t>10</a:t>
            </a:fld>
            <a:endParaRPr lang="en-US"/>
          </a:p>
        </p:txBody>
      </p:sp>
      <p:sp>
        <p:nvSpPr>
          <p:cNvPr id="4" name="TextBox 3"/>
          <p:cNvSpPr txBox="1"/>
          <p:nvPr/>
        </p:nvSpPr>
        <p:spPr>
          <a:xfrm>
            <a:off x="677334" y="1621304"/>
            <a:ext cx="750248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constitutes an impactful miss?</a:t>
            </a:r>
          </a:p>
          <a:p>
            <a:endParaRPr lang="en-US" sz="2400" dirty="0"/>
          </a:p>
          <a:p>
            <a:pPr marL="285750" indent="-285750">
              <a:buFont typeface="Arial" panose="020B0604020202020204" pitchFamily="34" charset="0"/>
              <a:buChar char="•"/>
            </a:pPr>
            <a:r>
              <a:rPr lang="en-US" sz="2400" dirty="0"/>
              <a:t>What are protective measures taken by the public?</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else matters?</a:t>
            </a:r>
          </a:p>
        </p:txBody>
      </p:sp>
      <p:pic>
        <p:nvPicPr>
          <p:cNvPr id="6" name="Picture 5"/>
          <p:cNvPicPr>
            <a:picLocks noChangeAspect="1"/>
          </p:cNvPicPr>
          <p:nvPr/>
        </p:nvPicPr>
        <p:blipFill>
          <a:blip r:embed="rId3"/>
          <a:stretch>
            <a:fillRect/>
          </a:stretch>
        </p:blipFill>
        <p:spPr>
          <a:xfrm>
            <a:off x="1313902" y="3757435"/>
            <a:ext cx="3753779" cy="1426436"/>
          </a:xfrm>
          <a:prstGeom prst="rect">
            <a:avLst/>
          </a:prstGeom>
        </p:spPr>
      </p:pic>
      <p:pic>
        <p:nvPicPr>
          <p:cNvPr id="7" name="Picture 6"/>
          <p:cNvPicPr>
            <a:picLocks noChangeAspect="1"/>
          </p:cNvPicPr>
          <p:nvPr/>
        </p:nvPicPr>
        <p:blipFill>
          <a:blip r:embed="rId4"/>
          <a:stretch>
            <a:fillRect/>
          </a:stretch>
        </p:blipFill>
        <p:spPr>
          <a:xfrm>
            <a:off x="259959" y="5387331"/>
            <a:ext cx="3707125" cy="1308061"/>
          </a:xfrm>
          <a:prstGeom prst="rect">
            <a:avLst/>
          </a:prstGeom>
        </p:spPr>
      </p:pic>
      <p:pic>
        <p:nvPicPr>
          <p:cNvPr id="8" name="Picture 7"/>
          <p:cNvPicPr>
            <a:picLocks noChangeAspect="1"/>
          </p:cNvPicPr>
          <p:nvPr/>
        </p:nvPicPr>
        <p:blipFill>
          <a:blip r:embed="rId5"/>
          <a:stretch>
            <a:fillRect/>
          </a:stretch>
        </p:blipFill>
        <p:spPr>
          <a:xfrm>
            <a:off x="6065785" y="3753030"/>
            <a:ext cx="4228071" cy="1430841"/>
          </a:xfrm>
          <a:prstGeom prst="rect">
            <a:avLst/>
          </a:prstGeom>
        </p:spPr>
      </p:pic>
      <p:pic>
        <p:nvPicPr>
          <p:cNvPr id="9" name="Picture 8"/>
          <p:cNvPicPr>
            <a:picLocks noChangeAspect="1"/>
          </p:cNvPicPr>
          <p:nvPr/>
        </p:nvPicPr>
        <p:blipFill>
          <a:blip r:embed="rId6"/>
          <a:stretch>
            <a:fillRect/>
          </a:stretch>
        </p:blipFill>
        <p:spPr>
          <a:xfrm>
            <a:off x="4132858" y="5402786"/>
            <a:ext cx="4046963" cy="1295028"/>
          </a:xfrm>
          <a:prstGeom prst="rect">
            <a:avLst/>
          </a:prstGeom>
        </p:spPr>
      </p:pic>
    </p:spTree>
    <p:extLst>
      <p:ext uri="{BB962C8B-B14F-4D97-AF65-F5344CB8AC3E}">
        <p14:creationId xmlns:p14="http://schemas.microsoft.com/office/powerpoint/2010/main" val="22283863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Tornado Outbreaks</a:t>
            </a:r>
          </a:p>
        </p:txBody>
      </p:sp>
      <p:sp>
        <p:nvSpPr>
          <p:cNvPr id="3" name="Slide Number Placeholder 2"/>
          <p:cNvSpPr>
            <a:spLocks noGrp="1"/>
          </p:cNvSpPr>
          <p:nvPr>
            <p:ph type="sldNum" sz="quarter" idx="12"/>
          </p:nvPr>
        </p:nvSpPr>
        <p:spPr/>
        <p:txBody>
          <a:bodyPr/>
          <a:lstStyle/>
          <a:p>
            <a:fld id="{0E141734-4549-47F2-8694-B36220F4B500}" type="slidenum">
              <a:rPr lang="en-US" smtClean="0"/>
              <a:t>11</a:t>
            </a:fld>
            <a:endParaRPr lang="en-US"/>
          </a:p>
        </p:txBody>
      </p:sp>
      <p:pic>
        <p:nvPicPr>
          <p:cNvPr id="1026" name="Picture 2" descr="Deadly Tornado Hits Joplin, Mo. - The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86" y="210823"/>
            <a:ext cx="4833249" cy="29774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7CBF1C-6545-4EB5-80CB-A93E8D71B2C7}"/>
              </a:ext>
            </a:extLst>
          </p:cNvPr>
          <p:cNvSpPr txBox="1"/>
          <p:nvPr/>
        </p:nvSpPr>
        <p:spPr>
          <a:xfrm>
            <a:off x="381425" y="1699567"/>
            <a:ext cx="672949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No official definition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Multiple tornadoes from the same weather system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Typically greater than 6-10 tornadoes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Outbreaks cause most death and damage? </a:t>
            </a:r>
          </a:p>
          <a:p>
            <a:pPr marL="285750" indent="-285750">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9E051A55-BAD6-4A02-9101-83174014BB1D}"/>
              </a:ext>
            </a:extLst>
          </p:cNvPr>
          <p:cNvPicPr>
            <a:picLocks noChangeAspect="1"/>
          </p:cNvPicPr>
          <p:nvPr/>
        </p:nvPicPr>
        <p:blipFill>
          <a:blip r:embed="rId4"/>
          <a:stretch>
            <a:fillRect/>
          </a:stretch>
        </p:blipFill>
        <p:spPr>
          <a:xfrm>
            <a:off x="6924879" y="3441680"/>
            <a:ext cx="5061656" cy="3188309"/>
          </a:xfrm>
          <a:prstGeom prst="rect">
            <a:avLst/>
          </a:prstGeom>
        </p:spPr>
      </p:pic>
      <p:sp>
        <p:nvSpPr>
          <p:cNvPr id="7" name="TextBox 6">
            <a:extLst>
              <a:ext uri="{FF2B5EF4-FFF2-40B4-BE49-F238E27FC236}">
                <a16:creationId xmlns:a16="http://schemas.microsoft.com/office/drawing/2014/main" id="{D1D8A790-547C-46B4-B73D-83387F635E4A}"/>
              </a:ext>
            </a:extLst>
          </p:cNvPr>
          <p:cNvSpPr txBox="1"/>
          <p:nvPr/>
        </p:nvSpPr>
        <p:spPr>
          <a:xfrm>
            <a:off x="6687695" y="2880533"/>
            <a:ext cx="550151" cy="615553"/>
          </a:xfrm>
          <a:prstGeom prst="rect">
            <a:avLst/>
          </a:prstGeom>
          <a:noFill/>
        </p:spPr>
        <p:txBody>
          <a:bodyPr wrap="none" rtlCol="0">
            <a:spAutoFit/>
          </a:bodyPr>
          <a:lstStyle/>
          <a:p>
            <a:r>
              <a:rPr lang="en-US" sz="1600" dirty="0" smtClean="0"/>
              <a:t>[</a:t>
            </a:r>
            <a:r>
              <a:rPr lang="en-US" sz="1600" dirty="0" smtClean="0">
                <a:hlinkClick r:id="rId5" action="ppaction://hlinksldjump"/>
              </a:rPr>
              <a:t>10</a:t>
            </a:r>
            <a:r>
              <a:rPr lang="en-US" sz="1600" dirty="0" smtClean="0"/>
              <a:t>]</a:t>
            </a:r>
            <a:endParaRPr lang="en-US" sz="1600" dirty="0"/>
          </a:p>
          <a:p>
            <a:endParaRPr lang="en-US" dirty="0"/>
          </a:p>
        </p:txBody>
      </p:sp>
      <p:sp>
        <p:nvSpPr>
          <p:cNvPr id="8" name="TextBox 7">
            <a:extLst>
              <a:ext uri="{FF2B5EF4-FFF2-40B4-BE49-F238E27FC236}">
                <a16:creationId xmlns:a16="http://schemas.microsoft.com/office/drawing/2014/main" id="{ADA823D7-0CF8-431F-AD2F-F002DC1F3B46}"/>
              </a:ext>
            </a:extLst>
          </p:cNvPr>
          <p:cNvSpPr txBox="1"/>
          <p:nvPr/>
        </p:nvSpPr>
        <p:spPr>
          <a:xfrm>
            <a:off x="6461389" y="6312486"/>
            <a:ext cx="550151" cy="615553"/>
          </a:xfrm>
          <a:prstGeom prst="rect">
            <a:avLst/>
          </a:prstGeom>
          <a:noFill/>
        </p:spPr>
        <p:txBody>
          <a:bodyPr wrap="none" rtlCol="0">
            <a:spAutoFit/>
          </a:bodyPr>
          <a:lstStyle/>
          <a:p>
            <a:r>
              <a:rPr lang="en-US" sz="1600" dirty="0" smtClean="0"/>
              <a:t>[</a:t>
            </a:r>
            <a:r>
              <a:rPr lang="en-US" sz="1600" dirty="0" smtClean="0">
                <a:hlinkClick r:id="rId5" action="ppaction://hlinksldjump"/>
              </a:rPr>
              <a:t>11</a:t>
            </a:r>
            <a:r>
              <a:rPr lang="en-US" sz="1600" dirty="0" smtClean="0"/>
              <a:t>]</a:t>
            </a:r>
            <a:endParaRPr lang="en-US" sz="1600" dirty="0"/>
          </a:p>
          <a:p>
            <a:endParaRPr lang="en-US" dirty="0"/>
          </a:p>
        </p:txBody>
      </p:sp>
    </p:spTree>
    <p:extLst>
      <p:ext uri="{BB962C8B-B14F-4D97-AF65-F5344CB8AC3E}">
        <p14:creationId xmlns:p14="http://schemas.microsoft.com/office/powerpoint/2010/main" val="20372906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300C7-3E97-4FC7-8494-C7411E9081B8}"/>
              </a:ext>
            </a:extLst>
          </p:cNvPr>
          <p:cNvSpPr>
            <a:spLocks noGrp="1"/>
          </p:cNvSpPr>
          <p:nvPr>
            <p:ph type="title"/>
          </p:nvPr>
        </p:nvSpPr>
        <p:spPr/>
        <p:txBody>
          <a:bodyPr>
            <a:normAutofit fontScale="90000"/>
          </a:bodyPr>
          <a:lstStyle/>
          <a:p>
            <a:r>
              <a:rPr lang="en-US" dirty="0"/>
              <a:t>Study Aim: Assess geospatial accuracy of NWS tornado warning polygons during tornado outbreaks &amp; the link to human impacts</a:t>
            </a:r>
          </a:p>
        </p:txBody>
      </p:sp>
      <p:sp>
        <p:nvSpPr>
          <p:cNvPr id="3" name="Slide Number Placeholder 2">
            <a:extLst>
              <a:ext uri="{FF2B5EF4-FFF2-40B4-BE49-F238E27FC236}">
                <a16:creationId xmlns:a16="http://schemas.microsoft.com/office/drawing/2014/main" id="{C99EEF56-3A87-4053-B784-FF3E3B54012C}"/>
              </a:ext>
            </a:extLst>
          </p:cNvPr>
          <p:cNvSpPr>
            <a:spLocks noGrp="1"/>
          </p:cNvSpPr>
          <p:nvPr>
            <p:ph type="sldNum" sz="quarter" idx="12"/>
          </p:nvPr>
        </p:nvSpPr>
        <p:spPr/>
        <p:txBody>
          <a:bodyPr/>
          <a:lstStyle/>
          <a:p>
            <a:fld id="{0E141734-4549-47F2-8694-B36220F4B500}" type="slidenum">
              <a:rPr lang="en-US" smtClean="0"/>
              <a:t>12</a:t>
            </a:fld>
            <a:endParaRPr lang="en-US"/>
          </a:p>
        </p:txBody>
      </p:sp>
    </p:spTree>
    <p:extLst>
      <p:ext uri="{BB962C8B-B14F-4D97-AF65-F5344CB8AC3E}">
        <p14:creationId xmlns:p14="http://schemas.microsoft.com/office/powerpoint/2010/main" val="27108462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Objective</a:t>
            </a:r>
          </a:p>
        </p:txBody>
      </p:sp>
      <p:sp>
        <p:nvSpPr>
          <p:cNvPr id="3" name="Slide Number Placeholder 2"/>
          <p:cNvSpPr>
            <a:spLocks noGrp="1"/>
          </p:cNvSpPr>
          <p:nvPr>
            <p:ph type="sldNum" sz="quarter" idx="12"/>
          </p:nvPr>
        </p:nvSpPr>
        <p:spPr/>
        <p:txBody>
          <a:bodyPr/>
          <a:lstStyle/>
          <a:p>
            <a:fld id="{0E141734-4549-47F2-8694-B36220F4B500}" type="slidenum">
              <a:rPr lang="en-US" smtClean="0"/>
              <a:t>13</a:t>
            </a:fld>
            <a:endParaRPr lang="en-US"/>
          </a:p>
        </p:txBody>
      </p:sp>
      <p:sp>
        <p:nvSpPr>
          <p:cNvPr id="5" name="TextBox 4"/>
          <p:cNvSpPr txBox="1"/>
          <p:nvPr/>
        </p:nvSpPr>
        <p:spPr>
          <a:xfrm>
            <a:off x="677333" y="1562599"/>
            <a:ext cx="9361611"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Examine relationship between tornado outbreaks and casualties and damage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Using case studies of tornado outbreaks</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Visualize tornadoes, paths and warning polygons</a:t>
            </a:r>
          </a:p>
          <a:p>
            <a:pPr lvl="1"/>
            <a:endParaRPr lang="en-US" sz="2400" dirty="0"/>
          </a:p>
          <a:p>
            <a:pPr marL="800100" lvl="1" indent="-342900">
              <a:buFont typeface="Arial" panose="020B0604020202020204" pitchFamily="34" charset="0"/>
              <a:buChar char="•"/>
            </a:pPr>
            <a:r>
              <a:rPr lang="en-US" sz="2400" dirty="0"/>
              <a:t>Apply dichotomous statistics to tornado warning polygons in relation to observed tornadoes</a:t>
            </a:r>
          </a:p>
          <a:p>
            <a:pPr lvl="1"/>
            <a:endParaRPr lang="en-US" sz="2400" dirty="0"/>
          </a:p>
          <a:p>
            <a:pPr marL="800100" lvl="1" indent="-342900">
              <a:buFont typeface="Arial" panose="020B0604020202020204" pitchFamily="34" charset="0"/>
              <a:buChar char="•"/>
            </a:pPr>
            <a:r>
              <a:rPr lang="en-US" sz="2400" dirty="0"/>
              <a:t>Explore link to human impact</a:t>
            </a:r>
          </a:p>
        </p:txBody>
      </p:sp>
    </p:spTree>
    <p:extLst>
      <p:ext uri="{BB962C8B-B14F-4D97-AF65-F5344CB8AC3E}">
        <p14:creationId xmlns:p14="http://schemas.microsoft.com/office/powerpoint/2010/main" val="40210504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Slide Number Placeholder 2"/>
          <p:cNvSpPr>
            <a:spLocks noGrp="1"/>
          </p:cNvSpPr>
          <p:nvPr>
            <p:ph type="sldNum" sz="quarter" idx="12"/>
          </p:nvPr>
        </p:nvSpPr>
        <p:spPr/>
        <p:txBody>
          <a:bodyPr/>
          <a:lstStyle/>
          <a:p>
            <a:fld id="{0E141734-4549-47F2-8694-B36220F4B500}" type="slidenum">
              <a:rPr lang="en-US" smtClean="0"/>
              <a:t>14</a:t>
            </a:fld>
            <a:endParaRPr lang="en-US"/>
          </a:p>
        </p:txBody>
      </p:sp>
      <p:sp>
        <p:nvSpPr>
          <p:cNvPr id="5" name="TextBox 4"/>
          <p:cNvSpPr txBox="1"/>
          <p:nvPr/>
        </p:nvSpPr>
        <p:spPr>
          <a:xfrm>
            <a:off x="489472" y="1119971"/>
            <a:ext cx="9361611" cy="3416320"/>
          </a:xfrm>
          <a:prstGeom prst="rect">
            <a:avLst/>
          </a:prstGeom>
          <a:noFill/>
        </p:spPr>
        <p:txBody>
          <a:bodyPr wrap="square" rtlCol="0">
            <a:spAutoFit/>
          </a:bodyPr>
          <a:lstStyle/>
          <a:p>
            <a:pPr lvl="1"/>
            <a:endParaRPr lang="en-US" sz="2400" dirty="0"/>
          </a:p>
          <a:p>
            <a:pPr marL="914400" lvl="1" indent="-457200">
              <a:buFont typeface="+mj-lt"/>
              <a:buAutoNum type="arabicPeriod"/>
            </a:pPr>
            <a:r>
              <a:rPr lang="en-US" sz="2400" dirty="0"/>
              <a:t>2011 Super Outbreak</a:t>
            </a:r>
          </a:p>
          <a:p>
            <a:pPr marL="914400" lvl="1" indent="-457200">
              <a:buFont typeface="+mj-lt"/>
              <a:buAutoNum type="arabicPeriod"/>
            </a:pPr>
            <a:endParaRPr lang="en-US" sz="2400" dirty="0"/>
          </a:p>
          <a:p>
            <a:pPr marL="914400" lvl="1" indent="-457200">
              <a:buFont typeface="+mj-lt"/>
              <a:buAutoNum type="arabicPeriod"/>
            </a:pPr>
            <a:r>
              <a:rPr lang="en-US" sz="2400" dirty="0"/>
              <a:t>2020 Easter Outbreak</a:t>
            </a:r>
          </a:p>
          <a:p>
            <a:pPr marL="914400" lvl="1" indent="-457200">
              <a:buFont typeface="+mj-lt"/>
              <a:buAutoNum type="arabicPeriod"/>
            </a:pPr>
            <a:endParaRPr lang="en-US" sz="2400" dirty="0"/>
          </a:p>
          <a:p>
            <a:pPr marL="914400" lvl="1" indent="-457200">
              <a:buFont typeface="+mj-lt"/>
              <a:buAutoNum type="arabicPeriod"/>
            </a:pPr>
            <a:r>
              <a:rPr lang="en-US" sz="2400" dirty="0"/>
              <a:t>May 2011 Outbreak - Joplin Tornado</a:t>
            </a:r>
          </a:p>
          <a:p>
            <a:pPr lvl="1"/>
            <a:endParaRPr lang="en-US" sz="2400" dirty="0"/>
          </a:p>
          <a:p>
            <a:pPr lvl="1"/>
            <a:endParaRPr lang="en-US" sz="2400" dirty="0"/>
          </a:p>
          <a:p>
            <a:pPr lvl="1"/>
            <a:endParaRPr lang="en-US" sz="2400" dirty="0"/>
          </a:p>
        </p:txBody>
      </p:sp>
      <p:pic>
        <p:nvPicPr>
          <p:cNvPr id="6" name="Picture 5">
            <a:extLst>
              <a:ext uri="{FF2B5EF4-FFF2-40B4-BE49-F238E27FC236}">
                <a16:creationId xmlns:a16="http://schemas.microsoft.com/office/drawing/2014/main" id="{F8EEBC3B-3E71-443A-8618-882F721099B5}"/>
              </a:ext>
            </a:extLst>
          </p:cNvPr>
          <p:cNvPicPr>
            <a:picLocks noChangeAspect="1"/>
          </p:cNvPicPr>
          <p:nvPr/>
        </p:nvPicPr>
        <p:blipFill>
          <a:blip r:embed="rId3"/>
          <a:stretch>
            <a:fillRect/>
          </a:stretch>
        </p:blipFill>
        <p:spPr>
          <a:xfrm>
            <a:off x="7712495" y="96629"/>
            <a:ext cx="2138588" cy="2997202"/>
          </a:xfrm>
          <a:prstGeom prst="rect">
            <a:avLst/>
          </a:prstGeom>
        </p:spPr>
      </p:pic>
      <p:pic>
        <p:nvPicPr>
          <p:cNvPr id="7" name="Picture 6">
            <a:extLst>
              <a:ext uri="{FF2B5EF4-FFF2-40B4-BE49-F238E27FC236}">
                <a16:creationId xmlns:a16="http://schemas.microsoft.com/office/drawing/2014/main" id="{C1781DFE-C8B7-434D-8C02-60929355433E}"/>
              </a:ext>
            </a:extLst>
          </p:cNvPr>
          <p:cNvPicPr>
            <a:picLocks noChangeAspect="1"/>
          </p:cNvPicPr>
          <p:nvPr/>
        </p:nvPicPr>
        <p:blipFill>
          <a:blip r:embed="rId4"/>
          <a:stretch>
            <a:fillRect/>
          </a:stretch>
        </p:blipFill>
        <p:spPr>
          <a:xfrm>
            <a:off x="489472" y="3489385"/>
            <a:ext cx="4714165" cy="3312656"/>
          </a:xfrm>
          <a:prstGeom prst="rect">
            <a:avLst/>
          </a:prstGeom>
        </p:spPr>
      </p:pic>
      <p:pic>
        <p:nvPicPr>
          <p:cNvPr id="9" name="Picture 8">
            <a:extLst>
              <a:ext uri="{FF2B5EF4-FFF2-40B4-BE49-F238E27FC236}">
                <a16:creationId xmlns:a16="http://schemas.microsoft.com/office/drawing/2014/main" id="{5915D801-9D43-47D5-A735-B446A02594D0}"/>
              </a:ext>
            </a:extLst>
          </p:cNvPr>
          <p:cNvPicPr>
            <a:picLocks noChangeAspect="1"/>
          </p:cNvPicPr>
          <p:nvPr/>
        </p:nvPicPr>
        <p:blipFill>
          <a:blip r:embed="rId5"/>
          <a:stretch>
            <a:fillRect/>
          </a:stretch>
        </p:blipFill>
        <p:spPr>
          <a:xfrm>
            <a:off x="6096000" y="3489385"/>
            <a:ext cx="4714165" cy="3312656"/>
          </a:xfrm>
          <a:prstGeom prst="rect">
            <a:avLst/>
          </a:prstGeom>
        </p:spPr>
      </p:pic>
      <p:sp>
        <p:nvSpPr>
          <p:cNvPr id="8" name="TextBox 7">
            <a:extLst>
              <a:ext uri="{FF2B5EF4-FFF2-40B4-BE49-F238E27FC236}">
                <a16:creationId xmlns:a16="http://schemas.microsoft.com/office/drawing/2014/main" id="{D1D8A790-547C-46B4-B73D-83387F635E4A}"/>
              </a:ext>
            </a:extLst>
          </p:cNvPr>
          <p:cNvSpPr txBox="1"/>
          <p:nvPr/>
        </p:nvSpPr>
        <p:spPr>
          <a:xfrm>
            <a:off x="5099667" y="6494264"/>
            <a:ext cx="550151" cy="615553"/>
          </a:xfrm>
          <a:prstGeom prst="rect">
            <a:avLst/>
          </a:prstGeom>
          <a:noFill/>
        </p:spPr>
        <p:txBody>
          <a:bodyPr wrap="none" rtlCol="0">
            <a:spAutoFit/>
          </a:bodyPr>
          <a:lstStyle/>
          <a:p>
            <a:r>
              <a:rPr lang="en-US" sz="1600" dirty="0" smtClean="0"/>
              <a:t>[</a:t>
            </a:r>
            <a:r>
              <a:rPr lang="en-US" sz="1600" dirty="0" smtClean="0">
                <a:hlinkClick r:id="rId6" action="ppaction://hlinksldjump"/>
              </a:rPr>
              <a:t>12</a:t>
            </a:r>
            <a:r>
              <a:rPr lang="en-US" sz="1600" dirty="0" smtClean="0"/>
              <a:t>]</a:t>
            </a:r>
            <a:endParaRPr lang="en-US" sz="1600" dirty="0"/>
          </a:p>
          <a:p>
            <a:endParaRPr lang="en-US" dirty="0"/>
          </a:p>
        </p:txBody>
      </p:sp>
      <p:sp>
        <p:nvSpPr>
          <p:cNvPr id="10" name="TextBox 9">
            <a:extLst>
              <a:ext uri="{FF2B5EF4-FFF2-40B4-BE49-F238E27FC236}">
                <a16:creationId xmlns:a16="http://schemas.microsoft.com/office/drawing/2014/main" id="{D1D8A790-547C-46B4-B73D-83387F635E4A}"/>
              </a:ext>
            </a:extLst>
          </p:cNvPr>
          <p:cNvSpPr txBox="1"/>
          <p:nvPr/>
        </p:nvSpPr>
        <p:spPr>
          <a:xfrm>
            <a:off x="5649818" y="6494263"/>
            <a:ext cx="550151" cy="615553"/>
          </a:xfrm>
          <a:prstGeom prst="rect">
            <a:avLst/>
          </a:prstGeom>
          <a:noFill/>
        </p:spPr>
        <p:txBody>
          <a:bodyPr wrap="none" rtlCol="0">
            <a:spAutoFit/>
          </a:bodyPr>
          <a:lstStyle/>
          <a:p>
            <a:r>
              <a:rPr lang="en-US" sz="1600" dirty="0" smtClean="0"/>
              <a:t>[</a:t>
            </a:r>
            <a:r>
              <a:rPr lang="en-US" sz="1600" dirty="0" smtClean="0">
                <a:hlinkClick r:id="rId6" action="ppaction://hlinksldjump"/>
              </a:rPr>
              <a:t>13</a:t>
            </a:r>
            <a:r>
              <a:rPr lang="en-US" sz="1600" dirty="0" smtClean="0"/>
              <a:t>]</a:t>
            </a:r>
            <a:endParaRPr lang="en-US" sz="1600" dirty="0"/>
          </a:p>
          <a:p>
            <a:endParaRPr lang="en-US" dirty="0"/>
          </a:p>
        </p:txBody>
      </p:sp>
    </p:spTree>
    <p:extLst>
      <p:ext uri="{BB962C8B-B14F-4D97-AF65-F5344CB8AC3E}">
        <p14:creationId xmlns:p14="http://schemas.microsoft.com/office/powerpoint/2010/main" val="26632178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002645" y="3429000"/>
            <a:ext cx="5975655" cy="3363824"/>
          </a:xfrm>
          <a:prstGeom prst="rect">
            <a:avLst/>
          </a:prstGeom>
        </p:spPr>
      </p:pic>
      <p:sp>
        <p:nvSpPr>
          <p:cNvPr id="2" name="Title 1"/>
          <p:cNvSpPr>
            <a:spLocks noGrp="1"/>
          </p:cNvSpPr>
          <p:nvPr>
            <p:ph type="title"/>
          </p:nvPr>
        </p:nvSpPr>
        <p:spPr/>
        <p:txBody>
          <a:bodyPr/>
          <a:lstStyle/>
          <a:p>
            <a:r>
              <a:rPr lang="en-US" dirty="0"/>
              <a:t>NOAA Historical Tornado Record</a:t>
            </a:r>
          </a:p>
        </p:txBody>
      </p:sp>
      <p:sp>
        <p:nvSpPr>
          <p:cNvPr id="3" name="Slide Number Placeholder 2"/>
          <p:cNvSpPr>
            <a:spLocks noGrp="1"/>
          </p:cNvSpPr>
          <p:nvPr>
            <p:ph type="sldNum" sz="quarter" idx="12"/>
          </p:nvPr>
        </p:nvSpPr>
        <p:spPr/>
        <p:txBody>
          <a:bodyPr/>
          <a:lstStyle/>
          <a:p>
            <a:fld id="{0E141734-4549-47F2-8694-B36220F4B500}" type="slidenum">
              <a:rPr lang="en-US" smtClean="0"/>
              <a:t>15</a:t>
            </a:fld>
            <a:endParaRPr lang="en-US"/>
          </a:p>
        </p:txBody>
      </p:sp>
      <p:sp>
        <p:nvSpPr>
          <p:cNvPr id="6" name="TextBox 5">
            <a:extLst>
              <a:ext uri="{FF2B5EF4-FFF2-40B4-BE49-F238E27FC236}">
                <a16:creationId xmlns:a16="http://schemas.microsoft.com/office/drawing/2014/main" id="{41359D73-43A9-4641-B771-6868F9DC5827}"/>
              </a:ext>
            </a:extLst>
          </p:cNvPr>
          <p:cNvSpPr txBox="1"/>
          <p:nvPr/>
        </p:nvSpPr>
        <p:spPr>
          <a:xfrm>
            <a:off x="381425" y="1699567"/>
            <a:ext cx="6729493"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Initial tornado touchdown points 1950-2019</a:t>
            </a:r>
          </a:p>
          <a:p>
            <a:pPr marL="285750" indent="-285750">
              <a:buFont typeface="Arial" panose="020B0604020202020204" pitchFamily="34" charset="0"/>
              <a:buChar char="•"/>
            </a:pPr>
            <a:r>
              <a:rPr lang="en-US" sz="2400" dirty="0"/>
              <a:t>Tornado paths 1950-2019</a:t>
            </a:r>
          </a:p>
          <a:p>
            <a:pPr marL="285750" indent="-285750">
              <a:buFont typeface="Arial" panose="020B0604020202020204" pitchFamily="34" charset="0"/>
              <a:buChar char="•"/>
            </a:pPr>
            <a:endParaRPr lang="en-US" sz="2400" dirty="0"/>
          </a:p>
          <a:p>
            <a:r>
              <a:rPr lang="en-US" sz="2400" dirty="0"/>
              <a:t>Includes fatalities, magnitude, damage (USD)…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pic>
        <p:nvPicPr>
          <p:cNvPr id="7" name="Picture 6"/>
          <p:cNvPicPr>
            <a:picLocks noChangeAspect="1"/>
          </p:cNvPicPr>
          <p:nvPr/>
        </p:nvPicPr>
        <p:blipFill>
          <a:blip r:embed="rId4"/>
          <a:stretch>
            <a:fillRect/>
          </a:stretch>
        </p:blipFill>
        <p:spPr>
          <a:xfrm>
            <a:off x="9569911" y="732744"/>
            <a:ext cx="2408389" cy="2690222"/>
          </a:xfrm>
          <a:prstGeom prst="rect">
            <a:avLst/>
          </a:prstGeom>
        </p:spPr>
      </p:pic>
      <p:sp>
        <p:nvSpPr>
          <p:cNvPr id="8" name="TextBox 7">
            <a:extLst>
              <a:ext uri="{FF2B5EF4-FFF2-40B4-BE49-F238E27FC236}">
                <a16:creationId xmlns:a16="http://schemas.microsoft.com/office/drawing/2014/main" id="{4EACE5F0-92D7-4BFC-A027-DA91C58AEA8B}"/>
              </a:ext>
            </a:extLst>
          </p:cNvPr>
          <p:cNvSpPr txBox="1"/>
          <p:nvPr/>
        </p:nvSpPr>
        <p:spPr>
          <a:xfrm>
            <a:off x="6668168" y="1807288"/>
            <a:ext cx="550151" cy="615553"/>
          </a:xfrm>
          <a:prstGeom prst="rect">
            <a:avLst/>
          </a:prstGeom>
          <a:noFill/>
        </p:spPr>
        <p:txBody>
          <a:bodyPr wrap="none" rtlCol="0">
            <a:spAutoFit/>
          </a:bodyPr>
          <a:lstStyle/>
          <a:p>
            <a:r>
              <a:rPr lang="en-US" sz="1600" dirty="0"/>
              <a:t>[</a:t>
            </a:r>
            <a:r>
              <a:rPr lang="en-US" sz="1600" dirty="0" smtClean="0">
                <a:hlinkClick r:id="rId5" action="ppaction://hlinksldjump"/>
              </a:rPr>
              <a:t>14</a:t>
            </a:r>
            <a:r>
              <a:rPr lang="en-US" sz="1600" dirty="0" smtClean="0"/>
              <a:t>]</a:t>
            </a:r>
            <a:endParaRPr lang="en-US" sz="1600" dirty="0"/>
          </a:p>
          <a:p>
            <a:endParaRPr lang="en-US" dirty="0"/>
          </a:p>
        </p:txBody>
      </p:sp>
      <p:pic>
        <p:nvPicPr>
          <p:cNvPr id="10" name="Picture 9">
            <a:extLst>
              <a:ext uri="{FF2B5EF4-FFF2-40B4-BE49-F238E27FC236}">
                <a16:creationId xmlns:a16="http://schemas.microsoft.com/office/drawing/2014/main" id="{2460FB6F-40ED-479E-B847-741C0FF26089}"/>
              </a:ext>
            </a:extLst>
          </p:cNvPr>
          <p:cNvPicPr>
            <a:picLocks noChangeAspect="1"/>
          </p:cNvPicPr>
          <p:nvPr/>
        </p:nvPicPr>
        <p:blipFill>
          <a:blip r:embed="rId6"/>
          <a:stretch>
            <a:fillRect/>
          </a:stretch>
        </p:blipFill>
        <p:spPr>
          <a:xfrm>
            <a:off x="0" y="3425983"/>
            <a:ext cx="5974255" cy="3369858"/>
          </a:xfrm>
          <a:prstGeom prst="rect">
            <a:avLst/>
          </a:prstGeom>
        </p:spPr>
      </p:pic>
    </p:spTree>
    <p:extLst>
      <p:ext uri="{BB962C8B-B14F-4D97-AF65-F5344CB8AC3E}">
        <p14:creationId xmlns:p14="http://schemas.microsoft.com/office/powerpoint/2010/main" val="24762049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NWS Warning Polygons</a:t>
            </a:r>
          </a:p>
        </p:txBody>
      </p:sp>
      <p:sp>
        <p:nvSpPr>
          <p:cNvPr id="3" name="Slide Number Placeholder 2"/>
          <p:cNvSpPr>
            <a:spLocks noGrp="1"/>
          </p:cNvSpPr>
          <p:nvPr>
            <p:ph type="sldNum" sz="quarter" idx="12"/>
          </p:nvPr>
        </p:nvSpPr>
        <p:spPr/>
        <p:txBody>
          <a:bodyPr/>
          <a:lstStyle/>
          <a:p>
            <a:fld id="{0E141734-4549-47F2-8694-B36220F4B500}" type="slidenum">
              <a:rPr lang="en-US" smtClean="0"/>
              <a:t>16</a:t>
            </a:fld>
            <a:endParaRPr lang="en-US"/>
          </a:p>
        </p:txBody>
      </p:sp>
      <p:pic>
        <p:nvPicPr>
          <p:cNvPr id="6" name="Picture 5">
            <a:extLst>
              <a:ext uri="{FF2B5EF4-FFF2-40B4-BE49-F238E27FC236}">
                <a16:creationId xmlns:a16="http://schemas.microsoft.com/office/drawing/2014/main" id="{AC78BC46-C452-4760-A092-13413EEC9E68}"/>
              </a:ext>
            </a:extLst>
          </p:cNvPr>
          <p:cNvPicPr>
            <a:picLocks noChangeAspect="1"/>
          </p:cNvPicPr>
          <p:nvPr/>
        </p:nvPicPr>
        <p:blipFill>
          <a:blip r:embed="rId3"/>
          <a:stretch>
            <a:fillRect/>
          </a:stretch>
        </p:blipFill>
        <p:spPr>
          <a:xfrm>
            <a:off x="4406620" y="2549337"/>
            <a:ext cx="7523069" cy="4243487"/>
          </a:xfrm>
          <a:prstGeom prst="rect">
            <a:avLst/>
          </a:prstGeom>
        </p:spPr>
      </p:pic>
      <p:sp>
        <p:nvSpPr>
          <p:cNvPr id="7" name="TextBox 6">
            <a:extLst>
              <a:ext uri="{FF2B5EF4-FFF2-40B4-BE49-F238E27FC236}">
                <a16:creationId xmlns:a16="http://schemas.microsoft.com/office/drawing/2014/main" id="{54FDF102-5137-4E30-90E7-E1D0A70836D7}"/>
              </a:ext>
            </a:extLst>
          </p:cNvPr>
          <p:cNvSpPr txBox="1"/>
          <p:nvPr/>
        </p:nvSpPr>
        <p:spPr>
          <a:xfrm>
            <a:off x="381425" y="1699567"/>
            <a:ext cx="6729493" cy="3046988"/>
          </a:xfrm>
          <a:prstGeom prst="rect">
            <a:avLst/>
          </a:prstGeom>
          <a:noFill/>
        </p:spPr>
        <p:txBody>
          <a:bodyPr wrap="square" rtlCol="0">
            <a:spAutoFit/>
          </a:bodyPr>
          <a:lstStyle/>
          <a:p>
            <a:r>
              <a:rPr lang="en-US" sz="2400" dirty="0" err="1"/>
              <a:t>Mesonet</a:t>
            </a:r>
            <a:r>
              <a:rPr lang="en-US" sz="2400" dirty="0"/>
              <a:t> Tornado warning polygons</a:t>
            </a:r>
          </a:p>
          <a:p>
            <a:pPr marL="285750" indent="-285750">
              <a:buFont typeface="Arial" panose="020B0604020202020204" pitchFamily="34" charset="0"/>
              <a:buChar char="•"/>
            </a:pPr>
            <a:endParaRPr lang="en-US" sz="2400" dirty="0"/>
          </a:p>
          <a:p>
            <a:r>
              <a:rPr lang="en-US" sz="2400" dirty="0"/>
              <a:t>Includes Date, time,</a:t>
            </a:r>
          </a:p>
          <a:p>
            <a:r>
              <a:rPr lang="en-US" sz="2400" dirty="0"/>
              <a:t>closest radar</a:t>
            </a:r>
          </a:p>
          <a:p>
            <a:endParaRPr lang="en-US" sz="2400" dirty="0"/>
          </a:p>
          <a:p>
            <a:r>
              <a:rPr lang="en-US" sz="2400" dirty="0"/>
              <a:t>Also… news reports, </a:t>
            </a:r>
          </a:p>
          <a:p>
            <a:r>
              <a:rPr lang="en-US" sz="2400" dirty="0"/>
              <a:t>Population, demographics</a:t>
            </a:r>
          </a:p>
          <a:p>
            <a:pPr marL="285750" indent="-285750">
              <a:buFont typeface="Arial" panose="020B0604020202020204" pitchFamily="34" charset="0"/>
              <a:buChar char="•"/>
            </a:pPr>
            <a:endParaRPr lang="en-US" sz="2400" dirty="0"/>
          </a:p>
        </p:txBody>
      </p:sp>
      <p:pic>
        <p:nvPicPr>
          <p:cNvPr id="4" name="Picture 3"/>
          <p:cNvPicPr>
            <a:picLocks noChangeAspect="1"/>
          </p:cNvPicPr>
          <p:nvPr/>
        </p:nvPicPr>
        <p:blipFill>
          <a:blip r:embed="rId4"/>
          <a:stretch>
            <a:fillRect/>
          </a:stretch>
        </p:blipFill>
        <p:spPr>
          <a:xfrm>
            <a:off x="1631217" y="5245768"/>
            <a:ext cx="2775403" cy="1570294"/>
          </a:xfrm>
          <a:prstGeom prst="rect">
            <a:avLst/>
          </a:prstGeom>
        </p:spPr>
      </p:pic>
      <p:sp>
        <p:nvSpPr>
          <p:cNvPr id="8" name="TextBox 7">
            <a:extLst>
              <a:ext uri="{FF2B5EF4-FFF2-40B4-BE49-F238E27FC236}">
                <a16:creationId xmlns:a16="http://schemas.microsoft.com/office/drawing/2014/main" id="{F6309288-8765-4105-BC4C-4DA623AD293D}"/>
              </a:ext>
            </a:extLst>
          </p:cNvPr>
          <p:cNvSpPr txBox="1"/>
          <p:nvPr/>
        </p:nvSpPr>
        <p:spPr>
          <a:xfrm>
            <a:off x="5213880" y="1742347"/>
            <a:ext cx="550151" cy="615553"/>
          </a:xfrm>
          <a:prstGeom prst="rect">
            <a:avLst/>
          </a:prstGeom>
          <a:noFill/>
        </p:spPr>
        <p:txBody>
          <a:bodyPr wrap="none" rtlCol="0">
            <a:spAutoFit/>
          </a:bodyPr>
          <a:lstStyle/>
          <a:p>
            <a:r>
              <a:rPr lang="en-US" sz="1600" dirty="0"/>
              <a:t>[</a:t>
            </a:r>
            <a:r>
              <a:rPr lang="en-US" sz="1600" dirty="0" smtClean="0">
                <a:hlinkClick r:id="rId5" action="ppaction://hlinksldjump"/>
              </a:rPr>
              <a:t>15</a:t>
            </a:r>
            <a:r>
              <a:rPr lang="en-US" sz="1600" dirty="0" smtClean="0"/>
              <a:t>]</a:t>
            </a:r>
            <a:endParaRPr lang="en-US" sz="1600" dirty="0"/>
          </a:p>
          <a:p>
            <a:endParaRPr lang="en-US" dirty="0"/>
          </a:p>
        </p:txBody>
      </p:sp>
    </p:spTree>
    <p:extLst>
      <p:ext uri="{BB962C8B-B14F-4D97-AF65-F5344CB8AC3E}">
        <p14:creationId xmlns:p14="http://schemas.microsoft.com/office/powerpoint/2010/main" val="34166682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7730" y="1711332"/>
            <a:ext cx="11956540" cy="4248484"/>
          </a:xfrm>
          <a:prstGeom prst="rect">
            <a:avLst/>
          </a:prstGeom>
        </p:spPr>
      </p:pic>
      <p:sp>
        <p:nvSpPr>
          <p:cNvPr id="2" name="Title 1"/>
          <p:cNvSpPr>
            <a:spLocks noGrp="1"/>
          </p:cNvSpPr>
          <p:nvPr>
            <p:ph type="title"/>
          </p:nvPr>
        </p:nvSpPr>
        <p:spPr/>
        <p:txBody>
          <a:bodyPr/>
          <a:lstStyle/>
          <a:p>
            <a:r>
              <a:rPr lang="en-US"/>
              <a:t>Methodology</a:t>
            </a:r>
          </a:p>
        </p:txBody>
      </p:sp>
      <p:sp>
        <p:nvSpPr>
          <p:cNvPr id="3" name="Slide Number Placeholder 2"/>
          <p:cNvSpPr>
            <a:spLocks noGrp="1"/>
          </p:cNvSpPr>
          <p:nvPr>
            <p:ph type="sldNum" sz="quarter" idx="12"/>
          </p:nvPr>
        </p:nvSpPr>
        <p:spPr/>
        <p:txBody>
          <a:bodyPr/>
          <a:lstStyle/>
          <a:p>
            <a:fld id="{0E141734-4549-47F2-8694-B36220F4B500}" type="slidenum">
              <a:rPr lang="en-US" smtClean="0"/>
              <a:t>17</a:t>
            </a:fld>
            <a:endParaRPr lang="en-US"/>
          </a:p>
        </p:txBody>
      </p:sp>
      <p:sp>
        <p:nvSpPr>
          <p:cNvPr id="6" name="Rectangle 5"/>
          <p:cNvSpPr/>
          <p:nvPr/>
        </p:nvSpPr>
        <p:spPr>
          <a:xfrm>
            <a:off x="209550" y="3171825"/>
            <a:ext cx="1047750" cy="129540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5542" y="3171825"/>
            <a:ext cx="1047750" cy="129540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8992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Anticipated Results</a:t>
            </a:r>
          </a:p>
        </p:txBody>
      </p:sp>
      <p:sp>
        <p:nvSpPr>
          <p:cNvPr id="3" name="Slide Number Placeholder 2"/>
          <p:cNvSpPr>
            <a:spLocks noGrp="1"/>
          </p:cNvSpPr>
          <p:nvPr>
            <p:ph type="sldNum" sz="quarter" idx="12"/>
          </p:nvPr>
        </p:nvSpPr>
        <p:spPr/>
        <p:txBody>
          <a:bodyPr/>
          <a:lstStyle/>
          <a:p>
            <a:fld id="{0E141734-4549-47F2-8694-B36220F4B500}" type="slidenum">
              <a:rPr lang="en-US" smtClean="0"/>
              <a:t>18</a:t>
            </a:fld>
            <a:endParaRPr lang="en-US"/>
          </a:p>
        </p:txBody>
      </p:sp>
      <p:sp>
        <p:nvSpPr>
          <p:cNvPr id="4" name="TextBox 3"/>
          <p:cNvSpPr txBox="1"/>
          <p:nvPr/>
        </p:nvSpPr>
        <p:spPr>
          <a:xfrm>
            <a:off x="815247" y="1930400"/>
            <a:ext cx="8338481"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Exploration of the accuracy of tornado warning polygons during outbreaks for three case studies, and link to human impact</a:t>
            </a:r>
          </a:p>
          <a:p>
            <a:endParaRPr lang="en-US" sz="2400" dirty="0"/>
          </a:p>
          <a:p>
            <a:pPr marL="285750" indent="-285750">
              <a:buFont typeface="Arial" panose="020B0604020202020204" pitchFamily="34" charset="0"/>
              <a:buChar char="•"/>
            </a:pPr>
            <a:r>
              <a:rPr lang="en-US" sz="2400" dirty="0"/>
              <a:t>Geospatial display of warned versus unwarned tornadoes, and link to casualties and damage </a:t>
            </a:r>
          </a:p>
          <a:p>
            <a:endParaRPr lang="en-US" sz="2400" dirty="0"/>
          </a:p>
          <a:p>
            <a:pPr marL="285750" indent="-285750">
              <a:buFont typeface="Arial" panose="020B0604020202020204" pitchFamily="34" charset="0"/>
              <a:buChar char="•"/>
            </a:pPr>
            <a:r>
              <a:rPr lang="en-US" sz="2400" dirty="0"/>
              <a:t>General analysis of the relationship between tornado outbreaks and casualties </a:t>
            </a:r>
          </a:p>
          <a:p>
            <a:endParaRPr lang="en-US" sz="2400" dirty="0"/>
          </a:p>
        </p:txBody>
      </p:sp>
    </p:spTree>
    <p:extLst>
      <p:ext uri="{BB962C8B-B14F-4D97-AF65-F5344CB8AC3E}">
        <p14:creationId xmlns:p14="http://schemas.microsoft.com/office/powerpoint/2010/main" val="26676212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0E141734-4549-47F2-8694-B36220F4B500}" type="slidenum">
              <a:rPr lang="en-US" smtClean="0"/>
              <a:t>19</a:t>
            </a:fld>
            <a:endParaRPr lang="en-US"/>
          </a:p>
        </p:txBody>
      </p:sp>
    </p:spTree>
    <p:extLst>
      <p:ext uri="{BB962C8B-B14F-4D97-AF65-F5344CB8AC3E}">
        <p14:creationId xmlns:p14="http://schemas.microsoft.com/office/powerpoint/2010/main" val="28676241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141734-4549-47F2-8694-B36220F4B500}" type="slidenum">
              <a:rPr lang="en-US" smtClean="0"/>
              <a:t>2</a:t>
            </a:fld>
            <a:endParaRPr lang="en-US"/>
          </a:p>
        </p:txBody>
      </p:sp>
      <p:pic>
        <p:nvPicPr>
          <p:cNvPr id="5" name="Picture 4"/>
          <p:cNvPicPr>
            <a:picLocks noChangeAspect="1"/>
          </p:cNvPicPr>
          <p:nvPr/>
        </p:nvPicPr>
        <p:blipFill>
          <a:blip r:embed="rId3"/>
          <a:stretch>
            <a:fillRect/>
          </a:stretch>
        </p:blipFill>
        <p:spPr>
          <a:xfrm>
            <a:off x="298025" y="190757"/>
            <a:ext cx="4893849" cy="3210365"/>
          </a:xfrm>
          <a:prstGeom prst="rect">
            <a:avLst/>
          </a:prstGeom>
        </p:spPr>
      </p:pic>
      <p:pic>
        <p:nvPicPr>
          <p:cNvPr id="6" name="Picture 5"/>
          <p:cNvPicPr>
            <a:picLocks noChangeAspect="1"/>
          </p:cNvPicPr>
          <p:nvPr/>
        </p:nvPicPr>
        <p:blipFill>
          <a:blip r:embed="rId4"/>
          <a:stretch>
            <a:fillRect/>
          </a:stretch>
        </p:blipFill>
        <p:spPr>
          <a:xfrm>
            <a:off x="5266780" y="190757"/>
            <a:ext cx="4920916" cy="3210365"/>
          </a:xfrm>
          <a:prstGeom prst="rect">
            <a:avLst/>
          </a:prstGeom>
        </p:spPr>
      </p:pic>
      <p:pic>
        <p:nvPicPr>
          <p:cNvPr id="8" name="Picture 7"/>
          <p:cNvPicPr>
            <a:picLocks noChangeAspect="1"/>
          </p:cNvPicPr>
          <p:nvPr/>
        </p:nvPicPr>
        <p:blipFill>
          <a:blip r:embed="rId5"/>
          <a:stretch>
            <a:fillRect/>
          </a:stretch>
        </p:blipFill>
        <p:spPr>
          <a:xfrm>
            <a:off x="3679903" y="3401122"/>
            <a:ext cx="3412273" cy="3469322"/>
          </a:xfrm>
          <a:prstGeom prst="rect">
            <a:avLst/>
          </a:prstGeom>
        </p:spPr>
      </p:pic>
    </p:spTree>
    <p:extLst>
      <p:ext uri="{BB962C8B-B14F-4D97-AF65-F5344CB8AC3E}">
        <p14:creationId xmlns:p14="http://schemas.microsoft.com/office/powerpoint/2010/main" val="12055175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Slide Number Placeholder 2"/>
          <p:cNvSpPr>
            <a:spLocks noGrp="1"/>
          </p:cNvSpPr>
          <p:nvPr>
            <p:ph type="sldNum" sz="quarter" idx="12"/>
          </p:nvPr>
        </p:nvSpPr>
        <p:spPr/>
        <p:txBody>
          <a:bodyPr/>
          <a:lstStyle/>
          <a:p>
            <a:fld id="{0E141734-4549-47F2-8694-B36220F4B500}" type="slidenum">
              <a:rPr lang="en-US" smtClean="0"/>
              <a:t>20</a:t>
            </a:fld>
            <a:endParaRPr lang="en-US"/>
          </a:p>
        </p:txBody>
      </p:sp>
      <p:sp>
        <p:nvSpPr>
          <p:cNvPr id="4" name="TextBox 3"/>
          <p:cNvSpPr txBox="1"/>
          <p:nvPr/>
        </p:nvSpPr>
        <p:spPr>
          <a:xfrm>
            <a:off x="677334" y="1397626"/>
            <a:ext cx="9262608"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a:hlinkClick r:id="rId3"/>
              </a:rPr>
              <a:t>https://www.spc.noaa.gov/gis/svrgis/</a:t>
            </a:r>
          </a:p>
          <a:p>
            <a:pPr marL="457200" indent="-457200">
              <a:buFont typeface="Arial" panose="020B0604020202020204" pitchFamily="34" charset="0"/>
              <a:buChar char="•"/>
            </a:pPr>
            <a:r>
              <a:rPr lang="en-US" sz="2400" dirty="0" err="1"/>
              <a:t>Brotzge</a:t>
            </a:r>
            <a:r>
              <a:rPr lang="en-US" sz="2400" dirty="0"/>
              <a:t>, J., &amp; Donner, W. (2013). THE TORNADO WARNING PROCESS: A review of current research, challenges, and opportunities. Bulletin of the American Meteorological Society, 94(11), 1715-1733.</a:t>
            </a:r>
          </a:p>
          <a:p>
            <a:pPr marL="457200" indent="-457200">
              <a:buFont typeface="Arial" panose="020B0604020202020204" pitchFamily="34" charset="0"/>
              <a:buChar char="•"/>
            </a:pPr>
            <a:r>
              <a:rPr lang="en-US" sz="2400" dirty="0">
                <a:hlinkClick r:id="rId4"/>
              </a:rPr>
              <a:t>https://www.weather.gov/bgm/severedefinitions</a:t>
            </a:r>
            <a:r>
              <a:rPr lang="en-US" sz="2400" dirty="0">
                <a:solidFill>
                  <a:srgbClr val="555555"/>
                </a:solidFill>
                <a:latin typeface="verdana" panose="020B0604030504040204" pitchFamily="34" charset="0"/>
              </a:rPr>
              <a:t> </a:t>
            </a:r>
            <a:endParaRPr lang="en-US" sz="2400" b="0" i="0" dirty="0">
              <a:solidFill>
                <a:srgbClr val="555555"/>
              </a:solidFill>
              <a:effectLst/>
              <a:latin typeface="verdana" panose="020B0604030504040204" pitchFamily="34" charset="0"/>
            </a:endParaRPr>
          </a:p>
          <a:p>
            <a:pPr marL="457200" indent="-457200">
              <a:buFont typeface="Arial" panose="020B0604020202020204" pitchFamily="34" charset="0"/>
              <a:buChar char="•"/>
            </a:pPr>
            <a:r>
              <a:rPr lang="en-US" sz="2400" dirty="0">
                <a:hlinkClick r:id="rId5"/>
              </a:rPr>
              <a:t>https://www.cawcr.gov.au/projects/verification/</a:t>
            </a:r>
            <a:endParaRPr lang="en-US" sz="2400" dirty="0"/>
          </a:p>
          <a:p>
            <a:pPr marL="457200" indent="-457200">
              <a:buFont typeface="Arial" panose="020B0604020202020204" pitchFamily="34" charset="0"/>
              <a:buChar char="•"/>
            </a:pPr>
            <a:r>
              <a:rPr lang="en-US" sz="2400" dirty="0">
                <a:hlinkClick r:id="rId3"/>
              </a:rPr>
              <a:t>https://www.nytimes.com/2011/05/23/us/23tornado.html</a:t>
            </a:r>
            <a:r>
              <a:rPr lang="en-US" sz="2400" dirty="0">
                <a:solidFill>
                  <a:srgbClr val="555555"/>
                </a:solidFill>
                <a:latin typeface="verdana" panose="020B0604030504040204" pitchFamily="34" charset="0"/>
              </a:rPr>
              <a:t> </a:t>
            </a:r>
          </a:p>
          <a:p>
            <a:pPr marL="457200" indent="-457200">
              <a:buFont typeface="Arial" panose="020B0604020202020204" pitchFamily="34" charset="0"/>
              <a:buChar char="•"/>
            </a:pPr>
            <a:r>
              <a:rPr lang="en-US" sz="2400" dirty="0">
                <a:hlinkClick r:id="rId6"/>
              </a:rPr>
              <a:t>https://abcnews.go.com/US/severe-weather-outbreak-forecasted-monday-potential-strong-tornadoes/story?id=70099504</a:t>
            </a:r>
            <a:endParaRPr lang="en-US" sz="2400" dirty="0"/>
          </a:p>
          <a:p>
            <a:pPr marL="457200" indent="-457200">
              <a:buFont typeface="Arial" panose="020B0604020202020204" pitchFamily="34" charset="0"/>
              <a:buChar char="•"/>
            </a:pPr>
            <a:r>
              <a:rPr lang="en-US" sz="2400" u="sng" dirty="0">
                <a:solidFill>
                  <a:srgbClr val="0000FF"/>
                </a:solidFill>
                <a:effectLst/>
                <a:ea typeface="Calibri" panose="020F0502020204030204" pitchFamily="34" charset="0"/>
                <a:cs typeface="Times New Roman" panose="02020603050405020304" pitchFamily="18" charset="0"/>
                <a:hlinkClick r:id="rId7"/>
              </a:rPr>
              <a:t>https://mesonet.agron.iastate.edu/request/gis/watchwarn.phtml</a:t>
            </a:r>
            <a:endParaRPr lang="en-US" sz="2400" dirty="0">
              <a:solidFill>
                <a:srgbClr val="555555"/>
              </a:solidFill>
            </a:endParaRPr>
          </a:p>
          <a:p>
            <a:pPr marL="457200" indent="-457200">
              <a:buFont typeface="+mj-lt"/>
              <a:buAutoNum type="arabicPeriod"/>
            </a:pPr>
            <a:endParaRPr lang="en-US" sz="2400" dirty="0"/>
          </a:p>
        </p:txBody>
      </p:sp>
    </p:spTree>
    <p:extLst>
      <p:ext uri="{BB962C8B-B14F-4D97-AF65-F5344CB8AC3E}">
        <p14:creationId xmlns:p14="http://schemas.microsoft.com/office/powerpoint/2010/main" val="29019104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Slide Number Placeholder 2"/>
          <p:cNvSpPr>
            <a:spLocks noGrp="1"/>
          </p:cNvSpPr>
          <p:nvPr>
            <p:ph type="sldNum" sz="quarter" idx="12"/>
          </p:nvPr>
        </p:nvSpPr>
        <p:spPr/>
        <p:txBody>
          <a:bodyPr/>
          <a:lstStyle/>
          <a:p>
            <a:fld id="{0E141734-4549-47F2-8694-B36220F4B500}" type="slidenum">
              <a:rPr lang="en-US" smtClean="0"/>
              <a:t>21</a:t>
            </a:fld>
            <a:endParaRPr lang="en-US"/>
          </a:p>
        </p:txBody>
      </p:sp>
      <p:sp>
        <p:nvSpPr>
          <p:cNvPr id="5" name="TextBox 4"/>
          <p:cNvSpPr txBox="1"/>
          <p:nvPr/>
        </p:nvSpPr>
        <p:spPr>
          <a:xfrm>
            <a:off x="677334" y="1397626"/>
            <a:ext cx="9262608"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a:hlinkClick r:id="rId3"/>
              </a:rPr>
              <a:t>https://www.spc.noaa.gov/climo/online</a:t>
            </a:r>
            <a:r>
              <a:rPr lang="en-US" sz="2400" dirty="0" smtClean="0">
                <a:hlinkClick r:id="rId3"/>
              </a:rPr>
              <a:t>/</a:t>
            </a:r>
            <a:endParaRPr lang="en-US" sz="2400" dirty="0" smtClean="0"/>
          </a:p>
          <a:p>
            <a:pPr marL="457200" indent="-457200">
              <a:buFont typeface="Arial" panose="020B0604020202020204" pitchFamily="34" charset="0"/>
              <a:buChar char="•"/>
            </a:pPr>
            <a:r>
              <a:rPr lang="en-US" sz="2400" dirty="0">
                <a:hlinkClick r:id="rId4"/>
              </a:rPr>
              <a:t>https://</a:t>
            </a:r>
            <a:r>
              <a:rPr lang="en-US" sz="2400" dirty="0" smtClean="0">
                <a:hlinkClick r:id="rId4"/>
              </a:rPr>
              <a:t>weather.com/safety/tornado/news/2020-04-12-severe-weather-outbreak-south-east-tornadoes-damaging-winds</a:t>
            </a:r>
            <a:r>
              <a:rPr lang="en-US" sz="2400" dirty="0" smtClean="0"/>
              <a:t> </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27670468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Slide Number Placeholder 2"/>
          <p:cNvSpPr>
            <a:spLocks noGrp="1"/>
          </p:cNvSpPr>
          <p:nvPr>
            <p:ph type="sldNum" sz="quarter" idx="12"/>
          </p:nvPr>
        </p:nvSpPr>
        <p:spPr/>
        <p:txBody>
          <a:bodyPr/>
          <a:lstStyle/>
          <a:p>
            <a:fld id="{0E141734-4549-47F2-8694-B36220F4B500}" type="slidenum">
              <a:rPr lang="en-US" smtClean="0"/>
              <a:t>3</a:t>
            </a:fld>
            <a:endParaRPr lang="en-US"/>
          </a:p>
        </p:txBody>
      </p:sp>
      <p:sp>
        <p:nvSpPr>
          <p:cNvPr id="4" name="TextBox 3"/>
          <p:cNvSpPr txBox="1"/>
          <p:nvPr/>
        </p:nvSpPr>
        <p:spPr>
          <a:xfrm>
            <a:off x="677334" y="1512840"/>
            <a:ext cx="6436329"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Tornado background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Human impact of tornadoes</a:t>
            </a:r>
          </a:p>
          <a:p>
            <a:endParaRPr lang="en-US" sz="2400" dirty="0"/>
          </a:p>
          <a:p>
            <a:pPr marL="285750" indent="-285750">
              <a:buFont typeface="Arial" panose="020B0604020202020204" pitchFamily="34" charset="0"/>
              <a:buChar char="•"/>
            </a:pPr>
            <a:r>
              <a:rPr lang="en-US" sz="2400" dirty="0"/>
              <a:t>Tornado warning system</a:t>
            </a:r>
          </a:p>
          <a:p>
            <a:endParaRPr lang="en-US" sz="2400" dirty="0"/>
          </a:p>
          <a:p>
            <a:pPr marL="285750" indent="-285750">
              <a:buFont typeface="Arial" panose="020B0604020202020204" pitchFamily="34" charset="0"/>
              <a:buChar char="•"/>
            </a:pPr>
            <a:r>
              <a:rPr lang="en-US" sz="2400" dirty="0"/>
              <a:t>Tornado outbreaks</a:t>
            </a:r>
          </a:p>
          <a:p>
            <a:endParaRPr lang="en-US" sz="2400" dirty="0"/>
          </a:p>
          <a:p>
            <a:pPr marL="285750" indent="-285750">
              <a:buFont typeface="Arial" panose="020B0604020202020204" pitchFamily="34" charset="0"/>
              <a:buChar char="•"/>
            </a:pPr>
            <a:r>
              <a:rPr lang="en-US" sz="2400" dirty="0"/>
              <a:t>Objectives</a:t>
            </a:r>
          </a:p>
          <a:p>
            <a:endParaRPr lang="en-US" sz="2400" dirty="0"/>
          </a:p>
          <a:p>
            <a:pPr marL="285750" indent="-285750">
              <a:buFont typeface="Arial" panose="020B0604020202020204" pitchFamily="34" charset="0"/>
              <a:buChar char="•"/>
            </a:pPr>
            <a:r>
              <a:rPr lang="en-US" sz="2400" dirty="0"/>
              <a:t>Methods</a:t>
            </a:r>
          </a:p>
          <a:p>
            <a:endParaRPr lang="en-US" sz="2400" dirty="0"/>
          </a:p>
          <a:p>
            <a:pPr marL="285750" indent="-285750">
              <a:buFont typeface="Arial" panose="020B0604020202020204" pitchFamily="34" charset="0"/>
              <a:buChar char="•"/>
            </a:pPr>
            <a:r>
              <a:rPr lang="en-US" sz="2400" dirty="0"/>
              <a:t>Anticipated Results</a:t>
            </a:r>
          </a:p>
        </p:txBody>
      </p:sp>
    </p:spTree>
    <p:extLst>
      <p:ext uri="{BB962C8B-B14F-4D97-AF65-F5344CB8AC3E}">
        <p14:creationId xmlns:p14="http://schemas.microsoft.com/office/powerpoint/2010/main" val="29769638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252363" y="1449658"/>
            <a:ext cx="7741137" cy="4412235"/>
          </a:xfrm>
          <a:prstGeom prst="rect">
            <a:avLst/>
          </a:prstGeom>
        </p:spPr>
      </p:pic>
      <p:sp>
        <p:nvSpPr>
          <p:cNvPr id="2" name="Title 1"/>
          <p:cNvSpPr>
            <a:spLocks noGrp="1"/>
          </p:cNvSpPr>
          <p:nvPr>
            <p:ph type="title"/>
          </p:nvPr>
        </p:nvSpPr>
        <p:spPr/>
        <p:txBody>
          <a:bodyPr/>
          <a:lstStyle/>
          <a:p>
            <a:r>
              <a:rPr lang="en-US" dirty="0"/>
              <a:t>Where are Tornadoes?</a:t>
            </a:r>
          </a:p>
        </p:txBody>
      </p:sp>
      <p:sp>
        <p:nvSpPr>
          <p:cNvPr id="3" name="Slide Number Placeholder 2"/>
          <p:cNvSpPr>
            <a:spLocks noGrp="1"/>
          </p:cNvSpPr>
          <p:nvPr>
            <p:ph type="sldNum" sz="quarter" idx="12"/>
          </p:nvPr>
        </p:nvSpPr>
        <p:spPr/>
        <p:txBody>
          <a:bodyPr/>
          <a:lstStyle/>
          <a:p>
            <a:fld id="{0E141734-4549-47F2-8694-B36220F4B500}" type="slidenum">
              <a:rPr lang="en-US" smtClean="0"/>
              <a:t>4</a:t>
            </a:fld>
            <a:endParaRPr lang="en-US"/>
          </a:p>
        </p:txBody>
      </p:sp>
      <p:pic>
        <p:nvPicPr>
          <p:cNvPr id="5" name="Picture 4"/>
          <p:cNvPicPr>
            <a:picLocks noChangeAspect="1"/>
          </p:cNvPicPr>
          <p:nvPr/>
        </p:nvPicPr>
        <p:blipFill>
          <a:blip r:embed="rId4"/>
          <a:stretch>
            <a:fillRect/>
          </a:stretch>
        </p:blipFill>
        <p:spPr>
          <a:xfrm>
            <a:off x="1378875" y="4292233"/>
            <a:ext cx="2873490" cy="1569660"/>
          </a:xfrm>
          <a:prstGeom prst="rect">
            <a:avLst/>
          </a:prstGeom>
        </p:spPr>
      </p:pic>
      <p:sp>
        <p:nvSpPr>
          <p:cNvPr id="7" name="TextBox 6"/>
          <p:cNvSpPr txBox="1"/>
          <p:nvPr/>
        </p:nvSpPr>
        <p:spPr>
          <a:xfrm>
            <a:off x="246535" y="2176410"/>
            <a:ext cx="4581942"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NOAA historical tornado points 1950-2019 </a:t>
            </a:r>
            <a:r>
              <a:rPr lang="en-US" sz="1600" dirty="0"/>
              <a:t>[</a:t>
            </a:r>
            <a:r>
              <a:rPr lang="en-US" sz="1600" dirty="0">
                <a:hlinkClick r:id="rId5" action="ppaction://hlinksldjump"/>
              </a:rPr>
              <a:t>1</a:t>
            </a:r>
            <a:r>
              <a:rPr lang="en-US" sz="16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Point Density distribution</a:t>
            </a:r>
          </a:p>
        </p:txBody>
      </p:sp>
    </p:spTree>
    <p:extLst>
      <p:ext uri="{BB962C8B-B14F-4D97-AF65-F5344CB8AC3E}">
        <p14:creationId xmlns:p14="http://schemas.microsoft.com/office/powerpoint/2010/main" val="18436473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Impact of Tornadoes</a:t>
            </a:r>
          </a:p>
        </p:txBody>
      </p:sp>
      <p:sp>
        <p:nvSpPr>
          <p:cNvPr id="3" name="Slide Number Placeholder 2"/>
          <p:cNvSpPr>
            <a:spLocks noGrp="1"/>
          </p:cNvSpPr>
          <p:nvPr>
            <p:ph type="sldNum" sz="quarter" idx="12"/>
          </p:nvPr>
        </p:nvSpPr>
        <p:spPr/>
        <p:txBody>
          <a:bodyPr/>
          <a:lstStyle/>
          <a:p>
            <a:fld id="{0E141734-4549-47F2-8694-B36220F4B500}" type="slidenum">
              <a:rPr lang="en-US" smtClean="0"/>
              <a:t>5</a:t>
            </a:fld>
            <a:endParaRPr lang="en-US"/>
          </a:p>
        </p:txBody>
      </p:sp>
      <p:sp>
        <p:nvSpPr>
          <p:cNvPr id="4" name="TextBox 3"/>
          <p:cNvSpPr txBox="1"/>
          <p:nvPr/>
        </p:nvSpPr>
        <p:spPr>
          <a:xfrm>
            <a:off x="815248" y="2106669"/>
            <a:ext cx="820229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80 deaths &amp; 1,500 injuries annually </a:t>
            </a:r>
          </a:p>
          <a:p>
            <a:endParaRPr lang="en-US" sz="2400" dirty="0"/>
          </a:p>
          <a:p>
            <a:pPr marL="285750" indent="-285750">
              <a:buFont typeface="Arial" panose="020B0604020202020204" pitchFamily="34" charset="0"/>
              <a:buChar char="•"/>
            </a:pPr>
            <a:r>
              <a:rPr lang="en-US" sz="2400" dirty="0"/>
              <a:t>Nearly $400m in property damage annually </a:t>
            </a:r>
          </a:p>
          <a:p>
            <a:endParaRPr lang="en-US" sz="2400" dirty="0"/>
          </a:p>
          <a:p>
            <a:pPr marL="285750" indent="-285750">
              <a:buFont typeface="Arial" panose="020B0604020202020204" pitchFamily="34" charset="0"/>
              <a:buChar char="•"/>
            </a:pPr>
            <a:r>
              <a:rPr lang="en-US" sz="2400" dirty="0"/>
              <a:t>Nighttime tornadoes account for twice as many deaths</a:t>
            </a:r>
          </a:p>
          <a:p>
            <a:endParaRPr lang="en-US" sz="2400" dirty="0"/>
          </a:p>
          <a:p>
            <a:pPr marL="285750" indent="-285750">
              <a:buFont typeface="Arial" panose="020B0604020202020204" pitchFamily="34" charset="0"/>
              <a:buChar char="•"/>
            </a:pPr>
            <a:r>
              <a:rPr lang="en-US" sz="2400" dirty="0"/>
              <a:t>Injuries and fatalities have decreased over time</a:t>
            </a:r>
          </a:p>
        </p:txBody>
      </p:sp>
    </p:spTree>
    <p:extLst>
      <p:ext uri="{BB962C8B-B14F-4D97-AF65-F5344CB8AC3E}">
        <p14:creationId xmlns:p14="http://schemas.microsoft.com/office/powerpoint/2010/main" val="32431865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Tornado Warning System</a:t>
            </a:r>
          </a:p>
        </p:txBody>
      </p:sp>
      <p:sp>
        <p:nvSpPr>
          <p:cNvPr id="3" name="Slide Number Placeholder 2"/>
          <p:cNvSpPr>
            <a:spLocks noGrp="1"/>
          </p:cNvSpPr>
          <p:nvPr>
            <p:ph type="sldNum" sz="quarter" idx="12"/>
          </p:nvPr>
        </p:nvSpPr>
        <p:spPr/>
        <p:txBody>
          <a:bodyPr/>
          <a:lstStyle/>
          <a:p>
            <a:fld id="{0E141734-4549-47F2-8694-B36220F4B500}" type="slidenum">
              <a:rPr lang="en-US" smtClean="0"/>
              <a:t>6</a:t>
            </a:fld>
            <a:endParaRPr lang="en-US"/>
          </a:p>
        </p:txBody>
      </p:sp>
      <p:sp>
        <p:nvSpPr>
          <p:cNvPr id="4" name="TextBox 3"/>
          <p:cNvSpPr txBox="1"/>
          <p:nvPr/>
        </p:nvSpPr>
        <p:spPr>
          <a:xfrm>
            <a:off x="248635" y="1833123"/>
            <a:ext cx="6976607"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Issued when a tornado is indicated by radar or sighted by spotters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1948 – 2017 warning polygons based on county </a:t>
            </a:r>
          </a:p>
          <a:p>
            <a:endParaRPr lang="en-US" sz="2400" dirty="0"/>
          </a:p>
          <a:p>
            <a:pPr marL="285750" indent="-285750">
              <a:buFont typeface="Arial" panose="020B0604020202020204" pitchFamily="34" charset="0"/>
              <a:buChar char="•"/>
            </a:pPr>
            <a:r>
              <a:rPr lang="en-US" sz="2400" dirty="0"/>
              <a:t>Since 2017 warning polygons are storm based polygons</a:t>
            </a:r>
          </a:p>
          <a:p>
            <a:endParaRPr lang="en-US" sz="2400" dirty="0"/>
          </a:p>
          <a:p>
            <a:pPr marL="285750" indent="-285750">
              <a:buFont typeface="Arial" panose="020B0604020202020204" pitchFamily="34" charset="0"/>
              <a:buChar char="•"/>
            </a:pPr>
            <a:r>
              <a:rPr lang="en-US" sz="2400" dirty="0"/>
              <a:t>Warnings lead times have improved significantly over time</a:t>
            </a:r>
          </a:p>
        </p:txBody>
      </p:sp>
      <p:pic>
        <p:nvPicPr>
          <p:cNvPr id="6" name="Picture 5">
            <a:extLst>
              <a:ext uri="{FF2B5EF4-FFF2-40B4-BE49-F238E27FC236}">
                <a16:creationId xmlns:a16="http://schemas.microsoft.com/office/drawing/2014/main" id="{9F3C5AF8-7A84-49C3-81F1-4B29E875F01A}"/>
              </a:ext>
            </a:extLst>
          </p:cNvPr>
          <p:cNvPicPr>
            <a:picLocks noChangeAspect="1"/>
          </p:cNvPicPr>
          <p:nvPr/>
        </p:nvPicPr>
        <p:blipFill>
          <a:blip r:embed="rId3"/>
          <a:stretch>
            <a:fillRect/>
          </a:stretch>
        </p:blipFill>
        <p:spPr>
          <a:xfrm>
            <a:off x="7225242" y="2984577"/>
            <a:ext cx="4803009" cy="3785653"/>
          </a:xfrm>
          <a:prstGeom prst="rect">
            <a:avLst/>
          </a:prstGeom>
        </p:spPr>
      </p:pic>
      <p:pic>
        <p:nvPicPr>
          <p:cNvPr id="8" name="Picture 7">
            <a:extLst>
              <a:ext uri="{FF2B5EF4-FFF2-40B4-BE49-F238E27FC236}">
                <a16:creationId xmlns:a16="http://schemas.microsoft.com/office/drawing/2014/main" id="{290A65CB-AD0A-4C07-A734-41A1BDC8F9F8}"/>
              </a:ext>
            </a:extLst>
          </p:cNvPr>
          <p:cNvPicPr>
            <a:picLocks noChangeAspect="1"/>
          </p:cNvPicPr>
          <p:nvPr/>
        </p:nvPicPr>
        <p:blipFill>
          <a:blip r:embed="rId4"/>
          <a:stretch>
            <a:fillRect/>
          </a:stretch>
        </p:blipFill>
        <p:spPr>
          <a:xfrm>
            <a:off x="7225242" y="60402"/>
            <a:ext cx="4927847" cy="2924175"/>
          </a:xfrm>
          <a:prstGeom prst="rect">
            <a:avLst/>
          </a:prstGeom>
        </p:spPr>
      </p:pic>
      <p:sp>
        <p:nvSpPr>
          <p:cNvPr id="7" name="TextBox 6">
            <a:extLst>
              <a:ext uri="{FF2B5EF4-FFF2-40B4-BE49-F238E27FC236}">
                <a16:creationId xmlns:a16="http://schemas.microsoft.com/office/drawing/2014/main" id="{5A6BD625-3986-451B-977E-BE2D83BC4E49}"/>
              </a:ext>
            </a:extLst>
          </p:cNvPr>
          <p:cNvSpPr txBox="1"/>
          <p:nvPr/>
        </p:nvSpPr>
        <p:spPr>
          <a:xfrm>
            <a:off x="6862198" y="6406487"/>
            <a:ext cx="442750" cy="615553"/>
          </a:xfrm>
          <a:prstGeom prst="rect">
            <a:avLst/>
          </a:prstGeom>
          <a:noFill/>
        </p:spPr>
        <p:txBody>
          <a:bodyPr wrap="none" rtlCol="0">
            <a:spAutoFit/>
          </a:bodyPr>
          <a:lstStyle/>
          <a:p>
            <a:r>
              <a:rPr lang="en-US" sz="1600" dirty="0"/>
              <a:t>[</a:t>
            </a:r>
            <a:r>
              <a:rPr lang="en-US" sz="1600" dirty="0">
                <a:hlinkClick r:id="rId5" action="ppaction://hlinksldjump"/>
              </a:rPr>
              <a:t>3</a:t>
            </a:r>
            <a:r>
              <a:rPr lang="en-US" sz="1600" dirty="0"/>
              <a:t>]</a:t>
            </a:r>
          </a:p>
          <a:p>
            <a:endParaRPr lang="en-US" dirty="0"/>
          </a:p>
        </p:txBody>
      </p:sp>
      <p:sp>
        <p:nvSpPr>
          <p:cNvPr id="9" name="TextBox 8">
            <a:extLst>
              <a:ext uri="{FF2B5EF4-FFF2-40B4-BE49-F238E27FC236}">
                <a16:creationId xmlns:a16="http://schemas.microsoft.com/office/drawing/2014/main" id="{8E743A99-D78C-4838-815A-4B4ED2D6D460}"/>
              </a:ext>
            </a:extLst>
          </p:cNvPr>
          <p:cNvSpPr txBox="1"/>
          <p:nvPr/>
        </p:nvSpPr>
        <p:spPr>
          <a:xfrm>
            <a:off x="11790045" y="2661411"/>
            <a:ext cx="442750" cy="584775"/>
          </a:xfrm>
          <a:prstGeom prst="rect">
            <a:avLst/>
          </a:prstGeom>
          <a:noFill/>
        </p:spPr>
        <p:txBody>
          <a:bodyPr wrap="none" rtlCol="0">
            <a:spAutoFit/>
          </a:bodyPr>
          <a:lstStyle/>
          <a:p>
            <a:r>
              <a:rPr lang="en-US" sz="1600" dirty="0"/>
              <a:t>[</a:t>
            </a:r>
            <a:r>
              <a:rPr lang="en-US" sz="1600" dirty="0">
                <a:hlinkClick r:id="rId5" action="ppaction://hlinksldjump"/>
              </a:rPr>
              <a:t>2</a:t>
            </a:r>
            <a:r>
              <a:rPr lang="en-US" sz="1600" dirty="0"/>
              <a:t>]</a:t>
            </a:r>
          </a:p>
          <a:p>
            <a:endParaRPr lang="en-US" sz="1600" dirty="0"/>
          </a:p>
        </p:txBody>
      </p:sp>
    </p:spTree>
    <p:extLst>
      <p:ext uri="{BB962C8B-B14F-4D97-AF65-F5344CB8AC3E}">
        <p14:creationId xmlns:p14="http://schemas.microsoft.com/office/powerpoint/2010/main" val="4001347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Measuring Warning Accuracy</a:t>
            </a:r>
          </a:p>
        </p:txBody>
      </p:sp>
      <p:sp>
        <p:nvSpPr>
          <p:cNvPr id="3" name="Slide Number Placeholder 2"/>
          <p:cNvSpPr>
            <a:spLocks noGrp="1"/>
          </p:cNvSpPr>
          <p:nvPr>
            <p:ph type="sldNum" sz="quarter" idx="12"/>
          </p:nvPr>
        </p:nvSpPr>
        <p:spPr/>
        <p:txBody>
          <a:bodyPr/>
          <a:lstStyle/>
          <a:p>
            <a:fld id="{0E141734-4549-47F2-8694-B36220F4B500}" type="slidenum">
              <a:rPr lang="en-US" smtClean="0"/>
              <a:t>7</a:t>
            </a:fld>
            <a:endParaRPr lang="en-US"/>
          </a:p>
        </p:txBody>
      </p:sp>
      <p:sp>
        <p:nvSpPr>
          <p:cNvPr id="4" name="TextBox 3"/>
          <p:cNvSpPr txBox="1"/>
          <p:nvPr/>
        </p:nvSpPr>
        <p:spPr>
          <a:xfrm>
            <a:off x="815247" y="2108444"/>
            <a:ext cx="777541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does accuracy mean for tornado warnings?</a:t>
            </a:r>
          </a:p>
          <a:p>
            <a:endParaRPr lang="en-US" sz="2400" dirty="0"/>
          </a:p>
          <a:p>
            <a:pPr marL="285750" indent="-285750">
              <a:buFont typeface="Arial" panose="020B0604020202020204" pitchFamily="34" charset="0"/>
              <a:buChar char="•"/>
            </a:pPr>
            <a:r>
              <a:rPr lang="en-US" sz="2400" dirty="0"/>
              <a:t>NWS uses Dichotomous statistics</a:t>
            </a:r>
          </a:p>
          <a:p>
            <a:pPr marL="285750" indent="-285750">
              <a:buFont typeface="Arial" panose="020B0604020202020204" pitchFamily="34" charset="0"/>
              <a:buChar char="•"/>
            </a:pPr>
            <a:endParaRPr lang="en-US" sz="2400" dirty="0"/>
          </a:p>
        </p:txBody>
      </p:sp>
      <p:pic>
        <p:nvPicPr>
          <p:cNvPr id="6" name="Picture 5">
            <a:extLst>
              <a:ext uri="{FF2B5EF4-FFF2-40B4-BE49-F238E27FC236}">
                <a16:creationId xmlns:a16="http://schemas.microsoft.com/office/drawing/2014/main" id="{7DD1B764-F756-4B93-972A-CAD5EA5C56AC}"/>
              </a:ext>
            </a:extLst>
          </p:cNvPr>
          <p:cNvPicPr>
            <a:picLocks noChangeAspect="1"/>
          </p:cNvPicPr>
          <p:nvPr/>
        </p:nvPicPr>
        <p:blipFill>
          <a:blip r:embed="rId3"/>
          <a:stretch>
            <a:fillRect/>
          </a:stretch>
        </p:blipFill>
        <p:spPr>
          <a:xfrm>
            <a:off x="1425058" y="3764604"/>
            <a:ext cx="5663910" cy="2057548"/>
          </a:xfrm>
          <a:prstGeom prst="rect">
            <a:avLst/>
          </a:prstGeom>
        </p:spPr>
      </p:pic>
      <p:sp>
        <p:nvSpPr>
          <p:cNvPr id="5" name="TextBox 4">
            <a:extLst>
              <a:ext uri="{FF2B5EF4-FFF2-40B4-BE49-F238E27FC236}">
                <a16:creationId xmlns:a16="http://schemas.microsoft.com/office/drawing/2014/main" id="{C070C1C1-C25D-4B20-806A-BFA4D1DFFB91}"/>
              </a:ext>
            </a:extLst>
          </p:cNvPr>
          <p:cNvSpPr txBox="1"/>
          <p:nvPr/>
        </p:nvSpPr>
        <p:spPr>
          <a:xfrm>
            <a:off x="6991691" y="5425809"/>
            <a:ext cx="442750" cy="615553"/>
          </a:xfrm>
          <a:prstGeom prst="rect">
            <a:avLst/>
          </a:prstGeom>
          <a:noFill/>
        </p:spPr>
        <p:txBody>
          <a:bodyPr wrap="none" rtlCol="0">
            <a:spAutoFit/>
          </a:bodyPr>
          <a:lstStyle/>
          <a:p>
            <a:r>
              <a:rPr lang="en-US" sz="1600" dirty="0"/>
              <a:t>[</a:t>
            </a:r>
            <a:r>
              <a:rPr lang="en-US" sz="1600" dirty="0">
                <a:hlinkClick r:id="rId4" action="ppaction://hlinksldjump"/>
              </a:rPr>
              <a:t>4</a:t>
            </a:r>
            <a:r>
              <a:rPr lang="en-US" sz="1600" dirty="0"/>
              <a:t>]</a:t>
            </a:r>
          </a:p>
          <a:p>
            <a:endParaRPr lang="en-US" dirty="0"/>
          </a:p>
        </p:txBody>
      </p:sp>
    </p:spTree>
    <p:extLst>
      <p:ext uri="{BB962C8B-B14F-4D97-AF65-F5344CB8AC3E}">
        <p14:creationId xmlns:p14="http://schemas.microsoft.com/office/powerpoint/2010/main" val="33863866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91B1CD-837D-467C-9182-0ADA5D29D8E8}"/>
              </a:ext>
            </a:extLst>
          </p:cNvPr>
          <p:cNvPicPr>
            <a:picLocks noChangeAspect="1"/>
          </p:cNvPicPr>
          <p:nvPr/>
        </p:nvPicPr>
        <p:blipFill>
          <a:blip r:embed="rId3"/>
          <a:stretch>
            <a:fillRect/>
          </a:stretch>
        </p:blipFill>
        <p:spPr>
          <a:xfrm>
            <a:off x="5942181" y="3251200"/>
            <a:ext cx="3829050" cy="698230"/>
          </a:xfrm>
          <a:prstGeom prst="rect">
            <a:avLst/>
          </a:prstGeom>
        </p:spPr>
      </p:pic>
      <p:sp>
        <p:nvSpPr>
          <p:cNvPr id="2" name="Title 1"/>
          <p:cNvSpPr>
            <a:spLocks noGrp="1"/>
          </p:cNvSpPr>
          <p:nvPr>
            <p:ph type="title"/>
          </p:nvPr>
        </p:nvSpPr>
        <p:spPr/>
        <p:txBody>
          <a:bodyPr/>
          <a:lstStyle/>
          <a:p>
            <a:r>
              <a:rPr lang="en-US" dirty="0"/>
              <a:t>Measuring Warning Accuracy</a:t>
            </a:r>
          </a:p>
        </p:txBody>
      </p:sp>
      <p:sp>
        <p:nvSpPr>
          <p:cNvPr id="3" name="Slide Number Placeholder 2"/>
          <p:cNvSpPr>
            <a:spLocks noGrp="1"/>
          </p:cNvSpPr>
          <p:nvPr>
            <p:ph type="sldNum" sz="quarter" idx="12"/>
          </p:nvPr>
        </p:nvSpPr>
        <p:spPr/>
        <p:txBody>
          <a:bodyPr/>
          <a:lstStyle/>
          <a:p>
            <a:fld id="{0E141734-4549-47F2-8694-B36220F4B500}" type="slidenum">
              <a:rPr lang="en-US" smtClean="0"/>
              <a:t>8</a:t>
            </a:fld>
            <a:endParaRPr lang="en-US"/>
          </a:p>
        </p:txBody>
      </p:sp>
      <p:sp>
        <p:nvSpPr>
          <p:cNvPr id="4" name="TextBox 3"/>
          <p:cNvSpPr txBox="1"/>
          <p:nvPr/>
        </p:nvSpPr>
        <p:spPr>
          <a:xfrm>
            <a:off x="815247" y="1930400"/>
            <a:ext cx="9048600" cy="4154984"/>
          </a:xfrm>
          <a:prstGeom prst="rect">
            <a:avLst/>
          </a:prstGeom>
          <a:noFill/>
        </p:spPr>
        <p:txBody>
          <a:bodyPr wrap="square" rtlCol="0">
            <a:spAutoFit/>
          </a:bodyPr>
          <a:lstStyle/>
          <a:p>
            <a:r>
              <a:rPr lang="en-US" sz="2400" dirty="0"/>
              <a:t>Two metrics used to determine tornado warning accuracy</a:t>
            </a:r>
          </a:p>
          <a:p>
            <a:r>
              <a:rPr lang="en-US" sz="2400" dirty="0"/>
              <a:t> </a:t>
            </a:r>
          </a:p>
          <a:p>
            <a:pPr marL="457200" indent="-457200">
              <a:buFont typeface="+mj-lt"/>
              <a:buAutoNum type="arabicPeriod"/>
            </a:pPr>
            <a:r>
              <a:rPr lang="en-US" sz="2400" dirty="0"/>
              <a:t>FAR – false alarm ratio</a:t>
            </a:r>
          </a:p>
          <a:p>
            <a:pPr lvl="1"/>
            <a:r>
              <a:rPr lang="en-US" sz="2400" dirty="0"/>
              <a:t>	Tornado warnings 0.76 FAR</a:t>
            </a:r>
          </a:p>
          <a:p>
            <a:pPr marL="457200" indent="-457200">
              <a:buFont typeface="+mj-lt"/>
              <a:buAutoNum type="arabicPeriod"/>
            </a:pPr>
            <a:r>
              <a:rPr lang="en-US" sz="2400" dirty="0"/>
              <a:t>POD - Probability of detection</a:t>
            </a:r>
          </a:p>
          <a:p>
            <a:pPr lvl="1"/>
            <a:r>
              <a:rPr lang="en-US" sz="2400" dirty="0"/>
              <a:t>	Could warn every storm – “cry wolf” effect</a:t>
            </a:r>
          </a:p>
          <a:p>
            <a:endParaRPr lang="en-US" sz="2400" dirty="0"/>
          </a:p>
          <a:p>
            <a:r>
              <a:rPr lang="en-US" sz="2400" dirty="0"/>
              <a:t>Best way to warn public?</a:t>
            </a:r>
          </a:p>
          <a:p>
            <a:endParaRPr lang="en-US" sz="2400" dirty="0"/>
          </a:p>
          <a:p>
            <a:r>
              <a:rPr lang="en-US" sz="2400" dirty="0"/>
              <a:t>Gap in large scale study of geospatial accuracy of tornado warning polygons</a:t>
            </a:r>
          </a:p>
        </p:txBody>
      </p:sp>
      <p:pic>
        <p:nvPicPr>
          <p:cNvPr id="8" name="Picture 7">
            <a:extLst>
              <a:ext uri="{FF2B5EF4-FFF2-40B4-BE49-F238E27FC236}">
                <a16:creationId xmlns:a16="http://schemas.microsoft.com/office/drawing/2014/main" id="{53BB030D-A932-41A0-BEFE-CFE3B84AA0D2}"/>
              </a:ext>
            </a:extLst>
          </p:cNvPr>
          <p:cNvPicPr>
            <a:picLocks noChangeAspect="1"/>
          </p:cNvPicPr>
          <p:nvPr/>
        </p:nvPicPr>
        <p:blipFill>
          <a:blip r:embed="rId4"/>
          <a:stretch>
            <a:fillRect/>
          </a:stretch>
        </p:blipFill>
        <p:spPr>
          <a:xfrm>
            <a:off x="5942181" y="2663397"/>
            <a:ext cx="3143250" cy="533400"/>
          </a:xfrm>
          <a:prstGeom prst="rect">
            <a:avLst/>
          </a:prstGeom>
        </p:spPr>
      </p:pic>
      <p:sp>
        <p:nvSpPr>
          <p:cNvPr id="7" name="TextBox 6">
            <a:extLst>
              <a:ext uri="{FF2B5EF4-FFF2-40B4-BE49-F238E27FC236}">
                <a16:creationId xmlns:a16="http://schemas.microsoft.com/office/drawing/2014/main" id="{72D25749-A063-4754-84FE-1BE24947D0CA}"/>
              </a:ext>
            </a:extLst>
          </p:cNvPr>
          <p:cNvSpPr txBox="1"/>
          <p:nvPr/>
        </p:nvSpPr>
        <p:spPr>
          <a:xfrm>
            <a:off x="9236433" y="2873631"/>
            <a:ext cx="442750" cy="615553"/>
          </a:xfrm>
          <a:prstGeom prst="rect">
            <a:avLst/>
          </a:prstGeom>
          <a:noFill/>
        </p:spPr>
        <p:txBody>
          <a:bodyPr wrap="none" rtlCol="0">
            <a:spAutoFit/>
          </a:bodyPr>
          <a:lstStyle/>
          <a:p>
            <a:r>
              <a:rPr lang="en-US" sz="1600" dirty="0"/>
              <a:t>[</a:t>
            </a:r>
            <a:r>
              <a:rPr lang="en-US" sz="1600" dirty="0">
                <a:hlinkClick r:id="rId5" action="ppaction://hlinksldjump"/>
              </a:rPr>
              <a:t>6</a:t>
            </a:r>
            <a:r>
              <a:rPr lang="en-US" sz="1600" dirty="0"/>
              <a:t>]</a:t>
            </a:r>
          </a:p>
          <a:p>
            <a:endParaRPr lang="en-US" dirty="0"/>
          </a:p>
        </p:txBody>
      </p:sp>
      <p:sp>
        <p:nvSpPr>
          <p:cNvPr id="9" name="TextBox 8">
            <a:extLst>
              <a:ext uri="{FF2B5EF4-FFF2-40B4-BE49-F238E27FC236}">
                <a16:creationId xmlns:a16="http://schemas.microsoft.com/office/drawing/2014/main" id="{272F0B8D-BE4D-4590-8F90-EFDD26205050}"/>
              </a:ext>
            </a:extLst>
          </p:cNvPr>
          <p:cNvSpPr txBox="1"/>
          <p:nvPr/>
        </p:nvSpPr>
        <p:spPr>
          <a:xfrm>
            <a:off x="9671949" y="3519962"/>
            <a:ext cx="442750" cy="615553"/>
          </a:xfrm>
          <a:prstGeom prst="rect">
            <a:avLst/>
          </a:prstGeom>
          <a:noFill/>
        </p:spPr>
        <p:txBody>
          <a:bodyPr wrap="none" rtlCol="0">
            <a:spAutoFit/>
          </a:bodyPr>
          <a:lstStyle/>
          <a:p>
            <a:r>
              <a:rPr lang="en-US" sz="1600" dirty="0"/>
              <a:t>[</a:t>
            </a:r>
            <a:r>
              <a:rPr lang="en-US" sz="1600" dirty="0">
                <a:hlinkClick r:id="rId5" action="ppaction://hlinksldjump"/>
              </a:rPr>
              <a:t>7</a:t>
            </a:r>
            <a:r>
              <a:rPr lang="en-US" sz="1600" dirty="0"/>
              <a:t>]</a:t>
            </a:r>
          </a:p>
          <a:p>
            <a:endParaRPr lang="en-US" dirty="0"/>
          </a:p>
        </p:txBody>
      </p:sp>
      <p:sp>
        <p:nvSpPr>
          <p:cNvPr id="10" name="TextBox 9">
            <a:extLst>
              <a:ext uri="{FF2B5EF4-FFF2-40B4-BE49-F238E27FC236}">
                <a16:creationId xmlns:a16="http://schemas.microsoft.com/office/drawing/2014/main" id="{4E1B5FB9-BBEA-4EBA-AE96-CCB5C433796A}"/>
              </a:ext>
            </a:extLst>
          </p:cNvPr>
          <p:cNvSpPr txBox="1"/>
          <p:nvPr/>
        </p:nvSpPr>
        <p:spPr>
          <a:xfrm>
            <a:off x="5423930" y="3121223"/>
            <a:ext cx="442750" cy="615553"/>
          </a:xfrm>
          <a:prstGeom prst="rect">
            <a:avLst/>
          </a:prstGeom>
          <a:noFill/>
        </p:spPr>
        <p:txBody>
          <a:bodyPr wrap="none" rtlCol="0">
            <a:spAutoFit/>
          </a:bodyPr>
          <a:lstStyle/>
          <a:p>
            <a:r>
              <a:rPr lang="en-US" sz="1600" dirty="0"/>
              <a:t>[</a:t>
            </a:r>
            <a:r>
              <a:rPr lang="en-US" sz="1600" dirty="0">
                <a:hlinkClick r:id="rId5" action="ppaction://hlinksldjump"/>
              </a:rPr>
              <a:t>5</a:t>
            </a:r>
            <a:r>
              <a:rPr lang="en-US" sz="1600" dirty="0"/>
              <a:t>]</a:t>
            </a:r>
          </a:p>
          <a:p>
            <a:endParaRPr lang="en-US" dirty="0"/>
          </a:p>
        </p:txBody>
      </p:sp>
    </p:spTree>
    <p:extLst>
      <p:ext uri="{BB962C8B-B14F-4D97-AF65-F5344CB8AC3E}">
        <p14:creationId xmlns:p14="http://schemas.microsoft.com/office/powerpoint/2010/main" val="42767987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its complicated…</a:t>
            </a:r>
          </a:p>
        </p:txBody>
      </p:sp>
      <p:sp>
        <p:nvSpPr>
          <p:cNvPr id="3" name="Slide Number Placeholder 2"/>
          <p:cNvSpPr>
            <a:spLocks noGrp="1"/>
          </p:cNvSpPr>
          <p:nvPr>
            <p:ph type="sldNum" sz="quarter" idx="12"/>
          </p:nvPr>
        </p:nvSpPr>
        <p:spPr/>
        <p:txBody>
          <a:bodyPr/>
          <a:lstStyle/>
          <a:p>
            <a:fld id="{0E141734-4549-47F2-8694-B36220F4B500}" type="slidenum">
              <a:rPr lang="en-US" smtClean="0"/>
              <a:t>9</a:t>
            </a:fld>
            <a:endParaRPr lang="en-US"/>
          </a:p>
        </p:txBody>
      </p:sp>
      <p:sp>
        <p:nvSpPr>
          <p:cNvPr id="4" name="TextBox 3"/>
          <p:cNvSpPr txBox="1"/>
          <p:nvPr/>
        </p:nvSpPr>
        <p:spPr>
          <a:xfrm>
            <a:off x="677334" y="1621304"/>
            <a:ext cx="750248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constitutes a miss?</a:t>
            </a:r>
          </a:p>
          <a:p>
            <a:pPr marL="742950" lvl="1" indent="-285750">
              <a:buFont typeface="Arial" panose="020B0604020202020204" pitchFamily="34" charset="0"/>
              <a:buChar char="•"/>
            </a:pPr>
            <a:r>
              <a:rPr lang="en-US" sz="2400" dirty="0"/>
              <a:t>Are the scenarios below equal?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Tornadoes move!... (locational fallacy)</a:t>
            </a:r>
          </a:p>
          <a:p>
            <a:endParaRPr lang="en-US" sz="2400" dirty="0"/>
          </a:p>
          <a:p>
            <a:pPr marL="285750" indent="-285750">
              <a:buFont typeface="Arial" panose="020B0604020202020204" pitchFamily="34" charset="0"/>
              <a:buChar char="•"/>
            </a:pPr>
            <a:endParaRPr lang="en-US" sz="2400" dirty="0"/>
          </a:p>
        </p:txBody>
      </p:sp>
      <p:pic>
        <p:nvPicPr>
          <p:cNvPr id="10" name="Picture 9">
            <a:extLst>
              <a:ext uri="{FF2B5EF4-FFF2-40B4-BE49-F238E27FC236}">
                <a16:creationId xmlns:a16="http://schemas.microsoft.com/office/drawing/2014/main" id="{55BE89C2-FBD1-4373-BDBB-4F56AB630BC1}"/>
              </a:ext>
            </a:extLst>
          </p:cNvPr>
          <p:cNvPicPr>
            <a:picLocks noChangeAspect="1"/>
          </p:cNvPicPr>
          <p:nvPr/>
        </p:nvPicPr>
        <p:blipFill>
          <a:blip r:embed="rId3"/>
          <a:stretch>
            <a:fillRect/>
          </a:stretch>
        </p:blipFill>
        <p:spPr>
          <a:xfrm>
            <a:off x="7684851" y="3346833"/>
            <a:ext cx="4343400" cy="3423397"/>
          </a:xfrm>
          <a:prstGeom prst="rect">
            <a:avLst/>
          </a:prstGeom>
        </p:spPr>
      </p:pic>
      <p:sp>
        <p:nvSpPr>
          <p:cNvPr id="11" name="Star: 5 Points 10">
            <a:extLst>
              <a:ext uri="{FF2B5EF4-FFF2-40B4-BE49-F238E27FC236}">
                <a16:creationId xmlns:a16="http://schemas.microsoft.com/office/drawing/2014/main" id="{22E1D883-3BAC-4C6E-92C8-B665E68D05C1}"/>
              </a:ext>
            </a:extLst>
          </p:cNvPr>
          <p:cNvSpPr/>
          <p:nvPr/>
        </p:nvSpPr>
        <p:spPr>
          <a:xfrm>
            <a:off x="8532512" y="5105007"/>
            <a:ext cx="399820" cy="365125"/>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62535E-2CCD-4FFB-841E-8B3797C0A745}"/>
              </a:ext>
            </a:extLst>
          </p:cNvPr>
          <p:cNvPicPr>
            <a:picLocks noChangeAspect="1"/>
          </p:cNvPicPr>
          <p:nvPr/>
        </p:nvPicPr>
        <p:blipFill rotWithShape="1">
          <a:blip r:embed="rId3"/>
          <a:srcRect t="68293" r="59240" b="-2319"/>
          <a:stretch/>
        </p:blipFill>
        <p:spPr>
          <a:xfrm>
            <a:off x="172660" y="3540868"/>
            <a:ext cx="5041493" cy="3317132"/>
          </a:xfrm>
          <a:prstGeom prst="rect">
            <a:avLst/>
          </a:prstGeom>
        </p:spPr>
      </p:pic>
      <p:sp>
        <p:nvSpPr>
          <p:cNvPr id="13" name="Star: 5 Points 12">
            <a:extLst>
              <a:ext uri="{FF2B5EF4-FFF2-40B4-BE49-F238E27FC236}">
                <a16:creationId xmlns:a16="http://schemas.microsoft.com/office/drawing/2014/main" id="{2F2DAA45-1117-4245-8D50-DCF49600ACE3}"/>
              </a:ext>
            </a:extLst>
          </p:cNvPr>
          <p:cNvSpPr/>
          <p:nvPr/>
        </p:nvSpPr>
        <p:spPr>
          <a:xfrm>
            <a:off x="1153208" y="4681872"/>
            <a:ext cx="399820" cy="365125"/>
          </a:xfrm>
          <a:prstGeom prst="star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E40677F-3E6A-4E22-96F9-2D63B8554669}"/>
              </a:ext>
            </a:extLst>
          </p:cNvPr>
          <p:cNvSpPr txBox="1"/>
          <p:nvPr/>
        </p:nvSpPr>
        <p:spPr>
          <a:xfrm>
            <a:off x="5895907" y="4828391"/>
            <a:ext cx="1365114" cy="1200329"/>
          </a:xfrm>
          <a:prstGeom prst="rect">
            <a:avLst/>
          </a:prstGeom>
          <a:noFill/>
        </p:spPr>
        <p:txBody>
          <a:bodyPr wrap="square" rtlCol="0">
            <a:spAutoFit/>
          </a:bodyPr>
          <a:lstStyle/>
          <a:p>
            <a:r>
              <a:rPr lang="en-US" sz="2400" dirty="0"/>
              <a:t>Versus </a:t>
            </a:r>
          </a:p>
          <a:p>
            <a:endParaRPr lang="en-US" sz="2400" dirty="0"/>
          </a:p>
          <a:p>
            <a:pPr marL="285750" indent="-285750">
              <a:buFont typeface="Arial" panose="020B0604020202020204" pitchFamily="34" charset="0"/>
              <a:buChar char="•"/>
            </a:pPr>
            <a:endParaRPr lang="en-US" sz="2400" dirty="0"/>
          </a:p>
        </p:txBody>
      </p:sp>
      <p:sp>
        <p:nvSpPr>
          <p:cNvPr id="15" name="TextBox 14">
            <a:extLst>
              <a:ext uri="{FF2B5EF4-FFF2-40B4-BE49-F238E27FC236}">
                <a16:creationId xmlns:a16="http://schemas.microsoft.com/office/drawing/2014/main" id="{4E1B5FB9-BBEA-4EBA-AE96-CCB5C433796A}"/>
              </a:ext>
            </a:extLst>
          </p:cNvPr>
          <p:cNvSpPr txBox="1"/>
          <p:nvPr/>
        </p:nvSpPr>
        <p:spPr>
          <a:xfrm>
            <a:off x="5112280" y="6321623"/>
            <a:ext cx="442750" cy="615553"/>
          </a:xfrm>
          <a:prstGeom prst="rect">
            <a:avLst/>
          </a:prstGeom>
          <a:noFill/>
        </p:spPr>
        <p:txBody>
          <a:bodyPr wrap="none" rtlCol="0">
            <a:spAutoFit/>
          </a:bodyPr>
          <a:lstStyle/>
          <a:p>
            <a:r>
              <a:rPr lang="en-US" sz="1600" dirty="0" smtClean="0"/>
              <a:t>[</a:t>
            </a:r>
            <a:r>
              <a:rPr lang="en-US" sz="1600" dirty="0" smtClean="0">
                <a:hlinkClick r:id="rId4" action="ppaction://hlinksldjump"/>
              </a:rPr>
              <a:t>8</a:t>
            </a:r>
            <a:r>
              <a:rPr lang="en-US" sz="1600" dirty="0" smtClean="0"/>
              <a:t>]</a:t>
            </a:r>
            <a:endParaRPr lang="en-US" sz="1600" dirty="0"/>
          </a:p>
          <a:p>
            <a:endParaRPr lang="en-US" dirty="0"/>
          </a:p>
        </p:txBody>
      </p:sp>
      <p:sp>
        <p:nvSpPr>
          <p:cNvPr id="16" name="TextBox 15">
            <a:extLst>
              <a:ext uri="{FF2B5EF4-FFF2-40B4-BE49-F238E27FC236}">
                <a16:creationId xmlns:a16="http://schemas.microsoft.com/office/drawing/2014/main" id="{4E1B5FB9-BBEA-4EBA-AE96-CCB5C433796A}"/>
              </a:ext>
            </a:extLst>
          </p:cNvPr>
          <p:cNvSpPr txBox="1"/>
          <p:nvPr/>
        </p:nvSpPr>
        <p:spPr>
          <a:xfrm>
            <a:off x="7343974" y="6462453"/>
            <a:ext cx="442750" cy="615553"/>
          </a:xfrm>
          <a:prstGeom prst="rect">
            <a:avLst/>
          </a:prstGeom>
          <a:noFill/>
        </p:spPr>
        <p:txBody>
          <a:bodyPr wrap="none" rtlCol="0">
            <a:spAutoFit/>
          </a:bodyPr>
          <a:lstStyle/>
          <a:p>
            <a:r>
              <a:rPr lang="en-US" sz="1600" dirty="0" smtClean="0"/>
              <a:t>[</a:t>
            </a:r>
            <a:r>
              <a:rPr lang="en-US" sz="1600" dirty="0">
                <a:hlinkClick r:id="rId4" action="ppaction://hlinksldjump"/>
              </a:rPr>
              <a:t>9</a:t>
            </a:r>
            <a:r>
              <a:rPr lang="en-US" sz="1600" dirty="0" smtClean="0"/>
              <a:t>]</a:t>
            </a:r>
            <a:endParaRPr lang="en-US" sz="1600" dirty="0"/>
          </a:p>
          <a:p>
            <a:endParaRPr lang="en-US" dirty="0"/>
          </a:p>
        </p:txBody>
      </p:sp>
    </p:spTree>
    <p:extLst>
      <p:ext uri="{BB962C8B-B14F-4D97-AF65-F5344CB8AC3E}">
        <p14:creationId xmlns:p14="http://schemas.microsoft.com/office/powerpoint/2010/main" val="103160122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12.12"/>
  <p:tag name="AS_TITLE" val="Aspose.Slides for .NET 4.0 Client Profile"/>
  <p:tag name="AS_VERSION" val="18.12"/>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Arial"/>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Arial"/>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1430</Words>
  <Application>Microsoft Office PowerPoint</Application>
  <PresentationFormat>Widescreen</PresentationFormat>
  <Paragraphs>243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Times</vt:lpstr>
      <vt:lpstr>Times New Roman</vt:lpstr>
      <vt:lpstr>Trebuchet MS</vt:lpstr>
      <vt:lpstr>verdana</vt:lpstr>
      <vt:lpstr>Wingdings 3</vt:lpstr>
      <vt:lpstr>Facet</vt:lpstr>
      <vt:lpstr>Using Geospatial Visualization to Determine Tornado Warning Polygon Accuracy: Can we save more lives?</vt:lpstr>
      <vt:lpstr>PowerPoint Presentation</vt:lpstr>
      <vt:lpstr>Outline</vt:lpstr>
      <vt:lpstr>Where are Tornadoes?</vt:lpstr>
      <vt:lpstr>Human Impact of Tornadoes</vt:lpstr>
      <vt:lpstr>Tornado Warning System</vt:lpstr>
      <vt:lpstr>Measuring Warning Accuracy</vt:lpstr>
      <vt:lpstr>Measuring Warning Accuracy</vt:lpstr>
      <vt:lpstr>But its complicated…</vt:lpstr>
      <vt:lpstr>But its complicated…</vt:lpstr>
      <vt:lpstr>Tornado Outbreaks</vt:lpstr>
      <vt:lpstr>Study Aim: Assess geospatial accuracy of NWS tornado warning polygons during tornado outbreaks &amp; the link to human impacts</vt:lpstr>
      <vt:lpstr>Specific Objective</vt:lpstr>
      <vt:lpstr>Case Studies</vt:lpstr>
      <vt:lpstr>NOAA Historical Tornado Record</vt:lpstr>
      <vt:lpstr>NWS Warning Polygons</vt:lpstr>
      <vt:lpstr>Methodology</vt:lpstr>
      <vt:lpstr>Anticipated Results</vt:lpstr>
      <vt:lpstr>Questions</vt:lpstr>
      <vt:lpstr>References</vt:lpstr>
      <vt:lpstr>References,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1601-01-01T00:00:00Z</dcterms:created>
  <dcterms:modified xsi:type="dcterms:W3CDTF">2021-03-15T23:20:12Z</dcterms:modified>
</cp:coreProperties>
</file>