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1" r:id="rId3"/>
    <p:sldId id="272" r:id="rId4"/>
    <p:sldId id="275" r:id="rId5"/>
    <p:sldId id="266" r:id="rId6"/>
    <p:sldId id="269" r:id="rId7"/>
    <p:sldId id="270" r:id="rId8"/>
    <p:sldId id="267" r:id="rId9"/>
    <p:sldId id="277" r:id="rId10"/>
    <p:sldId id="279" r:id="rId11"/>
    <p:sldId id="289" r:id="rId12"/>
    <p:sldId id="288" r:id="rId13"/>
    <p:sldId id="287" r:id="rId14"/>
    <p:sldId id="285" r:id="rId15"/>
    <p:sldId id="284" r:id="rId16"/>
    <p:sldId id="283" r:id="rId17"/>
    <p:sldId id="282" r:id="rId18"/>
    <p:sldId id="281" r:id="rId19"/>
    <p:sldId id="280" r:id="rId20"/>
    <p:sldId id="278" r:id="rId21"/>
    <p:sldId id="296" r:id="rId22"/>
    <p:sldId id="295" r:id="rId23"/>
    <p:sldId id="294" r:id="rId24"/>
    <p:sldId id="293" r:id="rId25"/>
    <p:sldId id="292" r:id="rId26"/>
    <p:sldId id="291" r:id="rId27"/>
    <p:sldId id="302" r:id="rId28"/>
    <p:sldId id="301" r:id="rId29"/>
    <p:sldId id="300" r:id="rId30"/>
    <p:sldId id="299" r:id="rId31"/>
    <p:sldId id="305" r:id="rId32"/>
    <p:sldId id="298" r:id="rId33"/>
    <p:sldId id="304" r:id="rId34"/>
    <p:sldId id="303" r:id="rId35"/>
    <p:sldId id="257" r:id="rId36"/>
    <p:sldId id="307" r:id="rId37"/>
    <p:sldId id="262" r:id="rId38"/>
    <p:sldId id="258" r:id="rId39"/>
    <p:sldId id="265" r:id="rId40"/>
    <p:sldId id="306" r:id="rId41"/>
    <p:sldId id="259" r:id="rId42"/>
    <p:sldId id="276" r:id="rId43"/>
    <p:sldId id="274" r:id="rId44"/>
    <p:sldId id="264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7" autoAdjust="0"/>
  </p:normalViewPr>
  <p:slideViewPr>
    <p:cSldViewPr>
      <p:cViewPr varScale="1">
        <p:scale>
          <a:sx n="115" d="100"/>
          <a:sy n="115" d="100"/>
        </p:scale>
        <p:origin x="-2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A5A1-325B-4A20-AC11-D854B3B9400C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2CDA-B7A8-4EEE-88BA-83017B555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87340-F3EE-41BA-B882-83FF96F093C7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28713" y="687388"/>
            <a:ext cx="4602162" cy="3427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D4B6A-CF6B-48F4-82B5-FEE91426EB51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28713" y="687388"/>
            <a:ext cx="4602162" cy="3427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B54A-104E-43C8-AF63-6571FA4BF053}" type="datetimeFigureOut">
              <a:rPr lang="en-US" smtClean="0"/>
              <a:pPr/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FF7D-1F98-4AB9-97C1-F6F265B5A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now.org/proceedings/2009/fortin_et_al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Spatial and Temporal Variation in Snow-Water Equivalent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NOAA’s Historical Airborne Gamma Data to Assess Snow Trends from 1980 – 2008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64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Patrick Didier, LT/NOAA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Advisor: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Thorsten Wagener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1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NOAA’s airborne snow survey dataset to detect climate patterns for snow-water equivalent (SWE)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30 years of data representing several different climates within United States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modern tools (</a:t>
            </a:r>
            <a:r>
              <a:rPr lang="en-US" dirty="0" err="1" smtClean="0">
                <a:solidFill>
                  <a:schemeClr val="bg1"/>
                </a:solidFill>
              </a:rPr>
              <a:t>ArcMap</a:t>
            </a:r>
            <a:r>
              <a:rPr lang="en-US" dirty="0" smtClean="0">
                <a:solidFill>
                  <a:schemeClr val="bg1"/>
                </a:solidFill>
              </a:rPr>
              <a:t>, Spatial Analyst, </a:t>
            </a:r>
            <a:r>
              <a:rPr lang="en-US" dirty="0" err="1" smtClean="0">
                <a:solidFill>
                  <a:schemeClr val="bg1"/>
                </a:solidFill>
              </a:rPr>
              <a:t>GeoDa</a:t>
            </a:r>
            <a:r>
              <a:rPr lang="en-US" dirty="0" smtClean="0">
                <a:solidFill>
                  <a:schemeClr val="bg1"/>
                </a:solidFill>
              </a:rPr>
              <a:t>) with archived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Big question: Has there been a significant change in spatial autocorrelation within the last thirty years?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Product: Research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1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1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1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2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86600" cy="41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60960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Figure 1 – Percentage of average annual snowfall divided by annual runoff.  (</a:t>
            </a:r>
            <a:r>
              <a:rPr lang="en-US" sz="1400" b="1" dirty="0" smtClean="0">
                <a:solidFill>
                  <a:schemeClr val="bg1"/>
                </a:solidFill>
              </a:rPr>
              <a:t>Barnett 2005)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2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2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NOAA’s Airborne Flight Line Gamma Database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Capstone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76" y="1600200"/>
            <a:ext cx="7111847" cy="4525963"/>
          </a:xfrm>
          <a:solidFill>
            <a:schemeClr val="accent1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mma_swe_svy07_201002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1619"/>
            <a:ext cx="8704730" cy="6726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Assimilate 30 years of flight line data into one standard database (Excel spreadsheet)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Choose </a:t>
            </a:r>
            <a:r>
              <a:rPr lang="en-US" sz="2400" dirty="0" err="1" smtClean="0">
                <a:solidFill>
                  <a:schemeClr val="bg1"/>
                </a:solidFill>
              </a:rPr>
              <a:t>flightlines</a:t>
            </a:r>
            <a:r>
              <a:rPr lang="en-US" sz="2400" dirty="0" smtClean="0">
                <a:solidFill>
                  <a:schemeClr val="bg1"/>
                </a:solidFill>
              </a:rPr>
              <a:t> most commonly flown for longest period of time in order to assess both spatial and temporal trends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Evaluate data against ground station and ground survey data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Run flight line data for each survey period in </a:t>
            </a:r>
            <a:r>
              <a:rPr lang="en-US" sz="2400" dirty="0" err="1" smtClean="0">
                <a:solidFill>
                  <a:schemeClr val="bg1"/>
                </a:solidFill>
              </a:rPr>
              <a:t>GeoDa</a:t>
            </a:r>
            <a:r>
              <a:rPr lang="en-US" sz="2400" dirty="0" smtClean="0">
                <a:solidFill>
                  <a:schemeClr val="bg1"/>
                </a:solidFill>
              </a:rPr>
              <a:t> to determine spatial relationships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Map out spatial autocorrelation over time for survey regions.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Flight Line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Over 20,000 records for flight lines since program began in 1980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 lines only flown once since they were drawn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 lines flown as many as 51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Database includes flight line, date flown, snow-water equivalent, and lat/</a:t>
            </a:r>
            <a:r>
              <a:rPr lang="en-US" dirty="0" err="1" smtClean="0">
                <a:solidFill>
                  <a:schemeClr val="bg1"/>
                </a:solidFill>
              </a:rPr>
              <a:t>lon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3810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Selected Lines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71600"/>
            <a:ext cx="8229600" cy="2727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267200"/>
            <a:ext cx="8229600" cy="2031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These 260 lines are all 20 years or older, and have each been flown at least twenty times total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They represent “canned” surveys that are flown nearly every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These surveys are the Colorado Basin, Lake Superior, Northeastern US, St John’s River Basin, and the Red River of the North Surveys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Cottonwood River in SW Minnesota is flown every year as a calibration survey, but the data are still valid for this project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State of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143000" y="1447800"/>
            <a:ext cx="64008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Temperature plays a key role in snowmelt dominated regions (</a:t>
            </a:r>
            <a:r>
              <a:rPr lang="en-US" sz="2000" b="1" dirty="0" smtClean="0">
                <a:solidFill>
                  <a:schemeClr val="bg1"/>
                </a:solidFill>
              </a:rPr>
              <a:t>Stewart et al 2005)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How is snow measured?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SNOTEL (western US)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Airborne snow surveys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Ground surveys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Coop weather stations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Satellite imagery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Forecasting Techniques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Energy budget </a:t>
            </a:r>
            <a:r>
              <a:rPr lang="en-US" sz="2000" dirty="0" err="1" smtClean="0">
                <a:solidFill>
                  <a:schemeClr val="bg1"/>
                </a:solidFill>
              </a:rPr>
              <a:t>vs</a:t>
            </a:r>
            <a:r>
              <a:rPr lang="en-US" sz="2000" dirty="0" smtClean="0">
                <a:solidFill>
                  <a:schemeClr val="bg1"/>
                </a:solidFill>
              </a:rPr>
              <a:t> temp index </a:t>
            </a:r>
            <a:r>
              <a:rPr lang="en-US" sz="2000" b="1" dirty="0" smtClean="0">
                <a:solidFill>
                  <a:schemeClr val="bg1"/>
                </a:solidFill>
              </a:rPr>
              <a:t>(Day 2009)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 done for specific watersheds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Wilamette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(Chang et al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Assimilation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oilMoist20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599" cy="5207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2"/>
                </a:solidFill>
              </a:rPr>
              <a:t>http://www.weather.gov/geodata/catalog/national/html/province.htm </a:t>
            </a:r>
            <a:r>
              <a:rPr lang="en-US" dirty="0" smtClean="0">
                <a:solidFill>
                  <a:schemeClr val="bg1"/>
                </a:solidFill>
              </a:rPr>
              <a:t>(Canadian Provinces)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 Census </a:t>
            </a:r>
            <a:r>
              <a:rPr lang="en-US" dirty="0" err="1" smtClean="0">
                <a:solidFill>
                  <a:schemeClr val="bg1"/>
                </a:solidFill>
              </a:rPr>
              <a:t>TigerLine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NCDC for archive historical weather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NRCS for SNOTEL data in Western 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NOHRSC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Timeline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543800" cy="3886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May 30 – complete literature review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June 30 – acquire all ground station data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July 6 – complete basic outline of article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August 30 – complete analysis of data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September 30 – complete map, begin filling out sections of article with results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October – continue working on article, peer review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Presentation possibilities?  (eastern snow conference has student paper competition)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Literature/Resources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Adam, J.C., Hamlet, A.F., </a:t>
            </a:r>
            <a:r>
              <a:rPr lang="en-US" sz="2000" b="1" dirty="0" err="1" smtClean="0">
                <a:solidFill>
                  <a:schemeClr val="bg1"/>
                </a:solidFill>
              </a:rPr>
              <a:t>Lettenmaier</a:t>
            </a:r>
            <a:r>
              <a:rPr lang="en-US" sz="2000" b="1" dirty="0" smtClean="0">
                <a:solidFill>
                  <a:schemeClr val="bg1"/>
                </a:solidFill>
              </a:rPr>
              <a:t>, D.P.  </a:t>
            </a:r>
            <a:r>
              <a:rPr lang="en-US" sz="2000" dirty="0" smtClean="0">
                <a:solidFill>
                  <a:schemeClr val="bg1"/>
                </a:solidFill>
              </a:rPr>
              <a:t>2009. Implications of global climate change for snowmelt hydrology in the twenty-first century.  </a:t>
            </a:r>
            <a:r>
              <a:rPr lang="en-US" sz="2000" i="1" dirty="0" smtClean="0">
                <a:solidFill>
                  <a:schemeClr val="bg1"/>
                </a:solidFill>
              </a:rPr>
              <a:t>Hydrological Processes </a:t>
            </a:r>
            <a:r>
              <a:rPr lang="en-US" sz="2000" dirty="0" smtClean="0">
                <a:solidFill>
                  <a:schemeClr val="bg1"/>
                </a:solidFill>
              </a:rPr>
              <a:t>23, 962-972.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Barnett ,T.P., Adam J.C., </a:t>
            </a:r>
            <a:r>
              <a:rPr lang="en-US" sz="2000" b="1" dirty="0" err="1" smtClean="0">
                <a:solidFill>
                  <a:schemeClr val="bg1"/>
                </a:solidFill>
              </a:rPr>
              <a:t>Lettenmaier</a:t>
            </a:r>
            <a:r>
              <a:rPr lang="en-US" sz="2000" b="1" dirty="0" smtClean="0">
                <a:solidFill>
                  <a:schemeClr val="bg1"/>
                </a:solidFill>
              </a:rPr>
              <a:t>, D.P.   </a:t>
            </a:r>
            <a:r>
              <a:rPr lang="en-US" sz="2000" dirty="0" smtClean="0">
                <a:solidFill>
                  <a:schemeClr val="bg1"/>
                </a:solidFill>
              </a:rPr>
              <a:t>2005.  Potential impacts of a warming climate on water availability in snow-dominated regions.  </a:t>
            </a:r>
            <a:r>
              <a:rPr lang="en-US" sz="2000" i="1" dirty="0" smtClean="0">
                <a:solidFill>
                  <a:schemeClr val="bg1"/>
                </a:solidFill>
              </a:rPr>
              <a:t>Nature </a:t>
            </a:r>
            <a:r>
              <a:rPr lang="en-US" sz="2000" dirty="0" smtClean="0">
                <a:solidFill>
                  <a:schemeClr val="bg1"/>
                </a:solidFill>
              </a:rPr>
              <a:t>438, 303-309.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Chang H., Il-Won, J.  </a:t>
            </a:r>
            <a:r>
              <a:rPr lang="en-US" sz="2000" dirty="0" smtClean="0">
                <a:solidFill>
                  <a:schemeClr val="bg1"/>
                </a:solidFill>
              </a:rPr>
              <a:t>2010.  Spatial and temporal variation changes in runoff caused by climate change in a complex and large river basin in Oregon.  </a:t>
            </a:r>
            <a:r>
              <a:rPr lang="en-US" sz="2000" i="1" dirty="0" smtClean="0">
                <a:solidFill>
                  <a:schemeClr val="bg1"/>
                </a:solidFill>
              </a:rPr>
              <a:t>Journal of Hydrology </a:t>
            </a:r>
            <a:r>
              <a:rPr lang="en-US" sz="2000" dirty="0" smtClean="0">
                <a:solidFill>
                  <a:schemeClr val="bg1"/>
                </a:solidFill>
              </a:rPr>
              <a:t>388, 106-207</a:t>
            </a:r>
            <a:r>
              <a:rPr lang="en-US" sz="2000" i="1" dirty="0" smtClean="0">
                <a:solidFill>
                  <a:schemeClr val="bg1"/>
                </a:solidFill>
              </a:rPr>
              <a:t>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Fortin, R., Sander, L., Nadeau, M., </a:t>
            </a:r>
            <a:r>
              <a:rPr lang="en-US" sz="2000" b="1" dirty="0" err="1" smtClean="0">
                <a:solidFill>
                  <a:schemeClr val="bg1"/>
                </a:solidFill>
              </a:rPr>
              <a:t>Grasty</a:t>
            </a:r>
            <a:r>
              <a:rPr lang="en-US" sz="2000" b="1" dirty="0" smtClean="0">
                <a:solidFill>
                  <a:schemeClr val="bg1"/>
                </a:solidFill>
              </a:rPr>
              <a:t> R.L.  </a:t>
            </a:r>
            <a:r>
              <a:rPr lang="en-US" sz="2000" dirty="0" smtClean="0">
                <a:solidFill>
                  <a:schemeClr val="bg1"/>
                </a:solidFill>
              </a:rPr>
              <a:t>2008.  An airborne gamma-ray snow survey in the James Bay Region.  </a:t>
            </a:r>
            <a:r>
              <a:rPr lang="en-US" sz="2000" i="1" dirty="0" smtClean="0">
                <a:solidFill>
                  <a:schemeClr val="bg1"/>
                </a:solidFill>
              </a:rPr>
              <a:t>Proceedings of the 65</a:t>
            </a:r>
            <a:r>
              <a:rPr lang="en-US" sz="2000" i="1" baseline="30000" dirty="0" smtClean="0">
                <a:solidFill>
                  <a:schemeClr val="bg1"/>
                </a:solidFill>
              </a:rPr>
              <a:t>th</a:t>
            </a:r>
            <a:r>
              <a:rPr lang="en-US" sz="2000" i="1" dirty="0" smtClean="0">
                <a:solidFill>
                  <a:schemeClr val="bg1"/>
                </a:solidFill>
              </a:rPr>
              <a:t> Eastern Snow Conference, </a:t>
            </a:r>
            <a:r>
              <a:rPr lang="en-US" sz="2000" i="1" dirty="0" err="1" smtClean="0">
                <a:solidFill>
                  <a:schemeClr val="bg1"/>
                </a:solidFill>
              </a:rPr>
              <a:t>Fairlee</a:t>
            </a:r>
            <a:r>
              <a:rPr lang="en-US" sz="2000" i="1" dirty="0" smtClean="0">
                <a:solidFill>
                  <a:schemeClr val="bg1"/>
                </a:solidFill>
              </a:rPr>
              <a:t>, Vermont USA 2008. </a:t>
            </a:r>
            <a:r>
              <a:rPr lang="en-US" sz="2000" i="1" dirty="0" smtClean="0">
                <a:solidFill>
                  <a:schemeClr val="bg1"/>
                </a:solidFill>
                <a:hlinkClick r:id="rId2"/>
              </a:rPr>
              <a:t>http://www.easternsnow.org/proceedings/2009/fortin_et_al.pdf</a:t>
            </a:r>
            <a:r>
              <a:rPr lang="en-US" sz="2000" i="1" dirty="0" smtClean="0">
                <a:solidFill>
                  <a:schemeClr val="bg1"/>
                </a:solidFill>
              </a:rPr>
              <a:t> .  </a:t>
            </a:r>
            <a:r>
              <a:rPr lang="en-US" sz="2000" dirty="0" smtClean="0">
                <a:solidFill>
                  <a:schemeClr val="bg1"/>
                </a:solidFill>
              </a:rPr>
              <a:t>Accessed 20 June 2011.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Mote P., Hamlet, A., </a:t>
            </a:r>
            <a:r>
              <a:rPr lang="en-US" sz="2000" b="1" dirty="0" err="1" smtClean="0">
                <a:solidFill>
                  <a:schemeClr val="bg1"/>
                </a:solidFill>
              </a:rPr>
              <a:t>Salathe</a:t>
            </a:r>
            <a:r>
              <a:rPr lang="en-US" sz="2000" b="1" dirty="0" smtClean="0">
                <a:solidFill>
                  <a:schemeClr val="bg1"/>
                </a:solidFill>
              </a:rPr>
              <a:t>, E.  </a:t>
            </a:r>
            <a:r>
              <a:rPr lang="en-US" sz="2000" dirty="0" smtClean="0">
                <a:solidFill>
                  <a:schemeClr val="bg1"/>
                </a:solidFill>
              </a:rPr>
              <a:t>2008. Has Spring snowpack declined in the Washington Cascades?  </a:t>
            </a:r>
            <a:r>
              <a:rPr lang="en-US" sz="2000" i="1" dirty="0" err="1" smtClean="0">
                <a:solidFill>
                  <a:schemeClr val="bg1"/>
                </a:solidFill>
              </a:rPr>
              <a:t>Hydrol</a:t>
            </a:r>
            <a:r>
              <a:rPr lang="en-US" sz="2000" i="1" dirty="0" smtClean="0">
                <a:solidFill>
                  <a:schemeClr val="bg1"/>
                </a:solidFill>
              </a:rPr>
              <a:t>. Earth Syst. Sci. </a:t>
            </a:r>
            <a:r>
              <a:rPr lang="en-US" sz="2000" dirty="0" smtClean="0">
                <a:solidFill>
                  <a:schemeClr val="bg1"/>
                </a:solidFill>
              </a:rPr>
              <a:t>12, 193-206.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Stewart, I.T., </a:t>
            </a:r>
            <a:r>
              <a:rPr lang="en-US" sz="2000" b="1" dirty="0" err="1" smtClean="0">
                <a:solidFill>
                  <a:schemeClr val="bg1"/>
                </a:solidFill>
              </a:rPr>
              <a:t>Cayan</a:t>
            </a:r>
            <a:r>
              <a:rPr lang="en-US" sz="2000" b="1" dirty="0" smtClean="0">
                <a:solidFill>
                  <a:schemeClr val="bg1"/>
                </a:solidFill>
              </a:rPr>
              <a:t>, R.D., </a:t>
            </a:r>
            <a:r>
              <a:rPr lang="en-US" sz="2000" b="1" dirty="0" err="1" smtClean="0">
                <a:solidFill>
                  <a:schemeClr val="bg1"/>
                </a:solidFill>
              </a:rPr>
              <a:t>Dettinger</a:t>
            </a:r>
            <a:r>
              <a:rPr lang="en-US" sz="2000" b="1" dirty="0" smtClean="0">
                <a:solidFill>
                  <a:schemeClr val="bg1"/>
                </a:solidFill>
              </a:rPr>
              <a:t>, M.D.  </a:t>
            </a:r>
            <a:r>
              <a:rPr lang="en-US" sz="2000" dirty="0" smtClean="0">
                <a:solidFill>
                  <a:schemeClr val="bg1"/>
                </a:solidFill>
              </a:rPr>
              <a:t>2005.  Changes toward earlier </a:t>
            </a:r>
            <a:r>
              <a:rPr lang="en-US" sz="2000" dirty="0" err="1" smtClean="0">
                <a:solidFill>
                  <a:schemeClr val="bg1"/>
                </a:solidFill>
              </a:rPr>
              <a:t>streamflow</a:t>
            </a:r>
            <a:r>
              <a:rPr lang="en-US" sz="2000" dirty="0" smtClean="0">
                <a:solidFill>
                  <a:schemeClr val="bg1"/>
                </a:solidFill>
              </a:rPr>
              <a:t> timing across western North America.  </a:t>
            </a:r>
            <a:r>
              <a:rPr lang="en-US" sz="2000" i="1" dirty="0" smtClean="0">
                <a:solidFill>
                  <a:schemeClr val="bg1"/>
                </a:solidFill>
              </a:rPr>
              <a:t>Journal of Climate </a:t>
            </a:r>
            <a:r>
              <a:rPr lang="en-US" sz="2000" dirty="0" smtClean="0">
                <a:solidFill>
                  <a:schemeClr val="bg1"/>
                </a:solidFill>
              </a:rPr>
              <a:t>18, 1136-1155.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Eastern/Western Snow Conference Proceedings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Using unique dataset to look at spatial relationships of SWE over last 30 years.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possible factors affect the degree of spatial autocorrelation for a given area?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has that changed (or not changed) over the last 30 years?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/>
          </a:p>
        </p:txBody>
      </p:sp>
      <p:pic>
        <p:nvPicPr>
          <p:cNvPr id="8" name="Content Placeholder 7" descr="dew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612" y="1600200"/>
            <a:ext cx="6760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762000" y="1752600"/>
            <a:ext cx="7562850" cy="467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89605" dir="2700000" algn="ctr" rotWithShape="0">
              <a:srgbClr val="330099">
                <a:alpha val="55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6276975" cy="712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38138" indent="-338138" defTabSz="457200" eaLnBrk="0" hangingPunct="0">
              <a:spcBef>
                <a:spcPts val="450"/>
              </a:spcBef>
              <a:buClr>
                <a:srgbClr val="FFFFFF"/>
              </a:buClr>
              <a:buSzPct val="100000"/>
              <a:buFont typeface="Tahoma" charset="0"/>
              <a:buChar char="•"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Established in 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1978, by Dr Tom Carroll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 defTabSz="457200" eaLnBrk="0" hangingPunct="0">
              <a:spcBef>
                <a:spcPts val="450"/>
              </a:spcBef>
              <a:buClr>
                <a:srgbClr val="FFFFFF"/>
              </a:buClr>
              <a:buSzPct val="100000"/>
              <a:buFont typeface="Tahoma" charset="0"/>
              <a:buNone/>
              <a:tabLst>
                <a:tab pos="338138" algn="l"/>
                <a:tab pos="1252538" algn="l"/>
                <a:tab pos="2166938" algn="l"/>
                <a:tab pos="3081338" algn="l"/>
                <a:tab pos="3995738" algn="l"/>
                <a:tab pos="4910138" algn="l"/>
                <a:tab pos="5824538" algn="l"/>
                <a:tab pos="6738938" algn="l"/>
                <a:tab pos="7653338" algn="l"/>
                <a:tab pos="8567738" algn="l"/>
                <a:tab pos="9482138" algn="l"/>
                <a:tab pos="10396538" algn="l"/>
              </a:tabLst>
              <a:defRPr/>
            </a:pP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905000" y="4729164"/>
            <a:ext cx="6551613" cy="1879600"/>
            <a:chOff x="1200" y="2979"/>
            <a:chExt cx="4127" cy="1184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374" y="2979"/>
              <a:ext cx="3953" cy="691"/>
            </a:xfrm>
            <a:prstGeom prst="roundRect">
              <a:avLst>
                <a:gd name="adj" fmla="val 1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200" y="3168"/>
              <a:ext cx="3953" cy="9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38138" indent="-338138" defTabSz="457200" eaLnBrk="0" hangingPunct="0">
                <a:spcBef>
                  <a:spcPts val="450"/>
                </a:spcBef>
                <a:buClr>
                  <a:srgbClr val="FFFFFF"/>
                </a:buClr>
                <a:buSzPct val="100000"/>
                <a:buFont typeface="Tahoma" charset="0"/>
                <a:buChar char="•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/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Measures snow water equivalent (water content of the snow pack)</a:t>
              </a:r>
            </a:p>
            <a:p>
              <a:pPr marL="338138" indent="-338138" defTabSz="457200" eaLnBrk="0" hangingPunct="0">
                <a:spcBef>
                  <a:spcPts val="450"/>
                </a:spcBef>
                <a:buClr>
                  <a:srgbClr val="FFFFFF"/>
                </a:buClr>
                <a:buSzPct val="100000"/>
                <a:buFont typeface="Tahoma" charset="0"/>
                <a:buChar char="•"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/>
              </a:pPr>
              <a:r>
                <a:rPr lang="en-GB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Attenuation of natural, terrestrial radiation by snow is basis of measurement</a:t>
              </a:r>
            </a:p>
            <a:p>
              <a:pPr marL="338138" indent="-338138" defTabSz="457200" eaLnBrk="0" hangingPunct="0">
                <a:spcBef>
                  <a:spcPts val="450"/>
                </a:spcBef>
                <a:buClr>
                  <a:srgbClr val="FFFFFF"/>
                </a:buClr>
                <a:buSzPct val="100000"/>
                <a:buFont typeface="Tahoma" charset="0"/>
                <a:buNone/>
                <a:tabLst>
                  <a:tab pos="338138" algn="l"/>
                  <a:tab pos="1252538" algn="l"/>
                  <a:tab pos="2166938" algn="l"/>
                  <a:tab pos="3081338" algn="l"/>
                  <a:tab pos="3995738" algn="l"/>
                  <a:tab pos="4910138" algn="l"/>
                  <a:tab pos="5824538" algn="l"/>
                  <a:tab pos="6738938" algn="l"/>
                  <a:tab pos="7653338" algn="l"/>
                  <a:tab pos="8567738" algn="l"/>
                  <a:tab pos="9482138" algn="l"/>
                  <a:tab pos="10396538" algn="l"/>
                </a:tabLst>
                <a:defRPr/>
              </a:pPr>
              <a:endPara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65125" y="320675"/>
            <a:ext cx="84582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chemeClr val="bg1"/>
                </a:solidFill>
              </a:rPr>
              <a:t>History of NOAA’s Airborne </a:t>
            </a:r>
            <a:r>
              <a:rPr lang="en-GB" sz="4000" b="1" dirty="0">
                <a:solidFill>
                  <a:schemeClr val="bg1"/>
                </a:solidFill>
              </a:rPr>
              <a:t>Snow Survey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346075" y="5027613"/>
            <a:ext cx="8451850" cy="1069975"/>
          </a:xfrm>
          <a:prstGeom prst="roundRect">
            <a:avLst>
              <a:gd name="adj" fmla="val 148"/>
            </a:avLst>
          </a:prstGeom>
          <a:solidFill>
            <a:srgbClr val="993300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5138" y="5226050"/>
            <a:ext cx="8215312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eaLnBrk="0" hangingPunct="0">
              <a:spcBef>
                <a:spcPts val="2250"/>
              </a:spcBef>
              <a:buClr>
                <a:srgbClr val="FFFFFF"/>
              </a:buClr>
              <a:buSzPct val="100000"/>
              <a:buFont typeface="Tahom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FFFFFF"/>
                </a:solidFill>
                <a:latin typeface="Tahoma" charset="0"/>
              </a:rPr>
              <a:t>Potassium, Uranium, and Thallium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346075" y="1066800"/>
            <a:ext cx="8451850" cy="3960813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590800" y="1341438"/>
          <a:ext cx="3927475" cy="1401762"/>
        </p:xfrm>
        <a:graphic>
          <a:graphicData uri="http://schemas.openxmlformats.org/presentationml/2006/ole">
            <p:oleObj spid="_x0000_s1026" r:id="rId4" imgW="1800360" imgH="676440" progId="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6900" y="3810000"/>
            <a:ext cx="7945438" cy="1519238"/>
            <a:chOff x="376" y="2400"/>
            <a:chExt cx="5005" cy="957"/>
          </a:xfrm>
        </p:grpSpPr>
        <p:sp>
          <p:nvSpPr>
            <p:cNvPr id="2067" name="Freeform 7"/>
            <p:cNvSpPr>
              <a:spLocks/>
            </p:cNvSpPr>
            <p:nvPr/>
          </p:nvSpPr>
          <p:spPr bwMode="auto">
            <a:xfrm>
              <a:off x="376" y="2400"/>
              <a:ext cx="201" cy="958"/>
            </a:xfrm>
            <a:custGeom>
              <a:avLst/>
              <a:gdLst>
                <a:gd name="T0" fmla="*/ 35 w 887"/>
                <a:gd name="T1" fmla="*/ 4229 h 4230"/>
                <a:gd name="T2" fmla="*/ 886 w 887"/>
                <a:gd name="T3" fmla="*/ 3594 h 4230"/>
                <a:gd name="T4" fmla="*/ 35 w 887"/>
                <a:gd name="T5" fmla="*/ 2748 h 4230"/>
                <a:gd name="T6" fmla="*/ 886 w 887"/>
                <a:gd name="T7" fmla="*/ 2115 h 4230"/>
                <a:gd name="T8" fmla="*/ 35 w 887"/>
                <a:gd name="T9" fmla="*/ 1269 h 4230"/>
                <a:gd name="T10" fmla="*/ 674 w 887"/>
                <a:gd name="T11" fmla="*/ 846 h 4230"/>
                <a:gd name="T12" fmla="*/ 674 w 887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7"/>
                <a:gd name="T22" fmla="*/ 0 h 4230"/>
                <a:gd name="T23" fmla="*/ 887 w 887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7" h="4230">
                  <a:moveTo>
                    <a:pt x="35" y="4229"/>
                  </a:moveTo>
                  <a:cubicBezTo>
                    <a:pt x="461" y="4034"/>
                    <a:pt x="886" y="3840"/>
                    <a:pt x="886" y="3594"/>
                  </a:cubicBezTo>
                  <a:cubicBezTo>
                    <a:pt x="886" y="3347"/>
                    <a:pt x="35" y="2994"/>
                    <a:pt x="35" y="2748"/>
                  </a:cubicBezTo>
                  <a:cubicBezTo>
                    <a:pt x="35" y="2501"/>
                    <a:pt x="886" y="2360"/>
                    <a:pt x="886" y="2115"/>
                  </a:cubicBezTo>
                  <a:cubicBezTo>
                    <a:pt x="886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4" y="846"/>
                  </a:cubicBezTo>
                  <a:cubicBezTo>
                    <a:pt x="780" y="634"/>
                    <a:pt x="727" y="317"/>
                    <a:pt x="674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Freeform 8"/>
            <p:cNvSpPr>
              <a:spLocks/>
            </p:cNvSpPr>
            <p:nvPr/>
          </p:nvSpPr>
          <p:spPr bwMode="auto">
            <a:xfrm>
              <a:off x="811" y="2400"/>
              <a:ext cx="201" cy="958"/>
            </a:xfrm>
            <a:custGeom>
              <a:avLst/>
              <a:gdLst>
                <a:gd name="T0" fmla="*/ 35 w 887"/>
                <a:gd name="T1" fmla="*/ 4229 h 4230"/>
                <a:gd name="T2" fmla="*/ 886 w 887"/>
                <a:gd name="T3" fmla="*/ 3594 h 4230"/>
                <a:gd name="T4" fmla="*/ 35 w 887"/>
                <a:gd name="T5" fmla="*/ 2748 h 4230"/>
                <a:gd name="T6" fmla="*/ 886 w 887"/>
                <a:gd name="T7" fmla="*/ 2115 h 4230"/>
                <a:gd name="T8" fmla="*/ 35 w 887"/>
                <a:gd name="T9" fmla="*/ 1269 h 4230"/>
                <a:gd name="T10" fmla="*/ 674 w 887"/>
                <a:gd name="T11" fmla="*/ 846 h 4230"/>
                <a:gd name="T12" fmla="*/ 674 w 887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7"/>
                <a:gd name="T22" fmla="*/ 0 h 4230"/>
                <a:gd name="T23" fmla="*/ 887 w 887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7" h="4230">
                  <a:moveTo>
                    <a:pt x="35" y="4229"/>
                  </a:moveTo>
                  <a:cubicBezTo>
                    <a:pt x="460" y="4034"/>
                    <a:pt x="886" y="3840"/>
                    <a:pt x="886" y="3594"/>
                  </a:cubicBezTo>
                  <a:cubicBezTo>
                    <a:pt x="886" y="3347"/>
                    <a:pt x="35" y="2994"/>
                    <a:pt x="35" y="2748"/>
                  </a:cubicBezTo>
                  <a:cubicBezTo>
                    <a:pt x="35" y="2501"/>
                    <a:pt x="886" y="2360"/>
                    <a:pt x="886" y="2115"/>
                  </a:cubicBezTo>
                  <a:cubicBezTo>
                    <a:pt x="886" y="1868"/>
                    <a:pt x="70" y="1480"/>
                    <a:pt x="35" y="1269"/>
                  </a:cubicBezTo>
                  <a:cubicBezTo>
                    <a:pt x="0" y="1057"/>
                    <a:pt x="566" y="1057"/>
                    <a:pt x="674" y="846"/>
                  </a:cubicBezTo>
                  <a:cubicBezTo>
                    <a:pt x="780" y="634"/>
                    <a:pt x="727" y="317"/>
                    <a:pt x="674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Freeform 9"/>
            <p:cNvSpPr>
              <a:spLocks/>
            </p:cNvSpPr>
            <p:nvPr/>
          </p:nvSpPr>
          <p:spPr bwMode="auto">
            <a:xfrm>
              <a:off x="1250" y="2400"/>
              <a:ext cx="201" cy="958"/>
            </a:xfrm>
            <a:custGeom>
              <a:avLst/>
              <a:gdLst>
                <a:gd name="T0" fmla="*/ 35 w 886"/>
                <a:gd name="T1" fmla="*/ 4229 h 4230"/>
                <a:gd name="T2" fmla="*/ 885 w 886"/>
                <a:gd name="T3" fmla="*/ 3594 h 4230"/>
                <a:gd name="T4" fmla="*/ 35 w 886"/>
                <a:gd name="T5" fmla="*/ 2748 h 4230"/>
                <a:gd name="T6" fmla="*/ 885 w 886"/>
                <a:gd name="T7" fmla="*/ 2115 h 4230"/>
                <a:gd name="T8" fmla="*/ 35 w 886"/>
                <a:gd name="T9" fmla="*/ 1269 h 4230"/>
                <a:gd name="T10" fmla="*/ 672 w 886"/>
                <a:gd name="T11" fmla="*/ 846 h 4230"/>
                <a:gd name="T12" fmla="*/ 672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5" y="4229"/>
                  </a:moveTo>
                  <a:cubicBezTo>
                    <a:pt x="460" y="4034"/>
                    <a:pt x="885" y="3840"/>
                    <a:pt x="885" y="3594"/>
                  </a:cubicBezTo>
                  <a:cubicBezTo>
                    <a:pt x="885" y="3347"/>
                    <a:pt x="35" y="2994"/>
                    <a:pt x="35" y="2748"/>
                  </a:cubicBezTo>
                  <a:cubicBezTo>
                    <a:pt x="35" y="2501"/>
                    <a:pt x="885" y="2360"/>
                    <a:pt x="885" y="2115"/>
                  </a:cubicBezTo>
                  <a:cubicBezTo>
                    <a:pt x="885" y="1868"/>
                    <a:pt x="70" y="1480"/>
                    <a:pt x="35" y="1269"/>
                  </a:cubicBezTo>
                  <a:cubicBezTo>
                    <a:pt x="0" y="1057"/>
                    <a:pt x="566" y="1057"/>
                    <a:pt x="672" y="846"/>
                  </a:cubicBezTo>
                  <a:cubicBezTo>
                    <a:pt x="778" y="634"/>
                    <a:pt x="725" y="317"/>
                    <a:pt x="672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Freeform 10"/>
            <p:cNvSpPr>
              <a:spLocks/>
            </p:cNvSpPr>
            <p:nvPr/>
          </p:nvSpPr>
          <p:spPr bwMode="auto">
            <a:xfrm>
              <a:off x="1686" y="2400"/>
              <a:ext cx="201" cy="958"/>
            </a:xfrm>
            <a:custGeom>
              <a:avLst/>
              <a:gdLst>
                <a:gd name="T0" fmla="*/ 35 w 887"/>
                <a:gd name="T1" fmla="*/ 4229 h 4230"/>
                <a:gd name="T2" fmla="*/ 886 w 887"/>
                <a:gd name="T3" fmla="*/ 3594 h 4230"/>
                <a:gd name="T4" fmla="*/ 35 w 887"/>
                <a:gd name="T5" fmla="*/ 2748 h 4230"/>
                <a:gd name="T6" fmla="*/ 886 w 887"/>
                <a:gd name="T7" fmla="*/ 2115 h 4230"/>
                <a:gd name="T8" fmla="*/ 35 w 887"/>
                <a:gd name="T9" fmla="*/ 1269 h 4230"/>
                <a:gd name="T10" fmla="*/ 674 w 887"/>
                <a:gd name="T11" fmla="*/ 846 h 4230"/>
                <a:gd name="T12" fmla="*/ 674 w 887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7"/>
                <a:gd name="T22" fmla="*/ 0 h 4230"/>
                <a:gd name="T23" fmla="*/ 887 w 887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7" h="4230">
                  <a:moveTo>
                    <a:pt x="35" y="4229"/>
                  </a:moveTo>
                  <a:cubicBezTo>
                    <a:pt x="461" y="4034"/>
                    <a:pt x="886" y="3840"/>
                    <a:pt x="886" y="3594"/>
                  </a:cubicBezTo>
                  <a:cubicBezTo>
                    <a:pt x="886" y="3347"/>
                    <a:pt x="35" y="2994"/>
                    <a:pt x="35" y="2748"/>
                  </a:cubicBezTo>
                  <a:cubicBezTo>
                    <a:pt x="35" y="2501"/>
                    <a:pt x="886" y="2360"/>
                    <a:pt x="886" y="2115"/>
                  </a:cubicBezTo>
                  <a:cubicBezTo>
                    <a:pt x="886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4" y="846"/>
                  </a:cubicBezTo>
                  <a:cubicBezTo>
                    <a:pt x="780" y="634"/>
                    <a:pt x="727" y="317"/>
                    <a:pt x="674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Freeform 11"/>
            <p:cNvSpPr>
              <a:spLocks/>
            </p:cNvSpPr>
            <p:nvPr/>
          </p:nvSpPr>
          <p:spPr bwMode="auto">
            <a:xfrm>
              <a:off x="2122" y="2400"/>
              <a:ext cx="201" cy="958"/>
            </a:xfrm>
            <a:custGeom>
              <a:avLst/>
              <a:gdLst>
                <a:gd name="T0" fmla="*/ 35 w 887"/>
                <a:gd name="T1" fmla="*/ 4229 h 4230"/>
                <a:gd name="T2" fmla="*/ 886 w 887"/>
                <a:gd name="T3" fmla="*/ 3594 h 4230"/>
                <a:gd name="T4" fmla="*/ 35 w 887"/>
                <a:gd name="T5" fmla="*/ 2748 h 4230"/>
                <a:gd name="T6" fmla="*/ 886 w 887"/>
                <a:gd name="T7" fmla="*/ 2115 h 4230"/>
                <a:gd name="T8" fmla="*/ 35 w 887"/>
                <a:gd name="T9" fmla="*/ 1269 h 4230"/>
                <a:gd name="T10" fmla="*/ 674 w 887"/>
                <a:gd name="T11" fmla="*/ 846 h 4230"/>
                <a:gd name="T12" fmla="*/ 674 w 887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7"/>
                <a:gd name="T22" fmla="*/ 0 h 4230"/>
                <a:gd name="T23" fmla="*/ 887 w 887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7" h="4230">
                  <a:moveTo>
                    <a:pt x="35" y="4229"/>
                  </a:moveTo>
                  <a:cubicBezTo>
                    <a:pt x="460" y="4034"/>
                    <a:pt x="886" y="3840"/>
                    <a:pt x="886" y="3594"/>
                  </a:cubicBezTo>
                  <a:cubicBezTo>
                    <a:pt x="886" y="3347"/>
                    <a:pt x="35" y="2994"/>
                    <a:pt x="35" y="2748"/>
                  </a:cubicBezTo>
                  <a:cubicBezTo>
                    <a:pt x="35" y="2501"/>
                    <a:pt x="886" y="2360"/>
                    <a:pt x="886" y="2115"/>
                  </a:cubicBezTo>
                  <a:cubicBezTo>
                    <a:pt x="886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4" y="846"/>
                  </a:cubicBezTo>
                  <a:cubicBezTo>
                    <a:pt x="780" y="634"/>
                    <a:pt x="727" y="317"/>
                    <a:pt x="674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12"/>
            <p:cNvSpPr>
              <a:spLocks/>
            </p:cNvSpPr>
            <p:nvPr/>
          </p:nvSpPr>
          <p:spPr bwMode="auto">
            <a:xfrm>
              <a:off x="2559" y="2400"/>
              <a:ext cx="201" cy="958"/>
            </a:xfrm>
            <a:custGeom>
              <a:avLst/>
              <a:gdLst>
                <a:gd name="T0" fmla="*/ 36 w 886"/>
                <a:gd name="T1" fmla="*/ 4229 h 4230"/>
                <a:gd name="T2" fmla="*/ 885 w 886"/>
                <a:gd name="T3" fmla="*/ 3594 h 4230"/>
                <a:gd name="T4" fmla="*/ 36 w 886"/>
                <a:gd name="T5" fmla="*/ 2748 h 4230"/>
                <a:gd name="T6" fmla="*/ 885 w 886"/>
                <a:gd name="T7" fmla="*/ 2115 h 4230"/>
                <a:gd name="T8" fmla="*/ 36 w 886"/>
                <a:gd name="T9" fmla="*/ 1269 h 4230"/>
                <a:gd name="T10" fmla="*/ 672 w 886"/>
                <a:gd name="T11" fmla="*/ 846 h 4230"/>
                <a:gd name="T12" fmla="*/ 672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6" y="4229"/>
                  </a:moveTo>
                  <a:cubicBezTo>
                    <a:pt x="460" y="4034"/>
                    <a:pt x="885" y="3840"/>
                    <a:pt x="885" y="3594"/>
                  </a:cubicBezTo>
                  <a:cubicBezTo>
                    <a:pt x="885" y="3347"/>
                    <a:pt x="36" y="2994"/>
                    <a:pt x="36" y="2748"/>
                  </a:cubicBezTo>
                  <a:cubicBezTo>
                    <a:pt x="36" y="2501"/>
                    <a:pt x="885" y="2360"/>
                    <a:pt x="885" y="2115"/>
                  </a:cubicBezTo>
                  <a:cubicBezTo>
                    <a:pt x="885" y="1868"/>
                    <a:pt x="71" y="1480"/>
                    <a:pt x="36" y="1269"/>
                  </a:cubicBezTo>
                  <a:cubicBezTo>
                    <a:pt x="0" y="1057"/>
                    <a:pt x="566" y="1057"/>
                    <a:pt x="672" y="846"/>
                  </a:cubicBezTo>
                  <a:cubicBezTo>
                    <a:pt x="779" y="634"/>
                    <a:pt x="726" y="317"/>
                    <a:pt x="672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Freeform 13"/>
            <p:cNvSpPr>
              <a:spLocks/>
            </p:cNvSpPr>
            <p:nvPr/>
          </p:nvSpPr>
          <p:spPr bwMode="auto">
            <a:xfrm>
              <a:off x="2996" y="2400"/>
              <a:ext cx="201" cy="958"/>
            </a:xfrm>
            <a:custGeom>
              <a:avLst/>
              <a:gdLst>
                <a:gd name="T0" fmla="*/ 35 w 886"/>
                <a:gd name="T1" fmla="*/ 4229 h 4230"/>
                <a:gd name="T2" fmla="*/ 885 w 886"/>
                <a:gd name="T3" fmla="*/ 3594 h 4230"/>
                <a:gd name="T4" fmla="*/ 35 w 886"/>
                <a:gd name="T5" fmla="*/ 2748 h 4230"/>
                <a:gd name="T6" fmla="*/ 885 w 886"/>
                <a:gd name="T7" fmla="*/ 2115 h 4230"/>
                <a:gd name="T8" fmla="*/ 35 w 886"/>
                <a:gd name="T9" fmla="*/ 1269 h 4230"/>
                <a:gd name="T10" fmla="*/ 673 w 886"/>
                <a:gd name="T11" fmla="*/ 846 h 4230"/>
                <a:gd name="T12" fmla="*/ 673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5" y="4229"/>
                  </a:moveTo>
                  <a:cubicBezTo>
                    <a:pt x="461" y="4034"/>
                    <a:pt x="885" y="3840"/>
                    <a:pt x="885" y="3594"/>
                  </a:cubicBezTo>
                  <a:cubicBezTo>
                    <a:pt x="885" y="3347"/>
                    <a:pt x="35" y="2994"/>
                    <a:pt x="35" y="2748"/>
                  </a:cubicBezTo>
                  <a:cubicBezTo>
                    <a:pt x="35" y="2501"/>
                    <a:pt x="885" y="2360"/>
                    <a:pt x="885" y="2115"/>
                  </a:cubicBezTo>
                  <a:cubicBezTo>
                    <a:pt x="885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3" y="846"/>
                  </a:cubicBezTo>
                  <a:cubicBezTo>
                    <a:pt x="779" y="634"/>
                    <a:pt x="726" y="317"/>
                    <a:pt x="673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14"/>
            <p:cNvSpPr>
              <a:spLocks/>
            </p:cNvSpPr>
            <p:nvPr/>
          </p:nvSpPr>
          <p:spPr bwMode="auto">
            <a:xfrm>
              <a:off x="3433" y="2400"/>
              <a:ext cx="201" cy="958"/>
            </a:xfrm>
            <a:custGeom>
              <a:avLst/>
              <a:gdLst>
                <a:gd name="T0" fmla="*/ 35 w 887"/>
                <a:gd name="T1" fmla="*/ 4229 h 4230"/>
                <a:gd name="T2" fmla="*/ 886 w 887"/>
                <a:gd name="T3" fmla="*/ 3594 h 4230"/>
                <a:gd name="T4" fmla="*/ 35 w 887"/>
                <a:gd name="T5" fmla="*/ 2748 h 4230"/>
                <a:gd name="T6" fmla="*/ 886 w 887"/>
                <a:gd name="T7" fmla="*/ 2115 h 4230"/>
                <a:gd name="T8" fmla="*/ 35 w 887"/>
                <a:gd name="T9" fmla="*/ 1269 h 4230"/>
                <a:gd name="T10" fmla="*/ 674 w 887"/>
                <a:gd name="T11" fmla="*/ 846 h 4230"/>
                <a:gd name="T12" fmla="*/ 674 w 887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7"/>
                <a:gd name="T22" fmla="*/ 0 h 4230"/>
                <a:gd name="T23" fmla="*/ 887 w 887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7" h="4230">
                  <a:moveTo>
                    <a:pt x="35" y="4229"/>
                  </a:moveTo>
                  <a:cubicBezTo>
                    <a:pt x="461" y="4034"/>
                    <a:pt x="886" y="3840"/>
                    <a:pt x="886" y="3594"/>
                  </a:cubicBezTo>
                  <a:cubicBezTo>
                    <a:pt x="886" y="3347"/>
                    <a:pt x="35" y="2994"/>
                    <a:pt x="35" y="2748"/>
                  </a:cubicBezTo>
                  <a:cubicBezTo>
                    <a:pt x="35" y="2501"/>
                    <a:pt x="886" y="2360"/>
                    <a:pt x="886" y="2115"/>
                  </a:cubicBezTo>
                  <a:cubicBezTo>
                    <a:pt x="886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4" y="846"/>
                  </a:cubicBezTo>
                  <a:cubicBezTo>
                    <a:pt x="780" y="634"/>
                    <a:pt x="727" y="317"/>
                    <a:pt x="674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Freeform 15"/>
            <p:cNvSpPr>
              <a:spLocks/>
            </p:cNvSpPr>
            <p:nvPr/>
          </p:nvSpPr>
          <p:spPr bwMode="auto">
            <a:xfrm>
              <a:off x="3870" y="2400"/>
              <a:ext cx="201" cy="958"/>
            </a:xfrm>
            <a:custGeom>
              <a:avLst/>
              <a:gdLst>
                <a:gd name="T0" fmla="*/ 35 w 886"/>
                <a:gd name="T1" fmla="*/ 4229 h 4230"/>
                <a:gd name="T2" fmla="*/ 885 w 886"/>
                <a:gd name="T3" fmla="*/ 3594 h 4230"/>
                <a:gd name="T4" fmla="*/ 35 w 886"/>
                <a:gd name="T5" fmla="*/ 2748 h 4230"/>
                <a:gd name="T6" fmla="*/ 885 w 886"/>
                <a:gd name="T7" fmla="*/ 2115 h 4230"/>
                <a:gd name="T8" fmla="*/ 35 w 886"/>
                <a:gd name="T9" fmla="*/ 1269 h 4230"/>
                <a:gd name="T10" fmla="*/ 673 w 886"/>
                <a:gd name="T11" fmla="*/ 846 h 4230"/>
                <a:gd name="T12" fmla="*/ 673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5" y="4229"/>
                  </a:moveTo>
                  <a:cubicBezTo>
                    <a:pt x="460" y="4034"/>
                    <a:pt x="885" y="3840"/>
                    <a:pt x="885" y="3594"/>
                  </a:cubicBezTo>
                  <a:cubicBezTo>
                    <a:pt x="885" y="3347"/>
                    <a:pt x="35" y="2994"/>
                    <a:pt x="35" y="2748"/>
                  </a:cubicBezTo>
                  <a:cubicBezTo>
                    <a:pt x="35" y="2501"/>
                    <a:pt x="885" y="2360"/>
                    <a:pt x="885" y="2115"/>
                  </a:cubicBezTo>
                  <a:cubicBezTo>
                    <a:pt x="885" y="1868"/>
                    <a:pt x="70" y="1480"/>
                    <a:pt x="35" y="1269"/>
                  </a:cubicBezTo>
                  <a:cubicBezTo>
                    <a:pt x="0" y="1057"/>
                    <a:pt x="566" y="1057"/>
                    <a:pt x="673" y="846"/>
                  </a:cubicBezTo>
                  <a:cubicBezTo>
                    <a:pt x="779" y="634"/>
                    <a:pt x="726" y="317"/>
                    <a:pt x="673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/>
            </p:cNvSpPr>
            <p:nvPr/>
          </p:nvSpPr>
          <p:spPr bwMode="auto">
            <a:xfrm>
              <a:off x="4306" y="2400"/>
              <a:ext cx="201" cy="958"/>
            </a:xfrm>
            <a:custGeom>
              <a:avLst/>
              <a:gdLst>
                <a:gd name="T0" fmla="*/ 35 w 886"/>
                <a:gd name="T1" fmla="*/ 4229 h 4230"/>
                <a:gd name="T2" fmla="*/ 885 w 886"/>
                <a:gd name="T3" fmla="*/ 3594 h 4230"/>
                <a:gd name="T4" fmla="*/ 35 w 886"/>
                <a:gd name="T5" fmla="*/ 2748 h 4230"/>
                <a:gd name="T6" fmla="*/ 885 w 886"/>
                <a:gd name="T7" fmla="*/ 2115 h 4230"/>
                <a:gd name="T8" fmla="*/ 35 w 886"/>
                <a:gd name="T9" fmla="*/ 1269 h 4230"/>
                <a:gd name="T10" fmla="*/ 672 w 886"/>
                <a:gd name="T11" fmla="*/ 846 h 4230"/>
                <a:gd name="T12" fmla="*/ 672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5" y="4229"/>
                  </a:moveTo>
                  <a:cubicBezTo>
                    <a:pt x="460" y="4034"/>
                    <a:pt x="885" y="3840"/>
                    <a:pt x="885" y="3594"/>
                  </a:cubicBezTo>
                  <a:cubicBezTo>
                    <a:pt x="885" y="3347"/>
                    <a:pt x="35" y="2994"/>
                    <a:pt x="35" y="2748"/>
                  </a:cubicBezTo>
                  <a:cubicBezTo>
                    <a:pt x="35" y="2501"/>
                    <a:pt x="885" y="2360"/>
                    <a:pt x="885" y="2115"/>
                  </a:cubicBezTo>
                  <a:cubicBezTo>
                    <a:pt x="885" y="1868"/>
                    <a:pt x="70" y="1480"/>
                    <a:pt x="35" y="1269"/>
                  </a:cubicBezTo>
                  <a:cubicBezTo>
                    <a:pt x="0" y="1057"/>
                    <a:pt x="566" y="1057"/>
                    <a:pt x="672" y="846"/>
                  </a:cubicBezTo>
                  <a:cubicBezTo>
                    <a:pt x="778" y="634"/>
                    <a:pt x="725" y="317"/>
                    <a:pt x="672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/>
            </p:cNvSpPr>
            <p:nvPr/>
          </p:nvSpPr>
          <p:spPr bwMode="auto">
            <a:xfrm>
              <a:off x="5181" y="2400"/>
              <a:ext cx="201" cy="958"/>
            </a:xfrm>
            <a:custGeom>
              <a:avLst/>
              <a:gdLst>
                <a:gd name="T0" fmla="*/ 35 w 886"/>
                <a:gd name="T1" fmla="*/ 4229 h 4230"/>
                <a:gd name="T2" fmla="*/ 885 w 886"/>
                <a:gd name="T3" fmla="*/ 3594 h 4230"/>
                <a:gd name="T4" fmla="*/ 35 w 886"/>
                <a:gd name="T5" fmla="*/ 2748 h 4230"/>
                <a:gd name="T6" fmla="*/ 885 w 886"/>
                <a:gd name="T7" fmla="*/ 2115 h 4230"/>
                <a:gd name="T8" fmla="*/ 35 w 886"/>
                <a:gd name="T9" fmla="*/ 1269 h 4230"/>
                <a:gd name="T10" fmla="*/ 673 w 886"/>
                <a:gd name="T11" fmla="*/ 846 h 4230"/>
                <a:gd name="T12" fmla="*/ 673 w 886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6"/>
                <a:gd name="T22" fmla="*/ 0 h 4230"/>
                <a:gd name="T23" fmla="*/ 886 w 886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6" h="4230">
                  <a:moveTo>
                    <a:pt x="35" y="4229"/>
                  </a:moveTo>
                  <a:cubicBezTo>
                    <a:pt x="460" y="4034"/>
                    <a:pt x="885" y="3840"/>
                    <a:pt x="885" y="3594"/>
                  </a:cubicBezTo>
                  <a:cubicBezTo>
                    <a:pt x="885" y="3347"/>
                    <a:pt x="35" y="2994"/>
                    <a:pt x="35" y="2748"/>
                  </a:cubicBezTo>
                  <a:cubicBezTo>
                    <a:pt x="35" y="2501"/>
                    <a:pt x="885" y="2360"/>
                    <a:pt x="885" y="2115"/>
                  </a:cubicBezTo>
                  <a:cubicBezTo>
                    <a:pt x="885" y="1868"/>
                    <a:pt x="70" y="1480"/>
                    <a:pt x="35" y="1269"/>
                  </a:cubicBezTo>
                  <a:cubicBezTo>
                    <a:pt x="0" y="1057"/>
                    <a:pt x="567" y="1057"/>
                    <a:pt x="673" y="846"/>
                  </a:cubicBezTo>
                  <a:cubicBezTo>
                    <a:pt x="779" y="634"/>
                    <a:pt x="726" y="317"/>
                    <a:pt x="673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/>
            </p:cNvSpPr>
            <p:nvPr/>
          </p:nvSpPr>
          <p:spPr bwMode="auto">
            <a:xfrm>
              <a:off x="4744" y="2400"/>
              <a:ext cx="200" cy="958"/>
            </a:xfrm>
            <a:custGeom>
              <a:avLst/>
              <a:gdLst>
                <a:gd name="T0" fmla="*/ 34 w 883"/>
                <a:gd name="T1" fmla="*/ 4229 h 4230"/>
                <a:gd name="T2" fmla="*/ 882 w 883"/>
                <a:gd name="T3" fmla="*/ 3594 h 4230"/>
                <a:gd name="T4" fmla="*/ 34 w 883"/>
                <a:gd name="T5" fmla="*/ 2748 h 4230"/>
                <a:gd name="T6" fmla="*/ 882 w 883"/>
                <a:gd name="T7" fmla="*/ 2115 h 4230"/>
                <a:gd name="T8" fmla="*/ 34 w 883"/>
                <a:gd name="T9" fmla="*/ 1269 h 4230"/>
                <a:gd name="T10" fmla="*/ 670 w 883"/>
                <a:gd name="T11" fmla="*/ 846 h 4230"/>
                <a:gd name="T12" fmla="*/ 670 w 883"/>
                <a:gd name="T13" fmla="*/ 0 h 4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3"/>
                <a:gd name="T22" fmla="*/ 0 h 4230"/>
                <a:gd name="T23" fmla="*/ 883 w 883"/>
                <a:gd name="T24" fmla="*/ 4230 h 42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3" h="4230">
                  <a:moveTo>
                    <a:pt x="34" y="4229"/>
                  </a:moveTo>
                  <a:cubicBezTo>
                    <a:pt x="458" y="4034"/>
                    <a:pt x="882" y="3840"/>
                    <a:pt x="882" y="3594"/>
                  </a:cubicBezTo>
                  <a:cubicBezTo>
                    <a:pt x="882" y="3347"/>
                    <a:pt x="34" y="2994"/>
                    <a:pt x="34" y="2748"/>
                  </a:cubicBezTo>
                  <a:cubicBezTo>
                    <a:pt x="34" y="2501"/>
                    <a:pt x="882" y="2360"/>
                    <a:pt x="882" y="2115"/>
                  </a:cubicBezTo>
                  <a:cubicBezTo>
                    <a:pt x="882" y="1868"/>
                    <a:pt x="69" y="1480"/>
                    <a:pt x="34" y="1269"/>
                  </a:cubicBezTo>
                  <a:cubicBezTo>
                    <a:pt x="0" y="1057"/>
                    <a:pt x="564" y="1057"/>
                    <a:pt x="670" y="846"/>
                  </a:cubicBezTo>
                  <a:cubicBezTo>
                    <a:pt x="776" y="634"/>
                    <a:pt x="723" y="317"/>
                    <a:pt x="670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3300" y="2095500"/>
            <a:ext cx="1597025" cy="1304925"/>
            <a:chOff x="632" y="1320"/>
            <a:chExt cx="1006" cy="822"/>
          </a:xfrm>
        </p:grpSpPr>
        <p:sp>
          <p:nvSpPr>
            <p:cNvPr id="2064" name="Freeform 20"/>
            <p:cNvSpPr>
              <a:spLocks/>
            </p:cNvSpPr>
            <p:nvPr/>
          </p:nvSpPr>
          <p:spPr bwMode="auto">
            <a:xfrm>
              <a:off x="632" y="1320"/>
              <a:ext cx="804" cy="609"/>
            </a:xfrm>
            <a:custGeom>
              <a:avLst/>
              <a:gdLst>
                <a:gd name="T0" fmla="*/ 0 w 3551"/>
                <a:gd name="T1" fmla="*/ 2394 h 2763"/>
                <a:gd name="T2" fmla="*/ 1050 w 3551"/>
                <a:gd name="T3" fmla="*/ 2595 h 2763"/>
                <a:gd name="T4" fmla="*/ 1090 w 3551"/>
                <a:gd name="T5" fmla="*/ 1389 h 2763"/>
                <a:gd name="T6" fmla="*/ 2139 w 3551"/>
                <a:gd name="T7" fmla="*/ 1592 h 2763"/>
                <a:gd name="T8" fmla="*/ 2179 w 3551"/>
                <a:gd name="T9" fmla="*/ 387 h 2763"/>
                <a:gd name="T10" fmla="*/ 2927 w 3551"/>
                <a:gd name="T11" fmla="*/ 574 h 2763"/>
                <a:gd name="T12" fmla="*/ 3550 w 3551"/>
                <a:gd name="T13" fmla="*/ 0 h 27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1"/>
                <a:gd name="T22" fmla="*/ 0 h 2763"/>
                <a:gd name="T23" fmla="*/ 3551 w 3551"/>
                <a:gd name="T24" fmla="*/ 2763 h 27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1" h="2763">
                  <a:moveTo>
                    <a:pt x="0" y="2394"/>
                  </a:moveTo>
                  <a:cubicBezTo>
                    <a:pt x="435" y="2578"/>
                    <a:pt x="869" y="2762"/>
                    <a:pt x="1050" y="2595"/>
                  </a:cubicBezTo>
                  <a:cubicBezTo>
                    <a:pt x="1232" y="2427"/>
                    <a:pt x="908" y="1557"/>
                    <a:pt x="1090" y="1389"/>
                  </a:cubicBezTo>
                  <a:cubicBezTo>
                    <a:pt x="1272" y="1222"/>
                    <a:pt x="1958" y="1759"/>
                    <a:pt x="2139" y="1592"/>
                  </a:cubicBezTo>
                  <a:cubicBezTo>
                    <a:pt x="2321" y="1424"/>
                    <a:pt x="2047" y="557"/>
                    <a:pt x="2179" y="387"/>
                  </a:cubicBezTo>
                  <a:cubicBezTo>
                    <a:pt x="2311" y="217"/>
                    <a:pt x="2699" y="637"/>
                    <a:pt x="2927" y="574"/>
                  </a:cubicBezTo>
                  <a:cubicBezTo>
                    <a:pt x="3156" y="510"/>
                    <a:pt x="3353" y="254"/>
                    <a:pt x="3550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Freeform 21"/>
            <p:cNvSpPr>
              <a:spLocks/>
            </p:cNvSpPr>
            <p:nvPr/>
          </p:nvSpPr>
          <p:spPr bwMode="auto">
            <a:xfrm>
              <a:off x="730" y="1425"/>
              <a:ext cx="804" cy="609"/>
            </a:xfrm>
            <a:custGeom>
              <a:avLst/>
              <a:gdLst>
                <a:gd name="T0" fmla="*/ 0 w 3551"/>
                <a:gd name="T1" fmla="*/ 2394 h 2763"/>
                <a:gd name="T2" fmla="*/ 1051 w 3551"/>
                <a:gd name="T3" fmla="*/ 2594 h 2763"/>
                <a:gd name="T4" fmla="*/ 1091 w 3551"/>
                <a:gd name="T5" fmla="*/ 1389 h 2763"/>
                <a:gd name="T6" fmla="*/ 2140 w 3551"/>
                <a:gd name="T7" fmla="*/ 1591 h 2763"/>
                <a:gd name="T8" fmla="*/ 2179 w 3551"/>
                <a:gd name="T9" fmla="*/ 386 h 2763"/>
                <a:gd name="T10" fmla="*/ 2928 w 3551"/>
                <a:gd name="T11" fmla="*/ 573 h 2763"/>
                <a:gd name="T12" fmla="*/ 3550 w 3551"/>
                <a:gd name="T13" fmla="*/ 0 h 27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1"/>
                <a:gd name="T22" fmla="*/ 0 h 2763"/>
                <a:gd name="T23" fmla="*/ 3551 w 3551"/>
                <a:gd name="T24" fmla="*/ 2763 h 27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1" h="2763">
                  <a:moveTo>
                    <a:pt x="0" y="2394"/>
                  </a:moveTo>
                  <a:cubicBezTo>
                    <a:pt x="435" y="2577"/>
                    <a:pt x="869" y="2762"/>
                    <a:pt x="1051" y="2594"/>
                  </a:cubicBezTo>
                  <a:cubicBezTo>
                    <a:pt x="1232" y="2428"/>
                    <a:pt x="909" y="1556"/>
                    <a:pt x="1091" y="1389"/>
                  </a:cubicBezTo>
                  <a:cubicBezTo>
                    <a:pt x="1272" y="1222"/>
                    <a:pt x="1959" y="1758"/>
                    <a:pt x="2140" y="1591"/>
                  </a:cubicBezTo>
                  <a:cubicBezTo>
                    <a:pt x="2321" y="1424"/>
                    <a:pt x="2048" y="556"/>
                    <a:pt x="2179" y="386"/>
                  </a:cubicBezTo>
                  <a:cubicBezTo>
                    <a:pt x="2311" y="216"/>
                    <a:pt x="2700" y="638"/>
                    <a:pt x="2928" y="573"/>
                  </a:cubicBezTo>
                  <a:cubicBezTo>
                    <a:pt x="3157" y="509"/>
                    <a:pt x="3354" y="254"/>
                    <a:pt x="3550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Freeform 22"/>
            <p:cNvSpPr>
              <a:spLocks/>
            </p:cNvSpPr>
            <p:nvPr/>
          </p:nvSpPr>
          <p:spPr bwMode="auto">
            <a:xfrm>
              <a:off x="835" y="1534"/>
              <a:ext cx="804" cy="609"/>
            </a:xfrm>
            <a:custGeom>
              <a:avLst/>
              <a:gdLst>
                <a:gd name="T0" fmla="*/ 0 w 3551"/>
                <a:gd name="T1" fmla="*/ 2394 h 2764"/>
                <a:gd name="T2" fmla="*/ 1051 w 3551"/>
                <a:gd name="T3" fmla="*/ 2595 h 2764"/>
                <a:gd name="T4" fmla="*/ 1091 w 3551"/>
                <a:gd name="T5" fmla="*/ 1390 h 2764"/>
                <a:gd name="T6" fmla="*/ 2140 w 3551"/>
                <a:gd name="T7" fmla="*/ 1592 h 2764"/>
                <a:gd name="T8" fmla="*/ 2179 w 3551"/>
                <a:gd name="T9" fmla="*/ 387 h 2764"/>
                <a:gd name="T10" fmla="*/ 2928 w 3551"/>
                <a:gd name="T11" fmla="*/ 574 h 2764"/>
                <a:gd name="T12" fmla="*/ 3550 w 3551"/>
                <a:gd name="T13" fmla="*/ 0 h 27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1"/>
                <a:gd name="T22" fmla="*/ 0 h 2764"/>
                <a:gd name="T23" fmla="*/ 3551 w 3551"/>
                <a:gd name="T24" fmla="*/ 2764 h 27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1" h="2764">
                  <a:moveTo>
                    <a:pt x="0" y="2394"/>
                  </a:moveTo>
                  <a:cubicBezTo>
                    <a:pt x="435" y="2578"/>
                    <a:pt x="869" y="2763"/>
                    <a:pt x="1051" y="2595"/>
                  </a:cubicBezTo>
                  <a:cubicBezTo>
                    <a:pt x="1232" y="2428"/>
                    <a:pt x="909" y="1557"/>
                    <a:pt x="1091" y="1390"/>
                  </a:cubicBezTo>
                  <a:cubicBezTo>
                    <a:pt x="1272" y="1222"/>
                    <a:pt x="1959" y="1759"/>
                    <a:pt x="2140" y="1592"/>
                  </a:cubicBezTo>
                  <a:cubicBezTo>
                    <a:pt x="2321" y="1425"/>
                    <a:pt x="2047" y="556"/>
                    <a:pt x="2179" y="387"/>
                  </a:cubicBezTo>
                  <a:cubicBezTo>
                    <a:pt x="2311" y="217"/>
                    <a:pt x="2699" y="638"/>
                    <a:pt x="2928" y="574"/>
                  </a:cubicBezTo>
                  <a:cubicBezTo>
                    <a:pt x="3156" y="509"/>
                    <a:pt x="3354" y="255"/>
                    <a:pt x="3550" y="0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399213" y="1235075"/>
            <a:ext cx="1576387" cy="1328738"/>
            <a:chOff x="4031" y="778"/>
            <a:chExt cx="993" cy="837"/>
          </a:xfrm>
        </p:grpSpPr>
        <p:sp>
          <p:nvSpPr>
            <p:cNvPr id="2061" name="Freeform 24"/>
            <p:cNvSpPr>
              <a:spLocks/>
            </p:cNvSpPr>
            <p:nvPr/>
          </p:nvSpPr>
          <p:spPr bwMode="auto">
            <a:xfrm>
              <a:off x="4243" y="984"/>
              <a:ext cx="782" cy="632"/>
            </a:xfrm>
            <a:custGeom>
              <a:avLst/>
              <a:gdLst>
                <a:gd name="T0" fmla="*/ 3453 w 3454"/>
                <a:gd name="T1" fmla="*/ 335 h 2865"/>
                <a:gd name="T2" fmla="*/ 2395 w 3454"/>
                <a:gd name="T3" fmla="*/ 174 h 2865"/>
                <a:gd name="T4" fmla="*/ 2403 w 3454"/>
                <a:gd name="T5" fmla="*/ 1381 h 2865"/>
                <a:gd name="T6" fmla="*/ 1345 w 3454"/>
                <a:gd name="T7" fmla="*/ 1219 h 2865"/>
                <a:gd name="T8" fmla="*/ 1353 w 3454"/>
                <a:gd name="T9" fmla="*/ 2426 h 2865"/>
                <a:gd name="T10" fmla="*/ 599 w 3454"/>
                <a:gd name="T11" fmla="*/ 2267 h 2865"/>
                <a:gd name="T12" fmla="*/ 0 w 3454"/>
                <a:gd name="T13" fmla="*/ 2864 h 2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4"/>
                <a:gd name="T22" fmla="*/ 0 h 2865"/>
                <a:gd name="T23" fmla="*/ 3454 w 3454"/>
                <a:gd name="T24" fmla="*/ 2865 h 2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4" h="2865">
                  <a:moveTo>
                    <a:pt x="3453" y="335"/>
                  </a:moveTo>
                  <a:cubicBezTo>
                    <a:pt x="3011" y="168"/>
                    <a:pt x="2570" y="0"/>
                    <a:pt x="2395" y="174"/>
                  </a:cubicBezTo>
                  <a:cubicBezTo>
                    <a:pt x="2220" y="348"/>
                    <a:pt x="2578" y="1206"/>
                    <a:pt x="2403" y="1381"/>
                  </a:cubicBezTo>
                  <a:cubicBezTo>
                    <a:pt x="2228" y="1555"/>
                    <a:pt x="1520" y="1045"/>
                    <a:pt x="1345" y="1219"/>
                  </a:cubicBezTo>
                  <a:cubicBezTo>
                    <a:pt x="1170" y="1393"/>
                    <a:pt x="1478" y="2251"/>
                    <a:pt x="1353" y="2426"/>
                  </a:cubicBezTo>
                  <a:cubicBezTo>
                    <a:pt x="1228" y="2599"/>
                    <a:pt x="824" y="2193"/>
                    <a:pt x="599" y="2267"/>
                  </a:cubicBezTo>
                  <a:cubicBezTo>
                    <a:pt x="372" y="2340"/>
                    <a:pt x="185" y="2602"/>
                    <a:pt x="0" y="2864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Freeform 25"/>
            <p:cNvSpPr>
              <a:spLocks/>
            </p:cNvSpPr>
            <p:nvPr/>
          </p:nvSpPr>
          <p:spPr bwMode="auto">
            <a:xfrm>
              <a:off x="4140" y="883"/>
              <a:ext cx="783" cy="632"/>
            </a:xfrm>
            <a:custGeom>
              <a:avLst/>
              <a:gdLst>
                <a:gd name="T0" fmla="*/ 3456 w 3457"/>
                <a:gd name="T1" fmla="*/ 336 h 2865"/>
                <a:gd name="T2" fmla="*/ 2398 w 3457"/>
                <a:gd name="T3" fmla="*/ 174 h 2865"/>
                <a:gd name="T4" fmla="*/ 2406 w 3457"/>
                <a:gd name="T5" fmla="*/ 1381 h 2865"/>
                <a:gd name="T6" fmla="*/ 1348 w 3457"/>
                <a:gd name="T7" fmla="*/ 1219 h 2865"/>
                <a:gd name="T8" fmla="*/ 1355 w 3457"/>
                <a:gd name="T9" fmla="*/ 2426 h 2865"/>
                <a:gd name="T10" fmla="*/ 601 w 3457"/>
                <a:gd name="T11" fmla="*/ 2268 h 2865"/>
                <a:gd name="T12" fmla="*/ 0 w 3457"/>
                <a:gd name="T13" fmla="*/ 2864 h 2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7"/>
                <a:gd name="T22" fmla="*/ 0 h 2865"/>
                <a:gd name="T23" fmla="*/ 3457 w 3457"/>
                <a:gd name="T24" fmla="*/ 2865 h 2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7" h="2865">
                  <a:moveTo>
                    <a:pt x="3456" y="336"/>
                  </a:moveTo>
                  <a:cubicBezTo>
                    <a:pt x="3014" y="168"/>
                    <a:pt x="2573" y="0"/>
                    <a:pt x="2398" y="174"/>
                  </a:cubicBezTo>
                  <a:cubicBezTo>
                    <a:pt x="2223" y="349"/>
                    <a:pt x="2581" y="1206"/>
                    <a:pt x="2406" y="1381"/>
                  </a:cubicBezTo>
                  <a:cubicBezTo>
                    <a:pt x="2231" y="1556"/>
                    <a:pt x="1523" y="1044"/>
                    <a:pt x="1348" y="1219"/>
                  </a:cubicBezTo>
                  <a:cubicBezTo>
                    <a:pt x="1173" y="1393"/>
                    <a:pt x="1480" y="2252"/>
                    <a:pt x="1355" y="2426"/>
                  </a:cubicBezTo>
                  <a:cubicBezTo>
                    <a:pt x="1231" y="2600"/>
                    <a:pt x="826" y="2195"/>
                    <a:pt x="601" y="2268"/>
                  </a:cubicBezTo>
                  <a:cubicBezTo>
                    <a:pt x="375" y="2341"/>
                    <a:pt x="187" y="2602"/>
                    <a:pt x="0" y="2864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26"/>
            <p:cNvSpPr>
              <a:spLocks/>
            </p:cNvSpPr>
            <p:nvPr/>
          </p:nvSpPr>
          <p:spPr bwMode="auto">
            <a:xfrm>
              <a:off x="4031" y="778"/>
              <a:ext cx="782" cy="632"/>
            </a:xfrm>
            <a:custGeom>
              <a:avLst/>
              <a:gdLst>
                <a:gd name="T0" fmla="*/ 3452 w 3453"/>
                <a:gd name="T1" fmla="*/ 336 h 2866"/>
                <a:gd name="T2" fmla="*/ 2394 w 3453"/>
                <a:gd name="T3" fmla="*/ 175 h 2866"/>
                <a:gd name="T4" fmla="*/ 2402 w 3453"/>
                <a:gd name="T5" fmla="*/ 1381 h 2866"/>
                <a:gd name="T6" fmla="*/ 1346 w 3453"/>
                <a:gd name="T7" fmla="*/ 1219 h 2866"/>
                <a:gd name="T8" fmla="*/ 1353 w 3453"/>
                <a:gd name="T9" fmla="*/ 2427 h 2866"/>
                <a:gd name="T10" fmla="*/ 599 w 3453"/>
                <a:gd name="T11" fmla="*/ 2267 h 2866"/>
                <a:gd name="T12" fmla="*/ 0 w 3453"/>
                <a:gd name="T13" fmla="*/ 2865 h 28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3"/>
                <a:gd name="T22" fmla="*/ 0 h 2866"/>
                <a:gd name="T23" fmla="*/ 3453 w 3453"/>
                <a:gd name="T24" fmla="*/ 2866 h 28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3" h="2866">
                  <a:moveTo>
                    <a:pt x="3452" y="336"/>
                  </a:moveTo>
                  <a:cubicBezTo>
                    <a:pt x="3010" y="168"/>
                    <a:pt x="2569" y="0"/>
                    <a:pt x="2394" y="175"/>
                  </a:cubicBezTo>
                  <a:cubicBezTo>
                    <a:pt x="2219" y="349"/>
                    <a:pt x="2577" y="1206"/>
                    <a:pt x="2402" y="1381"/>
                  </a:cubicBezTo>
                  <a:cubicBezTo>
                    <a:pt x="2227" y="1555"/>
                    <a:pt x="1521" y="1045"/>
                    <a:pt x="1346" y="1219"/>
                  </a:cubicBezTo>
                  <a:cubicBezTo>
                    <a:pt x="1171" y="1393"/>
                    <a:pt x="1478" y="2252"/>
                    <a:pt x="1353" y="2427"/>
                  </a:cubicBezTo>
                  <a:cubicBezTo>
                    <a:pt x="1229" y="2600"/>
                    <a:pt x="824" y="2194"/>
                    <a:pt x="599" y="2267"/>
                  </a:cubicBezTo>
                  <a:cubicBezTo>
                    <a:pt x="373" y="2341"/>
                    <a:pt x="185" y="2603"/>
                    <a:pt x="0" y="2865"/>
                  </a:cubicBezTo>
                </a:path>
              </a:pathLst>
            </a:custGeom>
            <a:noFill/>
            <a:ln w="507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381000" y="1295400"/>
            <a:ext cx="2133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00"/>
                </a:solidFill>
                <a:latin typeface="Tahoma" charset="0"/>
              </a:rPr>
              <a:t>Atmospheric        Radon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324600" y="2514600"/>
            <a:ext cx="2133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ahom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00"/>
                </a:solidFill>
                <a:latin typeface="Tahoma" charset="0"/>
              </a:rPr>
              <a:t>Cosmic Radiation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276600" y="2819400"/>
            <a:ext cx="2286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 eaLnBrk="0" hangingPunct="0">
              <a:spcBef>
                <a:spcPts val="1750"/>
              </a:spcBef>
              <a:buClr>
                <a:srgbClr val="3333FF"/>
              </a:buClr>
              <a:buSzPct val="100000"/>
              <a:buFont typeface="Tahom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3333FF"/>
                </a:solidFill>
                <a:latin typeface="Tahoma" charset="0"/>
              </a:rPr>
              <a:t>no snow</a:t>
            </a:r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365125" y="320675"/>
            <a:ext cx="8458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Natural Terrestrial Gamma 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143000" y="1143000"/>
            <a:ext cx="7543800" cy="4876800"/>
          </a:xfrm>
          <a:prstGeom prst="roundRect">
            <a:avLst>
              <a:gd name="adj" fmla="val 32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29300" y="1501775"/>
            <a:ext cx="2509838" cy="1236663"/>
            <a:chOff x="3672" y="946"/>
            <a:chExt cx="1581" cy="779"/>
          </a:xfrm>
        </p:grpSpPr>
        <p:sp>
          <p:nvSpPr>
            <p:cNvPr id="12321" name="AutoShape 4"/>
            <p:cNvSpPr>
              <a:spLocks noChangeArrowheads="1"/>
            </p:cNvSpPr>
            <p:nvPr/>
          </p:nvSpPr>
          <p:spPr bwMode="auto">
            <a:xfrm>
              <a:off x="3672" y="946"/>
              <a:ext cx="1582" cy="780"/>
            </a:xfrm>
            <a:prstGeom prst="roundRect">
              <a:avLst>
                <a:gd name="adj" fmla="val 125"/>
              </a:avLst>
            </a:prstGeom>
            <a:solidFill>
              <a:srgbClr val="DDDDDD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Text Box 5"/>
            <p:cNvSpPr txBox="1">
              <a:spLocks noChangeArrowheads="1"/>
            </p:cNvSpPr>
            <p:nvPr/>
          </p:nvSpPr>
          <p:spPr bwMode="auto">
            <a:xfrm>
              <a:off x="3672" y="946"/>
              <a:ext cx="1582" cy="7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spcBef>
                  <a:spcPts val="225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600" b="1">
                  <a:solidFill>
                    <a:srgbClr val="000000"/>
                  </a:solidFill>
                  <a:latin typeface="Tahoma" charset="0"/>
                </a:rPr>
                <a:t>RadiationSpectra</a:t>
              </a:r>
            </a:p>
          </p:txBody>
        </p:sp>
      </p:grp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860800" y="2433638"/>
            <a:ext cx="838200" cy="3586162"/>
          </a:xfrm>
          <a:prstGeom prst="roundRect">
            <a:avLst>
              <a:gd name="adj" fmla="val 185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7150100" y="4343400"/>
            <a:ext cx="838200" cy="1681163"/>
          </a:xfrm>
          <a:prstGeom prst="roundRect">
            <a:avLst>
              <a:gd name="adj" fmla="val 185"/>
            </a:avLst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1524000"/>
            <a:ext cx="2052638" cy="1233488"/>
            <a:chOff x="960" y="960"/>
            <a:chExt cx="1293" cy="777"/>
          </a:xfrm>
        </p:grpSpPr>
        <p:sp>
          <p:nvSpPr>
            <p:cNvPr id="12319" name="AutoShape 9"/>
            <p:cNvSpPr>
              <a:spLocks noChangeArrowheads="1"/>
            </p:cNvSpPr>
            <p:nvPr/>
          </p:nvSpPr>
          <p:spPr bwMode="auto">
            <a:xfrm>
              <a:off x="960" y="960"/>
              <a:ext cx="1294" cy="778"/>
            </a:xfrm>
            <a:prstGeom prst="roundRect">
              <a:avLst>
                <a:gd name="adj" fmla="val 125"/>
              </a:avLst>
            </a:prstGeom>
            <a:solidFill>
              <a:srgbClr val="DDDDDD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Text Box 10"/>
            <p:cNvSpPr txBox="1">
              <a:spLocks noChangeArrowheads="1"/>
            </p:cNvSpPr>
            <p:nvPr/>
          </p:nvSpPr>
          <p:spPr bwMode="auto">
            <a:xfrm>
              <a:off x="960" y="960"/>
              <a:ext cx="1294" cy="7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spcBef>
                  <a:spcPts val="1500"/>
                </a:spcBef>
                <a:buClr>
                  <a:srgbClr val="FF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FF0000"/>
                  </a:solidFill>
                  <a:latin typeface="Tahoma" charset="0"/>
                </a:rPr>
                <a:t>background (no snow) spectrum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0" y="4953000"/>
            <a:ext cx="2052638" cy="868363"/>
            <a:chOff x="960" y="3120"/>
            <a:chExt cx="1293" cy="547"/>
          </a:xfrm>
        </p:grpSpPr>
        <p:sp>
          <p:nvSpPr>
            <p:cNvPr id="12317" name="AutoShape 12"/>
            <p:cNvSpPr>
              <a:spLocks noChangeArrowheads="1"/>
            </p:cNvSpPr>
            <p:nvPr/>
          </p:nvSpPr>
          <p:spPr bwMode="auto">
            <a:xfrm>
              <a:off x="960" y="3120"/>
              <a:ext cx="1294" cy="548"/>
            </a:xfrm>
            <a:prstGeom prst="roundRect">
              <a:avLst>
                <a:gd name="adj" fmla="val 181"/>
              </a:avLst>
            </a:prstGeom>
            <a:solidFill>
              <a:srgbClr val="DDDDDD"/>
            </a:solidFill>
            <a:ln w="507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Text Box 13"/>
            <p:cNvSpPr txBox="1">
              <a:spLocks noChangeArrowheads="1"/>
            </p:cNvSpPr>
            <p:nvPr/>
          </p:nvSpPr>
          <p:spPr bwMode="auto">
            <a:xfrm>
              <a:off x="960" y="3120"/>
              <a:ext cx="1294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spcBef>
                  <a:spcPts val="1500"/>
                </a:spcBef>
                <a:buClr>
                  <a:srgbClr val="0000FF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FF"/>
                  </a:solidFill>
                  <a:latin typeface="Tahoma" charset="0"/>
                </a:rPr>
                <a:t>over snow spectrum</a:t>
              </a:r>
            </a:p>
          </p:txBody>
        </p:sp>
      </p:grpSp>
      <p:sp>
        <p:nvSpPr>
          <p:cNvPr id="12296" name="Freeform 14"/>
          <p:cNvSpPr>
            <a:spLocks noChangeArrowheads="1"/>
          </p:cNvSpPr>
          <p:nvPr/>
        </p:nvSpPr>
        <p:spPr bwMode="auto">
          <a:xfrm>
            <a:off x="2646363" y="4672013"/>
            <a:ext cx="1135062" cy="393700"/>
          </a:xfrm>
          <a:custGeom>
            <a:avLst/>
            <a:gdLst>
              <a:gd name="T0" fmla="*/ 2363 w 3154"/>
              <a:gd name="T1" fmla="*/ 956 h 1094"/>
              <a:gd name="T2" fmla="*/ 1882 w 3154"/>
              <a:gd name="T3" fmla="*/ 890 h 1094"/>
              <a:gd name="T4" fmla="*/ 850 w 3154"/>
              <a:gd name="T5" fmla="*/ 718 h 1094"/>
              <a:gd name="T6" fmla="*/ 475 w 3154"/>
              <a:gd name="T7" fmla="*/ 682 h 1094"/>
              <a:gd name="T8" fmla="*/ 1538 w 3154"/>
              <a:gd name="T9" fmla="*/ 373 h 1094"/>
              <a:gd name="T10" fmla="*/ 2292 w 3154"/>
              <a:gd name="T11" fmla="*/ 409 h 1094"/>
              <a:gd name="T12" fmla="*/ 2910 w 3154"/>
              <a:gd name="T13" fmla="*/ 612 h 1094"/>
              <a:gd name="T14" fmla="*/ 2636 w 3154"/>
              <a:gd name="T15" fmla="*/ 373 h 1094"/>
              <a:gd name="T16" fmla="*/ 3082 w 3154"/>
              <a:gd name="T17" fmla="*/ 819 h 1094"/>
              <a:gd name="T18" fmla="*/ 3117 w 3154"/>
              <a:gd name="T19" fmla="*/ 1026 h 1094"/>
              <a:gd name="T20" fmla="*/ 2363 w 3154"/>
              <a:gd name="T21" fmla="*/ 956 h 1094"/>
              <a:gd name="T22" fmla="*/ 2363 w 3154"/>
              <a:gd name="T23" fmla="*/ 956 h 10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54"/>
              <a:gd name="T37" fmla="*/ 0 h 1094"/>
              <a:gd name="T38" fmla="*/ 3154 w 3154"/>
              <a:gd name="T39" fmla="*/ 1094 h 10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54" h="1094">
                <a:moveTo>
                  <a:pt x="2363" y="956"/>
                </a:moveTo>
                <a:cubicBezTo>
                  <a:pt x="2125" y="1057"/>
                  <a:pt x="1984" y="956"/>
                  <a:pt x="1882" y="890"/>
                </a:cubicBezTo>
                <a:cubicBezTo>
                  <a:pt x="1512" y="815"/>
                  <a:pt x="1251" y="762"/>
                  <a:pt x="850" y="718"/>
                </a:cubicBezTo>
                <a:cubicBezTo>
                  <a:pt x="850" y="718"/>
                  <a:pt x="475" y="682"/>
                  <a:pt x="475" y="682"/>
                </a:cubicBezTo>
                <a:cubicBezTo>
                  <a:pt x="0" y="0"/>
                  <a:pt x="1445" y="369"/>
                  <a:pt x="1538" y="373"/>
                </a:cubicBezTo>
                <a:cubicBezTo>
                  <a:pt x="1789" y="440"/>
                  <a:pt x="2041" y="343"/>
                  <a:pt x="2292" y="409"/>
                </a:cubicBezTo>
                <a:cubicBezTo>
                  <a:pt x="2328" y="431"/>
                  <a:pt x="2875" y="594"/>
                  <a:pt x="2910" y="612"/>
                </a:cubicBezTo>
                <a:cubicBezTo>
                  <a:pt x="2941" y="629"/>
                  <a:pt x="2601" y="440"/>
                  <a:pt x="2636" y="373"/>
                </a:cubicBezTo>
                <a:cubicBezTo>
                  <a:pt x="2681" y="435"/>
                  <a:pt x="3082" y="819"/>
                  <a:pt x="3082" y="819"/>
                </a:cubicBezTo>
                <a:cubicBezTo>
                  <a:pt x="3069" y="863"/>
                  <a:pt x="3153" y="995"/>
                  <a:pt x="3117" y="1026"/>
                </a:cubicBezTo>
                <a:cubicBezTo>
                  <a:pt x="2879" y="1026"/>
                  <a:pt x="2398" y="1093"/>
                  <a:pt x="2363" y="95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Freeform 15"/>
          <p:cNvSpPr>
            <a:spLocks noChangeArrowheads="1"/>
          </p:cNvSpPr>
          <p:nvPr/>
        </p:nvSpPr>
        <p:spPr bwMode="auto">
          <a:xfrm>
            <a:off x="1117600" y="1544638"/>
            <a:ext cx="7613650" cy="3963987"/>
          </a:xfrm>
          <a:custGeom>
            <a:avLst/>
            <a:gdLst>
              <a:gd name="T0" fmla="*/ 295 w 21149"/>
              <a:gd name="T1" fmla="*/ 788 h 11012"/>
              <a:gd name="T2" fmla="*/ 1115 w 21149"/>
              <a:gd name="T3" fmla="*/ 4497 h 11012"/>
              <a:gd name="T4" fmla="*/ 2046 w 21149"/>
              <a:gd name="T5" fmla="*/ 5286 h 11012"/>
              <a:gd name="T6" fmla="*/ 2182 w 21149"/>
              <a:gd name="T7" fmla="*/ 5044 h 11012"/>
              <a:gd name="T8" fmla="*/ 2557 w 21149"/>
              <a:gd name="T9" fmla="*/ 4669 h 11012"/>
              <a:gd name="T10" fmla="*/ 3038 w 21149"/>
              <a:gd name="T11" fmla="*/ 6005 h 11012"/>
              <a:gd name="T12" fmla="*/ 3726 w 21149"/>
              <a:gd name="T13" fmla="*/ 7482 h 11012"/>
              <a:gd name="T14" fmla="*/ 4343 w 21149"/>
              <a:gd name="T15" fmla="*/ 8065 h 11012"/>
              <a:gd name="T16" fmla="*/ 4789 w 21149"/>
              <a:gd name="T17" fmla="*/ 8373 h 11012"/>
              <a:gd name="T18" fmla="*/ 6094 w 21149"/>
              <a:gd name="T19" fmla="*/ 8889 h 11012"/>
              <a:gd name="T20" fmla="*/ 7639 w 21149"/>
              <a:gd name="T21" fmla="*/ 8925 h 11012"/>
              <a:gd name="T22" fmla="*/ 8053 w 21149"/>
              <a:gd name="T23" fmla="*/ 8201 h 11012"/>
              <a:gd name="T24" fmla="*/ 8463 w 21149"/>
              <a:gd name="T25" fmla="*/ 6076 h 11012"/>
              <a:gd name="T26" fmla="*/ 8909 w 21149"/>
              <a:gd name="T27" fmla="*/ 3430 h 11012"/>
              <a:gd name="T28" fmla="*/ 9253 w 21149"/>
              <a:gd name="T29" fmla="*/ 6212 h 11012"/>
              <a:gd name="T30" fmla="*/ 9495 w 21149"/>
              <a:gd name="T31" fmla="*/ 8135 h 11012"/>
              <a:gd name="T32" fmla="*/ 10593 w 21149"/>
              <a:gd name="T33" fmla="*/ 9987 h 11012"/>
              <a:gd name="T34" fmla="*/ 11418 w 21149"/>
              <a:gd name="T35" fmla="*/ 10261 h 11012"/>
              <a:gd name="T36" fmla="*/ 13200 w 21149"/>
              <a:gd name="T37" fmla="*/ 10539 h 11012"/>
              <a:gd name="T38" fmla="*/ 15229 w 21149"/>
              <a:gd name="T39" fmla="*/ 10397 h 11012"/>
              <a:gd name="T40" fmla="*/ 16565 w 21149"/>
              <a:gd name="T41" fmla="*/ 10296 h 11012"/>
              <a:gd name="T42" fmla="*/ 17117 w 21149"/>
              <a:gd name="T43" fmla="*/ 10058 h 11012"/>
              <a:gd name="T44" fmla="*/ 17664 w 21149"/>
              <a:gd name="T45" fmla="*/ 9370 h 11012"/>
              <a:gd name="T46" fmla="*/ 17972 w 21149"/>
              <a:gd name="T47" fmla="*/ 8925 h 11012"/>
              <a:gd name="T48" fmla="*/ 18453 w 21149"/>
              <a:gd name="T49" fmla="*/ 9471 h 11012"/>
              <a:gd name="T50" fmla="*/ 19723 w 21149"/>
              <a:gd name="T51" fmla="*/ 10089 h 11012"/>
              <a:gd name="T52" fmla="*/ 20958 w 21149"/>
              <a:gd name="T53" fmla="*/ 10777 h 11012"/>
              <a:gd name="T54" fmla="*/ 18453 w 21149"/>
              <a:gd name="T55" fmla="*/ 10230 h 11012"/>
              <a:gd name="T56" fmla="*/ 18109 w 21149"/>
              <a:gd name="T57" fmla="*/ 9679 h 11012"/>
              <a:gd name="T58" fmla="*/ 17664 w 21149"/>
              <a:gd name="T59" fmla="*/ 10058 h 11012"/>
              <a:gd name="T60" fmla="*/ 17218 w 21149"/>
              <a:gd name="T61" fmla="*/ 10503 h 11012"/>
              <a:gd name="T62" fmla="*/ 15366 w 21149"/>
              <a:gd name="T63" fmla="*/ 10878 h 11012"/>
              <a:gd name="T64" fmla="*/ 10593 w 21149"/>
              <a:gd name="T65" fmla="*/ 10569 h 11012"/>
              <a:gd name="T66" fmla="*/ 9769 w 21149"/>
              <a:gd name="T67" fmla="*/ 10296 h 11012"/>
              <a:gd name="T68" fmla="*/ 9288 w 21149"/>
              <a:gd name="T69" fmla="*/ 9507 h 11012"/>
              <a:gd name="T70" fmla="*/ 8909 w 21149"/>
              <a:gd name="T71" fmla="*/ 8479 h 11012"/>
              <a:gd name="T72" fmla="*/ 8463 w 21149"/>
              <a:gd name="T73" fmla="*/ 7721 h 11012"/>
              <a:gd name="T74" fmla="*/ 8053 w 21149"/>
              <a:gd name="T75" fmla="*/ 9542 h 11012"/>
              <a:gd name="T76" fmla="*/ 7811 w 21149"/>
              <a:gd name="T77" fmla="*/ 9780 h 11012"/>
              <a:gd name="T78" fmla="*/ 6575 w 21149"/>
              <a:gd name="T79" fmla="*/ 9815 h 11012"/>
              <a:gd name="T80" fmla="*/ 5578 w 21149"/>
              <a:gd name="T81" fmla="*/ 9577 h 11012"/>
              <a:gd name="T82" fmla="*/ 4617 w 21149"/>
              <a:gd name="T83" fmla="*/ 9299 h 11012"/>
              <a:gd name="T84" fmla="*/ 4207 w 21149"/>
              <a:gd name="T85" fmla="*/ 9127 h 11012"/>
              <a:gd name="T86" fmla="*/ 3898 w 21149"/>
              <a:gd name="T87" fmla="*/ 8960 h 11012"/>
              <a:gd name="T88" fmla="*/ 3382 w 21149"/>
              <a:gd name="T89" fmla="*/ 8717 h 11012"/>
              <a:gd name="T90" fmla="*/ 3007 w 21149"/>
              <a:gd name="T91" fmla="*/ 8479 h 11012"/>
              <a:gd name="T92" fmla="*/ 2729 w 21149"/>
              <a:gd name="T93" fmla="*/ 8100 h 11012"/>
              <a:gd name="T94" fmla="*/ 2249 w 21149"/>
              <a:gd name="T95" fmla="*/ 7174 h 11012"/>
              <a:gd name="T96" fmla="*/ 1631 w 21149"/>
              <a:gd name="T97" fmla="*/ 7482 h 11012"/>
              <a:gd name="T98" fmla="*/ 943 w 21149"/>
              <a:gd name="T99" fmla="*/ 6966 h 11012"/>
              <a:gd name="T100" fmla="*/ 396 w 21149"/>
              <a:gd name="T101" fmla="*/ 6076 h 11012"/>
              <a:gd name="T102" fmla="*/ 123 w 21149"/>
              <a:gd name="T103" fmla="*/ 4153 h 11012"/>
              <a:gd name="T104" fmla="*/ 88 w 21149"/>
              <a:gd name="T105" fmla="*/ 0 h 110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49"/>
              <a:gd name="T160" fmla="*/ 0 h 11012"/>
              <a:gd name="T161" fmla="*/ 21149 w 21149"/>
              <a:gd name="T162" fmla="*/ 11012 h 110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49" h="11012">
                <a:moveTo>
                  <a:pt x="88" y="0"/>
                </a:moveTo>
                <a:cubicBezTo>
                  <a:pt x="176" y="259"/>
                  <a:pt x="207" y="532"/>
                  <a:pt x="295" y="788"/>
                </a:cubicBezTo>
                <a:cubicBezTo>
                  <a:pt x="454" y="1860"/>
                  <a:pt x="573" y="2944"/>
                  <a:pt x="912" y="3981"/>
                </a:cubicBezTo>
                <a:cubicBezTo>
                  <a:pt x="974" y="4166"/>
                  <a:pt x="1040" y="4325"/>
                  <a:pt x="1115" y="4497"/>
                </a:cubicBezTo>
                <a:cubicBezTo>
                  <a:pt x="1164" y="4603"/>
                  <a:pt x="1186" y="4819"/>
                  <a:pt x="1287" y="4907"/>
                </a:cubicBezTo>
                <a:cubicBezTo>
                  <a:pt x="1494" y="5088"/>
                  <a:pt x="1790" y="5202"/>
                  <a:pt x="2046" y="5286"/>
                </a:cubicBezTo>
                <a:cubicBezTo>
                  <a:pt x="2081" y="5264"/>
                  <a:pt x="2125" y="5251"/>
                  <a:pt x="2147" y="5216"/>
                </a:cubicBezTo>
                <a:cubicBezTo>
                  <a:pt x="2178" y="5163"/>
                  <a:pt x="2169" y="5101"/>
                  <a:pt x="2182" y="5044"/>
                </a:cubicBezTo>
                <a:cubicBezTo>
                  <a:pt x="2222" y="4885"/>
                  <a:pt x="2288" y="4722"/>
                  <a:pt x="2421" y="4634"/>
                </a:cubicBezTo>
                <a:cubicBezTo>
                  <a:pt x="2465" y="4647"/>
                  <a:pt x="2526" y="4634"/>
                  <a:pt x="2557" y="4669"/>
                </a:cubicBezTo>
                <a:cubicBezTo>
                  <a:pt x="2623" y="4744"/>
                  <a:pt x="2659" y="4973"/>
                  <a:pt x="2694" y="5079"/>
                </a:cubicBezTo>
                <a:cubicBezTo>
                  <a:pt x="2800" y="5392"/>
                  <a:pt x="2906" y="5705"/>
                  <a:pt x="3038" y="6005"/>
                </a:cubicBezTo>
                <a:cubicBezTo>
                  <a:pt x="3201" y="6371"/>
                  <a:pt x="3025" y="6084"/>
                  <a:pt x="3175" y="6314"/>
                </a:cubicBezTo>
                <a:cubicBezTo>
                  <a:pt x="3285" y="6742"/>
                  <a:pt x="3479" y="7121"/>
                  <a:pt x="3726" y="7482"/>
                </a:cubicBezTo>
                <a:cubicBezTo>
                  <a:pt x="3792" y="7579"/>
                  <a:pt x="3854" y="7712"/>
                  <a:pt x="3933" y="7791"/>
                </a:cubicBezTo>
                <a:cubicBezTo>
                  <a:pt x="4057" y="7910"/>
                  <a:pt x="4193" y="7985"/>
                  <a:pt x="4343" y="8065"/>
                </a:cubicBezTo>
                <a:cubicBezTo>
                  <a:pt x="4449" y="8117"/>
                  <a:pt x="4595" y="8206"/>
                  <a:pt x="4687" y="8272"/>
                </a:cubicBezTo>
                <a:cubicBezTo>
                  <a:pt x="4727" y="8298"/>
                  <a:pt x="4749" y="8351"/>
                  <a:pt x="4789" y="8373"/>
                </a:cubicBezTo>
                <a:cubicBezTo>
                  <a:pt x="4846" y="8404"/>
                  <a:pt x="5155" y="8444"/>
                  <a:pt x="5168" y="8444"/>
                </a:cubicBezTo>
                <a:cubicBezTo>
                  <a:pt x="5481" y="8748"/>
                  <a:pt x="5644" y="8836"/>
                  <a:pt x="6094" y="8889"/>
                </a:cubicBezTo>
                <a:cubicBezTo>
                  <a:pt x="6284" y="8986"/>
                  <a:pt x="6469" y="9008"/>
                  <a:pt x="6676" y="9061"/>
                </a:cubicBezTo>
                <a:cubicBezTo>
                  <a:pt x="7092" y="9039"/>
                  <a:pt x="7299" y="9044"/>
                  <a:pt x="7639" y="8925"/>
                </a:cubicBezTo>
                <a:cubicBezTo>
                  <a:pt x="7749" y="8603"/>
                  <a:pt x="7722" y="8656"/>
                  <a:pt x="7916" y="8409"/>
                </a:cubicBezTo>
                <a:cubicBezTo>
                  <a:pt x="7969" y="8342"/>
                  <a:pt x="8053" y="8201"/>
                  <a:pt x="8053" y="8201"/>
                </a:cubicBezTo>
                <a:cubicBezTo>
                  <a:pt x="8102" y="7725"/>
                  <a:pt x="8265" y="7271"/>
                  <a:pt x="8327" y="6794"/>
                </a:cubicBezTo>
                <a:cubicBezTo>
                  <a:pt x="8357" y="6561"/>
                  <a:pt x="8384" y="6301"/>
                  <a:pt x="8463" y="6076"/>
                </a:cubicBezTo>
                <a:cubicBezTo>
                  <a:pt x="8481" y="5533"/>
                  <a:pt x="8344" y="5167"/>
                  <a:pt x="8600" y="4770"/>
                </a:cubicBezTo>
                <a:cubicBezTo>
                  <a:pt x="8574" y="4444"/>
                  <a:pt x="8463" y="3584"/>
                  <a:pt x="8909" y="3430"/>
                </a:cubicBezTo>
                <a:cubicBezTo>
                  <a:pt x="8997" y="3699"/>
                  <a:pt x="8988" y="3985"/>
                  <a:pt x="9081" y="4254"/>
                </a:cubicBezTo>
                <a:cubicBezTo>
                  <a:pt x="9173" y="4903"/>
                  <a:pt x="9195" y="5555"/>
                  <a:pt x="9253" y="6212"/>
                </a:cubicBezTo>
                <a:cubicBezTo>
                  <a:pt x="9279" y="6530"/>
                  <a:pt x="9279" y="6865"/>
                  <a:pt x="9359" y="7174"/>
                </a:cubicBezTo>
                <a:cubicBezTo>
                  <a:pt x="9385" y="7504"/>
                  <a:pt x="9434" y="7809"/>
                  <a:pt x="9495" y="8135"/>
                </a:cubicBezTo>
                <a:cubicBezTo>
                  <a:pt x="9535" y="8347"/>
                  <a:pt x="9539" y="8536"/>
                  <a:pt x="9667" y="8717"/>
                </a:cubicBezTo>
                <a:cubicBezTo>
                  <a:pt x="9835" y="9238"/>
                  <a:pt x="10135" y="9679"/>
                  <a:pt x="10593" y="9987"/>
                </a:cubicBezTo>
                <a:cubicBezTo>
                  <a:pt x="10602" y="9996"/>
                  <a:pt x="10783" y="10120"/>
                  <a:pt x="10796" y="10124"/>
                </a:cubicBezTo>
                <a:cubicBezTo>
                  <a:pt x="11021" y="10181"/>
                  <a:pt x="11184" y="10234"/>
                  <a:pt x="11418" y="10261"/>
                </a:cubicBezTo>
                <a:cubicBezTo>
                  <a:pt x="11603" y="10309"/>
                  <a:pt x="11780" y="10389"/>
                  <a:pt x="11965" y="10433"/>
                </a:cubicBezTo>
                <a:cubicBezTo>
                  <a:pt x="12362" y="10525"/>
                  <a:pt x="12794" y="10508"/>
                  <a:pt x="13200" y="10539"/>
                </a:cubicBezTo>
                <a:cubicBezTo>
                  <a:pt x="13808" y="10525"/>
                  <a:pt x="14413" y="10525"/>
                  <a:pt x="15022" y="10503"/>
                </a:cubicBezTo>
                <a:cubicBezTo>
                  <a:pt x="15529" y="10486"/>
                  <a:pt x="14660" y="10450"/>
                  <a:pt x="15229" y="10397"/>
                </a:cubicBezTo>
                <a:cubicBezTo>
                  <a:pt x="15547" y="10367"/>
                  <a:pt x="15869" y="10375"/>
                  <a:pt x="16186" y="10367"/>
                </a:cubicBezTo>
                <a:cubicBezTo>
                  <a:pt x="16429" y="10287"/>
                  <a:pt x="16129" y="10380"/>
                  <a:pt x="16565" y="10296"/>
                </a:cubicBezTo>
                <a:cubicBezTo>
                  <a:pt x="16680" y="10274"/>
                  <a:pt x="16799" y="10226"/>
                  <a:pt x="16909" y="10195"/>
                </a:cubicBezTo>
                <a:cubicBezTo>
                  <a:pt x="16976" y="10146"/>
                  <a:pt x="17059" y="10115"/>
                  <a:pt x="17117" y="10058"/>
                </a:cubicBezTo>
                <a:cubicBezTo>
                  <a:pt x="17214" y="9961"/>
                  <a:pt x="17236" y="9864"/>
                  <a:pt x="17355" y="9780"/>
                </a:cubicBezTo>
                <a:cubicBezTo>
                  <a:pt x="17456" y="9635"/>
                  <a:pt x="17567" y="9520"/>
                  <a:pt x="17664" y="9370"/>
                </a:cubicBezTo>
                <a:cubicBezTo>
                  <a:pt x="17730" y="9273"/>
                  <a:pt x="17694" y="9114"/>
                  <a:pt x="17769" y="9026"/>
                </a:cubicBezTo>
                <a:cubicBezTo>
                  <a:pt x="17814" y="8969"/>
                  <a:pt x="17911" y="8947"/>
                  <a:pt x="17972" y="8925"/>
                </a:cubicBezTo>
                <a:cubicBezTo>
                  <a:pt x="18281" y="8986"/>
                  <a:pt x="18171" y="9044"/>
                  <a:pt x="18281" y="9269"/>
                </a:cubicBezTo>
                <a:cubicBezTo>
                  <a:pt x="18343" y="9396"/>
                  <a:pt x="18365" y="9352"/>
                  <a:pt x="18453" y="9471"/>
                </a:cubicBezTo>
                <a:cubicBezTo>
                  <a:pt x="18501" y="9538"/>
                  <a:pt x="18519" y="9635"/>
                  <a:pt x="18590" y="9679"/>
                </a:cubicBezTo>
                <a:cubicBezTo>
                  <a:pt x="19026" y="9970"/>
                  <a:pt x="19172" y="10045"/>
                  <a:pt x="19723" y="10089"/>
                </a:cubicBezTo>
                <a:cubicBezTo>
                  <a:pt x="20102" y="10217"/>
                  <a:pt x="20587" y="10164"/>
                  <a:pt x="20993" y="10195"/>
                </a:cubicBezTo>
                <a:cubicBezTo>
                  <a:pt x="20980" y="10389"/>
                  <a:pt x="21148" y="10728"/>
                  <a:pt x="20958" y="10777"/>
                </a:cubicBezTo>
                <a:cubicBezTo>
                  <a:pt x="20049" y="11011"/>
                  <a:pt x="19569" y="10733"/>
                  <a:pt x="18832" y="10569"/>
                </a:cubicBezTo>
                <a:cubicBezTo>
                  <a:pt x="18682" y="10464"/>
                  <a:pt x="18554" y="10384"/>
                  <a:pt x="18453" y="10230"/>
                </a:cubicBezTo>
                <a:cubicBezTo>
                  <a:pt x="18440" y="10102"/>
                  <a:pt x="18369" y="10067"/>
                  <a:pt x="18316" y="9952"/>
                </a:cubicBezTo>
                <a:cubicBezTo>
                  <a:pt x="18281" y="9877"/>
                  <a:pt x="18109" y="9679"/>
                  <a:pt x="18109" y="9679"/>
                </a:cubicBezTo>
                <a:cubicBezTo>
                  <a:pt x="18021" y="9383"/>
                  <a:pt x="17893" y="9749"/>
                  <a:pt x="17800" y="9886"/>
                </a:cubicBezTo>
                <a:cubicBezTo>
                  <a:pt x="17725" y="10128"/>
                  <a:pt x="17836" y="9851"/>
                  <a:pt x="17664" y="10058"/>
                </a:cubicBezTo>
                <a:cubicBezTo>
                  <a:pt x="17580" y="10159"/>
                  <a:pt x="17575" y="10270"/>
                  <a:pt x="17456" y="10367"/>
                </a:cubicBezTo>
                <a:cubicBezTo>
                  <a:pt x="17373" y="10437"/>
                  <a:pt x="17315" y="10446"/>
                  <a:pt x="17218" y="10503"/>
                </a:cubicBezTo>
                <a:cubicBezTo>
                  <a:pt x="17051" y="10605"/>
                  <a:pt x="16804" y="10799"/>
                  <a:pt x="16601" y="10812"/>
                </a:cubicBezTo>
                <a:cubicBezTo>
                  <a:pt x="15820" y="10861"/>
                  <a:pt x="16235" y="10839"/>
                  <a:pt x="15366" y="10878"/>
                </a:cubicBezTo>
                <a:cubicBezTo>
                  <a:pt x="14105" y="10861"/>
                  <a:pt x="13036" y="10794"/>
                  <a:pt x="11828" y="10741"/>
                </a:cubicBezTo>
                <a:cubicBezTo>
                  <a:pt x="11414" y="10689"/>
                  <a:pt x="11003" y="10627"/>
                  <a:pt x="10593" y="10569"/>
                </a:cubicBezTo>
                <a:cubicBezTo>
                  <a:pt x="10465" y="10552"/>
                  <a:pt x="10214" y="10503"/>
                  <a:pt x="10214" y="10503"/>
                </a:cubicBezTo>
                <a:cubicBezTo>
                  <a:pt x="10038" y="10442"/>
                  <a:pt x="9932" y="10380"/>
                  <a:pt x="9769" y="10296"/>
                </a:cubicBezTo>
                <a:cubicBezTo>
                  <a:pt x="9698" y="10093"/>
                  <a:pt x="9628" y="10005"/>
                  <a:pt x="9460" y="9886"/>
                </a:cubicBezTo>
                <a:cubicBezTo>
                  <a:pt x="9434" y="9758"/>
                  <a:pt x="9354" y="9626"/>
                  <a:pt x="9288" y="9507"/>
                </a:cubicBezTo>
                <a:cubicBezTo>
                  <a:pt x="9248" y="9436"/>
                  <a:pt x="9217" y="9269"/>
                  <a:pt x="9217" y="9269"/>
                </a:cubicBezTo>
                <a:cubicBezTo>
                  <a:pt x="9200" y="8916"/>
                  <a:pt x="9019" y="8797"/>
                  <a:pt x="8909" y="8479"/>
                </a:cubicBezTo>
                <a:cubicBezTo>
                  <a:pt x="8887" y="8131"/>
                  <a:pt x="8904" y="7619"/>
                  <a:pt x="8706" y="7310"/>
                </a:cubicBezTo>
                <a:cubicBezTo>
                  <a:pt x="8344" y="7363"/>
                  <a:pt x="8415" y="7350"/>
                  <a:pt x="8463" y="7721"/>
                </a:cubicBezTo>
                <a:cubicBezTo>
                  <a:pt x="8441" y="7972"/>
                  <a:pt x="8441" y="8237"/>
                  <a:pt x="8362" y="8479"/>
                </a:cubicBezTo>
                <a:cubicBezTo>
                  <a:pt x="8318" y="8854"/>
                  <a:pt x="8221" y="9207"/>
                  <a:pt x="8053" y="9542"/>
                </a:cubicBezTo>
                <a:cubicBezTo>
                  <a:pt x="8036" y="9573"/>
                  <a:pt x="8040" y="9617"/>
                  <a:pt x="8018" y="9643"/>
                </a:cubicBezTo>
                <a:cubicBezTo>
                  <a:pt x="8009" y="9657"/>
                  <a:pt x="7824" y="9776"/>
                  <a:pt x="7811" y="9780"/>
                </a:cubicBezTo>
                <a:cubicBezTo>
                  <a:pt x="7744" y="9811"/>
                  <a:pt x="7608" y="9851"/>
                  <a:pt x="7608" y="9851"/>
                </a:cubicBezTo>
                <a:cubicBezTo>
                  <a:pt x="7264" y="9837"/>
                  <a:pt x="6919" y="9837"/>
                  <a:pt x="6575" y="9815"/>
                </a:cubicBezTo>
                <a:cubicBezTo>
                  <a:pt x="6522" y="9811"/>
                  <a:pt x="6394" y="9762"/>
                  <a:pt x="6337" y="9749"/>
                </a:cubicBezTo>
                <a:cubicBezTo>
                  <a:pt x="6085" y="9687"/>
                  <a:pt x="5830" y="9648"/>
                  <a:pt x="5578" y="9577"/>
                </a:cubicBezTo>
                <a:cubicBezTo>
                  <a:pt x="5327" y="9507"/>
                  <a:pt x="5071" y="9454"/>
                  <a:pt x="4824" y="9370"/>
                </a:cubicBezTo>
                <a:cubicBezTo>
                  <a:pt x="4740" y="9339"/>
                  <a:pt x="4701" y="9326"/>
                  <a:pt x="4617" y="9299"/>
                </a:cubicBezTo>
                <a:cubicBezTo>
                  <a:pt x="4582" y="9291"/>
                  <a:pt x="4515" y="9269"/>
                  <a:pt x="4515" y="9269"/>
                </a:cubicBezTo>
                <a:cubicBezTo>
                  <a:pt x="4352" y="9158"/>
                  <a:pt x="4454" y="9211"/>
                  <a:pt x="4207" y="9127"/>
                </a:cubicBezTo>
                <a:cubicBezTo>
                  <a:pt x="4127" y="9101"/>
                  <a:pt x="4079" y="9013"/>
                  <a:pt x="3999" y="8991"/>
                </a:cubicBezTo>
                <a:cubicBezTo>
                  <a:pt x="3964" y="8982"/>
                  <a:pt x="3933" y="8969"/>
                  <a:pt x="3898" y="8960"/>
                </a:cubicBezTo>
                <a:cubicBezTo>
                  <a:pt x="3770" y="8872"/>
                  <a:pt x="3633" y="8832"/>
                  <a:pt x="3483" y="8788"/>
                </a:cubicBezTo>
                <a:cubicBezTo>
                  <a:pt x="3448" y="8766"/>
                  <a:pt x="3417" y="8735"/>
                  <a:pt x="3382" y="8717"/>
                </a:cubicBezTo>
                <a:cubicBezTo>
                  <a:pt x="3351" y="8700"/>
                  <a:pt x="3311" y="8700"/>
                  <a:pt x="3281" y="8682"/>
                </a:cubicBezTo>
                <a:cubicBezTo>
                  <a:pt x="3184" y="8620"/>
                  <a:pt x="3007" y="8479"/>
                  <a:pt x="3007" y="8479"/>
                </a:cubicBezTo>
                <a:cubicBezTo>
                  <a:pt x="2923" y="8223"/>
                  <a:pt x="3047" y="8536"/>
                  <a:pt x="2866" y="8272"/>
                </a:cubicBezTo>
                <a:cubicBezTo>
                  <a:pt x="2729" y="8065"/>
                  <a:pt x="2981" y="8267"/>
                  <a:pt x="2729" y="8100"/>
                </a:cubicBezTo>
                <a:cubicBezTo>
                  <a:pt x="2690" y="7981"/>
                  <a:pt x="2628" y="7893"/>
                  <a:pt x="2557" y="7791"/>
                </a:cubicBezTo>
                <a:cubicBezTo>
                  <a:pt x="2487" y="7553"/>
                  <a:pt x="2474" y="7315"/>
                  <a:pt x="2249" y="7174"/>
                </a:cubicBezTo>
                <a:cubicBezTo>
                  <a:pt x="2152" y="7319"/>
                  <a:pt x="2130" y="7447"/>
                  <a:pt x="1975" y="7549"/>
                </a:cubicBezTo>
                <a:cubicBezTo>
                  <a:pt x="1949" y="7544"/>
                  <a:pt x="1697" y="7527"/>
                  <a:pt x="1631" y="7482"/>
                </a:cubicBezTo>
                <a:cubicBezTo>
                  <a:pt x="1486" y="7385"/>
                  <a:pt x="1397" y="7262"/>
                  <a:pt x="1221" y="7209"/>
                </a:cubicBezTo>
                <a:cubicBezTo>
                  <a:pt x="1106" y="7134"/>
                  <a:pt x="1058" y="7041"/>
                  <a:pt x="943" y="6966"/>
                </a:cubicBezTo>
                <a:cubicBezTo>
                  <a:pt x="864" y="6843"/>
                  <a:pt x="710" y="6697"/>
                  <a:pt x="604" y="6587"/>
                </a:cubicBezTo>
                <a:cubicBezTo>
                  <a:pt x="542" y="6406"/>
                  <a:pt x="502" y="6230"/>
                  <a:pt x="396" y="6076"/>
                </a:cubicBezTo>
                <a:cubicBezTo>
                  <a:pt x="295" y="5679"/>
                  <a:pt x="392" y="5079"/>
                  <a:pt x="154" y="4735"/>
                </a:cubicBezTo>
                <a:cubicBezTo>
                  <a:pt x="88" y="4523"/>
                  <a:pt x="0" y="4329"/>
                  <a:pt x="123" y="4153"/>
                </a:cubicBezTo>
                <a:cubicBezTo>
                  <a:pt x="110" y="3147"/>
                  <a:pt x="88" y="2137"/>
                  <a:pt x="88" y="1132"/>
                </a:cubicBezTo>
                <a:cubicBezTo>
                  <a:pt x="88" y="519"/>
                  <a:pt x="171" y="563"/>
                  <a:pt x="88" y="0"/>
                </a:cubicBezTo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Freeform 16"/>
          <p:cNvSpPr>
            <a:spLocks noChangeArrowheads="1"/>
          </p:cNvSpPr>
          <p:nvPr/>
        </p:nvSpPr>
        <p:spPr bwMode="auto">
          <a:xfrm>
            <a:off x="1162050" y="1235075"/>
            <a:ext cx="7524750" cy="4235450"/>
          </a:xfrm>
          <a:custGeom>
            <a:avLst/>
            <a:gdLst>
              <a:gd name="T0" fmla="*/ 0 w 20903"/>
              <a:gd name="T1" fmla="*/ 0 h 11766"/>
              <a:gd name="T2" fmla="*/ 792 w 20903"/>
              <a:gd name="T3" fmla="*/ 4863 h 11766"/>
              <a:gd name="T4" fmla="*/ 1851 w 20903"/>
              <a:gd name="T5" fmla="*/ 6111 h 11766"/>
              <a:gd name="T6" fmla="*/ 2415 w 20903"/>
              <a:gd name="T7" fmla="*/ 5463 h 11766"/>
              <a:gd name="T8" fmla="*/ 3756 w 20903"/>
              <a:gd name="T9" fmla="*/ 8461 h 11766"/>
              <a:gd name="T10" fmla="*/ 7566 w 20903"/>
              <a:gd name="T11" fmla="*/ 9731 h 11766"/>
              <a:gd name="T12" fmla="*/ 8730 w 20903"/>
              <a:gd name="T13" fmla="*/ 4228 h 11766"/>
              <a:gd name="T14" fmla="*/ 10106 w 20903"/>
              <a:gd name="T15" fmla="*/ 10613 h 11766"/>
              <a:gd name="T16" fmla="*/ 16315 w 20903"/>
              <a:gd name="T17" fmla="*/ 11143 h 11766"/>
              <a:gd name="T18" fmla="*/ 17832 w 20903"/>
              <a:gd name="T19" fmla="*/ 9696 h 11766"/>
              <a:gd name="T20" fmla="*/ 18679 w 20903"/>
              <a:gd name="T21" fmla="*/ 10790 h 11766"/>
              <a:gd name="T22" fmla="*/ 20902 w 20903"/>
              <a:gd name="T23" fmla="*/ 11002 h 117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903"/>
              <a:gd name="T37" fmla="*/ 0 h 11766"/>
              <a:gd name="T38" fmla="*/ 20903 w 20903"/>
              <a:gd name="T39" fmla="*/ 11766 h 117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903" h="11766">
                <a:moveTo>
                  <a:pt x="0" y="0"/>
                </a:moveTo>
                <a:cubicBezTo>
                  <a:pt x="126" y="810"/>
                  <a:pt x="484" y="3844"/>
                  <a:pt x="792" y="4863"/>
                </a:cubicBezTo>
                <a:cubicBezTo>
                  <a:pt x="1101" y="5882"/>
                  <a:pt x="1582" y="6009"/>
                  <a:pt x="1851" y="6111"/>
                </a:cubicBezTo>
                <a:cubicBezTo>
                  <a:pt x="2120" y="6212"/>
                  <a:pt x="2098" y="5070"/>
                  <a:pt x="2415" y="5463"/>
                </a:cubicBezTo>
                <a:cubicBezTo>
                  <a:pt x="2733" y="5855"/>
                  <a:pt x="2900" y="7751"/>
                  <a:pt x="3756" y="8461"/>
                </a:cubicBezTo>
                <a:cubicBezTo>
                  <a:pt x="4611" y="9171"/>
                  <a:pt x="6737" y="10437"/>
                  <a:pt x="7566" y="9731"/>
                </a:cubicBezTo>
                <a:cubicBezTo>
                  <a:pt x="8395" y="9026"/>
                  <a:pt x="8307" y="4082"/>
                  <a:pt x="8730" y="4228"/>
                </a:cubicBezTo>
                <a:cubicBezTo>
                  <a:pt x="9153" y="4373"/>
                  <a:pt x="8840" y="9462"/>
                  <a:pt x="10106" y="10613"/>
                </a:cubicBezTo>
                <a:cubicBezTo>
                  <a:pt x="11372" y="11765"/>
                  <a:pt x="15027" y="11297"/>
                  <a:pt x="16315" y="11143"/>
                </a:cubicBezTo>
                <a:cubicBezTo>
                  <a:pt x="17603" y="10988"/>
                  <a:pt x="17440" y="9754"/>
                  <a:pt x="17832" y="9696"/>
                </a:cubicBezTo>
                <a:cubicBezTo>
                  <a:pt x="18225" y="9639"/>
                  <a:pt x="18167" y="10574"/>
                  <a:pt x="18679" y="10790"/>
                </a:cubicBezTo>
                <a:cubicBezTo>
                  <a:pt x="19190" y="11006"/>
                  <a:pt x="20438" y="10957"/>
                  <a:pt x="20902" y="11002"/>
                </a:cubicBezTo>
              </a:path>
            </a:pathLst>
          </a:custGeom>
          <a:noFill/>
          <a:ln w="763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Freeform 17"/>
          <p:cNvSpPr>
            <a:spLocks noChangeArrowheads="1"/>
          </p:cNvSpPr>
          <p:nvPr/>
        </p:nvSpPr>
        <p:spPr bwMode="auto">
          <a:xfrm>
            <a:off x="1143000" y="2909888"/>
            <a:ext cx="7532688" cy="2573337"/>
          </a:xfrm>
          <a:custGeom>
            <a:avLst/>
            <a:gdLst>
              <a:gd name="T0" fmla="*/ 0 w 20924"/>
              <a:gd name="T1" fmla="*/ 0 h 7149"/>
              <a:gd name="T2" fmla="*/ 635 w 20924"/>
              <a:gd name="T3" fmla="*/ 2750 h 7149"/>
              <a:gd name="T4" fmla="*/ 1905 w 20924"/>
              <a:gd name="T5" fmla="*/ 3809 h 7149"/>
              <a:gd name="T6" fmla="*/ 2293 w 20924"/>
              <a:gd name="T7" fmla="*/ 3315 h 7149"/>
              <a:gd name="T8" fmla="*/ 3175 w 20924"/>
              <a:gd name="T9" fmla="*/ 4867 h 7149"/>
              <a:gd name="T10" fmla="*/ 5291 w 20924"/>
              <a:gd name="T11" fmla="*/ 5714 h 7149"/>
              <a:gd name="T12" fmla="*/ 7833 w 20924"/>
              <a:gd name="T13" fmla="*/ 5926 h 7149"/>
              <a:gd name="T14" fmla="*/ 8666 w 20924"/>
              <a:gd name="T15" fmla="*/ 3416 h 7149"/>
              <a:gd name="T16" fmla="*/ 9949 w 20924"/>
              <a:gd name="T17" fmla="*/ 6561 h 7149"/>
              <a:gd name="T18" fmla="*/ 16407 w 20924"/>
              <a:gd name="T19" fmla="*/ 6949 h 7149"/>
              <a:gd name="T20" fmla="*/ 17959 w 20924"/>
              <a:gd name="T21" fmla="*/ 5820 h 7149"/>
              <a:gd name="T22" fmla="*/ 18735 w 20924"/>
              <a:gd name="T23" fmla="*/ 6808 h 7149"/>
              <a:gd name="T24" fmla="*/ 20923 w 20924"/>
              <a:gd name="T25" fmla="*/ 6949 h 71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924"/>
              <a:gd name="T40" fmla="*/ 0 h 7149"/>
              <a:gd name="T41" fmla="*/ 20924 w 20924"/>
              <a:gd name="T42" fmla="*/ 7149 h 71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924" h="7149">
                <a:moveTo>
                  <a:pt x="0" y="0"/>
                </a:moveTo>
                <a:cubicBezTo>
                  <a:pt x="158" y="1057"/>
                  <a:pt x="317" y="2115"/>
                  <a:pt x="635" y="2750"/>
                </a:cubicBezTo>
                <a:cubicBezTo>
                  <a:pt x="952" y="3386"/>
                  <a:pt x="1627" y="3716"/>
                  <a:pt x="1905" y="3809"/>
                </a:cubicBezTo>
                <a:cubicBezTo>
                  <a:pt x="2182" y="3902"/>
                  <a:pt x="2081" y="3139"/>
                  <a:pt x="2293" y="3315"/>
                </a:cubicBezTo>
                <a:cubicBezTo>
                  <a:pt x="2504" y="3491"/>
                  <a:pt x="2676" y="4466"/>
                  <a:pt x="3175" y="4867"/>
                </a:cubicBezTo>
                <a:cubicBezTo>
                  <a:pt x="3673" y="5269"/>
                  <a:pt x="4515" y="5538"/>
                  <a:pt x="5291" y="5714"/>
                </a:cubicBezTo>
                <a:cubicBezTo>
                  <a:pt x="6068" y="5891"/>
                  <a:pt x="7273" y="6310"/>
                  <a:pt x="7833" y="5926"/>
                </a:cubicBezTo>
                <a:cubicBezTo>
                  <a:pt x="8393" y="5542"/>
                  <a:pt x="8313" y="3311"/>
                  <a:pt x="8666" y="3416"/>
                </a:cubicBezTo>
                <a:cubicBezTo>
                  <a:pt x="9019" y="3522"/>
                  <a:pt x="8662" y="5974"/>
                  <a:pt x="9949" y="6561"/>
                </a:cubicBezTo>
                <a:cubicBezTo>
                  <a:pt x="11237" y="7148"/>
                  <a:pt x="15070" y="7073"/>
                  <a:pt x="16407" y="6949"/>
                </a:cubicBezTo>
                <a:cubicBezTo>
                  <a:pt x="17743" y="6826"/>
                  <a:pt x="17571" y="5842"/>
                  <a:pt x="17959" y="5820"/>
                </a:cubicBezTo>
                <a:cubicBezTo>
                  <a:pt x="18347" y="5798"/>
                  <a:pt x="18241" y="6618"/>
                  <a:pt x="18735" y="6808"/>
                </a:cubicBezTo>
                <a:cubicBezTo>
                  <a:pt x="19229" y="6998"/>
                  <a:pt x="20468" y="6918"/>
                  <a:pt x="20923" y="6949"/>
                </a:cubicBezTo>
              </a:path>
            </a:pathLst>
          </a:custGeom>
          <a:noFill/>
          <a:ln w="7632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04800" y="1143000"/>
            <a:ext cx="8378825" cy="5694363"/>
            <a:chOff x="192" y="720"/>
            <a:chExt cx="5278" cy="3587"/>
          </a:xfrm>
        </p:grpSpPr>
        <p:sp>
          <p:nvSpPr>
            <p:cNvPr id="12311" name="Text Box 19"/>
            <p:cNvSpPr txBox="1">
              <a:spLocks noChangeArrowheads="1"/>
            </p:cNvSpPr>
            <p:nvPr/>
          </p:nvSpPr>
          <p:spPr bwMode="auto">
            <a:xfrm>
              <a:off x="1881" y="3942"/>
              <a:ext cx="2093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20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1">
                  <a:solidFill>
                    <a:srgbClr val="000000"/>
                  </a:solidFill>
                  <a:latin typeface="Tahoma" charset="0"/>
                </a:rPr>
                <a:t>Energy (MeV)</a:t>
              </a:r>
            </a:p>
          </p:txBody>
        </p:sp>
        <p:sp>
          <p:nvSpPr>
            <p:cNvPr id="12312" name="Text Box 20"/>
            <p:cNvSpPr txBox="1">
              <a:spLocks noChangeArrowheads="1"/>
            </p:cNvSpPr>
            <p:nvPr/>
          </p:nvSpPr>
          <p:spPr bwMode="auto">
            <a:xfrm rot="-5400000">
              <a:off x="-363" y="1907"/>
              <a:ext cx="1861" cy="7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225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600" b="1">
                  <a:solidFill>
                    <a:srgbClr val="000000"/>
                  </a:solidFill>
                  <a:latin typeface="Tahoma" charset="0"/>
                </a:rPr>
                <a:t>Counts/min</a:t>
              </a:r>
            </a:p>
          </p:txBody>
        </p:sp>
        <p:sp>
          <p:nvSpPr>
            <p:cNvPr id="12313" name="Text Box 21"/>
            <p:cNvSpPr txBox="1">
              <a:spLocks noChangeArrowheads="1"/>
            </p:cNvSpPr>
            <p:nvPr/>
          </p:nvSpPr>
          <p:spPr bwMode="auto">
            <a:xfrm>
              <a:off x="1728" y="3787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5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Tahoma" charset="0"/>
                </a:rPr>
                <a:t>1</a:t>
              </a:r>
            </a:p>
          </p:txBody>
        </p:sp>
        <p:sp>
          <p:nvSpPr>
            <p:cNvPr id="12314" name="Text Box 22"/>
            <p:cNvSpPr txBox="1">
              <a:spLocks noChangeArrowheads="1"/>
            </p:cNvSpPr>
            <p:nvPr/>
          </p:nvSpPr>
          <p:spPr bwMode="auto">
            <a:xfrm>
              <a:off x="3551" y="3787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5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Tahoma" charset="0"/>
                </a:rPr>
                <a:t>2</a:t>
              </a:r>
            </a:p>
          </p:txBody>
        </p:sp>
        <p:sp>
          <p:nvSpPr>
            <p:cNvPr id="12315" name="Text Box 23"/>
            <p:cNvSpPr txBox="1">
              <a:spLocks noChangeArrowheads="1"/>
            </p:cNvSpPr>
            <p:nvPr/>
          </p:nvSpPr>
          <p:spPr bwMode="auto">
            <a:xfrm>
              <a:off x="5231" y="3787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5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Tahoma" charset="0"/>
                </a:rPr>
                <a:t>3</a:t>
              </a:r>
            </a:p>
          </p:txBody>
        </p:sp>
        <p:sp>
          <p:nvSpPr>
            <p:cNvPr id="12316" name="AutoShape 24"/>
            <p:cNvSpPr>
              <a:spLocks noChangeArrowheads="1"/>
            </p:cNvSpPr>
            <p:nvPr/>
          </p:nvSpPr>
          <p:spPr bwMode="auto">
            <a:xfrm>
              <a:off x="720" y="720"/>
              <a:ext cx="4750" cy="3069"/>
            </a:xfrm>
            <a:prstGeom prst="roundRect">
              <a:avLst>
                <a:gd name="adj" fmla="val 32"/>
              </a:avLst>
            </a:prstGeom>
            <a:noFill/>
            <a:ln w="7632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759200" y="1676400"/>
            <a:ext cx="884238" cy="717550"/>
            <a:chOff x="2368" y="1056"/>
            <a:chExt cx="557" cy="452"/>
          </a:xfrm>
        </p:grpSpPr>
        <p:sp>
          <p:nvSpPr>
            <p:cNvPr id="12309" name="Text Box 26"/>
            <p:cNvSpPr txBox="1">
              <a:spLocks noChangeArrowheads="1"/>
            </p:cNvSpPr>
            <p:nvPr/>
          </p:nvSpPr>
          <p:spPr bwMode="auto">
            <a:xfrm>
              <a:off x="2368" y="1056"/>
              <a:ext cx="43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5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Tahoma" charset="0"/>
                </a:rPr>
                <a:t>40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2607" y="1104"/>
              <a:ext cx="319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225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600" b="1">
                  <a:solidFill>
                    <a:srgbClr val="000000"/>
                  </a:solidFill>
                  <a:latin typeface="Tahoma" charset="0"/>
                </a:rPr>
                <a:t>K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934200" y="3549650"/>
            <a:ext cx="1597025" cy="717550"/>
            <a:chOff x="4368" y="2236"/>
            <a:chExt cx="1006" cy="452"/>
          </a:xfrm>
        </p:grpSpPr>
        <p:sp>
          <p:nvSpPr>
            <p:cNvPr id="12307" name="Text Box 29"/>
            <p:cNvSpPr txBox="1">
              <a:spLocks noChangeArrowheads="1"/>
            </p:cNvSpPr>
            <p:nvPr/>
          </p:nvSpPr>
          <p:spPr bwMode="auto">
            <a:xfrm>
              <a:off x="4368" y="2236"/>
              <a:ext cx="1007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150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Tahoma" charset="0"/>
                </a:rPr>
                <a:t>208</a:t>
              </a:r>
            </a:p>
          </p:txBody>
        </p:sp>
        <p:sp>
          <p:nvSpPr>
            <p:cNvPr id="12308" name="Text Box 30"/>
            <p:cNvSpPr txBox="1">
              <a:spLocks noChangeArrowheads="1"/>
            </p:cNvSpPr>
            <p:nvPr/>
          </p:nvSpPr>
          <p:spPr bwMode="auto">
            <a:xfrm>
              <a:off x="4752" y="2284"/>
              <a:ext cx="576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57200" eaLnBrk="0" hangingPunct="0">
                <a:spcBef>
                  <a:spcPts val="2250"/>
                </a:spcBef>
                <a:buClr>
                  <a:srgbClr val="00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600" b="1">
                  <a:solidFill>
                    <a:srgbClr val="000000"/>
                  </a:solidFill>
                  <a:latin typeface="Tahoma" charset="0"/>
                </a:rPr>
                <a:t>Tl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724400" y="3324225"/>
            <a:ext cx="2357438" cy="1906588"/>
            <a:chOff x="2976" y="2094"/>
            <a:chExt cx="1485" cy="1201"/>
          </a:xfrm>
        </p:grpSpPr>
        <p:sp>
          <p:nvSpPr>
            <p:cNvPr id="12305" name="Text Box 32"/>
            <p:cNvSpPr txBox="1">
              <a:spLocks noChangeArrowheads="1"/>
            </p:cNvSpPr>
            <p:nvPr/>
          </p:nvSpPr>
          <p:spPr bwMode="auto">
            <a:xfrm>
              <a:off x="2976" y="2094"/>
              <a:ext cx="1486" cy="9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spcBef>
                  <a:spcPts val="1500"/>
                </a:spcBef>
                <a:buClr>
                  <a:srgbClr val="FF0000"/>
                </a:buClr>
                <a:buSzPct val="100000"/>
                <a:buFont typeface="Tahoma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>
                  <a:solidFill>
                    <a:srgbClr val="FF0000"/>
                  </a:solidFill>
                  <a:latin typeface="Tahoma" charset="0"/>
                </a:rPr>
                <a:t>background spectrum is one-time measurement</a:t>
              </a:r>
            </a:p>
          </p:txBody>
        </p:sp>
        <p:sp>
          <p:nvSpPr>
            <p:cNvPr id="12306" name="Line 33"/>
            <p:cNvSpPr>
              <a:spLocks noChangeShapeType="1"/>
            </p:cNvSpPr>
            <p:nvPr/>
          </p:nvSpPr>
          <p:spPr bwMode="auto">
            <a:xfrm flipH="1">
              <a:off x="3515" y="3056"/>
              <a:ext cx="246" cy="240"/>
            </a:xfrm>
            <a:prstGeom prst="line">
              <a:avLst/>
            </a:prstGeom>
            <a:noFill/>
            <a:ln w="8892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365125" y="320675"/>
            <a:ext cx="84582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Natural Terrestrial Gamma Radiation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15" grpId="0" animBg="1"/>
      <p:bldP spid="51216" grpId="0" animBg="1"/>
      <p:bldP spid="512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3650" y="1117600"/>
            <a:ext cx="6338888" cy="5118100"/>
            <a:chOff x="796" y="704"/>
            <a:chExt cx="3993" cy="3224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6" y="704"/>
              <a:ext cx="3994" cy="3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89605" dir="2700000" algn="ctr" rotWithShape="0">
                <a:srgbClr val="000099">
                  <a:alpha val="55"/>
                </a:srgbClr>
              </a:outerShdw>
            </a:effectLst>
          </p:spPr>
        </p:pic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796" y="704"/>
              <a:ext cx="3994" cy="3225"/>
            </a:xfrm>
            <a:prstGeom prst="roundRect">
              <a:avLst>
                <a:gd name="adj" fmla="val 28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89605" dir="2700000" algn="ctr" rotWithShape="0">
                <a:srgbClr val="000099">
                  <a:alpha val="55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66950" y="4991100"/>
            <a:ext cx="2381250" cy="133350"/>
          </a:xfrm>
          <a:prstGeom prst="roundRect">
            <a:avLst>
              <a:gd name="adj" fmla="val 119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40000">
            <a:off x="4156075" y="2598738"/>
            <a:ext cx="3184525" cy="133350"/>
          </a:xfrm>
          <a:prstGeom prst="roundRect">
            <a:avLst>
              <a:gd name="adj" fmla="val 119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000000">
            <a:off x="1624012" y="3349626"/>
            <a:ext cx="3641725" cy="133350"/>
          </a:xfrm>
          <a:prstGeom prst="roundRect">
            <a:avLst>
              <a:gd name="adj" fmla="val 119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543050" y="5392738"/>
            <a:ext cx="7131050" cy="1068387"/>
            <a:chOff x="972" y="3397"/>
            <a:chExt cx="4492" cy="673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972" y="3434"/>
              <a:ext cx="4493" cy="603"/>
            </a:xfrm>
            <a:prstGeom prst="roundRect">
              <a:avLst>
                <a:gd name="adj" fmla="val 17606"/>
              </a:avLst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5400000" scaled="1"/>
            </a:gra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dist="117182" dir="2961631" algn="ctr" rotWithShape="0">
                <a:srgbClr val="000099">
                  <a:alpha val="55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007" y="3397"/>
              <a:ext cx="4422" cy="674"/>
              <a:chOff x="1007" y="3397"/>
              <a:chExt cx="4422" cy="674"/>
            </a:xfrm>
          </p:grpSpPr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1007" y="3467"/>
                <a:ext cx="4422" cy="535"/>
              </a:xfrm>
              <a:prstGeom prst="roundRect">
                <a:avLst>
                  <a:gd name="adj" fmla="val 18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007" y="3397"/>
                <a:ext cx="4422" cy="6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defTabSz="457200" eaLnBrk="0" hangingPunct="0"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3200" b="1">
                    <a:solidFill>
                      <a:srgbClr val="000000"/>
                    </a:solidFill>
                    <a:latin typeface="Tahoma" charset="0"/>
                  </a:rPr>
                  <a:t>10 mi long by 1,000 ft wide</a:t>
                </a:r>
              </a:p>
              <a:p>
                <a:pPr algn="ctr" defTabSz="457200" eaLnBrk="0" hangingPunct="0">
                  <a:buClr>
                    <a:srgbClr val="000000"/>
                  </a:buClr>
                  <a:buSzPct val="100000"/>
                  <a:buFont typeface="Tahoma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3200" b="1">
                    <a:solidFill>
                      <a:srgbClr val="000000"/>
                    </a:solidFill>
                    <a:latin typeface="Tahoma" charset="0"/>
                  </a:rPr>
                  <a:t>(2 mi</a:t>
                </a:r>
                <a:r>
                  <a:rPr lang="en-GB" sz="3200" b="1" baseline="30000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r>
                  <a:rPr lang="en-GB" sz="3200" b="1">
                    <a:solidFill>
                      <a:srgbClr val="000000"/>
                    </a:solidFill>
                    <a:latin typeface="Tahoma" charset="0"/>
                  </a:rPr>
                  <a:t> area)</a:t>
                </a:r>
              </a:p>
            </p:txBody>
          </p:sp>
        </p:grp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65125" y="320675"/>
            <a:ext cx="845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chemeClr val="bg1"/>
                </a:solidFill>
              </a:rPr>
              <a:t>Typical Flight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Airborne Flight Line History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1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5886" y="1600200"/>
            <a:ext cx="71122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945</Words>
  <Application>Microsoft Office PowerPoint</Application>
  <PresentationFormat>On-screen Show (4:3)</PresentationFormat>
  <Paragraphs>127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Spatial and Temporal Variation in Snow-Water Equivalent</vt:lpstr>
      <vt:lpstr>Overview</vt:lpstr>
      <vt:lpstr>Slide 3</vt:lpstr>
      <vt:lpstr>Current State of Research</vt:lpstr>
      <vt:lpstr>Slide 5</vt:lpstr>
      <vt:lpstr>Slide 6</vt:lpstr>
      <vt:lpstr>Slide 7</vt:lpstr>
      <vt:lpstr>Slide 8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Airborne Flight Line History</vt:lpstr>
      <vt:lpstr>NOAA’s Airborne Flight Line Gamma Database</vt:lpstr>
      <vt:lpstr>Slide 36</vt:lpstr>
      <vt:lpstr>Methods</vt:lpstr>
      <vt:lpstr>Flight Line Data</vt:lpstr>
      <vt:lpstr>Selected Lines</vt:lpstr>
      <vt:lpstr>Assimilation</vt:lpstr>
      <vt:lpstr>Data Sources</vt:lpstr>
      <vt:lpstr>Timeline</vt:lpstr>
      <vt:lpstr>Key Literature/Resources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and Temporal Variation in Snow-Water Equivalent</dc:title>
  <dc:creator>Patrick Dennis Didier</dc:creator>
  <cp:lastModifiedBy>king</cp:lastModifiedBy>
  <cp:revision>105</cp:revision>
  <dcterms:created xsi:type="dcterms:W3CDTF">2011-06-10T01:49:23Z</dcterms:created>
  <dcterms:modified xsi:type="dcterms:W3CDTF">2011-07-06T17:59:33Z</dcterms:modified>
</cp:coreProperties>
</file>