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4" r:id="rId6"/>
    <p:sldId id="258" r:id="rId7"/>
    <p:sldId id="259" r:id="rId8"/>
    <p:sldId id="267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F0852-495D-4B5B-97CF-4DDE567A0F8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1D22C4-5E6A-4C8A-BB50-550C739F68F9}">
      <dgm:prSet/>
      <dgm:spPr/>
      <dgm:t>
        <a:bodyPr/>
        <a:lstStyle/>
        <a:p>
          <a:r>
            <a:rPr lang="en-US"/>
            <a:t>Use police Open Data for human trafficking point data</a:t>
          </a:r>
        </a:p>
      </dgm:t>
    </dgm:pt>
    <dgm:pt modelId="{975C9ACF-A03A-4CF4-A027-79763D763091}" type="parTrans" cxnId="{F5F098E6-40D4-4061-A1AE-E71C4357DE52}">
      <dgm:prSet/>
      <dgm:spPr/>
      <dgm:t>
        <a:bodyPr/>
        <a:lstStyle/>
        <a:p>
          <a:endParaRPr lang="en-US"/>
        </a:p>
      </dgm:t>
    </dgm:pt>
    <dgm:pt modelId="{8BB1BC22-6D4A-4531-B3BD-06B00A739BE1}" type="sibTrans" cxnId="{F5F098E6-40D4-4061-A1AE-E71C4357DE5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A6695EB-BE28-4451-9110-5D9B1C0EBE8C}">
      <dgm:prSet/>
      <dgm:spPr/>
      <dgm:t>
        <a:bodyPr/>
        <a:lstStyle/>
        <a:p>
          <a:r>
            <a:rPr lang="en-US"/>
            <a:t>Not complete data set</a:t>
          </a:r>
        </a:p>
      </dgm:t>
    </dgm:pt>
    <dgm:pt modelId="{E1C1FA29-A94D-4800-843B-2CD717C268DF}" type="parTrans" cxnId="{3A7D6771-C92B-4307-8DCF-9CA0FE54B6E7}">
      <dgm:prSet/>
      <dgm:spPr/>
      <dgm:t>
        <a:bodyPr/>
        <a:lstStyle/>
        <a:p>
          <a:endParaRPr lang="en-US"/>
        </a:p>
      </dgm:t>
    </dgm:pt>
    <dgm:pt modelId="{E3A03615-AD92-459A-BA0D-5DE0BF901D66}" type="sibTrans" cxnId="{3A7D6771-C92B-4307-8DCF-9CA0FE54B6E7}">
      <dgm:prSet/>
      <dgm:spPr/>
      <dgm:t>
        <a:bodyPr/>
        <a:lstStyle/>
        <a:p>
          <a:endParaRPr lang="en-US"/>
        </a:p>
      </dgm:t>
    </dgm:pt>
    <dgm:pt modelId="{0BB0CD4F-E78D-4FCB-A04C-DF7275B304F4}">
      <dgm:prSet/>
      <dgm:spPr/>
      <dgm:t>
        <a:bodyPr/>
        <a:lstStyle/>
        <a:p>
          <a:r>
            <a:rPr lang="en-US"/>
            <a:t>Illicit crimes always under reported</a:t>
          </a:r>
        </a:p>
      </dgm:t>
    </dgm:pt>
    <dgm:pt modelId="{B315EDAF-8E9A-4279-BFEE-66C38ACAAA37}" type="parTrans" cxnId="{1D60AB4D-3701-46BA-81FE-0EA238ACFA20}">
      <dgm:prSet/>
      <dgm:spPr/>
      <dgm:t>
        <a:bodyPr/>
        <a:lstStyle/>
        <a:p>
          <a:endParaRPr lang="en-US"/>
        </a:p>
      </dgm:t>
    </dgm:pt>
    <dgm:pt modelId="{1184D0C9-D3E7-4DB6-9E84-B48571B94083}" type="sibTrans" cxnId="{1D60AB4D-3701-46BA-81FE-0EA238ACFA20}">
      <dgm:prSet/>
      <dgm:spPr/>
      <dgm:t>
        <a:bodyPr/>
        <a:lstStyle/>
        <a:p>
          <a:endParaRPr lang="en-US"/>
        </a:p>
      </dgm:t>
    </dgm:pt>
    <dgm:pt modelId="{CC1DE3C0-96AD-4AB1-BD72-C66D5DD2592F}">
      <dgm:prSet/>
      <dgm:spPr/>
      <dgm:t>
        <a:bodyPr/>
        <a:lstStyle/>
        <a:p>
          <a:r>
            <a:rPr lang="en-US"/>
            <a:t>Survivors often charged as criminal </a:t>
          </a:r>
        </a:p>
      </dgm:t>
    </dgm:pt>
    <dgm:pt modelId="{65017B01-78BA-4295-B3D0-854513E55162}" type="parTrans" cxnId="{3BF86170-839A-4CB6-AF8C-232C9622B198}">
      <dgm:prSet/>
      <dgm:spPr/>
      <dgm:t>
        <a:bodyPr/>
        <a:lstStyle/>
        <a:p>
          <a:endParaRPr lang="en-US"/>
        </a:p>
      </dgm:t>
    </dgm:pt>
    <dgm:pt modelId="{704B9154-CFF3-4725-A99C-28A593F188C8}" type="sibTrans" cxnId="{3BF86170-839A-4CB6-AF8C-232C9622B198}">
      <dgm:prSet/>
      <dgm:spPr/>
      <dgm:t>
        <a:bodyPr/>
        <a:lstStyle/>
        <a:p>
          <a:endParaRPr lang="en-US"/>
        </a:p>
      </dgm:t>
    </dgm:pt>
    <dgm:pt modelId="{0C80A912-CAAE-4CC1-BF83-C1FC788C489F}">
      <dgm:prSet/>
      <dgm:spPr/>
      <dgm:t>
        <a:bodyPr/>
        <a:lstStyle/>
        <a:p>
          <a:r>
            <a:rPr lang="en-US"/>
            <a:t>Identify statistical hotspot of human trafficking – kernel density </a:t>
          </a:r>
        </a:p>
      </dgm:t>
    </dgm:pt>
    <dgm:pt modelId="{60569823-257F-4437-8F20-349FB4EBB67B}" type="parTrans" cxnId="{DBA832C8-A572-416A-A464-4A5F12032560}">
      <dgm:prSet/>
      <dgm:spPr/>
      <dgm:t>
        <a:bodyPr/>
        <a:lstStyle/>
        <a:p>
          <a:endParaRPr lang="en-US"/>
        </a:p>
      </dgm:t>
    </dgm:pt>
    <dgm:pt modelId="{C854498F-C04E-469E-8F29-C9C9FD62D8AF}" type="sibTrans" cxnId="{DBA832C8-A572-416A-A464-4A5F1203256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DC54CB8-5E9B-466A-8711-6E9B0D5897D9}">
      <dgm:prSet/>
      <dgm:spPr/>
      <dgm:t>
        <a:bodyPr/>
        <a:lstStyle/>
        <a:p>
          <a:r>
            <a:rPr lang="en-US"/>
            <a:t>Use geospatial tools to identify the known average, minimum, and maximum distances between statistical hotspots and service providers</a:t>
          </a:r>
        </a:p>
      </dgm:t>
    </dgm:pt>
    <dgm:pt modelId="{C9EFD3A7-8E16-4440-B108-31173AB5C4C7}" type="parTrans" cxnId="{B73E30CC-FD91-48FA-8D6A-45D7F04541C2}">
      <dgm:prSet/>
      <dgm:spPr/>
      <dgm:t>
        <a:bodyPr/>
        <a:lstStyle/>
        <a:p>
          <a:endParaRPr lang="en-US"/>
        </a:p>
      </dgm:t>
    </dgm:pt>
    <dgm:pt modelId="{7493DE9A-BEDA-4738-81B3-A1CBA6A18260}" type="sibTrans" cxnId="{B73E30CC-FD91-48FA-8D6A-45D7F04541C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C4FE9BC-658A-45C7-915B-1C5C932FE684}">
      <dgm:prSet/>
      <dgm:spPr/>
      <dgm:t>
        <a:bodyPr/>
        <a:lstStyle/>
        <a:p>
          <a:r>
            <a:rPr lang="en-US"/>
            <a:t>Utilize survivors and published surveys to put the distance into context</a:t>
          </a:r>
        </a:p>
      </dgm:t>
    </dgm:pt>
    <dgm:pt modelId="{1ACA7068-A694-446B-8F7F-0A2DE3320F58}" type="parTrans" cxnId="{A05DA16D-7979-4692-B56B-4CCA1EA52997}">
      <dgm:prSet/>
      <dgm:spPr/>
      <dgm:t>
        <a:bodyPr/>
        <a:lstStyle/>
        <a:p>
          <a:endParaRPr lang="en-US"/>
        </a:p>
      </dgm:t>
    </dgm:pt>
    <dgm:pt modelId="{5FD49253-F46B-4553-9DC2-369EE505EEDC}" type="sibTrans" cxnId="{A05DA16D-7979-4692-B56B-4CCA1EA5299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21123CA-131E-4568-9FCE-8000DBD99F0C}" type="pres">
      <dgm:prSet presAssocID="{10BF0852-495D-4B5B-97CF-4DDE567A0F88}" presName="Name0" presStyleCnt="0">
        <dgm:presLayoutVars>
          <dgm:animLvl val="lvl"/>
          <dgm:resizeHandles val="exact"/>
        </dgm:presLayoutVars>
      </dgm:prSet>
      <dgm:spPr/>
    </dgm:pt>
    <dgm:pt modelId="{286BF042-0F1E-4FB1-94DF-84766641ADF9}" type="pres">
      <dgm:prSet presAssocID="{3F1D22C4-5E6A-4C8A-BB50-550C739F68F9}" presName="compositeNode" presStyleCnt="0">
        <dgm:presLayoutVars>
          <dgm:bulletEnabled val="1"/>
        </dgm:presLayoutVars>
      </dgm:prSet>
      <dgm:spPr/>
    </dgm:pt>
    <dgm:pt modelId="{D934A0FD-AE54-40F2-B27D-A82167821BCD}" type="pres">
      <dgm:prSet presAssocID="{3F1D22C4-5E6A-4C8A-BB50-550C739F68F9}" presName="bgRect" presStyleLbl="bgAccFollowNode1" presStyleIdx="0" presStyleCnt="4"/>
      <dgm:spPr/>
    </dgm:pt>
    <dgm:pt modelId="{1397AF96-076B-4AD9-9315-1E5B721444E6}" type="pres">
      <dgm:prSet presAssocID="{8BB1BC22-6D4A-4531-B3BD-06B00A739BE1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EDA6B795-48E8-445A-B42C-A29083AF4D0E}" type="pres">
      <dgm:prSet presAssocID="{3F1D22C4-5E6A-4C8A-BB50-550C739F68F9}" presName="bottomLine" presStyleLbl="alignNode1" presStyleIdx="1" presStyleCnt="8">
        <dgm:presLayoutVars/>
      </dgm:prSet>
      <dgm:spPr/>
    </dgm:pt>
    <dgm:pt modelId="{ED568C49-385B-4268-B3D0-551599FD0ABD}" type="pres">
      <dgm:prSet presAssocID="{3F1D22C4-5E6A-4C8A-BB50-550C739F68F9}" presName="nodeText" presStyleLbl="bgAccFollowNode1" presStyleIdx="0" presStyleCnt="4">
        <dgm:presLayoutVars>
          <dgm:bulletEnabled val="1"/>
        </dgm:presLayoutVars>
      </dgm:prSet>
      <dgm:spPr/>
    </dgm:pt>
    <dgm:pt modelId="{CC2F5ED0-92AE-48FF-9883-AC1FAB016318}" type="pres">
      <dgm:prSet presAssocID="{8BB1BC22-6D4A-4531-B3BD-06B00A739BE1}" presName="sibTrans" presStyleCnt="0"/>
      <dgm:spPr/>
    </dgm:pt>
    <dgm:pt modelId="{8D6E8FEE-C936-4E38-93BB-239A70CE5957}" type="pres">
      <dgm:prSet presAssocID="{0C80A912-CAAE-4CC1-BF83-C1FC788C489F}" presName="compositeNode" presStyleCnt="0">
        <dgm:presLayoutVars>
          <dgm:bulletEnabled val="1"/>
        </dgm:presLayoutVars>
      </dgm:prSet>
      <dgm:spPr/>
    </dgm:pt>
    <dgm:pt modelId="{A7E3EEA4-5E2D-422D-AD4B-BCD8E0A7DB05}" type="pres">
      <dgm:prSet presAssocID="{0C80A912-CAAE-4CC1-BF83-C1FC788C489F}" presName="bgRect" presStyleLbl="bgAccFollowNode1" presStyleIdx="1" presStyleCnt="4"/>
      <dgm:spPr/>
    </dgm:pt>
    <dgm:pt modelId="{6CBE1350-B74B-4397-BA04-68047F5EDF56}" type="pres">
      <dgm:prSet presAssocID="{C854498F-C04E-469E-8F29-C9C9FD62D8AF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83DEDCD8-6B7F-483A-8220-8E3F8A8C2214}" type="pres">
      <dgm:prSet presAssocID="{0C80A912-CAAE-4CC1-BF83-C1FC788C489F}" presName="bottomLine" presStyleLbl="alignNode1" presStyleIdx="3" presStyleCnt="8">
        <dgm:presLayoutVars/>
      </dgm:prSet>
      <dgm:spPr/>
    </dgm:pt>
    <dgm:pt modelId="{47987040-85F0-4779-B4DC-EAE613406989}" type="pres">
      <dgm:prSet presAssocID="{0C80A912-CAAE-4CC1-BF83-C1FC788C489F}" presName="nodeText" presStyleLbl="bgAccFollowNode1" presStyleIdx="1" presStyleCnt="4">
        <dgm:presLayoutVars>
          <dgm:bulletEnabled val="1"/>
        </dgm:presLayoutVars>
      </dgm:prSet>
      <dgm:spPr/>
    </dgm:pt>
    <dgm:pt modelId="{9E6FF4AF-618B-4FA6-95C4-13735A770F4A}" type="pres">
      <dgm:prSet presAssocID="{C854498F-C04E-469E-8F29-C9C9FD62D8AF}" presName="sibTrans" presStyleCnt="0"/>
      <dgm:spPr/>
    </dgm:pt>
    <dgm:pt modelId="{6201DC2B-37D7-45E1-8F4B-F6D1684BF58D}" type="pres">
      <dgm:prSet presAssocID="{ADC54CB8-5E9B-466A-8711-6E9B0D5897D9}" presName="compositeNode" presStyleCnt="0">
        <dgm:presLayoutVars>
          <dgm:bulletEnabled val="1"/>
        </dgm:presLayoutVars>
      </dgm:prSet>
      <dgm:spPr/>
    </dgm:pt>
    <dgm:pt modelId="{4DF9668C-9A67-47B0-8849-0D1994F97FB6}" type="pres">
      <dgm:prSet presAssocID="{ADC54CB8-5E9B-466A-8711-6E9B0D5897D9}" presName="bgRect" presStyleLbl="bgAccFollowNode1" presStyleIdx="2" presStyleCnt="4"/>
      <dgm:spPr/>
    </dgm:pt>
    <dgm:pt modelId="{B48F039C-EAA9-4AB1-B2AA-09B954611C85}" type="pres">
      <dgm:prSet presAssocID="{7493DE9A-BEDA-4738-81B3-A1CBA6A18260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FDD6CCB0-810E-4B3D-9604-D9ED689B5A97}" type="pres">
      <dgm:prSet presAssocID="{ADC54CB8-5E9B-466A-8711-6E9B0D5897D9}" presName="bottomLine" presStyleLbl="alignNode1" presStyleIdx="5" presStyleCnt="8">
        <dgm:presLayoutVars/>
      </dgm:prSet>
      <dgm:spPr/>
    </dgm:pt>
    <dgm:pt modelId="{300322EE-8C83-4A17-A38F-929FA89D908A}" type="pres">
      <dgm:prSet presAssocID="{ADC54CB8-5E9B-466A-8711-6E9B0D5897D9}" presName="nodeText" presStyleLbl="bgAccFollowNode1" presStyleIdx="2" presStyleCnt="4">
        <dgm:presLayoutVars>
          <dgm:bulletEnabled val="1"/>
        </dgm:presLayoutVars>
      </dgm:prSet>
      <dgm:spPr/>
    </dgm:pt>
    <dgm:pt modelId="{2473431B-AD85-464F-97F5-85213453E0B1}" type="pres">
      <dgm:prSet presAssocID="{7493DE9A-BEDA-4738-81B3-A1CBA6A18260}" presName="sibTrans" presStyleCnt="0"/>
      <dgm:spPr/>
    </dgm:pt>
    <dgm:pt modelId="{72729CEA-1BF6-4493-9B67-40D60CF77966}" type="pres">
      <dgm:prSet presAssocID="{8C4FE9BC-658A-45C7-915B-1C5C932FE684}" presName="compositeNode" presStyleCnt="0">
        <dgm:presLayoutVars>
          <dgm:bulletEnabled val="1"/>
        </dgm:presLayoutVars>
      </dgm:prSet>
      <dgm:spPr/>
    </dgm:pt>
    <dgm:pt modelId="{959C8726-300C-4BE2-A2AF-560040E76EB6}" type="pres">
      <dgm:prSet presAssocID="{8C4FE9BC-658A-45C7-915B-1C5C932FE684}" presName="bgRect" presStyleLbl="bgAccFollowNode1" presStyleIdx="3" presStyleCnt="4"/>
      <dgm:spPr/>
    </dgm:pt>
    <dgm:pt modelId="{CE8DF94D-1998-4FA9-8836-6DAFD5861504}" type="pres">
      <dgm:prSet presAssocID="{5FD49253-F46B-4553-9DC2-369EE505EEDC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90E5789-1FDF-4901-BE75-51F3367FCF04}" type="pres">
      <dgm:prSet presAssocID="{8C4FE9BC-658A-45C7-915B-1C5C932FE684}" presName="bottomLine" presStyleLbl="alignNode1" presStyleIdx="7" presStyleCnt="8">
        <dgm:presLayoutVars/>
      </dgm:prSet>
      <dgm:spPr/>
    </dgm:pt>
    <dgm:pt modelId="{14EF265F-134A-4DB1-9C23-2E0B598BBA00}" type="pres">
      <dgm:prSet presAssocID="{8C4FE9BC-658A-45C7-915B-1C5C932FE684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8092A02-50CC-41D6-A9F8-98BB6D43F42E}" type="presOf" srcId="{8BB1BC22-6D4A-4531-B3BD-06B00A739BE1}" destId="{1397AF96-076B-4AD9-9315-1E5B721444E6}" srcOrd="0" destOrd="0" presId="urn:microsoft.com/office/officeart/2016/7/layout/BasicLinearProcessNumbered"/>
    <dgm:cxn modelId="{7DF53E10-2D38-4052-8DF4-F12E7933C638}" type="presOf" srcId="{8C4FE9BC-658A-45C7-915B-1C5C932FE684}" destId="{959C8726-300C-4BE2-A2AF-560040E76EB6}" srcOrd="0" destOrd="0" presId="urn:microsoft.com/office/officeart/2016/7/layout/BasicLinearProcessNumbered"/>
    <dgm:cxn modelId="{B8FD6F1D-B7A5-4DA0-8E45-74B60A79A738}" type="presOf" srcId="{C854498F-C04E-469E-8F29-C9C9FD62D8AF}" destId="{6CBE1350-B74B-4397-BA04-68047F5EDF56}" srcOrd="0" destOrd="0" presId="urn:microsoft.com/office/officeart/2016/7/layout/BasicLinearProcessNumbered"/>
    <dgm:cxn modelId="{44C0EE2C-B225-409B-A1EC-449B3D2DAF3E}" type="presOf" srcId="{0C80A912-CAAE-4CC1-BF83-C1FC788C489F}" destId="{A7E3EEA4-5E2D-422D-AD4B-BCD8E0A7DB05}" srcOrd="0" destOrd="0" presId="urn:microsoft.com/office/officeart/2016/7/layout/BasicLinearProcessNumbered"/>
    <dgm:cxn modelId="{0741433A-38D9-4896-8556-0A1B3B2CF6B5}" type="presOf" srcId="{7493DE9A-BEDA-4738-81B3-A1CBA6A18260}" destId="{B48F039C-EAA9-4AB1-B2AA-09B954611C85}" srcOrd="0" destOrd="0" presId="urn:microsoft.com/office/officeart/2016/7/layout/BasicLinearProcessNumbered"/>
    <dgm:cxn modelId="{A05DA16D-7979-4692-B56B-4CCA1EA52997}" srcId="{10BF0852-495D-4B5B-97CF-4DDE567A0F88}" destId="{8C4FE9BC-658A-45C7-915B-1C5C932FE684}" srcOrd="3" destOrd="0" parTransId="{1ACA7068-A694-446B-8F7F-0A2DE3320F58}" sibTransId="{5FD49253-F46B-4553-9DC2-369EE505EEDC}"/>
    <dgm:cxn modelId="{1D60AB4D-3701-46BA-81FE-0EA238ACFA20}" srcId="{3F1D22C4-5E6A-4C8A-BB50-550C739F68F9}" destId="{0BB0CD4F-E78D-4FCB-A04C-DF7275B304F4}" srcOrd="1" destOrd="0" parTransId="{B315EDAF-8E9A-4279-BFEE-66C38ACAAA37}" sibTransId="{1184D0C9-D3E7-4DB6-9E84-B48571B94083}"/>
    <dgm:cxn modelId="{4706D94F-EEB3-4192-8C77-C376C13F6A3C}" type="presOf" srcId="{8C4FE9BC-658A-45C7-915B-1C5C932FE684}" destId="{14EF265F-134A-4DB1-9C23-2E0B598BBA00}" srcOrd="1" destOrd="0" presId="urn:microsoft.com/office/officeart/2016/7/layout/BasicLinearProcessNumbered"/>
    <dgm:cxn modelId="{3BF86170-839A-4CB6-AF8C-232C9622B198}" srcId="{3F1D22C4-5E6A-4C8A-BB50-550C739F68F9}" destId="{CC1DE3C0-96AD-4AB1-BD72-C66D5DD2592F}" srcOrd="2" destOrd="0" parTransId="{65017B01-78BA-4295-B3D0-854513E55162}" sibTransId="{704B9154-CFF3-4725-A99C-28A593F188C8}"/>
    <dgm:cxn modelId="{3A7D6771-C92B-4307-8DCF-9CA0FE54B6E7}" srcId="{3F1D22C4-5E6A-4C8A-BB50-550C739F68F9}" destId="{4A6695EB-BE28-4451-9110-5D9B1C0EBE8C}" srcOrd="0" destOrd="0" parTransId="{E1C1FA29-A94D-4800-843B-2CD717C268DF}" sibTransId="{E3A03615-AD92-459A-BA0D-5DE0BF901D66}"/>
    <dgm:cxn modelId="{DE9D2B5A-1DF4-4A35-9E31-39CEF25BF02C}" type="presOf" srcId="{3F1D22C4-5E6A-4C8A-BB50-550C739F68F9}" destId="{ED568C49-385B-4268-B3D0-551599FD0ABD}" srcOrd="1" destOrd="0" presId="urn:microsoft.com/office/officeart/2016/7/layout/BasicLinearProcessNumbered"/>
    <dgm:cxn modelId="{9EA69097-32C0-42EC-BC8D-C28C54D35CE9}" type="presOf" srcId="{CC1DE3C0-96AD-4AB1-BD72-C66D5DD2592F}" destId="{ED568C49-385B-4268-B3D0-551599FD0ABD}" srcOrd="0" destOrd="3" presId="urn:microsoft.com/office/officeart/2016/7/layout/BasicLinearProcessNumbered"/>
    <dgm:cxn modelId="{D8537699-7803-4C29-AD7D-A88AA80A33DE}" type="presOf" srcId="{0BB0CD4F-E78D-4FCB-A04C-DF7275B304F4}" destId="{ED568C49-385B-4268-B3D0-551599FD0ABD}" srcOrd="0" destOrd="2" presId="urn:microsoft.com/office/officeart/2016/7/layout/BasicLinearProcessNumbered"/>
    <dgm:cxn modelId="{DBA832C8-A572-416A-A464-4A5F12032560}" srcId="{10BF0852-495D-4B5B-97CF-4DDE567A0F88}" destId="{0C80A912-CAAE-4CC1-BF83-C1FC788C489F}" srcOrd="1" destOrd="0" parTransId="{60569823-257F-4437-8F20-349FB4EBB67B}" sibTransId="{C854498F-C04E-469E-8F29-C9C9FD62D8AF}"/>
    <dgm:cxn modelId="{B73E30CC-FD91-48FA-8D6A-45D7F04541C2}" srcId="{10BF0852-495D-4B5B-97CF-4DDE567A0F88}" destId="{ADC54CB8-5E9B-466A-8711-6E9B0D5897D9}" srcOrd="2" destOrd="0" parTransId="{C9EFD3A7-8E16-4440-B108-31173AB5C4C7}" sibTransId="{7493DE9A-BEDA-4738-81B3-A1CBA6A18260}"/>
    <dgm:cxn modelId="{9E5B69D1-63BB-49BD-B490-94980FEC4B01}" type="presOf" srcId="{10BF0852-495D-4B5B-97CF-4DDE567A0F88}" destId="{921123CA-131E-4568-9FCE-8000DBD99F0C}" srcOrd="0" destOrd="0" presId="urn:microsoft.com/office/officeart/2016/7/layout/BasicLinearProcessNumbered"/>
    <dgm:cxn modelId="{D80BBBDC-BBEE-4309-8028-F976D7530557}" type="presOf" srcId="{5FD49253-F46B-4553-9DC2-369EE505EEDC}" destId="{CE8DF94D-1998-4FA9-8836-6DAFD5861504}" srcOrd="0" destOrd="0" presId="urn:microsoft.com/office/officeart/2016/7/layout/BasicLinearProcessNumbered"/>
    <dgm:cxn modelId="{A5A3D6E4-1A51-43DD-AEFC-D94A36F29C52}" type="presOf" srcId="{ADC54CB8-5E9B-466A-8711-6E9B0D5897D9}" destId="{300322EE-8C83-4A17-A38F-929FA89D908A}" srcOrd="1" destOrd="0" presId="urn:microsoft.com/office/officeart/2016/7/layout/BasicLinearProcessNumbered"/>
    <dgm:cxn modelId="{F5F098E6-40D4-4061-A1AE-E71C4357DE52}" srcId="{10BF0852-495D-4B5B-97CF-4DDE567A0F88}" destId="{3F1D22C4-5E6A-4C8A-BB50-550C739F68F9}" srcOrd="0" destOrd="0" parTransId="{975C9ACF-A03A-4CF4-A027-79763D763091}" sibTransId="{8BB1BC22-6D4A-4531-B3BD-06B00A739BE1}"/>
    <dgm:cxn modelId="{537338E9-0363-4A23-9DCE-10A9412BE80A}" type="presOf" srcId="{0C80A912-CAAE-4CC1-BF83-C1FC788C489F}" destId="{47987040-85F0-4779-B4DC-EAE613406989}" srcOrd="1" destOrd="0" presId="urn:microsoft.com/office/officeart/2016/7/layout/BasicLinearProcessNumbered"/>
    <dgm:cxn modelId="{71E263F4-F2F6-4B42-A876-91E7EDB97091}" type="presOf" srcId="{4A6695EB-BE28-4451-9110-5D9B1C0EBE8C}" destId="{ED568C49-385B-4268-B3D0-551599FD0ABD}" srcOrd="0" destOrd="1" presId="urn:microsoft.com/office/officeart/2016/7/layout/BasicLinearProcessNumbered"/>
    <dgm:cxn modelId="{DF84BFF6-DA16-4A0D-842B-4FC0C6DDF655}" type="presOf" srcId="{ADC54CB8-5E9B-466A-8711-6E9B0D5897D9}" destId="{4DF9668C-9A67-47B0-8849-0D1994F97FB6}" srcOrd="0" destOrd="0" presId="urn:microsoft.com/office/officeart/2016/7/layout/BasicLinearProcessNumbered"/>
    <dgm:cxn modelId="{C7AE20F9-1106-4E2D-9976-5BC0F9CCB45B}" type="presOf" srcId="{3F1D22C4-5E6A-4C8A-BB50-550C739F68F9}" destId="{D934A0FD-AE54-40F2-B27D-A82167821BCD}" srcOrd="0" destOrd="0" presId="urn:microsoft.com/office/officeart/2016/7/layout/BasicLinearProcessNumbered"/>
    <dgm:cxn modelId="{C16876BA-6406-4EC1-B88D-E169D32ED9C3}" type="presParOf" srcId="{921123CA-131E-4568-9FCE-8000DBD99F0C}" destId="{286BF042-0F1E-4FB1-94DF-84766641ADF9}" srcOrd="0" destOrd="0" presId="urn:microsoft.com/office/officeart/2016/7/layout/BasicLinearProcessNumbered"/>
    <dgm:cxn modelId="{CD7B2F6D-C7A7-47CA-9656-2B7F8E1FABE5}" type="presParOf" srcId="{286BF042-0F1E-4FB1-94DF-84766641ADF9}" destId="{D934A0FD-AE54-40F2-B27D-A82167821BCD}" srcOrd="0" destOrd="0" presId="urn:microsoft.com/office/officeart/2016/7/layout/BasicLinearProcessNumbered"/>
    <dgm:cxn modelId="{338401BD-B1A6-4E1E-9E6E-1FF90696C8ED}" type="presParOf" srcId="{286BF042-0F1E-4FB1-94DF-84766641ADF9}" destId="{1397AF96-076B-4AD9-9315-1E5B721444E6}" srcOrd="1" destOrd="0" presId="urn:microsoft.com/office/officeart/2016/7/layout/BasicLinearProcessNumbered"/>
    <dgm:cxn modelId="{D20A03C5-A8F1-4484-9B4B-08F5A74B8072}" type="presParOf" srcId="{286BF042-0F1E-4FB1-94DF-84766641ADF9}" destId="{EDA6B795-48E8-445A-B42C-A29083AF4D0E}" srcOrd="2" destOrd="0" presId="urn:microsoft.com/office/officeart/2016/7/layout/BasicLinearProcessNumbered"/>
    <dgm:cxn modelId="{3099B4FD-86B6-4C86-ADB8-B364FCD5ED9E}" type="presParOf" srcId="{286BF042-0F1E-4FB1-94DF-84766641ADF9}" destId="{ED568C49-385B-4268-B3D0-551599FD0ABD}" srcOrd="3" destOrd="0" presId="urn:microsoft.com/office/officeart/2016/7/layout/BasicLinearProcessNumbered"/>
    <dgm:cxn modelId="{439731B8-4F89-4F8B-B575-DD93E151282F}" type="presParOf" srcId="{921123CA-131E-4568-9FCE-8000DBD99F0C}" destId="{CC2F5ED0-92AE-48FF-9883-AC1FAB016318}" srcOrd="1" destOrd="0" presId="urn:microsoft.com/office/officeart/2016/7/layout/BasicLinearProcessNumbered"/>
    <dgm:cxn modelId="{29E0CBB8-3C76-487D-AA26-C77BD272D99C}" type="presParOf" srcId="{921123CA-131E-4568-9FCE-8000DBD99F0C}" destId="{8D6E8FEE-C936-4E38-93BB-239A70CE5957}" srcOrd="2" destOrd="0" presId="urn:microsoft.com/office/officeart/2016/7/layout/BasicLinearProcessNumbered"/>
    <dgm:cxn modelId="{6F1B18E3-E5D9-4FD3-9CBF-72A71E71AD45}" type="presParOf" srcId="{8D6E8FEE-C936-4E38-93BB-239A70CE5957}" destId="{A7E3EEA4-5E2D-422D-AD4B-BCD8E0A7DB05}" srcOrd="0" destOrd="0" presId="urn:microsoft.com/office/officeart/2016/7/layout/BasicLinearProcessNumbered"/>
    <dgm:cxn modelId="{BF1B7AB3-D89C-49E5-877D-971D7D3FCAE9}" type="presParOf" srcId="{8D6E8FEE-C936-4E38-93BB-239A70CE5957}" destId="{6CBE1350-B74B-4397-BA04-68047F5EDF56}" srcOrd="1" destOrd="0" presId="urn:microsoft.com/office/officeart/2016/7/layout/BasicLinearProcessNumbered"/>
    <dgm:cxn modelId="{B833A00D-5638-4D14-ACF0-08F2E6BA8F78}" type="presParOf" srcId="{8D6E8FEE-C936-4E38-93BB-239A70CE5957}" destId="{83DEDCD8-6B7F-483A-8220-8E3F8A8C2214}" srcOrd="2" destOrd="0" presId="urn:microsoft.com/office/officeart/2016/7/layout/BasicLinearProcessNumbered"/>
    <dgm:cxn modelId="{406D6519-B254-4D27-A70C-5C3966F7B27B}" type="presParOf" srcId="{8D6E8FEE-C936-4E38-93BB-239A70CE5957}" destId="{47987040-85F0-4779-B4DC-EAE613406989}" srcOrd="3" destOrd="0" presId="urn:microsoft.com/office/officeart/2016/7/layout/BasicLinearProcessNumbered"/>
    <dgm:cxn modelId="{C0785FCB-6343-4A1E-874A-488FAECE09EE}" type="presParOf" srcId="{921123CA-131E-4568-9FCE-8000DBD99F0C}" destId="{9E6FF4AF-618B-4FA6-95C4-13735A770F4A}" srcOrd="3" destOrd="0" presId="urn:microsoft.com/office/officeart/2016/7/layout/BasicLinearProcessNumbered"/>
    <dgm:cxn modelId="{C59ADF3C-9CBD-4057-87C6-1EEF9EE0FEA0}" type="presParOf" srcId="{921123CA-131E-4568-9FCE-8000DBD99F0C}" destId="{6201DC2B-37D7-45E1-8F4B-F6D1684BF58D}" srcOrd="4" destOrd="0" presId="urn:microsoft.com/office/officeart/2016/7/layout/BasicLinearProcessNumbered"/>
    <dgm:cxn modelId="{3DE145BC-ADAA-4CE8-B8F0-53C2DA73EF67}" type="presParOf" srcId="{6201DC2B-37D7-45E1-8F4B-F6D1684BF58D}" destId="{4DF9668C-9A67-47B0-8849-0D1994F97FB6}" srcOrd="0" destOrd="0" presId="urn:microsoft.com/office/officeart/2016/7/layout/BasicLinearProcessNumbered"/>
    <dgm:cxn modelId="{7F4A23DB-1492-4588-8806-9612ED9A5E17}" type="presParOf" srcId="{6201DC2B-37D7-45E1-8F4B-F6D1684BF58D}" destId="{B48F039C-EAA9-4AB1-B2AA-09B954611C85}" srcOrd="1" destOrd="0" presId="urn:microsoft.com/office/officeart/2016/7/layout/BasicLinearProcessNumbered"/>
    <dgm:cxn modelId="{66B23870-1F01-4FDA-89CE-A1477E1AEC7C}" type="presParOf" srcId="{6201DC2B-37D7-45E1-8F4B-F6D1684BF58D}" destId="{FDD6CCB0-810E-4B3D-9604-D9ED689B5A97}" srcOrd="2" destOrd="0" presId="urn:microsoft.com/office/officeart/2016/7/layout/BasicLinearProcessNumbered"/>
    <dgm:cxn modelId="{AABE9826-0CB0-4DFE-834D-C140EE425594}" type="presParOf" srcId="{6201DC2B-37D7-45E1-8F4B-F6D1684BF58D}" destId="{300322EE-8C83-4A17-A38F-929FA89D908A}" srcOrd="3" destOrd="0" presId="urn:microsoft.com/office/officeart/2016/7/layout/BasicLinearProcessNumbered"/>
    <dgm:cxn modelId="{D0D96ED7-5F91-405E-95E6-D3389B832995}" type="presParOf" srcId="{921123CA-131E-4568-9FCE-8000DBD99F0C}" destId="{2473431B-AD85-464F-97F5-85213453E0B1}" srcOrd="5" destOrd="0" presId="urn:microsoft.com/office/officeart/2016/7/layout/BasicLinearProcessNumbered"/>
    <dgm:cxn modelId="{2A3A728F-4297-4BE7-9BC2-AA41F5D5A258}" type="presParOf" srcId="{921123CA-131E-4568-9FCE-8000DBD99F0C}" destId="{72729CEA-1BF6-4493-9B67-40D60CF77966}" srcOrd="6" destOrd="0" presId="urn:microsoft.com/office/officeart/2016/7/layout/BasicLinearProcessNumbered"/>
    <dgm:cxn modelId="{9899D2F8-1B25-4846-A16B-9B74809AB264}" type="presParOf" srcId="{72729CEA-1BF6-4493-9B67-40D60CF77966}" destId="{959C8726-300C-4BE2-A2AF-560040E76EB6}" srcOrd="0" destOrd="0" presId="urn:microsoft.com/office/officeart/2016/7/layout/BasicLinearProcessNumbered"/>
    <dgm:cxn modelId="{07732FB4-F1DF-464D-8778-53E7944E5F68}" type="presParOf" srcId="{72729CEA-1BF6-4493-9B67-40D60CF77966}" destId="{CE8DF94D-1998-4FA9-8836-6DAFD5861504}" srcOrd="1" destOrd="0" presId="urn:microsoft.com/office/officeart/2016/7/layout/BasicLinearProcessNumbered"/>
    <dgm:cxn modelId="{E8C6F13B-0878-460B-8B82-BC3DB6242EE4}" type="presParOf" srcId="{72729CEA-1BF6-4493-9B67-40D60CF77966}" destId="{390E5789-1FDF-4901-BE75-51F3367FCF04}" srcOrd="2" destOrd="0" presId="urn:microsoft.com/office/officeart/2016/7/layout/BasicLinearProcessNumbered"/>
    <dgm:cxn modelId="{589F153D-3586-4F65-B27F-FCC21F1513FA}" type="presParOf" srcId="{72729CEA-1BF6-4493-9B67-40D60CF77966}" destId="{14EF265F-134A-4DB1-9C23-2E0B598BBA0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A0FD-AE54-40F2-B27D-A82167821BCD}">
      <dsp:nvSpPr>
        <dsp:cNvPr id="0" name=""/>
        <dsp:cNvSpPr/>
      </dsp:nvSpPr>
      <dsp:spPr>
        <a:xfrm>
          <a:off x="3080" y="467923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police Open Data for human trafficking point data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Not complete data set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Illicit crimes always under reported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Survivors often charged as criminal </a:t>
          </a:r>
        </a:p>
      </dsp:txBody>
      <dsp:txXfrm>
        <a:off x="3080" y="1768160"/>
        <a:ext cx="2444055" cy="2053006"/>
      </dsp:txXfrm>
    </dsp:sp>
    <dsp:sp modelId="{1397AF96-076B-4AD9-9315-1E5B721444E6}">
      <dsp:nvSpPr>
        <dsp:cNvPr id="0" name=""/>
        <dsp:cNvSpPr/>
      </dsp:nvSpPr>
      <dsp:spPr>
        <a:xfrm>
          <a:off x="711856" y="810090"/>
          <a:ext cx="1026503" cy="10265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60418"/>
        <a:ext cx="725847" cy="725847"/>
      </dsp:txXfrm>
    </dsp:sp>
    <dsp:sp modelId="{EDA6B795-48E8-445A-B42C-A29083AF4D0E}">
      <dsp:nvSpPr>
        <dsp:cNvPr id="0" name=""/>
        <dsp:cNvSpPr/>
      </dsp:nvSpPr>
      <dsp:spPr>
        <a:xfrm>
          <a:off x="3080" y="3889528"/>
          <a:ext cx="2444055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3EEA4-5E2D-422D-AD4B-BCD8E0A7DB05}">
      <dsp:nvSpPr>
        <dsp:cNvPr id="0" name=""/>
        <dsp:cNvSpPr/>
      </dsp:nvSpPr>
      <dsp:spPr>
        <a:xfrm>
          <a:off x="2691541" y="467923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statistical hotspot of human trafficking – kernel density </a:t>
          </a:r>
        </a:p>
      </dsp:txBody>
      <dsp:txXfrm>
        <a:off x="2691541" y="1768160"/>
        <a:ext cx="2444055" cy="2053006"/>
      </dsp:txXfrm>
    </dsp:sp>
    <dsp:sp modelId="{6CBE1350-B74B-4397-BA04-68047F5EDF56}">
      <dsp:nvSpPr>
        <dsp:cNvPr id="0" name=""/>
        <dsp:cNvSpPr/>
      </dsp:nvSpPr>
      <dsp:spPr>
        <a:xfrm>
          <a:off x="3400317" y="810090"/>
          <a:ext cx="1026503" cy="1026503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60418"/>
        <a:ext cx="725847" cy="725847"/>
      </dsp:txXfrm>
    </dsp:sp>
    <dsp:sp modelId="{83DEDCD8-6B7F-483A-8220-8E3F8A8C2214}">
      <dsp:nvSpPr>
        <dsp:cNvPr id="0" name=""/>
        <dsp:cNvSpPr/>
      </dsp:nvSpPr>
      <dsp:spPr>
        <a:xfrm>
          <a:off x="2691541" y="3889528"/>
          <a:ext cx="2444055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668C-9A67-47B0-8849-0D1994F97FB6}">
      <dsp:nvSpPr>
        <dsp:cNvPr id="0" name=""/>
        <dsp:cNvSpPr/>
      </dsp:nvSpPr>
      <dsp:spPr>
        <a:xfrm>
          <a:off x="5380002" y="467923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geospatial tools to identify the known average, minimum, and maximum distances between statistical hotspots and service providers</a:t>
          </a:r>
        </a:p>
      </dsp:txBody>
      <dsp:txXfrm>
        <a:off x="5380002" y="1768160"/>
        <a:ext cx="2444055" cy="2053006"/>
      </dsp:txXfrm>
    </dsp:sp>
    <dsp:sp modelId="{B48F039C-EAA9-4AB1-B2AA-09B954611C85}">
      <dsp:nvSpPr>
        <dsp:cNvPr id="0" name=""/>
        <dsp:cNvSpPr/>
      </dsp:nvSpPr>
      <dsp:spPr>
        <a:xfrm>
          <a:off x="6088778" y="810090"/>
          <a:ext cx="1026503" cy="1026503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60418"/>
        <a:ext cx="725847" cy="725847"/>
      </dsp:txXfrm>
    </dsp:sp>
    <dsp:sp modelId="{FDD6CCB0-810E-4B3D-9604-D9ED689B5A97}">
      <dsp:nvSpPr>
        <dsp:cNvPr id="0" name=""/>
        <dsp:cNvSpPr/>
      </dsp:nvSpPr>
      <dsp:spPr>
        <a:xfrm>
          <a:off x="5380002" y="3889528"/>
          <a:ext cx="2444055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C8726-300C-4BE2-A2AF-560040E76EB6}">
      <dsp:nvSpPr>
        <dsp:cNvPr id="0" name=""/>
        <dsp:cNvSpPr/>
      </dsp:nvSpPr>
      <dsp:spPr>
        <a:xfrm>
          <a:off x="8068463" y="467923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Utilize survivors and published surveys to put the distance into context</a:t>
          </a:r>
        </a:p>
      </dsp:txBody>
      <dsp:txXfrm>
        <a:off x="8068463" y="1768160"/>
        <a:ext cx="2444055" cy="2053006"/>
      </dsp:txXfrm>
    </dsp:sp>
    <dsp:sp modelId="{CE8DF94D-1998-4FA9-8836-6DAFD5861504}">
      <dsp:nvSpPr>
        <dsp:cNvPr id="0" name=""/>
        <dsp:cNvSpPr/>
      </dsp:nvSpPr>
      <dsp:spPr>
        <a:xfrm>
          <a:off x="8777239" y="810090"/>
          <a:ext cx="1026503" cy="1026503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60418"/>
        <a:ext cx="725847" cy="725847"/>
      </dsp:txXfrm>
    </dsp:sp>
    <dsp:sp modelId="{390E5789-1FDF-4901-BE75-51F3367FCF04}">
      <dsp:nvSpPr>
        <dsp:cNvPr id="0" name=""/>
        <dsp:cNvSpPr/>
      </dsp:nvSpPr>
      <dsp:spPr>
        <a:xfrm>
          <a:off x="8068463" y="3889528"/>
          <a:ext cx="2444055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7111-6A4F-45B6-AD0C-87E528925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2C389-7B4A-4D6A-BA6F-8444F540C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C731D-F474-4C85-90D3-5BFD5FE7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DCE4D-9CA2-40D0-AD1D-F3021CDA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9236-3564-467E-A9BB-8B1DDBA3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9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B392-6F1B-4007-9B35-BE46B3AD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51381-9771-4E44-A326-05A3E27DE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0BA0-E091-4C00-86D5-F250916B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BE71-4E75-46C5-9209-FA1FDEED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5F5D-7D56-42D5-8FD8-E857BD71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1052E-A21C-4397-B0F6-C5E16196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F4EE6-A74F-41AA-A1D7-8C2638CBB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1B46-1210-4232-8222-DFFD3422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31A2D-7B96-4181-8870-AB7FEFCA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D8544-D3D9-43EC-B3C8-9D4B63B3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5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3102-8522-4397-B928-9B976B7B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D296-892F-482D-80B1-2B9BDE49B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67DF-ADE1-47FA-98A5-4DF59580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0C979-1FE1-48A8-8C00-158845C4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1CD2-FBB3-482D-811C-38499502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232B-478A-40CF-A13B-4F186D24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B4B5-2A67-4CB0-87A6-3DAA20E3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4E67D-1E33-4D81-8B40-352F93C2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C2A7B-AD83-4444-83C4-3CB72A99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669C-055F-439C-8525-BC1108B1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C01E-3959-4E12-BD3C-C492042B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CE7C-3C74-473A-88D3-23A32FD76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18B18-0A99-421E-955C-08A3CBCD9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AEBEE-3034-4723-8A0B-4DA6D0CE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2D990-5BDA-4C61-AC1E-98D4E8A3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261C4-9AE7-4D3D-AD62-B03D8C04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4780-421F-4FAF-A31E-ED82DDD3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8865-36D5-42DA-ACC4-3EA2176F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5C3E5-16FA-4F42-828C-FB29A30EF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EBF92-DB91-40C3-AE84-EA857DBDB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52977-E242-4861-9242-9BABE23F8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6A28E-F755-4BDC-8311-C4D99946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EE73B-15A9-41D6-A9E6-94E82BBD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136B0-EB6A-442D-AD9E-CED1F468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4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B73C-F5A3-4576-A134-EB46EBA7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87AE9-5BE7-42FD-A272-FA4D331C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8568B-409E-436D-9552-FA62391D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5EEA9-5A42-4D53-9D5B-67DB01B7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4329A-8C33-4DAF-A888-3C20FB84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65F4D-2A86-4765-8A71-D8A2177E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0B2AD-9260-49F5-BD1A-2595870A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4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AFBD-CFBF-4B68-B6CF-4F0B61F4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C9CC7-09FC-4033-AF09-D454F4C5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A1EA4-53D1-4B40-96B7-CB34E0E7E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12827-5979-4D2E-8B16-B43EA9DD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A496C-A71C-4D44-8A43-6AEACC47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3D537-EE78-4AED-921B-947F1CCB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8F36-7E95-4F07-9D86-418B85E1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548F2-917C-4C0C-B225-65B4CA3FE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F4D99-EF2D-456F-A70F-79B756978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81DD8-82F4-4E53-B204-1F213ABF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CDD5C-DEEA-4502-A66B-AD63D8F3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C960F-DBEE-4AD1-BD2E-6789DADA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39626-ACC1-4B17-B054-42AE412F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5625D-B7FF-4408-B49B-86626872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EBA0-8B29-4657-9AB2-904F9EBC1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7711-8386-4FC6-82B8-2A937C214CC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0C152-3B17-4B09-B82B-CDCEAB076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CDC0-3EE0-4EEC-AB4F-ED350AA8D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697F-ABAD-4ABE-96D8-3CAFB7E3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lta87.org/2019/04/social-spatial-temporal-systems-human-trafficking/" TargetMode="External"/><Relationship Id="rId2" Type="http://schemas.openxmlformats.org/officeDocument/2006/relationships/hyperlink" Target="https://doi.org/10.1007/s10611-019-09836-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509542A-8F61-4187-A02A-4829894A011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111B4-594E-4EF3-8C4B-BDDBBBC4EE79}"/>
              </a:ext>
            </a:extLst>
          </p:cNvPr>
          <p:cNvSpPr txBox="1"/>
          <p:nvPr/>
        </p:nvSpPr>
        <p:spPr>
          <a:xfrm>
            <a:off x="3754605" y="31958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0246D-D2A6-417D-9C38-0C416BD01E8E}"/>
              </a:ext>
            </a:extLst>
          </p:cNvPr>
          <p:cNvSpPr txBox="1"/>
          <p:nvPr/>
        </p:nvSpPr>
        <p:spPr>
          <a:xfrm>
            <a:off x="-1" y="2548495"/>
            <a:ext cx="12191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to Freedom?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spatial analysis between sex 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trafficking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post-trauma service providers in the continental United States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Lisa </a:t>
            </a:r>
            <a:r>
              <a:rPr lang="en-US" sz="25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Dilger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3161A-957E-4BD8-826A-DEAEB635516B}"/>
              </a:ext>
            </a:extLst>
          </p:cNvPr>
          <p:cNvSpPr txBox="1"/>
          <p:nvPr/>
        </p:nvSpPr>
        <p:spPr>
          <a:xfrm rot="20850825">
            <a:off x="44338" y="824830"/>
            <a:ext cx="6097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The cops are dirty. …They make you lift up your dress. They pull down your pants. They harass you. They’ll come up on the sidewalk and call me bad names.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(Site 2, survivor 8, survivor of sex trafficking)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90FC3-3726-45E8-BABA-B7FE93F2CD35}"/>
              </a:ext>
            </a:extLst>
          </p:cNvPr>
          <p:cNvSpPr txBox="1"/>
          <p:nvPr/>
        </p:nvSpPr>
        <p:spPr>
          <a:xfrm rot="401860">
            <a:off x="5892257" y="1553905"/>
            <a:ext cx="6097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“[Service providers] don’t even know a lot of the words we even say. We’ve even offered having a class 101 to teach them some stuff. They weren’t really open up for nothing or anything we had to say”</a:t>
            </a: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(Site 2, survivor 8, survivor of sex trafficking)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0A2FE-5756-43FC-B1EF-EFBD4778F952}"/>
              </a:ext>
            </a:extLst>
          </p:cNvPr>
          <p:cNvSpPr txBox="1"/>
          <p:nvPr/>
        </p:nvSpPr>
        <p:spPr>
          <a:xfrm rot="319252">
            <a:off x="42079" y="5358827"/>
            <a:ext cx="8951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</a:rPr>
              <a:t>“Treat us like human beings. Just because you’re being trafficked doesn’t make you any less of a human</a:t>
            </a:r>
          </a:p>
          <a:p>
            <a:r>
              <a:rPr lang="en-US" sz="1600" i="1" dirty="0">
                <a:solidFill>
                  <a:srgbClr val="00B050"/>
                </a:solidFill>
              </a:rPr>
              <a:t>than the police themselves are. Treat us with the same respect that you would treat your mother and</a:t>
            </a:r>
          </a:p>
          <a:p>
            <a:r>
              <a:rPr lang="en-US" sz="1600" i="1" dirty="0">
                <a:solidFill>
                  <a:srgbClr val="00B050"/>
                </a:solidFill>
              </a:rPr>
              <a:t>your sister. No one child ever wakes up one day and says, ‘Hey, I </a:t>
            </a:r>
            <a:r>
              <a:rPr lang="en-US" sz="1600" i="1" dirty="0" err="1">
                <a:solidFill>
                  <a:srgbClr val="00B050"/>
                </a:solidFill>
              </a:rPr>
              <a:t>wanna</a:t>
            </a:r>
            <a:r>
              <a:rPr lang="en-US" sz="1600" i="1" dirty="0">
                <a:solidFill>
                  <a:srgbClr val="00B050"/>
                </a:solidFill>
              </a:rPr>
              <a:t> be a prostitute and I </a:t>
            </a:r>
            <a:r>
              <a:rPr lang="en-US" sz="1600" i="1" dirty="0" err="1">
                <a:solidFill>
                  <a:srgbClr val="00B050"/>
                </a:solidFill>
              </a:rPr>
              <a:t>wanna</a:t>
            </a:r>
            <a:r>
              <a:rPr lang="en-US" sz="1600" i="1" dirty="0">
                <a:solidFill>
                  <a:srgbClr val="00B050"/>
                </a:solidFill>
              </a:rPr>
              <a:t> be</a:t>
            </a:r>
          </a:p>
          <a:p>
            <a:r>
              <a:rPr lang="en-US" sz="1600" i="1" dirty="0">
                <a:solidFill>
                  <a:srgbClr val="00B050"/>
                </a:solidFill>
              </a:rPr>
              <a:t>trafficked for the rest of my life.’ No. Nobody says that. Nobody.” (Site 8, survivor 4, survivor of sex</a:t>
            </a:r>
          </a:p>
          <a:p>
            <a:r>
              <a:rPr lang="en-US" sz="1600" i="1" dirty="0">
                <a:solidFill>
                  <a:srgbClr val="00B050"/>
                </a:solidFill>
              </a:rPr>
              <a:t>trafficking)</a:t>
            </a:r>
          </a:p>
        </p:txBody>
      </p:sp>
    </p:spTree>
    <p:extLst>
      <p:ext uri="{BB962C8B-B14F-4D97-AF65-F5344CB8AC3E}">
        <p14:creationId xmlns:p14="http://schemas.microsoft.com/office/powerpoint/2010/main" val="238486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3D638E-07B5-475A-9A6C-30979532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Possible Presentation Venues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CBE8F-6F26-421F-A7DD-C075FEA97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674" r="21822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EB713-1FB7-41A4-889C-F26DA3A7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Slave Free Today: </a:t>
            </a:r>
            <a:r>
              <a:rPr lang="en-US" sz="2000" i="1">
                <a:solidFill>
                  <a:srgbClr val="000000"/>
                </a:solidFill>
              </a:rPr>
              <a:t>Journal of Modern Slavery</a:t>
            </a:r>
          </a:p>
          <a:p>
            <a:endParaRPr lang="en-US" sz="2000" i="1">
              <a:solidFill>
                <a:srgbClr val="000000"/>
              </a:solidFill>
            </a:endParaRPr>
          </a:p>
          <a:p>
            <a:r>
              <a:rPr lang="en-US" sz="2000" i="1">
                <a:solidFill>
                  <a:srgbClr val="000000"/>
                </a:solidFill>
              </a:rPr>
              <a:t>Anti-Trafficking Review</a:t>
            </a:r>
            <a:endParaRPr lang="en-US" sz="2000">
              <a:solidFill>
                <a:srgbClr val="000000"/>
              </a:solidFill>
            </a:endParaRPr>
          </a:p>
          <a:p>
            <a:endParaRPr lang="en-US" sz="20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2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D0E44-D450-4975-AE9E-DDAE7EAB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3900-A762-40EB-A03E-C7D7A4D2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04172"/>
            <a:ext cx="7186527" cy="6753828"/>
          </a:xfrm>
        </p:spPr>
        <p:txBody>
          <a:bodyPr anchor="ctr">
            <a:normAutofit/>
          </a:bodyPr>
          <a:lstStyle/>
          <a:p>
            <a:pPr marL="360045" marR="0" indent="-360045"/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Bales, K.,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Ph.D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&amp;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Lize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S., Ph.D. (n.d.).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Trafficking in Persons in the United States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(United States, Department of Justice, NCJRS).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Cockbain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E., Bowers, K. Human trafficking for sex,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domestic servitude: how do key trafficking types compare and what are their predictors?. </a:t>
            </a:r>
            <a:r>
              <a:rPr lang="en-US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Crime Law Soc Change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72, 9–34 (2019). </a:t>
            </a:r>
            <a:r>
              <a:rPr lang="en-US" sz="9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https://doi.org/10.1007/s10611-019-09836-7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Cockbain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E., &amp; Wallis, A. (2019, April 17). The Social, Spatial and Temporal Systems Behind Human Trafficking. Retrieved September 18, 2020, from </a:t>
            </a:r>
            <a:r>
              <a:rPr lang="en-US" sz="9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https://delta87.org/2019/04/social-spatial-temporal-systems-human-trafficking/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Farrell, A.,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Ph.D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Dank, M., P,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Kafafian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M., Lockwood, S., Pfeffer, R., Hughes, A., &amp; Vincent, K., Ph. (2019).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Capturing Human Trafficking Victimization Through Crime Reporting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(Rep. No. 252520). NCJRS.</a:t>
            </a:r>
          </a:p>
          <a:p>
            <a:pPr marL="360045" marR="0" indent="-360045"/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</a:rPr>
              <a:t>Freedom Collaborative. </a:t>
            </a:r>
            <a:r>
              <a:rPr lang="en-US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Mapping Victim Journeys Around the World</a:t>
            </a:r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</a:rPr>
              <a:t>. 2020. Retrieved October 10, 2020 from https://freedomcollaborative.org/victim-journey-data/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Gozdziak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E.,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Ph.D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&amp; Lowell, L. (2016).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Rescue: Evaluation of Strategies to Stabilize and Integrate Adult Survivors of Human Trafficking to the United States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(Rep. No. 249672). NCJRS.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Holzer, J. W. (2010).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spatial analysis of human trafficking in Greater Los Angeles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(Doctoral dissertation, Thesis / Dissertation ETD, 2010) (pp. 1-24). Ann Arbor, MI: ProQuest.</a:t>
            </a:r>
          </a:p>
          <a:p>
            <a:pPr marL="360045" marR="0" indent="-360045"/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</a:rPr>
              <a:t>Kelly, C. (2019, July 29). “13 sex trafficking statistics that explain the enormity of the global sex trade” Retrieved October 10, 2020 from  https://www.usatoday.com/story/news/investigations/2019/07/29/12-trafficking-statistics-enormity-global-sex-trade/1755192001/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Love, H.,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Hussemann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J., Yu, L., McCoy, E., &amp; Owens, C. (2018). Justice in Their Own Words: Perceptions and Experiences of (In)Justice among Human Trafficking Survivors.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Urban Institute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McCann, M. (2018). Human Trafficking: An Overview of Services and Funding for Survivors. 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National Conference of State Legislatures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Mletzko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D., Summers, L., &amp; </a:t>
            </a:r>
            <a:r>
              <a:rPr lang="en-US" sz="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Arnio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N. (2018). Spatial patterns of urban sex trafficking.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Journal of Criminal Justice,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58</a:t>
            </a:r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87-96.</a:t>
            </a:r>
          </a:p>
          <a:p>
            <a:pPr marL="360045" marR="0" indent="-360045"/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</a:rPr>
              <a:t>Polaris Project. (2020) Retrieved October 1, 2020, from https://humantraffickinghotline.org/training-resources/referral-directory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0" indent="-360045"/>
            <a:r>
              <a:rPr lang="en-U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Rothman, E., Bair-Merritt, M., &amp; Farrell, A. (2019). Evaluation of a Service Provision Program for Victims of Sex Trafficking.  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Sarrica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The Use of Human Trafficking Detection Data for Modelling Static and Dynamic Determinants of Human Trafficking Flows. </a:t>
            </a:r>
            <a:r>
              <a:rPr lang="en-US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 J Crim Policy Res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(2020). https://doi.org/10.1007/s10610-020-09460-5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Weiner, N. A., &amp; </a:t>
            </a:r>
            <a:r>
              <a:rPr lang="en-US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</a:t>
            </a: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(2008, October). Measuring Human Trafficking Lessons from New York City. (United States, Department of Justice). Retrieved September 9, 2020, from </a:t>
            </a: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https://www.ncjrs.gov/pdffiles1/nij/grants/224391.pdf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9B02E-E410-40EA-8835-4F64F2BAF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" r="1" b="3850"/>
          <a:stretch/>
        </p:blipFill>
        <p:spPr>
          <a:xfrm>
            <a:off x="511278" y="-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67C4B-AE9B-43DA-9075-D22D0C40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61" y="317202"/>
            <a:ext cx="3874686" cy="2147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Trafficking global map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14749B-E2EB-4DFA-B8E3-788BFB1E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2" y="4393279"/>
            <a:ext cx="4585446" cy="239156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Estimated 4,000,000 adult and 1,000,000 children globally in 2016 (UN Internal </a:t>
            </a:r>
            <a:r>
              <a:rPr lang="en-US" sz="1800" dirty="0" err="1">
                <a:solidFill>
                  <a:schemeClr val="bg1"/>
                </a:solidFill>
              </a:rPr>
              <a:t>Labour</a:t>
            </a:r>
            <a:r>
              <a:rPr lang="en-US" sz="1800" dirty="0">
                <a:solidFill>
                  <a:schemeClr val="bg1"/>
                </a:solidFill>
              </a:rPr>
              <a:t> Organization, 2019)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Estimated global profit: $99,000,000,000</a:t>
            </a:r>
            <a:r>
              <a:rPr lang="en-US" sz="1800" dirty="0">
                <a:solidFill>
                  <a:schemeClr val="bg1"/>
                </a:solidFill>
              </a:rPr>
              <a:t> (Internal </a:t>
            </a:r>
            <a:r>
              <a:rPr lang="en-US" sz="1800" dirty="0" err="1">
                <a:solidFill>
                  <a:schemeClr val="bg1"/>
                </a:solidFill>
              </a:rPr>
              <a:t>Labour</a:t>
            </a:r>
            <a:r>
              <a:rPr lang="en-US" sz="1800" dirty="0">
                <a:solidFill>
                  <a:schemeClr val="bg1"/>
                </a:solidFill>
              </a:rPr>
              <a:t> Organization, 2014)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0D6F7-EBB3-4F7F-853B-7D5477EF53CC}"/>
              </a:ext>
            </a:extLst>
          </p:cNvPr>
          <p:cNvSpPr txBox="1"/>
          <p:nvPr/>
        </p:nvSpPr>
        <p:spPr>
          <a:xfrm>
            <a:off x="8499454" y="6415516"/>
            <a:ext cx="3689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Map source: Freedom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9219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9B02E-E410-40EA-8835-4F64F2BAF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6024"/>
          <a:stretch/>
        </p:blipFill>
        <p:spPr>
          <a:xfrm>
            <a:off x="5382308" y="1418690"/>
            <a:ext cx="6793858" cy="40206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67C4B-AE9B-43DA-9075-D22D0C40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61" y="317202"/>
            <a:ext cx="3874686" cy="2147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Trafficking US map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14749B-E2EB-4DFA-B8E3-788BFB1E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31" y="2269791"/>
            <a:ext cx="4585446" cy="239156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2019:  48,326 individual trafficking-related contacts were made to the National Human Trafficking Hotline (Polarisproject.org, 2020)</a:t>
            </a:r>
          </a:p>
          <a:p>
            <a:r>
              <a:rPr lang="en-US" sz="1800" dirty="0">
                <a:solidFill>
                  <a:schemeClr val="bg1"/>
                </a:solidFill>
              </a:rPr>
              <a:t>Currently Polaris Project has 388 registered human trafficking specific resources in their referral guide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0D6F7-EBB3-4F7F-853B-7D5477EF53CC}"/>
              </a:ext>
            </a:extLst>
          </p:cNvPr>
          <p:cNvSpPr txBox="1"/>
          <p:nvPr/>
        </p:nvSpPr>
        <p:spPr>
          <a:xfrm>
            <a:off x="8499454" y="6415516"/>
            <a:ext cx="3689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Map source: Freedom Collaborative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2B269-BAD5-4B3C-8D3F-0F346DF2A9C2}"/>
              </a:ext>
            </a:extLst>
          </p:cNvPr>
          <p:cNvSpPr txBox="1"/>
          <p:nvPr/>
        </p:nvSpPr>
        <p:spPr>
          <a:xfrm>
            <a:off x="8779237" y="5106554"/>
            <a:ext cx="3409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Map source: Polaris Project</a:t>
            </a:r>
          </a:p>
        </p:txBody>
      </p:sp>
    </p:spTree>
    <p:extLst>
      <p:ext uri="{BB962C8B-B14F-4D97-AF65-F5344CB8AC3E}">
        <p14:creationId xmlns:p14="http://schemas.microsoft.com/office/powerpoint/2010/main" val="214798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A55F3-7CCB-4B47-999E-8C93FE9F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200" dirty="0">
                <a:solidFill>
                  <a:schemeClr val="bg1"/>
                </a:solidFill>
              </a:rPr>
              <a:t>Background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5FE9-9428-422F-AD85-D09721A8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Survivors often without financial freedom, removed or isolated from family and/or social network, have a criminal record, struggle to combat the force, fraud, or coercion element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Survivors often rely on non-profit organizations to meet their immediate safety and emergency needs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resources often requested: 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Temporary housing/emergency shelter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Extraction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Immediate medical assistance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Immigration assistance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Family reunification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Financial assistance.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Ability to vacate their criminal records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Mental health resources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Long-term rehabilitation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ED2EA-0600-44CC-A09F-896EF61DBF48}"/>
              </a:ext>
            </a:extLst>
          </p:cNvPr>
          <p:cNvSpPr txBox="1"/>
          <p:nvPr/>
        </p:nvSpPr>
        <p:spPr>
          <a:xfrm>
            <a:off x="244549" y="4208209"/>
            <a:ext cx="585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Federal Definition: </a:t>
            </a:r>
            <a:r>
              <a:rPr lang="en-US" b="0" i="0" dirty="0">
                <a:solidFill>
                  <a:schemeClr val="bg1"/>
                </a:solidFill>
                <a:effectLst/>
                <a:latin typeface="Merriweather"/>
              </a:rPr>
              <a:t>Human trafficking involves the use of force, fraud, or coercion to obtain some type of labor or commercial sex act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A3E86-0E1B-4339-A1BA-8F6C254046C8}"/>
              </a:ext>
            </a:extLst>
          </p:cNvPr>
          <p:cNvSpPr txBox="1"/>
          <p:nvPr/>
        </p:nvSpPr>
        <p:spPr>
          <a:xfrm>
            <a:off x="244549" y="5516420"/>
            <a:ext cx="6097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The cops are dirty. …They make you lift up your dress. They pull down your pants. They harass you. They’ll come up on the sidewalk and call me bad names.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(Site 2, survivor 8, survivor of sex trafficking)</a:t>
            </a:r>
          </a:p>
        </p:txBody>
      </p:sp>
    </p:spTree>
    <p:extLst>
      <p:ext uri="{BB962C8B-B14F-4D97-AF65-F5344CB8AC3E}">
        <p14:creationId xmlns:p14="http://schemas.microsoft.com/office/powerpoint/2010/main" val="207260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86815E-323E-4A50-ADA4-BAFB0CE570F4}"/>
              </a:ext>
            </a:extLst>
          </p:cNvPr>
          <p:cNvSpPr/>
          <p:nvPr/>
        </p:nvSpPr>
        <p:spPr>
          <a:xfrm>
            <a:off x="5577644" y="159490"/>
            <a:ext cx="5426150" cy="446567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3D4780-1AE7-4AFF-B5A4-2B226FE84FA6}"/>
              </a:ext>
            </a:extLst>
          </p:cNvPr>
          <p:cNvSpPr/>
          <p:nvPr/>
        </p:nvSpPr>
        <p:spPr>
          <a:xfrm>
            <a:off x="1764100" y="159490"/>
            <a:ext cx="5426150" cy="446567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330452-BB17-403B-9537-6C6BD15D8D5D}"/>
              </a:ext>
            </a:extLst>
          </p:cNvPr>
          <p:cNvSpPr/>
          <p:nvPr/>
        </p:nvSpPr>
        <p:spPr>
          <a:xfrm>
            <a:off x="3152516" y="2392326"/>
            <a:ext cx="5426150" cy="446567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5E761-5D90-4875-8FD0-4C42D4014A51}"/>
              </a:ext>
            </a:extLst>
          </p:cNvPr>
          <p:cNvSpPr txBox="1"/>
          <p:nvPr/>
        </p:nvSpPr>
        <p:spPr>
          <a:xfrm>
            <a:off x="2999666" y="502107"/>
            <a:ext cx="2779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Social Spatiality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600FB-916A-40F4-98F3-4C512F8DBE26}"/>
              </a:ext>
            </a:extLst>
          </p:cNvPr>
          <p:cNvSpPr txBox="1"/>
          <p:nvPr/>
        </p:nvSpPr>
        <p:spPr>
          <a:xfrm>
            <a:off x="1869738" y="1639687"/>
            <a:ext cx="3320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94,300 peer reviewed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14,500 published since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07AC7-030A-4EAB-9AD4-E7E9C04663E6}"/>
              </a:ext>
            </a:extLst>
          </p:cNvPr>
          <p:cNvSpPr txBox="1"/>
          <p:nvPr/>
        </p:nvSpPr>
        <p:spPr>
          <a:xfrm>
            <a:off x="6900947" y="484261"/>
            <a:ext cx="2469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Sex Trafficking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9F1A0-7C03-4B20-A5A7-266427049B0B}"/>
              </a:ext>
            </a:extLst>
          </p:cNvPr>
          <p:cNvSpPr txBox="1"/>
          <p:nvPr/>
        </p:nvSpPr>
        <p:spPr>
          <a:xfrm>
            <a:off x="3506511" y="6077666"/>
            <a:ext cx="5011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Post-Trauma Service Providers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352BD-66DB-4C44-891A-7C0E7F004345}"/>
              </a:ext>
            </a:extLst>
          </p:cNvPr>
          <p:cNvSpPr txBox="1"/>
          <p:nvPr/>
        </p:nvSpPr>
        <p:spPr>
          <a:xfrm>
            <a:off x="7174848" y="1567678"/>
            <a:ext cx="3320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934,000 peer reviewed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17,400 published since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F1865-5062-44CA-AD64-EECCCFE538FC}"/>
              </a:ext>
            </a:extLst>
          </p:cNvPr>
          <p:cNvSpPr txBox="1"/>
          <p:nvPr/>
        </p:nvSpPr>
        <p:spPr>
          <a:xfrm>
            <a:off x="5666186" y="1554512"/>
            <a:ext cx="24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19,300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A54DF-DA56-4149-A462-0D2A154250C0}"/>
              </a:ext>
            </a:extLst>
          </p:cNvPr>
          <p:cNvSpPr txBox="1"/>
          <p:nvPr/>
        </p:nvSpPr>
        <p:spPr>
          <a:xfrm>
            <a:off x="5682225" y="2739202"/>
            <a:ext cx="24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12,100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28354-D734-4A23-A79B-B80AD1AA22EC}"/>
              </a:ext>
            </a:extLst>
          </p:cNvPr>
          <p:cNvSpPr txBox="1"/>
          <p:nvPr/>
        </p:nvSpPr>
        <p:spPr>
          <a:xfrm>
            <a:off x="6851944" y="3607425"/>
            <a:ext cx="24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73,100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0F206-8006-418E-8C55-99EE82E078A0}"/>
              </a:ext>
            </a:extLst>
          </p:cNvPr>
          <p:cNvSpPr txBox="1"/>
          <p:nvPr/>
        </p:nvSpPr>
        <p:spPr>
          <a:xfrm>
            <a:off x="4352073" y="4706370"/>
            <a:ext cx="3320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409,000 peer reviewed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17,200 published since 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823C44-A58E-4B61-8FD2-FE9108FE0FBA}"/>
              </a:ext>
            </a:extLst>
          </p:cNvPr>
          <p:cNvSpPr txBox="1"/>
          <p:nvPr/>
        </p:nvSpPr>
        <p:spPr>
          <a:xfrm>
            <a:off x="3832048" y="3707200"/>
            <a:ext cx="24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16,400</a:t>
            </a:r>
          </a:p>
        </p:txBody>
      </p:sp>
    </p:spTree>
    <p:extLst>
      <p:ext uri="{BB962C8B-B14F-4D97-AF65-F5344CB8AC3E}">
        <p14:creationId xmlns:p14="http://schemas.microsoft.com/office/powerpoint/2010/main" val="318218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CDB5EF4-AF99-43B8-80AE-D22AAACDE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A8ED0-3BA4-4181-890A-971A5ED0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Goals &amp; Objectives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99FD559-7BC5-4E15-8D2B-AE3E542B5327}"/>
              </a:ext>
            </a:extLst>
          </p:cNvPr>
          <p:cNvSpPr/>
          <p:nvPr/>
        </p:nvSpPr>
        <p:spPr>
          <a:xfrm>
            <a:off x="3409245" y="559239"/>
            <a:ext cx="1649611" cy="714895"/>
          </a:xfrm>
          <a:prstGeom prst="wedgeRoundRectCallout">
            <a:avLst>
              <a:gd name="adj1" fmla="val 120524"/>
              <a:gd name="adj2" fmla="val 5474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When is “shelter” safe?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EA93062-2BE8-4C36-AD98-2EEEADB05147}"/>
              </a:ext>
            </a:extLst>
          </p:cNvPr>
          <p:cNvSpPr/>
          <p:nvPr/>
        </p:nvSpPr>
        <p:spPr>
          <a:xfrm>
            <a:off x="7127102" y="5297680"/>
            <a:ext cx="1460264" cy="1187985"/>
          </a:xfrm>
          <a:prstGeom prst="wedgeRoundRectCallout">
            <a:avLst>
              <a:gd name="adj1" fmla="val -34459"/>
              <a:gd name="adj2" fmla="val -9296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How far does one travel to be safe?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38A67AB-5C06-4229-BC43-DA0266074125}"/>
              </a:ext>
            </a:extLst>
          </p:cNvPr>
          <p:cNvSpPr/>
          <p:nvPr/>
        </p:nvSpPr>
        <p:spPr>
          <a:xfrm>
            <a:off x="10389828" y="4029198"/>
            <a:ext cx="1649611" cy="714895"/>
          </a:xfrm>
          <a:prstGeom prst="wedgeRoundRectCallout">
            <a:avLst>
              <a:gd name="adj1" fmla="val -102380"/>
              <a:gd name="adj2" fmla="val -576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Ways forward?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2C61C-D2C6-426A-A835-8B39861BA4EE}"/>
              </a:ext>
            </a:extLst>
          </p:cNvPr>
          <p:cNvSpPr txBox="1"/>
          <p:nvPr/>
        </p:nvSpPr>
        <p:spPr>
          <a:xfrm>
            <a:off x="8782283" y="6488668"/>
            <a:ext cx="3409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Map source: Polaris Project</a:t>
            </a:r>
          </a:p>
        </p:txBody>
      </p:sp>
    </p:spTree>
    <p:extLst>
      <p:ext uri="{BB962C8B-B14F-4D97-AF65-F5344CB8AC3E}">
        <p14:creationId xmlns:p14="http://schemas.microsoft.com/office/powerpoint/2010/main" val="151544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E307D-F4E7-4FB3-B4DE-09C9C3CB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Proposed Methodology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91D07A-A571-460F-8823-57EF77E61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8004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63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D06A-FAE4-466D-9098-2D6E689C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Polaris Data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5351CC9-C899-44C1-A25D-4675FBCB4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" r="1" b="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11EC5-F0E6-44CE-AB80-8701D4AF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12734" b="-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2358D1-AFDC-445F-B142-A4FF3C3CE389}"/>
              </a:ext>
            </a:extLst>
          </p:cNvPr>
          <p:cNvSpPr txBox="1"/>
          <p:nvPr/>
        </p:nvSpPr>
        <p:spPr>
          <a:xfrm>
            <a:off x="-2" y="3764801"/>
            <a:ext cx="3409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Map source: Polaris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178724-2AD7-4071-819F-CF27D3B2B72E}"/>
              </a:ext>
            </a:extLst>
          </p:cNvPr>
          <p:cNvSpPr txBox="1"/>
          <p:nvPr/>
        </p:nvSpPr>
        <p:spPr>
          <a:xfrm>
            <a:off x="7793665" y="3862407"/>
            <a:ext cx="3047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Map source: Polaris Project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3AB8A5-232E-4C34-BAAF-12A97819CDCA}"/>
              </a:ext>
            </a:extLst>
          </p:cNvPr>
          <p:cNvSpPr/>
          <p:nvPr/>
        </p:nvSpPr>
        <p:spPr>
          <a:xfrm>
            <a:off x="7400252" y="1160011"/>
            <a:ext cx="276430" cy="73364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3EF764-426F-456C-8EA6-B3117E45C0B1}"/>
              </a:ext>
            </a:extLst>
          </p:cNvPr>
          <p:cNvSpPr/>
          <p:nvPr/>
        </p:nvSpPr>
        <p:spPr>
          <a:xfrm>
            <a:off x="1226280" y="1160011"/>
            <a:ext cx="276430" cy="73364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58E48-2490-452B-8CE9-8272DA34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Anticipated Results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5B1E-6DC1-43B9-BD6C-45918BD0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EFFFF"/>
                </a:solidFill>
              </a:rPr>
              <a:t>Along the coasts of the US, there are likely a large human trafficking hot spots with multiple service providers 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The minimum distance traveled is likely within 5 miles in this area</a:t>
            </a:r>
          </a:p>
          <a:p>
            <a:r>
              <a:rPr lang="en-US" sz="2400">
                <a:solidFill>
                  <a:srgbClr val="FEFFFF"/>
                </a:solidFill>
              </a:rPr>
              <a:t>In the middle and southern US will likely have the largest distances between hot spots and service providers.  </a:t>
            </a:r>
          </a:p>
          <a:p>
            <a:pPr marL="457200" lvl="1" indent="0">
              <a:buNone/>
            </a:pPr>
            <a:endParaRPr lang="en-US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6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1269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Merriweather</vt:lpstr>
      <vt:lpstr>Times New Roman</vt:lpstr>
      <vt:lpstr>Office Theme</vt:lpstr>
      <vt:lpstr>PowerPoint Presentation</vt:lpstr>
      <vt:lpstr>Trafficking global map </vt:lpstr>
      <vt:lpstr>Trafficking US map </vt:lpstr>
      <vt:lpstr>Background</vt:lpstr>
      <vt:lpstr>PowerPoint Presentation</vt:lpstr>
      <vt:lpstr>Goals &amp; Objectives </vt:lpstr>
      <vt:lpstr>Proposed Methodology</vt:lpstr>
      <vt:lpstr>Polaris Data</vt:lpstr>
      <vt:lpstr>Anticipated Results</vt:lpstr>
      <vt:lpstr>Possible Presentation Venues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</dc:creator>
  <cp:lastModifiedBy>Lisa</cp:lastModifiedBy>
  <cp:revision>12</cp:revision>
  <dcterms:created xsi:type="dcterms:W3CDTF">2020-10-14T12:06:41Z</dcterms:created>
  <dcterms:modified xsi:type="dcterms:W3CDTF">2020-10-14T14:24:19Z</dcterms:modified>
</cp:coreProperties>
</file>