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39"/>
  </p:notesMasterIdLst>
  <p:handoutMasterIdLst>
    <p:handoutMasterId r:id="rId40"/>
  </p:handoutMasterIdLst>
  <p:sldIdLst>
    <p:sldId id="275" r:id="rId2"/>
    <p:sldId id="277" r:id="rId3"/>
    <p:sldId id="293" r:id="rId4"/>
    <p:sldId id="294" r:id="rId5"/>
    <p:sldId id="278" r:id="rId6"/>
    <p:sldId id="279" r:id="rId7"/>
    <p:sldId id="280" r:id="rId8"/>
    <p:sldId id="281" r:id="rId9"/>
    <p:sldId id="282" r:id="rId10"/>
    <p:sldId id="283" r:id="rId11"/>
    <p:sldId id="284" r:id="rId12"/>
    <p:sldId id="309" r:id="rId13"/>
    <p:sldId id="310" r:id="rId14"/>
    <p:sldId id="311" r:id="rId15"/>
    <p:sldId id="312" r:id="rId16"/>
    <p:sldId id="285" r:id="rId17"/>
    <p:sldId id="286" r:id="rId18"/>
    <p:sldId id="287" r:id="rId19"/>
    <p:sldId id="288" r:id="rId20"/>
    <p:sldId id="289" r:id="rId21"/>
    <p:sldId id="290" r:id="rId22"/>
    <p:sldId id="291" r:id="rId23"/>
    <p:sldId id="295" r:id="rId24"/>
    <p:sldId id="292" r:id="rId25"/>
    <p:sldId id="296" r:id="rId26"/>
    <p:sldId id="297" r:id="rId27"/>
    <p:sldId id="298" r:id="rId28"/>
    <p:sldId id="313" r:id="rId29"/>
    <p:sldId id="299" r:id="rId30"/>
    <p:sldId id="300" r:id="rId31"/>
    <p:sldId id="301" r:id="rId32"/>
    <p:sldId id="302" r:id="rId33"/>
    <p:sldId id="303" r:id="rId34"/>
    <p:sldId id="308" r:id="rId35"/>
    <p:sldId id="305" r:id="rId36"/>
    <p:sldId id="306" r:id="rId37"/>
    <p:sldId id="307" r:id="rId38"/>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1pPr>
    <a:lvl2pPr marL="4572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2pPr>
    <a:lvl3pPr marL="9144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3pPr>
    <a:lvl4pPr marL="13716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4pPr>
    <a:lvl5pPr marL="18288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536">
          <p15:clr>
            <a:srgbClr val="A4A3A4"/>
          </p15:clr>
        </p15:guide>
        <p15:guide id="2" pos="3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E5F"/>
    <a:srgbClr val="0B1E65"/>
    <a:srgbClr val="3BCCFF"/>
    <a:srgbClr val="000066"/>
    <a:srgbClr val="FF0000"/>
    <a:srgbClr val="FFFF99"/>
    <a:srgbClr val="FFCC00"/>
    <a:srgbClr val="DDDDDD"/>
    <a:srgbClr val="C0C0C0"/>
    <a:srgbClr val="1D2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1178" autoAdjust="0"/>
    <p:restoredTop sz="78061" autoAdjust="0"/>
  </p:normalViewPr>
  <p:slideViewPr>
    <p:cSldViewPr snapToGrid="0">
      <p:cViewPr varScale="1">
        <p:scale>
          <a:sx n="79" d="100"/>
          <a:sy n="79" d="100"/>
        </p:scale>
        <p:origin x="1044" y="90"/>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0" d="100"/>
          <a:sy n="100" d="100"/>
        </p:scale>
        <p:origin x="259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64603-3968-4317-A86A-1F2ED146980C}" type="doc">
      <dgm:prSet loTypeId="urn:microsoft.com/office/officeart/2005/8/layout/bProcess4" loCatId="process" qsTypeId="urn:microsoft.com/office/officeart/2005/8/quickstyle/simple3" qsCatId="simple" csTypeId="urn:microsoft.com/office/officeart/2005/8/colors/colorful5" csCatId="colorful" phldr="1"/>
      <dgm:spPr/>
      <dgm:t>
        <a:bodyPr/>
        <a:lstStyle/>
        <a:p>
          <a:endParaRPr lang="en-US"/>
        </a:p>
      </dgm:t>
    </dgm:pt>
    <dgm:pt modelId="{10EB9CF4-51C9-444A-8843-947F58C0024B}">
      <dgm:prSet phldrT="[Text]"/>
      <dgm:spPr/>
      <dgm:t>
        <a:bodyPr/>
        <a:lstStyle/>
        <a:p>
          <a:r>
            <a:rPr lang="en-US" dirty="0" smtClean="0"/>
            <a:t>ArcGIS Pro Setup</a:t>
          </a:r>
          <a:endParaRPr lang="en-US" dirty="0"/>
        </a:p>
      </dgm:t>
    </dgm:pt>
    <dgm:pt modelId="{7C9B2629-3F1E-4599-9C0B-0D882E9AD00F}" type="parTrans" cxnId="{C05E63B5-84F6-4E40-BBC2-658361608630}">
      <dgm:prSet/>
      <dgm:spPr/>
      <dgm:t>
        <a:bodyPr/>
        <a:lstStyle/>
        <a:p>
          <a:endParaRPr lang="en-US"/>
        </a:p>
      </dgm:t>
    </dgm:pt>
    <dgm:pt modelId="{C294B48F-8A29-4A23-9ACB-F5687A590858}" type="sibTrans" cxnId="{C05E63B5-84F6-4E40-BBC2-658361608630}">
      <dgm:prSet/>
      <dgm:spPr/>
      <dgm:t>
        <a:bodyPr/>
        <a:lstStyle/>
        <a:p>
          <a:endParaRPr lang="en-US"/>
        </a:p>
      </dgm:t>
    </dgm:pt>
    <dgm:pt modelId="{A0E2625C-B148-46A0-B73A-6E36076E3EA8}">
      <dgm:prSet phldrT="[Text]"/>
      <dgm:spPr/>
      <dgm:t>
        <a:bodyPr/>
        <a:lstStyle/>
        <a:p>
          <a:r>
            <a:rPr lang="en-US" dirty="0" smtClean="0"/>
            <a:t>Import/Clip FAA Data</a:t>
          </a:r>
          <a:endParaRPr lang="en-US" dirty="0"/>
        </a:p>
      </dgm:t>
    </dgm:pt>
    <dgm:pt modelId="{6B0D509E-B124-43BB-A1B7-5C151A346792}" type="parTrans" cxnId="{008E8155-B7BE-4406-A775-4FC0569EF91C}">
      <dgm:prSet/>
      <dgm:spPr/>
      <dgm:t>
        <a:bodyPr/>
        <a:lstStyle/>
        <a:p>
          <a:endParaRPr lang="en-US"/>
        </a:p>
      </dgm:t>
    </dgm:pt>
    <dgm:pt modelId="{34257513-4798-4EED-9C0A-6FA7414109DB}" type="sibTrans" cxnId="{008E8155-B7BE-4406-A775-4FC0569EF91C}">
      <dgm:prSet/>
      <dgm:spPr/>
      <dgm:t>
        <a:bodyPr/>
        <a:lstStyle/>
        <a:p>
          <a:endParaRPr lang="en-US"/>
        </a:p>
      </dgm:t>
    </dgm:pt>
    <dgm:pt modelId="{5BE2A42E-B810-4B39-98B8-323DBE62BB0F}">
      <dgm:prSet phldrT="[Text]"/>
      <dgm:spPr/>
      <dgm:t>
        <a:bodyPr/>
        <a:lstStyle/>
        <a:p>
          <a:r>
            <a:rPr lang="en-US" dirty="0" smtClean="0"/>
            <a:t>Import/Clip Military Data</a:t>
          </a:r>
          <a:endParaRPr lang="en-US" dirty="0"/>
        </a:p>
      </dgm:t>
    </dgm:pt>
    <dgm:pt modelId="{725AED12-7986-42B2-8AC9-A8571DFB3B3F}" type="parTrans" cxnId="{16EA3077-561F-4415-9A14-3C64E1925617}">
      <dgm:prSet/>
      <dgm:spPr/>
      <dgm:t>
        <a:bodyPr/>
        <a:lstStyle/>
        <a:p>
          <a:endParaRPr lang="en-US"/>
        </a:p>
      </dgm:t>
    </dgm:pt>
    <dgm:pt modelId="{E75B2EDF-E5AE-4DB5-A5BD-B2C66E87D87E}" type="sibTrans" cxnId="{16EA3077-561F-4415-9A14-3C64E1925617}">
      <dgm:prSet/>
      <dgm:spPr/>
      <dgm:t>
        <a:bodyPr/>
        <a:lstStyle/>
        <a:p>
          <a:endParaRPr lang="en-US"/>
        </a:p>
      </dgm:t>
    </dgm:pt>
    <dgm:pt modelId="{E362A4B0-F8B6-4B0A-A4ED-34F24510FDD7}">
      <dgm:prSet phldrT="[Text]"/>
      <dgm:spPr/>
      <dgm:t>
        <a:bodyPr/>
        <a:lstStyle/>
        <a:p>
          <a:r>
            <a:rPr lang="en-US" dirty="0" smtClean="0"/>
            <a:t>Add Local ZDV Data</a:t>
          </a:r>
          <a:endParaRPr lang="en-US" dirty="0"/>
        </a:p>
      </dgm:t>
    </dgm:pt>
    <dgm:pt modelId="{8CEF6D2D-1A00-4C29-A8F4-B7140FE06A59}" type="parTrans" cxnId="{2398351B-5FA2-4144-BE30-DA64F85EA018}">
      <dgm:prSet/>
      <dgm:spPr/>
      <dgm:t>
        <a:bodyPr/>
        <a:lstStyle/>
        <a:p>
          <a:endParaRPr lang="en-US"/>
        </a:p>
      </dgm:t>
    </dgm:pt>
    <dgm:pt modelId="{1414504E-DDE0-494D-B97D-C9DEF51C445C}" type="sibTrans" cxnId="{2398351B-5FA2-4144-BE30-DA64F85EA018}">
      <dgm:prSet/>
      <dgm:spPr/>
      <dgm:t>
        <a:bodyPr/>
        <a:lstStyle/>
        <a:p>
          <a:endParaRPr lang="en-US"/>
        </a:p>
      </dgm:t>
    </dgm:pt>
    <dgm:pt modelId="{795EA6EE-A74E-4913-9589-3B8C89B9681D}">
      <dgm:prSet phldrT="[Text]"/>
      <dgm:spPr/>
      <dgm:t>
        <a:bodyPr/>
        <a:lstStyle/>
        <a:p>
          <a:r>
            <a:rPr lang="en-US" dirty="0" smtClean="0"/>
            <a:t>Implement Airbus </a:t>
          </a:r>
          <a:r>
            <a:rPr lang="en-US" dirty="0" err="1" smtClean="0"/>
            <a:t>WorldDEM</a:t>
          </a:r>
          <a:r>
            <a:rPr lang="en-US" dirty="0" smtClean="0"/>
            <a:t> (digital elevation coverage map) </a:t>
          </a:r>
          <a:endParaRPr lang="en-US" dirty="0"/>
        </a:p>
      </dgm:t>
    </dgm:pt>
    <dgm:pt modelId="{090CFDC5-4C11-4A16-8FA6-B1FF79ED9C04}" type="parTrans" cxnId="{3E9C0891-66C6-4973-8E5C-751D798B8C82}">
      <dgm:prSet/>
      <dgm:spPr/>
      <dgm:t>
        <a:bodyPr/>
        <a:lstStyle/>
        <a:p>
          <a:endParaRPr lang="en-US"/>
        </a:p>
      </dgm:t>
    </dgm:pt>
    <dgm:pt modelId="{7A2AD25C-FAD0-446A-8FB5-B97B5C45DDD3}" type="sibTrans" cxnId="{3E9C0891-66C6-4973-8E5C-751D798B8C82}">
      <dgm:prSet/>
      <dgm:spPr/>
      <dgm:t>
        <a:bodyPr/>
        <a:lstStyle/>
        <a:p>
          <a:endParaRPr lang="en-US"/>
        </a:p>
      </dgm:t>
    </dgm:pt>
    <dgm:pt modelId="{6E690D3E-6BD3-43C7-AEE9-379A9E755B67}">
      <dgm:prSet phldrT="[Text]"/>
      <dgm:spPr/>
      <dgm:t>
        <a:bodyPr/>
        <a:lstStyle/>
        <a:p>
          <a:r>
            <a:rPr lang="en-US" dirty="0" smtClean="0"/>
            <a:t>Drape 2D Basemaps</a:t>
          </a:r>
          <a:endParaRPr lang="en-US" dirty="0"/>
        </a:p>
      </dgm:t>
    </dgm:pt>
    <dgm:pt modelId="{570C918F-D7BB-461D-8A5A-DA7B742AB152}" type="parTrans" cxnId="{C697931A-C2FC-4A37-9F11-61FBAAFF4708}">
      <dgm:prSet/>
      <dgm:spPr/>
      <dgm:t>
        <a:bodyPr/>
        <a:lstStyle/>
        <a:p>
          <a:endParaRPr lang="en-US"/>
        </a:p>
      </dgm:t>
    </dgm:pt>
    <dgm:pt modelId="{0235828E-0F4D-4223-B47A-FEB88E9FB7C7}" type="sibTrans" cxnId="{C697931A-C2FC-4A37-9F11-61FBAAFF4708}">
      <dgm:prSet/>
      <dgm:spPr/>
      <dgm:t>
        <a:bodyPr/>
        <a:lstStyle/>
        <a:p>
          <a:endParaRPr lang="en-US"/>
        </a:p>
      </dgm:t>
    </dgm:pt>
    <dgm:pt modelId="{A6FEFD7C-ECA5-41B6-9AD5-9B0DF5683995}">
      <dgm:prSet phldrT="[Text]"/>
      <dgm:spPr/>
      <dgm:t>
        <a:bodyPr/>
        <a:lstStyle/>
        <a:p>
          <a:r>
            <a:rPr lang="en-US" dirty="0" smtClean="0"/>
            <a:t>Extract 3D Features</a:t>
          </a:r>
          <a:endParaRPr lang="en-US" dirty="0"/>
        </a:p>
      </dgm:t>
    </dgm:pt>
    <dgm:pt modelId="{A7CD3081-EAEF-4CC8-9FF8-7C5CE61767F2}" type="parTrans" cxnId="{453ED62D-49F8-4366-A611-254433D5EF72}">
      <dgm:prSet/>
      <dgm:spPr/>
      <dgm:t>
        <a:bodyPr/>
        <a:lstStyle/>
        <a:p>
          <a:endParaRPr lang="en-US"/>
        </a:p>
      </dgm:t>
    </dgm:pt>
    <dgm:pt modelId="{9583428D-8728-40A5-B9C0-9E65087D05D8}" type="sibTrans" cxnId="{453ED62D-49F8-4366-A611-254433D5EF72}">
      <dgm:prSet/>
      <dgm:spPr/>
      <dgm:t>
        <a:bodyPr/>
        <a:lstStyle/>
        <a:p>
          <a:endParaRPr lang="en-US"/>
        </a:p>
      </dgm:t>
    </dgm:pt>
    <dgm:pt modelId="{5B1473AD-783E-4CEA-8003-F08C8380F963}">
      <dgm:prSet phldrT="[Text]"/>
      <dgm:spPr/>
      <dgm:t>
        <a:bodyPr/>
        <a:lstStyle/>
        <a:p>
          <a:r>
            <a:rPr lang="en-US" dirty="0" smtClean="0"/>
            <a:t>Optimize Visualization</a:t>
          </a:r>
          <a:endParaRPr lang="en-US" dirty="0"/>
        </a:p>
      </dgm:t>
    </dgm:pt>
    <dgm:pt modelId="{DABC8261-6087-40A8-8EC9-D74B14A368EE}" type="parTrans" cxnId="{D71C136E-164B-4AFE-A4B3-7BE9193CCB2D}">
      <dgm:prSet/>
      <dgm:spPr/>
      <dgm:t>
        <a:bodyPr/>
        <a:lstStyle/>
        <a:p>
          <a:endParaRPr lang="en-US"/>
        </a:p>
      </dgm:t>
    </dgm:pt>
    <dgm:pt modelId="{B086A268-6C2E-417F-934E-3BB3F01EC6D3}" type="sibTrans" cxnId="{D71C136E-164B-4AFE-A4B3-7BE9193CCB2D}">
      <dgm:prSet/>
      <dgm:spPr/>
      <dgm:t>
        <a:bodyPr/>
        <a:lstStyle/>
        <a:p>
          <a:endParaRPr lang="en-US"/>
        </a:p>
      </dgm:t>
    </dgm:pt>
    <dgm:pt modelId="{742FD4F5-C981-4088-B878-99C910EE2784}">
      <dgm:prSet phldrT="[Text]"/>
      <dgm:spPr/>
      <dgm:t>
        <a:bodyPr/>
        <a:lstStyle/>
        <a:p>
          <a:r>
            <a:rPr lang="en-US" dirty="0" smtClean="0"/>
            <a:t>Configure Outputs</a:t>
          </a:r>
          <a:endParaRPr lang="en-US" dirty="0"/>
        </a:p>
      </dgm:t>
    </dgm:pt>
    <dgm:pt modelId="{AF3DEBD6-1C95-4FDD-A993-A80465B89DEB}" type="parTrans" cxnId="{A9EF6234-E58D-41D6-B6A7-E4A313BAE903}">
      <dgm:prSet/>
      <dgm:spPr/>
      <dgm:t>
        <a:bodyPr/>
        <a:lstStyle/>
        <a:p>
          <a:endParaRPr lang="en-US"/>
        </a:p>
      </dgm:t>
    </dgm:pt>
    <dgm:pt modelId="{272052D6-2E4F-4FBE-AA49-62FBDA022625}" type="sibTrans" cxnId="{A9EF6234-E58D-41D6-B6A7-E4A313BAE903}">
      <dgm:prSet/>
      <dgm:spPr/>
      <dgm:t>
        <a:bodyPr/>
        <a:lstStyle/>
        <a:p>
          <a:endParaRPr lang="en-US"/>
        </a:p>
      </dgm:t>
    </dgm:pt>
    <dgm:pt modelId="{3C6D9AA2-7AD3-47E7-AFB4-3D9C3392ED20}">
      <dgm:prSet phldrT="[Text]"/>
      <dgm:spPr/>
      <dgm:t>
        <a:bodyPr/>
        <a:lstStyle/>
        <a:p>
          <a:r>
            <a:rPr lang="en-US" dirty="0" smtClean="0"/>
            <a:t>AGOL/ArcGIS Earth</a:t>
          </a:r>
          <a:endParaRPr lang="en-US" dirty="0"/>
        </a:p>
      </dgm:t>
    </dgm:pt>
    <dgm:pt modelId="{7645A642-8682-4B9C-9400-E193B44E4432}" type="parTrans" cxnId="{462218D3-BE66-4C87-9FFD-B09D48B3D730}">
      <dgm:prSet/>
      <dgm:spPr/>
      <dgm:t>
        <a:bodyPr/>
        <a:lstStyle/>
        <a:p>
          <a:endParaRPr lang="en-US"/>
        </a:p>
      </dgm:t>
    </dgm:pt>
    <dgm:pt modelId="{8061C437-090D-4A43-B81C-8D1447D2F3C8}" type="sibTrans" cxnId="{462218D3-BE66-4C87-9FFD-B09D48B3D730}">
      <dgm:prSet/>
      <dgm:spPr/>
      <dgm:t>
        <a:bodyPr/>
        <a:lstStyle/>
        <a:p>
          <a:endParaRPr lang="en-US"/>
        </a:p>
      </dgm:t>
    </dgm:pt>
    <dgm:pt modelId="{1222A75D-1D57-47B1-900A-43CF6301BC60}">
      <dgm:prSet phldrT="[Text]"/>
      <dgm:spPr/>
      <dgm:t>
        <a:bodyPr/>
        <a:lstStyle/>
        <a:p>
          <a:r>
            <a:rPr lang="en-US" dirty="0" smtClean="0"/>
            <a:t>Digital Charts</a:t>
          </a:r>
          <a:endParaRPr lang="en-US" dirty="0"/>
        </a:p>
      </dgm:t>
    </dgm:pt>
    <dgm:pt modelId="{46B3F220-F4CB-4B42-9DBE-8C03B40CD9E7}" type="parTrans" cxnId="{E9DE4C91-6F60-473C-9A3F-F66F74A1D23E}">
      <dgm:prSet/>
      <dgm:spPr/>
      <dgm:t>
        <a:bodyPr/>
        <a:lstStyle/>
        <a:p>
          <a:endParaRPr lang="en-US"/>
        </a:p>
      </dgm:t>
    </dgm:pt>
    <dgm:pt modelId="{E72E5443-EBEE-4A1F-BD5C-309A9BD6E552}" type="sibTrans" cxnId="{E9DE4C91-6F60-473C-9A3F-F66F74A1D23E}">
      <dgm:prSet/>
      <dgm:spPr/>
      <dgm:t>
        <a:bodyPr/>
        <a:lstStyle/>
        <a:p>
          <a:endParaRPr lang="en-US"/>
        </a:p>
      </dgm:t>
    </dgm:pt>
    <dgm:pt modelId="{F52CCF9D-9028-45AF-92ED-88BE6DFD5A76}">
      <dgm:prSet phldrT="[Text]"/>
      <dgm:spPr/>
      <dgm:t>
        <a:bodyPr/>
        <a:lstStyle/>
        <a:p>
          <a:r>
            <a:rPr lang="en-US" dirty="0" smtClean="0"/>
            <a:t>Plotter Outputs</a:t>
          </a:r>
          <a:endParaRPr lang="en-US" dirty="0"/>
        </a:p>
      </dgm:t>
    </dgm:pt>
    <dgm:pt modelId="{3BE5AD69-0B4D-49A7-B871-574C78B6726C}" type="parTrans" cxnId="{98B83A0E-ABA5-41E3-BFBD-5EC2833E0EC6}">
      <dgm:prSet/>
      <dgm:spPr/>
      <dgm:t>
        <a:bodyPr/>
        <a:lstStyle/>
        <a:p>
          <a:endParaRPr lang="en-US"/>
        </a:p>
      </dgm:t>
    </dgm:pt>
    <dgm:pt modelId="{296BED9B-CB3E-4639-BBE4-8F6AD1173704}" type="sibTrans" cxnId="{98B83A0E-ABA5-41E3-BFBD-5EC2833E0EC6}">
      <dgm:prSet/>
      <dgm:spPr/>
      <dgm:t>
        <a:bodyPr/>
        <a:lstStyle/>
        <a:p>
          <a:endParaRPr lang="en-US"/>
        </a:p>
      </dgm:t>
    </dgm:pt>
    <dgm:pt modelId="{CAAB1A56-6A5A-4998-9EF0-B4C7E1EFF59D}">
      <dgm:prSet phldrT="[Text]"/>
      <dgm:spPr/>
      <dgm:t>
        <a:bodyPr/>
        <a:lstStyle/>
        <a:p>
          <a:r>
            <a:rPr lang="en-US" dirty="0" smtClean="0"/>
            <a:t>Feature symbols</a:t>
          </a:r>
          <a:endParaRPr lang="en-US" dirty="0"/>
        </a:p>
      </dgm:t>
    </dgm:pt>
    <dgm:pt modelId="{5678664B-C8C6-4339-9252-FCE3F8C5BD1F}" type="parTrans" cxnId="{9165A32D-81F1-48C3-9F07-A915499A6ECF}">
      <dgm:prSet/>
      <dgm:spPr/>
      <dgm:t>
        <a:bodyPr/>
        <a:lstStyle/>
        <a:p>
          <a:endParaRPr lang="en-US"/>
        </a:p>
      </dgm:t>
    </dgm:pt>
    <dgm:pt modelId="{E2258496-643B-4D86-BB6B-C3DD9DF4FCA4}" type="sibTrans" cxnId="{9165A32D-81F1-48C3-9F07-A915499A6ECF}">
      <dgm:prSet/>
      <dgm:spPr/>
      <dgm:t>
        <a:bodyPr/>
        <a:lstStyle/>
        <a:p>
          <a:endParaRPr lang="en-US"/>
        </a:p>
      </dgm:t>
    </dgm:pt>
    <dgm:pt modelId="{DD54C0D5-B8AD-4E7B-8130-371DD17597E9}">
      <dgm:prSet phldrT="[Text]"/>
      <dgm:spPr/>
      <dgm:t>
        <a:bodyPr/>
        <a:lstStyle/>
        <a:p>
          <a:r>
            <a:rPr lang="en-US" dirty="0" smtClean="0"/>
            <a:t>Labeling/Annotation</a:t>
          </a:r>
          <a:endParaRPr lang="en-US" dirty="0"/>
        </a:p>
      </dgm:t>
    </dgm:pt>
    <dgm:pt modelId="{92C48AED-D9CF-4008-8C0B-1211DAC97889}" type="parTrans" cxnId="{DC7B2AB3-36E9-441E-A27F-A88CF7845AE8}">
      <dgm:prSet/>
      <dgm:spPr/>
      <dgm:t>
        <a:bodyPr/>
        <a:lstStyle/>
        <a:p>
          <a:endParaRPr lang="en-US"/>
        </a:p>
      </dgm:t>
    </dgm:pt>
    <dgm:pt modelId="{90C1F729-1ED0-4872-9719-E084CD139DA3}" type="sibTrans" cxnId="{DC7B2AB3-36E9-441E-A27F-A88CF7845AE8}">
      <dgm:prSet/>
      <dgm:spPr/>
      <dgm:t>
        <a:bodyPr/>
        <a:lstStyle/>
        <a:p>
          <a:endParaRPr lang="en-US"/>
        </a:p>
      </dgm:t>
    </dgm:pt>
    <dgm:pt modelId="{AAFF6411-6A02-4436-AFF8-657E9BBC6989}">
      <dgm:prSet phldrT="[Text]"/>
      <dgm:spPr/>
      <dgm:t>
        <a:bodyPr/>
        <a:lstStyle/>
        <a:p>
          <a:r>
            <a:rPr lang="en-US" dirty="0" smtClean="0"/>
            <a:t>Feature elevation attributes</a:t>
          </a:r>
          <a:endParaRPr lang="en-US" dirty="0"/>
        </a:p>
      </dgm:t>
    </dgm:pt>
    <dgm:pt modelId="{688C684A-0485-48DD-87B8-3AC687E17BB5}" type="parTrans" cxnId="{F5FAC1B3-C7F4-4130-974F-06A07587DAC0}">
      <dgm:prSet/>
      <dgm:spPr/>
      <dgm:t>
        <a:bodyPr/>
        <a:lstStyle/>
        <a:p>
          <a:endParaRPr lang="en-US"/>
        </a:p>
      </dgm:t>
    </dgm:pt>
    <dgm:pt modelId="{4BAB9573-D8F0-4187-A6C8-DD998FF07115}" type="sibTrans" cxnId="{F5FAC1B3-C7F4-4130-974F-06A07587DAC0}">
      <dgm:prSet/>
      <dgm:spPr/>
      <dgm:t>
        <a:bodyPr/>
        <a:lstStyle/>
        <a:p>
          <a:endParaRPr lang="en-US"/>
        </a:p>
      </dgm:t>
    </dgm:pt>
    <dgm:pt modelId="{650C6C2B-776F-45FD-BC35-0C33B249140D}">
      <dgm:prSet phldrT="[Text]"/>
      <dgm:spPr/>
      <dgm:t>
        <a:bodyPr/>
        <a:lstStyle/>
        <a:p>
          <a:r>
            <a:rPr lang="en-US" dirty="0" smtClean="0"/>
            <a:t>Z-components</a:t>
          </a:r>
          <a:endParaRPr lang="en-US" dirty="0"/>
        </a:p>
      </dgm:t>
    </dgm:pt>
    <dgm:pt modelId="{7512677B-F349-4633-8A79-F61956A17F0A}" type="parTrans" cxnId="{9D2088AF-F6DF-403E-BD58-5672AF02BE7F}">
      <dgm:prSet/>
      <dgm:spPr/>
      <dgm:t>
        <a:bodyPr/>
        <a:lstStyle/>
        <a:p>
          <a:endParaRPr lang="en-US"/>
        </a:p>
      </dgm:t>
    </dgm:pt>
    <dgm:pt modelId="{66C8C06A-B540-4393-B459-DF124BB749ED}" type="sibTrans" cxnId="{9D2088AF-F6DF-403E-BD58-5672AF02BE7F}">
      <dgm:prSet/>
      <dgm:spPr/>
      <dgm:t>
        <a:bodyPr/>
        <a:lstStyle/>
        <a:p>
          <a:endParaRPr lang="en-US"/>
        </a:p>
      </dgm:t>
    </dgm:pt>
    <dgm:pt modelId="{AC79CAC7-0517-43A1-B98E-A5B3C3FE4AD4}">
      <dgm:prSet phldrT="[Text]"/>
      <dgm:spPr/>
      <dgm:t>
        <a:bodyPr/>
        <a:lstStyle/>
        <a:p>
          <a:r>
            <a:rPr lang="en-US" dirty="0" smtClean="0"/>
            <a:t>Local vs. Global 3D</a:t>
          </a:r>
          <a:endParaRPr lang="en-US" dirty="0"/>
        </a:p>
      </dgm:t>
    </dgm:pt>
    <dgm:pt modelId="{AFD50AE6-3742-457E-9359-785509C5143D}" type="parTrans" cxnId="{B143DE25-6365-47D1-A4D2-0954FAAD83BF}">
      <dgm:prSet/>
      <dgm:spPr/>
      <dgm:t>
        <a:bodyPr/>
        <a:lstStyle/>
        <a:p>
          <a:endParaRPr lang="en-US"/>
        </a:p>
      </dgm:t>
    </dgm:pt>
    <dgm:pt modelId="{95408489-2D8F-4377-8235-EDBBDB330ADE}" type="sibTrans" cxnId="{B143DE25-6365-47D1-A4D2-0954FAAD83BF}">
      <dgm:prSet/>
      <dgm:spPr/>
      <dgm:t>
        <a:bodyPr/>
        <a:lstStyle/>
        <a:p>
          <a:endParaRPr lang="en-US"/>
        </a:p>
      </dgm:t>
    </dgm:pt>
    <dgm:pt modelId="{4C1BC2B8-BEEE-4B84-807F-9775000C9192}">
      <dgm:prSet phldrT="[Text]"/>
      <dgm:spPr/>
      <dgm:t>
        <a:bodyPr/>
        <a:lstStyle/>
        <a:p>
          <a:r>
            <a:rPr lang="en-US" dirty="0" smtClean="0"/>
            <a:t>CMAP Geodatabase</a:t>
          </a:r>
          <a:endParaRPr lang="en-US" dirty="0"/>
        </a:p>
      </dgm:t>
    </dgm:pt>
    <dgm:pt modelId="{01984C09-BCDF-4333-ABA1-935B9C77E7E3}" type="parTrans" cxnId="{3AFC4F81-FFE4-4B61-AEC4-DD4C726241F5}">
      <dgm:prSet/>
      <dgm:spPr/>
      <dgm:t>
        <a:bodyPr/>
        <a:lstStyle/>
        <a:p>
          <a:endParaRPr lang="en-US"/>
        </a:p>
      </dgm:t>
    </dgm:pt>
    <dgm:pt modelId="{4D28FCCE-0C2A-4197-8810-3D5E8A823AD7}" type="sibTrans" cxnId="{3AFC4F81-FFE4-4B61-AEC4-DD4C726241F5}">
      <dgm:prSet/>
      <dgm:spPr/>
      <dgm:t>
        <a:bodyPr/>
        <a:lstStyle/>
        <a:p>
          <a:endParaRPr lang="en-US"/>
        </a:p>
      </dgm:t>
    </dgm:pt>
    <dgm:pt modelId="{F9D5AF0F-F8DA-43BF-9CFC-D4A965ED8011}">
      <dgm:prSet phldrT="[Text]"/>
      <dgm:spPr/>
      <dgm:t>
        <a:bodyPr/>
        <a:lstStyle/>
        <a:p>
          <a:r>
            <a:rPr lang="en-US" dirty="0" smtClean="0"/>
            <a:t>AIM WMS Services</a:t>
          </a:r>
          <a:endParaRPr lang="en-US" dirty="0"/>
        </a:p>
      </dgm:t>
    </dgm:pt>
    <dgm:pt modelId="{AEE4D8D1-2581-41EA-8B4B-10E558F55993}" type="parTrans" cxnId="{011D6C0F-6821-4946-8D75-4D5D62D7E121}">
      <dgm:prSet/>
      <dgm:spPr/>
      <dgm:t>
        <a:bodyPr/>
        <a:lstStyle/>
        <a:p>
          <a:endParaRPr lang="en-US"/>
        </a:p>
      </dgm:t>
    </dgm:pt>
    <dgm:pt modelId="{EF121169-82C3-4CF5-A2D4-10616FCF8D10}" type="sibTrans" cxnId="{011D6C0F-6821-4946-8D75-4D5D62D7E121}">
      <dgm:prSet/>
      <dgm:spPr/>
      <dgm:t>
        <a:bodyPr/>
        <a:lstStyle/>
        <a:p>
          <a:endParaRPr lang="en-US"/>
        </a:p>
      </dgm:t>
    </dgm:pt>
    <dgm:pt modelId="{AEA683AF-3115-4489-9C34-964C807381A6}">
      <dgm:prSet phldrT="[Text]"/>
      <dgm:spPr/>
      <dgm:t>
        <a:bodyPr/>
        <a:lstStyle/>
        <a:p>
          <a:r>
            <a:rPr lang="en-US" dirty="0" smtClean="0"/>
            <a:t>IFR Enroute Charts</a:t>
          </a:r>
          <a:endParaRPr lang="en-US" dirty="0"/>
        </a:p>
      </dgm:t>
    </dgm:pt>
    <dgm:pt modelId="{D080928D-4397-49F6-87A1-9567F9A7BB67}" type="parTrans" cxnId="{5500A7AC-EB36-4D85-98BF-CB4D861101DD}">
      <dgm:prSet/>
      <dgm:spPr/>
      <dgm:t>
        <a:bodyPr/>
        <a:lstStyle/>
        <a:p>
          <a:endParaRPr lang="en-US"/>
        </a:p>
      </dgm:t>
    </dgm:pt>
    <dgm:pt modelId="{748B93B4-68BC-4F63-80EC-C8DB4B3AAEE8}" type="sibTrans" cxnId="{5500A7AC-EB36-4D85-98BF-CB4D861101DD}">
      <dgm:prSet/>
      <dgm:spPr/>
      <dgm:t>
        <a:bodyPr/>
        <a:lstStyle/>
        <a:p>
          <a:endParaRPr lang="en-US"/>
        </a:p>
      </dgm:t>
    </dgm:pt>
    <dgm:pt modelId="{796A73D2-E570-434D-9014-3DD3A3D96668}">
      <dgm:prSet phldrT="[Text]"/>
      <dgm:spPr/>
      <dgm:t>
        <a:bodyPr/>
        <a:lstStyle/>
        <a:p>
          <a:r>
            <a:rPr lang="en-US" dirty="0" smtClean="0"/>
            <a:t>VFR Sectional Charts</a:t>
          </a:r>
          <a:endParaRPr lang="en-US" dirty="0"/>
        </a:p>
      </dgm:t>
    </dgm:pt>
    <dgm:pt modelId="{5BF42EB4-E765-4F0D-AD35-B2D558CB9EA2}" type="parTrans" cxnId="{339539A3-4EB1-4DE5-8117-3FB6F0039C39}">
      <dgm:prSet/>
      <dgm:spPr/>
      <dgm:t>
        <a:bodyPr/>
        <a:lstStyle/>
        <a:p>
          <a:endParaRPr lang="en-US"/>
        </a:p>
      </dgm:t>
    </dgm:pt>
    <dgm:pt modelId="{AD1DB0BE-0F32-4BCF-9CB0-3148DFD059E2}" type="sibTrans" cxnId="{339539A3-4EB1-4DE5-8117-3FB6F0039C39}">
      <dgm:prSet/>
      <dgm:spPr/>
      <dgm:t>
        <a:bodyPr/>
        <a:lstStyle/>
        <a:p>
          <a:endParaRPr lang="en-US"/>
        </a:p>
      </dgm:t>
    </dgm:pt>
    <dgm:pt modelId="{33B539E2-A795-4F77-A23C-8FF3B5B983B8}">
      <dgm:prSet phldrT="[Text]"/>
      <dgm:spPr/>
      <dgm:t>
        <a:bodyPr/>
        <a:lstStyle/>
        <a:p>
          <a:r>
            <a:rPr lang="en-US" dirty="0" smtClean="0"/>
            <a:t>Areas &amp; Sectors</a:t>
          </a:r>
          <a:endParaRPr lang="en-US" dirty="0"/>
        </a:p>
      </dgm:t>
    </dgm:pt>
    <dgm:pt modelId="{9BF0D141-32DC-40CA-82CD-766458903BF0}" type="parTrans" cxnId="{AE6DFA75-9916-4CE5-9E06-1C26D44407E4}">
      <dgm:prSet/>
      <dgm:spPr/>
      <dgm:t>
        <a:bodyPr/>
        <a:lstStyle/>
        <a:p>
          <a:endParaRPr lang="en-US"/>
        </a:p>
      </dgm:t>
    </dgm:pt>
    <dgm:pt modelId="{C43E7B69-96BB-4677-8C41-E5EC52804F5F}" type="sibTrans" cxnId="{AE6DFA75-9916-4CE5-9E06-1C26D44407E4}">
      <dgm:prSet/>
      <dgm:spPr/>
      <dgm:t>
        <a:bodyPr/>
        <a:lstStyle/>
        <a:p>
          <a:endParaRPr lang="en-US"/>
        </a:p>
      </dgm:t>
    </dgm:pt>
    <dgm:pt modelId="{AC81E1D6-E5D6-4FFE-98E5-E5C8B0E74CD0}">
      <dgm:prSet phldrT="[Text]"/>
      <dgm:spPr/>
      <dgm:t>
        <a:bodyPr/>
        <a:lstStyle/>
        <a:p>
          <a:r>
            <a:rPr lang="en-US" dirty="0" smtClean="0"/>
            <a:t>MIAs</a:t>
          </a:r>
          <a:endParaRPr lang="en-US" dirty="0"/>
        </a:p>
      </dgm:t>
    </dgm:pt>
    <dgm:pt modelId="{1B7D012B-308F-478A-A7F6-B3961306E182}" type="parTrans" cxnId="{3A79F525-E216-4FA1-8B20-8EA362FC44E6}">
      <dgm:prSet/>
      <dgm:spPr/>
      <dgm:t>
        <a:bodyPr/>
        <a:lstStyle/>
        <a:p>
          <a:endParaRPr lang="en-US"/>
        </a:p>
      </dgm:t>
    </dgm:pt>
    <dgm:pt modelId="{266490EF-876A-4F5B-9C53-2E88D65B1179}" type="sibTrans" cxnId="{3A79F525-E216-4FA1-8B20-8EA362FC44E6}">
      <dgm:prSet/>
      <dgm:spPr/>
      <dgm:t>
        <a:bodyPr/>
        <a:lstStyle/>
        <a:p>
          <a:endParaRPr lang="en-US"/>
        </a:p>
      </dgm:t>
    </dgm:pt>
    <dgm:pt modelId="{661B38C0-49DD-4DC0-B42D-F0E0464FD6C8}">
      <dgm:prSet phldrT="[Text]"/>
      <dgm:spPr/>
      <dgm:t>
        <a:bodyPr/>
        <a:lstStyle/>
        <a:p>
          <a:r>
            <a:rPr lang="en-US" dirty="0" smtClean="0"/>
            <a:t>Radar/</a:t>
          </a:r>
          <a:r>
            <a:rPr lang="en-US" dirty="0" err="1" smtClean="0"/>
            <a:t>Comm</a:t>
          </a:r>
          <a:r>
            <a:rPr lang="en-US" dirty="0" smtClean="0"/>
            <a:t> data</a:t>
          </a:r>
          <a:endParaRPr lang="en-US" dirty="0"/>
        </a:p>
      </dgm:t>
    </dgm:pt>
    <dgm:pt modelId="{1DC8A70B-4ED1-4412-890F-E69971C0CECB}" type="parTrans" cxnId="{5A169220-BE5E-42B8-9427-75EF67731F8F}">
      <dgm:prSet/>
      <dgm:spPr/>
      <dgm:t>
        <a:bodyPr/>
        <a:lstStyle/>
        <a:p>
          <a:endParaRPr lang="en-US"/>
        </a:p>
      </dgm:t>
    </dgm:pt>
    <dgm:pt modelId="{8936F1F3-2D54-49A3-93DC-03365013CECA}" type="sibTrans" cxnId="{5A169220-BE5E-42B8-9427-75EF67731F8F}">
      <dgm:prSet/>
      <dgm:spPr/>
      <dgm:t>
        <a:bodyPr/>
        <a:lstStyle/>
        <a:p>
          <a:endParaRPr lang="en-US"/>
        </a:p>
      </dgm:t>
    </dgm:pt>
    <dgm:pt modelId="{69186355-9B7C-4994-84D4-0BE804E158EA}">
      <dgm:prSet phldrT="[Text]"/>
      <dgm:spPr/>
      <dgm:t>
        <a:bodyPr/>
        <a:lstStyle/>
        <a:p>
          <a:r>
            <a:rPr lang="en-US" dirty="0" smtClean="0"/>
            <a:t>Reduce extent to ZDV + 30 nm boundary</a:t>
          </a:r>
          <a:endParaRPr lang="en-US" dirty="0"/>
        </a:p>
      </dgm:t>
    </dgm:pt>
    <dgm:pt modelId="{08189584-FCEC-4B64-96A4-ED34879E032E}" type="parTrans" cxnId="{D00DE182-4B62-4787-9972-1139BDBC8811}">
      <dgm:prSet/>
      <dgm:spPr/>
      <dgm:t>
        <a:bodyPr/>
        <a:lstStyle/>
        <a:p>
          <a:endParaRPr lang="en-US"/>
        </a:p>
      </dgm:t>
    </dgm:pt>
    <dgm:pt modelId="{58EBF58E-869C-45D7-BAFF-CEB22EC27369}" type="sibTrans" cxnId="{D00DE182-4B62-4787-9972-1139BDBC8811}">
      <dgm:prSet/>
      <dgm:spPr/>
      <dgm:t>
        <a:bodyPr/>
        <a:lstStyle/>
        <a:p>
          <a:endParaRPr lang="en-US"/>
        </a:p>
      </dgm:t>
    </dgm:pt>
    <dgm:pt modelId="{D2E1F55B-2875-435F-910C-6968DE4780CF}">
      <dgm:prSet phldrT="[Text]"/>
      <dgm:spPr/>
      <dgm:t>
        <a:bodyPr/>
        <a:lstStyle/>
        <a:p>
          <a:r>
            <a:rPr lang="en-US" dirty="0" smtClean="0"/>
            <a:t>Optimize import/clipping</a:t>
          </a:r>
          <a:endParaRPr lang="en-US" dirty="0"/>
        </a:p>
      </dgm:t>
    </dgm:pt>
    <dgm:pt modelId="{C1B78214-CB47-4829-9C83-F14613F7C1E3}" type="parTrans" cxnId="{29446D5C-C296-4A7F-8B0E-D96A4AC54250}">
      <dgm:prSet/>
      <dgm:spPr/>
      <dgm:t>
        <a:bodyPr/>
        <a:lstStyle/>
        <a:p>
          <a:endParaRPr lang="en-US"/>
        </a:p>
      </dgm:t>
    </dgm:pt>
    <dgm:pt modelId="{011A58D7-201C-46C6-9FE0-782C4589C378}" type="sibTrans" cxnId="{29446D5C-C296-4A7F-8B0E-D96A4AC54250}">
      <dgm:prSet/>
      <dgm:spPr/>
      <dgm:t>
        <a:bodyPr/>
        <a:lstStyle/>
        <a:p>
          <a:endParaRPr lang="en-US"/>
        </a:p>
      </dgm:t>
    </dgm:pt>
    <dgm:pt modelId="{9707CAF8-7087-4FCE-9F0F-672236EA0846}">
      <dgm:prSet phldrT="[Text]"/>
      <dgm:spPr/>
      <dgm:t>
        <a:bodyPr/>
        <a:lstStyle/>
        <a:p>
          <a:r>
            <a:rPr lang="en-US" dirty="0" smtClean="0"/>
            <a:t>Reduce extent to ZDV + 30 nm boundary</a:t>
          </a:r>
          <a:endParaRPr lang="en-US" dirty="0"/>
        </a:p>
      </dgm:t>
    </dgm:pt>
    <dgm:pt modelId="{160833DE-EBFF-4870-8220-DDC4D48F3527}" type="parTrans" cxnId="{B32AAF1F-BEA8-4F83-BB14-CF08D0301806}">
      <dgm:prSet/>
      <dgm:spPr/>
      <dgm:t>
        <a:bodyPr/>
        <a:lstStyle/>
        <a:p>
          <a:endParaRPr lang="en-US"/>
        </a:p>
      </dgm:t>
    </dgm:pt>
    <dgm:pt modelId="{C6682A0C-CB45-43AF-B8E7-04120B427881}" type="sibTrans" cxnId="{B32AAF1F-BEA8-4F83-BB14-CF08D0301806}">
      <dgm:prSet/>
      <dgm:spPr/>
      <dgm:t>
        <a:bodyPr/>
        <a:lstStyle/>
        <a:p>
          <a:endParaRPr lang="en-US"/>
        </a:p>
      </dgm:t>
    </dgm:pt>
    <dgm:pt modelId="{ADA51C22-418F-4059-9AB0-C41C5312A099}">
      <dgm:prSet phldrT="[Text]"/>
      <dgm:spPr/>
      <dgm:t>
        <a:bodyPr/>
        <a:lstStyle/>
        <a:p>
          <a:r>
            <a:rPr lang="en-US" dirty="0" smtClean="0"/>
            <a:t>Optimize import/clipping</a:t>
          </a:r>
          <a:endParaRPr lang="en-US" dirty="0"/>
        </a:p>
      </dgm:t>
    </dgm:pt>
    <dgm:pt modelId="{0A65C55A-93C6-4B8C-994D-4A8FD3BB2978}" type="parTrans" cxnId="{06E56969-41CB-49DD-B241-8731A4A7AB79}">
      <dgm:prSet/>
      <dgm:spPr/>
      <dgm:t>
        <a:bodyPr/>
        <a:lstStyle/>
        <a:p>
          <a:endParaRPr lang="en-US"/>
        </a:p>
      </dgm:t>
    </dgm:pt>
    <dgm:pt modelId="{ECF29782-FDA6-49A3-A4DD-57D61113D69F}" type="sibTrans" cxnId="{06E56969-41CB-49DD-B241-8731A4A7AB79}">
      <dgm:prSet/>
      <dgm:spPr/>
      <dgm:t>
        <a:bodyPr/>
        <a:lstStyle/>
        <a:p>
          <a:endParaRPr lang="en-US"/>
        </a:p>
      </dgm:t>
    </dgm:pt>
    <dgm:pt modelId="{8F38CA4C-67D4-436C-A2A5-4152CD02EB07}">
      <dgm:prSet phldrT="[Text]"/>
      <dgm:spPr/>
      <dgm:t>
        <a:bodyPr/>
        <a:lstStyle/>
        <a:p>
          <a:r>
            <a:rPr lang="en-US" dirty="0" smtClean="0"/>
            <a:t>ZDV-3D.aprx</a:t>
          </a:r>
          <a:endParaRPr lang="en-US" dirty="0"/>
        </a:p>
      </dgm:t>
    </dgm:pt>
    <dgm:pt modelId="{39FAD588-1C0B-424C-89E9-69503CF9ED78}" type="parTrans" cxnId="{EFD30F34-662E-487C-9B9A-952EF70D8A1D}">
      <dgm:prSet/>
      <dgm:spPr/>
      <dgm:t>
        <a:bodyPr/>
        <a:lstStyle/>
        <a:p>
          <a:endParaRPr lang="en-US"/>
        </a:p>
      </dgm:t>
    </dgm:pt>
    <dgm:pt modelId="{A266E164-1507-47E7-8016-6E935A58C492}" type="sibTrans" cxnId="{EFD30F34-662E-487C-9B9A-952EF70D8A1D}">
      <dgm:prSet/>
      <dgm:spPr/>
      <dgm:t>
        <a:bodyPr/>
        <a:lstStyle/>
        <a:p>
          <a:endParaRPr lang="en-US"/>
        </a:p>
      </dgm:t>
    </dgm:pt>
    <dgm:pt modelId="{FBF0F698-F910-4703-84D3-06933B0DFBD1}">
      <dgm:prSet phldrT="[Text]"/>
      <dgm:spPr/>
      <dgm:t>
        <a:bodyPr/>
        <a:lstStyle/>
        <a:p>
          <a:r>
            <a:rPr lang="en-US" dirty="0" smtClean="0"/>
            <a:t>New (3D) Scene</a:t>
          </a:r>
          <a:endParaRPr lang="en-US" dirty="0"/>
        </a:p>
      </dgm:t>
    </dgm:pt>
    <dgm:pt modelId="{8387FDD2-51E8-4AF0-B821-66065831E914}" type="parTrans" cxnId="{3005B686-E048-4EB0-B719-9A1EB35372C8}">
      <dgm:prSet/>
      <dgm:spPr/>
      <dgm:t>
        <a:bodyPr/>
        <a:lstStyle/>
        <a:p>
          <a:endParaRPr lang="en-US"/>
        </a:p>
      </dgm:t>
    </dgm:pt>
    <dgm:pt modelId="{532B9C4F-34E8-4A95-BA09-FD43FD24329E}" type="sibTrans" cxnId="{3005B686-E048-4EB0-B719-9A1EB35372C8}">
      <dgm:prSet/>
      <dgm:spPr/>
      <dgm:t>
        <a:bodyPr/>
        <a:lstStyle/>
        <a:p>
          <a:endParaRPr lang="en-US"/>
        </a:p>
      </dgm:t>
    </dgm:pt>
    <dgm:pt modelId="{541542A3-54E9-41F8-8B06-370A3E73B9D7}">
      <dgm:prSet phldrT="[Text]"/>
      <dgm:spPr/>
      <dgm:t>
        <a:bodyPr/>
        <a:lstStyle/>
        <a:p>
          <a:r>
            <a:rPr lang="en-US" dirty="0" smtClean="0"/>
            <a:t>Setup file structure/geodatabases</a:t>
          </a:r>
          <a:endParaRPr lang="en-US" dirty="0"/>
        </a:p>
      </dgm:t>
    </dgm:pt>
    <dgm:pt modelId="{3294D596-8DEA-433D-BFEB-A1F77C5923B5}" type="parTrans" cxnId="{73462777-D4BF-49EA-9EEA-6934A91F7214}">
      <dgm:prSet/>
      <dgm:spPr/>
      <dgm:t>
        <a:bodyPr/>
        <a:lstStyle/>
        <a:p>
          <a:endParaRPr lang="en-US"/>
        </a:p>
      </dgm:t>
    </dgm:pt>
    <dgm:pt modelId="{79C078C2-3E4D-4D77-8DE2-DC31BBEFA5E0}" type="sibTrans" cxnId="{73462777-D4BF-49EA-9EEA-6934A91F7214}">
      <dgm:prSet/>
      <dgm:spPr/>
      <dgm:t>
        <a:bodyPr/>
        <a:lstStyle/>
        <a:p>
          <a:endParaRPr lang="en-US"/>
        </a:p>
      </dgm:t>
    </dgm:pt>
    <dgm:pt modelId="{DE69C07C-0FE3-4108-AC00-D3B86FE06ED6}">
      <dgm:prSet phldrT="[Text]"/>
      <dgm:spPr/>
      <dgm:t>
        <a:bodyPr/>
        <a:lstStyle/>
        <a:p>
          <a:r>
            <a:rPr lang="en-US" dirty="0" smtClean="0"/>
            <a:t>Generalization</a:t>
          </a:r>
          <a:endParaRPr lang="en-US" dirty="0"/>
        </a:p>
      </dgm:t>
    </dgm:pt>
    <dgm:pt modelId="{66CAF45B-F3EB-477A-A887-F56C79E1E238}" type="parTrans" cxnId="{F752DDFD-96E0-40AD-9183-412C5BEBF6D5}">
      <dgm:prSet/>
      <dgm:spPr/>
      <dgm:t>
        <a:bodyPr/>
        <a:lstStyle/>
        <a:p>
          <a:endParaRPr lang="en-US"/>
        </a:p>
      </dgm:t>
    </dgm:pt>
    <dgm:pt modelId="{A4FF4DCB-28F5-40B4-91ED-739AFBAE958C}" type="sibTrans" cxnId="{F752DDFD-96E0-40AD-9183-412C5BEBF6D5}">
      <dgm:prSet/>
      <dgm:spPr/>
      <dgm:t>
        <a:bodyPr/>
        <a:lstStyle/>
        <a:p>
          <a:endParaRPr lang="en-US"/>
        </a:p>
      </dgm:t>
    </dgm:pt>
    <dgm:pt modelId="{FC295557-6AB5-4A19-9633-34EC8BDD1AA6}" type="pres">
      <dgm:prSet presAssocID="{BD064603-3968-4317-A86A-1F2ED146980C}" presName="Name0" presStyleCnt="0">
        <dgm:presLayoutVars>
          <dgm:dir/>
          <dgm:resizeHandles/>
        </dgm:presLayoutVars>
      </dgm:prSet>
      <dgm:spPr/>
      <dgm:t>
        <a:bodyPr/>
        <a:lstStyle/>
        <a:p>
          <a:endParaRPr lang="en-US"/>
        </a:p>
      </dgm:t>
    </dgm:pt>
    <dgm:pt modelId="{AD079F36-8CDC-43C8-8EC2-53574038F9FC}" type="pres">
      <dgm:prSet presAssocID="{10EB9CF4-51C9-444A-8843-947F58C0024B}" presName="compNode" presStyleCnt="0"/>
      <dgm:spPr/>
      <dgm:t>
        <a:bodyPr/>
        <a:lstStyle/>
        <a:p>
          <a:endParaRPr lang="en-US"/>
        </a:p>
      </dgm:t>
    </dgm:pt>
    <dgm:pt modelId="{92C35171-9A2F-4E04-9DFA-6798101FD38C}" type="pres">
      <dgm:prSet presAssocID="{10EB9CF4-51C9-444A-8843-947F58C0024B}" presName="dummyConnPt" presStyleCnt="0"/>
      <dgm:spPr/>
      <dgm:t>
        <a:bodyPr/>
        <a:lstStyle/>
        <a:p>
          <a:endParaRPr lang="en-US"/>
        </a:p>
      </dgm:t>
    </dgm:pt>
    <dgm:pt modelId="{36E26AAA-0FE4-4FEC-91F1-C13C9E02C386}" type="pres">
      <dgm:prSet presAssocID="{10EB9CF4-51C9-444A-8843-947F58C0024B}" presName="node" presStyleLbl="node1" presStyleIdx="0" presStyleCnt="9">
        <dgm:presLayoutVars>
          <dgm:bulletEnabled val="1"/>
        </dgm:presLayoutVars>
      </dgm:prSet>
      <dgm:spPr/>
      <dgm:t>
        <a:bodyPr/>
        <a:lstStyle/>
        <a:p>
          <a:endParaRPr lang="en-US"/>
        </a:p>
      </dgm:t>
    </dgm:pt>
    <dgm:pt modelId="{D7392ED6-815A-4AA4-B12B-FBE786B44361}" type="pres">
      <dgm:prSet presAssocID="{C294B48F-8A29-4A23-9ACB-F5687A590858}" presName="sibTrans" presStyleLbl="bgSibTrans2D1" presStyleIdx="0" presStyleCnt="8"/>
      <dgm:spPr/>
      <dgm:t>
        <a:bodyPr/>
        <a:lstStyle/>
        <a:p>
          <a:endParaRPr lang="en-US"/>
        </a:p>
      </dgm:t>
    </dgm:pt>
    <dgm:pt modelId="{A85393CD-448F-48AB-9ADA-4670AC924FE4}" type="pres">
      <dgm:prSet presAssocID="{A0E2625C-B148-46A0-B73A-6E36076E3EA8}" presName="compNode" presStyleCnt="0"/>
      <dgm:spPr/>
      <dgm:t>
        <a:bodyPr/>
        <a:lstStyle/>
        <a:p>
          <a:endParaRPr lang="en-US"/>
        </a:p>
      </dgm:t>
    </dgm:pt>
    <dgm:pt modelId="{EFC7D6CE-2D1B-4746-8565-0E0A5DB8D68F}" type="pres">
      <dgm:prSet presAssocID="{A0E2625C-B148-46A0-B73A-6E36076E3EA8}" presName="dummyConnPt" presStyleCnt="0"/>
      <dgm:spPr/>
      <dgm:t>
        <a:bodyPr/>
        <a:lstStyle/>
        <a:p>
          <a:endParaRPr lang="en-US"/>
        </a:p>
      </dgm:t>
    </dgm:pt>
    <dgm:pt modelId="{382DB353-0238-40C7-B855-A2411588EBC4}" type="pres">
      <dgm:prSet presAssocID="{A0E2625C-B148-46A0-B73A-6E36076E3EA8}" presName="node" presStyleLbl="node1" presStyleIdx="1" presStyleCnt="9">
        <dgm:presLayoutVars>
          <dgm:bulletEnabled val="1"/>
        </dgm:presLayoutVars>
      </dgm:prSet>
      <dgm:spPr/>
      <dgm:t>
        <a:bodyPr/>
        <a:lstStyle/>
        <a:p>
          <a:endParaRPr lang="en-US"/>
        </a:p>
      </dgm:t>
    </dgm:pt>
    <dgm:pt modelId="{A83B8EC8-6E05-4C31-996B-7ED5E0A134E8}" type="pres">
      <dgm:prSet presAssocID="{34257513-4798-4EED-9C0A-6FA7414109DB}" presName="sibTrans" presStyleLbl="bgSibTrans2D1" presStyleIdx="1" presStyleCnt="8"/>
      <dgm:spPr/>
      <dgm:t>
        <a:bodyPr/>
        <a:lstStyle/>
        <a:p>
          <a:endParaRPr lang="en-US"/>
        </a:p>
      </dgm:t>
    </dgm:pt>
    <dgm:pt modelId="{84237FF6-B272-472C-BA17-CFA60DB5636C}" type="pres">
      <dgm:prSet presAssocID="{5BE2A42E-B810-4B39-98B8-323DBE62BB0F}" presName="compNode" presStyleCnt="0"/>
      <dgm:spPr/>
      <dgm:t>
        <a:bodyPr/>
        <a:lstStyle/>
        <a:p>
          <a:endParaRPr lang="en-US"/>
        </a:p>
      </dgm:t>
    </dgm:pt>
    <dgm:pt modelId="{970DA848-F084-46A8-A975-7E09A09C4A5C}" type="pres">
      <dgm:prSet presAssocID="{5BE2A42E-B810-4B39-98B8-323DBE62BB0F}" presName="dummyConnPt" presStyleCnt="0"/>
      <dgm:spPr/>
      <dgm:t>
        <a:bodyPr/>
        <a:lstStyle/>
        <a:p>
          <a:endParaRPr lang="en-US"/>
        </a:p>
      </dgm:t>
    </dgm:pt>
    <dgm:pt modelId="{C63713CF-B963-4037-9600-3226D99DE2E5}" type="pres">
      <dgm:prSet presAssocID="{5BE2A42E-B810-4B39-98B8-323DBE62BB0F}" presName="node" presStyleLbl="node1" presStyleIdx="2" presStyleCnt="9">
        <dgm:presLayoutVars>
          <dgm:bulletEnabled val="1"/>
        </dgm:presLayoutVars>
      </dgm:prSet>
      <dgm:spPr/>
      <dgm:t>
        <a:bodyPr/>
        <a:lstStyle/>
        <a:p>
          <a:endParaRPr lang="en-US"/>
        </a:p>
      </dgm:t>
    </dgm:pt>
    <dgm:pt modelId="{CE9405FE-A068-4EDB-BC70-FDB970CFCF7B}" type="pres">
      <dgm:prSet presAssocID="{E75B2EDF-E5AE-4DB5-A5BD-B2C66E87D87E}" presName="sibTrans" presStyleLbl="bgSibTrans2D1" presStyleIdx="2" presStyleCnt="8"/>
      <dgm:spPr/>
      <dgm:t>
        <a:bodyPr/>
        <a:lstStyle/>
        <a:p>
          <a:endParaRPr lang="en-US"/>
        </a:p>
      </dgm:t>
    </dgm:pt>
    <dgm:pt modelId="{909A3037-6AC3-4184-85AA-EEE7D76FF88C}" type="pres">
      <dgm:prSet presAssocID="{E362A4B0-F8B6-4B0A-A4ED-34F24510FDD7}" presName="compNode" presStyleCnt="0"/>
      <dgm:spPr/>
      <dgm:t>
        <a:bodyPr/>
        <a:lstStyle/>
        <a:p>
          <a:endParaRPr lang="en-US"/>
        </a:p>
      </dgm:t>
    </dgm:pt>
    <dgm:pt modelId="{8C41E674-F85D-487F-957F-E6C74043FFA2}" type="pres">
      <dgm:prSet presAssocID="{E362A4B0-F8B6-4B0A-A4ED-34F24510FDD7}" presName="dummyConnPt" presStyleCnt="0"/>
      <dgm:spPr/>
      <dgm:t>
        <a:bodyPr/>
        <a:lstStyle/>
        <a:p>
          <a:endParaRPr lang="en-US"/>
        </a:p>
      </dgm:t>
    </dgm:pt>
    <dgm:pt modelId="{B0B5EF06-2F97-4658-A99C-4221D2012334}" type="pres">
      <dgm:prSet presAssocID="{E362A4B0-F8B6-4B0A-A4ED-34F24510FDD7}" presName="node" presStyleLbl="node1" presStyleIdx="3" presStyleCnt="9">
        <dgm:presLayoutVars>
          <dgm:bulletEnabled val="1"/>
        </dgm:presLayoutVars>
      </dgm:prSet>
      <dgm:spPr/>
      <dgm:t>
        <a:bodyPr/>
        <a:lstStyle/>
        <a:p>
          <a:endParaRPr lang="en-US"/>
        </a:p>
      </dgm:t>
    </dgm:pt>
    <dgm:pt modelId="{C6A78F13-4280-4B3A-BA37-3F36266C30CA}" type="pres">
      <dgm:prSet presAssocID="{1414504E-DDE0-494D-B97D-C9DEF51C445C}" presName="sibTrans" presStyleLbl="bgSibTrans2D1" presStyleIdx="3" presStyleCnt="8"/>
      <dgm:spPr/>
      <dgm:t>
        <a:bodyPr/>
        <a:lstStyle/>
        <a:p>
          <a:endParaRPr lang="en-US"/>
        </a:p>
      </dgm:t>
    </dgm:pt>
    <dgm:pt modelId="{B522FA1A-663B-468D-9B29-66757C9CBFA3}" type="pres">
      <dgm:prSet presAssocID="{795EA6EE-A74E-4913-9589-3B8C89B9681D}" presName="compNode" presStyleCnt="0"/>
      <dgm:spPr/>
      <dgm:t>
        <a:bodyPr/>
        <a:lstStyle/>
        <a:p>
          <a:endParaRPr lang="en-US"/>
        </a:p>
      </dgm:t>
    </dgm:pt>
    <dgm:pt modelId="{9C7B557A-C9CC-4588-8600-7E1BAEFF52C6}" type="pres">
      <dgm:prSet presAssocID="{795EA6EE-A74E-4913-9589-3B8C89B9681D}" presName="dummyConnPt" presStyleCnt="0"/>
      <dgm:spPr/>
      <dgm:t>
        <a:bodyPr/>
        <a:lstStyle/>
        <a:p>
          <a:endParaRPr lang="en-US"/>
        </a:p>
      </dgm:t>
    </dgm:pt>
    <dgm:pt modelId="{15C5942B-F6A0-4502-A4CD-B698BAECF804}" type="pres">
      <dgm:prSet presAssocID="{795EA6EE-A74E-4913-9589-3B8C89B9681D}" presName="node" presStyleLbl="node1" presStyleIdx="4" presStyleCnt="9">
        <dgm:presLayoutVars>
          <dgm:bulletEnabled val="1"/>
        </dgm:presLayoutVars>
      </dgm:prSet>
      <dgm:spPr/>
      <dgm:t>
        <a:bodyPr/>
        <a:lstStyle/>
        <a:p>
          <a:endParaRPr lang="en-US"/>
        </a:p>
      </dgm:t>
    </dgm:pt>
    <dgm:pt modelId="{57AC1456-DF4D-4BF0-A512-E7EABA0D9795}" type="pres">
      <dgm:prSet presAssocID="{7A2AD25C-FAD0-446A-8FB5-B97B5C45DDD3}" presName="sibTrans" presStyleLbl="bgSibTrans2D1" presStyleIdx="4" presStyleCnt="8"/>
      <dgm:spPr/>
      <dgm:t>
        <a:bodyPr/>
        <a:lstStyle/>
        <a:p>
          <a:endParaRPr lang="en-US"/>
        </a:p>
      </dgm:t>
    </dgm:pt>
    <dgm:pt modelId="{B82553B2-42ED-4F33-948C-187C96C2614E}" type="pres">
      <dgm:prSet presAssocID="{6E690D3E-6BD3-43C7-AEE9-379A9E755B67}" presName="compNode" presStyleCnt="0"/>
      <dgm:spPr/>
      <dgm:t>
        <a:bodyPr/>
        <a:lstStyle/>
        <a:p>
          <a:endParaRPr lang="en-US"/>
        </a:p>
      </dgm:t>
    </dgm:pt>
    <dgm:pt modelId="{328ED98E-AE26-4389-8B3B-B4958E84573A}" type="pres">
      <dgm:prSet presAssocID="{6E690D3E-6BD3-43C7-AEE9-379A9E755B67}" presName="dummyConnPt" presStyleCnt="0"/>
      <dgm:spPr/>
      <dgm:t>
        <a:bodyPr/>
        <a:lstStyle/>
        <a:p>
          <a:endParaRPr lang="en-US"/>
        </a:p>
      </dgm:t>
    </dgm:pt>
    <dgm:pt modelId="{AEE9A0DC-DC57-4C7F-B91A-78E064C05813}" type="pres">
      <dgm:prSet presAssocID="{6E690D3E-6BD3-43C7-AEE9-379A9E755B67}" presName="node" presStyleLbl="node1" presStyleIdx="5" presStyleCnt="9">
        <dgm:presLayoutVars>
          <dgm:bulletEnabled val="1"/>
        </dgm:presLayoutVars>
      </dgm:prSet>
      <dgm:spPr/>
      <dgm:t>
        <a:bodyPr/>
        <a:lstStyle/>
        <a:p>
          <a:endParaRPr lang="en-US"/>
        </a:p>
      </dgm:t>
    </dgm:pt>
    <dgm:pt modelId="{759A849B-7E7A-476E-BF04-7E62A7BDACF6}" type="pres">
      <dgm:prSet presAssocID="{0235828E-0F4D-4223-B47A-FEB88E9FB7C7}" presName="sibTrans" presStyleLbl="bgSibTrans2D1" presStyleIdx="5" presStyleCnt="8"/>
      <dgm:spPr/>
      <dgm:t>
        <a:bodyPr/>
        <a:lstStyle/>
        <a:p>
          <a:endParaRPr lang="en-US"/>
        </a:p>
      </dgm:t>
    </dgm:pt>
    <dgm:pt modelId="{4520396A-CE48-4950-9C45-137D55F5A659}" type="pres">
      <dgm:prSet presAssocID="{A6FEFD7C-ECA5-41B6-9AD5-9B0DF5683995}" presName="compNode" presStyleCnt="0"/>
      <dgm:spPr/>
      <dgm:t>
        <a:bodyPr/>
        <a:lstStyle/>
        <a:p>
          <a:endParaRPr lang="en-US"/>
        </a:p>
      </dgm:t>
    </dgm:pt>
    <dgm:pt modelId="{0D539384-18A7-496C-ACA9-54DEEC608D62}" type="pres">
      <dgm:prSet presAssocID="{A6FEFD7C-ECA5-41B6-9AD5-9B0DF5683995}" presName="dummyConnPt" presStyleCnt="0"/>
      <dgm:spPr/>
      <dgm:t>
        <a:bodyPr/>
        <a:lstStyle/>
        <a:p>
          <a:endParaRPr lang="en-US"/>
        </a:p>
      </dgm:t>
    </dgm:pt>
    <dgm:pt modelId="{4C0877F6-F009-4F3B-A63F-385AB5BE04C2}" type="pres">
      <dgm:prSet presAssocID="{A6FEFD7C-ECA5-41B6-9AD5-9B0DF5683995}" presName="node" presStyleLbl="node1" presStyleIdx="6" presStyleCnt="9">
        <dgm:presLayoutVars>
          <dgm:bulletEnabled val="1"/>
        </dgm:presLayoutVars>
      </dgm:prSet>
      <dgm:spPr/>
      <dgm:t>
        <a:bodyPr/>
        <a:lstStyle/>
        <a:p>
          <a:endParaRPr lang="en-US"/>
        </a:p>
      </dgm:t>
    </dgm:pt>
    <dgm:pt modelId="{798B7CE9-806F-47F6-9F69-BF9C33712116}" type="pres">
      <dgm:prSet presAssocID="{9583428D-8728-40A5-B9C0-9E65087D05D8}" presName="sibTrans" presStyleLbl="bgSibTrans2D1" presStyleIdx="6" presStyleCnt="8"/>
      <dgm:spPr/>
      <dgm:t>
        <a:bodyPr/>
        <a:lstStyle/>
        <a:p>
          <a:endParaRPr lang="en-US"/>
        </a:p>
      </dgm:t>
    </dgm:pt>
    <dgm:pt modelId="{6D4FFB19-018B-45D7-AE41-7C073552AFC5}" type="pres">
      <dgm:prSet presAssocID="{5B1473AD-783E-4CEA-8003-F08C8380F963}" presName="compNode" presStyleCnt="0"/>
      <dgm:spPr/>
      <dgm:t>
        <a:bodyPr/>
        <a:lstStyle/>
        <a:p>
          <a:endParaRPr lang="en-US"/>
        </a:p>
      </dgm:t>
    </dgm:pt>
    <dgm:pt modelId="{92AF8EB9-B51A-4BDE-A1FB-9A52B07E6FFC}" type="pres">
      <dgm:prSet presAssocID="{5B1473AD-783E-4CEA-8003-F08C8380F963}" presName="dummyConnPt" presStyleCnt="0"/>
      <dgm:spPr/>
      <dgm:t>
        <a:bodyPr/>
        <a:lstStyle/>
        <a:p>
          <a:endParaRPr lang="en-US"/>
        </a:p>
      </dgm:t>
    </dgm:pt>
    <dgm:pt modelId="{8E0EB9FE-F434-461E-A39F-9B8DDFF8E8AD}" type="pres">
      <dgm:prSet presAssocID="{5B1473AD-783E-4CEA-8003-F08C8380F963}" presName="node" presStyleLbl="node1" presStyleIdx="7" presStyleCnt="9">
        <dgm:presLayoutVars>
          <dgm:bulletEnabled val="1"/>
        </dgm:presLayoutVars>
      </dgm:prSet>
      <dgm:spPr/>
      <dgm:t>
        <a:bodyPr/>
        <a:lstStyle/>
        <a:p>
          <a:endParaRPr lang="en-US"/>
        </a:p>
      </dgm:t>
    </dgm:pt>
    <dgm:pt modelId="{17CE3472-88AF-4166-A971-69AB27543855}" type="pres">
      <dgm:prSet presAssocID="{B086A268-6C2E-417F-934E-3BB3F01EC6D3}" presName="sibTrans" presStyleLbl="bgSibTrans2D1" presStyleIdx="7" presStyleCnt="8"/>
      <dgm:spPr/>
      <dgm:t>
        <a:bodyPr/>
        <a:lstStyle/>
        <a:p>
          <a:endParaRPr lang="en-US"/>
        </a:p>
      </dgm:t>
    </dgm:pt>
    <dgm:pt modelId="{6063A367-F871-4851-A463-B78C08409965}" type="pres">
      <dgm:prSet presAssocID="{742FD4F5-C981-4088-B878-99C910EE2784}" presName="compNode" presStyleCnt="0"/>
      <dgm:spPr/>
      <dgm:t>
        <a:bodyPr/>
        <a:lstStyle/>
        <a:p>
          <a:endParaRPr lang="en-US"/>
        </a:p>
      </dgm:t>
    </dgm:pt>
    <dgm:pt modelId="{0E2852C9-CE83-4D48-9C3F-6D0F4B6ECDC4}" type="pres">
      <dgm:prSet presAssocID="{742FD4F5-C981-4088-B878-99C910EE2784}" presName="dummyConnPt" presStyleCnt="0"/>
      <dgm:spPr/>
      <dgm:t>
        <a:bodyPr/>
        <a:lstStyle/>
        <a:p>
          <a:endParaRPr lang="en-US"/>
        </a:p>
      </dgm:t>
    </dgm:pt>
    <dgm:pt modelId="{9948BE6D-6B2C-4F6B-B97C-086550FB40CB}" type="pres">
      <dgm:prSet presAssocID="{742FD4F5-C981-4088-B878-99C910EE2784}" presName="node" presStyleLbl="node1" presStyleIdx="8" presStyleCnt="9">
        <dgm:presLayoutVars>
          <dgm:bulletEnabled val="1"/>
        </dgm:presLayoutVars>
      </dgm:prSet>
      <dgm:spPr/>
      <dgm:t>
        <a:bodyPr/>
        <a:lstStyle/>
        <a:p>
          <a:endParaRPr lang="en-US"/>
        </a:p>
      </dgm:t>
    </dgm:pt>
  </dgm:ptLst>
  <dgm:cxnLst>
    <dgm:cxn modelId="{DE6F71B7-4A58-4495-8657-1958C92E87F6}" type="presOf" srcId="{ADA51C22-418F-4059-9AB0-C41C5312A099}" destId="{382DB353-0238-40C7-B855-A2411588EBC4}" srcOrd="0" destOrd="2" presId="urn:microsoft.com/office/officeart/2005/8/layout/bProcess4"/>
    <dgm:cxn modelId="{87A95622-B332-44CD-B1AF-5DA05ADE443B}" type="presOf" srcId="{795EA6EE-A74E-4913-9589-3B8C89B9681D}" destId="{15C5942B-F6A0-4502-A4CD-B698BAECF804}" srcOrd="0" destOrd="0" presId="urn:microsoft.com/office/officeart/2005/8/layout/bProcess4"/>
    <dgm:cxn modelId="{AE6DFA75-9916-4CE5-9E06-1C26D44407E4}" srcId="{E362A4B0-F8B6-4B0A-A4ED-34F24510FDD7}" destId="{33B539E2-A795-4F77-A23C-8FF3B5B983B8}" srcOrd="0" destOrd="0" parTransId="{9BF0D141-32DC-40CA-82CD-766458903BF0}" sibTransId="{C43E7B69-96BB-4677-8C41-E5EC52804F5F}"/>
    <dgm:cxn modelId="{1FA6C31A-36AD-472D-BFF4-7EF5A0A623FB}" type="presOf" srcId="{5BE2A42E-B810-4B39-98B8-323DBE62BB0F}" destId="{C63713CF-B963-4037-9600-3226D99DE2E5}" srcOrd="0" destOrd="0" presId="urn:microsoft.com/office/officeart/2005/8/layout/bProcess4"/>
    <dgm:cxn modelId="{06E56969-41CB-49DD-B241-8731A4A7AB79}" srcId="{A0E2625C-B148-46A0-B73A-6E36076E3EA8}" destId="{ADA51C22-418F-4059-9AB0-C41C5312A099}" srcOrd="1" destOrd="0" parTransId="{0A65C55A-93C6-4B8C-994D-4A8FD3BB2978}" sibTransId="{ECF29782-FDA6-49A3-A4DD-57D61113D69F}"/>
    <dgm:cxn modelId="{A31CC17D-EBD5-4704-A827-F9491D4D9D8C}" type="presOf" srcId="{E75B2EDF-E5AE-4DB5-A5BD-B2C66E87D87E}" destId="{CE9405FE-A068-4EDB-BC70-FDB970CFCF7B}" srcOrd="0" destOrd="0" presId="urn:microsoft.com/office/officeart/2005/8/layout/bProcess4"/>
    <dgm:cxn modelId="{97214A24-9F8D-4DCE-BAA1-D802E423DCA5}" type="presOf" srcId="{4C1BC2B8-BEEE-4B84-807F-9775000C9192}" destId="{AEE9A0DC-DC57-4C7F-B91A-78E064C05813}" srcOrd="0" destOrd="1" presId="urn:microsoft.com/office/officeart/2005/8/layout/bProcess4"/>
    <dgm:cxn modelId="{C488A3D5-2CC9-4022-9B2B-0A35DF52DE8C}" type="presOf" srcId="{D2E1F55B-2875-435F-910C-6968DE4780CF}" destId="{C63713CF-B963-4037-9600-3226D99DE2E5}" srcOrd="0" destOrd="2" presId="urn:microsoft.com/office/officeart/2005/8/layout/bProcess4"/>
    <dgm:cxn modelId="{008E8155-B7BE-4406-A775-4FC0569EF91C}" srcId="{BD064603-3968-4317-A86A-1F2ED146980C}" destId="{A0E2625C-B148-46A0-B73A-6E36076E3EA8}" srcOrd="1" destOrd="0" parTransId="{6B0D509E-B124-43BB-A1B7-5C151A346792}" sibTransId="{34257513-4798-4EED-9C0A-6FA7414109DB}"/>
    <dgm:cxn modelId="{2E6BFBB9-1C11-4C50-A92D-DEEB3DE2D088}" type="presOf" srcId="{AAFF6411-6A02-4436-AFF8-657E9BBC6989}" destId="{4C0877F6-F009-4F3B-A63F-385AB5BE04C2}" srcOrd="0" destOrd="1" presId="urn:microsoft.com/office/officeart/2005/8/layout/bProcess4"/>
    <dgm:cxn modelId="{BF2AF1D2-6BE1-4611-BCEC-A654B0949505}" type="presOf" srcId="{3C6D9AA2-7AD3-47E7-AFB4-3D9C3392ED20}" destId="{9948BE6D-6B2C-4F6B-B97C-086550FB40CB}" srcOrd="0" destOrd="1" presId="urn:microsoft.com/office/officeart/2005/8/layout/bProcess4"/>
    <dgm:cxn modelId="{08418AB9-8B58-4570-894C-EF20D2D21591}" type="presOf" srcId="{9707CAF8-7087-4FCE-9F0F-672236EA0846}" destId="{382DB353-0238-40C7-B855-A2411588EBC4}" srcOrd="0" destOrd="1" presId="urn:microsoft.com/office/officeart/2005/8/layout/bProcess4"/>
    <dgm:cxn modelId="{1F6767A4-5194-4F43-93D3-5A4D025C166F}" type="presOf" srcId="{796A73D2-E570-434D-9014-3DD3A3D96668}" destId="{AEE9A0DC-DC57-4C7F-B91A-78E064C05813}" srcOrd="0" destOrd="4" presId="urn:microsoft.com/office/officeart/2005/8/layout/bProcess4"/>
    <dgm:cxn modelId="{5A169220-BE5E-42B8-9427-75EF67731F8F}" srcId="{E362A4B0-F8B6-4B0A-A4ED-34F24510FDD7}" destId="{661B38C0-49DD-4DC0-B42D-F0E0464FD6C8}" srcOrd="2" destOrd="0" parTransId="{1DC8A70B-4ED1-4412-890F-E69971C0CECB}" sibTransId="{8936F1F3-2D54-49A3-93DC-03365013CECA}"/>
    <dgm:cxn modelId="{78D53C74-9497-481C-B8BE-E1D1CF8D2EBB}" type="presOf" srcId="{BD064603-3968-4317-A86A-1F2ED146980C}" destId="{FC295557-6AB5-4A19-9633-34EC8BDD1AA6}" srcOrd="0" destOrd="0" presId="urn:microsoft.com/office/officeart/2005/8/layout/bProcess4"/>
    <dgm:cxn modelId="{C4289090-B5A0-4C64-9EDB-A6F52D300880}" type="presOf" srcId="{34257513-4798-4EED-9C0A-6FA7414109DB}" destId="{A83B8EC8-6E05-4C31-996B-7ED5E0A134E8}" srcOrd="0" destOrd="0" presId="urn:microsoft.com/office/officeart/2005/8/layout/bProcess4"/>
    <dgm:cxn modelId="{74776C25-9D51-4CA5-A8DC-9238C6B5CD6F}" type="presOf" srcId="{9583428D-8728-40A5-B9C0-9E65087D05D8}" destId="{798B7CE9-806F-47F6-9F69-BF9C33712116}" srcOrd="0" destOrd="0" presId="urn:microsoft.com/office/officeart/2005/8/layout/bProcess4"/>
    <dgm:cxn modelId="{98B83A0E-ABA5-41E3-BFBD-5EC2833E0EC6}" srcId="{742FD4F5-C981-4088-B878-99C910EE2784}" destId="{F52CCF9D-9028-45AF-92ED-88BE6DFD5A76}" srcOrd="2" destOrd="0" parTransId="{3BE5AD69-0B4D-49A7-B871-574C78B6726C}" sibTransId="{296BED9B-CB3E-4639-BBE4-8F6AD1173704}"/>
    <dgm:cxn modelId="{8B7555C3-6035-4779-AC6A-007AC5537CAC}" type="presOf" srcId="{AEA683AF-3115-4489-9C34-964C807381A6}" destId="{AEE9A0DC-DC57-4C7F-B91A-78E064C05813}" srcOrd="0" destOrd="3" presId="urn:microsoft.com/office/officeart/2005/8/layout/bProcess4"/>
    <dgm:cxn modelId="{7F9FDBBC-9B05-4C21-80E5-BC87BC070944}" type="presOf" srcId="{DE69C07C-0FE3-4108-AC00-D3B86FE06ED6}" destId="{8E0EB9FE-F434-461E-A39F-9B8DDFF8E8AD}" srcOrd="0" destOrd="3" presId="urn:microsoft.com/office/officeart/2005/8/layout/bProcess4"/>
    <dgm:cxn modelId="{3005B686-E048-4EB0-B719-9A1EB35372C8}" srcId="{10EB9CF4-51C9-444A-8843-947F58C0024B}" destId="{FBF0F698-F910-4703-84D3-06933B0DFBD1}" srcOrd="1" destOrd="0" parTransId="{8387FDD2-51E8-4AF0-B821-66065831E914}" sibTransId="{532B9C4F-34E8-4A95-BA09-FD43FD24329E}"/>
    <dgm:cxn modelId="{0714D060-AB8A-4225-8A81-E3D7FF77681F}" type="presOf" srcId="{A6FEFD7C-ECA5-41B6-9AD5-9B0DF5683995}" destId="{4C0877F6-F009-4F3B-A63F-385AB5BE04C2}" srcOrd="0" destOrd="0" presId="urn:microsoft.com/office/officeart/2005/8/layout/bProcess4"/>
    <dgm:cxn modelId="{A129D3AA-EFD3-4A1A-848E-299AFB9D43F2}" type="presOf" srcId="{33B539E2-A795-4F77-A23C-8FF3B5B983B8}" destId="{B0B5EF06-2F97-4658-A99C-4221D2012334}" srcOrd="0" destOrd="1" presId="urn:microsoft.com/office/officeart/2005/8/layout/bProcess4"/>
    <dgm:cxn modelId="{C05E63B5-84F6-4E40-BBC2-658361608630}" srcId="{BD064603-3968-4317-A86A-1F2ED146980C}" destId="{10EB9CF4-51C9-444A-8843-947F58C0024B}" srcOrd="0" destOrd="0" parTransId="{7C9B2629-3F1E-4599-9C0B-0D882E9AD00F}" sibTransId="{C294B48F-8A29-4A23-9ACB-F5687A590858}"/>
    <dgm:cxn modelId="{D71C136E-164B-4AFE-A4B3-7BE9193CCB2D}" srcId="{BD064603-3968-4317-A86A-1F2ED146980C}" destId="{5B1473AD-783E-4CEA-8003-F08C8380F963}" srcOrd="7" destOrd="0" parTransId="{DABC8261-6087-40A8-8EC9-D74B14A368EE}" sibTransId="{B086A268-6C2E-417F-934E-3BB3F01EC6D3}"/>
    <dgm:cxn modelId="{29446D5C-C296-4A7F-8B0E-D96A4AC54250}" srcId="{5BE2A42E-B810-4B39-98B8-323DBE62BB0F}" destId="{D2E1F55B-2875-435F-910C-6968DE4780CF}" srcOrd="1" destOrd="0" parTransId="{C1B78214-CB47-4829-9C83-F14613F7C1E3}" sibTransId="{011A58D7-201C-46C6-9FE0-782C4589C378}"/>
    <dgm:cxn modelId="{FA02E798-0AF1-4399-8B43-638AF55D4CEA}" type="presOf" srcId="{DD54C0D5-B8AD-4E7B-8130-371DD17597E9}" destId="{8E0EB9FE-F434-461E-A39F-9B8DDFF8E8AD}" srcOrd="0" destOrd="2" presId="urn:microsoft.com/office/officeart/2005/8/layout/bProcess4"/>
    <dgm:cxn modelId="{6DC712F8-B0C4-424D-8D45-97A9B624FC53}" type="presOf" srcId="{742FD4F5-C981-4088-B878-99C910EE2784}" destId="{9948BE6D-6B2C-4F6B-B97C-086550FB40CB}" srcOrd="0" destOrd="0" presId="urn:microsoft.com/office/officeart/2005/8/layout/bProcess4"/>
    <dgm:cxn modelId="{B32AAF1F-BEA8-4F83-BB14-CF08D0301806}" srcId="{A0E2625C-B148-46A0-B73A-6E36076E3EA8}" destId="{9707CAF8-7087-4FCE-9F0F-672236EA0846}" srcOrd="0" destOrd="0" parTransId="{160833DE-EBFF-4870-8220-DDC4D48F3527}" sibTransId="{C6682A0C-CB45-43AF-B8E7-04120B427881}"/>
    <dgm:cxn modelId="{62B3BB6A-47B9-428F-A93E-8C2ED7DDC354}" type="presOf" srcId="{6E690D3E-6BD3-43C7-AEE9-379A9E755B67}" destId="{AEE9A0DC-DC57-4C7F-B91A-78E064C05813}" srcOrd="0" destOrd="0" presId="urn:microsoft.com/office/officeart/2005/8/layout/bProcess4"/>
    <dgm:cxn modelId="{7C7AA397-3EAF-44F2-A23F-2FF9E4827B94}" type="presOf" srcId="{541542A3-54E9-41F8-8B06-370A3E73B9D7}" destId="{36E26AAA-0FE4-4FEC-91F1-C13C9E02C386}" srcOrd="0" destOrd="3" presId="urn:microsoft.com/office/officeart/2005/8/layout/bProcess4"/>
    <dgm:cxn modelId="{124D16A0-59C9-4BAD-8B53-DA83E79240F5}" type="presOf" srcId="{F9D5AF0F-F8DA-43BF-9CFC-D4A965ED8011}" destId="{AEE9A0DC-DC57-4C7F-B91A-78E064C05813}" srcOrd="0" destOrd="2" presId="urn:microsoft.com/office/officeart/2005/8/layout/bProcess4"/>
    <dgm:cxn modelId="{2C09E90F-7271-4F93-B8F2-7EF4FCF0D868}" type="presOf" srcId="{B086A268-6C2E-417F-934E-3BB3F01EC6D3}" destId="{17CE3472-88AF-4166-A971-69AB27543855}" srcOrd="0" destOrd="0" presId="urn:microsoft.com/office/officeart/2005/8/layout/bProcess4"/>
    <dgm:cxn modelId="{3C191A57-BE30-4220-8B81-4DA838D4E81A}" type="presOf" srcId="{CAAB1A56-6A5A-4998-9EF0-B4C7E1EFF59D}" destId="{8E0EB9FE-F434-461E-A39F-9B8DDFF8E8AD}" srcOrd="0" destOrd="1" presId="urn:microsoft.com/office/officeart/2005/8/layout/bProcess4"/>
    <dgm:cxn modelId="{F5FAC1B3-C7F4-4130-974F-06A07587DAC0}" srcId="{A6FEFD7C-ECA5-41B6-9AD5-9B0DF5683995}" destId="{AAFF6411-6A02-4436-AFF8-657E9BBC6989}" srcOrd="0" destOrd="0" parTransId="{688C684A-0485-48DD-87B8-3AC687E17BB5}" sibTransId="{4BAB9573-D8F0-4187-A6C8-DD998FF07115}"/>
    <dgm:cxn modelId="{5500A7AC-EB36-4D85-98BF-CB4D861101DD}" srcId="{F9D5AF0F-F8DA-43BF-9CFC-D4A965ED8011}" destId="{AEA683AF-3115-4489-9C34-964C807381A6}" srcOrd="0" destOrd="0" parTransId="{D080928D-4397-49F6-87A1-9567F9A7BB67}" sibTransId="{748B93B4-68BC-4F63-80EC-C8DB4B3AAEE8}"/>
    <dgm:cxn modelId="{C12F298F-361D-4311-8D62-45B6451B845C}" type="presOf" srcId="{0235828E-0F4D-4223-B47A-FEB88E9FB7C7}" destId="{759A849B-7E7A-476E-BF04-7E62A7BDACF6}" srcOrd="0" destOrd="0" presId="urn:microsoft.com/office/officeart/2005/8/layout/bProcess4"/>
    <dgm:cxn modelId="{9D2088AF-F6DF-403E-BD58-5672AF02BE7F}" srcId="{A6FEFD7C-ECA5-41B6-9AD5-9B0DF5683995}" destId="{650C6C2B-776F-45FD-BC35-0C33B249140D}" srcOrd="1" destOrd="0" parTransId="{7512677B-F349-4633-8A79-F61956A17F0A}" sibTransId="{66C8C06A-B540-4393-B459-DF124BB749ED}"/>
    <dgm:cxn modelId="{95BA41FD-03FF-4580-BE92-2A425C1828A2}" type="presOf" srcId="{AC79CAC7-0517-43A1-B98E-A5B3C3FE4AD4}" destId="{4C0877F6-F009-4F3B-A63F-385AB5BE04C2}" srcOrd="0" destOrd="3" presId="urn:microsoft.com/office/officeart/2005/8/layout/bProcess4"/>
    <dgm:cxn modelId="{11FE1334-C591-4802-8862-E1E10B05DD44}" type="presOf" srcId="{FBF0F698-F910-4703-84D3-06933B0DFBD1}" destId="{36E26AAA-0FE4-4FEC-91F1-C13C9E02C386}" srcOrd="0" destOrd="2" presId="urn:microsoft.com/office/officeart/2005/8/layout/bProcess4"/>
    <dgm:cxn modelId="{339539A3-4EB1-4DE5-8117-3FB6F0039C39}" srcId="{F9D5AF0F-F8DA-43BF-9CFC-D4A965ED8011}" destId="{796A73D2-E570-434D-9014-3DD3A3D96668}" srcOrd="1" destOrd="0" parTransId="{5BF42EB4-E765-4F0D-AD35-B2D558CB9EA2}" sibTransId="{AD1DB0BE-0F32-4BCF-9CB0-3148DFD059E2}"/>
    <dgm:cxn modelId="{13BE4ABA-64C5-4EE0-B0F7-8E11EA1F9886}" type="presOf" srcId="{F52CCF9D-9028-45AF-92ED-88BE6DFD5A76}" destId="{9948BE6D-6B2C-4F6B-B97C-086550FB40CB}" srcOrd="0" destOrd="3" presId="urn:microsoft.com/office/officeart/2005/8/layout/bProcess4"/>
    <dgm:cxn modelId="{9165A32D-81F1-48C3-9F07-A915499A6ECF}" srcId="{5B1473AD-783E-4CEA-8003-F08C8380F963}" destId="{CAAB1A56-6A5A-4998-9EF0-B4C7E1EFF59D}" srcOrd="0" destOrd="0" parTransId="{5678664B-C8C6-4339-9252-FCE3F8C5BD1F}" sibTransId="{E2258496-643B-4D86-BB6B-C3DD9DF4FCA4}"/>
    <dgm:cxn modelId="{464B5192-995F-49D1-BA9F-53A2EA86B3A7}" type="presOf" srcId="{1414504E-DDE0-494D-B97D-C9DEF51C445C}" destId="{C6A78F13-4280-4B3A-BA37-3F36266C30CA}" srcOrd="0" destOrd="0" presId="urn:microsoft.com/office/officeart/2005/8/layout/bProcess4"/>
    <dgm:cxn modelId="{B143DE25-6365-47D1-A4D2-0954FAAD83BF}" srcId="{A6FEFD7C-ECA5-41B6-9AD5-9B0DF5683995}" destId="{AC79CAC7-0517-43A1-B98E-A5B3C3FE4AD4}" srcOrd="2" destOrd="0" parTransId="{AFD50AE6-3742-457E-9359-785509C5143D}" sibTransId="{95408489-2D8F-4377-8235-EDBBDB330ADE}"/>
    <dgm:cxn modelId="{53CF10CE-9A72-4EB8-AEE1-E59447669E94}" type="presOf" srcId="{69186355-9B7C-4994-84D4-0BE804E158EA}" destId="{C63713CF-B963-4037-9600-3226D99DE2E5}" srcOrd="0" destOrd="1" presId="urn:microsoft.com/office/officeart/2005/8/layout/bProcess4"/>
    <dgm:cxn modelId="{AE252090-1847-4F13-B898-7EBC59E281AD}" type="presOf" srcId="{C294B48F-8A29-4A23-9ACB-F5687A590858}" destId="{D7392ED6-815A-4AA4-B12B-FBE786B44361}" srcOrd="0" destOrd="0" presId="urn:microsoft.com/office/officeart/2005/8/layout/bProcess4"/>
    <dgm:cxn modelId="{A9EF6234-E58D-41D6-B6A7-E4A313BAE903}" srcId="{BD064603-3968-4317-A86A-1F2ED146980C}" destId="{742FD4F5-C981-4088-B878-99C910EE2784}" srcOrd="8" destOrd="0" parTransId="{AF3DEBD6-1C95-4FDD-A993-A80465B89DEB}" sibTransId="{272052D6-2E4F-4FBE-AA49-62FBDA022625}"/>
    <dgm:cxn modelId="{0191B001-C34E-4F8F-8E70-FF59E39F0C95}" type="presOf" srcId="{E362A4B0-F8B6-4B0A-A4ED-34F24510FDD7}" destId="{B0B5EF06-2F97-4658-A99C-4221D2012334}" srcOrd="0" destOrd="0" presId="urn:microsoft.com/office/officeart/2005/8/layout/bProcess4"/>
    <dgm:cxn modelId="{12845DBE-99B4-4EAD-AA37-A5742A2FDCB6}" type="presOf" srcId="{A0E2625C-B148-46A0-B73A-6E36076E3EA8}" destId="{382DB353-0238-40C7-B855-A2411588EBC4}" srcOrd="0" destOrd="0" presId="urn:microsoft.com/office/officeart/2005/8/layout/bProcess4"/>
    <dgm:cxn modelId="{2398351B-5FA2-4144-BE30-DA64F85EA018}" srcId="{BD064603-3968-4317-A86A-1F2ED146980C}" destId="{E362A4B0-F8B6-4B0A-A4ED-34F24510FDD7}" srcOrd="3" destOrd="0" parTransId="{8CEF6D2D-1A00-4C29-A8F4-B7140FE06A59}" sibTransId="{1414504E-DDE0-494D-B97D-C9DEF51C445C}"/>
    <dgm:cxn modelId="{DDB8643E-416A-4387-AFB4-187285EBDE15}" type="presOf" srcId="{5B1473AD-783E-4CEA-8003-F08C8380F963}" destId="{8E0EB9FE-F434-461E-A39F-9B8DDFF8E8AD}" srcOrd="0" destOrd="0" presId="urn:microsoft.com/office/officeart/2005/8/layout/bProcess4"/>
    <dgm:cxn modelId="{E4C70845-2C42-4231-8530-291900BA884A}" type="presOf" srcId="{661B38C0-49DD-4DC0-B42D-F0E0464FD6C8}" destId="{B0B5EF06-2F97-4658-A99C-4221D2012334}" srcOrd="0" destOrd="3" presId="urn:microsoft.com/office/officeart/2005/8/layout/bProcess4"/>
    <dgm:cxn modelId="{C697931A-C2FC-4A37-9F11-61FBAAFF4708}" srcId="{BD064603-3968-4317-A86A-1F2ED146980C}" destId="{6E690D3E-6BD3-43C7-AEE9-379A9E755B67}" srcOrd="5" destOrd="0" parTransId="{570C918F-D7BB-461D-8A5A-DA7B742AB152}" sibTransId="{0235828E-0F4D-4223-B47A-FEB88E9FB7C7}"/>
    <dgm:cxn modelId="{D00DE182-4B62-4787-9972-1139BDBC8811}" srcId="{5BE2A42E-B810-4B39-98B8-323DBE62BB0F}" destId="{69186355-9B7C-4994-84D4-0BE804E158EA}" srcOrd="0" destOrd="0" parTransId="{08189584-FCEC-4B64-96A4-ED34879E032E}" sibTransId="{58EBF58E-869C-45D7-BAFF-CEB22EC27369}"/>
    <dgm:cxn modelId="{73462777-D4BF-49EA-9EEA-6934A91F7214}" srcId="{10EB9CF4-51C9-444A-8843-947F58C0024B}" destId="{541542A3-54E9-41F8-8B06-370A3E73B9D7}" srcOrd="2" destOrd="0" parTransId="{3294D596-8DEA-433D-BFEB-A1F77C5923B5}" sibTransId="{79C078C2-3E4D-4D77-8DE2-DC31BBEFA5E0}"/>
    <dgm:cxn modelId="{0089D4E8-9404-47AA-B6F2-5BF6BE185A52}" type="presOf" srcId="{650C6C2B-776F-45FD-BC35-0C33B249140D}" destId="{4C0877F6-F009-4F3B-A63F-385AB5BE04C2}" srcOrd="0" destOrd="2" presId="urn:microsoft.com/office/officeart/2005/8/layout/bProcess4"/>
    <dgm:cxn modelId="{3AFC4F81-FFE4-4B61-AEC4-DD4C726241F5}" srcId="{6E690D3E-6BD3-43C7-AEE9-379A9E755B67}" destId="{4C1BC2B8-BEEE-4B84-807F-9775000C9192}" srcOrd="0" destOrd="0" parTransId="{01984C09-BCDF-4333-ABA1-935B9C77E7E3}" sibTransId="{4D28FCCE-0C2A-4197-8810-3D5E8A823AD7}"/>
    <dgm:cxn modelId="{E9DE4C91-6F60-473C-9A3F-F66F74A1D23E}" srcId="{742FD4F5-C981-4088-B878-99C910EE2784}" destId="{1222A75D-1D57-47B1-900A-43CF6301BC60}" srcOrd="1" destOrd="0" parTransId="{46B3F220-F4CB-4B42-9DBE-8C03B40CD9E7}" sibTransId="{E72E5443-EBEE-4A1F-BD5C-309A9BD6E552}"/>
    <dgm:cxn modelId="{44BE8198-89B1-4326-B971-E35CF13373C4}" type="presOf" srcId="{1222A75D-1D57-47B1-900A-43CF6301BC60}" destId="{9948BE6D-6B2C-4F6B-B97C-086550FB40CB}" srcOrd="0" destOrd="2" presId="urn:microsoft.com/office/officeart/2005/8/layout/bProcess4"/>
    <dgm:cxn modelId="{3E9C0891-66C6-4973-8E5C-751D798B8C82}" srcId="{BD064603-3968-4317-A86A-1F2ED146980C}" destId="{795EA6EE-A74E-4913-9589-3B8C89B9681D}" srcOrd="4" destOrd="0" parTransId="{090CFDC5-4C11-4A16-8FA6-B1FF79ED9C04}" sibTransId="{7A2AD25C-FAD0-446A-8FB5-B97B5C45DDD3}"/>
    <dgm:cxn modelId="{16EA3077-561F-4415-9A14-3C64E1925617}" srcId="{BD064603-3968-4317-A86A-1F2ED146980C}" destId="{5BE2A42E-B810-4B39-98B8-323DBE62BB0F}" srcOrd="2" destOrd="0" parTransId="{725AED12-7986-42B2-8AC9-A8571DFB3B3F}" sibTransId="{E75B2EDF-E5AE-4DB5-A5BD-B2C66E87D87E}"/>
    <dgm:cxn modelId="{3A79F525-E216-4FA1-8B20-8EA362FC44E6}" srcId="{E362A4B0-F8B6-4B0A-A4ED-34F24510FDD7}" destId="{AC81E1D6-E5D6-4FFE-98E5-E5C8B0E74CD0}" srcOrd="1" destOrd="0" parTransId="{1B7D012B-308F-478A-A7F6-B3961306E182}" sibTransId="{266490EF-876A-4F5B-9C53-2E88D65B1179}"/>
    <dgm:cxn modelId="{9C7348C9-F810-407A-96F2-E4B811865341}" type="presOf" srcId="{8F38CA4C-67D4-436C-A2A5-4152CD02EB07}" destId="{36E26AAA-0FE4-4FEC-91F1-C13C9E02C386}" srcOrd="0" destOrd="1" presId="urn:microsoft.com/office/officeart/2005/8/layout/bProcess4"/>
    <dgm:cxn modelId="{CB3AD3A2-A8BD-42E2-BA7A-9CDA6EDC2E72}" type="presOf" srcId="{10EB9CF4-51C9-444A-8843-947F58C0024B}" destId="{36E26AAA-0FE4-4FEC-91F1-C13C9E02C386}" srcOrd="0" destOrd="0" presId="urn:microsoft.com/office/officeart/2005/8/layout/bProcess4"/>
    <dgm:cxn modelId="{462218D3-BE66-4C87-9FFD-B09D48B3D730}" srcId="{742FD4F5-C981-4088-B878-99C910EE2784}" destId="{3C6D9AA2-7AD3-47E7-AFB4-3D9C3392ED20}" srcOrd="0" destOrd="0" parTransId="{7645A642-8682-4B9C-9400-E193B44E4432}" sibTransId="{8061C437-090D-4A43-B81C-8D1447D2F3C8}"/>
    <dgm:cxn modelId="{453ED62D-49F8-4366-A611-254433D5EF72}" srcId="{BD064603-3968-4317-A86A-1F2ED146980C}" destId="{A6FEFD7C-ECA5-41B6-9AD5-9B0DF5683995}" srcOrd="6" destOrd="0" parTransId="{A7CD3081-EAEF-4CC8-9FF8-7C5CE61767F2}" sibTransId="{9583428D-8728-40A5-B9C0-9E65087D05D8}"/>
    <dgm:cxn modelId="{5F07CBE8-E89B-46D9-A60A-04FD737D192D}" type="presOf" srcId="{AC81E1D6-E5D6-4FFE-98E5-E5C8B0E74CD0}" destId="{B0B5EF06-2F97-4658-A99C-4221D2012334}" srcOrd="0" destOrd="2" presId="urn:microsoft.com/office/officeart/2005/8/layout/bProcess4"/>
    <dgm:cxn modelId="{F752DDFD-96E0-40AD-9183-412C5BEBF6D5}" srcId="{5B1473AD-783E-4CEA-8003-F08C8380F963}" destId="{DE69C07C-0FE3-4108-AC00-D3B86FE06ED6}" srcOrd="2" destOrd="0" parTransId="{66CAF45B-F3EB-477A-A887-F56C79E1E238}" sibTransId="{A4FF4DCB-28F5-40B4-91ED-739AFBAE958C}"/>
    <dgm:cxn modelId="{EFD30F34-662E-487C-9B9A-952EF70D8A1D}" srcId="{10EB9CF4-51C9-444A-8843-947F58C0024B}" destId="{8F38CA4C-67D4-436C-A2A5-4152CD02EB07}" srcOrd="0" destOrd="0" parTransId="{39FAD588-1C0B-424C-89E9-69503CF9ED78}" sibTransId="{A266E164-1507-47E7-8016-6E935A58C492}"/>
    <dgm:cxn modelId="{011D6C0F-6821-4946-8D75-4D5D62D7E121}" srcId="{6E690D3E-6BD3-43C7-AEE9-379A9E755B67}" destId="{F9D5AF0F-F8DA-43BF-9CFC-D4A965ED8011}" srcOrd="1" destOrd="0" parTransId="{AEE4D8D1-2581-41EA-8B4B-10E558F55993}" sibTransId="{EF121169-82C3-4CF5-A2D4-10616FCF8D10}"/>
    <dgm:cxn modelId="{800789F2-1AB2-49EF-88AB-625405B6D60D}" type="presOf" srcId="{7A2AD25C-FAD0-446A-8FB5-B97B5C45DDD3}" destId="{57AC1456-DF4D-4BF0-A512-E7EABA0D9795}" srcOrd="0" destOrd="0" presId="urn:microsoft.com/office/officeart/2005/8/layout/bProcess4"/>
    <dgm:cxn modelId="{DC7B2AB3-36E9-441E-A27F-A88CF7845AE8}" srcId="{5B1473AD-783E-4CEA-8003-F08C8380F963}" destId="{DD54C0D5-B8AD-4E7B-8130-371DD17597E9}" srcOrd="1" destOrd="0" parTransId="{92C48AED-D9CF-4008-8C0B-1211DAC97889}" sibTransId="{90C1F729-1ED0-4872-9719-E084CD139DA3}"/>
    <dgm:cxn modelId="{0721CD17-8B4B-4151-90F5-3BC327C28D04}" type="presParOf" srcId="{FC295557-6AB5-4A19-9633-34EC8BDD1AA6}" destId="{AD079F36-8CDC-43C8-8EC2-53574038F9FC}" srcOrd="0" destOrd="0" presId="urn:microsoft.com/office/officeart/2005/8/layout/bProcess4"/>
    <dgm:cxn modelId="{956C470A-E8E7-453C-A43C-C13A37D7A215}" type="presParOf" srcId="{AD079F36-8CDC-43C8-8EC2-53574038F9FC}" destId="{92C35171-9A2F-4E04-9DFA-6798101FD38C}" srcOrd="0" destOrd="0" presId="urn:microsoft.com/office/officeart/2005/8/layout/bProcess4"/>
    <dgm:cxn modelId="{5190D3CB-E441-415E-B5D2-89C47CFD8F94}" type="presParOf" srcId="{AD079F36-8CDC-43C8-8EC2-53574038F9FC}" destId="{36E26AAA-0FE4-4FEC-91F1-C13C9E02C386}" srcOrd="1" destOrd="0" presId="urn:microsoft.com/office/officeart/2005/8/layout/bProcess4"/>
    <dgm:cxn modelId="{19ECB237-3E52-4DC1-8E88-474B57854B4B}" type="presParOf" srcId="{FC295557-6AB5-4A19-9633-34EC8BDD1AA6}" destId="{D7392ED6-815A-4AA4-B12B-FBE786B44361}" srcOrd="1" destOrd="0" presId="urn:microsoft.com/office/officeart/2005/8/layout/bProcess4"/>
    <dgm:cxn modelId="{E7892C8C-7FA2-41A2-8DF9-52D18A63EBF0}" type="presParOf" srcId="{FC295557-6AB5-4A19-9633-34EC8BDD1AA6}" destId="{A85393CD-448F-48AB-9ADA-4670AC924FE4}" srcOrd="2" destOrd="0" presId="urn:microsoft.com/office/officeart/2005/8/layout/bProcess4"/>
    <dgm:cxn modelId="{831446EA-7200-4264-B70C-D8D9498BB9CE}" type="presParOf" srcId="{A85393CD-448F-48AB-9ADA-4670AC924FE4}" destId="{EFC7D6CE-2D1B-4746-8565-0E0A5DB8D68F}" srcOrd="0" destOrd="0" presId="urn:microsoft.com/office/officeart/2005/8/layout/bProcess4"/>
    <dgm:cxn modelId="{4CFC23CC-5BEE-4470-9AAB-0AFF63270319}" type="presParOf" srcId="{A85393CD-448F-48AB-9ADA-4670AC924FE4}" destId="{382DB353-0238-40C7-B855-A2411588EBC4}" srcOrd="1" destOrd="0" presId="urn:microsoft.com/office/officeart/2005/8/layout/bProcess4"/>
    <dgm:cxn modelId="{8E59EB75-5BCE-478A-87F0-3AECC331167C}" type="presParOf" srcId="{FC295557-6AB5-4A19-9633-34EC8BDD1AA6}" destId="{A83B8EC8-6E05-4C31-996B-7ED5E0A134E8}" srcOrd="3" destOrd="0" presId="urn:microsoft.com/office/officeart/2005/8/layout/bProcess4"/>
    <dgm:cxn modelId="{89EC0708-4CD5-405F-A849-186BA9B7D7A7}" type="presParOf" srcId="{FC295557-6AB5-4A19-9633-34EC8BDD1AA6}" destId="{84237FF6-B272-472C-BA17-CFA60DB5636C}" srcOrd="4" destOrd="0" presId="urn:microsoft.com/office/officeart/2005/8/layout/bProcess4"/>
    <dgm:cxn modelId="{31F734E6-4700-415B-81D2-0F519ACCDD90}" type="presParOf" srcId="{84237FF6-B272-472C-BA17-CFA60DB5636C}" destId="{970DA848-F084-46A8-A975-7E09A09C4A5C}" srcOrd="0" destOrd="0" presId="urn:microsoft.com/office/officeart/2005/8/layout/bProcess4"/>
    <dgm:cxn modelId="{8F91265D-9E27-4729-B8C0-E4B1DDBCD068}" type="presParOf" srcId="{84237FF6-B272-472C-BA17-CFA60DB5636C}" destId="{C63713CF-B963-4037-9600-3226D99DE2E5}" srcOrd="1" destOrd="0" presId="urn:microsoft.com/office/officeart/2005/8/layout/bProcess4"/>
    <dgm:cxn modelId="{B4E688DA-F1FC-415D-8C44-20FBA8965063}" type="presParOf" srcId="{FC295557-6AB5-4A19-9633-34EC8BDD1AA6}" destId="{CE9405FE-A068-4EDB-BC70-FDB970CFCF7B}" srcOrd="5" destOrd="0" presId="urn:microsoft.com/office/officeart/2005/8/layout/bProcess4"/>
    <dgm:cxn modelId="{29D86660-492B-4731-8A28-D35DFF0AAD87}" type="presParOf" srcId="{FC295557-6AB5-4A19-9633-34EC8BDD1AA6}" destId="{909A3037-6AC3-4184-85AA-EEE7D76FF88C}" srcOrd="6" destOrd="0" presId="urn:microsoft.com/office/officeart/2005/8/layout/bProcess4"/>
    <dgm:cxn modelId="{88441E3B-208B-4BBF-B49E-9A734AECD835}" type="presParOf" srcId="{909A3037-6AC3-4184-85AA-EEE7D76FF88C}" destId="{8C41E674-F85D-487F-957F-E6C74043FFA2}" srcOrd="0" destOrd="0" presId="urn:microsoft.com/office/officeart/2005/8/layout/bProcess4"/>
    <dgm:cxn modelId="{D25B6698-EA77-4BFF-A8EF-2360327D1A32}" type="presParOf" srcId="{909A3037-6AC3-4184-85AA-EEE7D76FF88C}" destId="{B0B5EF06-2F97-4658-A99C-4221D2012334}" srcOrd="1" destOrd="0" presId="urn:microsoft.com/office/officeart/2005/8/layout/bProcess4"/>
    <dgm:cxn modelId="{02185CEC-570F-4459-9E6E-8C818B95EC88}" type="presParOf" srcId="{FC295557-6AB5-4A19-9633-34EC8BDD1AA6}" destId="{C6A78F13-4280-4B3A-BA37-3F36266C30CA}" srcOrd="7" destOrd="0" presId="urn:microsoft.com/office/officeart/2005/8/layout/bProcess4"/>
    <dgm:cxn modelId="{76237DBA-41D7-4409-B323-F8A9C74D7D8F}" type="presParOf" srcId="{FC295557-6AB5-4A19-9633-34EC8BDD1AA6}" destId="{B522FA1A-663B-468D-9B29-66757C9CBFA3}" srcOrd="8" destOrd="0" presId="urn:microsoft.com/office/officeart/2005/8/layout/bProcess4"/>
    <dgm:cxn modelId="{F7BB4D43-DE32-4099-9F33-232C7DCF3FC3}" type="presParOf" srcId="{B522FA1A-663B-468D-9B29-66757C9CBFA3}" destId="{9C7B557A-C9CC-4588-8600-7E1BAEFF52C6}" srcOrd="0" destOrd="0" presId="urn:microsoft.com/office/officeart/2005/8/layout/bProcess4"/>
    <dgm:cxn modelId="{449B3CC4-27BD-451C-A99A-4F0FC0898B52}" type="presParOf" srcId="{B522FA1A-663B-468D-9B29-66757C9CBFA3}" destId="{15C5942B-F6A0-4502-A4CD-B698BAECF804}" srcOrd="1" destOrd="0" presId="urn:microsoft.com/office/officeart/2005/8/layout/bProcess4"/>
    <dgm:cxn modelId="{9203E7DF-3AC7-48CE-B42E-38AED6ADF969}" type="presParOf" srcId="{FC295557-6AB5-4A19-9633-34EC8BDD1AA6}" destId="{57AC1456-DF4D-4BF0-A512-E7EABA0D9795}" srcOrd="9" destOrd="0" presId="urn:microsoft.com/office/officeart/2005/8/layout/bProcess4"/>
    <dgm:cxn modelId="{096930DC-6F33-4B61-9838-85E6451F18A1}" type="presParOf" srcId="{FC295557-6AB5-4A19-9633-34EC8BDD1AA6}" destId="{B82553B2-42ED-4F33-948C-187C96C2614E}" srcOrd="10" destOrd="0" presId="urn:microsoft.com/office/officeart/2005/8/layout/bProcess4"/>
    <dgm:cxn modelId="{806DA43A-556A-418A-AC67-D43B6B11D5A3}" type="presParOf" srcId="{B82553B2-42ED-4F33-948C-187C96C2614E}" destId="{328ED98E-AE26-4389-8B3B-B4958E84573A}" srcOrd="0" destOrd="0" presId="urn:microsoft.com/office/officeart/2005/8/layout/bProcess4"/>
    <dgm:cxn modelId="{6DCB672B-22E3-4141-9366-B262878AE5BF}" type="presParOf" srcId="{B82553B2-42ED-4F33-948C-187C96C2614E}" destId="{AEE9A0DC-DC57-4C7F-B91A-78E064C05813}" srcOrd="1" destOrd="0" presId="urn:microsoft.com/office/officeart/2005/8/layout/bProcess4"/>
    <dgm:cxn modelId="{05AB9E2B-696B-4030-9EDA-9F3787CF21A8}" type="presParOf" srcId="{FC295557-6AB5-4A19-9633-34EC8BDD1AA6}" destId="{759A849B-7E7A-476E-BF04-7E62A7BDACF6}" srcOrd="11" destOrd="0" presId="urn:microsoft.com/office/officeart/2005/8/layout/bProcess4"/>
    <dgm:cxn modelId="{D2EAD774-3147-4D6B-8F76-658B9A6C4E55}" type="presParOf" srcId="{FC295557-6AB5-4A19-9633-34EC8BDD1AA6}" destId="{4520396A-CE48-4950-9C45-137D55F5A659}" srcOrd="12" destOrd="0" presId="urn:microsoft.com/office/officeart/2005/8/layout/bProcess4"/>
    <dgm:cxn modelId="{2A7C38FD-2DB9-47E8-A17C-3525F8E25B8F}" type="presParOf" srcId="{4520396A-CE48-4950-9C45-137D55F5A659}" destId="{0D539384-18A7-496C-ACA9-54DEEC608D62}" srcOrd="0" destOrd="0" presId="urn:microsoft.com/office/officeart/2005/8/layout/bProcess4"/>
    <dgm:cxn modelId="{D6A42B37-C522-4E8C-AC1E-665CA0FC1A0E}" type="presParOf" srcId="{4520396A-CE48-4950-9C45-137D55F5A659}" destId="{4C0877F6-F009-4F3B-A63F-385AB5BE04C2}" srcOrd="1" destOrd="0" presId="urn:microsoft.com/office/officeart/2005/8/layout/bProcess4"/>
    <dgm:cxn modelId="{4DF1C2E6-D07E-4673-B435-8E9FDD9D2CC0}" type="presParOf" srcId="{FC295557-6AB5-4A19-9633-34EC8BDD1AA6}" destId="{798B7CE9-806F-47F6-9F69-BF9C33712116}" srcOrd="13" destOrd="0" presId="urn:microsoft.com/office/officeart/2005/8/layout/bProcess4"/>
    <dgm:cxn modelId="{89018D3E-984B-4CE1-96A8-16308078E0C9}" type="presParOf" srcId="{FC295557-6AB5-4A19-9633-34EC8BDD1AA6}" destId="{6D4FFB19-018B-45D7-AE41-7C073552AFC5}" srcOrd="14" destOrd="0" presId="urn:microsoft.com/office/officeart/2005/8/layout/bProcess4"/>
    <dgm:cxn modelId="{612330CC-3A9E-4883-A3B9-7F03F3A3785B}" type="presParOf" srcId="{6D4FFB19-018B-45D7-AE41-7C073552AFC5}" destId="{92AF8EB9-B51A-4BDE-A1FB-9A52B07E6FFC}" srcOrd="0" destOrd="0" presId="urn:microsoft.com/office/officeart/2005/8/layout/bProcess4"/>
    <dgm:cxn modelId="{C92653E5-701C-41B7-AD0F-1F6B4341B5ED}" type="presParOf" srcId="{6D4FFB19-018B-45D7-AE41-7C073552AFC5}" destId="{8E0EB9FE-F434-461E-A39F-9B8DDFF8E8AD}" srcOrd="1" destOrd="0" presId="urn:microsoft.com/office/officeart/2005/8/layout/bProcess4"/>
    <dgm:cxn modelId="{C1199FF4-A177-4131-A6FE-FF8BDDBE15BD}" type="presParOf" srcId="{FC295557-6AB5-4A19-9633-34EC8BDD1AA6}" destId="{17CE3472-88AF-4166-A971-69AB27543855}" srcOrd="15" destOrd="0" presId="urn:microsoft.com/office/officeart/2005/8/layout/bProcess4"/>
    <dgm:cxn modelId="{CDC91058-AA7E-4219-92D1-DB3871925924}" type="presParOf" srcId="{FC295557-6AB5-4A19-9633-34EC8BDD1AA6}" destId="{6063A367-F871-4851-A463-B78C08409965}" srcOrd="16" destOrd="0" presId="urn:microsoft.com/office/officeart/2005/8/layout/bProcess4"/>
    <dgm:cxn modelId="{9291F0F5-9C3F-48FA-8FA2-85D6A5525B82}" type="presParOf" srcId="{6063A367-F871-4851-A463-B78C08409965}" destId="{0E2852C9-CE83-4D48-9C3F-6D0F4B6ECDC4}" srcOrd="0" destOrd="0" presId="urn:microsoft.com/office/officeart/2005/8/layout/bProcess4"/>
    <dgm:cxn modelId="{5FD030B0-EFF8-4BB5-908E-A6C7E84C149E}" type="presParOf" srcId="{6063A367-F871-4851-A463-B78C08409965}" destId="{9948BE6D-6B2C-4F6B-B97C-086550FB40CB}"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CD6CD9-D08A-4305-9A4F-79A25C9EA944}" type="doc">
      <dgm:prSet loTypeId="urn:microsoft.com/office/officeart/2005/8/layout/chevron2" loCatId="process" qsTypeId="urn:microsoft.com/office/officeart/2005/8/quickstyle/simple3" qsCatId="simple" csTypeId="urn:microsoft.com/office/officeart/2005/8/colors/colorful5" csCatId="colorful" phldr="1"/>
      <dgm:spPr/>
      <dgm:t>
        <a:bodyPr/>
        <a:lstStyle/>
        <a:p>
          <a:endParaRPr lang="en-US"/>
        </a:p>
      </dgm:t>
    </dgm:pt>
    <dgm:pt modelId="{9CDA6547-1D75-485F-9324-F7AFFF781985}">
      <dgm:prSet phldrT="[Text]" custT="1"/>
      <dgm:spPr/>
      <dgm:t>
        <a:bodyPr/>
        <a:lstStyle/>
        <a:p>
          <a:r>
            <a:rPr lang="en-US" sz="900" b="1" dirty="0" smtClean="0"/>
            <a:t>07/25</a:t>
          </a:r>
          <a:endParaRPr lang="en-US" sz="700" b="1" dirty="0"/>
        </a:p>
      </dgm:t>
    </dgm:pt>
    <dgm:pt modelId="{21F93F49-9EB8-476D-8CEC-C47B7E3E80C6}" type="parTrans" cxnId="{2A3D94F9-5479-4DDC-B3A6-1C773A17BA6F}">
      <dgm:prSet/>
      <dgm:spPr/>
      <dgm:t>
        <a:bodyPr/>
        <a:lstStyle/>
        <a:p>
          <a:endParaRPr lang="en-US" sz="1800"/>
        </a:p>
      </dgm:t>
    </dgm:pt>
    <dgm:pt modelId="{A2EE1A66-22DF-4D8F-BD7B-FC7B1D1324BF}" type="sibTrans" cxnId="{2A3D94F9-5479-4DDC-B3A6-1C773A17BA6F}">
      <dgm:prSet/>
      <dgm:spPr/>
      <dgm:t>
        <a:bodyPr/>
        <a:lstStyle/>
        <a:p>
          <a:endParaRPr lang="en-US" sz="1800"/>
        </a:p>
      </dgm:t>
    </dgm:pt>
    <dgm:pt modelId="{5D9C2A39-59BA-4E14-8688-17F5D27440F9}">
      <dgm:prSet custT="1"/>
      <dgm:spPr/>
      <dgm:t>
        <a:bodyPr/>
        <a:lstStyle/>
        <a:p>
          <a:r>
            <a:rPr lang="en-US" sz="900" b="1" dirty="0" smtClean="0"/>
            <a:t>08/01</a:t>
          </a:r>
          <a:endParaRPr lang="en-US" sz="900" b="1" dirty="0"/>
        </a:p>
      </dgm:t>
    </dgm:pt>
    <dgm:pt modelId="{00E5D75E-A2A5-4A9B-B7D6-E77FB2D67B78}" type="parTrans" cxnId="{FCD65501-9C4F-4EEF-87D2-934757D1B5DE}">
      <dgm:prSet/>
      <dgm:spPr/>
      <dgm:t>
        <a:bodyPr/>
        <a:lstStyle/>
        <a:p>
          <a:endParaRPr lang="en-US" sz="1800"/>
        </a:p>
      </dgm:t>
    </dgm:pt>
    <dgm:pt modelId="{AF0A47D6-7F6C-4679-A194-4BC4567B7724}" type="sibTrans" cxnId="{FCD65501-9C4F-4EEF-87D2-934757D1B5DE}">
      <dgm:prSet/>
      <dgm:spPr/>
      <dgm:t>
        <a:bodyPr/>
        <a:lstStyle/>
        <a:p>
          <a:endParaRPr lang="en-US" sz="1800"/>
        </a:p>
      </dgm:t>
    </dgm:pt>
    <dgm:pt modelId="{417FB9EC-B6F3-4FA3-9C80-4A9E9A30CE45}">
      <dgm:prSet custT="1"/>
      <dgm:spPr/>
      <dgm:t>
        <a:bodyPr/>
        <a:lstStyle/>
        <a:p>
          <a:r>
            <a:rPr lang="en-US" sz="900" b="1" dirty="0" smtClean="0"/>
            <a:t>08/08</a:t>
          </a:r>
          <a:endParaRPr lang="en-US" sz="800" b="1" dirty="0"/>
        </a:p>
      </dgm:t>
    </dgm:pt>
    <dgm:pt modelId="{26EEC45C-791B-43CC-B22D-B3B215DCFC83}" type="parTrans" cxnId="{7F77F6C5-4BFB-4791-A073-03F910D3A682}">
      <dgm:prSet/>
      <dgm:spPr/>
      <dgm:t>
        <a:bodyPr/>
        <a:lstStyle/>
        <a:p>
          <a:endParaRPr lang="en-US" sz="1800"/>
        </a:p>
      </dgm:t>
    </dgm:pt>
    <dgm:pt modelId="{1F19E740-5F7E-4214-92D6-BB67B139288B}" type="sibTrans" cxnId="{7F77F6C5-4BFB-4791-A073-03F910D3A682}">
      <dgm:prSet/>
      <dgm:spPr/>
      <dgm:t>
        <a:bodyPr/>
        <a:lstStyle/>
        <a:p>
          <a:endParaRPr lang="en-US" sz="1800"/>
        </a:p>
      </dgm:t>
    </dgm:pt>
    <dgm:pt modelId="{F42D797E-B560-4173-942C-3586F898F14C}">
      <dgm:prSet custT="1"/>
      <dgm:spPr/>
      <dgm:t>
        <a:bodyPr/>
        <a:lstStyle/>
        <a:p>
          <a:r>
            <a:rPr lang="en-US" sz="900" b="1" dirty="0" smtClean="0"/>
            <a:t>08/15</a:t>
          </a:r>
          <a:endParaRPr lang="en-US" sz="800" b="1" dirty="0"/>
        </a:p>
      </dgm:t>
    </dgm:pt>
    <dgm:pt modelId="{ACBA3543-F473-4E05-8DCC-A9F2024643CD}" type="parTrans" cxnId="{259DB201-0603-4754-8A83-0501B08656C7}">
      <dgm:prSet/>
      <dgm:spPr/>
      <dgm:t>
        <a:bodyPr/>
        <a:lstStyle/>
        <a:p>
          <a:endParaRPr lang="en-US" sz="1800"/>
        </a:p>
      </dgm:t>
    </dgm:pt>
    <dgm:pt modelId="{18C9F2A0-29CE-4539-943F-83801316E11B}" type="sibTrans" cxnId="{259DB201-0603-4754-8A83-0501B08656C7}">
      <dgm:prSet/>
      <dgm:spPr/>
      <dgm:t>
        <a:bodyPr/>
        <a:lstStyle/>
        <a:p>
          <a:endParaRPr lang="en-US" sz="1800"/>
        </a:p>
      </dgm:t>
    </dgm:pt>
    <dgm:pt modelId="{709A8DF7-69DB-44B9-B906-122DFB78051C}">
      <dgm:prSet custT="1"/>
      <dgm:spPr/>
      <dgm:t>
        <a:bodyPr/>
        <a:lstStyle/>
        <a:p>
          <a:r>
            <a:rPr lang="en-US" sz="900" b="1" dirty="0" smtClean="0"/>
            <a:t>08/22</a:t>
          </a:r>
          <a:endParaRPr lang="en-US" sz="800" b="1" dirty="0"/>
        </a:p>
      </dgm:t>
    </dgm:pt>
    <dgm:pt modelId="{EA5322D4-7BA2-4985-BA0C-954C820AA92E}" type="parTrans" cxnId="{722871E4-3C48-47B7-97D2-F5F80AE883F6}">
      <dgm:prSet/>
      <dgm:spPr/>
      <dgm:t>
        <a:bodyPr/>
        <a:lstStyle/>
        <a:p>
          <a:endParaRPr lang="en-US" sz="1800"/>
        </a:p>
      </dgm:t>
    </dgm:pt>
    <dgm:pt modelId="{0757EA70-E3F5-4EA5-9819-B3936C3D8E0F}" type="sibTrans" cxnId="{722871E4-3C48-47B7-97D2-F5F80AE883F6}">
      <dgm:prSet/>
      <dgm:spPr/>
      <dgm:t>
        <a:bodyPr/>
        <a:lstStyle/>
        <a:p>
          <a:endParaRPr lang="en-US" sz="1800"/>
        </a:p>
      </dgm:t>
    </dgm:pt>
    <dgm:pt modelId="{19D56E19-7DE6-4549-9B85-B9E43A1C66C5}">
      <dgm:prSet custT="1"/>
      <dgm:spPr/>
      <dgm:t>
        <a:bodyPr/>
        <a:lstStyle/>
        <a:p>
          <a:r>
            <a:rPr lang="en-US" sz="900" b="1" dirty="0" smtClean="0"/>
            <a:t>08/29</a:t>
          </a:r>
          <a:endParaRPr lang="en-US" sz="600" b="1" dirty="0"/>
        </a:p>
      </dgm:t>
    </dgm:pt>
    <dgm:pt modelId="{B6E996C9-8468-4AF8-9ACC-D056DBAF27CE}" type="parTrans" cxnId="{8D38E03E-E07A-4C34-9222-DB24EF0CD30A}">
      <dgm:prSet/>
      <dgm:spPr/>
      <dgm:t>
        <a:bodyPr/>
        <a:lstStyle/>
        <a:p>
          <a:endParaRPr lang="en-US" sz="1800"/>
        </a:p>
      </dgm:t>
    </dgm:pt>
    <dgm:pt modelId="{BA365A69-0CC5-4CDA-8BBE-F1B7E4F9019F}" type="sibTrans" cxnId="{8D38E03E-E07A-4C34-9222-DB24EF0CD30A}">
      <dgm:prSet/>
      <dgm:spPr/>
      <dgm:t>
        <a:bodyPr/>
        <a:lstStyle/>
        <a:p>
          <a:endParaRPr lang="en-US" sz="1800"/>
        </a:p>
      </dgm:t>
    </dgm:pt>
    <dgm:pt modelId="{D660D2CD-CEE2-4B21-8557-2FC79854BF70}">
      <dgm:prSet custT="1"/>
      <dgm:spPr/>
      <dgm:t>
        <a:bodyPr/>
        <a:lstStyle/>
        <a:p>
          <a:r>
            <a:rPr lang="en-US" sz="900" b="1" dirty="0" smtClean="0"/>
            <a:t>09/05</a:t>
          </a:r>
          <a:endParaRPr lang="en-US" sz="800" b="1" dirty="0"/>
        </a:p>
      </dgm:t>
    </dgm:pt>
    <dgm:pt modelId="{AF9B6EA1-25EA-40CF-A8E8-B9DAC38C2FB3}" type="parTrans" cxnId="{588A756A-8A92-4A1D-AF32-7DC73F7885D4}">
      <dgm:prSet/>
      <dgm:spPr/>
      <dgm:t>
        <a:bodyPr/>
        <a:lstStyle/>
        <a:p>
          <a:endParaRPr lang="en-US" sz="1800"/>
        </a:p>
      </dgm:t>
    </dgm:pt>
    <dgm:pt modelId="{18CC4BC0-2276-4B8E-B0FB-B6A4B6CB1FD4}" type="sibTrans" cxnId="{588A756A-8A92-4A1D-AF32-7DC73F7885D4}">
      <dgm:prSet/>
      <dgm:spPr/>
      <dgm:t>
        <a:bodyPr/>
        <a:lstStyle/>
        <a:p>
          <a:endParaRPr lang="en-US" sz="1800"/>
        </a:p>
      </dgm:t>
    </dgm:pt>
    <dgm:pt modelId="{E5488BC7-B8D7-4438-A9DD-0C8ED8FA4345}">
      <dgm:prSet custT="1"/>
      <dgm:spPr/>
      <dgm:t>
        <a:bodyPr/>
        <a:lstStyle/>
        <a:p>
          <a:r>
            <a:rPr lang="en-US" sz="800" b="1" dirty="0" smtClean="0"/>
            <a:t>09/12</a:t>
          </a:r>
          <a:endParaRPr lang="en-US" sz="800" b="1" dirty="0"/>
        </a:p>
      </dgm:t>
    </dgm:pt>
    <dgm:pt modelId="{5D253085-DAE0-419E-8262-669C24E8CCC8}" type="parTrans" cxnId="{94121714-AE05-4B5F-84EC-C43B5D1C608D}">
      <dgm:prSet/>
      <dgm:spPr/>
      <dgm:t>
        <a:bodyPr/>
        <a:lstStyle/>
        <a:p>
          <a:endParaRPr lang="en-US" sz="1800"/>
        </a:p>
      </dgm:t>
    </dgm:pt>
    <dgm:pt modelId="{72201470-750E-4197-9E28-6BBEC6F07510}" type="sibTrans" cxnId="{94121714-AE05-4B5F-84EC-C43B5D1C608D}">
      <dgm:prSet/>
      <dgm:spPr/>
      <dgm:t>
        <a:bodyPr/>
        <a:lstStyle/>
        <a:p>
          <a:endParaRPr lang="en-US" sz="1800"/>
        </a:p>
      </dgm:t>
    </dgm:pt>
    <dgm:pt modelId="{BEBDBCD7-5AD0-4770-9A38-C4270A6EC688}">
      <dgm:prSet custT="1"/>
      <dgm:spPr/>
      <dgm:t>
        <a:bodyPr/>
        <a:lstStyle/>
        <a:p>
          <a:r>
            <a:rPr lang="en-US" sz="800" b="1" dirty="0" smtClean="0"/>
            <a:t>09/19</a:t>
          </a:r>
          <a:endParaRPr lang="en-US" sz="800" dirty="0"/>
        </a:p>
      </dgm:t>
    </dgm:pt>
    <dgm:pt modelId="{A7F9FA54-98F7-4526-B009-687B49F5303B}" type="parTrans" cxnId="{312FA9DF-1975-4403-A472-A5030DF35F9F}">
      <dgm:prSet/>
      <dgm:spPr/>
      <dgm:t>
        <a:bodyPr/>
        <a:lstStyle/>
        <a:p>
          <a:endParaRPr lang="en-US" sz="1800"/>
        </a:p>
      </dgm:t>
    </dgm:pt>
    <dgm:pt modelId="{BB432725-5DD6-4B20-90BF-170729C050BB}" type="sibTrans" cxnId="{312FA9DF-1975-4403-A472-A5030DF35F9F}">
      <dgm:prSet/>
      <dgm:spPr/>
      <dgm:t>
        <a:bodyPr/>
        <a:lstStyle/>
        <a:p>
          <a:endParaRPr lang="en-US" sz="1800"/>
        </a:p>
      </dgm:t>
    </dgm:pt>
    <dgm:pt modelId="{2246AECC-A755-478F-9F39-1D91811152F8}">
      <dgm:prSet custT="1"/>
      <dgm:spPr/>
      <dgm:t>
        <a:bodyPr/>
        <a:lstStyle/>
        <a:p>
          <a:r>
            <a:rPr lang="en-US" sz="800" b="1" dirty="0" smtClean="0"/>
            <a:t>10/03</a:t>
          </a:r>
          <a:endParaRPr lang="en-US" sz="800" b="1" dirty="0"/>
        </a:p>
      </dgm:t>
    </dgm:pt>
    <dgm:pt modelId="{60C1D89C-A7F0-416E-9F21-C50CC52909D8}" type="parTrans" cxnId="{2570F930-4D4A-4CC6-993C-9C1FE8763421}">
      <dgm:prSet/>
      <dgm:spPr/>
      <dgm:t>
        <a:bodyPr/>
        <a:lstStyle/>
        <a:p>
          <a:endParaRPr lang="en-US" sz="1800"/>
        </a:p>
      </dgm:t>
    </dgm:pt>
    <dgm:pt modelId="{1A0B2ECA-06F7-4A74-913F-8BFA5E542552}" type="sibTrans" cxnId="{2570F930-4D4A-4CC6-993C-9C1FE8763421}">
      <dgm:prSet/>
      <dgm:spPr/>
      <dgm:t>
        <a:bodyPr/>
        <a:lstStyle/>
        <a:p>
          <a:endParaRPr lang="en-US" sz="1800"/>
        </a:p>
      </dgm:t>
    </dgm:pt>
    <dgm:pt modelId="{E39C19CE-6165-4312-B2F8-E19D94E96290}">
      <dgm:prSet custT="1"/>
      <dgm:spPr/>
      <dgm:t>
        <a:bodyPr/>
        <a:lstStyle/>
        <a:p>
          <a:r>
            <a:rPr lang="en-US" sz="900" b="1" dirty="0" smtClean="0"/>
            <a:t>10/10</a:t>
          </a:r>
          <a:endParaRPr lang="en-US" sz="900" b="1" dirty="0"/>
        </a:p>
      </dgm:t>
    </dgm:pt>
    <dgm:pt modelId="{07ED0077-8C00-4466-90FF-97B829174838}" type="parTrans" cxnId="{7754F5A1-47B9-45BE-ABF2-2161BCD5A99B}">
      <dgm:prSet/>
      <dgm:spPr/>
      <dgm:t>
        <a:bodyPr/>
        <a:lstStyle/>
        <a:p>
          <a:endParaRPr lang="en-US" sz="1800"/>
        </a:p>
      </dgm:t>
    </dgm:pt>
    <dgm:pt modelId="{5C4111DB-C4A5-4681-AEF2-59027FE40EBB}" type="sibTrans" cxnId="{7754F5A1-47B9-45BE-ABF2-2161BCD5A99B}">
      <dgm:prSet/>
      <dgm:spPr/>
      <dgm:t>
        <a:bodyPr/>
        <a:lstStyle/>
        <a:p>
          <a:endParaRPr lang="en-US" sz="1800"/>
        </a:p>
      </dgm:t>
    </dgm:pt>
    <dgm:pt modelId="{D3940F7E-7149-4B91-84EB-571FE1A1918A}">
      <dgm:prSet custT="1"/>
      <dgm:spPr/>
      <dgm:t>
        <a:bodyPr/>
        <a:lstStyle/>
        <a:p>
          <a:r>
            <a:rPr lang="en-US" sz="900" b="1" dirty="0" smtClean="0"/>
            <a:t>10/24</a:t>
          </a:r>
          <a:endParaRPr lang="en-US" sz="900" b="1" dirty="0"/>
        </a:p>
      </dgm:t>
    </dgm:pt>
    <dgm:pt modelId="{3BD83EA0-A3BA-4B39-B03A-A68B04DD0680}" type="parTrans" cxnId="{5C644C6C-D998-4DBF-AFD6-A52038B1AD2F}">
      <dgm:prSet/>
      <dgm:spPr/>
      <dgm:t>
        <a:bodyPr/>
        <a:lstStyle/>
        <a:p>
          <a:endParaRPr lang="en-US" sz="1800"/>
        </a:p>
      </dgm:t>
    </dgm:pt>
    <dgm:pt modelId="{28F1047E-5291-4960-A7D0-06CBE1863A47}" type="sibTrans" cxnId="{5C644C6C-D998-4DBF-AFD6-A52038B1AD2F}">
      <dgm:prSet/>
      <dgm:spPr/>
      <dgm:t>
        <a:bodyPr/>
        <a:lstStyle/>
        <a:p>
          <a:endParaRPr lang="en-US" sz="1800"/>
        </a:p>
      </dgm:t>
    </dgm:pt>
    <dgm:pt modelId="{A6427091-C45D-4CF5-A375-CA771D5C409F}">
      <dgm:prSet phldrT="[Text]" custT="1"/>
      <dgm:spPr/>
      <dgm:t>
        <a:bodyPr/>
        <a:lstStyle/>
        <a:p>
          <a:r>
            <a:rPr lang="en-US" sz="1800" dirty="0" smtClean="0"/>
            <a:t>ArcGIS Pro Platform Setup</a:t>
          </a:r>
          <a:endParaRPr lang="en-US" sz="1800" dirty="0"/>
        </a:p>
      </dgm:t>
    </dgm:pt>
    <dgm:pt modelId="{82416CCC-A8B5-4071-B208-860359E0E7E8}" type="parTrans" cxnId="{52F78223-7881-4D07-B3E8-C4D97A1663BB}">
      <dgm:prSet/>
      <dgm:spPr/>
      <dgm:t>
        <a:bodyPr/>
        <a:lstStyle/>
        <a:p>
          <a:endParaRPr lang="en-US" sz="1800"/>
        </a:p>
      </dgm:t>
    </dgm:pt>
    <dgm:pt modelId="{7BE50081-398A-497B-ACE8-DB74E0AD6FFE}" type="sibTrans" cxnId="{52F78223-7881-4D07-B3E8-C4D97A1663BB}">
      <dgm:prSet/>
      <dgm:spPr/>
      <dgm:t>
        <a:bodyPr/>
        <a:lstStyle/>
        <a:p>
          <a:endParaRPr lang="en-US" sz="1800"/>
        </a:p>
      </dgm:t>
    </dgm:pt>
    <dgm:pt modelId="{69E21618-CF6F-4ADC-9304-889DA5860F71}">
      <dgm:prSet custT="1"/>
      <dgm:spPr/>
      <dgm:t>
        <a:bodyPr/>
        <a:lstStyle/>
        <a:p>
          <a:r>
            <a:rPr lang="en-US" sz="1800" dirty="0" smtClean="0"/>
            <a:t>Import and develop clipping procedures for FAA &amp; Military data</a:t>
          </a:r>
          <a:endParaRPr lang="en-US" sz="1800" dirty="0"/>
        </a:p>
      </dgm:t>
    </dgm:pt>
    <dgm:pt modelId="{943D9E8C-592F-453B-AEAC-F4C4B4BBCBA6}" type="parTrans" cxnId="{A8866DFC-8A6C-4B76-9B8D-E325E52A88A0}">
      <dgm:prSet/>
      <dgm:spPr/>
      <dgm:t>
        <a:bodyPr/>
        <a:lstStyle/>
        <a:p>
          <a:endParaRPr lang="en-US" sz="1800"/>
        </a:p>
      </dgm:t>
    </dgm:pt>
    <dgm:pt modelId="{09986BD5-83D3-48D8-BA88-F05B1A1C1B34}" type="sibTrans" cxnId="{A8866DFC-8A6C-4B76-9B8D-E325E52A88A0}">
      <dgm:prSet/>
      <dgm:spPr/>
      <dgm:t>
        <a:bodyPr/>
        <a:lstStyle/>
        <a:p>
          <a:endParaRPr lang="en-US" sz="1800"/>
        </a:p>
      </dgm:t>
    </dgm:pt>
    <dgm:pt modelId="{8D2D86F5-66B2-4E84-B42B-F6E73AD8E2B1}">
      <dgm:prSet custT="1"/>
      <dgm:spPr/>
      <dgm:t>
        <a:bodyPr/>
        <a:lstStyle/>
        <a:p>
          <a:r>
            <a:rPr lang="en-US" sz="1800" dirty="0" smtClean="0"/>
            <a:t>Import and/or manually add local ZDV data</a:t>
          </a:r>
          <a:endParaRPr lang="en-US" sz="1800" dirty="0"/>
        </a:p>
      </dgm:t>
    </dgm:pt>
    <dgm:pt modelId="{0FF25030-1BA4-4855-AC54-80DFAE650957}" type="parTrans" cxnId="{B41ECBE2-048A-41E8-A64C-0B07056AE244}">
      <dgm:prSet/>
      <dgm:spPr/>
      <dgm:t>
        <a:bodyPr/>
        <a:lstStyle/>
        <a:p>
          <a:endParaRPr lang="en-US" sz="1800"/>
        </a:p>
      </dgm:t>
    </dgm:pt>
    <dgm:pt modelId="{4D86CE2C-438D-45D1-9E93-41319A399A75}" type="sibTrans" cxnId="{B41ECBE2-048A-41E8-A64C-0B07056AE244}">
      <dgm:prSet/>
      <dgm:spPr/>
      <dgm:t>
        <a:bodyPr/>
        <a:lstStyle/>
        <a:p>
          <a:endParaRPr lang="en-US" sz="1800"/>
        </a:p>
      </dgm:t>
    </dgm:pt>
    <dgm:pt modelId="{C4C81D67-72EA-4926-89DA-EFA3B4B01992}">
      <dgm:prSet custT="1"/>
      <dgm:spPr/>
      <dgm:t>
        <a:bodyPr/>
        <a:lstStyle/>
        <a:p>
          <a:r>
            <a:rPr lang="en-US" sz="1800" dirty="0" smtClean="0"/>
            <a:t>Implement Airbus </a:t>
          </a:r>
          <a:r>
            <a:rPr lang="en-US" sz="1800" dirty="0" err="1" smtClean="0"/>
            <a:t>WorldDEM</a:t>
          </a:r>
          <a:r>
            <a:rPr lang="en-US" sz="1800" dirty="0" smtClean="0"/>
            <a:t> and drape 2D reference layers</a:t>
          </a:r>
          <a:endParaRPr lang="en-US" sz="1800" dirty="0"/>
        </a:p>
      </dgm:t>
    </dgm:pt>
    <dgm:pt modelId="{F78AB596-8FBB-43AD-9235-BE656D331D36}" type="parTrans" cxnId="{C49840D7-A450-4D5B-BF78-555C065A9524}">
      <dgm:prSet/>
      <dgm:spPr/>
      <dgm:t>
        <a:bodyPr/>
        <a:lstStyle/>
        <a:p>
          <a:endParaRPr lang="en-US" sz="1800"/>
        </a:p>
      </dgm:t>
    </dgm:pt>
    <dgm:pt modelId="{3D5B8DD5-3FA8-412D-8775-BAFAD4996DC3}" type="sibTrans" cxnId="{C49840D7-A450-4D5B-BF78-555C065A9524}">
      <dgm:prSet/>
      <dgm:spPr/>
      <dgm:t>
        <a:bodyPr/>
        <a:lstStyle/>
        <a:p>
          <a:endParaRPr lang="en-US" sz="1800"/>
        </a:p>
      </dgm:t>
    </dgm:pt>
    <dgm:pt modelId="{0A8935C8-32F1-4C5A-9D4B-C5F586AB01D9}">
      <dgm:prSet custT="1"/>
      <dgm:spPr/>
      <dgm:t>
        <a:bodyPr/>
        <a:lstStyle/>
        <a:p>
          <a:r>
            <a:rPr lang="en-US" sz="1800" dirty="0" smtClean="0"/>
            <a:t>Depict 3D portions of ZDV data</a:t>
          </a:r>
          <a:endParaRPr lang="en-US" sz="1800" dirty="0"/>
        </a:p>
      </dgm:t>
    </dgm:pt>
    <dgm:pt modelId="{52C99EC3-7033-46BD-B8E1-3D2481DA7A44}" type="parTrans" cxnId="{FE9A6C23-C9B4-4101-A621-8ABAB357BF6E}">
      <dgm:prSet/>
      <dgm:spPr/>
      <dgm:t>
        <a:bodyPr/>
        <a:lstStyle/>
        <a:p>
          <a:endParaRPr lang="en-US" sz="1800"/>
        </a:p>
      </dgm:t>
    </dgm:pt>
    <dgm:pt modelId="{9905A4A7-C190-44E8-9AA0-0A6C3A37C96D}" type="sibTrans" cxnId="{FE9A6C23-C9B4-4101-A621-8ABAB357BF6E}">
      <dgm:prSet/>
      <dgm:spPr/>
      <dgm:t>
        <a:bodyPr/>
        <a:lstStyle/>
        <a:p>
          <a:endParaRPr lang="en-US" sz="1800"/>
        </a:p>
      </dgm:t>
    </dgm:pt>
    <dgm:pt modelId="{87BE6584-D7DF-42CF-BA96-119F2115E703}">
      <dgm:prSet custT="1"/>
      <dgm:spPr/>
      <dgm:t>
        <a:bodyPr/>
        <a:lstStyle/>
        <a:p>
          <a:r>
            <a:rPr lang="en-US" sz="1800" smtClean="0"/>
            <a:t>Optimize </a:t>
          </a:r>
          <a:r>
            <a:rPr lang="en-US" sz="1800" dirty="0" smtClean="0"/>
            <a:t>visualization, feature symbols &amp; labeling</a:t>
          </a:r>
          <a:endParaRPr lang="en-US" sz="1800" dirty="0"/>
        </a:p>
      </dgm:t>
    </dgm:pt>
    <dgm:pt modelId="{9F1DABF5-4530-4901-9B26-BDD1E83E996C}" type="parTrans" cxnId="{3C8B4715-4DD1-4D7C-947C-97229F24DFC4}">
      <dgm:prSet/>
      <dgm:spPr/>
      <dgm:t>
        <a:bodyPr/>
        <a:lstStyle/>
        <a:p>
          <a:endParaRPr lang="en-US" sz="1800"/>
        </a:p>
      </dgm:t>
    </dgm:pt>
    <dgm:pt modelId="{B3EC40ED-2B28-45CF-ACCA-5917EEB6D997}" type="sibTrans" cxnId="{3C8B4715-4DD1-4D7C-947C-97229F24DFC4}">
      <dgm:prSet/>
      <dgm:spPr/>
      <dgm:t>
        <a:bodyPr/>
        <a:lstStyle/>
        <a:p>
          <a:endParaRPr lang="en-US" sz="1800"/>
        </a:p>
      </dgm:t>
    </dgm:pt>
    <dgm:pt modelId="{25618E83-C5B9-4B56-9C3A-6C9657170C88}">
      <dgm:prSet custT="1"/>
      <dgm:spPr/>
      <dgm:t>
        <a:bodyPr/>
        <a:lstStyle/>
        <a:p>
          <a:r>
            <a:rPr lang="en-US" sz="1800" dirty="0" smtClean="0"/>
            <a:t>Configure ZDV-3D outputs</a:t>
          </a:r>
          <a:endParaRPr lang="en-US" sz="1800" dirty="0"/>
        </a:p>
      </dgm:t>
    </dgm:pt>
    <dgm:pt modelId="{D340F065-4489-48D3-8519-BABC2B3E1461}" type="parTrans" cxnId="{B6A345D1-44FE-40EE-BF0D-F4ADAD61CA67}">
      <dgm:prSet/>
      <dgm:spPr/>
      <dgm:t>
        <a:bodyPr/>
        <a:lstStyle/>
        <a:p>
          <a:endParaRPr lang="en-US" sz="1800"/>
        </a:p>
      </dgm:t>
    </dgm:pt>
    <dgm:pt modelId="{9EC98E1E-FDB4-42F2-948D-3FA92F65A2A6}" type="sibTrans" cxnId="{B6A345D1-44FE-40EE-BF0D-F4ADAD61CA67}">
      <dgm:prSet/>
      <dgm:spPr/>
      <dgm:t>
        <a:bodyPr/>
        <a:lstStyle/>
        <a:p>
          <a:endParaRPr lang="en-US" sz="1800"/>
        </a:p>
      </dgm:t>
    </dgm:pt>
    <dgm:pt modelId="{90EC7A18-5F20-4484-8994-E43B606F4C12}">
      <dgm:prSet custT="1"/>
      <dgm:spPr/>
      <dgm:t>
        <a:bodyPr/>
        <a:lstStyle/>
        <a:p>
          <a:r>
            <a:rPr lang="en-US" sz="1800" dirty="0" smtClean="0"/>
            <a:t>Prepare Capstone presentation </a:t>
          </a:r>
          <a:endParaRPr lang="en-US" sz="1800" dirty="0"/>
        </a:p>
      </dgm:t>
    </dgm:pt>
    <dgm:pt modelId="{60874E61-9768-4976-AD03-EFBD2B1FA992}" type="parTrans" cxnId="{F8891B92-8DA3-4DB8-A354-E049355A3CCB}">
      <dgm:prSet/>
      <dgm:spPr/>
      <dgm:t>
        <a:bodyPr/>
        <a:lstStyle/>
        <a:p>
          <a:endParaRPr lang="en-US" sz="1800"/>
        </a:p>
      </dgm:t>
    </dgm:pt>
    <dgm:pt modelId="{371D227C-B207-4AFC-A52E-2F74F65A055B}" type="sibTrans" cxnId="{F8891B92-8DA3-4DB8-A354-E049355A3CCB}">
      <dgm:prSet/>
      <dgm:spPr/>
      <dgm:t>
        <a:bodyPr/>
        <a:lstStyle/>
        <a:p>
          <a:endParaRPr lang="en-US" sz="1800"/>
        </a:p>
      </dgm:t>
    </dgm:pt>
    <dgm:pt modelId="{663B2E08-AE42-4D38-B12F-DA8CEE0C4899}">
      <dgm:prSet custT="1"/>
      <dgm:spPr/>
      <dgm:t>
        <a:bodyPr/>
        <a:lstStyle/>
        <a:p>
          <a:r>
            <a:rPr lang="en-US" sz="1800" b="1" dirty="0" smtClean="0"/>
            <a:t>Capstone presentation</a:t>
          </a:r>
          <a:r>
            <a:rPr lang="en-US" sz="1800" dirty="0" smtClean="0"/>
            <a:t> – GIS in the Rockies, Denver, CO (Sep 19</a:t>
          </a:r>
          <a:r>
            <a:rPr lang="en-US" sz="1800" baseline="30000" dirty="0" smtClean="0"/>
            <a:t>th</a:t>
          </a:r>
          <a:r>
            <a:rPr lang="en-US" sz="1800" dirty="0" smtClean="0"/>
            <a:t>)</a:t>
          </a:r>
          <a:endParaRPr lang="en-US" sz="1800" dirty="0"/>
        </a:p>
      </dgm:t>
    </dgm:pt>
    <dgm:pt modelId="{190E0AB0-715D-4D6C-BDB7-1227F0DDBDC8}" type="parTrans" cxnId="{14A3E2BB-89CC-4244-A1CB-29A4D5FE68EF}">
      <dgm:prSet/>
      <dgm:spPr/>
      <dgm:t>
        <a:bodyPr/>
        <a:lstStyle/>
        <a:p>
          <a:endParaRPr lang="en-US" sz="1800"/>
        </a:p>
      </dgm:t>
    </dgm:pt>
    <dgm:pt modelId="{F6EDC34B-7E37-4521-9CE5-7514A708A2BF}" type="sibTrans" cxnId="{14A3E2BB-89CC-4244-A1CB-29A4D5FE68EF}">
      <dgm:prSet/>
      <dgm:spPr/>
      <dgm:t>
        <a:bodyPr/>
        <a:lstStyle/>
        <a:p>
          <a:endParaRPr lang="en-US" sz="1800"/>
        </a:p>
      </dgm:t>
    </dgm:pt>
    <dgm:pt modelId="{FB8599CC-3F31-4D23-8616-91DCC2AD7439}">
      <dgm:prSet custT="1"/>
      <dgm:spPr/>
      <dgm:t>
        <a:bodyPr/>
        <a:lstStyle/>
        <a:p>
          <a:r>
            <a:rPr lang="en-US" sz="1800" smtClean="0"/>
            <a:t>Submit </a:t>
          </a:r>
          <a:r>
            <a:rPr lang="en-US" sz="1800" dirty="0" smtClean="0"/>
            <a:t>draft of final project write-up </a:t>
          </a:r>
          <a:endParaRPr lang="en-US" sz="1800" dirty="0"/>
        </a:p>
      </dgm:t>
    </dgm:pt>
    <dgm:pt modelId="{7092A2CF-0B20-449B-9C84-382EB8ABC820}" type="parTrans" cxnId="{9F7ABBFB-276D-4FD8-8CF7-8D87459CE8F0}">
      <dgm:prSet/>
      <dgm:spPr/>
      <dgm:t>
        <a:bodyPr/>
        <a:lstStyle/>
        <a:p>
          <a:endParaRPr lang="en-US" sz="1800"/>
        </a:p>
      </dgm:t>
    </dgm:pt>
    <dgm:pt modelId="{9D692354-A684-469A-A5F6-46A3A0F939F9}" type="sibTrans" cxnId="{9F7ABBFB-276D-4FD8-8CF7-8D87459CE8F0}">
      <dgm:prSet/>
      <dgm:spPr/>
      <dgm:t>
        <a:bodyPr/>
        <a:lstStyle/>
        <a:p>
          <a:endParaRPr lang="en-US" sz="1800"/>
        </a:p>
      </dgm:t>
    </dgm:pt>
    <dgm:pt modelId="{63891CA7-5A83-4054-8DAC-AEDB9C290CCE}">
      <dgm:prSet custT="1"/>
      <dgm:spPr/>
      <dgm:t>
        <a:bodyPr/>
        <a:lstStyle/>
        <a:p>
          <a:r>
            <a:rPr lang="en-US" sz="1800" smtClean="0"/>
            <a:t>Incorporate </a:t>
          </a:r>
          <a:r>
            <a:rPr lang="en-US" sz="1800" dirty="0" smtClean="0"/>
            <a:t>feedback into final project write-up draft</a:t>
          </a:r>
          <a:endParaRPr lang="en-US" sz="1800" dirty="0"/>
        </a:p>
      </dgm:t>
    </dgm:pt>
    <dgm:pt modelId="{E77D4EA6-94B9-4012-8354-B9EEC7D1564C}" type="parTrans" cxnId="{DC10547C-163D-4BA0-B46A-1F46F4583810}">
      <dgm:prSet/>
      <dgm:spPr/>
      <dgm:t>
        <a:bodyPr/>
        <a:lstStyle/>
        <a:p>
          <a:endParaRPr lang="en-US" sz="1800"/>
        </a:p>
      </dgm:t>
    </dgm:pt>
    <dgm:pt modelId="{FB1D209E-01FF-4490-8637-61A067479306}" type="sibTrans" cxnId="{DC10547C-163D-4BA0-B46A-1F46F4583810}">
      <dgm:prSet/>
      <dgm:spPr/>
      <dgm:t>
        <a:bodyPr/>
        <a:lstStyle/>
        <a:p>
          <a:endParaRPr lang="en-US" sz="1800"/>
        </a:p>
      </dgm:t>
    </dgm:pt>
    <dgm:pt modelId="{D6B75A5D-75AB-43F4-900F-FFA84CBA4C53}">
      <dgm:prSet custT="1"/>
      <dgm:spPr/>
      <dgm:t>
        <a:bodyPr/>
        <a:lstStyle/>
        <a:p>
          <a:r>
            <a:rPr lang="en-US" sz="1800" b="1" dirty="0" smtClean="0"/>
            <a:t>Submit final written document of Capstone project </a:t>
          </a:r>
          <a:endParaRPr lang="en-US" sz="1800" b="1" dirty="0"/>
        </a:p>
      </dgm:t>
    </dgm:pt>
    <dgm:pt modelId="{5D3DE8F5-B8AD-4E66-BC05-BF5635FFCD4F}" type="parTrans" cxnId="{C18CB2E3-7FB2-4C92-B48B-C7E344EB124E}">
      <dgm:prSet/>
      <dgm:spPr/>
      <dgm:t>
        <a:bodyPr/>
        <a:lstStyle/>
        <a:p>
          <a:endParaRPr lang="en-US" sz="1800"/>
        </a:p>
      </dgm:t>
    </dgm:pt>
    <dgm:pt modelId="{1EFCE8E2-7A6D-4D1A-9302-C516D9C3AD11}" type="sibTrans" cxnId="{C18CB2E3-7FB2-4C92-B48B-C7E344EB124E}">
      <dgm:prSet/>
      <dgm:spPr/>
      <dgm:t>
        <a:bodyPr/>
        <a:lstStyle/>
        <a:p>
          <a:endParaRPr lang="en-US" sz="1800"/>
        </a:p>
      </dgm:t>
    </dgm:pt>
    <dgm:pt modelId="{9542AFD5-27F0-425B-8817-429096F0059D}" type="pres">
      <dgm:prSet presAssocID="{93CD6CD9-D08A-4305-9A4F-79A25C9EA944}" presName="linearFlow" presStyleCnt="0">
        <dgm:presLayoutVars>
          <dgm:dir/>
          <dgm:animLvl val="lvl"/>
          <dgm:resizeHandles val="exact"/>
        </dgm:presLayoutVars>
      </dgm:prSet>
      <dgm:spPr/>
      <dgm:t>
        <a:bodyPr/>
        <a:lstStyle/>
        <a:p>
          <a:endParaRPr lang="en-US"/>
        </a:p>
      </dgm:t>
    </dgm:pt>
    <dgm:pt modelId="{16C0C93E-AAED-4A8F-B145-A68105C385EB}" type="pres">
      <dgm:prSet presAssocID="{9CDA6547-1D75-485F-9324-F7AFFF781985}" presName="composite" presStyleCnt="0"/>
      <dgm:spPr/>
    </dgm:pt>
    <dgm:pt modelId="{128A2D4A-6381-4257-83D1-C26F161BB1A3}" type="pres">
      <dgm:prSet presAssocID="{9CDA6547-1D75-485F-9324-F7AFFF781985}" presName="parentText" presStyleLbl="alignNode1" presStyleIdx="0" presStyleCnt="12">
        <dgm:presLayoutVars>
          <dgm:chMax val="1"/>
          <dgm:bulletEnabled val="1"/>
        </dgm:presLayoutVars>
      </dgm:prSet>
      <dgm:spPr/>
      <dgm:t>
        <a:bodyPr/>
        <a:lstStyle/>
        <a:p>
          <a:endParaRPr lang="en-US"/>
        </a:p>
      </dgm:t>
    </dgm:pt>
    <dgm:pt modelId="{BDC92BF1-D30A-45D5-906B-C7C71437BB82}" type="pres">
      <dgm:prSet presAssocID="{9CDA6547-1D75-485F-9324-F7AFFF781985}" presName="descendantText" presStyleLbl="alignAcc1" presStyleIdx="0" presStyleCnt="12">
        <dgm:presLayoutVars>
          <dgm:bulletEnabled val="1"/>
        </dgm:presLayoutVars>
      </dgm:prSet>
      <dgm:spPr/>
      <dgm:t>
        <a:bodyPr/>
        <a:lstStyle/>
        <a:p>
          <a:endParaRPr lang="en-US"/>
        </a:p>
      </dgm:t>
    </dgm:pt>
    <dgm:pt modelId="{A78B8730-5AAD-4566-B67B-27812BBDBE28}" type="pres">
      <dgm:prSet presAssocID="{A2EE1A66-22DF-4D8F-BD7B-FC7B1D1324BF}" presName="sp" presStyleCnt="0"/>
      <dgm:spPr/>
    </dgm:pt>
    <dgm:pt modelId="{2B72B6CB-C8DD-4E88-9169-70A6CC98683D}" type="pres">
      <dgm:prSet presAssocID="{5D9C2A39-59BA-4E14-8688-17F5D27440F9}" presName="composite" presStyleCnt="0"/>
      <dgm:spPr/>
    </dgm:pt>
    <dgm:pt modelId="{43804931-C6AE-40D4-B173-BB405809D94B}" type="pres">
      <dgm:prSet presAssocID="{5D9C2A39-59BA-4E14-8688-17F5D27440F9}" presName="parentText" presStyleLbl="alignNode1" presStyleIdx="1" presStyleCnt="12">
        <dgm:presLayoutVars>
          <dgm:chMax val="1"/>
          <dgm:bulletEnabled val="1"/>
        </dgm:presLayoutVars>
      </dgm:prSet>
      <dgm:spPr/>
      <dgm:t>
        <a:bodyPr/>
        <a:lstStyle/>
        <a:p>
          <a:endParaRPr lang="en-US"/>
        </a:p>
      </dgm:t>
    </dgm:pt>
    <dgm:pt modelId="{3F0BBC3A-75C8-41F9-96FF-D95187A2C8B3}" type="pres">
      <dgm:prSet presAssocID="{5D9C2A39-59BA-4E14-8688-17F5D27440F9}" presName="descendantText" presStyleLbl="alignAcc1" presStyleIdx="1" presStyleCnt="12">
        <dgm:presLayoutVars>
          <dgm:bulletEnabled val="1"/>
        </dgm:presLayoutVars>
      </dgm:prSet>
      <dgm:spPr/>
      <dgm:t>
        <a:bodyPr/>
        <a:lstStyle/>
        <a:p>
          <a:endParaRPr lang="en-US"/>
        </a:p>
      </dgm:t>
    </dgm:pt>
    <dgm:pt modelId="{0B54F32C-AD80-4C82-BEC0-AAC51778A9D4}" type="pres">
      <dgm:prSet presAssocID="{AF0A47D6-7F6C-4679-A194-4BC4567B7724}" presName="sp" presStyleCnt="0"/>
      <dgm:spPr/>
    </dgm:pt>
    <dgm:pt modelId="{F31630B4-1F61-4F26-9725-336DB64FD40A}" type="pres">
      <dgm:prSet presAssocID="{417FB9EC-B6F3-4FA3-9C80-4A9E9A30CE45}" presName="composite" presStyleCnt="0"/>
      <dgm:spPr/>
    </dgm:pt>
    <dgm:pt modelId="{4DE21C1B-AB8F-431E-ACD2-BA82D0ADF09F}" type="pres">
      <dgm:prSet presAssocID="{417FB9EC-B6F3-4FA3-9C80-4A9E9A30CE45}" presName="parentText" presStyleLbl="alignNode1" presStyleIdx="2" presStyleCnt="12">
        <dgm:presLayoutVars>
          <dgm:chMax val="1"/>
          <dgm:bulletEnabled val="1"/>
        </dgm:presLayoutVars>
      </dgm:prSet>
      <dgm:spPr/>
      <dgm:t>
        <a:bodyPr/>
        <a:lstStyle/>
        <a:p>
          <a:endParaRPr lang="en-US"/>
        </a:p>
      </dgm:t>
    </dgm:pt>
    <dgm:pt modelId="{4ACA1F75-4A99-4930-B82A-9068DC5EA3EC}" type="pres">
      <dgm:prSet presAssocID="{417FB9EC-B6F3-4FA3-9C80-4A9E9A30CE45}" presName="descendantText" presStyleLbl="alignAcc1" presStyleIdx="2" presStyleCnt="12">
        <dgm:presLayoutVars>
          <dgm:bulletEnabled val="1"/>
        </dgm:presLayoutVars>
      </dgm:prSet>
      <dgm:spPr/>
      <dgm:t>
        <a:bodyPr/>
        <a:lstStyle/>
        <a:p>
          <a:endParaRPr lang="en-US"/>
        </a:p>
      </dgm:t>
    </dgm:pt>
    <dgm:pt modelId="{BA016E2F-C060-4201-9C3B-C828E0D945B7}" type="pres">
      <dgm:prSet presAssocID="{1F19E740-5F7E-4214-92D6-BB67B139288B}" presName="sp" presStyleCnt="0"/>
      <dgm:spPr/>
    </dgm:pt>
    <dgm:pt modelId="{FABF93E2-0E31-4B0E-B434-EF5C6EA6B1D7}" type="pres">
      <dgm:prSet presAssocID="{F42D797E-B560-4173-942C-3586F898F14C}" presName="composite" presStyleCnt="0"/>
      <dgm:spPr/>
    </dgm:pt>
    <dgm:pt modelId="{BD88A5D8-87B6-41B3-90EC-7447F194CA03}" type="pres">
      <dgm:prSet presAssocID="{F42D797E-B560-4173-942C-3586F898F14C}" presName="parentText" presStyleLbl="alignNode1" presStyleIdx="3" presStyleCnt="12">
        <dgm:presLayoutVars>
          <dgm:chMax val="1"/>
          <dgm:bulletEnabled val="1"/>
        </dgm:presLayoutVars>
      </dgm:prSet>
      <dgm:spPr/>
      <dgm:t>
        <a:bodyPr/>
        <a:lstStyle/>
        <a:p>
          <a:endParaRPr lang="en-US"/>
        </a:p>
      </dgm:t>
    </dgm:pt>
    <dgm:pt modelId="{7DEC3787-DD4C-434D-95FC-2AAA64BEFCA9}" type="pres">
      <dgm:prSet presAssocID="{F42D797E-B560-4173-942C-3586F898F14C}" presName="descendantText" presStyleLbl="alignAcc1" presStyleIdx="3" presStyleCnt="12">
        <dgm:presLayoutVars>
          <dgm:bulletEnabled val="1"/>
        </dgm:presLayoutVars>
      </dgm:prSet>
      <dgm:spPr/>
      <dgm:t>
        <a:bodyPr/>
        <a:lstStyle/>
        <a:p>
          <a:endParaRPr lang="en-US"/>
        </a:p>
      </dgm:t>
    </dgm:pt>
    <dgm:pt modelId="{35804A6C-C18F-4010-98AB-BC9240E9CA1C}" type="pres">
      <dgm:prSet presAssocID="{18C9F2A0-29CE-4539-943F-83801316E11B}" presName="sp" presStyleCnt="0"/>
      <dgm:spPr/>
    </dgm:pt>
    <dgm:pt modelId="{E8319CE6-C6E6-443E-A7CB-D214875BA80F}" type="pres">
      <dgm:prSet presAssocID="{709A8DF7-69DB-44B9-B906-122DFB78051C}" presName="composite" presStyleCnt="0"/>
      <dgm:spPr/>
    </dgm:pt>
    <dgm:pt modelId="{115FA2C0-0716-4817-B134-28BAB7C3A531}" type="pres">
      <dgm:prSet presAssocID="{709A8DF7-69DB-44B9-B906-122DFB78051C}" presName="parentText" presStyleLbl="alignNode1" presStyleIdx="4" presStyleCnt="12">
        <dgm:presLayoutVars>
          <dgm:chMax val="1"/>
          <dgm:bulletEnabled val="1"/>
        </dgm:presLayoutVars>
      </dgm:prSet>
      <dgm:spPr/>
      <dgm:t>
        <a:bodyPr/>
        <a:lstStyle/>
        <a:p>
          <a:endParaRPr lang="en-US"/>
        </a:p>
      </dgm:t>
    </dgm:pt>
    <dgm:pt modelId="{2353058B-1CF1-4D75-9010-9834EA6785C0}" type="pres">
      <dgm:prSet presAssocID="{709A8DF7-69DB-44B9-B906-122DFB78051C}" presName="descendantText" presStyleLbl="alignAcc1" presStyleIdx="4" presStyleCnt="12">
        <dgm:presLayoutVars>
          <dgm:bulletEnabled val="1"/>
        </dgm:presLayoutVars>
      </dgm:prSet>
      <dgm:spPr/>
      <dgm:t>
        <a:bodyPr/>
        <a:lstStyle/>
        <a:p>
          <a:endParaRPr lang="en-US"/>
        </a:p>
      </dgm:t>
    </dgm:pt>
    <dgm:pt modelId="{DAD984AE-7038-4A6A-9DCD-228F710817F4}" type="pres">
      <dgm:prSet presAssocID="{0757EA70-E3F5-4EA5-9819-B3936C3D8E0F}" presName="sp" presStyleCnt="0"/>
      <dgm:spPr/>
    </dgm:pt>
    <dgm:pt modelId="{B832EE9E-B95B-4224-A686-77640E9DC06B}" type="pres">
      <dgm:prSet presAssocID="{19D56E19-7DE6-4549-9B85-B9E43A1C66C5}" presName="composite" presStyleCnt="0"/>
      <dgm:spPr/>
    </dgm:pt>
    <dgm:pt modelId="{FD43823B-45B0-4C38-8992-23CAF92F32B1}" type="pres">
      <dgm:prSet presAssocID="{19D56E19-7DE6-4549-9B85-B9E43A1C66C5}" presName="parentText" presStyleLbl="alignNode1" presStyleIdx="5" presStyleCnt="12">
        <dgm:presLayoutVars>
          <dgm:chMax val="1"/>
          <dgm:bulletEnabled val="1"/>
        </dgm:presLayoutVars>
      </dgm:prSet>
      <dgm:spPr/>
      <dgm:t>
        <a:bodyPr/>
        <a:lstStyle/>
        <a:p>
          <a:endParaRPr lang="en-US"/>
        </a:p>
      </dgm:t>
    </dgm:pt>
    <dgm:pt modelId="{B5AD85D2-B763-4C14-8488-4E15EE743CA1}" type="pres">
      <dgm:prSet presAssocID="{19D56E19-7DE6-4549-9B85-B9E43A1C66C5}" presName="descendantText" presStyleLbl="alignAcc1" presStyleIdx="5" presStyleCnt="12">
        <dgm:presLayoutVars>
          <dgm:bulletEnabled val="1"/>
        </dgm:presLayoutVars>
      </dgm:prSet>
      <dgm:spPr/>
      <dgm:t>
        <a:bodyPr/>
        <a:lstStyle/>
        <a:p>
          <a:endParaRPr lang="en-US"/>
        </a:p>
      </dgm:t>
    </dgm:pt>
    <dgm:pt modelId="{C6386C46-DE06-4CA8-B75A-82FA4BAE505D}" type="pres">
      <dgm:prSet presAssocID="{BA365A69-0CC5-4CDA-8BBE-F1B7E4F9019F}" presName="sp" presStyleCnt="0"/>
      <dgm:spPr/>
    </dgm:pt>
    <dgm:pt modelId="{3E10ACD5-3F8A-4346-9C01-520F8BCA0ECA}" type="pres">
      <dgm:prSet presAssocID="{D660D2CD-CEE2-4B21-8557-2FC79854BF70}" presName="composite" presStyleCnt="0"/>
      <dgm:spPr/>
    </dgm:pt>
    <dgm:pt modelId="{46F977B5-97A8-432E-A4FF-9EDCE2A17C73}" type="pres">
      <dgm:prSet presAssocID="{D660D2CD-CEE2-4B21-8557-2FC79854BF70}" presName="parentText" presStyleLbl="alignNode1" presStyleIdx="6" presStyleCnt="12">
        <dgm:presLayoutVars>
          <dgm:chMax val="1"/>
          <dgm:bulletEnabled val="1"/>
        </dgm:presLayoutVars>
      </dgm:prSet>
      <dgm:spPr/>
      <dgm:t>
        <a:bodyPr/>
        <a:lstStyle/>
        <a:p>
          <a:endParaRPr lang="en-US"/>
        </a:p>
      </dgm:t>
    </dgm:pt>
    <dgm:pt modelId="{50ABF992-C0CB-4D82-9292-27D2955A8682}" type="pres">
      <dgm:prSet presAssocID="{D660D2CD-CEE2-4B21-8557-2FC79854BF70}" presName="descendantText" presStyleLbl="alignAcc1" presStyleIdx="6" presStyleCnt="12">
        <dgm:presLayoutVars>
          <dgm:bulletEnabled val="1"/>
        </dgm:presLayoutVars>
      </dgm:prSet>
      <dgm:spPr/>
      <dgm:t>
        <a:bodyPr/>
        <a:lstStyle/>
        <a:p>
          <a:endParaRPr lang="en-US"/>
        </a:p>
      </dgm:t>
    </dgm:pt>
    <dgm:pt modelId="{B5A3E024-E3C7-4EF9-82B1-C8CBE0E2B6C3}" type="pres">
      <dgm:prSet presAssocID="{18CC4BC0-2276-4B8E-B0FB-B6A4B6CB1FD4}" presName="sp" presStyleCnt="0"/>
      <dgm:spPr/>
    </dgm:pt>
    <dgm:pt modelId="{1FC5CA2E-87ED-431C-AECB-E18DE95F60C1}" type="pres">
      <dgm:prSet presAssocID="{E5488BC7-B8D7-4438-A9DD-0C8ED8FA4345}" presName="composite" presStyleCnt="0"/>
      <dgm:spPr/>
    </dgm:pt>
    <dgm:pt modelId="{A21B69FA-06CE-4658-A462-661C4F7A4BCB}" type="pres">
      <dgm:prSet presAssocID="{E5488BC7-B8D7-4438-A9DD-0C8ED8FA4345}" presName="parentText" presStyleLbl="alignNode1" presStyleIdx="7" presStyleCnt="12">
        <dgm:presLayoutVars>
          <dgm:chMax val="1"/>
          <dgm:bulletEnabled val="1"/>
        </dgm:presLayoutVars>
      </dgm:prSet>
      <dgm:spPr/>
      <dgm:t>
        <a:bodyPr/>
        <a:lstStyle/>
        <a:p>
          <a:endParaRPr lang="en-US"/>
        </a:p>
      </dgm:t>
    </dgm:pt>
    <dgm:pt modelId="{72CB5BD0-1DBF-4D43-962D-F3A0CE2A1780}" type="pres">
      <dgm:prSet presAssocID="{E5488BC7-B8D7-4438-A9DD-0C8ED8FA4345}" presName="descendantText" presStyleLbl="alignAcc1" presStyleIdx="7" presStyleCnt="12">
        <dgm:presLayoutVars>
          <dgm:bulletEnabled val="1"/>
        </dgm:presLayoutVars>
      </dgm:prSet>
      <dgm:spPr/>
      <dgm:t>
        <a:bodyPr/>
        <a:lstStyle/>
        <a:p>
          <a:endParaRPr lang="en-US"/>
        </a:p>
      </dgm:t>
    </dgm:pt>
    <dgm:pt modelId="{72AE9FE7-A1B1-4707-962F-736D9F8911B6}" type="pres">
      <dgm:prSet presAssocID="{72201470-750E-4197-9E28-6BBEC6F07510}" presName="sp" presStyleCnt="0"/>
      <dgm:spPr/>
    </dgm:pt>
    <dgm:pt modelId="{88AB4BC7-D329-4F5C-93F6-1CE42F8F350D}" type="pres">
      <dgm:prSet presAssocID="{BEBDBCD7-5AD0-4770-9A38-C4270A6EC688}" presName="composite" presStyleCnt="0"/>
      <dgm:spPr/>
    </dgm:pt>
    <dgm:pt modelId="{73FCC465-E143-4740-B96C-E725FEB7390F}" type="pres">
      <dgm:prSet presAssocID="{BEBDBCD7-5AD0-4770-9A38-C4270A6EC688}" presName="parentText" presStyleLbl="alignNode1" presStyleIdx="8" presStyleCnt="12">
        <dgm:presLayoutVars>
          <dgm:chMax val="1"/>
          <dgm:bulletEnabled val="1"/>
        </dgm:presLayoutVars>
      </dgm:prSet>
      <dgm:spPr/>
      <dgm:t>
        <a:bodyPr/>
        <a:lstStyle/>
        <a:p>
          <a:endParaRPr lang="en-US"/>
        </a:p>
      </dgm:t>
    </dgm:pt>
    <dgm:pt modelId="{5E2FC07B-82C3-46A0-BD66-F7B9BC1F20EA}" type="pres">
      <dgm:prSet presAssocID="{BEBDBCD7-5AD0-4770-9A38-C4270A6EC688}" presName="descendantText" presStyleLbl="alignAcc1" presStyleIdx="8" presStyleCnt="12">
        <dgm:presLayoutVars>
          <dgm:bulletEnabled val="1"/>
        </dgm:presLayoutVars>
      </dgm:prSet>
      <dgm:spPr/>
      <dgm:t>
        <a:bodyPr/>
        <a:lstStyle/>
        <a:p>
          <a:endParaRPr lang="en-US"/>
        </a:p>
      </dgm:t>
    </dgm:pt>
    <dgm:pt modelId="{7FE4D46E-F0C4-48EC-88BE-C75553F2B82B}" type="pres">
      <dgm:prSet presAssocID="{BB432725-5DD6-4B20-90BF-170729C050BB}" presName="sp" presStyleCnt="0"/>
      <dgm:spPr/>
    </dgm:pt>
    <dgm:pt modelId="{9B7496A8-0A95-4BD7-89E4-109116BB6405}" type="pres">
      <dgm:prSet presAssocID="{2246AECC-A755-478F-9F39-1D91811152F8}" presName="composite" presStyleCnt="0"/>
      <dgm:spPr/>
    </dgm:pt>
    <dgm:pt modelId="{90942B45-4DB5-406D-A1A2-45F1F7DB3730}" type="pres">
      <dgm:prSet presAssocID="{2246AECC-A755-478F-9F39-1D91811152F8}" presName="parentText" presStyleLbl="alignNode1" presStyleIdx="9" presStyleCnt="12">
        <dgm:presLayoutVars>
          <dgm:chMax val="1"/>
          <dgm:bulletEnabled val="1"/>
        </dgm:presLayoutVars>
      </dgm:prSet>
      <dgm:spPr/>
      <dgm:t>
        <a:bodyPr/>
        <a:lstStyle/>
        <a:p>
          <a:endParaRPr lang="en-US"/>
        </a:p>
      </dgm:t>
    </dgm:pt>
    <dgm:pt modelId="{1313513C-0DD5-45BA-9CBF-2C15200A58F5}" type="pres">
      <dgm:prSet presAssocID="{2246AECC-A755-478F-9F39-1D91811152F8}" presName="descendantText" presStyleLbl="alignAcc1" presStyleIdx="9" presStyleCnt="12">
        <dgm:presLayoutVars>
          <dgm:bulletEnabled val="1"/>
        </dgm:presLayoutVars>
      </dgm:prSet>
      <dgm:spPr/>
      <dgm:t>
        <a:bodyPr/>
        <a:lstStyle/>
        <a:p>
          <a:endParaRPr lang="en-US"/>
        </a:p>
      </dgm:t>
    </dgm:pt>
    <dgm:pt modelId="{7A39DDB8-8383-4130-8594-7DAD5B3F3AFF}" type="pres">
      <dgm:prSet presAssocID="{1A0B2ECA-06F7-4A74-913F-8BFA5E542552}" presName="sp" presStyleCnt="0"/>
      <dgm:spPr/>
    </dgm:pt>
    <dgm:pt modelId="{445F2E50-923C-409C-A6ED-BDC72301A7C7}" type="pres">
      <dgm:prSet presAssocID="{E39C19CE-6165-4312-B2F8-E19D94E96290}" presName="composite" presStyleCnt="0"/>
      <dgm:spPr/>
    </dgm:pt>
    <dgm:pt modelId="{E8FF21A1-3AC0-4F12-B188-F3DCB1617418}" type="pres">
      <dgm:prSet presAssocID="{E39C19CE-6165-4312-B2F8-E19D94E96290}" presName="parentText" presStyleLbl="alignNode1" presStyleIdx="10" presStyleCnt="12">
        <dgm:presLayoutVars>
          <dgm:chMax val="1"/>
          <dgm:bulletEnabled val="1"/>
        </dgm:presLayoutVars>
      </dgm:prSet>
      <dgm:spPr/>
      <dgm:t>
        <a:bodyPr/>
        <a:lstStyle/>
        <a:p>
          <a:endParaRPr lang="en-US"/>
        </a:p>
      </dgm:t>
    </dgm:pt>
    <dgm:pt modelId="{146A2EB0-9A8A-4B20-84A8-4FFE33E79D80}" type="pres">
      <dgm:prSet presAssocID="{E39C19CE-6165-4312-B2F8-E19D94E96290}" presName="descendantText" presStyleLbl="alignAcc1" presStyleIdx="10" presStyleCnt="12">
        <dgm:presLayoutVars>
          <dgm:bulletEnabled val="1"/>
        </dgm:presLayoutVars>
      </dgm:prSet>
      <dgm:spPr/>
      <dgm:t>
        <a:bodyPr/>
        <a:lstStyle/>
        <a:p>
          <a:endParaRPr lang="en-US"/>
        </a:p>
      </dgm:t>
    </dgm:pt>
    <dgm:pt modelId="{005A3397-3DC0-4A26-A744-9DAE294FFC5E}" type="pres">
      <dgm:prSet presAssocID="{5C4111DB-C4A5-4681-AEF2-59027FE40EBB}" presName="sp" presStyleCnt="0"/>
      <dgm:spPr/>
    </dgm:pt>
    <dgm:pt modelId="{122C8F0C-94D4-4E17-BE15-5A1C57A679A4}" type="pres">
      <dgm:prSet presAssocID="{D3940F7E-7149-4B91-84EB-571FE1A1918A}" presName="composite" presStyleCnt="0"/>
      <dgm:spPr/>
    </dgm:pt>
    <dgm:pt modelId="{500EDA9B-D0AB-4374-91D4-72F17C68541D}" type="pres">
      <dgm:prSet presAssocID="{D3940F7E-7149-4B91-84EB-571FE1A1918A}" presName="parentText" presStyleLbl="alignNode1" presStyleIdx="11" presStyleCnt="12">
        <dgm:presLayoutVars>
          <dgm:chMax val="1"/>
          <dgm:bulletEnabled val="1"/>
        </dgm:presLayoutVars>
      </dgm:prSet>
      <dgm:spPr/>
      <dgm:t>
        <a:bodyPr/>
        <a:lstStyle/>
        <a:p>
          <a:endParaRPr lang="en-US"/>
        </a:p>
      </dgm:t>
    </dgm:pt>
    <dgm:pt modelId="{096C18D6-4D43-4197-8BD0-68E8A8BCABF4}" type="pres">
      <dgm:prSet presAssocID="{D3940F7E-7149-4B91-84EB-571FE1A1918A}" presName="descendantText" presStyleLbl="alignAcc1" presStyleIdx="11" presStyleCnt="12">
        <dgm:presLayoutVars>
          <dgm:bulletEnabled val="1"/>
        </dgm:presLayoutVars>
      </dgm:prSet>
      <dgm:spPr/>
      <dgm:t>
        <a:bodyPr/>
        <a:lstStyle/>
        <a:p>
          <a:endParaRPr lang="en-US"/>
        </a:p>
      </dgm:t>
    </dgm:pt>
  </dgm:ptLst>
  <dgm:cxnLst>
    <dgm:cxn modelId="{FCD65501-9C4F-4EEF-87D2-934757D1B5DE}" srcId="{93CD6CD9-D08A-4305-9A4F-79A25C9EA944}" destId="{5D9C2A39-59BA-4E14-8688-17F5D27440F9}" srcOrd="1" destOrd="0" parTransId="{00E5D75E-A2A5-4A9B-B7D6-E77FB2D67B78}" sibTransId="{AF0A47D6-7F6C-4679-A194-4BC4567B7724}"/>
    <dgm:cxn modelId="{FE9A6C23-C9B4-4101-A621-8ABAB357BF6E}" srcId="{709A8DF7-69DB-44B9-B906-122DFB78051C}" destId="{0A8935C8-32F1-4C5A-9D4B-C5F586AB01D9}" srcOrd="0" destOrd="0" parTransId="{52C99EC3-7033-46BD-B8E1-3D2481DA7A44}" sibTransId="{9905A4A7-C190-44E8-9AA0-0A6C3A37C96D}"/>
    <dgm:cxn modelId="{2FD2A708-E61E-4324-AD24-BAC4401C70EC}" type="presOf" srcId="{709A8DF7-69DB-44B9-B906-122DFB78051C}" destId="{115FA2C0-0716-4817-B134-28BAB7C3A531}" srcOrd="0" destOrd="0" presId="urn:microsoft.com/office/officeart/2005/8/layout/chevron2"/>
    <dgm:cxn modelId="{4D0756EC-9B44-4185-88AB-5F05E4CB3F7E}" type="presOf" srcId="{BEBDBCD7-5AD0-4770-9A38-C4270A6EC688}" destId="{73FCC465-E143-4740-B96C-E725FEB7390F}" srcOrd="0" destOrd="0" presId="urn:microsoft.com/office/officeart/2005/8/layout/chevron2"/>
    <dgm:cxn modelId="{AA19B20C-B204-4303-A03E-6DBAFC19645A}" type="presOf" srcId="{D3940F7E-7149-4B91-84EB-571FE1A1918A}" destId="{500EDA9B-D0AB-4374-91D4-72F17C68541D}" srcOrd="0" destOrd="0" presId="urn:microsoft.com/office/officeart/2005/8/layout/chevron2"/>
    <dgm:cxn modelId="{B6A345D1-44FE-40EE-BF0D-F4ADAD61CA67}" srcId="{D660D2CD-CEE2-4B21-8557-2FC79854BF70}" destId="{25618E83-C5B9-4B56-9C3A-6C9657170C88}" srcOrd="0" destOrd="0" parTransId="{D340F065-4489-48D3-8519-BABC2B3E1461}" sibTransId="{9EC98E1E-FDB4-42F2-948D-3FA92F65A2A6}"/>
    <dgm:cxn modelId="{52F78223-7881-4D07-B3E8-C4D97A1663BB}" srcId="{9CDA6547-1D75-485F-9324-F7AFFF781985}" destId="{A6427091-C45D-4CF5-A375-CA771D5C409F}" srcOrd="0" destOrd="0" parTransId="{82416CCC-A8B5-4071-B208-860359E0E7E8}" sibTransId="{7BE50081-398A-497B-ACE8-DB74E0AD6FFE}"/>
    <dgm:cxn modelId="{7D7093AB-358F-4DEC-8317-4D6CCEF240DC}" type="presOf" srcId="{FB8599CC-3F31-4D23-8616-91DCC2AD7439}" destId="{1313513C-0DD5-45BA-9CBF-2C15200A58F5}" srcOrd="0" destOrd="0" presId="urn:microsoft.com/office/officeart/2005/8/layout/chevron2"/>
    <dgm:cxn modelId="{E63A6626-A84B-4D53-BD81-72EA55B9B9DF}" type="presOf" srcId="{663B2E08-AE42-4D38-B12F-DA8CEE0C4899}" destId="{5E2FC07B-82C3-46A0-BD66-F7B9BC1F20EA}" srcOrd="0" destOrd="0" presId="urn:microsoft.com/office/officeart/2005/8/layout/chevron2"/>
    <dgm:cxn modelId="{909A4785-7458-4EC1-A491-DAE7D9775713}" type="presOf" srcId="{2246AECC-A755-478F-9F39-1D91811152F8}" destId="{90942B45-4DB5-406D-A1A2-45F1F7DB3730}" srcOrd="0" destOrd="0" presId="urn:microsoft.com/office/officeart/2005/8/layout/chevron2"/>
    <dgm:cxn modelId="{588A756A-8A92-4A1D-AF32-7DC73F7885D4}" srcId="{93CD6CD9-D08A-4305-9A4F-79A25C9EA944}" destId="{D660D2CD-CEE2-4B21-8557-2FC79854BF70}" srcOrd="6" destOrd="0" parTransId="{AF9B6EA1-25EA-40CF-A8E8-B9DAC38C2FB3}" sibTransId="{18CC4BC0-2276-4B8E-B0FB-B6A4B6CB1FD4}"/>
    <dgm:cxn modelId="{4BA8F1E1-8063-4412-8C50-5EF584938FF1}" type="presOf" srcId="{D6B75A5D-75AB-43F4-900F-FFA84CBA4C53}" destId="{096C18D6-4D43-4197-8BD0-68E8A8BCABF4}" srcOrd="0" destOrd="0" presId="urn:microsoft.com/office/officeart/2005/8/layout/chevron2"/>
    <dgm:cxn modelId="{69EE3D9A-7D43-4219-9057-8D56B4F28E7F}" type="presOf" srcId="{87BE6584-D7DF-42CF-BA96-119F2115E703}" destId="{B5AD85D2-B763-4C14-8488-4E15EE743CA1}" srcOrd="0" destOrd="0" presId="urn:microsoft.com/office/officeart/2005/8/layout/chevron2"/>
    <dgm:cxn modelId="{5C644C6C-D998-4DBF-AFD6-A52038B1AD2F}" srcId="{93CD6CD9-D08A-4305-9A4F-79A25C9EA944}" destId="{D3940F7E-7149-4B91-84EB-571FE1A1918A}" srcOrd="11" destOrd="0" parTransId="{3BD83EA0-A3BA-4B39-B03A-A68B04DD0680}" sibTransId="{28F1047E-5291-4960-A7D0-06CBE1863A47}"/>
    <dgm:cxn modelId="{3C8B4715-4DD1-4D7C-947C-97229F24DFC4}" srcId="{19D56E19-7DE6-4549-9B85-B9E43A1C66C5}" destId="{87BE6584-D7DF-42CF-BA96-119F2115E703}" srcOrd="0" destOrd="0" parTransId="{9F1DABF5-4530-4901-9B26-BDD1E83E996C}" sibTransId="{B3EC40ED-2B28-45CF-ACCA-5917EEB6D997}"/>
    <dgm:cxn modelId="{777011F1-DF9C-413E-88BB-0DE8BE61D32B}" type="presOf" srcId="{8D2D86F5-66B2-4E84-B42B-F6E73AD8E2B1}" destId="{4ACA1F75-4A99-4930-B82A-9068DC5EA3EC}" srcOrd="0" destOrd="0" presId="urn:microsoft.com/office/officeart/2005/8/layout/chevron2"/>
    <dgm:cxn modelId="{2329F559-6E21-440D-8C91-C03402AE8273}" type="presOf" srcId="{0A8935C8-32F1-4C5A-9D4B-C5F586AB01D9}" destId="{2353058B-1CF1-4D75-9010-9834EA6785C0}" srcOrd="0" destOrd="0" presId="urn:microsoft.com/office/officeart/2005/8/layout/chevron2"/>
    <dgm:cxn modelId="{2A3D94F9-5479-4DDC-B3A6-1C773A17BA6F}" srcId="{93CD6CD9-D08A-4305-9A4F-79A25C9EA944}" destId="{9CDA6547-1D75-485F-9324-F7AFFF781985}" srcOrd="0" destOrd="0" parTransId="{21F93F49-9EB8-476D-8CEC-C47B7E3E80C6}" sibTransId="{A2EE1A66-22DF-4D8F-BD7B-FC7B1D1324BF}"/>
    <dgm:cxn modelId="{F396F08D-7D3F-441B-9B85-EE35ADF29FAA}" type="presOf" srcId="{19D56E19-7DE6-4549-9B85-B9E43A1C66C5}" destId="{FD43823B-45B0-4C38-8992-23CAF92F32B1}" srcOrd="0" destOrd="0" presId="urn:microsoft.com/office/officeart/2005/8/layout/chevron2"/>
    <dgm:cxn modelId="{A8866DFC-8A6C-4B76-9B8D-E325E52A88A0}" srcId="{5D9C2A39-59BA-4E14-8688-17F5D27440F9}" destId="{69E21618-CF6F-4ADC-9304-889DA5860F71}" srcOrd="0" destOrd="0" parTransId="{943D9E8C-592F-453B-AEAC-F4C4B4BBCBA6}" sibTransId="{09986BD5-83D3-48D8-BA88-F05B1A1C1B34}"/>
    <dgm:cxn modelId="{FC9F710B-61D9-42E5-BF75-CA273029C3BA}" type="presOf" srcId="{417FB9EC-B6F3-4FA3-9C80-4A9E9A30CE45}" destId="{4DE21C1B-AB8F-431E-ACD2-BA82D0ADF09F}" srcOrd="0" destOrd="0" presId="urn:microsoft.com/office/officeart/2005/8/layout/chevron2"/>
    <dgm:cxn modelId="{DC10547C-163D-4BA0-B46A-1F46F4583810}" srcId="{E39C19CE-6165-4312-B2F8-E19D94E96290}" destId="{63891CA7-5A83-4054-8DAC-AEDB9C290CCE}" srcOrd="0" destOrd="0" parTransId="{E77D4EA6-94B9-4012-8354-B9EEC7D1564C}" sibTransId="{FB1D209E-01FF-4490-8637-61A067479306}"/>
    <dgm:cxn modelId="{B41ECBE2-048A-41E8-A64C-0B07056AE244}" srcId="{417FB9EC-B6F3-4FA3-9C80-4A9E9A30CE45}" destId="{8D2D86F5-66B2-4E84-B42B-F6E73AD8E2B1}" srcOrd="0" destOrd="0" parTransId="{0FF25030-1BA4-4855-AC54-80DFAE650957}" sibTransId="{4D86CE2C-438D-45D1-9E93-41319A399A75}"/>
    <dgm:cxn modelId="{259DB201-0603-4754-8A83-0501B08656C7}" srcId="{93CD6CD9-D08A-4305-9A4F-79A25C9EA944}" destId="{F42D797E-B560-4173-942C-3586F898F14C}" srcOrd="3" destOrd="0" parTransId="{ACBA3543-F473-4E05-8DCC-A9F2024643CD}" sibTransId="{18C9F2A0-29CE-4539-943F-83801316E11B}"/>
    <dgm:cxn modelId="{C18CB2E3-7FB2-4C92-B48B-C7E344EB124E}" srcId="{D3940F7E-7149-4B91-84EB-571FE1A1918A}" destId="{D6B75A5D-75AB-43F4-900F-FFA84CBA4C53}" srcOrd="0" destOrd="0" parTransId="{5D3DE8F5-B8AD-4E66-BC05-BF5635FFCD4F}" sibTransId="{1EFCE8E2-7A6D-4D1A-9302-C516D9C3AD11}"/>
    <dgm:cxn modelId="{312FA9DF-1975-4403-A472-A5030DF35F9F}" srcId="{93CD6CD9-D08A-4305-9A4F-79A25C9EA944}" destId="{BEBDBCD7-5AD0-4770-9A38-C4270A6EC688}" srcOrd="8" destOrd="0" parTransId="{A7F9FA54-98F7-4526-B009-687B49F5303B}" sibTransId="{BB432725-5DD6-4B20-90BF-170729C050BB}"/>
    <dgm:cxn modelId="{24751E68-89A9-4211-8EC7-FDB26F399036}" type="presOf" srcId="{63891CA7-5A83-4054-8DAC-AEDB9C290CCE}" destId="{146A2EB0-9A8A-4B20-84A8-4FFE33E79D80}" srcOrd="0" destOrd="0" presId="urn:microsoft.com/office/officeart/2005/8/layout/chevron2"/>
    <dgm:cxn modelId="{9F7ABBFB-276D-4FD8-8CF7-8D87459CE8F0}" srcId="{2246AECC-A755-478F-9F39-1D91811152F8}" destId="{FB8599CC-3F31-4D23-8616-91DCC2AD7439}" srcOrd="0" destOrd="0" parTransId="{7092A2CF-0B20-449B-9C84-382EB8ABC820}" sibTransId="{9D692354-A684-469A-A5F6-46A3A0F939F9}"/>
    <dgm:cxn modelId="{7754F5A1-47B9-45BE-ABF2-2161BCD5A99B}" srcId="{93CD6CD9-D08A-4305-9A4F-79A25C9EA944}" destId="{E39C19CE-6165-4312-B2F8-E19D94E96290}" srcOrd="10" destOrd="0" parTransId="{07ED0077-8C00-4466-90FF-97B829174838}" sibTransId="{5C4111DB-C4A5-4681-AEF2-59027FE40EBB}"/>
    <dgm:cxn modelId="{7F77F6C5-4BFB-4791-A073-03F910D3A682}" srcId="{93CD6CD9-D08A-4305-9A4F-79A25C9EA944}" destId="{417FB9EC-B6F3-4FA3-9C80-4A9E9A30CE45}" srcOrd="2" destOrd="0" parTransId="{26EEC45C-791B-43CC-B22D-B3B215DCFC83}" sibTransId="{1F19E740-5F7E-4214-92D6-BB67B139288B}"/>
    <dgm:cxn modelId="{716E4D25-2C45-456E-9F91-2DD538533990}" type="presOf" srcId="{A6427091-C45D-4CF5-A375-CA771D5C409F}" destId="{BDC92BF1-D30A-45D5-906B-C7C71437BB82}" srcOrd="0" destOrd="0" presId="urn:microsoft.com/office/officeart/2005/8/layout/chevron2"/>
    <dgm:cxn modelId="{7C2834B1-6D09-458A-AC1B-DB14EAA30687}" type="presOf" srcId="{9CDA6547-1D75-485F-9324-F7AFFF781985}" destId="{128A2D4A-6381-4257-83D1-C26F161BB1A3}" srcOrd="0" destOrd="0" presId="urn:microsoft.com/office/officeart/2005/8/layout/chevron2"/>
    <dgm:cxn modelId="{F8891B92-8DA3-4DB8-A354-E049355A3CCB}" srcId="{E5488BC7-B8D7-4438-A9DD-0C8ED8FA4345}" destId="{90EC7A18-5F20-4484-8994-E43B606F4C12}" srcOrd="0" destOrd="0" parTransId="{60874E61-9768-4976-AD03-EFBD2B1FA992}" sibTransId="{371D227C-B207-4AFC-A52E-2F74F65A055B}"/>
    <dgm:cxn modelId="{A94BFD8A-93EF-4C4E-A193-A7A12BE06ECB}" type="presOf" srcId="{69E21618-CF6F-4ADC-9304-889DA5860F71}" destId="{3F0BBC3A-75C8-41F9-96FF-D95187A2C8B3}" srcOrd="0" destOrd="0" presId="urn:microsoft.com/office/officeart/2005/8/layout/chevron2"/>
    <dgm:cxn modelId="{5F7DBD3B-3E24-491C-870E-D80780B02F1A}" type="presOf" srcId="{F42D797E-B560-4173-942C-3586F898F14C}" destId="{BD88A5D8-87B6-41B3-90EC-7447F194CA03}" srcOrd="0" destOrd="0" presId="urn:microsoft.com/office/officeart/2005/8/layout/chevron2"/>
    <dgm:cxn modelId="{78ECA124-F87A-49F8-A92E-8EEAFF76B577}" type="presOf" srcId="{E5488BC7-B8D7-4438-A9DD-0C8ED8FA4345}" destId="{A21B69FA-06CE-4658-A462-661C4F7A4BCB}" srcOrd="0" destOrd="0" presId="urn:microsoft.com/office/officeart/2005/8/layout/chevron2"/>
    <dgm:cxn modelId="{C49840D7-A450-4D5B-BF78-555C065A9524}" srcId="{F42D797E-B560-4173-942C-3586F898F14C}" destId="{C4C81D67-72EA-4926-89DA-EFA3B4B01992}" srcOrd="0" destOrd="0" parTransId="{F78AB596-8FBB-43AD-9235-BE656D331D36}" sibTransId="{3D5B8DD5-3FA8-412D-8775-BAFAD4996DC3}"/>
    <dgm:cxn modelId="{AC5A68FC-FA02-4C77-912C-3BDD004381A6}" type="presOf" srcId="{5D9C2A39-59BA-4E14-8688-17F5D27440F9}" destId="{43804931-C6AE-40D4-B173-BB405809D94B}" srcOrd="0" destOrd="0" presId="urn:microsoft.com/office/officeart/2005/8/layout/chevron2"/>
    <dgm:cxn modelId="{5BB29F25-597E-4ABB-99F2-2EFCA97C649D}" type="presOf" srcId="{93CD6CD9-D08A-4305-9A4F-79A25C9EA944}" destId="{9542AFD5-27F0-425B-8817-429096F0059D}" srcOrd="0" destOrd="0" presId="urn:microsoft.com/office/officeart/2005/8/layout/chevron2"/>
    <dgm:cxn modelId="{8D38E03E-E07A-4C34-9222-DB24EF0CD30A}" srcId="{93CD6CD9-D08A-4305-9A4F-79A25C9EA944}" destId="{19D56E19-7DE6-4549-9B85-B9E43A1C66C5}" srcOrd="5" destOrd="0" parTransId="{B6E996C9-8468-4AF8-9ACC-D056DBAF27CE}" sibTransId="{BA365A69-0CC5-4CDA-8BBE-F1B7E4F9019F}"/>
    <dgm:cxn modelId="{F7D61994-3D1D-4524-9B8F-83F9220269DE}" type="presOf" srcId="{C4C81D67-72EA-4926-89DA-EFA3B4B01992}" destId="{7DEC3787-DD4C-434D-95FC-2AAA64BEFCA9}" srcOrd="0" destOrd="0" presId="urn:microsoft.com/office/officeart/2005/8/layout/chevron2"/>
    <dgm:cxn modelId="{88A6925D-3650-4624-93FE-74F294CE9BDD}" type="presOf" srcId="{E39C19CE-6165-4312-B2F8-E19D94E96290}" destId="{E8FF21A1-3AC0-4F12-B188-F3DCB1617418}" srcOrd="0" destOrd="0" presId="urn:microsoft.com/office/officeart/2005/8/layout/chevron2"/>
    <dgm:cxn modelId="{722871E4-3C48-47B7-97D2-F5F80AE883F6}" srcId="{93CD6CD9-D08A-4305-9A4F-79A25C9EA944}" destId="{709A8DF7-69DB-44B9-B906-122DFB78051C}" srcOrd="4" destOrd="0" parTransId="{EA5322D4-7BA2-4985-BA0C-954C820AA92E}" sibTransId="{0757EA70-E3F5-4EA5-9819-B3936C3D8E0F}"/>
    <dgm:cxn modelId="{FCC0B2D7-3EDE-4126-AB8B-D2D4D3E0233B}" type="presOf" srcId="{25618E83-C5B9-4B56-9C3A-6C9657170C88}" destId="{50ABF992-C0CB-4D82-9292-27D2955A8682}" srcOrd="0" destOrd="0" presId="urn:microsoft.com/office/officeart/2005/8/layout/chevron2"/>
    <dgm:cxn modelId="{94121714-AE05-4B5F-84EC-C43B5D1C608D}" srcId="{93CD6CD9-D08A-4305-9A4F-79A25C9EA944}" destId="{E5488BC7-B8D7-4438-A9DD-0C8ED8FA4345}" srcOrd="7" destOrd="0" parTransId="{5D253085-DAE0-419E-8262-669C24E8CCC8}" sibTransId="{72201470-750E-4197-9E28-6BBEC6F07510}"/>
    <dgm:cxn modelId="{2570F930-4D4A-4CC6-993C-9C1FE8763421}" srcId="{93CD6CD9-D08A-4305-9A4F-79A25C9EA944}" destId="{2246AECC-A755-478F-9F39-1D91811152F8}" srcOrd="9" destOrd="0" parTransId="{60C1D89C-A7F0-416E-9F21-C50CC52909D8}" sibTransId="{1A0B2ECA-06F7-4A74-913F-8BFA5E542552}"/>
    <dgm:cxn modelId="{E0B616B3-44A7-489B-A362-A3C3DD52A35D}" type="presOf" srcId="{D660D2CD-CEE2-4B21-8557-2FC79854BF70}" destId="{46F977B5-97A8-432E-A4FF-9EDCE2A17C73}" srcOrd="0" destOrd="0" presId="urn:microsoft.com/office/officeart/2005/8/layout/chevron2"/>
    <dgm:cxn modelId="{14A3E2BB-89CC-4244-A1CB-29A4D5FE68EF}" srcId="{BEBDBCD7-5AD0-4770-9A38-C4270A6EC688}" destId="{663B2E08-AE42-4D38-B12F-DA8CEE0C4899}" srcOrd="0" destOrd="0" parTransId="{190E0AB0-715D-4D6C-BDB7-1227F0DDBDC8}" sibTransId="{F6EDC34B-7E37-4521-9CE5-7514A708A2BF}"/>
    <dgm:cxn modelId="{837E73B7-FADF-4A57-BD67-7ED09C13E92D}" type="presOf" srcId="{90EC7A18-5F20-4484-8994-E43B606F4C12}" destId="{72CB5BD0-1DBF-4D43-962D-F3A0CE2A1780}" srcOrd="0" destOrd="0" presId="urn:microsoft.com/office/officeart/2005/8/layout/chevron2"/>
    <dgm:cxn modelId="{E88929D7-B5AD-4243-901E-D24DE5F96DD2}" type="presParOf" srcId="{9542AFD5-27F0-425B-8817-429096F0059D}" destId="{16C0C93E-AAED-4A8F-B145-A68105C385EB}" srcOrd="0" destOrd="0" presId="urn:microsoft.com/office/officeart/2005/8/layout/chevron2"/>
    <dgm:cxn modelId="{D24D7FB7-0C05-4953-B8D9-932BFF5321FA}" type="presParOf" srcId="{16C0C93E-AAED-4A8F-B145-A68105C385EB}" destId="{128A2D4A-6381-4257-83D1-C26F161BB1A3}" srcOrd="0" destOrd="0" presId="urn:microsoft.com/office/officeart/2005/8/layout/chevron2"/>
    <dgm:cxn modelId="{4CDDDF38-3158-45AD-B3A5-5670893C1DA7}" type="presParOf" srcId="{16C0C93E-AAED-4A8F-B145-A68105C385EB}" destId="{BDC92BF1-D30A-45D5-906B-C7C71437BB82}" srcOrd="1" destOrd="0" presId="urn:microsoft.com/office/officeart/2005/8/layout/chevron2"/>
    <dgm:cxn modelId="{DDB4D4A8-FA1E-4FB7-BC88-B7F5480BCB4E}" type="presParOf" srcId="{9542AFD5-27F0-425B-8817-429096F0059D}" destId="{A78B8730-5AAD-4566-B67B-27812BBDBE28}" srcOrd="1" destOrd="0" presId="urn:microsoft.com/office/officeart/2005/8/layout/chevron2"/>
    <dgm:cxn modelId="{6FB920AA-076C-472C-A84C-C387078A426C}" type="presParOf" srcId="{9542AFD5-27F0-425B-8817-429096F0059D}" destId="{2B72B6CB-C8DD-4E88-9169-70A6CC98683D}" srcOrd="2" destOrd="0" presId="urn:microsoft.com/office/officeart/2005/8/layout/chevron2"/>
    <dgm:cxn modelId="{6B91A13D-CC22-42A4-9EB0-00C1F668FEED}" type="presParOf" srcId="{2B72B6CB-C8DD-4E88-9169-70A6CC98683D}" destId="{43804931-C6AE-40D4-B173-BB405809D94B}" srcOrd="0" destOrd="0" presId="urn:microsoft.com/office/officeart/2005/8/layout/chevron2"/>
    <dgm:cxn modelId="{2D01F707-C22B-42E4-8F1D-5132618278E5}" type="presParOf" srcId="{2B72B6CB-C8DD-4E88-9169-70A6CC98683D}" destId="{3F0BBC3A-75C8-41F9-96FF-D95187A2C8B3}" srcOrd="1" destOrd="0" presId="urn:microsoft.com/office/officeart/2005/8/layout/chevron2"/>
    <dgm:cxn modelId="{42AFD374-812F-4E9A-B923-28E3D6A571A9}" type="presParOf" srcId="{9542AFD5-27F0-425B-8817-429096F0059D}" destId="{0B54F32C-AD80-4C82-BEC0-AAC51778A9D4}" srcOrd="3" destOrd="0" presId="urn:microsoft.com/office/officeart/2005/8/layout/chevron2"/>
    <dgm:cxn modelId="{65387367-2439-4D76-AA08-B085F86CCBBA}" type="presParOf" srcId="{9542AFD5-27F0-425B-8817-429096F0059D}" destId="{F31630B4-1F61-4F26-9725-336DB64FD40A}" srcOrd="4" destOrd="0" presId="urn:microsoft.com/office/officeart/2005/8/layout/chevron2"/>
    <dgm:cxn modelId="{D54375DD-440C-4610-9CEB-CD8010366581}" type="presParOf" srcId="{F31630B4-1F61-4F26-9725-336DB64FD40A}" destId="{4DE21C1B-AB8F-431E-ACD2-BA82D0ADF09F}" srcOrd="0" destOrd="0" presId="urn:microsoft.com/office/officeart/2005/8/layout/chevron2"/>
    <dgm:cxn modelId="{73ECCF40-8ABA-47FA-9487-9D5225A0AC55}" type="presParOf" srcId="{F31630B4-1F61-4F26-9725-336DB64FD40A}" destId="{4ACA1F75-4A99-4930-B82A-9068DC5EA3EC}" srcOrd="1" destOrd="0" presId="urn:microsoft.com/office/officeart/2005/8/layout/chevron2"/>
    <dgm:cxn modelId="{E9E7FB16-315B-49CD-9E7B-A6116F49DFC5}" type="presParOf" srcId="{9542AFD5-27F0-425B-8817-429096F0059D}" destId="{BA016E2F-C060-4201-9C3B-C828E0D945B7}" srcOrd="5" destOrd="0" presId="urn:microsoft.com/office/officeart/2005/8/layout/chevron2"/>
    <dgm:cxn modelId="{620C662B-1FCF-4FE2-9F94-0624AA17A24C}" type="presParOf" srcId="{9542AFD5-27F0-425B-8817-429096F0059D}" destId="{FABF93E2-0E31-4B0E-B434-EF5C6EA6B1D7}" srcOrd="6" destOrd="0" presId="urn:microsoft.com/office/officeart/2005/8/layout/chevron2"/>
    <dgm:cxn modelId="{C605DCA9-691D-4E2F-8EA1-6E11F528F0FD}" type="presParOf" srcId="{FABF93E2-0E31-4B0E-B434-EF5C6EA6B1D7}" destId="{BD88A5D8-87B6-41B3-90EC-7447F194CA03}" srcOrd="0" destOrd="0" presId="urn:microsoft.com/office/officeart/2005/8/layout/chevron2"/>
    <dgm:cxn modelId="{50A88940-FCB2-4C25-BD04-E50611BA2328}" type="presParOf" srcId="{FABF93E2-0E31-4B0E-B434-EF5C6EA6B1D7}" destId="{7DEC3787-DD4C-434D-95FC-2AAA64BEFCA9}" srcOrd="1" destOrd="0" presId="urn:microsoft.com/office/officeart/2005/8/layout/chevron2"/>
    <dgm:cxn modelId="{463CB0FE-0E25-43C8-B1D1-40D8B5932108}" type="presParOf" srcId="{9542AFD5-27F0-425B-8817-429096F0059D}" destId="{35804A6C-C18F-4010-98AB-BC9240E9CA1C}" srcOrd="7" destOrd="0" presId="urn:microsoft.com/office/officeart/2005/8/layout/chevron2"/>
    <dgm:cxn modelId="{2D743F9E-9766-402C-9230-5AE2C69C1C22}" type="presParOf" srcId="{9542AFD5-27F0-425B-8817-429096F0059D}" destId="{E8319CE6-C6E6-443E-A7CB-D214875BA80F}" srcOrd="8" destOrd="0" presId="urn:microsoft.com/office/officeart/2005/8/layout/chevron2"/>
    <dgm:cxn modelId="{4E9D3EEC-EB64-483A-8327-F7590DEF0B9E}" type="presParOf" srcId="{E8319CE6-C6E6-443E-A7CB-D214875BA80F}" destId="{115FA2C0-0716-4817-B134-28BAB7C3A531}" srcOrd="0" destOrd="0" presId="urn:microsoft.com/office/officeart/2005/8/layout/chevron2"/>
    <dgm:cxn modelId="{45AA19F0-E4AE-4B34-8FF0-89D79E6BA784}" type="presParOf" srcId="{E8319CE6-C6E6-443E-A7CB-D214875BA80F}" destId="{2353058B-1CF1-4D75-9010-9834EA6785C0}" srcOrd="1" destOrd="0" presId="urn:microsoft.com/office/officeart/2005/8/layout/chevron2"/>
    <dgm:cxn modelId="{DF325EAA-03A8-4B38-BB0B-1E7311A1CB00}" type="presParOf" srcId="{9542AFD5-27F0-425B-8817-429096F0059D}" destId="{DAD984AE-7038-4A6A-9DCD-228F710817F4}" srcOrd="9" destOrd="0" presId="urn:microsoft.com/office/officeart/2005/8/layout/chevron2"/>
    <dgm:cxn modelId="{49545B55-6ABC-4C3A-8D45-542A12AA49DB}" type="presParOf" srcId="{9542AFD5-27F0-425B-8817-429096F0059D}" destId="{B832EE9E-B95B-4224-A686-77640E9DC06B}" srcOrd="10" destOrd="0" presId="urn:microsoft.com/office/officeart/2005/8/layout/chevron2"/>
    <dgm:cxn modelId="{7203A6DB-0FAB-461A-A04C-EE915C934271}" type="presParOf" srcId="{B832EE9E-B95B-4224-A686-77640E9DC06B}" destId="{FD43823B-45B0-4C38-8992-23CAF92F32B1}" srcOrd="0" destOrd="0" presId="urn:microsoft.com/office/officeart/2005/8/layout/chevron2"/>
    <dgm:cxn modelId="{905855B8-D644-4FAE-87CD-32FB8AD74914}" type="presParOf" srcId="{B832EE9E-B95B-4224-A686-77640E9DC06B}" destId="{B5AD85D2-B763-4C14-8488-4E15EE743CA1}" srcOrd="1" destOrd="0" presId="urn:microsoft.com/office/officeart/2005/8/layout/chevron2"/>
    <dgm:cxn modelId="{65076095-C2CC-4519-AA18-2EC55B98C2E7}" type="presParOf" srcId="{9542AFD5-27F0-425B-8817-429096F0059D}" destId="{C6386C46-DE06-4CA8-B75A-82FA4BAE505D}" srcOrd="11" destOrd="0" presId="urn:microsoft.com/office/officeart/2005/8/layout/chevron2"/>
    <dgm:cxn modelId="{8459C328-56B0-4B90-BFE2-BC63A98D51A1}" type="presParOf" srcId="{9542AFD5-27F0-425B-8817-429096F0059D}" destId="{3E10ACD5-3F8A-4346-9C01-520F8BCA0ECA}" srcOrd="12" destOrd="0" presId="urn:microsoft.com/office/officeart/2005/8/layout/chevron2"/>
    <dgm:cxn modelId="{559BAB8B-FAD2-47FB-9728-64559F96FA2D}" type="presParOf" srcId="{3E10ACD5-3F8A-4346-9C01-520F8BCA0ECA}" destId="{46F977B5-97A8-432E-A4FF-9EDCE2A17C73}" srcOrd="0" destOrd="0" presId="urn:microsoft.com/office/officeart/2005/8/layout/chevron2"/>
    <dgm:cxn modelId="{E53A77D5-78B5-4482-9266-22433B7869F1}" type="presParOf" srcId="{3E10ACD5-3F8A-4346-9C01-520F8BCA0ECA}" destId="{50ABF992-C0CB-4D82-9292-27D2955A8682}" srcOrd="1" destOrd="0" presId="urn:microsoft.com/office/officeart/2005/8/layout/chevron2"/>
    <dgm:cxn modelId="{B528181E-5757-4709-9CB2-7D568D04A067}" type="presParOf" srcId="{9542AFD5-27F0-425B-8817-429096F0059D}" destId="{B5A3E024-E3C7-4EF9-82B1-C8CBE0E2B6C3}" srcOrd="13" destOrd="0" presId="urn:microsoft.com/office/officeart/2005/8/layout/chevron2"/>
    <dgm:cxn modelId="{6BEC6D81-7802-47B8-9236-9A9E5A87F722}" type="presParOf" srcId="{9542AFD5-27F0-425B-8817-429096F0059D}" destId="{1FC5CA2E-87ED-431C-AECB-E18DE95F60C1}" srcOrd="14" destOrd="0" presId="urn:microsoft.com/office/officeart/2005/8/layout/chevron2"/>
    <dgm:cxn modelId="{A3C9AF5B-2B02-454C-8CB8-A9D0837B5EE4}" type="presParOf" srcId="{1FC5CA2E-87ED-431C-AECB-E18DE95F60C1}" destId="{A21B69FA-06CE-4658-A462-661C4F7A4BCB}" srcOrd="0" destOrd="0" presId="urn:microsoft.com/office/officeart/2005/8/layout/chevron2"/>
    <dgm:cxn modelId="{58599D84-CF82-4247-90BB-5E0F6AE13A7E}" type="presParOf" srcId="{1FC5CA2E-87ED-431C-AECB-E18DE95F60C1}" destId="{72CB5BD0-1DBF-4D43-962D-F3A0CE2A1780}" srcOrd="1" destOrd="0" presId="urn:microsoft.com/office/officeart/2005/8/layout/chevron2"/>
    <dgm:cxn modelId="{9FBE1821-E3ED-40CF-B138-3BF1E7EDBC45}" type="presParOf" srcId="{9542AFD5-27F0-425B-8817-429096F0059D}" destId="{72AE9FE7-A1B1-4707-962F-736D9F8911B6}" srcOrd="15" destOrd="0" presId="urn:microsoft.com/office/officeart/2005/8/layout/chevron2"/>
    <dgm:cxn modelId="{EB45D2BF-EDBA-4632-A5E1-E8B438CF10AD}" type="presParOf" srcId="{9542AFD5-27F0-425B-8817-429096F0059D}" destId="{88AB4BC7-D329-4F5C-93F6-1CE42F8F350D}" srcOrd="16" destOrd="0" presId="urn:microsoft.com/office/officeart/2005/8/layout/chevron2"/>
    <dgm:cxn modelId="{B2A56D91-C0AE-474B-969A-EABB42112A11}" type="presParOf" srcId="{88AB4BC7-D329-4F5C-93F6-1CE42F8F350D}" destId="{73FCC465-E143-4740-B96C-E725FEB7390F}" srcOrd="0" destOrd="0" presId="urn:microsoft.com/office/officeart/2005/8/layout/chevron2"/>
    <dgm:cxn modelId="{30CE7286-5E09-4AFE-A1B8-7D9339D9A7B1}" type="presParOf" srcId="{88AB4BC7-D329-4F5C-93F6-1CE42F8F350D}" destId="{5E2FC07B-82C3-46A0-BD66-F7B9BC1F20EA}" srcOrd="1" destOrd="0" presId="urn:microsoft.com/office/officeart/2005/8/layout/chevron2"/>
    <dgm:cxn modelId="{9E5297E8-D4BF-40F8-BD74-90028F19FBF0}" type="presParOf" srcId="{9542AFD5-27F0-425B-8817-429096F0059D}" destId="{7FE4D46E-F0C4-48EC-88BE-C75553F2B82B}" srcOrd="17" destOrd="0" presId="urn:microsoft.com/office/officeart/2005/8/layout/chevron2"/>
    <dgm:cxn modelId="{3873FCE4-3B95-4BAE-97D2-9664B0918671}" type="presParOf" srcId="{9542AFD5-27F0-425B-8817-429096F0059D}" destId="{9B7496A8-0A95-4BD7-89E4-109116BB6405}" srcOrd="18" destOrd="0" presId="urn:microsoft.com/office/officeart/2005/8/layout/chevron2"/>
    <dgm:cxn modelId="{9DE439C1-1377-4AE8-9856-B51E6168501B}" type="presParOf" srcId="{9B7496A8-0A95-4BD7-89E4-109116BB6405}" destId="{90942B45-4DB5-406D-A1A2-45F1F7DB3730}" srcOrd="0" destOrd="0" presId="urn:microsoft.com/office/officeart/2005/8/layout/chevron2"/>
    <dgm:cxn modelId="{EABAA729-CD0A-457C-A5AF-2306E405E9C9}" type="presParOf" srcId="{9B7496A8-0A95-4BD7-89E4-109116BB6405}" destId="{1313513C-0DD5-45BA-9CBF-2C15200A58F5}" srcOrd="1" destOrd="0" presId="urn:microsoft.com/office/officeart/2005/8/layout/chevron2"/>
    <dgm:cxn modelId="{F81B35E9-E05E-4650-984E-0C878FDF847D}" type="presParOf" srcId="{9542AFD5-27F0-425B-8817-429096F0059D}" destId="{7A39DDB8-8383-4130-8594-7DAD5B3F3AFF}" srcOrd="19" destOrd="0" presId="urn:microsoft.com/office/officeart/2005/8/layout/chevron2"/>
    <dgm:cxn modelId="{90834986-DDA8-4A94-931B-B5BC975B1A8E}" type="presParOf" srcId="{9542AFD5-27F0-425B-8817-429096F0059D}" destId="{445F2E50-923C-409C-A6ED-BDC72301A7C7}" srcOrd="20" destOrd="0" presId="urn:microsoft.com/office/officeart/2005/8/layout/chevron2"/>
    <dgm:cxn modelId="{FFA58A8D-E356-4099-A49B-846D4D63E5FB}" type="presParOf" srcId="{445F2E50-923C-409C-A6ED-BDC72301A7C7}" destId="{E8FF21A1-3AC0-4F12-B188-F3DCB1617418}" srcOrd="0" destOrd="0" presId="urn:microsoft.com/office/officeart/2005/8/layout/chevron2"/>
    <dgm:cxn modelId="{A37FC52F-6905-4F3E-8870-E23D3CA7D25C}" type="presParOf" srcId="{445F2E50-923C-409C-A6ED-BDC72301A7C7}" destId="{146A2EB0-9A8A-4B20-84A8-4FFE33E79D80}" srcOrd="1" destOrd="0" presId="urn:microsoft.com/office/officeart/2005/8/layout/chevron2"/>
    <dgm:cxn modelId="{5F035318-F325-42CD-8E99-61A1360DFA74}" type="presParOf" srcId="{9542AFD5-27F0-425B-8817-429096F0059D}" destId="{005A3397-3DC0-4A26-A744-9DAE294FFC5E}" srcOrd="21" destOrd="0" presId="urn:microsoft.com/office/officeart/2005/8/layout/chevron2"/>
    <dgm:cxn modelId="{21AF3E1A-464A-4BDB-BB16-852CDF074C79}" type="presParOf" srcId="{9542AFD5-27F0-425B-8817-429096F0059D}" destId="{122C8F0C-94D4-4E17-BE15-5A1C57A679A4}" srcOrd="22" destOrd="0" presId="urn:microsoft.com/office/officeart/2005/8/layout/chevron2"/>
    <dgm:cxn modelId="{BEF124DE-CC60-4391-8283-01CCB70C1820}" type="presParOf" srcId="{122C8F0C-94D4-4E17-BE15-5A1C57A679A4}" destId="{500EDA9B-D0AB-4374-91D4-72F17C68541D}" srcOrd="0" destOrd="0" presId="urn:microsoft.com/office/officeart/2005/8/layout/chevron2"/>
    <dgm:cxn modelId="{CFDDCB75-9129-4FB2-8788-1F156CA41C41}" type="presParOf" srcId="{122C8F0C-94D4-4E17-BE15-5A1C57A679A4}" destId="{096C18D6-4D43-4197-8BD0-68E8A8BCABF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92ED6-815A-4AA4-B12B-FBE786B44361}">
      <dsp:nvSpPr>
        <dsp:cNvPr id="0" name=""/>
        <dsp:cNvSpPr/>
      </dsp:nvSpPr>
      <dsp:spPr>
        <a:xfrm rot="5400000">
          <a:off x="-362924" y="1473022"/>
          <a:ext cx="1604675" cy="19374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36E26AAA-0FE4-4FEC-91F1-C13C9E02C386}">
      <dsp:nvSpPr>
        <dsp:cNvPr id="0" name=""/>
        <dsp:cNvSpPr/>
      </dsp:nvSpPr>
      <dsp:spPr>
        <a:xfrm>
          <a:off x="3966" y="445591"/>
          <a:ext cx="2152668" cy="1291601"/>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ArcGIS Pro Setup</a:t>
          </a:r>
          <a:endParaRPr lang="en-US" sz="1600" kern="1200" dirty="0"/>
        </a:p>
        <a:p>
          <a:pPr marL="114300" lvl="1" indent="-114300" algn="l" defTabSz="533400">
            <a:lnSpc>
              <a:spcPct val="90000"/>
            </a:lnSpc>
            <a:spcBef>
              <a:spcPct val="0"/>
            </a:spcBef>
            <a:spcAft>
              <a:spcPct val="15000"/>
            </a:spcAft>
            <a:buChar char="••"/>
          </a:pPr>
          <a:r>
            <a:rPr lang="en-US" sz="1200" kern="1200" dirty="0" smtClean="0"/>
            <a:t>ZDV-3D.aprx</a:t>
          </a:r>
          <a:endParaRPr lang="en-US" sz="1200" kern="1200" dirty="0"/>
        </a:p>
        <a:p>
          <a:pPr marL="114300" lvl="1" indent="-114300" algn="l" defTabSz="533400">
            <a:lnSpc>
              <a:spcPct val="90000"/>
            </a:lnSpc>
            <a:spcBef>
              <a:spcPct val="0"/>
            </a:spcBef>
            <a:spcAft>
              <a:spcPct val="15000"/>
            </a:spcAft>
            <a:buChar char="••"/>
          </a:pPr>
          <a:r>
            <a:rPr lang="en-US" sz="1200" kern="1200" dirty="0" smtClean="0"/>
            <a:t>New (3D) Scene</a:t>
          </a:r>
          <a:endParaRPr lang="en-US" sz="1200" kern="1200" dirty="0"/>
        </a:p>
        <a:p>
          <a:pPr marL="114300" lvl="1" indent="-114300" algn="l" defTabSz="533400">
            <a:lnSpc>
              <a:spcPct val="90000"/>
            </a:lnSpc>
            <a:spcBef>
              <a:spcPct val="0"/>
            </a:spcBef>
            <a:spcAft>
              <a:spcPct val="15000"/>
            </a:spcAft>
            <a:buChar char="••"/>
          </a:pPr>
          <a:r>
            <a:rPr lang="en-US" sz="1200" kern="1200" dirty="0" smtClean="0"/>
            <a:t>Setup file structure/geodatabases</a:t>
          </a:r>
          <a:endParaRPr lang="en-US" sz="1200" kern="1200" dirty="0"/>
        </a:p>
      </dsp:txBody>
      <dsp:txXfrm>
        <a:off x="41796" y="483421"/>
        <a:ext cx="2077008" cy="1215941"/>
      </dsp:txXfrm>
    </dsp:sp>
    <dsp:sp modelId="{A83B8EC8-6E05-4C31-996B-7ED5E0A134E8}">
      <dsp:nvSpPr>
        <dsp:cNvPr id="0" name=""/>
        <dsp:cNvSpPr/>
      </dsp:nvSpPr>
      <dsp:spPr>
        <a:xfrm rot="5400000">
          <a:off x="-362924" y="3087524"/>
          <a:ext cx="1604675" cy="193740"/>
        </a:xfrm>
        <a:prstGeom prst="rect">
          <a:avLst/>
        </a:prstGeom>
        <a:gradFill rotWithShape="0">
          <a:gsLst>
            <a:gs pos="0">
              <a:schemeClr val="accent5">
                <a:hueOff val="465289"/>
                <a:satOff val="1599"/>
                <a:lumOff val="-7675"/>
                <a:alphaOff val="0"/>
                <a:tint val="50000"/>
                <a:satMod val="300000"/>
              </a:schemeClr>
            </a:gs>
            <a:gs pos="35000">
              <a:schemeClr val="accent5">
                <a:hueOff val="465289"/>
                <a:satOff val="1599"/>
                <a:lumOff val="-7675"/>
                <a:alphaOff val="0"/>
                <a:tint val="37000"/>
                <a:satMod val="300000"/>
              </a:schemeClr>
            </a:gs>
            <a:gs pos="100000">
              <a:schemeClr val="accent5">
                <a:hueOff val="465289"/>
                <a:satOff val="1599"/>
                <a:lumOff val="-767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382DB353-0238-40C7-B855-A2411588EBC4}">
      <dsp:nvSpPr>
        <dsp:cNvPr id="0" name=""/>
        <dsp:cNvSpPr/>
      </dsp:nvSpPr>
      <dsp:spPr>
        <a:xfrm>
          <a:off x="3966" y="2060093"/>
          <a:ext cx="2152668" cy="1291601"/>
        </a:xfrm>
        <a:prstGeom prst="roundRect">
          <a:avLst>
            <a:gd name="adj" fmla="val 10000"/>
          </a:avLst>
        </a:prstGeom>
        <a:gradFill rotWithShape="0">
          <a:gsLst>
            <a:gs pos="0">
              <a:schemeClr val="accent5">
                <a:hueOff val="407128"/>
                <a:satOff val="1399"/>
                <a:lumOff val="-6716"/>
                <a:alphaOff val="0"/>
                <a:tint val="50000"/>
                <a:satMod val="300000"/>
              </a:schemeClr>
            </a:gs>
            <a:gs pos="35000">
              <a:schemeClr val="accent5">
                <a:hueOff val="407128"/>
                <a:satOff val="1399"/>
                <a:lumOff val="-6716"/>
                <a:alphaOff val="0"/>
                <a:tint val="37000"/>
                <a:satMod val="300000"/>
              </a:schemeClr>
            </a:gs>
            <a:gs pos="100000">
              <a:schemeClr val="accent5">
                <a:hueOff val="407128"/>
                <a:satOff val="1399"/>
                <a:lumOff val="-671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Import/Clip FAA Data</a:t>
          </a:r>
          <a:endParaRPr lang="en-US" sz="1600" kern="1200" dirty="0"/>
        </a:p>
        <a:p>
          <a:pPr marL="114300" lvl="1" indent="-114300" algn="l" defTabSz="533400">
            <a:lnSpc>
              <a:spcPct val="90000"/>
            </a:lnSpc>
            <a:spcBef>
              <a:spcPct val="0"/>
            </a:spcBef>
            <a:spcAft>
              <a:spcPct val="15000"/>
            </a:spcAft>
            <a:buChar char="••"/>
          </a:pPr>
          <a:r>
            <a:rPr lang="en-US" sz="1200" kern="1200" dirty="0" smtClean="0"/>
            <a:t>Reduce extent to ZDV + 30 nm boundary</a:t>
          </a:r>
          <a:endParaRPr lang="en-US" sz="1200" kern="1200" dirty="0"/>
        </a:p>
        <a:p>
          <a:pPr marL="114300" lvl="1" indent="-114300" algn="l" defTabSz="533400">
            <a:lnSpc>
              <a:spcPct val="90000"/>
            </a:lnSpc>
            <a:spcBef>
              <a:spcPct val="0"/>
            </a:spcBef>
            <a:spcAft>
              <a:spcPct val="15000"/>
            </a:spcAft>
            <a:buChar char="••"/>
          </a:pPr>
          <a:r>
            <a:rPr lang="en-US" sz="1200" kern="1200" dirty="0" smtClean="0"/>
            <a:t>Optimize import/clipping</a:t>
          </a:r>
          <a:endParaRPr lang="en-US" sz="1200" kern="1200" dirty="0"/>
        </a:p>
      </dsp:txBody>
      <dsp:txXfrm>
        <a:off x="41796" y="2097923"/>
        <a:ext cx="2077008" cy="1215941"/>
      </dsp:txXfrm>
    </dsp:sp>
    <dsp:sp modelId="{CE9405FE-A068-4EDB-BC70-FDB970CFCF7B}">
      <dsp:nvSpPr>
        <dsp:cNvPr id="0" name=""/>
        <dsp:cNvSpPr/>
      </dsp:nvSpPr>
      <dsp:spPr>
        <a:xfrm>
          <a:off x="444326" y="3894774"/>
          <a:ext cx="2853223" cy="193740"/>
        </a:xfrm>
        <a:prstGeom prst="rect">
          <a:avLst/>
        </a:prstGeom>
        <a:gradFill rotWithShape="0">
          <a:gsLst>
            <a:gs pos="0">
              <a:schemeClr val="accent5">
                <a:hueOff val="930579"/>
                <a:satOff val="3199"/>
                <a:lumOff val="-15350"/>
                <a:alphaOff val="0"/>
                <a:tint val="50000"/>
                <a:satMod val="300000"/>
              </a:schemeClr>
            </a:gs>
            <a:gs pos="35000">
              <a:schemeClr val="accent5">
                <a:hueOff val="930579"/>
                <a:satOff val="3199"/>
                <a:lumOff val="-15350"/>
                <a:alphaOff val="0"/>
                <a:tint val="37000"/>
                <a:satMod val="300000"/>
              </a:schemeClr>
            </a:gs>
            <a:gs pos="100000">
              <a:schemeClr val="accent5">
                <a:hueOff val="930579"/>
                <a:satOff val="3199"/>
                <a:lumOff val="-1535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63713CF-B963-4037-9600-3226D99DE2E5}">
      <dsp:nvSpPr>
        <dsp:cNvPr id="0" name=""/>
        <dsp:cNvSpPr/>
      </dsp:nvSpPr>
      <dsp:spPr>
        <a:xfrm>
          <a:off x="3966" y="3674594"/>
          <a:ext cx="2152668" cy="1291601"/>
        </a:xfrm>
        <a:prstGeom prst="roundRect">
          <a:avLst>
            <a:gd name="adj" fmla="val 10000"/>
          </a:avLst>
        </a:prstGeom>
        <a:gradFill rotWithShape="0">
          <a:gsLst>
            <a:gs pos="0">
              <a:schemeClr val="accent5">
                <a:hueOff val="814257"/>
                <a:satOff val="2799"/>
                <a:lumOff val="-13432"/>
                <a:alphaOff val="0"/>
                <a:tint val="50000"/>
                <a:satMod val="300000"/>
              </a:schemeClr>
            </a:gs>
            <a:gs pos="35000">
              <a:schemeClr val="accent5">
                <a:hueOff val="814257"/>
                <a:satOff val="2799"/>
                <a:lumOff val="-13432"/>
                <a:alphaOff val="0"/>
                <a:tint val="37000"/>
                <a:satMod val="300000"/>
              </a:schemeClr>
            </a:gs>
            <a:gs pos="100000">
              <a:schemeClr val="accent5">
                <a:hueOff val="814257"/>
                <a:satOff val="2799"/>
                <a:lumOff val="-1343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Import/Clip Military Data</a:t>
          </a:r>
          <a:endParaRPr lang="en-US" sz="1600" kern="1200" dirty="0"/>
        </a:p>
        <a:p>
          <a:pPr marL="114300" lvl="1" indent="-114300" algn="l" defTabSz="533400">
            <a:lnSpc>
              <a:spcPct val="90000"/>
            </a:lnSpc>
            <a:spcBef>
              <a:spcPct val="0"/>
            </a:spcBef>
            <a:spcAft>
              <a:spcPct val="15000"/>
            </a:spcAft>
            <a:buChar char="••"/>
          </a:pPr>
          <a:r>
            <a:rPr lang="en-US" sz="1200" kern="1200" dirty="0" smtClean="0"/>
            <a:t>Reduce extent to ZDV + 30 nm boundary</a:t>
          </a:r>
          <a:endParaRPr lang="en-US" sz="1200" kern="1200" dirty="0"/>
        </a:p>
        <a:p>
          <a:pPr marL="114300" lvl="1" indent="-114300" algn="l" defTabSz="533400">
            <a:lnSpc>
              <a:spcPct val="90000"/>
            </a:lnSpc>
            <a:spcBef>
              <a:spcPct val="0"/>
            </a:spcBef>
            <a:spcAft>
              <a:spcPct val="15000"/>
            </a:spcAft>
            <a:buChar char="••"/>
          </a:pPr>
          <a:r>
            <a:rPr lang="en-US" sz="1200" kern="1200" dirty="0" smtClean="0"/>
            <a:t>Optimize import/clipping</a:t>
          </a:r>
          <a:endParaRPr lang="en-US" sz="1200" kern="1200" dirty="0"/>
        </a:p>
      </dsp:txBody>
      <dsp:txXfrm>
        <a:off x="41796" y="3712424"/>
        <a:ext cx="2077008" cy="1215941"/>
      </dsp:txXfrm>
    </dsp:sp>
    <dsp:sp modelId="{C6A78F13-4280-4B3A-BA37-3F36266C30CA}">
      <dsp:nvSpPr>
        <dsp:cNvPr id="0" name=""/>
        <dsp:cNvSpPr/>
      </dsp:nvSpPr>
      <dsp:spPr>
        <a:xfrm rot="16200000">
          <a:off x="2500124" y="3087524"/>
          <a:ext cx="1604675" cy="193740"/>
        </a:xfrm>
        <a:prstGeom prst="rect">
          <a:avLst/>
        </a:prstGeom>
        <a:gradFill rotWithShape="0">
          <a:gsLst>
            <a:gs pos="0">
              <a:schemeClr val="accent5">
                <a:hueOff val="1395868"/>
                <a:satOff val="4798"/>
                <a:lumOff val="-23025"/>
                <a:alphaOff val="0"/>
                <a:tint val="50000"/>
                <a:satMod val="300000"/>
              </a:schemeClr>
            </a:gs>
            <a:gs pos="35000">
              <a:schemeClr val="accent5">
                <a:hueOff val="1395868"/>
                <a:satOff val="4798"/>
                <a:lumOff val="-23025"/>
                <a:alphaOff val="0"/>
                <a:tint val="37000"/>
                <a:satMod val="300000"/>
              </a:schemeClr>
            </a:gs>
            <a:gs pos="100000">
              <a:schemeClr val="accent5">
                <a:hueOff val="1395868"/>
                <a:satOff val="4798"/>
                <a:lumOff val="-2302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0B5EF06-2F97-4658-A99C-4221D2012334}">
      <dsp:nvSpPr>
        <dsp:cNvPr id="0" name=""/>
        <dsp:cNvSpPr/>
      </dsp:nvSpPr>
      <dsp:spPr>
        <a:xfrm>
          <a:off x="2867015" y="3674594"/>
          <a:ext cx="2152668" cy="1291601"/>
        </a:xfrm>
        <a:prstGeom prst="roundRect">
          <a:avLst>
            <a:gd name="adj" fmla="val 10000"/>
          </a:avLst>
        </a:prstGeom>
        <a:gradFill rotWithShape="0">
          <a:gsLst>
            <a:gs pos="0">
              <a:schemeClr val="accent5">
                <a:hueOff val="1221385"/>
                <a:satOff val="4198"/>
                <a:lumOff val="-20147"/>
                <a:alphaOff val="0"/>
                <a:tint val="50000"/>
                <a:satMod val="300000"/>
              </a:schemeClr>
            </a:gs>
            <a:gs pos="35000">
              <a:schemeClr val="accent5">
                <a:hueOff val="1221385"/>
                <a:satOff val="4198"/>
                <a:lumOff val="-20147"/>
                <a:alphaOff val="0"/>
                <a:tint val="37000"/>
                <a:satMod val="300000"/>
              </a:schemeClr>
            </a:gs>
            <a:gs pos="100000">
              <a:schemeClr val="accent5">
                <a:hueOff val="1221385"/>
                <a:satOff val="4198"/>
                <a:lumOff val="-2014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Add Local ZDV Data</a:t>
          </a:r>
          <a:endParaRPr lang="en-US" sz="1600" kern="1200" dirty="0"/>
        </a:p>
        <a:p>
          <a:pPr marL="114300" lvl="1" indent="-114300" algn="l" defTabSz="533400">
            <a:lnSpc>
              <a:spcPct val="90000"/>
            </a:lnSpc>
            <a:spcBef>
              <a:spcPct val="0"/>
            </a:spcBef>
            <a:spcAft>
              <a:spcPct val="15000"/>
            </a:spcAft>
            <a:buChar char="••"/>
          </a:pPr>
          <a:r>
            <a:rPr lang="en-US" sz="1200" kern="1200" dirty="0" smtClean="0"/>
            <a:t>Areas &amp; Sectors</a:t>
          </a:r>
          <a:endParaRPr lang="en-US" sz="1200" kern="1200" dirty="0"/>
        </a:p>
        <a:p>
          <a:pPr marL="114300" lvl="1" indent="-114300" algn="l" defTabSz="533400">
            <a:lnSpc>
              <a:spcPct val="90000"/>
            </a:lnSpc>
            <a:spcBef>
              <a:spcPct val="0"/>
            </a:spcBef>
            <a:spcAft>
              <a:spcPct val="15000"/>
            </a:spcAft>
            <a:buChar char="••"/>
          </a:pPr>
          <a:r>
            <a:rPr lang="en-US" sz="1200" kern="1200" dirty="0" smtClean="0"/>
            <a:t>MIAs</a:t>
          </a:r>
          <a:endParaRPr lang="en-US" sz="1200" kern="1200" dirty="0"/>
        </a:p>
        <a:p>
          <a:pPr marL="114300" lvl="1" indent="-114300" algn="l" defTabSz="533400">
            <a:lnSpc>
              <a:spcPct val="90000"/>
            </a:lnSpc>
            <a:spcBef>
              <a:spcPct val="0"/>
            </a:spcBef>
            <a:spcAft>
              <a:spcPct val="15000"/>
            </a:spcAft>
            <a:buChar char="••"/>
          </a:pPr>
          <a:r>
            <a:rPr lang="en-US" sz="1200" kern="1200" dirty="0" smtClean="0"/>
            <a:t>Radar/</a:t>
          </a:r>
          <a:r>
            <a:rPr lang="en-US" sz="1200" kern="1200" dirty="0" err="1" smtClean="0"/>
            <a:t>Comm</a:t>
          </a:r>
          <a:r>
            <a:rPr lang="en-US" sz="1200" kern="1200" dirty="0" smtClean="0"/>
            <a:t> data</a:t>
          </a:r>
          <a:endParaRPr lang="en-US" sz="1200" kern="1200" dirty="0"/>
        </a:p>
      </dsp:txBody>
      <dsp:txXfrm>
        <a:off x="2904845" y="3712424"/>
        <a:ext cx="2077008" cy="1215941"/>
      </dsp:txXfrm>
    </dsp:sp>
    <dsp:sp modelId="{57AC1456-DF4D-4BF0-A512-E7EABA0D9795}">
      <dsp:nvSpPr>
        <dsp:cNvPr id="0" name=""/>
        <dsp:cNvSpPr/>
      </dsp:nvSpPr>
      <dsp:spPr>
        <a:xfrm rot="16200000">
          <a:off x="2500124" y="1473022"/>
          <a:ext cx="1604675" cy="193740"/>
        </a:xfrm>
        <a:prstGeom prst="rect">
          <a:avLst/>
        </a:prstGeom>
        <a:gradFill rotWithShape="0">
          <a:gsLst>
            <a:gs pos="0">
              <a:schemeClr val="accent5">
                <a:hueOff val="1861158"/>
                <a:satOff val="6398"/>
                <a:lumOff val="-30701"/>
                <a:alphaOff val="0"/>
                <a:tint val="50000"/>
                <a:satMod val="300000"/>
              </a:schemeClr>
            </a:gs>
            <a:gs pos="35000">
              <a:schemeClr val="accent5">
                <a:hueOff val="1861158"/>
                <a:satOff val="6398"/>
                <a:lumOff val="-30701"/>
                <a:alphaOff val="0"/>
                <a:tint val="37000"/>
                <a:satMod val="300000"/>
              </a:schemeClr>
            </a:gs>
            <a:gs pos="100000">
              <a:schemeClr val="accent5">
                <a:hueOff val="1861158"/>
                <a:satOff val="6398"/>
                <a:lumOff val="-3070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5C5942B-F6A0-4502-A4CD-B698BAECF804}">
      <dsp:nvSpPr>
        <dsp:cNvPr id="0" name=""/>
        <dsp:cNvSpPr/>
      </dsp:nvSpPr>
      <dsp:spPr>
        <a:xfrm>
          <a:off x="2867015" y="2060093"/>
          <a:ext cx="2152668" cy="1291601"/>
        </a:xfrm>
        <a:prstGeom prst="roundRect">
          <a:avLst>
            <a:gd name="adj" fmla="val 10000"/>
          </a:avLst>
        </a:prstGeom>
        <a:gradFill rotWithShape="0">
          <a:gsLst>
            <a:gs pos="0">
              <a:schemeClr val="accent5">
                <a:hueOff val="1628513"/>
                <a:satOff val="5598"/>
                <a:lumOff val="-26863"/>
                <a:alphaOff val="0"/>
                <a:tint val="50000"/>
                <a:satMod val="300000"/>
              </a:schemeClr>
            </a:gs>
            <a:gs pos="35000">
              <a:schemeClr val="accent5">
                <a:hueOff val="1628513"/>
                <a:satOff val="5598"/>
                <a:lumOff val="-26863"/>
                <a:alphaOff val="0"/>
                <a:tint val="37000"/>
                <a:satMod val="300000"/>
              </a:schemeClr>
            </a:gs>
            <a:gs pos="100000">
              <a:schemeClr val="accent5">
                <a:hueOff val="1628513"/>
                <a:satOff val="5598"/>
                <a:lumOff val="-268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Implement Airbus </a:t>
          </a:r>
          <a:r>
            <a:rPr lang="en-US" sz="1600" kern="1200" dirty="0" err="1" smtClean="0"/>
            <a:t>WorldDEM</a:t>
          </a:r>
          <a:r>
            <a:rPr lang="en-US" sz="1600" kern="1200" dirty="0" smtClean="0"/>
            <a:t> (digital elevation coverage map) </a:t>
          </a:r>
          <a:endParaRPr lang="en-US" sz="1600" kern="1200" dirty="0"/>
        </a:p>
      </dsp:txBody>
      <dsp:txXfrm>
        <a:off x="2904845" y="2097923"/>
        <a:ext cx="2077008" cy="1215941"/>
      </dsp:txXfrm>
    </dsp:sp>
    <dsp:sp modelId="{759A849B-7E7A-476E-BF04-7E62A7BDACF6}">
      <dsp:nvSpPr>
        <dsp:cNvPr id="0" name=""/>
        <dsp:cNvSpPr/>
      </dsp:nvSpPr>
      <dsp:spPr>
        <a:xfrm>
          <a:off x="3307375" y="665771"/>
          <a:ext cx="2853223" cy="193740"/>
        </a:xfrm>
        <a:prstGeom prst="rect">
          <a:avLst/>
        </a:prstGeom>
        <a:gradFill rotWithShape="0">
          <a:gsLst>
            <a:gs pos="0">
              <a:schemeClr val="accent5">
                <a:hueOff val="2326447"/>
                <a:satOff val="7997"/>
                <a:lumOff val="-38376"/>
                <a:alphaOff val="0"/>
                <a:tint val="50000"/>
                <a:satMod val="300000"/>
              </a:schemeClr>
            </a:gs>
            <a:gs pos="35000">
              <a:schemeClr val="accent5">
                <a:hueOff val="2326447"/>
                <a:satOff val="7997"/>
                <a:lumOff val="-38376"/>
                <a:alphaOff val="0"/>
                <a:tint val="37000"/>
                <a:satMod val="300000"/>
              </a:schemeClr>
            </a:gs>
            <a:gs pos="100000">
              <a:schemeClr val="accent5">
                <a:hueOff val="2326447"/>
                <a:satOff val="7997"/>
                <a:lumOff val="-3837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EE9A0DC-DC57-4C7F-B91A-78E064C05813}">
      <dsp:nvSpPr>
        <dsp:cNvPr id="0" name=""/>
        <dsp:cNvSpPr/>
      </dsp:nvSpPr>
      <dsp:spPr>
        <a:xfrm>
          <a:off x="2867015" y="445591"/>
          <a:ext cx="2152668" cy="1291601"/>
        </a:xfrm>
        <a:prstGeom prst="roundRect">
          <a:avLst>
            <a:gd name="adj" fmla="val 10000"/>
          </a:avLst>
        </a:prstGeom>
        <a:gradFill rotWithShape="0">
          <a:gsLst>
            <a:gs pos="0">
              <a:schemeClr val="accent5">
                <a:hueOff val="2035641"/>
                <a:satOff val="6997"/>
                <a:lumOff val="-33579"/>
                <a:alphaOff val="0"/>
                <a:tint val="50000"/>
                <a:satMod val="300000"/>
              </a:schemeClr>
            </a:gs>
            <a:gs pos="35000">
              <a:schemeClr val="accent5">
                <a:hueOff val="2035641"/>
                <a:satOff val="6997"/>
                <a:lumOff val="-33579"/>
                <a:alphaOff val="0"/>
                <a:tint val="37000"/>
                <a:satMod val="300000"/>
              </a:schemeClr>
            </a:gs>
            <a:gs pos="100000">
              <a:schemeClr val="accent5">
                <a:hueOff val="2035641"/>
                <a:satOff val="6997"/>
                <a:lumOff val="-3357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Drape 2D Basemaps</a:t>
          </a:r>
          <a:endParaRPr lang="en-US" sz="1600" kern="1200" dirty="0"/>
        </a:p>
        <a:p>
          <a:pPr marL="114300" lvl="1" indent="-114300" algn="l" defTabSz="533400">
            <a:lnSpc>
              <a:spcPct val="90000"/>
            </a:lnSpc>
            <a:spcBef>
              <a:spcPct val="0"/>
            </a:spcBef>
            <a:spcAft>
              <a:spcPct val="15000"/>
            </a:spcAft>
            <a:buChar char="••"/>
          </a:pPr>
          <a:r>
            <a:rPr lang="en-US" sz="1200" kern="1200" dirty="0" smtClean="0"/>
            <a:t>CMAP Geodatabase</a:t>
          </a:r>
          <a:endParaRPr lang="en-US" sz="1200" kern="1200" dirty="0"/>
        </a:p>
        <a:p>
          <a:pPr marL="114300" lvl="1" indent="-114300" algn="l" defTabSz="533400">
            <a:lnSpc>
              <a:spcPct val="90000"/>
            </a:lnSpc>
            <a:spcBef>
              <a:spcPct val="0"/>
            </a:spcBef>
            <a:spcAft>
              <a:spcPct val="15000"/>
            </a:spcAft>
            <a:buChar char="••"/>
          </a:pPr>
          <a:r>
            <a:rPr lang="en-US" sz="1200" kern="1200" dirty="0" smtClean="0"/>
            <a:t>AIM WMS Services</a:t>
          </a:r>
          <a:endParaRPr lang="en-US" sz="1200" kern="1200" dirty="0"/>
        </a:p>
        <a:p>
          <a:pPr marL="228600" lvl="2" indent="-114300" algn="l" defTabSz="533400">
            <a:lnSpc>
              <a:spcPct val="90000"/>
            </a:lnSpc>
            <a:spcBef>
              <a:spcPct val="0"/>
            </a:spcBef>
            <a:spcAft>
              <a:spcPct val="15000"/>
            </a:spcAft>
            <a:buChar char="••"/>
          </a:pPr>
          <a:r>
            <a:rPr lang="en-US" sz="1200" kern="1200" dirty="0" smtClean="0"/>
            <a:t>IFR Enroute Charts</a:t>
          </a:r>
          <a:endParaRPr lang="en-US" sz="1200" kern="1200" dirty="0"/>
        </a:p>
        <a:p>
          <a:pPr marL="228600" lvl="2" indent="-114300" algn="l" defTabSz="533400">
            <a:lnSpc>
              <a:spcPct val="90000"/>
            </a:lnSpc>
            <a:spcBef>
              <a:spcPct val="0"/>
            </a:spcBef>
            <a:spcAft>
              <a:spcPct val="15000"/>
            </a:spcAft>
            <a:buChar char="••"/>
          </a:pPr>
          <a:r>
            <a:rPr lang="en-US" sz="1200" kern="1200" dirty="0" smtClean="0"/>
            <a:t>VFR Sectional Charts</a:t>
          </a:r>
          <a:endParaRPr lang="en-US" sz="1200" kern="1200" dirty="0"/>
        </a:p>
      </dsp:txBody>
      <dsp:txXfrm>
        <a:off x="2904845" y="483421"/>
        <a:ext cx="2077008" cy="1215941"/>
      </dsp:txXfrm>
    </dsp:sp>
    <dsp:sp modelId="{798B7CE9-806F-47F6-9F69-BF9C33712116}">
      <dsp:nvSpPr>
        <dsp:cNvPr id="0" name=""/>
        <dsp:cNvSpPr/>
      </dsp:nvSpPr>
      <dsp:spPr>
        <a:xfrm rot="5400000">
          <a:off x="5363174" y="1473022"/>
          <a:ext cx="1604675" cy="193740"/>
        </a:xfrm>
        <a:prstGeom prst="rect">
          <a:avLst/>
        </a:prstGeom>
        <a:gradFill rotWithShape="0">
          <a:gsLst>
            <a:gs pos="0">
              <a:schemeClr val="accent5">
                <a:hueOff val="2791737"/>
                <a:satOff val="9597"/>
                <a:lumOff val="-46051"/>
                <a:alphaOff val="0"/>
                <a:tint val="50000"/>
                <a:satMod val="300000"/>
              </a:schemeClr>
            </a:gs>
            <a:gs pos="35000">
              <a:schemeClr val="accent5">
                <a:hueOff val="2791737"/>
                <a:satOff val="9597"/>
                <a:lumOff val="-46051"/>
                <a:alphaOff val="0"/>
                <a:tint val="37000"/>
                <a:satMod val="300000"/>
              </a:schemeClr>
            </a:gs>
            <a:gs pos="100000">
              <a:schemeClr val="accent5">
                <a:hueOff val="2791737"/>
                <a:satOff val="9597"/>
                <a:lumOff val="-4605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4C0877F6-F009-4F3B-A63F-385AB5BE04C2}">
      <dsp:nvSpPr>
        <dsp:cNvPr id="0" name=""/>
        <dsp:cNvSpPr/>
      </dsp:nvSpPr>
      <dsp:spPr>
        <a:xfrm>
          <a:off x="5730064" y="445591"/>
          <a:ext cx="2152668" cy="1291601"/>
        </a:xfrm>
        <a:prstGeom prst="roundRect">
          <a:avLst>
            <a:gd name="adj" fmla="val 10000"/>
          </a:avLst>
        </a:prstGeom>
        <a:gradFill rotWithShape="0">
          <a:gsLst>
            <a:gs pos="0">
              <a:schemeClr val="accent5">
                <a:hueOff val="2442770"/>
                <a:satOff val="8397"/>
                <a:lumOff val="-40295"/>
                <a:alphaOff val="0"/>
                <a:tint val="50000"/>
                <a:satMod val="300000"/>
              </a:schemeClr>
            </a:gs>
            <a:gs pos="35000">
              <a:schemeClr val="accent5">
                <a:hueOff val="2442770"/>
                <a:satOff val="8397"/>
                <a:lumOff val="-40295"/>
                <a:alphaOff val="0"/>
                <a:tint val="37000"/>
                <a:satMod val="300000"/>
              </a:schemeClr>
            </a:gs>
            <a:gs pos="100000">
              <a:schemeClr val="accent5">
                <a:hueOff val="2442770"/>
                <a:satOff val="8397"/>
                <a:lumOff val="-4029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Extract 3D Features</a:t>
          </a:r>
          <a:endParaRPr lang="en-US" sz="1600" kern="1200" dirty="0"/>
        </a:p>
        <a:p>
          <a:pPr marL="114300" lvl="1" indent="-114300" algn="l" defTabSz="533400">
            <a:lnSpc>
              <a:spcPct val="90000"/>
            </a:lnSpc>
            <a:spcBef>
              <a:spcPct val="0"/>
            </a:spcBef>
            <a:spcAft>
              <a:spcPct val="15000"/>
            </a:spcAft>
            <a:buChar char="••"/>
          </a:pPr>
          <a:r>
            <a:rPr lang="en-US" sz="1200" kern="1200" dirty="0" smtClean="0"/>
            <a:t>Feature elevation attributes</a:t>
          </a:r>
          <a:endParaRPr lang="en-US" sz="1200" kern="1200" dirty="0"/>
        </a:p>
        <a:p>
          <a:pPr marL="114300" lvl="1" indent="-114300" algn="l" defTabSz="533400">
            <a:lnSpc>
              <a:spcPct val="90000"/>
            </a:lnSpc>
            <a:spcBef>
              <a:spcPct val="0"/>
            </a:spcBef>
            <a:spcAft>
              <a:spcPct val="15000"/>
            </a:spcAft>
            <a:buChar char="••"/>
          </a:pPr>
          <a:r>
            <a:rPr lang="en-US" sz="1200" kern="1200" dirty="0" smtClean="0"/>
            <a:t>Z-components</a:t>
          </a:r>
          <a:endParaRPr lang="en-US" sz="1200" kern="1200" dirty="0"/>
        </a:p>
        <a:p>
          <a:pPr marL="114300" lvl="1" indent="-114300" algn="l" defTabSz="533400">
            <a:lnSpc>
              <a:spcPct val="90000"/>
            </a:lnSpc>
            <a:spcBef>
              <a:spcPct val="0"/>
            </a:spcBef>
            <a:spcAft>
              <a:spcPct val="15000"/>
            </a:spcAft>
            <a:buChar char="••"/>
          </a:pPr>
          <a:r>
            <a:rPr lang="en-US" sz="1200" kern="1200" dirty="0" smtClean="0"/>
            <a:t>Local vs. Global 3D</a:t>
          </a:r>
          <a:endParaRPr lang="en-US" sz="1200" kern="1200" dirty="0"/>
        </a:p>
      </dsp:txBody>
      <dsp:txXfrm>
        <a:off x="5767894" y="483421"/>
        <a:ext cx="2077008" cy="1215941"/>
      </dsp:txXfrm>
    </dsp:sp>
    <dsp:sp modelId="{17CE3472-88AF-4166-A971-69AB27543855}">
      <dsp:nvSpPr>
        <dsp:cNvPr id="0" name=""/>
        <dsp:cNvSpPr/>
      </dsp:nvSpPr>
      <dsp:spPr>
        <a:xfrm rot="5400000">
          <a:off x="5363174" y="3087524"/>
          <a:ext cx="1604675" cy="193740"/>
        </a:xfrm>
        <a:prstGeom prst="rect">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E0EB9FE-F434-461E-A39F-9B8DDFF8E8AD}">
      <dsp:nvSpPr>
        <dsp:cNvPr id="0" name=""/>
        <dsp:cNvSpPr/>
      </dsp:nvSpPr>
      <dsp:spPr>
        <a:xfrm>
          <a:off x="5730064" y="2060093"/>
          <a:ext cx="2152668" cy="1291601"/>
        </a:xfrm>
        <a:prstGeom prst="roundRect">
          <a:avLst>
            <a:gd name="adj" fmla="val 10000"/>
          </a:avLst>
        </a:prstGeom>
        <a:gradFill rotWithShape="0">
          <a:gsLst>
            <a:gs pos="0">
              <a:schemeClr val="accent5">
                <a:hueOff val="2849898"/>
                <a:satOff val="9796"/>
                <a:lumOff val="-47010"/>
                <a:alphaOff val="0"/>
                <a:tint val="50000"/>
                <a:satMod val="300000"/>
              </a:schemeClr>
            </a:gs>
            <a:gs pos="35000">
              <a:schemeClr val="accent5">
                <a:hueOff val="2849898"/>
                <a:satOff val="9796"/>
                <a:lumOff val="-47010"/>
                <a:alphaOff val="0"/>
                <a:tint val="37000"/>
                <a:satMod val="300000"/>
              </a:schemeClr>
            </a:gs>
            <a:gs pos="100000">
              <a:schemeClr val="accent5">
                <a:hueOff val="2849898"/>
                <a:satOff val="9796"/>
                <a:lumOff val="-4701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Optimize Visualization</a:t>
          </a:r>
          <a:endParaRPr lang="en-US" sz="1600" kern="1200" dirty="0"/>
        </a:p>
        <a:p>
          <a:pPr marL="114300" lvl="1" indent="-114300" algn="l" defTabSz="533400">
            <a:lnSpc>
              <a:spcPct val="90000"/>
            </a:lnSpc>
            <a:spcBef>
              <a:spcPct val="0"/>
            </a:spcBef>
            <a:spcAft>
              <a:spcPct val="15000"/>
            </a:spcAft>
            <a:buChar char="••"/>
          </a:pPr>
          <a:r>
            <a:rPr lang="en-US" sz="1200" kern="1200" dirty="0" smtClean="0"/>
            <a:t>Feature symbols</a:t>
          </a:r>
          <a:endParaRPr lang="en-US" sz="1200" kern="1200" dirty="0"/>
        </a:p>
        <a:p>
          <a:pPr marL="114300" lvl="1" indent="-114300" algn="l" defTabSz="533400">
            <a:lnSpc>
              <a:spcPct val="90000"/>
            </a:lnSpc>
            <a:spcBef>
              <a:spcPct val="0"/>
            </a:spcBef>
            <a:spcAft>
              <a:spcPct val="15000"/>
            </a:spcAft>
            <a:buChar char="••"/>
          </a:pPr>
          <a:r>
            <a:rPr lang="en-US" sz="1200" kern="1200" dirty="0" smtClean="0"/>
            <a:t>Labeling/Annotation</a:t>
          </a:r>
          <a:endParaRPr lang="en-US" sz="1200" kern="1200" dirty="0"/>
        </a:p>
        <a:p>
          <a:pPr marL="114300" lvl="1" indent="-114300" algn="l" defTabSz="533400">
            <a:lnSpc>
              <a:spcPct val="90000"/>
            </a:lnSpc>
            <a:spcBef>
              <a:spcPct val="0"/>
            </a:spcBef>
            <a:spcAft>
              <a:spcPct val="15000"/>
            </a:spcAft>
            <a:buChar char="••"/>
          </a:pPr>
          <a:r>
            <a:rPr lang="en-US" sz="1200" kern="1200" dirty="0" smtClean="0"/>
            <a:t>Generalization</a:t>
          </a:r>
          <a:endParaRPr lang="en-US" sz="1200" kern="1200" dirty="0"/>
        </a:p>
      </dsp:txBody>
      <dsp:txXfrm>
        <a:off x="5767894" y="2097923"/>
        <a:ext cx="2077008" cy="1215941"/>
      </dsp:txXfrm>
    </dsp:sp>
    <dsp:sp modelId="{9948BE6D-6B2C-4F6B-B97C-086550FB40CB}">
      <dsp:nvSpPr>
        <dsp:cNvPr id="0" name=""/>
        <dsp:cNvSpPr/>
      </dsp:nvSpPr>
      <dsp:spPr>
        <a:xfrm>
          <a:off x="5730064" y="3674594"/>
          <a:ext cx="2152668" cy="1291601"/>
        </a:xfrm>
        <a:prstGeom prst="roundRect">
          <a:avLst>
            <a:gd name="adj" fmla="val 10000"/>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Configure Outputs</a:t>
          </a:r>
          <a:endParaRPr lang="en-US" sz="1600" kern="1200" dirty="0"/>
        </a:p>
        <a:p>
          <a:pPr marL="114300" lvl="1" indent="-114300" algn="l" defTabSz="533400">
            <a:lnSpc>
              <a:spcPct val="90000"/>
            </a:lnSpc>
            <a:spcBef>
              <a:spcPct val="0"/>
            </a:spcBef>
            <a:spcAft>
              <a:spcPct val="15000"/>
            </a:spcAft>
            <a:buChar char="••"/>
          </a:pPr>
          <a:r>
            <a:rPr lang="en-US" sz="1200" kern="1200" dirty="0" smtClean="0"/>
            <a:t>AGOL/ArcGIS Earth</a:t>
          </a:r>
          <a:endParaRPr lang="en-US" sz="1200" kern="1200" dirty="0"/>
        </a:p>
        <a:p>
          <a:pPr marL="114300" lvl="1" indent="-114300" algn="l" defTabSz="533400">
            <a:lnSpc>
              <a:spcPct val="90000"/>
            </a:lnSpc>
            <a:spcBef>
              <a:spcPct val="0"/>
            </a:spcBef>
            <a:spcAft>
              <a:spcPct val="15000"/>
            </a:spcAft>
            <a:buChar char="••"/>
          </a:pPr>
          <a:r>
            <a:rPr lang="en-US" sz="1200" kern="1200" dirty="0" smtClean="0"/>
            <a:t>Digital Charts</a:t>
          </a:r>
          <a:endParaRPr lang="en-US" sz="1200" kern="1200" dirty="0"/>
        </a:p>
        <a:p>
          <a:pPr marL="114300" lvl="1" indent="-114300" algn="l" defTabSz="533400">
            <a:lnSpc>
              <a:spcPct val="90000"/>
            </a:lnSpc>
            <a:spcBef>
              <a:spcPct val="0"/>
            </a:spcBef>
            <a:spcAft>
              <a:spcPct val="15000"/>
            </a:spcAft>
            <a:buChar char="••"/>
          </a:pPr>
          <a:r>
            <a:rPr lang="en-US" sz="1200" kern="1200" dirty="0" smtClean="0"/>
            <a:t>Plotter Outputs</a:t>
          </a:r>
          <a:endParaRPr lang="en-US" sz="1200" kern="1200" dirty="0"/>
        </a:p>
      </dsp:txBody>
      <dsp:txXfrm>
        <a:off x="5767894" y="3712424"/>
        <a:ext cx="2077008" cy="1215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A2D4A-6381-4257-83D1-C26F161BB1A3}">
      <dsp:nvSpPr>
        <dsp:cNvPr id="0" name=""/>
        <dsp:cNvSpPr/>
      </dsp:nvSpPr>
      <dsp:spPr>
        <a:xfrm rot="5400000">
          <a:off x="-69564" y="71542"/>
          <a:ext cx="463765" cy="324636"/>
        </a:xfrm>
        <a:prstGeom prst="chevron">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t>07/25</a:t>
          </a:r>
          <a:endParaRPr lang="en-US" sz="700" b="1" kern="1200" dirty="0"/>
        </a:p>
      </dsp:txBody>
      <dsp:txXfrm rot="-5400000">
        <a:off x="1" y="164295"/>
        <a:ext cx="324636" cy="139129"/>
      </dsp:txXfrm>
    </dsp:sp>
    <dsp:sp modelId="{BDC92BF1-D30A-45D5-906B-C7C71437BB82}">
      <dsp:nvSpPr>
        <dsp:cNvPr id="0" name=""/>
        <dsp:cNvSpPr/>
      </dsp:nvSpPr>
      <dsp:spPr>
        <a:xfrm rot="5400000">
          <a:off x="4105423" y="-3778809"/>
          <a:ext cx="301447" cy="7863021"/>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ArcGIS Pro Platform Setup</a:t>
          </a:r>
          <a:endParaRPr lang="en-US" sz="1800" kern="1200" dirty="0"/>
        </a:p>
      </dsp:txBody>
      <dsp:txXfrm rot="-5400000">
        <a:off x="324637" y="16692"/>
        <a:ext cx="7848306" cy="272017"/>
      </dsp:txXfrm>
    </dsp:sp>
    <dsp:sp modelId="{43804931-C6AE-40D4-B173-BB405809D94B}">
      <dsp:nvSpPr>
        <dsp:cNvPr id="0" name=""/>
        <dsp:cNvSpPr/>
      </dsp:nvSpPr>
      <dsp:spPr>
        <a:xfrm rot="5400000">
          <a:off x="-69564" y="485873"/>
          <a:ext cx="463765" cy="324636"/>
        </a:xfrm>
        <a:prstGeom prst="chevron">
          <a:avLst/>
        </a:prstGeom>
        <a:gradFill rotWithShape="0">
          <a:gsLst>
            <a:gs pos="0">
              <a:schemeClr val="accent5">
                <a:hueOff val="296093"/>
                <a:satOff val="1018"/>
                <a:lumOff val="-4884"/>
                <a:alphaOff val="0"/>
                <a:tint val="50000"/>
                <a:satMod val="300000"/>
              </a:schemeClr>
            </a:gs>
            <a:gs pos="35000">
              <a:schemeClr val="accent5">
                <a:hueOff val="296093"/>
                <a:satOff val="1018"/>
                <a:lumOff val="-4884"/>
                <a:alphaOff val="0"/>
                <a:tint val="37000"/>
                <a:satMod val="300000"/>
              </a:schemeClr>
            </a:gs>
            <a:gs pos="100000">
              <a:schemeClr val="accent5">
                <a:hueOff val="296093"/>
                <a:satOff val="1018"/>
                <a:lumOff val="-4884"/>
                <a:alphaOff val="0"/>
                <a:tint val="15000"/>
                <a:satMod val="350000"/>
              </a:schemeClr>
            </a:gs>
          </a:gsLst>
          <a:lin ang="16200000" scaled="1"/>
        </a:gradFill>
        <a:ln w="9525" cap="flat" cmpd="sng" algn="ctr">
          <a:solidFill>
            <a:schemeClr val="accent5">
              <a:hueOff val="296093"/>
              <a:satOff val="1018"/>
              <a:lumOff val="-4884"/>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t>08/01</a:t>
          </a:r>
          <a:endParaRPr lang="en-US" sz="900" b="1" kern="1200" dirty="0"/>
        </a:p>
      </dsp:txBody>
      <dsp:txXfrm rot="-5400000">
        <a:off x="1" y="578626"/>
        <a:ext cx="324636" cy="139129"/>
      </dsp:txXfrm>
    </dsp:sp>
    <dsp:sp modelId="{3F0BBC3A-75C8-41F9-96FF-D95187A2C8B3}">
      <dsp:nvSpPr>
        <dsp:cNvPr id="0" name=""/>
        <dsp:cNvSpPr/>
      </dsp:nvSpPr>
      <dsp:spPr>
        <a:xfrm rot="5400000">
          <a:off x="4105423" y="-3364478"/>
          <a:ext cx="301447" cy="7863021"/>
        </a:xfrm>
        <a:prstGeom prst="round2SameRect">
          <a:avLst/>
        </a:prstGeom>
        <a:solidFill>
          <a:schemeClr val="lt1">
            <a:alpha val="90000"/>
            <a:hueOff val="0"/>
            <a:satOff val="0"/>
            <a:lumOff val="0"/>
            <a:alphaOff val="0"/>
          </a:schemeClr>
        </a:solidFill>
        <a:ln w="9525" cap="flat" cmpd="sng" algn="ctr">
          <a:solidFill>
            <a:schemeClr val="accent5">
              <a:hueOff val="296093"/>
              <a:satOff val="1018"/>
              <a:lumOff val="-48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Import and develop clipping procedures for FAA &amp; Military data</a:t>
          </a:r>
          <a:endParaRPr lang="en-US" sz="1800" kern="1200" dirty="0"/>
        </a:p>
      </dsp:txBody>
      <dsp:txXfrm rot="-5400000">
        <a:off x="324637" y="431023"/>
        <a:ext cx="7848306" cy="272017"/>
      </dsp:txXfrm>
    </dsp:sp>
    <dsp:sp modelId="{4DE21C1B-AB8F-431E-ACD2-BA82D0ADF09F}">
      <dsp:nvSpPr>
        <dsp:cNvPr id="0" name=""/>
        <dsp:cNvSpPr/>
      </dsp:nvSpPr>
      <dsp:spPr>
        <a:xfrm rot="5400000">
          <a:off x="-69564" y="900203"/>
          <a:ext cx="463765" cy="324636"/>
        </a:xfrm>
        <a:prstGeom prst="chevron">
          <a:avLst/>
        </a:prstGeom>
        <a:gradFill rotWithShape="0">
          <a:gsLst>
            <a:gs pos="0">
              <a:schemeClr val="accent5">
                <a:hueOff val="592187"/>
                <a:satOff val="2036"/>
                <a:lumOff val="-9768"/>
                <a:alphaOff val="0"/>
                <a:tint val="50000"/>
                <a:satMod val="300000"/>
              </a:schemeClr>
            </a:gs>
            <a:gs pos="35000">
              <a:schemeClr val="accent5">
                <a:hueOff val="592187"/>
                <a:satOff val="2036"/>
                <a:lumOff val="-9768"/>
                <a:alphaOff val="0"/>
                <a:tint val="37000"/>
                <a:satMod val="300000"/>
              </a:schemeClr>
            </a:gs>
            <a:gs pos="100000">
              <a:schemeClr val="accent5">
                <a:hueOff val="592187"/>
                <a:satOff val="2036"/>
                <a:lumOff val="-9768"/>
                <a:alphaOff val="0"/>
                <a:tint val="15000"/>
                <a:satMod val="350000"/>
              </a:schemeClr>
            </a:gs>
          </a:gsLst>
          <a:lin ang="16200000" scaled="1"/>
        </a:gradFill>
        <a:ln w="9525" cap="flat" cmpd="sng" algn="ctr">
          <a:solidFill>
            <a:schemeClr val="accent5">
              <a:hueOff val="592187"/>
              <a:satOff val="2036"/>
              <a:lumOff val="-9768"/>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t>08/08</a:t>
          </a:r>
          <a:endParaRPr lang="en-US" sz="800" b="1" kern="1200" dirty="0"/>
        </a:p>
      </dsp:txBody>
      <dsp:txXfrm rot="-5400000">
        <a:off x="1" y="992956"/>
        <a:ext cx="324636" cy="139129"/>
      </dsp:txXfrm>
    </dsp:sp>
    <dsp:sp modelId="{4ACA1F75-4A99-4930-B82A-9068DC5EA3EC}">
      <dsp:nvSpPr>
        <dsp:cNvPr id="0" name=""/>
        <dsp:cNvSpPr/>
      </dsp:nvSpPr>
      <dsp:spPr>
        <a:xfrm rot="5400000">
          <a:off x="4105423" y="-2950148"/>
          <a:ext cx="301447" cy="7863021"/>
        </a:xfrm>
        <a:prstGeom prst="round2SameRect">
          <a:avLst/>
        </a:prstGeom>
        <a:solidFill>
          <a:schemeClr val="lt1">
            <a:alpha val="90000"/>
            <a:hueOff val="0"/>
            <a:satOff val="0"/>
            <a:lumOff val="0"/>
            <a:alphaOff val="0"/>
          </a:schemeClr>
        </a:solidFill>
        <a:ln w="9525" cap="flat" cmpd="sng" algn="ctr">
          <a:solidFill>
            <a:schemeClr val="accent5">
              <a:hueOff val="592187"/>
              <a:satOff val="2036"/>
              <a:lumOff val="-976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Import and/or manually add local ZDV data</a:t>
          </a:r>
          <a:endParaRPr lang="en-US" sz="1800" kern="1200" dirty="0"/>
        </a:p>
      </dsp:txBody>
      <dsp:txXfrm rot="-5400000">
        <a:off x="324637" y="845353"/>
        <a:ext cx="7848306" cy="272017"/>
      </dsp:txXfrm>
    </dsp:sp>
    <dsp:sp modelId="{BD88A5D8-87B6-41B3-90EC-7447F194CA03}">
      <dsp:nvSpPr>
        <dsp:cNvPr id="0" name=""/>
        <dsp:cNvSpPr/>
      </dsp:nvSpPr>
      <dsp:spPr>
        <a:xfrm rot="5400000">
          <a:off x="-69564" y="1314534"/>
          <a:ext cx="463765" cy="324636"/>
        </a:xfrm>
        <a:prstGeom prst="chevron">
          <a:avLst/>
        </a:prstGeom>
        <a:gradFill rotWithShape="0">
          <a:gsLst>
            <a:gs pos="0">
              <a:schemeClr val="accent5">
                <a:hueOff val="888280"/>
                <a:satOff val="3053"/>
                <a:lumOff val="-14653"/>
                <a:alphaOff val="0"/>
                <a:tint val="50000"/>
                <a:satMod val="300000"/>
              </a:schemeClr>
            </a:gs>
            <a:gs pos="35000">
              <a:schemeClr val="accent5">
                <a:hueOff val="888280"/>
                <a:satOff val="3053"/>
                <a:lumOff val="-14653"/>
                <a:alphaOff val="0"/>
                <a:tint val="37000"/>
                <a:satMod val="300000"/>
              </a:schemeClr>
            </a:gs>
            <a:gs pos="100000">
              <a:schemeClr val="accent5">
                <a:hueOff val="888280"/>
                <a:satOff val="3053"/>
                <a:lumOff val="-14653"/>
                <a:alphaOff val="0"/>
                <a:tint val="15000"/>
                <a:satMod val="350000"/>
              </a:schemeClr>
            </a:gs>
          </a:gsLst>
          <a:lin ang="16200000" scaled="1"/>
        </a:gradFill>
        <a:ln w="9525" cap="flat" cmpd="sng" algn="ctr">
          <a:solidFill>
            <a:schemeClr val="accent5">
              <a:hueOff val="888280"/>
              <a:satOff val="3053"/>
              <a:lumOff val="-14653"/>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t>08/15</a:t>
          </a:r>
          <a:endParaRPr lang="en-US" sz="800" b="1" kern="1200" dirty="0"/>
        </a:p>
      </dsp:txBody>
      <dsp:txXfrm rot="-5400000">
        <a:off x="1" y="1407287"/>
        <a:ext cx="324636" cy="139129"/>
      </dsp:txXfrm>
    </dsp:sp>
    <dsp:sp modelId="{7DEC3787-DD4C-434D-95FC-2AAA64BEFCA9}">
      <dsp:nvSpPr>
        <dsp:cNvPr id="0" name=""/>
        <dsp:cNvSpPr/>
      </dsp:nvSpPr>
      <dsp:spPr>
        <a:xfrm rot="5400000">
          <a:off x="4105423" y="-2535817"/>
          <a:ext cx="301447" cy="7863021"/>
        </a:xfrm>
        <a:prstGeom prst="round2SameRect">
          <a:avLst/>
        </a:prstGeom>
        <a:solidFill>
          <a:schemeClr val="lt1">
            <a:alpha val="90000"/>
            <a:hueOff val="0"/>
            <a:satOff val="0"/>
            <a:lumOff val="0"/>
            <a:alphaOff val="0"/>
          </a:schemeClr>
        </a:solidFill>
        <a:ln w="9525" cap="flat" cmpd="sng" algn="ctr">
          <a:solidFill>
            <a:schemeClr val="accent5">
              <a:hueOff val="888280"/>
              <a:satOff val="3053"/>
              <a:lumOff val="-146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Implement Airbus </a:t>
          </a:r>
          <a:r>
            <a:rPr lang="en-US" sz="1800" kern="1200" dirty="0" err="1" smtClean="0"/>
            <a:t>WorldDEM</a:t>
          </a:r>
          <a:r>
            <a:rPr lang="en-US" sz="1800" kern="1200" dirty="0" smtClean="0"/>
            <a:t> and drape 2D reference layers</a:t>
          </a:r>
          <a:endParaRPr lang="en-US" sz="1800" kern="1200" dirty="0"/>
        </a:p>
      </dsp:txBody>
      <dsp:txXfrm rot="-5400000">
        <a:off x="324637" y="1259684"/>
        <a:ext cx="7848306" cy="272017"/>
      </dsp:txXfrm>
    </dsp:sp>
    <dsp:sp modelId="{115FA2C0-0716-4817-B134-28BAB7C3A531}">
      <dsp:nvSpPr>
        <dsp:cNvPr id="0" name=""/>
        <dsp:cNvSpPr/>
      </dsp:nvSpPr>
      <dsp:spPr>
        <a:xfrm rot="5400000">
          <a:off x="-69564" y="1728864"/>
          <a:ext cx="463765" cy="324636"/>
        </a:xfrm>
        <a:prstGeom prst="chevron">
          <a:avLst/>
        </a:prstGeom>
        <a:gradFill rotWithShape="0">
          <a:gsLst>
            <a:gs pos="0">
              <a:schemeClr val="accent5">
                <a:hueOff val="1184373"/>
                <a:satOff val="4071"/>
                <a:lumOff val="-19537"/>
                <a:alphaOff val="0"/>
                <a:tint val="50000"/>
                <a:satMod val="300000"/>
              </a:schemeClr>
            </a:gs>
            <a:gs pos="35000">
              <a:schemeClr val="accent5">
                <a:hueOff val="1184373"/>
                <a:satOff val="4071"/>
                <a:lumOff val="-19537"/>
                <a:alphaOff val="0"/>
                <a:tint val="37000"/>
                <a:satMod val="300000"/>
              </a:schemeClr>
            </a:gs>
            <a:gs pos="100000">
              <a:schemeClr val="accent5">
                <a:hueOff val="1184373"/>
                <a:satOff val="4071"/>
                <a:lumOff val="-19537"/>
                <a:alphaOff val="0"/>
                <a:tint val="15000"/>
                <a:satMod val="350000"/>
              </a:schemeClr>
            </a:gs>
          </a:gsLst>
          <a:lin ang="16200000" scaled="1"/>
        </a:gradFill>
        <a:ln w="9525" cap="flat" cmpd="sng" algn="ctr">
          <a:solidFill>
            <a:schemeClr val="accent5">
              <a:hueOff val="1184373"/>
              <a:satOff val="4071"/>
              <a:lumOff val="-19537"/>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t>08/22</a:t>
          </a:r>
          <a:endParaRPr lang="en-US" sz="800" b="1" kern="1200" dirty="0"/>
        </a:p>
      </dsp:txBody>
      <dsp:txXfrm rot="-5400000">
        <a:off x="1" y="1821617"/>
        <a:ext cx="324636" cy="139129"/>
      </dsp:txXfrm>
    </dsp:sp>
    <dsp:sp modelId="{2353058B-1CF1-4D75-9010-9834EA6785C0}">
      <dsp:nvSpPr>
        <dsp:cNvPr id="0" name=""/>
        <dsp:cNvSpPr/>
      </dsp:nvSpPr>
      <dsp:spPr>
        <a:xfrm rot="5400000">
          <a:off x="4105423" y="-2121486"/>
          <a:ext cx="301447" cy="7863021"/>
        </a:xfrm>
        <a:prstGeom prst="round2SameRect">
          <a:avLst/>
        </a:prstGeom>
        <a:solidFill>
          <a:schemeClr val="lt1">
            <a:alpha val="90000"/>
            <a:hueOff val="0"/>
            <a:satOff val="0"/>
            <a:lumOff val="0"/>
            <a:alphaOff val="0"/>
          </a:schemeClr>
        </a:solidFill>
        <a:ln w="9525" cap="flat" cmpd="sng" algn="ctr">
          <a:solidFill>
            <a:schemeClr val="accent5">
              <a:hueOff val="1184373"/>
              <a:satOff val="4071"/>
              <a:lumOff val="-195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Depict 3D portions of ZDV data</a:t>
          </a:r>
          <a:endParaRPr lang="en-US" sz="1800" kern="1200" dirty="0"/>
        </a:p>
      </dsp:txBody>
      <dsp:txXfrm rot="-5400000">
        <a:off x="324637" y="1674015"/>
        <a:ext cx="7848306" cy="272017"/>
      </dsp:txXfrm>
    </dsp:sp>
    <dsp:sp modelId="{FD43823B-45B0-4C38-8992-23CAF92F32B1}">
      <dsp:nvSpPr>
        <dsp:cNvPr id="0" name=""/>
        <dsp:cNvSpPr/>
      </dsp:nvSpPr>
      <dsp:spPr>
        <a:xfrm rot="5400000">
          <a:off x="-69564" y="2143195"/>
          <a:ext cx="463765" cy="324636"/>
        </a:xfrm>
        <a:prstGeom prst="chevron">
          <a:avLst/>
        </a:prstGeom>
        <a:gradFill rotWithShape="0">
          <a:gsLst>
            <a:gs pos="0">
              <a:schemeClr val="accent5">
                <a:hueOff val="1480466"/>
                <a:satOff val="5089"/>
                <a:lumOff val="-24421"/>
                <a:alphaOff val="0"/>
                <a:tint val="50000"/>
                <a:satMod val="300000"/>
              </a:schemeClr>
            </a:gs>
            <a:gs pos="35000">
              <a:schemeClr val="accent5">
                <a:hueOff val="1480466"/>
                <a:satOff val="5089"/>
                <a:lumOff val="-24421"/>
                <a:alphaOff val="0"/>
                <a:tint val="37000"/>
                <a:satMod val="300000"/>
              </a:schemeClr>
            </a:gs>
            <a:gs pos="100000">
              <a:schemeClr val="accent5">
                <a:hueOff val="1480466"/>
                <a:satOff val="5089"/>
                <a:lumOff val="-24421"/>
                <a:alphaOff val="0"/>
                <a:tint val="15000"/>
                <a:satMod val="350000"/>
              </a:schemeClr>
            </a:gs>
          </a:gsLst>
          <a:lin ang="16200000" scaled="1"/>
        </a:gradFill>
        <a:ln w="9525" cap="flat" cmpd="sng" algn="ctr">
          <a:solidFill>
            <a:schemeClr val="accent5">
              <a:hueOff val="1480466"/>
              <a:satOff val="5089"/>
              <a:lumOff val="-24421"/>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t>08/29</a:t>
          </a:r>
          <a:endParaRPr lang="en-US" sz="600" b="1" kern="1200" dirty="0"/>
        </a:p>
      </dsp:txBody>
      <dsp:txXfrm rot="-5400000">
        <a:off x="1" y="2235948"/>
        <a:ext cx="324636" cy="139129"/>
      </dsp:txXfrm>
    </dsp:sp>
    <dsp:sp modelId="{B5AD85D2-B763-4C14-8488-4E15EE743CA1}">
      <dsp:nvSpPr>
        <dsp:cNvPr id="0" name=""/>
        <dsp:cNvSpPr/>
      </dsp:nvSpPr>
      <dsp:spPr>
        <a:xfrm rot="5400000">
          <a:off x="4105423" y="-1707156"/>
          <a:ext cx="301447" cy="7863021"/>
        </a:xfrm>
        <a:prstGeom prst="round2SameRect">
          <a:avLst/>
        </a:prstGeom>
        <a:solidFill>
          <a:schemeClr val="lt1">
            <a:alpha val="90000"/>
            <a:hueOff val="0"/>
            <a:satOff val="0"/>
            <a:lumOff val="0"/>
            <a:alphaOff val="0"/>
          </a:schemeClr>
        </a:solidFill>
        <a:ln w="9525" cap="flat" cmpd="sng" algn="ctr">
          <a:solidFill>
            <a:schemeClr val="accent5">
              <a:hueOff val="1480466"/>
              <a:satOff val="5089"/>
              <a:lumOff val="-2442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smtClean="0"/>
            <a:t>Optimize </a:t>
          </a:r>
          <a:r>
            <a:rPr lang="en-US" sz="1800" kern="1200" dirty="0" smtClean="0"/>
            <a:t>visualization, feature symbols &amp; labeling</a:t>
          </a:r>
          <a:endParaRPr lang="en-US" sz="1800" kern="1200" dirty="0"/>
        </a:p>
      </dsp:txBody>
      <dsp:txXfrm rot="-5400000">
        <a:off x="324637" y="2088345"/>
        <a:ext cx="7848306" cy="272017"/>
      </dsp:txXfrm>
    </dsp:sp>
    <dsp:sp modelId="{46F977B5-97A8-432E-A4FF-9EDCE2A17C73}">
      <dsp:nvSpPr>
        <dsp:cNvPr id="0" name=""/>
        <dsp:cNvSpPr/>
      </dsp:nvSpPr>
      <dsp:spPr>
        <a:xfrm rot="5400000">
          <a:off x="-69564" y="2557526"/>
          <a:ext cx="463765" cy="324636"/>
        </a:xfrm>
        <a:prstGeom prst="chevron">
          <a:avLst/>
        </a:prstGeom>
        <a:gradFill rotWithShape="0">
          <a:gsLst>
            <a:gs pos="0">
              <a:schemeClr val="accent5">
                <a:hueOff val="1776560"/>
                <a:satOff val="6107"/>
                <a:lumOff val="-29305"/>
                <a:alphaOff val="0"/>
                <a:tint val="50000"/>
                <a:satMod val="300000"/>
              </a:schemeClr>
            </a:gs>
            <a:gs pos="35000">
              <a:schemeClr val="accent5">
                <a:hueOff val="1776560"/>
                <a:satOff val="6107"/>
                <a:lumOff val="-29305"/>
                <a:alphaOff val="0"/>
                <a:tint val="37000"/>
                <a:satMod val="300000"/>
              </a:schemeClr>
            </a:gs>
            <a:gs pos="100000">
              <a:schemeClr val="accent5">
                <a:hueOff val="1776560"/>
                <a:satOff val="6107"/>
                <a:lumOff val="-29305"/>
                <a:alphaOff val="0"/>
                <a:tint val="15000"/>
                <a:satMod val="350000"/>
              </a:schemeClr>
            </a:gs>
          </a:gsLst>
          <a:lin ang="16200000" scaled="1"/>
        </a:gradFill>
        <a:ln w="9525" cap="flat" cmpd="sng" algn="ctr">
          <a:solidFill>
            <a:schemeClr val="accent5">
              <a:hueOff val="1776560"/>
              <a:satOff val="6107"/>
              <a:lumOff val="-29305"/>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t>09/05</a:t>
          </a:r>
          <a:endParaRPr lang="en-US" sz="800" b="1" kern="1200" dirty="0"/>
        </a:p>
      </dsp:txBody>
      <dsp:txXfrm rot="-5400000">
        <a:off x="1" y="2650279"/>
        <a:ext cx="324636" cy="139129"/>
      </dsp:txXfrm>
    </dsp:sp>
    <dsp:sp modelId="{50ABF992-C0CB-4D82-9292-27D2955A8682}">
      <dsp:nvSpPr>
        <dsp:cNvPr id="0" name=""/>
        <dsp:cNvSpPr/>
      </dsp:nvSpPr>
      <dsp:spPr>
        <a:xfrm rot="5400000">
          <a:off x="4105423" y="-1292825"/>
          <a:ext cx="301447" cy="7863021"/>
        </a:xfrm>
        <a:prstGeom prst="round2SameRect">
          <a:avLst/>
        </a:prstGeom>
        <a:solidFill>
          <a:schemeClr val="lt1">
            <a:alpha val="90000"/>
            <a:hueOff val="0"/>
            <a:satOff val="0"/>
            <a:lumOff val="0"/>
            <a:alphaOff val="0"/>
          </a:schemeClr>
        </a:solidFill>
        <a:ln w="9525" cap="flat" cmpd="sng" algn="ctr">
          <a:solidFill>
            <a:schemeClr val="accent5">
              <a:hueOff val="1776560"/>
              <a:satOff val="6107"/>
              <a:lumOff val="-2930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Configure ZDV-3D outputs</a:t>
          </a:r>
          <a:endParaRPr lang="en-US" sz="1800" kern="1200" dirty="0"/>
        </a:p>
      </dsp:txBody>
      <dsp:txXfrm rot="-5400000">
        <a:off x="324637" y="2502676"/>
        <a:ext cx="7848306" cy="272017"/>
      </dsp:txXfrm>
    </dsp:sp>
    <dsp:sp modelId="{A21B69FA-06CE-4658-A462-661C4F7A4BCB}">
      <dsp:nvSpPr>
        <dsp:cNvPr id="0" name=""/>
        <dsp:cNvSpPr/>
      </dsp:nvSpPr>
      <dsp:spPr>
        <a:xfrm rot="5400000">
          <a:off x="-69564" y="2971856"/>
          <a:ext cx="463765" cy="324636"/>
        </a:xfrm>
        <a:prstGeom prst="chevron">
          <a:avLst/>
        </a:prstGeom>
        <a:gradFill rotWithShape="0">
          <a:gsLst>
            <a:gs pos="0">
              <a:schemeClr val="accent5">
                <a:hueOff val="2072653"/>
                <a:satOff val="7125"/>
                <a:lumOff val="-34189"/>
                <a:alphaOff val="0"/>
                <a:tint val="50000"/>
                <a:satMod val="300000"/>
              </a:schemeClr>
            </a:gs>
            <a:gs pos="35000">
              <a:schemeClr val="accent5">
                <a:hueOff val="2072653"/>
                <a:satOff val="7125"/>
                <a:lumOff val="-34189"/>
                <a:alphaOff val="0"/>
                <a:tint val="37000"/>
                <a:satMod val="300000"/>
              </a:schemeClr>
            </a:gs>
            <a:gs pos="100000">
              <a:schemeClr val="accent5">
                <a:hueOff val="2072653"/>
                <a:satOff val="7125"/>
                <a:lumOff val="-34189"/>
                <a:alphaOff val="0"/>
                <a:tint val="15000"/>
                <a:satMod val="350000"/>
              </a:schemeClr>
            </a:gs>
          </a:gsLst>
          <a:lin ang="16200000" scaled="1"/>
        </a:gradFill>
        <a:ln w="9525" cap="flat" cmpd="sng" algn="ctr">
          <a:solidFill>
            <a:schemeClr val="accent5">
              <a:hueOff val="2072653"/>
              <a:satOff val="7125"/>
              <a:lumOff val="-34189"/>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dirty="0" smtClean="0"/>
            <a:t>09/12</a:t>
          </a:r>
          <a:endParaRPr lang="en-US" sz="800" b="1" kern="1200" dirty="0"/>
        </a:p>
      </dsp:txBody>
      <dsp:txXfrm rot="-5400000">
        <a:off x="1" y="3064609"/>
        <a:ext cx="324636" cy="139129"/>
      </dsp:txXfrm>
    </dsp:sp>
    <dsp:sp modelId="{72CB5BD0-1DBF-4D43-962D-F3A0CE2A1780}">
      <dsp:nvSpPr>
        <dsp:cNvPr id="0" name=""/>
        <dsp:cNvSpPr/>
      </dsp:nvSpPr>
      <dsp:spPr>
        <a:xfrm rot="5400000">
          <a:off x="4105423" y="-878495"/>
          <a:ext cx="301447" cy="7863021"/>
        </a:xfrm>
        <a:prstGeom prst="round2SameRect">
          <a:avLst/>
        </a:prstGeom>
        <a:solidFill>
          <a:schemeClr val="lt1">
            <a:alpha val="90000"/>
            <a:hueOff val="0"/>
            <a:satOff val="0"/>
            <a:lumOff val="0"/>
            <a:alphaOff val="0"/>
          </a:schemeClr>
        </a:solidFill>
        <a:ln w="9525" cap="flat" cmpd="sng" algn="ctr">
          <a:solidFill>
            <a:schemeClr val="accent5">
              <a:hueOff val="2072653"/>
              <a:satOff val="7125"/>
              <a:lumOff val="-341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Prepare Capstone presentation </a:t>
          </a:r>
          <a:endParaRPr lang="en-US" sz="1800" kern="1200" dirty="0"/>
        </a:p>
      </dsp:txBody>
      <dsp:txXfrm rot="-5400000">
        <a:off x="324637" y="2917006"/>
        <a:ext cx="7848306" cy="272017"/>
      </dsp:txXfrm>
    </dsp:sp>
    <dsp:sp modelId="{73FCC465-E143-4740-B96C-E725FEB7390F}">
      <dsp:nvSpPr>
        <dsp:cNvPr id="0" name=""/>
        <dsp:cNvSpPr/>
      </dsp:nvSpPr>
      <dsp:spPr>
        <a:xfrm rot="5400000">
          <a:off x="-69564" y="3386187"/>
          <a:ext cx="463765" cy="324636"/>
        </a:xfrm>
        <a:prstGeom prst="chevron">
          <a:avLst/>
        </a:prstGeom>
        <a:gradFill rotWithShape="0">
          <a:gsLst>
            <a:gs pos="0">
              <a:schemeClr val="accent5">
                <a:hueOff val="2368746"/>
                <a:satOff val="8143"/>
                <a:lumOff val="-39073"/>
                <a:alphaOff val="0"/>
                <a:tint val="50000"/>
                <a:satMod val="300000"/>
              </a:schemeClr>
            </a:gs>
            <a:gs pos="35000">
              <a:schemeClr val="accent5">
                <a:hueOff val="2368746"/>
                <a:satOff val="8143"/>
                <a:lumOff val="-39073"/>
                <a:alphaOff val="0"/>
                <a:tint val="37000"/>
                <a:satMod val="300000"/>
              </a:schemeClr>
            </a:gs>
            <a:gs pos="100000">
              <a:schemeClr val="accent5">
                <a:hueOff val="2368746"/>
                <a:satOff val="8143"/>
                <a:lumOff val="-39073"/>
                <a:alphaOff val="0"/>
                <a:tint val="15000"/>
                <a:satMod val="350000"/>
              </a:schemeClr>
            </a:gs>
          </a:gsLst>
          <a:lin ang="16200000" scaled="1"/>
        </a:gradFill>
        <a:ln w="9525" cap="flat" cmpd="sng" algn="ctr">
          <a:solidFill>
            <a:schemeClr val="accent5">
              <a:hueOff val="2368746"/>
              <a:satOff val="8143"/>
              <a:lumOff val="-39073"/>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dirty="0" smtClean="0"/>
            <a:t>09/19</a:t>
          </a:r>
          <a:endParaRPr lang="en-US" sz="800" kern="1200" dirty="0"/>
        </a:p>
      </dsp:txBody>
      <dsp:txXfrm rot="-5400000">
        <a:off x="1" y="3478940"/>
        <a:ext cx="324636" cy="139129"/>
      </dsp:txXfrm>
    </dsp:sp>
    <dsp:sp modelId="{5E2FC07B-82C3-46A0-BD66-F7B9BC1F20EA}">
      <dsp:nvSpPr>
        <dsp:cNvPr id="0" name=""/>
        <dsp:cNvSpPr/>
      </dsp:nvSpPr>
      <dsp:spPr>
        <a:xfrm rot="5400000">
          <a:off x="4105423" y="-464164"/>
          <a:ext cx="301447" cy="7863021"/>
        </a:xfrm>
        <a:prstGeom prst="round2SameRect">
          <a:avLst/>
        </a:prstGeom>
        <a:solidFill>
          <a:schemeClr val="lt1">
            <a:alpha val="90000"/>
            <a:hueOff val="0"/>
            <a:satOff val="0"/>
            <a:lumOff val="0"/>
            <a:alphaOff val="0"/>
          </a:schemeClr>
        </a:solidFill>
        <a:ln w="9525" cap="flat" cmpd="sng" algn="ctr">
          <a:solidFill>
            <a:schemeClr val="accent5">
              <a:hueOff val="2368746"/>
              <a:satOff val="8143"/>
              <a:lumOff val="-390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t>Capstone presentation</a:t>
          </a:r>
          <a:r>
            <a:rPr lang="en-US" sz="1800" kern="1200" dirty="0" smtClean="0"/>
            <a:t> – GIS in the Rockies, Denver, CO (Sep 19</a:t>
          </a:r>
          <a:r>
            <a:rPr lang="en-US" sz="1800" kern="1200" baseline="30000" dirty="0" smtClean="0"/>
            <a:t>th</a:t>
          </a:r>
          <a:r>
            <a:rPr lang="en-US" sz="1800" kern="1200" dirty="0" smtClean="0"/>
            <a:t>)</a:t>
          </a:r>
          <a:endParaRPr lang="en-US" sz="1800" kern="1200" dirty="0"/>
        </a:p>
      </dsp:txBody>
      <dsp:txXfrm rot="-5400000">
        <a:off x="324637" y="3331337"/>
        <a:ext cx="7848306" cy="272017"/>
      </dsp:txXfrm>
    </dsp:sp>
    <dsp:sp modelId="{90942B45-4DB5-406D-A1A2-45F1F7DB3730}">
      <dsp:nvSpPr>
        <dsp:cNvPr id="0" name=""/>
        <dsp:cNvSpPr/>
      </dsp:nvSpPr>
      <dsp:spPr>
        <a:xfrm rot="5400000">
          <a:off x="-69564" y="3800518"/>
          <a:ext cx="463765" cy="324636"/>
        </a:xfrm>
        <a:prstGeom prst="chevron">
          <a:avLst/>
        </a:prstGeom>
        <a:gradFill rotWithShape="0">
          <a:gsLst>
            <a:gs pos="0">
              <a:schemeClr val="accent5">
                <a:hueOff val="2664839"/>
                <a:satOff val="9160"/>
                <a:lumOff val="-43958"/>
                <a:alphaOff val="0"/>
                <a:tint val="50000"/>
                <a:satMod val="300000"/>
              </a:schemeClr>
            </a:gs>
            <a:gs pos="35000">
              <a:schemeClr val="accent5">
                <a:hueOff val="2664839"/>
                <a:satOff val="9160"/>
                <a:lumOff val="-43958"/>
                <a:alphaOff val="0"/>
                <a:tint val="37000"/>
                <a:satMod val="300000"/>
              </a:schemeClr>
            </a:gs>
            <a:gs pos="100000">
              <a:schemeClr val="accent5">
                <a:hueOff val="2664839"/>
                <a:satOff val="9160"/>
                <a:lumOff val="-43958"/>
                <a:alphaOff val="0"/>
                <a:tint val="15000"/>
                <a:satMod val="350000"/>
              </a:schemeClr>
            </a:gs>
          </a:gsLst>
          <a:lin ang="16200000" scaled="1"/>
        </a:gradFill>
        <a:ln w="9525" cap="flat" cmpd="sng" algn="ctr">
          <a:solidFill>
            <a:schemeClr val="accent5">
              <a:hueOff val="2664839"/>
              <a:satOff val="9160"/>
              <a:lumOff val="-43958"/>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dirty="0" smtClean="0"/>
            <a:t>10/03</a:t>
          </a:r>
          <a:endParaRPr lang="en-US" sz="800" b="1" kern="1200" dirty="0"/>
        </a:p>
      </dsp:txBody>
      <dsp:txXfrm rot="-5400000">
        <a:off x="1" y="3893271"/>
        <a:ext cx="324636" cy="139129"/>
      </dsp:txXfrm>
    </dsp:sp>
    <dsp:sp modelId="{1313513C-0DD5-45BA-9CBF-2C15200A58F5}">
      <dsp:nvSpPr>
        <dsp:cNvPr id="0" name=""/>
        <dsp:cNvSpPr/>
      </dsp:nvSpPr>
      <dsp:spPr>
        <a:xfrm rot="5400000">
          <a:off x="4105423" y="-49833"/>
          <a:ext cx="301447" cy="7863021"/>
        </a:xfrm>
        <a:prstGeom prst="round2SameRect">
          <a:avLst/>
        </a:prstGeom>
        <a:solidFill>
          <a:schemeClr val="lt1">
            <a:alpha val="90000"/>
            <a:hueOff val="0"/>
            <a:satOff val="0"/>
            <a:lumOff val="0"/>
            <a:alphaOff val="0"/>
          </a:schemeClr>
        </a:solidFill>
        <a:ln w="9525" cap="flat" cmpd="sng" algn="ctr">
          <a:solidFill>
            <a:schemeClr val="accent5">
              <a:hueOff val="2664839"/>
              <a:satOff val="9160"/>
              <a:lumOff val="-439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smtClean="0"/>
            <a:t>Submit </a:t>
          </a:r>
          <a:r>
            <a:rPr lang="en-US" sz="1800" kern="1200" dirty="0" smtClean="0"/>
            <a:t>draft of final project write-up </a:t>
          </a:r>
          <a:endParaRPr lang="en-US" sz="1800" kern="1200" dirty="0"/>
        </a:p>
      </dsp:txBody>
      <dsp:txXfrm rot="-5400000">
        <a:off x="324637" y="3745668"/>
        <a:ext cx="7848306" cy="272017"/>
      </dsp:txXfrm>
    </dsp:sp>
    <dsp:sp modelId="{E8FF21A1-3AC0-4F12-B188-F3DCB1617418}">
      <dsp:nvSpPr>
        <dsp:cNvPr id="0" name=""/>
        <dsp:cNvSpPr/>
      </dsp:nvSpPr>
      <dsp:spPr>
        <a:xfrm rot="5400000">
          <a:off x="-69564" y="4214848"/>
          <a:ext cx="463765" cy="324636"/>
        </a:xfrm>
        <a:prstGeom prst="chevron">
          <a:avLst/>
        </a:prstGeom>
        <a:gradFill rotWithShape="0">
          <a:gsLst>
            <a:gs pos="0">
              <a:schemeClr val="accent5">
                <a:hueOff val="2960933"/>
                <a:satOff val="10178"/>
                <a:lumOff val="-48842"/>
                <a:alphaOff val="0"/>
                <a:tint val="50000"/>
                <a:satMod val="300000"/>
              </a:schemeClr>
            </a:gs>
            <a:gs pos="35000">
              <a:schemeClr val="accent5">
                <a:hueOff val="2960933"/>
                <a:satOff val="10178"/>
                <a:lumOff val="-48842"/>
                <a:alphaOff val="0"/>
                <a:tint val="37000"/>
                <a:satMod val="300000"/>
              </a:schemeClr>
            </a:gs>
            <a:gs pos="100000">
              <a:schemeClr val="accent5">
                <a:hueOff val="2960933"/>
                <a:satOff val="10178"/>
                <a:lumOff val="-48842"/>
                <a:alphaOff val="0"/>
                <a:tint val="15000"/>
                <a:satMod val="350000"/>
              </a:schemeClr>
            </a:gs>
          </a:gsLst>
          <a:lin ang="16200000" scaled="1"/>
        </a:gradFill>
        <a:ln w="9525" cap="flat" cmpd="sng" algn="ctr">
          <a:solidFill>
            <a:schemeClr val="accent5">
              <a:hueOff val="2960933"/>
              <a:satOff val="10178"/>
              <a:lumOff val="-48842"/>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t>10/10</a:t>
          </a:r>
          <a:endParaRPr lang="en-US" sz="900" b="1" kern="1200" dirty="0"/>
        </a:p>
      </dsp:txBody>
      <dsp:txXfrm rot="-5400000">
        <a:off x="1" y="4307601"/>
        <a:ext cx="324636" cy="139129"/>
      </dsp:txXfrm>
    </dsp:sp>
    <dsp:sp modelId="{146A2EB0-9A8A-4B20-84A8-4FFE33E79D80}">
      <dsp:nvSpPr>
        <dsp:cNvPr id="0" name=""/>
        <dsp:cNvSpPr/>
      </dsp:nvSpPr>
      <dsp:spPr>
        <a:xfrm rot="5400000">
          <a:off x="4105423" y="364496"/>
          <a:ext cx="301447" cy="7863021"/>
        </a:xfrm>
        <a:prstGeom prst="round2SameRect">
          <a:avLst/>
        </a:prstGeom>
        <a:solidFill>
          <a:schemeClr val="lt1">
            <a:alpha val="90000"/>
            <a:hueOff val="0"/>
            <a:satOff val="0"/>
            <a:lumOff val="0"/>
            <a:alphaOff val="0"/>
          </a:schemeClr>
        </a:solidFill>
        <a:ln w="9525" cap="flat" cmpd="sng" algn="ctr">
          <a:solidFill>
            <a:schemeClr val="accent5">
              <a:hueOff val="2960933"/>
              <a:satOff val="10178"/>
              <a:lumOff val="-4884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smtClean="0"/>
            <a:t>Incorporate </a:t>
          </a:r>
          <a:r>
            <a:rPr lang="en-US" sz="1800" kern="1200" dirty="0" smtClean="0"/>
            <a:t>feedback into final project write-up draft</a:t>
          </a:r>
          <a:endParaRPr lang="en-US" sz="1800" kern="1200" dirty="0"/>
        </a:p>
      </dsp:txBody>
      <dsp:txXfrm rot="-5400000">
        <a:off x="324637" y="4159998"/>
        <a:ext cx="7848306" cy="272017"/>
      </dsp:txXfrm>
    </dsp:sp>
    <dsp:sp modelId="{500EDA9B-D0AB-4374-91D4-72F17C68541D}">
      <dsp:nvSpPr>
        <dsp:cNvPr id="0" name=""/>
        <dsp:cNvSpPr/>
      </dsp:nvSpPr>
      <dsp:spPr>
        <a:xfrm rot="5400000">
          <a:off x="-69564" y="4629179"/>
          <a:ext cx="463765" cy="324636"/>
        </a:xfrm>
        <a:prstGeom prst="chevron">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w="9525" cap="flat" cmpd="sng" algn="ctr">
          <a:solidFill>
            <a:schemeClr val="accent5">
              <a:hueOff val="3257026"/>
              <a:satOff val="11196"/>
              <a:lumOff val="-5372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smtClean="0"/>
            <a:t>10/24</a:t>
          </a:r>
          <a:endParaRPr lang="en-US" sz="900" b="1" kern="1200" dirty="0"/>
        </a:p>
      </dsp:txBody>
      <dsp:txXfrm rot="-5400000">
        <a:off x="1" y="4721932"/>
        <a:ext cx="324636" cy="139129"/>
      </dsp:txXfrm>
    </dsp:sp>
    <dsp:sp modelId="{096C18D6-4D43-4197-8BD0-68E8A8BCABF4}">
      <dsp:nvSpPr>
        <dsp:cNvPr id="0" name=""/>
        <dsp:cNvSpPr/>
      </dsp:nvSpPr>
      <dsp:spPr>
        <a:xfrm rot="5400000">
          <a:off x="4105423" y="778827"/>
          <a:ext cx="301447" cy="7863021"/>
        </a:xfrm>
        <a:prstGeom prst="round2SameRect">
          <a:avLst/>
        </a:prstGeom>
        <a:solidFill>
          <a:schemeClr val="lt1">
            <a:alpha val="90000"/>
            <a:hueOff val="0"/>
            <a:satOff val="0"/>
            <a:lumOff val="0"/>
            <a:alphaOff val="0"/>
          </a:schemeClr>
        </a:solidFill>
        <a:ln w="9525" cap="flat" cmpd="sng" algn="ctr">
          <a:solidFill>
            <a:schemeClr val="accent5">
              <a:hueOff val="3257026"/>
              <a:satOff val="11196"/>
              <a:lumOff val="-5372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t>Submit final written document of Capstone project </a:t>
          </a:r>
          <a:endParaRPr lang="en-US" sz="1800" b="1" kern="1200" dirty="0"/>
        </a:p>
      </dsp:txBody>
      <dsp:txXfrm rot="-5400000">
        <a:off x="324637" y="4574329"/>
        <a:ext cx="7848306" cy="27201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anose="02020603050405020304" pitchFamily="18" charset="0"/>
              </a:defRPr>
            </a:lvl1pPr>
          </a:lstStyle>
          <a:p>
            <a:fld id="{D3C51A9E-03D1-435C-A647-745A2C8D2AF0}"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anose="02020603050405020304" pitchFamily="18" charset="0"/>
              </a:defRPr>
            </a:lvl1pPr>
          </a:lstStyle>
          <a:p>
            <a:fld id="{A0E85250-3F5C-4944-A050-45180AC99EA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24:20</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a:t>
            </a:fld>
            <a:endParaRPr lang="en-US" altLang="en-US"/>
          </a:p>
        </p:txBody>
      </p:sp>
    </p:spTree>
    <p:extLst>
      <p:ext uri="{BB962C8B-B14F-4D97-AF65-F5344CB8AC3E}">
        <p14:creationId xmlns:p14="http://schemas.microsoft.com/office/powerpoint/2010/main" val="2715166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baseline="0" dirty="0" smtClean="0">
                <a:solidFill>
                  <a:schemeClr val="tx1"/>
                </a:solidFill>
                <a:effectLst/>
                <a:latin typeface="Times New Roman" pitchFamily="18" charset="0"/>
                <a:ea typeface="+mn-ea"/>
                <a:cs typeface="+mn-cs"/>
              </a:rPr>
              <a:t>18:20</a:t>
            </a:r>
          </a:p>
          <a:p>
            <a:pPr marL="171450" indent="-171450">
              <a:buFont typeface="Arial" panose="020B0604020202020204" pitchFamily="34" charset="0"/>
              <a:buChar char="•"/>
            </a:pPr>
            <a:r>
              <a:rPr lang="en-US" sz="1200" kern="1200" baseline="0" dirty="0" smtClean="0">
                <a:solidFill>
                  <a:schemeClr val="tx1"/>
                </a:solidFill>
                <a:effectLst/>
                <a:latin typeface="Times New Roman" pitchFamily="18" charset="0"/>
                <a:ea typeface="+mn-ea"/>
                <a:cs typeface="+mn-cs"/>
              </a:rPr>
              <a:t>I</a:t>
            </a:r>
            <a:r>
              <a:rPr lang="en-US" sz="1200" kern="1200" dirty="0" smtClean="0">
                <a:solidFill>
                  <a:schemeClr val="tx1"/>
                </a:solidFill>
                <a:effectLst/>
                <a:latin typeface="Times New Roman" pitchFamily="18" charset="0"/>
                <a:ea typeface="+mn-ea"/>
                <a:cs typeface="+mn-cs"/>
              </a:rPr>
              <a:t>n addition to Denver Center and approach airspace, the FAA has established various classes of controlled (and uncontrolled) airspace to regulate safe aircraft equipment requirements and operating procedures.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This airspace is identified as Class A through Class G, with Class A being the most restrictive </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10</a:t>
            </a:fld>
            <a:endParaRPr lang="en-US" altLang="en-US"/>
          </a:p>
        </p:txBody>
      </p:sp>
    </p:spTree>
    <p:extLst>
      <p:ext uri="{BB962C8B-B14F-4D97-AF65-F5344CB8AC3E}">
        <p14:creationId xmlns:p14="http://schemas.microsoft.com/office/powerpoint/2010/main" val="1510392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17:40</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Most of the Special Use Airspace (SUA) in Denver Center is used by the military.  It includes:</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MOAs (Military Operating Areas) – operations below 18,000’ MSL</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Restricted Areas</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ATCAAS (Air Traffic Control Assigned Airspace) – operations at/above 18,000’ MSL</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Air Refueling Anchors/Tracks</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Military Training Routes (low level)</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Orbit Areas</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Soaring Areas</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Denver Center keeps non-participating aircraft (airliners and general aviation) clear of active SUAs.</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11</a:t>
            </a:fld>
            <a:endParaRPr lang="en-US" altLang="en-US"/>
          </a:p>
        </p:txBody>
      </p:sp>
    </p:spTree>
    <p:extLst>
      <p:ext uri="{BB962C8B-B14F-4D97-AF65-F5344CB8AC3E}">
        <p14:creationId xmlns:p14="http://schemas.microsoft.com/office/powerpoint/2010/main" val="302576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17:00</a:t>
            </a:r>
          </a:p>
          <a:p>
            <a:r>
              <a:rPr lang="en-US" dirty="0" smtClean="0"/>
              <a:t>Here</a:t>
            </a:r>
            <a:r>
              <a:rPr lang="en-US" baseline="0" dirty="0" smtClean="0"/>
              <a:t> is an overview of major ATC concepts and components that will be briefly introduced in subsequent slides:</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12</a:t>
            </a:fld>
            <a:endParaRPr lang="en-US" altLang="en-US"/>
          </a:p>
        </p:txBody>
      </p:sp>
    </p:spTree>
    <p:extLst>
      <p:ext uri="{BB962C8B-B14F-4D97-AF65-F5344CB8AC3E}">
        <p14:creationId xmlns:p14="http://schemas.microsoft.com/office/powerpoint/2010/main" val="2538629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16:20</a:t>
            </a:r>
          </a:p>
          <a:p>
            <a:pPr marL="0" lv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Basically there are high altitude and low altitude airways, categorized as conventional</a:t>
            </a:r>
            <a:r>
              <a:rPr lang="en-US" sz="1200" kern="1200" baseline="0" dirty="0" smtClean="0">
                <a:solidFill>
                  <a:schemeClr val="tx1"/>
                </a:solidFill>
                <a:effectLst/>
                <a:latin typeface="Times New Roman" pitchFamily="18" charset="0"/>
                <a:ea typeface="+mn-ea"/>
                <a:cs typeface="+mn-cs"/>
              </a:rPr>
              <a:t> (ground based) and GNSS (GPS).</a:t>
            </a:r>
            <a:endParaRPr lang="en-US" sz="1200" kern="1200" dirty="0" smtClean="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Victor airways – low altitude ground-based navigational routes (below 18,000’ MSL)</a:t>
            </a:r>
          </a:p>
          <a:p>
            <a:pPr marL="171450" lvl="0"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Jet routes – high altitude ground-based navigational routes (at/above 18,000’ MSL) </a:t>
            </a:r>
            <a:r>
              <a:rPr lang="en-US" sz="1200" i="1" kern="1200" dirty="0" smtClean="0">
                <a:solidFill>
                  <a:srgbClr val="00B0F0"/>
                </a:solidFill>
                <a:effectLst/>
                <a:latin typeface="Times New Roman" pitchFamily="18" charset="0"/>
                <a:ea typeface="+mn-ea"/>
                <a:cs typeface="+mn-cs"/>
              </a:rPr>
              <a:t>(blue)</a:t>
            </a:r>
          </a:p>
          <a:p>
            <a:pPr marL="171450" lvl="0"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T-routes - low altitude GNSS (GPS) navigational routes (below 18,000’ MSL)</a:t>
            </a:r>
          </a:p>
          <a:p>
            <a:pPr marL="171450" lvl="0"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Q-routes - high altitude GNSS (GPS) navigational routes (at/above 18,000’ MSL) (blue)</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13</a:t>
            </a:fld>
            <a:endParaRPr lang="en-US" altLang="en-US"/>
          </a:p>
        </p:txBody>
      </p:sp>
    </p:spTree>
    <p:extLst>
      <p:ext uri="{BB962C8B-B14F-4D97-AF65-F5344CB8AC3E}">
        <p14:creationId xmlns:p14="http://schemas.microsoft.com/office/powerpoint/2010/main" val="4111450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15:40</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Instrument</a:t>
            </a:r>
            <a:r>
              <a:rPr lang="en-US" sz="1200" kern="1200" baseline="0" dirty="0" smtClean="0">
                <a:solidFill>
                  <a:schemeClr val="tx1"/>
                </a:solidFill>
                <a:effectLst/>
                <a:latin typeface="Times New Roman" pitchFamily="18" charset="0"/>
                <a:ea typeface="+mn-ea"/>
                <a:cs typeface="+mn-cs"/>
              </a:rPr>
              <a:t> procedures consist of:</a:t>
            </a:r>
            <a:endParaRPr lang="en-US" sz="1200" kern="1200" dirty="0" smtClean="0">
              <a:solidFill>
                <a:schemeClr val="tx1"/>
              </a:solidFill>
              <a:effectLst/>
              <a:latin typeface="Times New Roman" pitchFamily="18"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Standard Instrument Departures (SIDS) – departure procedures from major airports</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Standard Terminal Arrivals (STARS) – arrival procedures prior to approach</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Instrument Approach Procedures – guides aircraft to runway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14</a:t>
            </a:fld>
            <a:endParaRPr lang="en-US" altLang="en-US"/>
          </a:p>
        </p:txBody>
      </p:sp>
    </p:spTree>
    <p:extLst>
      <p:ext uri="{BB962C8B-B14F-4D97-AF65-F5344CB8AC3E}">
        <p14:creationId xmlns:p14="http://schemas.microsoft.com/office/powerpoint/2010/main" val="3945119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15:00</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I’d like to provide a quick layering demonstration illustrating </a:t>
            </a:r>
            <a:r>
              <a:rPr lang="en-US" sz="1200" kern="1200" baseline="0" dirty="0" smtClean="0">
                <a:solidFill>
                  <a:schemeClr val="tx1"/>
                </a:solidFill>
                <a:effectLst/>
                <a:latin typeface="Times New Roman" pitchFamily="18" charset="0"/>
                <a:ea typeface="+mn-ea"/>
                <a:cs typeface="+mn-cs"/>
              </a:rPr>
              <a:t>how the amount of aeronautical data can quickly become o</a:t>
            </a:r>
            <a:r>
              <a:rPr lang="en-US" sz="1200" kern="1200" dirty="0" smtClean="0">
                <a:solidFill>
                  <a:schemeClr val="tx1"/>
                </a:solidFill>
                <a:effectLst/>
                <a:latin typeface="Times New Roman" pitchFamily="18" charset="0"/>
                <a:ea typeface="+mn-ea"/>
                <a:cs typeface="+mn-cs"/>
              </a:rPr>
              <a:t>v</a:t>
            </a:r>
            <a:r>
              <a:rPr lang="en-US" sz="1200" kern="1200" baseline="0" dirty="0" smtClean="0">
                <a:solidFill>
                  <a:schemeClr val="tx1"/>
                </a:solidFill>
                <a:effectLst/>
                <a:latin typeface="Times New Roman" pitchFamily="18" charset="0"/>
                <a:ea typeface="+mn-ea"/>
                <a:cs typeface="+mn-cs"/>
              </a:rPr>
              <a:t>erwhelming (obstacles &amp; radar sites not depicted):</a:t>
            </a:r>
            <a:endParaRPr lang="en-US" sz="1200" kern="1200" dirty="0" smtClean="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NAVAIDS (Navigational Aids) </a:t>
            </a:r>
            <a:r>
              <a:rPr lang="en-US" sz="1200" i="1" kern="1200" dirty="0" smtClean="0">
                <a:solidFill>
                  <a:schemeClr val="tx1"/>
                </a:solidFill>
                <a:effectLst/>
                <a:latin typeface="Times New Roman" pitchFamily="18" charset="0"/>
                <a:ea typeface="+mn-ea"/>
                <a:cs typeface="+mn-cs"/>
              </a:rPr>
              <a:t>– ground-based location emitters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Minimum IFR Altitudes (MIAs) </a:t>
            </a:r>
            <a:r>
              <a:rPr lang="en-US" sz="1200" i="1" kern="1200" dirty="0" smtClean="0">
                <a:solidFill>
                  <a:schemeClr val="tx1"/>
                </a:solidFill>
                <a:effectLst/>
                <a:latin typeface="Times New Roman" pitchFamily="18" charset="0"/>
                <a:ea typeface="+mn-ea"/>
                <a:cs typeface="+mn-cs"/>
              </a:rPr>
              <a:t>– lowest safe instrument flight rule altitude in a particular area</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Airports</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Waypoints and navigational fixes </a:t>
            </a:r>
            <a:r>
              <a:rPr lang="en-US" sz="1200" i="1" kern="1200" dirty="0" smtClean="0">
                <a:solidFill>
                  <a:schemeClr val="tx1"/>
                </a:solidFill>
                <a:effectLst/>
                <a:latin typeface="Times New Roman" pitchFamily="18" charset="0"/>
                <a:ea typeface="+mn-ea"/>
                <a:cs typeface="+mn-cs"/>
              </a:rPr>
              <a:t>– locations referred to by pilots and controllers </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Communication sites/frequencies </a:t>
            </a:r>
            <a:r>
              <a:rPr lang="en-US" sz="1200" i="1" kern="1200" dirty="0" smtClean="0">
                <a:solidFill>
                  <a:schemeClr val="tx1"/>
                </a:solidFill>
                <a:effectLst/>
                <a:latin typeface="Times New Roman" pitchFamily="18" charset="0"/>
                <a:ea typeface="+mn-ea"/>
                <a:cs typeface="+mn-cs"/>
              </a:rPr>
              <a:t>– used for pilot-to-controller communications</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Radar sites </a:t>
            </a:r>
            <a:r>
              <a:rPr lang="en-US" sz="1200" i="1" kern="1200" dirty="0" smtClean="0">
                <a:solidFill>
                  <a:schemeClr val="tx1"/>
                </a:solidFill>
                <a:effectLst/>
                <a:latin typeface="Times New Roman" pitchFamily="18" charset="0"/>
                <a:ea typeface="+mn-ea"/>
                <a:cs typeface="+mn-cs"/>
              </a:rPr>
              <a:t>– provides aircraft location information to controllers</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Obstacle data </a:t>
            </a:r>
            <a:r>
              <a:rPr lang="en-US" sz="1200" i="1" kern="1200" dirty="0" smtClean="0">
                <a:solidFill>
                  <a:schemeClr val="tx1"/>
                </a:solidFill>
                <a:effectLst/>
                <a:latin typeface="Times New Roman" pitchFamily="18" charset="0"/>
                <a:ea typeface="+mn-ea"/>
                <a:cs typeface="+mn-cs"/>
              </a:rPr>
              <a:t>– Towers, buildings, windmills, etc. tall enough to impact aviation</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15</a:t>
            </a:fld>
            <a:endParaRPr lang="en-US" altLang="en-US"/>
          </a:p>
        </p:txBody>
      </p:sp>
    </p:spTree>
    <p:extLst>
      <p:ext uri="{BB962C8B-B14F-4D97-AF65-F5344CB8AC3E}">
        <p14:creationId xmlns:p14="http://schemas.microsoft.com/office/powerpoint/2010/main" val="316057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14:20</a:t>
            </a:r>
          </a:p>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With more focus placed on visualization and analysis, I will</a:t>
            </a:r>
            <a:r>
              <a:rPr lang="en-US" sz="1200" kern="1200" baseline="0" dirty="0" smtClean="0">
                <a:solidFill>
                  <a:schemeClr val="tx1"/>
                </a:solidFill>
                <a:effectLst/>
                <a:latin typeface="Times New Roman" pitchFamily="18" charset="0"/>
                <a:ea typeface="+mn-ea"/>
                <a:cs typeface="+mn-cs"/>
              </a:rPr>
              <a:t> provide a brief overview of </a:t>
            </a:r>
            <a:r>
              <a:rPr lang="en-US" sz="1200" kern="1200" dirty="0" smtClean="0">
                <a:solidFill>
                  <a:schemeClr val="tx1"/>
                </a:solidFill>
                <a:effectLst/>
                <a:latin typeface="Times New Roman" pitchFamily="18" charset="0"/>
                <a:ea typeface="+mn-ea"/>
                <a:cs typeface="+mn-cs"/>
              </a:rPr>
              <a:t>current trends for depicting this aeronautical data.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First, I’ll cover products available to the general public.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Then I’ll review major FAA platforms used at Denver Center. </a:t>
            </a:r>
          </a:p>
          <a:p>
            <a:pPr marL="171450" indent="-171450">
              <a:buFont typeface="Arial" panose="020B0604020202020204" pitchFamily="34" charset="0"/>
              <a:buChar char="•"/>
            </a:pPr>
            <a:r>
              <a:rPr lang="en-US" sz="1200" kern="1200" dirty="0" err="1" smtClean="0">
                <a:solidFill>
                  <a:schemeClr val="tx1"/>
                </a:solidFill>
                <a:effectLst/>
                <a:latin typeface="Times New Roman" pitchFamily="18" charset="0"/>
                <a:ea typeface="+mn-ea"/>
                <a:cs typeface="+mn-cs"/>
              </a:rPr>
              <a:t>Skyvector</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Skyvector</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n.d.</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iFlightPlanner</a:t>
            </a:r>
            <a:r>
              <a:rPr lang="en-US" sz="1200" kern="1200" dirty="0" smtClean="0">
                <a:solidFill>
                  <a:schemeClr val="tx1"/>
                </a:solidFill>
                <a:effectLst/>
                <a:latin typeface="Times New Roman" pitchFamily="18" charset="0"/>
                <a:ea typeface="+mn-ea"/>
                <a:cs typeface="+mn-cs"/>
              </a:rPr>
              <a:t> Aviation Charts (</a:t>
            </a:r>
            <a:r>
              <a:rPr lang="en-US" sz="1200" kern="1200" dirty="0" err="1" smtClean="0">
                <a:solidFill>
                  <a:schemeClr val="tx1"/>
                </a:solidFill>
                <a:effectLst/>
                <a:latin typeface="Times New Roman" pitchFamily="18" charset="0"/>
                <a:ea typeface="+mn-ea"/>
                <a:cs typeface="+mn-cs"/>
              </a:rPr>
              <a:t>iFlightPlanner</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n.d.</a:t>
            </a:r>
            <a:r>
              <a:rPr lang="en-US" sz="1200" kern="1200" dirty="0" smtClean="0">
                <a:solidFill>
                  <a:schemeClr val="tx1"/>
                </a:solidFill>
                <a:effectLst/>
                <a:latin typeface="Times New Roman" pitchFamily="18" charset="0"/>
                <a:ea typeface="+mn-ea"/>
                <a:cs typeface="+mn-cs"/>
              </a:rPr>
              <a:t>), and Google Earth (Google Earth, </a:t>
            </a:r>
            <a:r>
              <a:rPr lang="en-US" sz="1200" kern="1200" dirty="0" err="1" smtClean="0">
                <a:solidFill>
                  <a:schemeClr val="tx1"/>
                </a:solidFill>
                <a:effectLst/>
                <a:latin typeface="Times New Roman" pitchFamily="18" charset="0"/>
                <a:ea typeface="+mn-ea"/>
                <a:cs typeface="+mn-cs"/>
              </a:rPr>
              <a:t>n.d.</a:t>
            </a:r>
            <a:r>
              <a:rPr lang="en-US" sz="1200" kern="1200" dirty="0" smtClean="0">
                <a:solidFill>
                  <a:schemeClr val="tx1"/>
                </a:solidFill>
                <a:effectLst/>
                <a:latin typeface="Times New Roman" pitchFamily="18" charset="0"/>
                <a:ea typeface="+mn-ea"/>
                <a:cs typeface="+mn-cs"/>
              </a:rPr>
              <a:t>) are all popular websites commonly used by aviation enthusiasts to view digital aeronautical charts.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Pilots, controllers, and support personnel are able to access various layers of aeronautical data including real-time feeds.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Of the three, Google Earth is the only one that supports 3D visualization (</a:t>
            </a:r>
            <a:r>
              <a:rPr lang="en-US" sz="1200" kern="1200" dirty="0" err="1" smtClean="0">
                <a:solidFill>
                  <a:schemeClr val="tx1"/>
                </a:solidFill>
                <a:effectLst/>
                <a:latin typeface="Times New Roman" pitchFamily="18" charset="0"/>
                <a:ea typeface="+mn-ea"/>
                <a:cs typeface="+mn-cs"/>
              </a:rPr>
              <a:t>Ison</a:t>
            </a:r>
            <a:r>
              <a:rPr lang="en-US" sz="1200" kern="1200" dirty="0" smtClean="0">
                <a:solidFill>
                  <a:schemeClr val="tx1"/>
                </a:solidFill>
                <a:effectLst/>
                <a:latin typeface="Times New Roman" pitchFamily="18" charset="0"/>
                <a:ea typeface="+mn-ea"/>
                <a:cs typeface="+mn-cs"/>
              </a:rPr>
              <a:t>, 2008).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They are all great quick reference tools and excel at their respective design purposes.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However, they are characteristically limited in areas of custom graphic representation, analysis, basic printing, and export capabilities.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Denver Center requires other tools to accomplish those objectives. </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16</a:t>
            </a:fld>
            <a:endParaRPr lang="en-US" altLang="en-US"/>
          </a:p>
        </p:txBody>
      </p:sp>
    </p:spTree>
    <p:extLst>
      <p:ext uri="{BB962C8B-B14F-4D97-AF65-F5344CB8AC3E}">
        <p14:creationId xmlns:p14="http://schemas.microsoft.com/office/powerpoint/2010/main" val="1560026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13:40</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Bruce Frank, </a:t>
            </a:r>
            <a:r>
              <a:rPr lang="en-US" sz="1200" kern="1200" dirty="0" err="1" smtClean="0">
                <a:solidFill>
                  <a:schemeClr val="tx1"/>
                </a:solidFill>
                <a:effectLst/>
                <a:latin typeface="Times New Roman" pitchFamily="18" charset="0"/>
                <a:ea typeface="+mn-ea"/>
                <a:cs typeface="+mn-cs"/>
              </a:rPr>
              <a:t>Esri’s</a:t>
            </a:r>
            <a:r>
              <a:rPr lang="en-US" sz="1200" kern="1200" dirty="0" smtClean="0">
                <a:solidFill>
                  <a:schemeClr val="tx1"/>
                </a:solidFill>
                <a:effectLst/>
                <a:latin typeface="Times New Roman" pitchFamily="18" charset="0"/>
                <a:ea typeface="+mn-ea"/>
                <a:cs typeface="+mn-cs"/>
              </a:rPr>
              <a:t> ArcGIS for Aviation program manager indicates that “GIS is used across all sectors of aviation, but each sector has unique requirements” (Esri, 2013a).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Denver’s Center’s unique aviation requirements include the ability to visualize and analyze </a:t>
            </a:r>
            <a:r>
              <a:rPr lang="en-US" sz="1200" kern="1200" dirty="0" err="1" smtClean="0">
                <a:solidFill>
                  <a:schemeClr val="tx1"/>
                </a:solidFill>
                <a:effectLst/>
                <a:latin typeface="Times New Roman" pitchFamily="18" charset="0"/>
                <a:ea typeface="+mn-ea"/>
                <a:cs typeface="+mn-cs"/>
              </a:rPr>
              <a:t>en</a:t>
            </a:r>
            <a:r>
              <a:rPr lang="en-US" sz="1200" kern="1200" dirty="0" smtClean="0">
                <a:solidFill>
                  <a:schemeClr val="tx1"/>
                </a:solidFill>
                <a:effectLst/>
                <a:latin typeface="Times New Roman" pitchFamily="18" charset="0"/>
                <a:ea typeface="+mn-ea"/>
                <a:cs typeface="+mn-cs"/>
              </a:rPr>
              <a:t> route traffic control components in 3D.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 FAA provides several products to </a:t>
            </a:r>
            <a:r>
              <a:rPr lang="en-US" sz="1200" kern="1200" dirty="0" err="1" smtClean="0">
                <a:solidFill>
                  <a:schemeClr val="tx1"/>
                </a:solidFill>
                <a:effectLst/>
                <a:latin typeface="Times New Roman" pitchFamily="18" charset="0"/>
                <a:ea typeface="+mn-ea"/>
                <a:cs typeface="+mn-cs"/>
              </a:rPr>
              <a:t>en</a:t>
            </a:r>
            <a:r>
              <a:rPr lang="en-US" sz="1200" kern="1200" dirty="0" smtClean="0">
                <a:solidFill>
                  <a:schemeClr val="tx1"/>
                </a:solidFill>
                <a:effectLst/>
                <a:latin typeface="Times New Roman" pitchFamily="18" charset="0"/>
                <a:ea typeface="+mn-ea"/>
                <a:cs typeface="+mn-cs"/>
              </a:rPr>
              <a:t> route centers to address these needs.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SDAT </a:t>
            </a:r>
            <a:r>
              <a:rPr lang="en-US" sz="1200" i="1" kern="1200" dirty="0" smtClean="0">
                <a:solidFill>
                  <a:schemeClr val="tx1"/>
                </a:solidFill>
                <a:effectLst/>
                <a:latin typeface="Times New Roman" pitchFamily="18" charset="0"/>
                <a:ea typeface="+mn-ea"/>
                <a:cs typeface="+mn-cs"/>
              </a:rPr>
              <a:t>(Sector Design &amp; Analysis Tool, </a:t>
            </a:r>
            <a:r>
              <a:rPr lang="en-US" sz="1200" i="1" kern="1200" dirty="0" err="1" smtClean="0">
                <a:solidFill>
                  <a:schemeClr val="tx1"/>
                </a:solidFill>
                <a:effectLst/>
                <a:latin typeface="Times New Roman" pitchFamily="18" charset="0"/>
                <a:ea typeface="+mn-ea"/>
                <a:cs typeface="+mn-cs"/>
              </a:rPr>
              <a:t>n.d.</a:t>
            </a:r>
            <a:r>
              <a:rPr lang="en-US" sz="1200" i="1" kern="1200" dirty="0" smtClean="0">
                <a:solidFill>
                  <a:schemeClr val="tx1"/>
                </a:solidFill>
                <a:effectLst/>
                <a:latin typeface="Times New Roman" pitchFamily="18" charset="0"/>
                <a:ea typeface="+mn-ea"/>
                <a:cs typeface="+mn-cs"/>
              </a:rPr>
              <a:t>)</a:t>
            </a:r>
            <a:r>
              <a:rPr lang="en-US" sz="1200" kern="1200" dirty="0" smtClean="0">
                <a:solidFill>
                  <a:schemeClr val="tx1"/>
                </a:solidFill>
                <a:effectLst/>
                <a:latin typeface="Times New Roman" pitchFamily="18" charset="0"/>
                <a:ea typeface="+mn-ea"/>
                <a:cs typeface="+mn-cs"/>
              </a:rPr>
              <a:t>, PDARS </a:t>
            </a:r>
            <a:r>
              <a:rPr lang="en-US" sz="1200" i="1" kern="1200" dirty="0" smtClean="0">
                <a:solidFill>
                  <a:schemeClr val="tx1"/>
                </a:solidFill>
                <a:effectLst/>
                <a:latin typeface="Times New Roman" pitchFamily="18" charset="0"/>
                <a:ea typeface="+mn-ea"/>
                <a:cs typeface="+mn-cs"/>
              </a:rPr>
              <a:t>(Performance Data and Reporting System, </a:t>
            </a:r>
            <a:r>
              <a:rPr lang="en-US" sz="1200" i="1" kern="1200" dirty="0" err="1" smtClean="0">
                <a:solidFill>
                  <a:schemeClr val="tx1"/>
                </a:solidFill>
                <a:effectLst/>
                <a:latin typeface="Times New Roman" pitchFamily="18" charset="0"/>
                <a:ea typeface="+mn-ea"/>
                <a:cs typeface="+mn-cs"/>
              </a:rPr>
              <a:t>n.d.</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and TARGETS </a:t>
            </a:r>
            <a:r>
              <a:rPr lang="en-US" sz="1200" i="1" kern="1200" dirty="0" smtClean="0">
                <a:solidFill>
                  <a:schemeClr val="tx1"/>
                </a:solidFill>
                <a:effectLst/>
                <a:latin typeface="Times New Roman" pitchFamily="18" charset="0"/>
                <a:ea typeface="+mn-ea"/>
                <a:cs typeface="+mn-cs"/>
              </a:rPr>
              <a:t>(Terminal Area Route Generation and Traffic Simulation, 2018b</a:t>
            </a:r>
            <a:r>
              <a:rPr lang="en-US" sz="1200" kern="1200" dirty="0" smtClean="0">
                <a:solidFill>
                  <a:schemeClr val="tx1"/>
                </a:solidFill>
                <a:effectLst/>
                <a:latin typeface="Times New Roman" pitchFamily="18" charset="0"/>
                <a:ea typeface="+mn-ea"/>
                <a:cs typeface="+mn-cs"/>
              </a:rPr>
              <a:t>) are three major software programs that Denver Center utilizes for GIS work.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I’ll highlight capabilities and limitations of each of these products available</a:t>
            </a:r>
            <a:r>
              <a:rPr lang="en-US" sz="1200" kern="1200" baseline="0" dirty="0" smtClean="0">
                <a:solidFill>
                  <a:schemeClr val="tx1"/>
                </a:solidFill>
                <a:effectLst/>
                <a:latin typeface="Times New Roman" pitchFamily="18" charset="0"/>
                <a:ea typeface="+mn-ea"/>
                <a:cs typeface="+mn-cs"/>
              </a:rPr>
              <a:t> at Denver Center,</a:t>
            </a:r>
            <a:r>
              <a:rPr lang="en-US" sz="1200" kern="1200" dirty="0" smtClean="0">
                <a:solidFill>
                  <a:schemeClr val="tx1"/>
                </a:solidFill>
                <a:effectLst/>
                <a:latin typeface="Times New Roman" pitchFamily="18" charset="0"/>
                <a:ea typeface="+mn-ea"/>
                <a:cs typeface="+mn-cs"/>
              </a:rPr>
              <a:t> next.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278185F-6ECE-4865-8EB0-0B505D4B26AA}" type="slidenum">
              <a:rPr lang="en-US" smtClean="0"/>
              <a:t>17</a:t>
            </a:fld>
            <a:endParaRPr lang="en-US"/>
          </a:p>
        </p:txBody>
      </p:sp>
    </p:spTree>
    <p:extLst>
      <p:ext uri="{BB962C8B-B14F-4D97-AF65-F5344CB8AC3E}">
        <p14:creationId xmlns:p14="http://schemas.microsoft.com/office/powerpoint/2010/main" val="3238908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13:00</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SDAT (Sector Design &amp; Analysis Tool)</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SDAT is a web-based, SaaS platform owned by the FAA for calculating Center MIAs (Minimum IFR Altitude) and designing air traffic control sectors.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includes various base maps, aeronautical chart overlays, basic topographical features such as state and county boundaries, and obstacles (FAA, </a:t>
            </a:r>
            <a:r>
              <a:rPr lang="en-US" sz="1200" kern="1200" dirty="0" err="1" smtClean="0">
                <a:solidFill>
                  <a:schemeClr val="tx1"/>
                </a:solidFill>
                <a:effectLst/>
                <a:latin typeface="Times New Roman" pitchFamily="18" charset="0"/>
                <a:ea typeface="+mn-ea"/>
                <a:cs typeface="+mn-cs"/>
              </a:rPr>
              <a:t>n.d.</a:t>
            </a:r>
            <a:r>
              <a:rPr lang="en-US" sz="1200" kern="1200" dirty="0" smtClean="0">
                <a:solidFill>
                  <a:schemeClr val="tx1"/>
                </a:solidFill>
                <a:effectLst/>
                <a:latin typeface="Times New Roman" pitchFamily="18" charset="0"/>
                <a:ea typeface="+mn-ea"/>
                <a:cs typeface="+mn-cs"/>
              </a:rPr>
              <a:t>-b).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provides the capability to depict aeronautical reference data, such as NAVAIDS, fixes, airports, and certain radar locations.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also includes the capability to render sectors in 3D, through an external Cesium viewer.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SDAT is a powerful design and analysis tool for creating minimum safe altitude and air traffic control sectors.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However, it does not allow external user data to be imported or printouts to be exported.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While the Cesium add-on supports a pop-up window for 3D viewing of sectors, SDAT is not a native 3D application.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3D visualization is also limited to ATC sectors only (not MIA sectors). </a:t>
            </a:r>
          </a:p>
          <a:p>
            <a:pPr marL="171450" indent="-171450">
              <a:buFont typeface="Arial" panose="020B0604020202020204" pitchFamily="34" charset="0"/>
              <a:buChar char="•"/>
            </a:pPr>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18</a:t>
            </a:fld>
            <a:endParaRPr lang="en-US" altLang="en-US"/>
          </a:p>
        </p:txBody>
      </p:sp>
    </p:spTree>
    <p:extLst>
      <p:ext uri="{BB962C8B-B14F-4D97-AF65-F5344CB8AC3E}">
        <p14:creationId xmlns:p14="http://schemas.microsoft.com/office/powerpoint/2010/main" val="11810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12:20</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PDARS (Performance Data and Reporting System)</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PDARS is an FAA Software program designed primarily for air traffic analysis including basic air traffic control sector and airspace modeling.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PDARS also provides traffic replay animation capability.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Many different types of aeronautical data are available within the program including weather, airspace, airports and navigation objects (FAA, 2015).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The currency of this data is updated every chart cycle by ATAC, the FAA contract service provider.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PDARS operates in a native 3D architecture as depicted.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also features visualization and animation capability including “replays of historical data using 3D and 4D visualization for operational analysis, and flight data filtering” (FAA, 2015).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PDARS works on a closed network connected to ATAC.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While it does provide limited data import/export capability, file format compatibility options are few.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Because of the closed system, all file transfers on and off of the PDARS workstation must be accomplished with removable storage media.</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Even though PDARS is one of the only FAA products to provide true 3D visualization and analysis capability, the overall graphics rendering quality is dated by today’s standards.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Options for customizing symbols and labels are also quite limited.  </a:t>
            </a:r>
          </a:p>
          <a:p>
            <a:pPr marL="0" indent="0">
              <a:buFont typeface="Arial" panose="020B0604020202020204" pitchFamily="34" charset="0"/>
              <a:buNone/>
            </a:pPr>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19</a:t>
            </a:fld>
            <a:endParaRPr lang="en-US" altLang="en-US"/>
          </a:p>
        </p:txBody>
      </p:sp>
    </p:spTree>
    <p:extLst>
      <p:ext uri="{BB962C8B-B14F-4D97-AF65-F5344CB8AC3E}">
        <p14:creationId xmlns:p14="http://schemas.microsoft.com/office/powerpoint/2010/main" val="107529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23:40</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As a management program analyst for Denver Air Route Traffic Control Center (Denver Center), I produce aeronautical controller charts and perform air traffic analysis using GIS.</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Denver Center is coded as ZDV by the FAA</a:t>
            </a:r>
            <a:r>
              <a:rPr lang="en-US"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Here is an overview of my Capstone</a:t>
            </a:r>
            <a:r>
              <a:rPr lang="en-US" sz="1200" kern="1200" baseline="0" dirty="0" smtClean="0">
                <a:solidFill>
                  <a:schemeClr val="tx1"/>
                </a:solidFill>
                <a:effectLst/>
                <a:latin typeface="Times New Roman" pitchFamily="18" charset="0"/>
                <a:ea typeface="+mn-ea"/>
                <a:cs typeface="+mn-cs"/>
              </a:rPr>
              <a:t> Proposal Agenda</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2</a:t>
            </a:fld>
            <a:endParaRPr lang="en-US" altLang="en-US"/>
          </a:p>
        </p:txBody>
      </p:sp>
    </p:spTree>
    <p:extLst>
      <p:ext uri="{BB962C8B-B14F-4D97-AF65-F5344CB8AC3E}">
        <p14:creationId xmlns:p14="http://schemas.microsoft.com/office/powerpoint/2010/main" val="4294309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11:40</a:t>
            </a:r>
          </a:p>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Terminal Area Route Generation Evaluation &amp; Traffic Simulation (TARGETS) is the third major GIS platform used at Denver Center:</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is developed by the MITRE Corporation for the FAA.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is primarily designed for instrument procedure development.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also serves as a comprehensive airspace development and aeronautical data viewing tool.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benefits from an intuitive graphical user interface and offers powerful data import/export capability (including Esri </a:t>
            </a:r>
            <a:r>
              <a:rPr lang="en-US" sz="1200" kern="1200" dirty="0" err="1" smtClean="0">
                <a:solidFill>
                  <a:schemeClr val="tx1"/>
                </a:solidFill>
                <a:effectLst/>
                <a:latin typeface="Times New Roman" pitchFamily="18" charset="0"/>
                <a:ea typeface="+mn-ea"/>
                <a:cs typeface="+mn-cs"/>
              </a:rPr>
              <a:t>shapefiles</a:t>
            </a:r>
            <a:r>
              <a:rPr lang="en-US" sz="1200" kern="1200" dirty="0" smtClean="0">
                <a:solidFill>
                  <a:schemeClr val="tx1"/>
                </a:solidFill>
                <a:effectLst/>
                <a:latin typeface="Times New Roman" pitchFamily="18" charset="0"/>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TARGETS serves as an excellent collaboration tool among stakeholders.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allows airlines, the FAA, chart makers, and other agencies a common platform and file format to share aeronautical files</a:t>
            </a:r>
            <a:r>
              <a:rPr lang="en-US" sz="1200" i="1" kern="1200" dirty="0" smtClean="0">
                <a:solidFill>
                  <a:schemeClr val="tx1"/>
                </a:solidFill>
                <a:effectLst/>
                <a:latin typeface="Times New Roman" pitchFamily="18" charset="0"/>
                <a:ea typeface="+mn-ea"/>
                <a:cs typeface="+mn-cs"/>
              </a:rPr>
              <a:t>.  It supports: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Procedure design</a:t>
            </a:r>
          </a:p>
          <a:p>
            <a:pPr marL="628650" lvl="1" indent="-171450">
              <a:buFont typeface="Arial" panose="020B0604020202020204" pitchFamily="34" charset="0"/>
              <a:buChar char="•"/>
            </a:pPr>
            <a:r>
              <a:rPr lang="en-US" sz="1200" i="1" kern="1200" dirty="0" err="1" smtClean="0">
                <a:solidFill>
                  <a:schemeClr val="tx1"/>
                </a:solidFill>
                <a:effectLst/>
                <a:latin typeface="Times New Roman" pitchFamily="18" charset="0"/>
                <a:ea typeface="+mn-ea"/>
                <a:cs typeface="+mn-cs"/>
              </a:rPr>
              <a:t>Flyability</a:t>
            </a:r>
            <a:r>
              <a:rPr lang="en-US" sz="1200" i="1" kern="1200" dirty="0" smtClean="0">
                <a:solidFill>
                  <a:schemeClr val="tx1"/>
                </a:solidFill>
                <a:effectLst/>
                <a:latin typeface="Times New Roman" pitchFamily="18" charset="0"/>
                <a:ea typeface="+mn-ea"/>
                <a:cs typeface="+mn-cs"/>
              </a:rPr>
              <a:t> assessment</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Airspace/procedure surface generation</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Obstacle assessment</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Noise assessment</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Seamless data exchange</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TARGETS also allows supports various image layer rendering including topography, terrain, and urban areas.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incorporates a vast amount of aeronautical </a:t>
            </a:r>
            <a:r>
              <a:rPr lang="en-US" sz="1200" kern="1200" dirty="0" smtClean="0">
                <a:solidFill>
                  <a:schemeClr val="tx1"/>
                </a:solidFill>
                <a:effectLst/>
                <a:latin typeface="Times New Roman" pitchFamily="18" charset="0"/>
                <a:ea typeface="+mn-ea"/>
                <a:cs typeface="+mn-cs"/>
              </a:rPr>
              <a:t>information (too numerous to list).  </a:t>
            </a:r>
            <a:r>
              <a:rPr lang="en-US" sz="1200" i="1" kern="1200" dirty="0" smtClean="0">
                <a:solidFill>
                  <a:schemeClr val="tx1"/>
                </a:solidFill>
                <a:effectLst/>
                <a:latin typeface="Times New Roman" pitchFamily="18" charset="0"/>
                <a:ea typeface="+mn-ea"/>
                <a:cs typeface="+mn-cs"/>
              </a:rPr>
              <a:t>These components include:</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NAVAIDS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Waypoints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STARS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SIDS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SAAAR (Special Aircraft and Aircrew Authorization Required) procedures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Airways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Runways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Airports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Radars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Radios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ILS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SUA</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Sector boundaries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Terminal airspace</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Obstructions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Holding patterns (TARGETS Brochure, 2018c)</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TARGETS serves principally as a design tool.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 does not provide as many custom </a:t>
            </a:r>
            <a:r>
              <a:rPr lang="en-US" sz="1200" kern="1200" dirty="0" err="1" smtClean="0">
                <a:solidFill>
                  <a:schemeClr val="tx1"/>
                </a:solidFill>
                <a:effectLst/>
                <a:latin typeface="Times New Roman" pitchFamily="18" charset="0"/>
                <a:ea typeface="+mn-ea"/>
                <a:cs typeface="+mn-cs"/>
              </a:rPr>
              <a:t>symbology</a:t>
            </a:r>
            <a:r>
              <a:rPr lang="en-US" sz="1200" kern="1200" dirty="0" smtClean="0">
                <a:solidFill>
                  <a:schemeClr val="tx1"/>
                </a:solidFill>
                <a:effectLst/>
                <a:latin typeface="Times New Roman" pitchFamily="18" charset="0"/>
                <a:ea typeface="+mn-ea"/>
                <a:cs typeface="+mn-cs"/>
              </a:rPr>
              <a:t> or label options as Esri software.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However, due to its ease of use, it is often employed as a visualization medium for creating air traffic control graphics and animations.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Its main drawback is the strictly-2D rendering engine.  </a:t>
            </a:r>
            <a:r>
              <a:rPr lang="en-US" sz="1200" i="1" kern="1200" dirty="0" smtClean="0">
                <a:solidFill>
                  <a:schemeClr val="tx1"/>
                </a:solidFill>
                <a:effectLst/>
                <a:latin typeface="Times New Roman" pitchFamily="18" charset="0"/>
                <a:ea typeface="+mn-ea"/>
                <a:cs typeface="+mn-cs"/>
              </a:rPr>
              <a:t>However, TARGETS exports can be visualized in 3D by other software such as Google Earth.</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20</a:t>
            </a:fld>
            <a:endParaRPr lang="en-US" altLang="en-US"/>
          </a:p>
        </p:txBody>
      </p:sp>
    </p:spTree>
    <p:extLst>
      <p:ext uri="{BB962C8B-B14F-4D97-AF65-F5344CB8AC3E}">
        <p14:creationId xmlns:p14="http://schemas.microsoft.com/office/powerpoint/2010/main" val="4190257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11:00</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 FAA has been involved with Esri ArcGIS products for some time.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I attended an Esri </a:t>
            </a:r>
            <a:r>
              <a:rPr lang="en-US" sz="1200" kern="1200" dirty="0" err="1" smtClean="0">
                <a:solidFill>
                  <a:schemeClr val="tx1"/>
                </a:solidFill>
                <a:effectLst/>
                <a:latin typeface="Times New Roman" pitchFamily="18" charset="0"/>
                <a:ea typeface="+mn-ea"/>
                <a:cs typeface="+mn-cs"/>
              </a:rPr>
              <a:t>FedGIS</a:t>
            </a:r>
            <a:r>
              <a:rPr lang="en-US" sz="1200" kern="1200" dirty="0" smtClean="0">
                <a:solidFill>
                  <a:schemeClr val="tx1"/>
                </a:solidFill>
                <a:effectLst/>
                <a:latin typeface="Times New Roman" pitchFamily="18" charset="0"/>
                <a:ea typeface="+mn-ea"/>
                <a:cs typeface="+mn-cs"/>
              </a:rPr>
              <a:t> Conference in 2017 where national FAA officials demonstrated various applications of this powerful GIS program (which inspired this project).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On a national level:</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They have used it for aeronautical data management, both 2D and 3D visualization, as well as optimizing chart update procedures.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They have implemented it as a collaboration tool with other federal agencies including the USGS for sharing map information.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They have geocoded thousands of aeronautical features to streamline GIS integration and locator applications.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They harnessed ArcGIS to develop an open data website, facilitating public aeronautical data access in many formats including </a:t>
            </a:r>
            <a:r>
              <a:rPr lang="en-US" sz="1200" kern="1200" dirty="0" err="1" smtClean="0">
                <a:solidFill>
                  <a:schemeClr val="tx1"/>
                </a:solidFill>
                <a:effectLst/>
                <a:latin typeface="Times New Roman" pitchFamily="18" charset="0"/>
                <a:ea typeface="+mn-ea"/>
                <a:cs typeface="+mn-cs"/>
              </a:rPr>
              <a:t>kml</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shapefiles</a:t>
            </a:r>
            <a:r>
              <a:rPr lang="en-US" sz="1200" kern="1200" dirty="0" smtClean="0">
                <a:solidFill>
                  <a:schemeClr val="tx1"/>
                </a:solidFill>
                <a:effectLst/>
                <a:latin typeface="Times New Roman" pitchFamily="18" charset="0"/>
                <a:ea typeface="+mn-ea"/>
                <a:cs typeface="+mn-cs"/>
              </a:rPr>
              <a:t>, and various APIs.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Finally, they have incorporated Esri technology to help integrate UAS into the national airspace system (FAA, 2017).</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Esri products are now available to </a:t>
            </a:r>
            <a:r>
              <a:rPr lang="en-US" sz="1200" kern="1200" dirty="0" err="1" smtClean="0">
                <a:solidFill>
                  <a:schemeClr val="tx1"/>
                </a:solidFill>
                <a:effectLst/>
                <a:latin typeface="Times New Roman" pitchFamily="18" charset="0"/>
                <a:ea typeface="+mn-ea"/>
                <a:cs typeface="+mn-cs"/>
              </a:rPr>
              <a:t>en</a:t>
            </a:r>
            <a:r>
              <a:rPr lang="en-US" sz="1200" kern="1200" dirty="0" smtClean="0">
                <a:solidFill>
                  <a:schemeClr val="tx1"/>
                </a:solidFill>
                <a:effectLst/>
                <a:latin typeface="Times New Roman" pitchFamily="18" charset="0"/>
                <a:ea typeface="+mn-ea"/>
                <a:cs typeface="+mn-cs"/>
              </a:rPr>
              <a:t> route traffic control facilities, such as Denver Center.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I am one of very few individuals at Denver Center that uses Esri products.  </a:t>
            </a:r>
            <a:r>
              <a:rPr lang="en-US" sz="1200" i="1" kern="1200" dirty="0" smtClean="0">
                <a:solidFill>
                  <a:schemeClr val="tx1"/>
                </a:solidFill>
                <a:effectLst/>
                <a:latin typeface="Times New Roman" pitchFamily="18" charset="0"/>
                <a:ea typeface="+mn-ea"/>
                <a:cs typeface="+mn-cs"/>
              </a:rPr>
              <a:t>These titles include ArcMap, ArcGIS Pro, ArcGIS Online (AGOL), and ArcGIS Earth.  </a:t>
            </a:r>
            <a:r>
              <a:rPr lang="en-US" sz="1200" kern="1200" dirty="0" smtClean="0">
                <a:solidFill>
                  <a:schemeClr val="tx1"/>
                </a:solidFill>
                <a:effectLst/>
                <a:latin typeface="Times New Roman" pitchFamily="18" charset="0"/>
                <a:ea typeface="+mn-ea"/>
                <a:cs typeface="+mn-cs"/>
              </a:rPr>
              <a:t>One goal of ZDV-3D is to facilitate ArcGIS access to more Denver Center personnel, especially through AGOL and ArcGIS Earth.  </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21</a:t>
            </a:fld>
            <a:endParaRPr lang="en-US" altLang="en-US"/>
          </a:p>
        </p:txBody>
      </p:sp>
    </p:spTree>
    <p:extLst>
      <p:ext uri="{BB962C8B-B14F-4D97-AF65-F5344CB8AC3E}">
        <p14:creationId xmlns:p14="http://schemas.microsoft.com/office/powerpoint/2010/main" val="1441490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10:20</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 public and FAA software tools covered so far achieve their respective software design goals.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However, none meet Denver Center’s present need for a modern GIS platform supporting native 3D visualization and analysis.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Here are just a few</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scenarios where three-dimensional visualization would allow ATC support personnel to better understand complex airspace and procedural interrelationships.  </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22</a:t>
            </a:fld>
            <a:endParaRPr lang="en-US" altLang="en-US"/>
          </a:p>
        </p:txBody>
      </p:sp>
    </p:spTree>
    <p:extLst>
      <p:ext uri="{BB962C8B-B14F-4D97-AF65-F5344CB8AC3E}">
        <p14:creationId xmlns:p14="http://schemas.microsoft.com/office/powerpoint/2010/main" val="3552544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smtClean="0"/>
              <a:t>9:40</a:t>
            </a:r>
          </a:p>
          <a:p>
            <a:pPr marL="0" lvl="0" indent="0">
              <a:buFont typeface="Arial" panose="020B0604020202020204" pitchFamily="34" charset="0"/>
              <a:buNone/>
            </a:pPr>
            <a:r>
              <a:rPr lang="en-US" dirty="0" smtClean="0"/>
              <a:t>Project</a:t>
            </a:r>
            <a:r>
              <a:rPr lang="en-US" baseline="0" dirty="0" smtClean="0"/>
              <a:t> objectives include:</a:t>
            </a:r>
            <a:endParaRPr lang="en-US" dirty="0" smtClean="0"/>
          </a:p>
          <a:p>
            <a:pPr marL="171450" lvl="0" indent="-171450">
              <a:buFont typeface="Arial" panose="020B0604020202020204" pitchFamily="34" charset="0"/>
              <a:buChar char="•"/>
            </a:pPr>
            <a:r>
              <a:rPr lang="en-US" dirty="0" smtClean="0"/>
              <a:t>Developing ZDV-3D in ArcGIS Pro</a:t>
            </a:r>
          </a:p>
          <a:p>
            <a:pPr marL="171450" lvl="0" indent="-171450">
              <a:buFont typeface="Arial" panose="020B0604020202020204" pitchFamily="34" charset="0"/>
              <a:buChar char="•"/>
            </a:pPr>
            <a:r>
              <a:rPr lang="en-US" dirty="0" smtClean="0"/>
              <a:t>Focus on simple end-user interface accessible via:</a:t>
            </a:r>
          </a:p>
          <a:p>
            <a:pPr marL="628650" lvl="1" indent="-171450">
              <a:buFont typeface="Arial" panose="020B0604020202020204" pitchFamily="34" charset="0"/>
              <a:buChar char="•"/>
            </a:pPr>
            <a:r>
              <a:rPr lang="en-US" dirty="0" smtClean="0"/>
              <a:t>ArcGIS Online (AGOL)</a:t>
            </a:r>
          </a:p>
          <a:p>
            <a:pPr marL="628650" lvl="1" indent="-171450">
              <a:buFont typeface="Arial" panose="020B0604020202020204" pitchFamily="34" charset="0"/>
              <a:buChar char="•"/>
            </a:pPr>
            <a:r>
              <a:rPr lang="en-US" dirty="0" smtClean="0"/>
              <a:t>ArcGIS Earth</a:t>
            </a:r>
          </a:p>
          <a:p>
            <a:pPr marL="628650" lvl="1" indent="-171450">
              <a:buFont typeface="Arial" panose="020B0604020202020204" pitchFamily="34" charset="0"/>
              <a:buChar char="•"/>
            </a:pPr>
            <a:r>
              <a:rPr lang="en-US" i="1" dirty="0" smtClean="0"/>
              <a:t>Electronic outputs (.pdfs, .</a:t>
            </a:r>
            <a:r>
              <a:rPr lang="en-US" i="1" dirty="0" err="1" smtClean="0"/>
              <a:t>jpgs</a:t>
            </a:r>
            <a:r>
              <a:rPr lang="en-US" i="1" dirty="0" smtClean="0"/>
              <a:t>, etc.) </a:t>
            </a:r>
          </a:p>
          <a:p>
            <a:pPr marL="628650" lvl="1" indent="-171450">
              <a:buFont typeface="Arial" panose="020B0604020202020204" pitchFamily="34" charset="0"/>
              <a:buChar char="•"/>
            </a:pPr>
            <a:r>
              <a:rPr lang="en-US" i="1" dirty="0" smtClean="0"/>
              <a:t>Hard copy outputs (paper charts, diagrams, etc.)</a:t>
            </a:r>
          </a:p>
          <a:p>
            <a:pPr marL="171450" lvl="0" indent="-171450">
              <a:buFont typeface="Arial" panose="020B0604020202020204" pitchFamily="34" charset="0"/>
              <a:buChar char="•"/>
            </a:pPr>
            <a:r>
              <a:rPr lang="en-US" i="1" dirty="0" smtClean="0"/>
              <a:t>FAA distributed data (</a:t>
            </a:r>
            <a:r>
              <a:rPr lang="en-US" i="1" dirty="0" err="1" smtClean="0"/>
              <a:t>GeoService</a:t>
            </a:r>
            <a:r>
              <a:rPr lang="en-US" i="1" dirty="0" smtClean="0"/>
              <a:t>)</a:t>
            </a:r>
          </a:p>
          <a:p>
            <a:pPr marL="171450" lvl="0" indent="-171450">
              <a:buFont typeface="Arial" panose="020B0604020202020204" pitchFamily="34" charset="0"/>
              <a:buChar char="•"/>
            </a:pPr>
            <a:r>
              <a:rPr lang="en-US" i="1" dirty="0" smtClean="0"/>
              <a:t>DoD (NGA) data (DVD) – National Geospatial</a:t>
            </a:r>
            <a:r>
              <a:rPr lang="en-US" i="1" baseline="0" dirty="0" smtClean="0"/>
              <a:t> Intelligence Agency</a:t>
            </a:r>
            <a:endParaRPr lang="en-US" i="1" dirty="0" smtClean="0"/>
          </a:p>
          <a:p>
            <a:pPr marL="171450" lvl="0" indent="-171450">
              <a:buFont typeface="Arial" panose="020B0604020202020204" pitchFamily="34" charset="0"/>
              <a:buChar char="•"/>
            </a:pPr>
            <a:r>
              <a:rPr lang="en-US" i="1" dirty="0" smtClean="0"/>
              <a:t>Locally generated data</a:t>
            </a:r>
          </a:p>
          <a:p>
            <a:pPr marL="628650" lvl="1" indent="-171450">
              <a:buFont typeface="Arial" panose="020B0604020202020204" pitchFamily="34" charset="0"/>
              <a:buChar char="•"/>
            </a:pPr>
            <a:r>
              <a:rPr lang="en-US" i="1" dirty="0" smtClean="0"/>
              <a:t>Manual import from LOAs and other local source documents</a:t>
            </a:r>
          </a:p>
          <a:p>
            <a:pPr marL="628650" lvl="1" indent="-171450">
              <a:buFont typeface="Arial" panose="020B0604020202020204" pitchFamily="34" charset="0"/>
              <a:buChar char="•"/>
            </a:pPr>
            <a:r>
              <a:rPr lang="en-US" i="1" dirty="0" smtClean="0"/>
              <a:t>ERAM (En Route Automation Modernization) import – local ATC computer adaptation files</a:t>
            </a:r>
          </a:p>
          <a:p>
            <a:pPr lvl="2"/>
            <a:endParaRPr lang="en-US" dirty="0" smtClean="0"/>
          </a:p>
          <a:p>
            <a:endParaRPr lang="en-US" dirty="0"/>
          </a:p>
        </p:txBody>
      </p:sp>
      <p:sp>
        <p:nvSpPr>
          <p:cNvPr id="4" name="Slide Number Placeholder 3"/>
          <p:cNvSpPr>
            <a:spLocks noGrp="1"/>
          </p:cNvSpPr>
          <p:nvPr>
            <p:ph type="sldNum" sz="quarter" idx="10"/>
          </p:nvPr>
        </p:nvSpPr>
        <p:spPr/>
        <p:txBody>
          <a:bodyPr/>
          <a:lstStyle/>
          <a:p>
            <a:fld id="{9278185F-6ECE-4865-8EB0-0B505D4B26AA}" type="slidenum">
              <a:rPr lang="en-US" smtClean="0"/>
              <a:t>23</a:t>
            </a:fld>
            <a:endParaRPr lang="en-US"/>
          </a:p>
        </p:txBody>
      </p:sp>
    </p:spTree>
    <p:extLst>
      <p:ext uri="{BB962C8B-B14F-4D97-AF65-F5344CB8AC3E}">
        <p14:creationId xmlns:p14="http://schemas.microsoft.com/office/powerpoint/2010/main" val="1509555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9:00</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 data for this project will be obtained from three main providers: the FAA, National Geospatial-Intelligence Agency (NGA), and locally produced data.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 FAA data comes from two sources.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 first is distributed data from the FAA’s Aeronautical Data Delivery Service open data website.  This a comprehensive source of information including airports, airways, NAVAIDs, waypoints, controlled airspace, and UAS airspace.  “This Aeronautical Data Delivery Service is an FAA-enabled web service that makes data available in CSV, JSON, KML, [and] </a:t>
            </a:r>
            <a:r>
              <a:rPr lang="en-US" sz="1200" kern="1200" dirty="0" err="1" smtClean="0">
                <a:solidFill>
                  <a:schemeClr val="tx1"/>
                </a:solidFill>
                <a:effectLst/>
                <a:latin typeface="Times New Roman" pitchFamily="18" charset="0"/>
                <a:ea typeface="+mn-ea"/>
                <a:cs typeface="+mn-cs"/>
              </a:rPr>
              <a:t>Shapefile</a:t>
            </a:r>
            <a:r>
              <a:rPr lang="en-US" sz="1200" kern="1200" dirty="0" smtClean="0">
                <a:solidFill>
                  <a:schemeClr val="tx1"/>
                </a:solidFill>
                <a:effectLst/>
                <a:latin typeface="Times New Roman" pitchFamily="18" charset="0"/>
                <a:ea typeface="+mn-ea"/>
                <a:cs typeface="+mn-cs"/>
              </a:rPr>
              <a:t> formats…” (FAA, 2016).  Much of this data includes 3D attributes.  </a:t>
            </a:r>
            <a:r>
              <a:rPr lang="en-US" sz="1200" i="1" kern="1200" dirty="0" smtClean="0">
                <a:solidFill>
                  <a:schemeClr val="tx1"/>
                </a:solidFill>
                <a:effectLst/>
                <a:latin typeface="Times New Roman" pitchFamily="18" charset="0"/>
                <a:ea typeface="+mn-ea"/>
                <a:cs typeface="+mn-cs"/>
              </a:rPr>
              <a:t>Streamlined access to current aeronautical data is ensured as latest editions, as well as new pending editions, are offered as a </a:t>
            </a:r>
            <a:r>
              <a:rPr lang="en-US" sz="1200" i="1" kern="1200" dirty="0" err="1" smtClean="0">
                <a:solidFill>
                  <a:schemeClr val="tx1"/>
                </a:solidFill>
                <a:effectLst/>
                <a:latin typeface="Times New Roman" pitchFamily="18" charset="0"/>
                <a:ea typeface="+mn-ea"/>
                <a:cs typeface="+mn-cs"/>
              </a:rPr>
              <a:t>GeoService</a:t>
            </a:r>
            <a:r>
              <a:rPr lang="en-US" sz="1200" i="1" kern="1200" dirty="0" smtClean="0">
                <a:solidFill>
                  <a:schemeClr val="tx1"/>
                </a:solidFill>
                <a:effectLst/>
                <a:latin typeface="Times New Roman" pitchFamily="18" charset="0"/>
                <a:ea typeface="+mn-ea"/>
                <a:cs typeface="+mn-cs"/>
              </a:rPr>
              <a:t> through this public website.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 second FAA data source comes from CMAP, or the Center Mapping Automation Program.  These nationally-produced </a:t>
            </a:r>
            <a:r>
              <a:rPr lang="en-US" sz="1200" kern="1200" dirty="0" err="1" smtClean="0">
                <a:solidFill>
                  <a:schemeClr val="tx1"/>
                </a:solidFill>
                <a:effectLst/>
                <a:latin typeface="Times New Roman" pitchFamily="18" charset="0"/>
                <a:ea typeface="+mn-ea"/>
                <a:cs typeface="+mn-cs"/>
              </a:rPr>
              <a:t>Microstation</a:t>
            </a:r>
            <a:r>
              <a:rPr lang="en-US" sz="1200" kern="1200" dirty="0" smtClean="0">
                <a:solidFill>
                  <a:schemeClr val="tx1"/>
                </a:solidFill>
                <a:effectLst/>
                <a:latin typeface="Times New Roman" pitchFamily="18" charset="0"/>
                <a:ea typeface="+mn-ea"/>
                <a:cs typeface="+mn-cs"/>
              </a:rPr>
              <a:t> CAD files are used by Air Traffic Control Center Cartographers to generate controller charts for their respective facilities (FAA, 2018).  This digital data is obtained from an internal FAA website which</a:t>
            </a:r>
            <a:r>
              <a:rPr lang="en-US" sz="1200" kern="1200" baseline="0" dirty="0" smtClean="0">
                <a:solidFill>
                  <a:schemeClr val="tx1"/>
                </a:solidFill>
                <a:effectLst/>
                <a:latin typeface="Times New Roman" pitchFamily="18" charset="0"/>
                <a:ea typeface="+mn-ea"/>
                <a:cs typeface="+mn-cs"/>
              </a:rPr>
              <a:t> I will </a:t>
            </a:r>
            <a:r>
              <a:rPr lang="en-US" sz="1200" kern="1200" dirty="0" smtClean="0">
                <a:solidFill>
                  <a:schemeClr val="tx1"/>
                </a:solidFill>
                <a:effectLst/>
                <a:latin typeface="Times New Roman" pitchFamily="18" charset="0"/>
                <a:ea typeface="+mn-ea"/>
                <a:cs typeface="+mn-cs"/>
              </a:rPr>
              <a:t>convert into a geodatabase for inclusion into ZDV-3D as basemaps or as supplemental reference layers.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 NGA produces Department of Defense (DoD) aeronautical data including aerial refueling tracks, low level training routes, other special use airspace used by the military.  It also replicates some FAA aeronautical distributed data including waypoints, airports, and NAVAIDs (NGA, 2018).  The latest DoD information is mailed to Denver Center every 28 days on an unclassified DVD.  It comes available in </a:t>
            </a:r>
            <a:r>
              <a:rPr lang="en-US" sz="1200" kern="1200" dirty="0" err="1" smtClean="0">
                <a:solidFill>
                  <a:schemeClr val="tx1"/>
                </a:solidFill>
                <a:effectLst/>
                <a:latin typeface="Times New Roman" pitchFamily="18" charset="0"/>
                <a:ea typeface="+mn-ea"/>
                <a:cs typeface="+mn-cs"/>
              </a:rPr>
              <a:t>shapefile</a:t>
            </a:r>
            <a:r>
              <a:rPr lang="en-US" sz="1200" kern="1200" dirty="0" smtClean="0">
                <a:solidFill>
                  <a:schemeClr val="tx1"/>
                </a:solidFill>
                <a:effectLst/>
                <a:latin typeface="Times New Roman" pitchFamily="18" charset="0"/>
                <a:ea typeface="+mn-ea"/>
                <a:cs typeface="+mn-cs"/>
              </a:rPr>
              <a:t> format and will serve primarily as military airspace source data for ZDV-3D.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Denver Center serves as the final major data provider for ZDV-3D.  This information includes air traffic control areas and sectors, approach airspace, delegated airspace, reference controller points, MIAs, communication frequencies and locations, radar locations, soaring areas, orbit areas, and other SUA.  It originates from local facility documents, LOAs, and ATC computer adaptation files </a:t>
            </a:r>
            <a:r>
              <a:rPr lang="en-US" sz="1200" i="1" kern="1200" dirty="0" smtClean="0">
                <a:solidFill>
                  <a:schemeClr val="tx1"/>
                </a:solidFill>
                <a:effectLst/>
                <a:latin typeface="Times New Roman" pitchFamily="18" charset="0"/>
                <a:ea typeface="+mn-ea"/>
                <a:cs typeface="+mn-cs"/>
              </a:rPr>
              <a:t>(ERAM).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Supplementary resources will be obtained through Web Map Services (WMS) and the ArcGIS Pro Portal including DEM and aeronautical chart layers.  </a:t>
            </a:r>
            <a:r>
              <a:rPr lang="en-US" sz="1200" i="1" kern="1200" dirty="0" smtClean="0">
                <a:solidFill>
                  <a:schemeClr val="tx1"/>
                </a:solidFill>
                <a:effectLst/>
                <a:latin typeface="Times New Roman" pitchFamily="18" charset="0"/>
                <a:ea typeface="+mn-ea"/>
                <a:cs typeface="+mn-cs"/>
              </a:rPr>
              <a:t>ZDV-3D intents to incorporate Airbus WorldDEM4Ortho global aviation data that is available in ArcGIS Living Atlas of the World (Pratt, 2018).  Various FAA aeronautical chart basemaps, including IFR High/Low En route and VFR Sectional Charts will be accessed via an FAA WMS (FAA, </a:t>
            </a:r>
            <a:r>
              <a:rPr lang="en-US" sz="1200" i="1" kern="1200" dirty="0" err="1" smtClean="0">
                <a:solidFill>
                  <a:schemeClr val="tx1"/>
                </a:solidFill>
                <a:effectLst/>
                <a:latin typeface="Times New Roman" pitchFamily="18" charset="0"/>
                <a:ea typeface="+mn-ea"/>
                <a:cs typeface="+mn-cs"/>
              </a:rPr>
              <a:t>n.d.</a:t>
            </a:r>
            <a:r>
              <a:rPr lang="en-US" sz="1200" i="1" kern="1200" dirty="0" smtClean="0">
                <a:solidFill>
                  <a:schemeClr val="tx1"/>
                </a:solidFill>
                <a:effectLst/>
                <a:latin typeface="Times New Roman" pitchFamily="18" charset="0"/>
                <a:ea typeface="+mn-ea"/>
                <a:cs typeface="+mn-cs"/>
              </a:rPr>
              <a:t>-c).</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smtClean="0">
              <a:solidFill>
                <a:schemeClr val="tx1"/>
              </a:solidFill>
              <a:effectLst/>
              <a:latin typeface="Times New Roman" pitchFamily="18"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24</a:t>
            </a:fld>
            <a:endParaRPr lang="en-US" altLang="en-US"/>
          </a:p>
        </p:txBody>
      </p:sp>
    </p:spTree>
    <p:extLst>
      <p:ext uri="{BB962C8B-B14F-4D97-AF65-F5344CB8AC3E}">
        <p14:creationId xmlns:p14="http://schemas.microsoft.com/office/powerpoint/2010/main" val="2351286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8:20</a:t>
            </a:r>
          </a:p>
          <a:p>
            <a:pPr marL="0" indent="0">
              <a:buFont typeface="Arial" panose="020B0604020202020204" pitchFamily="34" charset="0"/>
              <a:buNone/>
            </a:pPr>
            <a:r>
              <a:rPr lang="en-US" dirty="0" smtClean="0"/>
              <a:t>ZDV-3D intends to implement some or</a:t>
            </a:r>
            <a:r>
              <a:rPr lang="en-US" baseline="0" dirty="0" smtClean="0"/>
              <a:t> all of the following reference data based on resources and project complexity (*current vs. future capability):</a:t>
            </a:r>
            <a:endParaRPr lang="en-US" dirty="0" smtClean="0"/>
          </a:p>
          <a:p>
            <a:pPr marL="171450" indent="-171450">
              <a:buFont typeface="Arial" panose="020B0604020202020204" pitchFamily="34" charset="0"/>
              <a:buChar char="•"/>
            </a:pPr>
            <a:r>
              <a:rPr lang="en-US" dirty="0" smtClean="0"/>
              <a:t>RSC = Radar</a:t>
            </a:r>
            <a:r>
              <a:rPr lang="en-US" baseline="0" dirty="0" smtClean="0"/>
              <a:t> Sort Cells</a:t>
            </a:r>
            <a:endParaRPr lang="en-US" dirty="0"/>
          </a:p>
        </p:txBody>
      </p:sp>
      <p:sp>
        <p:nvSpPr>
          <p:cNvPr id="4" name="Slide Number Placeholder 3"/>
          <p:cNvSpPr>
            <a:spLocks noGrp="1"/>
          </p:cNvSpPr>
          <p:nvPr>
            <p:ph type="sldNum" sz="quarter" idx="10"/>
          </p:nvPr>
        </p:nvSpPr>
        <p:spPr/>
        <p:txBody>
          <a:bodyPr/>
          <a:lstStyle/>
          <a:p>
            <a:fld id="{9278185F-6ECE-4865-8EB0-0B505D4B26AA}" type="slidenum">
              <a:rPr lang="en-US" smtClean="0"/>
              <a:t>25</a:t>
            </a:fld>
            <a:endParaRPr lang="en-US"/>
          </a:p>
        </p:txBody>
      </p:sp>
    </p:spTree>
    <p:extLst>
      <p:ext uri="{BB962C8B-B14F-4D97-AF65-F5344CB8AC3E}">
        <p14:creationId xmlns:p14="http://schemas.microsoft.com/office/powerpoint/2010/main" val="3380413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7:40</a:t>
            </a:r>
          </a:p>
          <a:p>
            <a:r>
              <a:rPr lang="en-US" dirty="0" smtClean="0"/>
              <a:t>Several aeronautical</a:t>
            </a:r>
            <a:r>
              <a:rPr lang="en-US" baseline="0" dirty="0" smtClean="0"/>
              <a:t> chart </a:t>
            </a:r>
            <a:r>
              <a:rPr lang="en-US" dirty="0" smtClean="0"/>
              <a:t>WMS</a:t>
            </a:r>
            <a:r>
              <a:rPr lang="en-US" baseline="0" dirty="0" smtClean="0"/>
              <a:t> layers are planned to be draped over the DEM as demonstrated in this l</a:t>
            </a:r>
            <a:r>
              <a:rPr lang="en-US" dirty="0" smtClean="0"/>
              <a:t>ayering</a:t>
            </a:r>
            <a:r>
              <a:rPr lang="en-US" baseline="0" dirty="0" smtClean="0"/>
              <a:t> demo.</a:t>
            </a:r>
            <a:endParaRPr lang="en-US" dirty="0"/>
          </a:p>
        </p:txBody>
      </p:sp>
      <p:sp>
        <p:nvSpPr>
          <p:cNvPr id="4" name="Slide Number Placeholder 3"/>
          <p:cNvSpPr>
            <a:spLocks noGrp="1"/>
          </p:cNvSpPr>
          <p:nvPr>
            <p:ph type="sldNum" sz="quarter" idx="10"/>
          </p:nvPr>
        </p:nvSpPr>
        <p:spPr/>
        <p:txBody>
          <a:bodyPr/>
          <a:lstStyle/>
          <a:p>
            <a:fld id="{9278185F-6ECE-4865-8EB0-0B505D4B26AA}" type="slidenum">
              <a:rPr lang="en-US" smtClean="0"/>
              <a:t>26</a:t>
            </a:fld>
            <a:endParaRPr lang="en-US"/>
          </a:p>
        </p:txBody>
      </p:sp>
    </p:spTree>
    <p:extLst>
      <p:ext uri="{BB962C8B-B14F-4D97-AF65-F5344CB8AC3E}">
        <p14:creationId xmlns:p14="http://schemas.microsoft.com/office/powerpoint/2010/main" val="116903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7:00</a:t>
            </a:r>
          </a:p>
          <a:p>
            <a:r>
              <a:rPr lang="en-US" dirty="0" smtClean="0"/>
              <a:t>A major objective for ZDV-3D is to establish</a:t>
            </a:r>
            <a:r>
              <a:rPr lang="en-US" baseline="0" dirty="0" smtClean="0"/>
              <a:t> 3D rendering capability for the following ATC features.</a:t>
            </a:r>
            <a:endParaRPr lang="en-US" dirty="0"/>
          </a:p>
        </p:txBody>
      </p:sp>
      <p:sp>
        <p:nvSpPr>
          <p:cNvPr id="4" name="Slide Number Placeholder 3"/>
          <p:cNvSpPr>
            <a:spLocks noGrp="1"/>
          </p:cNvSpPr>
          <p:nvPr>
            <p:ph type="sldNum" sz="quarter" idx="10"/>
          </p:nvPr>
        </p:nvSpPr>
        <p:spPr/>
        <p:txBody>
          <a:bodyPr/>
          <a:lstStyle/>
          <a:p>
            <a:fld id="{9278185F-6ECE-4865-8EB0-0B505D4B26AA}" type="slidenum">
              <a:rPr lang="en-US" smtClean="0"/>
              <a:t>27</a:t>
            </a:fld>
            <a:endParaRPr lang="en-US"/>
          </a:p>
        </p:txBody>
      </p:sp>
    </p:spTree>
    <p:extLst>
      <p:ext uri="{BB962C8B-B14F-4D97-AF65-F5344CB8AC3E}">
        <p14:creationId xmlns:p14="http://schemas.microsoft.com/office/powerpoint/2010/main" val="2456277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6:20</a:t>
            </a:r>
          </a:p>
          <a:p>
            <a:pPr marL="0" indent="0">
              <a:buFont typeface="Arial" panose="020B0604020202020204" pitchFamily="34" charset="0"/>
              <a:buNone/>
            </a:pPr>
            <a:r>
              <a:rPr lang="en-US" dirty="0" smtClean="0"/>
              <a:t>ArcGIS Tasks will be used to facilitate</a:t>
            </a:r>
            <a:r>
              <a:rPr lang="en-US" baseline="0" dirty="0" smtClean="0"/>
              <a:t> data consummation procedures.  It will also provide:</a:t>
            </a:r>
            <a:endParaRPr lang="en-US" dirty="0" smtClean="0"/>
          </a:p>
          <a:p>
            <a:pPr marL="171450" indent="-171450">
              <a:buFont typeface="Arial" panose="020B0604020202020204" pitchFamily="34" charset="0"/>
              <a:buChar char="•"/>
            </a:pPr>
            <a:r>
              <a:rPr lang="en-US" dirty="0" smtClean="0"/>
              <a:t>GIS</a:t>
            </a:r>
            <a:r>
              <a:rPr lang="en-US" baseline="0" dirty="0" smtClean="0"/>
              <a:t> backfill </a:t>
            </a:r>
            <a:r>
              <a:rPr lang="en-US" dirty="0" smtClean="0"/>
              <a:t>position redundancy</a:t>
            </a:r>
            <a:r>
              <a:rPr lang="en-US" baseline="0" dirty="0" smtClean="0"/>
              <a:t> </a:t>
            </a:r>
          </a:p>
          <a:p>
            <a:pPr marL="171450" indent="-171450">
              <a:buFont typeface="Arial" panose="020B0604020202020204" pitchFamily="34" charset="0"/>
              <a:buChar char="•"/>
            </a:pPr>
            <a:r>
              <a:rPr lang="en-US" baseline="0" dirty="0" smtClean="0"/>
              <a:t>And allow ZDV-3D data import processes to be deployed more broadly (at other facilities)</a:t>
            </a:r>
          </a:p>
          <a:p>
            <a:endParaRPr lang="en-US" dirty="0"/>
          </a:p>
        </p:txBody>
      </p:sp>
      <p:sp>
        <p:nvSpPr>
          <p:cNvPr id="4" name="Slide Number Placeholder 3"/>
          <p:cNvSpPr>
            <a:spLocks noGrp="1"/>
          </p:cNvSpPr>
          <p:nvPr>
            <p:ph type="sldNum" sz="quarter" idx="10"/>
          </p:nvPr>
        </p:nvSpPr>
        <p:spPr/>
        <p:txBody>
          <a:bodyPr/>
          <a:lstStyle/>
          <a:p>
            <a:fld id="{9278185F-6ECE-4865-8EB0-0B505D4B26AA}" type="slidenum">
              <a:rPr lang="en-US" smtClean="0"/>
              <a:t>28</a:t>
            </a:fld>
            <a:endParaRPr lang="en-US"/>
          </a:p>
        </p:txBody>
      </p:sp>
    </p:spTree>
    <p:extLst>
      <p:ext uri="{BB962C8B-B14F-4D97-AF65-F5344CB8AC3E}">
        <p14:creationId xmlns:p14="http://schemas.microsoft.com/office/powerpoint/2010/main" val="3685478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5:40</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The</a:t>
            </a:r>
            <a:r>
              <a:rPr lang="en-US" sz="1200" kern="1200" baseline="0" dirty="0" smtClean="0">
                <a:solidFill>
                  <a:schemeClr val="tx1"/>
                </a:solidFill>
                <a:effectLst/>
                <a:latin typeface="Times New Roman" pitchFamily="18" charset="0"/>
                <a:ea typeface="+mn-ea"/>
                <a:cs typeface="+mn-cs"/>
              </a:rPr>
              <a:t> following software and hardware technology will be harnessed to implement ZDV-3D:</a:t>
            </a:r>
            <a:endParaRPr lang="en-US" sz="1200" kern="1200" dirty="0" smtClean="0">
              <a:solidFill>
                <a:schemeClr val="tx1"/>
              </a:solidFill>
              <a:effectLst/>
              <a:latin typeface="Times New Roman" pitchFamily="18"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ArcGIS Pro will serve as the primary development platform, currently using version 2.2.0 (2018).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ZDV-3D outputs will be designed for accessibility in ArcGIS Online (2018) and ArcGIS Earth (</a:t>
            </a:r>
            <a:r>
              <a:rPr lang="en-US" sz="1200" kern="1200" dirty="0" err="1" smtClean="0">
                <a:solidFill>
                  <a:schemeClr val="tx1"/>
                </a:solidFill>
                <a:effectLst/>
                <a:latin typeface="Times New Roman" pitchFamily="18" charset="0"/>
                <a:ea typeface="+mn-ea"/>
                <a:cs typeface="+mn-cs"/>
              </a:rPr>
              <a:t>n.d.</a:t>
            </a:r>
            <a:r>
              <a:rPr lang="en-US" sz="1200" kern="1200" dirty="0" smtClean="0">
                <a:solidFill>
                  <a:schemeClr val="tx1"/>
                </a:solidFill>
                <a:effectLst/>
                <a:latin typeface="Times New Roman" pitchFamily="18" charset="0"/>
                <a:ea typeface="+mn-ea"/>
                <a:cs typeface="+mn-cs"/>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Cloud computing technology will be achieved using </a:t>
            </a:r>
            <a:r>
              <a:rPr lang="en-US" sz="1200" kern="1200" dirty="0" err="1" smtClean="0">
                <a:solidFill>
                  <a:schemeClr val="tx1"/>
                </a:solidFill>
                <a:effectLst/>
                <a:latin typeface="Times New Roman" pitchFamily="18" charset="0"/>
                <a:ea typeface="+mn-ea"/>
                <a:cs typeface="+mn-cs"/>
              </a:rPr>
              <a:t>Esri’s</a:t>
            </a:r>
            <a:r>
              <a:rPr lang="en-US" sz="1200" kern="1200" dirty="0" smtClean="0">
                <a:solidFill>
                  <a:schemeClr val="tx1"/>
                </a:solidFill>
                <a:effectLst/>
                <a:latin typeface="Times New Roman" pitchFamily="18" charset="0"/>
                <a:ea typeface="+mn-ea"/>
                <a:cs typeface="+mn-cs"/>
              </a:rPr>
              <a:t> secure cloud integrated into ArcGIS Online. </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29</a:t>
            </a:fld>
            <a:endParaRPr lang="en-US" altLang="en-US"/>
          </a:p>
        </p:txBody>
      </p:sp>
    </p:spTree>
    <p:extLst>
      <p:ext uri="{BB962C8B-B14F-4D97-AF65-F5344CB8AC3E}">
        <p14:creationId xmlns:p14="http://schemas.microsoft.com/office/powerpoint/2010/main" val="5343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23:00</a:t>
            </a:r>
          </a:p>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To introduce my project, I’ll pose several GIS questions</a:t>
            </a:r>
            <a:r>
              <a:rPr lang="en-US" sz="1200" kern="1200" baseline="0" dirty="0" smtClean="0">
                <a:solidFill>
                  <a:schemeClr val="tx1"/>
                </a:solidFill>
                <a:effectLst/>
                <a:latin typeface="Times New Roman" pitchFamily="18" charset="0"/>
                <a:ea typeface="+mn-ea"/>
                <a:cs typeface="+mn-cs"/>
              </a:rPr>
              <a:t> related to Denver Center:</a:t>
            </a:r>
            <a:endParaRPr lang="en-US" sz="1200" kern="1200" dirty="0" smtClean="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What is the system impact to civilian air traffic when a multi-tiered military airspace complex goes active?</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How would Denver International Airport (DIA) departures and arrivals be affected by spaceport launches nearby?</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How would a new windmill construction proposal affect how low controllers could safely vector aircraft in the area?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These are just a few of the many questions that could be answered by implementing a comprehensive 3D GIS of Denver Center.   </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Which air traffic control sectors are affected by UAS (unmanned aircraft systems) activity?  </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How close does a flight track descend to a mountain peak?  </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How would a letter of agreement (LOA) routing proposal by an adjacent facility affect coordination procedures between ZDV sectors? </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3</a:t>
            </a:fld>
            <a:endParaRPr lang="en-US" altLang="en-US"/>
          </a:p>
        </p:txBody>
      </p:sp>
    </p:spTree>
    <p:extLst>
      <p:ext uri="{BB962C8B-B14F-4D97-AF65-F5344CB8AC3E}">
        <p14:creationId xmlns:p14="http://schemas.microsoft.com/office/powerpoint/2010/main" val="1110995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smtClean="0"/>
              <a:t>5:00</a:t>
            </a:r>
          </a:p>
          <a:p>
            <a:pPr marL="0" lvl="0" indent="0">
              <a:buFont typeface="Arial" panose="020B0604020202020204" pitchFamily="34" charset="0"/>
              <a:buNone/>
            </a:pPr>
            <a:r>
              <a:rPr lang="en-US" dirty="0" smtClean="0"/>
              <a:t>Go through headers…</a:t>
            </a:r>
          </a:p>
          <a:p>
            <a:pPr marL="171450" lvl="0" indent="-171450">
              <a:buFont typeface="Arial" panose="020B0604020202020204" pitchFamily="34" charset="0"/>
              <a:buChar char="•"/>
            </a:pPr>
            <a:r>
              <a:rPr lang="en-US" i="1" dirty="0" smtClean="0"/>
              <a:t>Setup file structure and geodatabases for:</a:t>
            </a:r>
          </a:p>
          <a:p>
            <a:pPr marL="628650" lvl="1" indent="-171450">
              <a:buFont typeface="Arial" panose="020B0604020202020204" pitchFamily="34" charset="0"/>
              <a:buChar char="•"/>
            </a:pPr>
            <a:r>
              <a:rPr lang="en-US" i="1" dirty="0" smtClean="0"/>
              <a:t>FAA distributed data</a:t>
            </a:r>
          </a:p>
          <a:p>
            <a:pPr marL="628650" lvl="1" indent="-171450">
              <a:buFont typeface="Arial" panose="020B0604020202020204" pitchFamily="34" charset="0"/>
              <a:buChar char="•"/>
            </a:pPr>
            <a:r>
              <a:rPr lang="en-US" i="1" dirty="0" smtClean="0"/>
              <a:t>FAA CMAP CAD files</a:t>
            </a:r>
          </a:p>
          <a:p>
            <a:pPr marL="628650" lvl="1" indent="-171450">
              <a:buFont typeface="Arial" panose="020B0604020202020204" pitchFamily="34" charset="0"/>
              <a:buChar char="•"/>
            </a:pPr>
            <a:r>
              <a:rPr lang="en-US" i="1" dirty="0" smtClean="0"/>
              <a:t>Military data</a:t>
            </a:r>
          </a:p>
          <a:p>
            <a:pPr marL="628650" lvl="1" indent="-171450">
              <a:buFont typeface="Arial" panose="020B0604020202020204" pitchFamily="34" charset="0"/>
              <a:buChar char="•"/>
            </a:pPr>
            <a:r>
              <a:rPr lang="en-US" i="1" dirty="0" smtClean="0"/>
              <a:t>Local data</a:t>
            </a:r>
          </a:p>
          <a:p>
            <a:pPr marL="171450" lvl="0" indent="-171450">
              <a:buFont typeface="Arial" panose="020B0604020202020204" pitchFamily="34" charset="0"/>
              <a:buChar char="•"/>
            </a:pPr>
            <a:r>
              <a:rPr lang="en-US" i="1" dirty="0" smtClean="0"/>
              <a:t>Establish appropriate</a:t>
            </a:r>
            <a:r>
              <a:rPr lang="en-US" i="1" baseline="0" dirty="0" smtClean="0"/>
              <a:t> projection and coordinate systems (WGS-84 vs. NAD 83)</a:t>
            </a:r>
            <a:endParaRPr lang="en-US" i="1" dirty="0" smtClean="0"/>
          </a:p>
          <a:p>
            <a:pPr marL="171450" lvl="0" indent="-171450">
              <a:buFont typeface="Arial" panose="020B0604020202020204" pitchFamily="34" charset="0"/>
              <a:buChar char="•"/>
            </a:pPr>
            <a:r>
              <a:rPr lang="en-US" i="1" dirty="0" smtClean="0"/>
              <a:t>Optimize import/clipping routines through:</a:t>
            </a:r>
          </a:p>
          <a:p>
            <a:pPr marL="628650" lvl="1" indent="-171450">
              <a:buFont typeface="Arial" panose="020B0604020202020204" pitchFamily="34" charset="0"/>
              <a:buChar char="•"/>
            </a:pPr>
            <a:r>
              <a:rPr lang="en-US" i="1" dirty="0" smtClean="0"/>
              <a:t>Python scripts</a:t>
            </a:r>
          </a:p>
          <a:p>
            <a:pPr marL="628650" lvl="1" indent="-171450">
              <a:buFont typeface="Arial" panose="020B0604020202020204" pitchFamily="34" charset="0"/>
              <a:buChar char="•"/>
            </a:pPr>
            <a:r>
              <a:rPr lang="en-US" i="1" dirty="0" smtClean="0"/>
              <a:t>Workflow tasks</a:t>
            </a:r>
          </a:p>
          <a:p>
            <a:pPr marL="171450" lvl="0" indent="-171450">
              <a:buFont typeface="Arial" panose="020B0604020202020204" pitchFamily="34" charset="0"/>
              <a:buChar char="•"/>
            </a:pPr>
            <a:r>
              <a:rPr lang="en-US" i="1" dirty="0" smtClean="0"/>
              <a:t>Setup rendering properties</a:t>
            </a:r>
          </a:p>
          <a:p>
            <a:pPr marL="628650" lvl="1" indent="-171450">
              <a:buFont typeface="Arial" panose="020B0604020202020204" pitchFamily="34" charset="0"/>
              <a:buChar char="•"/>
            </a:pPr>
            <a:r>
              <a:rPr lang="en-US" i="1" dirty="0" smtClean="0"/>
              <a:t>Colors</a:t>
            </a:r>
          </a:p>
          <a:p>
            <a:pPr marL="628650" lvl="1" indent="-171450">
              <a:buFont typeface="Arial" panose="020B0604020202020204" pitchFamily="34" charset="0"/>
              <a:buChar char="•"/>
            </a:pPr>
            <a:r>
              <a:rPr lang="en-US" i="1" dirty="0" smtClean="0"/>
              <a:t>Layer transparency</a:t>
            </a:r>
          </a:p>
          <a:p>
            <a:pPr marL="171450" lvl="0" indent="-171450">
              <a:buFont typeface="Arial" panose="020B0604020202020204" pitchFamily="34" charset="0"/>
              <a:buChar char="•"/>
            </a:pPr>
            <a:r>
              <a:rPr lang="en-US" i="1" dirty="0" smtClean="0"/>
              <a:t>Consider labeling vs. annotation</a:t>
            </a:r>
          </a:p>
          <a:p>
            <a:pPr marL="628650" lvl="1" indent="-171450">
              <a:buFont typeface="Arial" panose="020B0604020202020204" pitchFamily="34" charset="0"/>
              <a:buChar char="•"/>
            </a:pPr>
            <a:r>
              <a:rPr lang="en-US" i="1" dirty="0" smtClean="0"/>
              <a:t>Incorporate 3D arcade labeling</a:t>
            </a:r>
          </a:p>
          <a:p>
            <a:pPr marL="628650" lvl="1" indent="-171450">
              <a:buFont typeface="Arial" panose="020B0604020202020204" pitchFamily="34" charset="0"/>
              <a:buChar char="•"/>
            </a:pPr>
            <a:r>
              <a:rPr lang="en-US" i="1" dirty="0" smtClean="0"/>
              <a:t>Setup appropriate annotation geodatabases</a:t>
            </a:r>
          </a:p>
          <a:p>
            <a:pPr lvl="2"/>
            <a:endParaRPr lang="en-US" dirty="0" smtClean="0"/>
          </a:p>
          <a:p>
            <a:pPr lvl="2"/>
            <a:endParaRPr lang="en-US" dirty="0" smtClean="0"/>
          </a:p>
          <a:p>
            <a:pPr lvl="2"/>
            <a:endParaRPr lang="en-US" dirty="0" smtClean="0"/>
          </a:p>
          <a:p>
            <a:endParaRPr lang="en-US" dirty="0"/>
          </a:p>
        </p:txBody>
      </p:sp>
      <p:sp>
        <p:nvSpPr>
          <p:cNvPr id="4" name="Slide Number Placeholder 3"/>
          <p:cNvSpPr>
            <a:spLocks noGrp="1"/>
          </p:cNvSpPr>
          <p:nvPr>
            <p:ph type="sldNum" sz="quarter" idx="10"/>
          </p:nvPr>
        </p:nvSpPr>
        <p:spPr/>
        <p:txBody>
          <a:bodyPr/>
          <a:lstStyle/>
          <a:p>
            <a:fld id="{9278185F-6ECE-4865-8EB0-0B505D4B26AA}" type="slidenum">
              <a:rPr lang="en-US" smtClean="0"/>
              <a:t>30</a:t>
            </a:fld>
            <a:endParaRPr lang="en-US"/>
          </a:p>
        </p:txBody>
      </p:sp>
    </p:spTree>
    <p:extLst>
      <p:ext uri="{BB962C8B-B14F-4D97-AF65-F5344CB8AC3E}">
        <p14:creationId xmlns:p14="http://schemas.microsoft.com/office/powerpoint/2010/main" val="3161282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4:20</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31</a:t>
            </a:fld>
            <a:endParaRPr lang="en-US" altLang="en-US"/>
          </a:p>
        </p:txBody>
      </p:sp>
    </p:spTree>
    <p:extLst>
      <p:ext uri="{BB962C8B-B14F-4D97-AF65-F5344CB8AC3E}">
        <p14:creationId xmlns:p14="http://schemas.microsoft.com/office/powerpoint/2010/main" val="473629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3:40</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32</a:t>
            </a:fld>
            <a:endParaRPr lang="en-US" altLang="en-US"/>
          </a:p>
        </p:txBody>
      </p:sp>
    </p:spTree>
    <p:extLst>
      <p:ext uri="{BB962C8B-B14F-4D97-AF65-F5344CB8AC3E}">
        <p14:creationId xmlns:p14="http://schemas.microsoft.com/office/powerpoint/2010/main" val="716881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3:00</a:t>
            </a:r>
          </a:p>
          <a:p>
            <a:r>
              <a:rPr lang="en-US" dirty="0" smtClean="0"/>
              <a:t>In</a:t>
            </a:r>
            <a:r>
              <a:rPr lang="en-US" baseline="0" dirty="0" smtClean="0"/>
              <a:t> addition to </a:t>
            </a:r>
            <a:r>
              <a:rPr lang="en-US" dirty="0" smtClean="0"/>
              <a:t>implementing some of</a:t>
            </a:r>
            <a:r>
              <a:rPr lang="en-US" baseline="0" dirty="0" smtClean="0"/>
              <a:t> </a:t>
            </a:r>
            <a:r>
              <a:rPr lang="en-US" baseline="0" dirty="0" smtClean="0"/>
              <a:t>the capabilities and features too </a:t>
            </a:r>
            <a:r>
              <a:rPr lang="en-US" baseline="0" dirty="0" smtClean="0"/>
              <a:t>complex to initially incorporate...</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33</a:t>
            </a:fld>
            <a:endParaRPr lang="en-US" altLang="en-US"/>
          </a:p>
        </p:txBody>
      </p:sp>
    </p:spTree>
    <p:extLst>
      <p:ext uri="{BB962C8B-B14F-4D97-AF65-F5344CB8AC3E}">
        <p14:creationId xmlns:p14="http://schemas.microsoft.com/office/powerpoint/2010/main" val="2110810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2:20</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34</a:t>
            </a:fld>
            <a:endParaRPr lang="en-US" altLang="en-US"/>
          </a:p>
        </p:txBody>
      </p:sp>
    </p:spTree>
    <p:extLst>
      <p:ext uri="{BB962C8B-B14F-4D97-AF65-F5344CB8AC3E}">
        <p14:creationId xmlns:p14="http://schemas.microsoft.com/office/powerpoint/2010/main" val="890259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1:40</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35</a:t>
            </a:fld>
            <a:endParaRPr lang="en-US" altLang="en-US"/>
          </a:p>
        </p:txBody>
      </p:sp>
    </p:spTree>
    <p:extLst>
      <p:ext uri="{BB962C8B-B14F-4D97-AF65-F5344CB8AC3E}">
        <p14:creationId xmlns:p14="http://schemas.microsoft.com/office/powerpoint/2010/main" val="4265687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a:t>
            </a: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36</a:t>
            </a:fld>
            <a:endParaRPr lang="en-US" altLang="en-US"/>
          </a:p>
        </p:txBody>
      </p:sp>
    </p:spTree>
    <p:extLst>
      <p:ext uri="{BB962C8B-B14F-4D97-AF65-F5344CB8AC3E}">
        <p14:creationId xmlns:p14="http://schemas.microsoft.com/office/powerpoint/2010/main" val="2959237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In </a:t>
            </a:r>
            <a:r>
              <a:rPr lang="en-US" sz="1200" kern="1200" dirty="0" err="1" smtClean="0">
                <a:solidFill>
                  <a:schemeClr val="tx1"/>
                </a:solidFill>
                <a:effectLst/>
                <a:latin typeface="Times New Roman" pitchFamily="18" charset="0"/>
                <a:ea typeface="+mn-ea"/>
                <a:cs typeface="+mn-cs"/>
              </a:rPr>
              <a:t>conculsion</a:t>
            </a:r>
            <a:r>
              <a:rPr lang="en-US" sz="1200" kern="1200" dirty="0" smtClean="0">
                <a:solidFill>
                  <a:schemeClr val="tx1"/>
                </a:solidFill>
                <a:effectLst/>
                <a:latin typeface="Times New Roman" pitchFamily="18" charset="0"/>
                <a:ea typeface="+mn-ea"/>
                <a:cs typeface="+mn-cs"/>
              </a:rPr>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Denver Center needs a modern GIS platform to efficiently manage the numerous aeronautical features, system interrelationships, and complexities involved in this massive volume of </a:t>
            </a:r>
            <a:r>
              <a:rPr lang="en-US" sz="1200" kern="1200" dirty="0" err="1" smtClean="0">
                <a:solidFill>
                  <a:schemeClr val="tx1"/>
                </a:solidFill>
                <a:effectLst/>
                <a:latin typeface="Times New Roman" pitchFamily="18" charset="0"/>
                <a:ea typeface="+mn-ea"/>
                <a:cs typeface="+mn-cs"/>
              </a:rPr>
              <a:t>en</a:t>
            </a:r>
            <a:r>
              <a:rPr lang="en-US" sz="1200" kern="1200" dirty="0" smtClean="0">
                <a:solidFill>
                  <a:schemeClr val="tx1"/>
                </a:solidFill>
                <a:effectLst/>
                <a:latin typeface="Times New Roman" pitchFamily="18" charset="0"/>
                <a:ea typeface="+mn-ea"/>
                <a:cs typeface="+mn-cs"/>
              </a:rPr>
              <a:t> </a:t>
            </a:r>
            <a:r>
              <a:rPr lang="en-US" sz="1200" kern="1200" smtClean="0">
                <a:solidFill>
                  <a:schemeClr val="tx1"/>
                </a:solidFill>
                <a:effectLst/>
                <a:latin typeface="Times New Roman" pitchFamily="18" charset="0"/>
                <a:ea typeface="+mn-ea"/>
                <a:cs typeface="+mn-cs"/>
              </a:rPr>
              <a:t>route airspace</a:t>
            </a:r>
            <a:r>
              <a:rPr lang="en-US" sz="1200" kern="1200" dirty="0" smtClean="0">
                <a:solidFill>
                  <a:schemeClr val="tx1"/>
                </a:solidFill>
                <a:effectLst/>
                <a:latin typeface="Times New Roman" pitchFamily="18" charset="0"/>
                <a:ea typeface="+mn-ea"/>
                <a:cs typeface="+mn-cs"/>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ZDV-3D can become this invaluable tool for visualizing and analyzing ATC airspace in 3D.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Extending access to FAA support personnel and management officials through intuitive applications, such as ArcGIS Online, will greatly improve the safe and efficient use of airspace for the flying public.</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Questions?</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37</a:t>
            </a:fld>
            <a:endParaRPr lang="en-US" altLang="en-US"/>
          </a:p>
        </p:txBody>
      </p:sp>
    </p:spTree>
    <p:extLst>
      <p:ext uri="{BB962C8B-B14F-4D97-AF65-F5344CB8AC3E}">
        <p14:creationId xmlns:p14="http://schemas.microsoft.com/office/powerpoint/2010/main" val="2825861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22:20</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smtClean="0">
              <a:solidFill>
                <a:schemeClr val="tx1"/>
              </a:solidFill>
              <a:effectLst/>
              <a:latin typeface="Times New Roman" pitchFamily="18"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This Capstone project proposes to deploy ArcGIS Pro to create ZDV-3D:  Denver Center’s digital twin.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 intended output aims to create a three dimensional interactive model of ZDV, incorporating ATC data from a variety of sources.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i="1" kern="1200" dirty="0" smtClean="0">
                <a:solidFill>
                  <a:schemeClr val="tx1"/>
                </a:solidFill>
                <a:effectLst/>
                <a:latin typeface="Times New Roman" pitchFamily="18" charset="0"/>
                <a:ea typeface="+mn-ea"/>
                <a:cs typeface="+mn-cs"/>
              </a:rPr>
              <a:t>According to Forbes.com “a digital twin is a virtual model of a process, product</a:t>
            </a:r>
            <a:r>
              <a:rPr lang="en-US" sz="1200" i="1" kern="1200" baseline="0" dirty="0" smtClean="0">
                <a:solidFill>
                  <a:schemeClr val="tx1"/>
                </a:solidFill>
                <a:effectLst/>
                <a:latin typeface="Times New Roman" pitchFamily="18" charset="0"/>
                <a:ea typeface="+mn-ea"/>
                <a:cs typeface="+mn-cs"/>
              </a:rPr>
              <a:t> or service” (Marr, 2017).</a:t>
            </a:r>
            <a:endParaRPr lang="en-US" sz="1200" i="1"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4</a:t>
            </a:fld>
            <a:endParaRPr lang="en-US" altLang="en-US"/>
          </a:p>
        </p:txBody>
      </p:sp>
    </p:spTree>
    <p:extLst>
      <p:ext uri="{BB962C8B-B14F-4D97-AF65-F5344CB8AC3E}">
        <p14:creationId xmlns:p14="http://schemas.microsoft.com/office/powerpoint/2010/main" val="246703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21:40</a:t>
            </a:r>
          </a:p>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To help appreciate</a:t>
            </a:r>
            <a:r>
              <a:rPr lang="en-US" sz="1200" kern="1200" baseline="0" dirty="0" smtClean="0">
                <a:solidFill>
                  <a:schemeClr val="tx1"/>
                </a:solidFill>
                <a:effectLst/>
                <a:latin typeface="Times New Roman" pitchFamily="18" charset="0"/>
                <a:ea typeface="+mn-ea"/>
                <a:cs typeface="+mn-cs"/>
              </a:rPr>
              <a:t> what ZDV-3D intends to accomplish, I will provide some ATC background:</a:t>
            </a:r>
            <a:endParaRPr lang="en-US" sz="1200" kern="1200" dirty="0" smtClean="0">
              <a:solidFill>
                <a:schemeClr val="tx1"/>
              </a:solidFill>
              <a:effectLst/>
              <a:latin typeface="Times New Roman" pitchFamily="18"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The facility providing these ATC services at any given time is determined largely by the aircraft’s phase of flight.</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Air Traffic Control Towers provide separation for aircraft taxiing on the ground, during takeoff, local traffic patterns, and final approach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TRACON (Terminal Radar Approach Control) facilities separate aircraft on departure, arrival, and on initial approach. </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En Route Centers, or Air Route Traffic Control Centers, normally provide services for aircraft during the cruise portion of flight.</a:t>
            </a:r>
          </a:p>
          <a:p>
            <a:pPr marL="171450" lvl="0"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Centers also provide ATC for airports that do not have a Tower and areas without a servicing TRACON.</a:t>
            </a:r>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5</a:t>
            </a:fld>
            <a:endParaRPr lang="en-US" altLang="en-US"/>
          </a:p>
        </p:txBody>
      </p:sp>
    </p:spTree>
    <p:extLst>
      <p:ext uri="{BB962C8B-B14F-4D97-AF65-F5344CB8AC3E}">
        <p14:creationId xmlns:p14="http://schemas.microsoft.com/office/powerpoint/2010/main" val="3577803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21:00</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There are twenty Air Route Traffic Control Centers across the continental United States.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Centers control a significantly larger volume of airspace compared to TRACONs and Towers.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Denver Center</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controls the airspace above Colorado and surrounding states.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It is one of the largest air route traffic control centers in the U.S., with a footprint of over 265,000 square miles.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ZDV controls the airspace up to 60,000 feet</a:t>
            </a:r>
            <a:r>
              <a:rPr lang="en-US" sz="1200" kern="1200" baseline="0" dirty="0" smtClean="0">
                <a:solidFill>
                  <a:schemeClr val="tx1"/>
                </a:solidFill>
                <a:effectLst/>
                <a:latin typeface="Times New Roman" pitchFamily="18" charset="0"/>
                <a:ea typeface="+mn-ea"/>
                <a:cs typeface="+mn-cs"/>
              </a:rPr>
              <a:t> &amp; </a:t>
            </a:r>
            <a:r>
              <a:rPr lang="en-US" sz="1200" kern="1200" dirty="0" smtClean="0">
                <a:solidFill>
                  <a:schemeClr val="tx1"/>
                </a:solidFill>
                <a:effectLst/>
                <a:latin typeface="Times New Roman" pitchFamily="18" charset="0"/>
                <a:ea typeface="+mn-ea"/>
                <a:cs typeface="+mn-cs"/>
              </a:rPr>
              <a:t>controls approximately 5,000 flights per day.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6</a:t>
            </a:fld>
            <a:endParaRPr lang="en-US" altLang="en-US"/>
          </a:p>
        </p:txBody>
      </p:sp>
    </p:spTree>
    <p:extLst>
      <p:ext uri="{BB962C8B-B14F-4D97-AF65-F5344CB8AC3E}">
        <p14:creationId xmlns:p14="http://schemas.microsoft.com/office/powerpoint/2010/main" val="63729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20:20</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When looking up at the vast blue sky, the airspace above appears simple, with a lot of wide-open space.</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However, Denver Center handles a complex, closely orchestrated, 3D system of airspace, airways, and procedures </a:t>
            </a:r>
            <a:r>
              <a:rPr lang="en-US" sz="1200" kern="1200" baseline="0" dirty="0" smtClean="0">
                <a:solidFill>
                  <a:schemeClr val="tx1"/>
                </a:solidFill>
                <a:effectLst/>
                <a:latin typeface="Times New Roman" pitchFamily="18" charset="0"/>
                <a:ea typeface="+mn-ea"/>
                <a:cs typeface="+mn-cs"/>
              </a:rPr>
              <a:t>not visually apparent</a:t>
            </a:r>
            <a:r>
              <a:rPr lang="en-US"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Air traffic controllers and associated support personnel are often challenged with translating 2D representations (controller charts) of 3D airspace in their minds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7</a:t>
            </a:fld>
            <a:endParaRPr lang="en-US" altLang="en-US"/>
          </a:p>
        </p:txBody>
      </p:sp>
    </p:spTree>
    <p:extLst>
      <p:ext uri="{BB962C8B-B14F-4D97-AF65-F5344CB8AC3E}">
        <p14:creationId xmlns:p14="http://schemas.microsoft.com/office/powerpoint/2010/main" val="120539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mn-ea"/>
                <a:cs typeface="+mn-cs"/>
              </a:rPr>
              <a:t>19:40</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err="1" smtClean="0">
                <a:solidFill>
                  <a:schemeClr val="tx1"/>
                </a:solidFill>
                <a:effectLst/>
                <a:latin typeface="Times New Roman" pitchFamily="18" charset="0"/>
                <a:ea typeface="+mn-ea"/>
                <a:cs typeface="+mn-cs"/>
              </a:rPr>
              <a:t>En</a:t>
            </a:r>
            <a:r>
              <a:rPr lang="en-US" sz="1200" kern="1200" dirty="0" smtClean="0">
                <a:solidFill>
                  <a:schemeClr val="tx1"/>
                </a:solidFill>
                <a:effectLst/>
                <a:latin typeface="Times New Roman" pitchFamily="18" charset="0"/>
                <a:ea typeface="+mn-ea"/>
                <a:cs typeface="+mn-cs"/>
              </a:rPr>
              <a:t> Route Center airspace is composed of areas and sectors.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Major areas are subdivided into smaller sectors.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Each sector is usually managed by one controller, although sectors may be staffed by several controllers or consolidated based on traffic volume.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Each sector has a low, high, or sometimes a ultra-high altitude stratum.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Denver Center Air Traffic Control (ATC) airspace consists of six major areas.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These areas, labeled Areas 1 – 6, are subdivided into smaller sectors, with six to eight sectors per area.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ZDV’s low sectors usually control traffic from the surface to 26,000 ft. MSL (mean sea level) while high sectors manage traffic above 27,000 ft.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Some areas include ultra-high sectors consisting of airspace above 36,000 ft.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mn-cs"/>
              </a:rPr>
              <a:t>Each sector is also given a unique numerical identifier.</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8</a:t>
            </a:fld>
            <a:endParaRPr lang="en-US" altLang="en-US"/>
          </a:p>
        </p:txBody>
      </p:sp>
    </p:spTree>
    <p:extLst>
      <p:ext uri="{BB962C8B-B14F-4D97-AF65-F5344CB8AC3E}">
        <p14:creationId xmlns:p14="http://schemas.microsoft.com/office/powerpoint/2010/main" val="352588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Times New Roman" pitchFamily="18" charset="0"/>
                <a:ea typeface="+mn-ea"/>
                <a:cs typeface="+mn-cs"/>
              </a:rPr>
              <a:t>19:00</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Denver Center overlies several air traffic approach control airspaces, sometimes referred to as Terminal Radar Approach Control (TRACON) or Radar Approach Control (RAPCON), which serve busier arrival and departure areas.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These areas are controlled by civilian and military controllers separate from Denver Center.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mn-ea"/>
                <a:cs typeface="+mn-cs"/>
              </a:rPr>
              <a:t>Each of these approach airspaces have unique geographic dimensions, with altitude stratums from the surface up to ceilings varying from 12,000 ft. to 23,000 ft. MSL. </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Aspen Approach (ASE)</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Casper Approach (CPR)</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Cheyenne RAPCON (CYS)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Colorado Springs TRACON (COS)</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Denver TRACON</a:t>
            </a:r>
          </a:p>
          <a:p>
            <a:pPr marL="1085850" lvl="2"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 Denver Terminal Area (D01)</a:t>
            </a:r>
          </a:p>
          <a:p>
            <a:pPr marL="1085850" lvl="2"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 Grand Junction (JNC)</a:t>
            </a:r>
          </a:p>
          <a:p>
            <a:pPr marL="1085850" lvl="2"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Pueblo Terminal Area (PUB)</a:t>
            </a:r>
          </a:p>
          <a:p>
            <a:pPr marL="628650" lvl="1" indent="-171450">
              <a:buFont typeface="Arial" panose="020B0604020202020204" pitchFamily="34" charset="0"/>
              <a:buChar char="•"/>
            </a:pPr>
            <a:r>
              <a:rPr lang="en-US" sz="1200" i="1" kern="1200" dirty="0" smtClean="0">
                <a:solidFill>
                  <a:schemeClr val="tx1"/>
                </a:solidFill>
                <a:effectLst/>
                <a:latin typeface="Times New Roman" pitchFamily="18" charset="0"/>
                <a:ea typeface="+mn-ea"/>
                <a:cs typeface="+mn-cs"/>
              </a:rPr>
              <a:t>Ellsworth Approach (RCA)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0E85250-3F5C-4944-A050-45180AC99EA5}" type="slidenum">
              <a:rPr lang="en-US" altLang="en-US" smtClean="0"/>
              <a:pPr/>
              <a:t>9</a:t>
            </a:fld>
            <a:endParaRPr lang="en-US" altLang="en-US"/>
          </a:p>
        </p:txBody>
      </p:sp>
    </p:spTree>
    <p:extLst>
      <p:ext uri="{BB962C8B-B14F-4D97-AF65-F5344CB8AC3E}">
        <p14:creationId xmlns:p14="http://schemas.microsoft.com/office/powerpoint/2010/main" val="4128244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051"/>
          <p:cNvSpPr txBox="1">
            <a:spLocks noChangeArrowheads="1"/>
          </p:cNvSpPr>
          <p:nvPr userDrawn="1"/>
        </p:nvSpPr>
        <p:spPr bwMode="auto">
          <a:xfrm>
            <a:off x="427038" y="4497388"/>
            <a:ext cx="497363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600" dirty="0" smtClean="0">
                <a:solidFill>
                  <a:srgbClr val="1D2F68"/>
                </a:solidFill>
              </a:rPr>
              <a:t>Penn</a:t>
            </a:r>
            <a:r>
              <a:rPr lang="en-US" sz="1600" baseline="0" dirty="0" smtClean="0">
                <a:solidFill>
                  <a:srgbClr val="1D2F68"/>
                </a:solidFill>
              </a:rPr>
              <a:t> State </a:t>
            </a:r>
            <a:r>
              <a:rPr lang="en-US" sz="1600" dirty="0" smtClean="0">
                <a:solidFill>
                  <a:srgbClr val="1D2F68"/>
                </a:solidFill>
              </a:rPr>
              <a:t>GEOG</a:t>
            </a:r>
            <a:r>
              <a:rPr lang="en-US" sz="1600" baseline="0" dirty="0" smtClean="0">
                <a:solidFill>
                  <a:srgbClr val="1D2F68"/>
                </a:solidFill>
              </a:rPr>
              <a:t> 596A Capstone Project Proposal</a:t>
            </a:r>
            <a:endParaRPr lang="en-US" sz="1600" dirty="0" smtClean="0">
              <a:solidFill>
                <a:srgbClr val="1D2F68"/>
              </a:solidFill>
            </a:endParaRPr>
          </a:p>
          <a:p>
            <a:pPr eaLnBrk="1" hangingPunct="1">
              <a:buFontTx/>
              <a:buNone/>
              <a:defRPr/>
            </a:pPr>
            <a:r>
              <a:rPr lang="en-US" sz="1600" dirty="0" smtClean="0">
                <a:solidFill>
                  <a:srgbClr val="1D2F68"/>
                </a:solidFill>
              </a:rPr>
              <a:t>By:  Berrett Doman</a:t>
            </a:r>
          </a:p>
          <a:p>
            <a:pPr eaLnBrk="1" hangingPunct="1">
              <a:buFontTx/>
              <a:buNone/>
              <a:defRPr/>
            </a:pPr>
            <a:r>
              <a:rPr lang="en-US" sz="1600" dirty="0" smtClean="0">
                <a:solidFill>
                  <a:srgbClr val="1D2F68"/>
                </a:solidFill>
              </a:rPr>
              <a:t>Advisor:  </a:t>
            </a:r>
            <a:r>
              <a:rPr lang="en-US" sz="1600" baseline="0" dirty="0" smtClean="0">
                <a:solidFill>
                  <a:srgbClr val="1D2F68"/>
                </a:solidFill>
              </a:rPr>
              <a:t>Ryan Baxter</a:t>
            </a:r>
            <a:endParaRPr lang="en-US" sz="1600" dirty="0" smtClean="0">
              <a:solidFill>
                <a:srgbClr val="1D2F68"/>
              </a:solidFill>
            </a:endParaRPr>
          </a:p>
          <a:p>
            <a:pPr eaLnBrk="1" hangingPunct="1">
              <a:buFontTx/>
              <a:buNone/>
              <a:defRPr/>
            </a:pPr>
            <a:r>
              <a:rPr lang="en-US" sz="1600" dirty="0" smtClean="0">
                <a:solidFill>
                  <a:srgbClr val="1D2F68"/>
                </a:solidFill>
              </a:rPr>
              <a:t>Date:</a:t>
            </a:r>
            <a:r>
              <a:rPr lang="en-US" sz="1600" baseline="0" dirty="0" smtClean="0">
                <a:solidFill>
                  <a:srgbClr val="1D2F68"/>
                </a:solidFill>
              </a:rPr>
              <a:t>  July 26, 2018</a:t>
            </a:r>
            <a:endParaRPr lang="en-US" sz="1600" dirty="0" smtClean="0">
              <a:solidFill>
                <a:srgbClr val="1D2F68"/>
              </a:solidFill>
            </a:endParaRPr>
          </a:p>
        </p:txBody>
      </p:sp>
      <p:grpSp>
        <p:nvGrpSpPr>
          <p:cNvPr id="5" name="Group 1088"/>
          <p:cNvGrpSpPr>
            <a:grpSpLocks/>
          </p:cNvGrpSpPr>
          <p:nvPr userDrawn="1"/>
        </p:nvGrpSpPr>
        <p:grpSpPr bwMode="auto">
          <a:xfrm>
            <a:off x="5868988" y="266700"/>
            <a:ext cx="2901950" cy="914400"/>
            <a:chOff x="3697" y="164"/>
            <a:chExt cx="1828" cy="576"/>
          </a:xfrm>
        </p:grpSpPr>
        <p:pic>
          <p:nvPicPr>
            <p:cNvPr id="6" name="Picture 108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697" y="164"/>
              <a:ext cx="57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87"/>
            <p:cNvSpPr txBox="1">
              <a:spLocks noChangeArrowheads="1"/>
            </p:cNvSpPr>
            <p:nvPr userDrawn="1"/>
          </p:nvSpPr>
          <p:spPr bwMode="auto">
            <a:xfrm>
              <a:off x="4289"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smtClean="0">
                  <a:solidFill>
                    <a:srgbClr val="1D2F68"/>
                  </a:solidFill>
                </a:rPr>
                <a:t>Federal Aviation</a:t>
              </a:r>
            </a:p>
            <a:p>
              <a:pPr eaLnBrk="1" hangingPunct="1">
                <a:lnSpc>
                  <a:spcPct val="85000"/>
                </a:lnSpc>
                <a:spcBef>
                  <a:spcPct val="0"/>
                </a:spcBef>
                <a:buFontTx/>
                <a:buNone/>
                <a:defRPr/>
              </a:pPr>
              <a:r>
                <a:rPr lang="en-US" sz="1800" b="1" smtClean="0">
                  <a:solidFill>
                    <a:srgbClr val="1D2F68"/>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13088621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fld id="{6F1E5D5E-E368-42FF-9DD6-504154C197B8}" type="slidenum">
              <a:rPr lang="en-US" altLang="en-US"/>
              <a:pPr/>
              <a:t>‹#›</a:t>
            </a:fld>
            <a:endParaRPr lang="en-US" altLang="en-US"/>
          </a:p>
        </p:txBody>
      </p:sp>
    </p:spTree>
    <p:extLst>
      <p:ext uri="{BB962C8B-B14F-4D97-AF65-F5344CB8AC3E}">
        <p14:creationId xmlns:p14="http://schemas.microsoft.com/office/powerpoint/2010/main" val="39376481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fld id="{66B61454-31FD-4FB6-A9BC-6124FDD07137}" type="slidenum">
              <a:rPr lang="en-US" altLang="en-US"/>
              <a:pPr/>
              <a:t>‹#›</a:t>
            </a:fld>
            <a:endParaRPr lang="en-US" altLang="en-US"/>
          </a:p>
        </p:txBody>
      </p:sp>
    </p:spTree>
    <p:extLst>
      <p:ext uri="{BB962C8B-B14F-4D97-AF65-F5344CB8AC3E}">
        <p14:creationId xmlns:p14="http://schemas.microsoft.com/office/powerpoint/2010/main" val="9043815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fld id="{D4A6C7B3-0879-4B04-8376-3E9B3DA4418B}" type="slidenum">
              <a:rPr lang="en-US" altLang="en-US"/>
              <a:pPr/>
              <a:t>‹#›</a:t>
            </a:fld>
            <a:endParaRPr lang="en-US" altLang="en-US"/>
          </a:p>
        </p:txBody>
      </p:sp>
    </p:spTree>
    <p:extLst>
      <p:ext uri="{BB962C8B-B14F-4D97-AF65-F5344CB8AC3E}">
        <p14:creationId xmlns:p14="http://schemas.microsoft.com/office/powerpoint/2010/main" val="10292936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fld id="{7827098F-B8C5-43E5-B4EB-4395B13133A7}" type="slidenum">
              <a:rPr lang="en-US" altLang="en-US"/>
              <a:pPr/>
              <a:t>‹#›</a:t>
            </a:fld>
            <a:endParaRPr lang="en-US" altLang="en-US"/>
          </a:p>
        </p:txBody>
      </p:sp>
    </p:spTree>
    <p:extLst>
      <p:ext uri="{BB962C8B-B14F-4D97-AF65-F5344CB8AC3E}">
        <p14:creationId xmlns:p14="http://schemas.microsoft.com/office/powerpoint/2010/main" val="22081607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fld id="{AADD361B-4DD2-4559-A3C4-DB42BE33F164}" type="slidenum">
              <a:rPr lang="en-US" altLang="en-US"/>
              <a:pPr/>
              <a:t>‹#›</a:t>
            </a:fld>
            <a:endParaRPr lang="en-US" altLang="en-US"/>
          </a:p>
        </p:txBody>
      </p:sp>
    </p:spTree>
    <p:extLst>
      <p:ext uri="{BB962C8B-B14F-4D97-AF65-F5344CB8AC3E}">
        <p14:creationId xmlns:p14="http://schemas.microsoft.com/office/powerpoint/2010/main" val="35833925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fld id="{699912AD-45C3-46B0-A6EC-193A332B8E1E}" type="slidenum">
              <a:rPr lang="en-US" altLang="en-US"/>
              <a:pPr/>
              <a:t>‹#›</a:t>
            </a:fld>
            <a:endParaRPr lang="en-US" altLang="en-US"/>
          </a:p>
        </p:txBody>
      </p:sp>
    </p:spTree>
    <p:extLst>
      <p:ext uri="{BB962C8B-B14F-4D97-AF65-F5344CB8AC3E}">
        <p14:creationId xmlns:p14="http://schemas.microsoft.com/office/powerpoint/2010/main" val="3395704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fld id="{1830DF90-ED70-45BD-84C6-29101086B0A6}" type="slidenum">
              <a:rPr lang="en-US" altLang="en-US"/>
              <a:pPr/>
              <a:t>‹#›</a:t>
            </a:fld>
            <a:endParaRPr lang="en-US" altLang="en-US"/>
          </a:p>
        </p:txBody>
      </p:sp>
    </p:spTree>
    <p:extLst>
      <p:ext uri="{BB962C8B-B14F-4D97-AF65-F5344CB8AC3E}">
        <p14:creationId xmlns:p14="http://schemas.microsoft.com/office/powerpoint/2010/main" val="37502491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fld id="{37578473-2B32-48FD-A380-F9D335D43168}" type="slidenum">
              <a:rPr lang="en-US" altLang="en-US"/>
              <a:pPr/>
              <a:t>‹#›</a:t>
            </a:fld>
            <a:endParaRPr lang="en-US" altLang="en-US"/>
          </a:p>
        </p:txBody>
      </p:sp>
    </p:spTree>
    <p:extLst>
      <p:ext uri="{BB962C8B-B14F-4D97-AF65-F5344CB8AC3E}">
        <p14:creationId xmlns:p14="http://schemas.microsoft.com/office/powerpoint/2010/main" val="15621110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fld id="{F3020F8F-D164-424E-8679-D1CF6F5503B9}" type="slidenum">
              <a:rPr lang="en-US" altLang="en-US"/>
              <a:pPr/>
              <a:t>‹#›</a:t>
            </a:fld>
            <a:endParaRPr lang="en-US" altLang="en-US"/>
          </a:p>
        </p:txBody>
      </p:sp>
    </p:spTree>
    <p:extLst>
      <p:ext uri="{BB962C8B-B14F-4D97-AF65-F5344CB8AC3E}">
        <p14:creationId xmlns:p14="http://schemas.microsoft.com/office/powerpoint/2010/main" val="27488315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fld id="{4BCE21F9-107F-4932-9A77-3741B0921DFC}" type="slidenum">
              <a:rPr lang="en-US" altLang="en-US"/>
              <a:pPr/>
              <a:t>‹#›</a:t>
            </a:fld>
            <a:endParaRPr lang="en-US" altLang="en-US"/>
          </a:p>
        </p:txBody>
      </p:sp>
    </p:spTree>
    <p:extLst>
      <p:ext uri="{BB962C8B-B14F-4D97-AF65-F5344CB8AC3E}">
        <p14:creationId xmlns:p14="http://schemas.microsoft.com/office/powerpoint/2010/main" val="40692859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95300" y="90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Select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anose="02020603050405020304" pitchFamily="18" charset="0"/>
              </a:defRPr>
            </a:lvl1pPr>
          </a:lstStyle>
          <a:p>
            <a:fld id="{81E29F5F-30C0-4F2E-9F18-4A38DD97DEC3}" type="slidenum">
              <a:rPr lang="en-US" altLang="en-US"/>
              <a:pPr/>
              <a:t>‹#›</a:t>
            </a:fld>
            <a:endParaRPr lang="en-US" altLang="en-US"/>
          </a:p>
        </p:txBody>
      </p:sp>
      <p:sp>
        <p:nvSpPr>
          <p:cNvPr id="1029" name="Rectangle 12"/>
          <p:cNvSpPr>
            <a:spLocks noChangeArrowheads="1"/>
          </p:cNvSpPr>
          <p:nvPr/>
        </p:nvSpPr>
        <p:spPr bwMode="auto">
          <a:xfrm>
            <a:off x="0" y="6066971"/>
            <a:ext cx="9144000" cy="784679"/>
          </a:xfrm>
          <a:prstGeom prst="rect">
            <a:avLst/>
          </a:prstGeom>
          <a:noFill/>
          <a:ln w="9525">
            <a:solidFill>
              <a:srgbClr val="1D2F68"/>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pPr>
            <a:fld id="{13F1F88B-5182-48B8-A890-B95731EA683D}" type="slidenum">
              <a:rPr lang="en-US" altLang="en-US" sz="1200" b="1">
                <a:solidFill>
                  <a:srgbClr val="1D2F68"/>
                </a:solidFill>
              </a:rPr>
              <a:pPr algn="r" eaLnBrk="1" hangingPunct="1">
                <a:spcBef>
                  <a:spcPct val="0"/>
                </a:spcBef>
                <a:buFontTx/>
                <a:buNone/>
              </a:pPr>
              <a:t>‹#›</a:t>
            </a:fld>
            <a:endParaRPr lang="en-US" altLang="en-US" sz="1200" b="1">
              <a:solidFill>
                <a:srgbClr val="1D2F68"/>
              </a:solidFill>
            </a:endParaRPr>
          </a:p>
        </p:txBody>
      </p:sp>
      <p:grpSp>
        <p:nvGrpSpPr>
          <p:cNvPr id="1031" name="Group 25"/>
          <p:cNvGrpSpPr>
            <a:grpSpLocks/>
          </p:cNvGrpSpPr>
          <p:nvPr userDrawn="1"/>
        </p:nvGrpSpPr>
        <p:grpSpPr bwMode="auto">
          <a:xfrm>
            <a:off x="5708650" y="6124575"/>
            <a:ext cx="2047875" cy="661988"/>
            <a:chOff x="3596" y="3858"/>
            <a:chExt cx="1290" cy="417"/>
          </a:xfrm>
        </p:grpSpPr>
        <p:pic>
          <p:nvPicPr>
            <p:cNvPr id="2"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smtClean="0">
                  <a:solidFill>
                    <a:srgbClr val="1D2F68"/>
                  </a:solidFill>
                </a:rPr>
                <a:t>Federal Aviation</a:t>
              </a:r>
            </a:p>
            <a:p>
              <a:pPr eaLnBrk="1" hangingPunct="1">
                <a:lnSpc>
                  <a:spcPct val="85000"/>
                </a:lnSpc>
                <a:spcBef>
                  <a:spcPct val="0"/>
                </a:spcBef>
                <a:buFontTx/>
                <a:buNone/>
                <a:defRPr/>
              </a:pPr>
              <a:r>
                <a:rPr lang="en-US" sz="1200" b="1" smtClean="0">
                  <a:solidFill>
                    <a:srgbClr val="1D2F68"/>
                  </a:solidFill>
                </a:rPr>
                <a:t>Administration</a:t>
              </a:r>
            </a:p>
          </p:txBody>
        </p:sp>
      </p:grpSp>
    </p:spTree>
  </p:cSld>
  <p:clrMap bg1="lt1" tx1="dk1" bg2="lt2" tx2="dk2" accent1="accent1" accent2="accent2" accent3="accent3" accent4="accent4" accent5="accent5" accent6="accent6" hlink="hlink" folHlink="folHlink"/>
  <p:sldLayoutIdLst>
    <p:sldLayoutId id="2147483686"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ais-faa.opendata.arcgis.com/" TargetMode="External"/><Relationship Id="rId13" Type="http://schemas.openxmlformats.org/officeDocument/2006/relationships/hyperlink" Target="http://172.27.173.56:8080/wms_1.1.1_capabilities_latest.xml" TargetMode="External"/><Relationship Id="rId18" Type="http://schemas.openxmlformats.org/officeDocument/2006/relationships/hyperlink" Target="https://www.forbes.com/sites/bernardmarr/2017/03/06/what-is-digital-twin-technology-and-why-is-it-so-important/#566bcbaf2e2a" TargetMode="External"/><Relationship Id="rId3" Type="http://schemas.openxmlformats.org/officeDocument/2006/relationships/hyperlink" Target="https://aviation.stackexchange.com/questions/25169/what-is-a-tracon" TargetMode="External"/><Relationship Id="rId21" Type="http://schemas.openxmlformats.org/officeDocument/2006/relationships/hyperlink" Target="https://skyvector.com/" TargetMode="External"/><Relationship Id="rId7" Type="http://schemas.openxmlformats.org/officeDocument/2006/relationships/hyperlink" Target="https://www.faa.gov/about/office_org/headquarters_offices/ato/service_units/systemops/perf_analysis/perf_tools/" TargetMode="External"/><Relationship Id="rId12" Type="http://schemas.openxmlformats.org/officeDocument/2006/relationships/hyperlink" Target="https://www.hf.faa.gov/Workbenchtools/default.aspx?rPage=Tooldetails&amp;subCatId=34&amp;toolID=235" TargetMode="External"/><Relationship Id="rId17" Type="http://schemas.openxmlformats.org/officeDocument/2006/relationships/hyperlink" Target="https://www.planeandpilotmag.com/article/google-earth-the-ultimate-preflight-tool/" TargetMode="External"/><Relationship Id="rId2" Type="http://schemas.openxmlformats.org/officeDocument/2006/relationships/notesSlide" Target="../notesSlides/notesSlide36.xml"/><Relationship Id="rId16" Type="http://schemas.openxmlformats.org/officeDocument/2006/relationships/hyperlink" Target="https://www.iflightplanner.com/AviationCharts/" TargetMode="External"/><Relationship Id="rId20" Type="http://schemas.openxmlformats.org/officeDocument/2006/relationships/hyperlink" Target="https://sdat.faa.gov/" TargetMode="External"/><Relationship Id="rId1" Type="http://schemas.openxmlformats.org/officeDocument/2006/relationships/slideLayout" Target="../slideLayouts/slideLayout2.xml"/><Relationship Id="rId6" Type="http://schemas.openxmlformats.org/officeDocument/2006/relationships/hyperlink" Target="http://www.esri.com/esri-news/arcnews/winter1213articles/arcgis-for-aviation-improves-aeronautical-data-management-and-chart-production" TargetMode="External"/><Relationship Id="rId11" Type="http://schemas.openxmlformats.org/officeDocument/2006/relationships/hyperlink" Target="https://faa.maps.arcgis.com/apps/webappviewer/index.html?id=9c2e4406710048e19806ebf6a06754ad" TargetMode="External"/><Relationship Id="rId5" Type="http://schemas.openxmlformats.org/officeDocument/2006/relationships/hyperlink" Target="https://www.arcgis.com/features/index.html" TargetMode="External"/><Relationship Id="rId15" Type="http://schemas.openxmlformats.org/officeDocument/2006/relationships/hyperlink" Target="https://earth.google.com/web/" TargetMode="External"/><Relationship Id="rId23" Type="http://schemas.openxmlformats.org/officeDocument/2006/relationships/hyperlink" Target="https://targets.cssiinc.com/external/downloads/documents/TARGETS-Brochure.pdf" TargetMode="External"/><Relationship Id="rId10" Type="http://schemas.openxmlformats.org/officeDocument/2006/relationships/hyperlink" Target="http://aerochart.faa.gov/index.asp?xml=digital/cmap" TargetMode="External"/><Relationship Id="rId19" Type="http://schemas.openxmlformats.org/officeDocument/2006/relationships/hyperlink" Target="http://www.fly-robotics.com/amaflightschool/pluginfile.php/134/mod_lesson/page_contents/155/1-1%20Classes%20of%20Airspace.jpg" TargetMode="External"/><Relationship Id="rId4" Type="http://schemas.openxmlformats.org/officeDocument/2006/relationships/hyperlink" Target="http://www.esri.com/software/arcgis-earth" TargetMode="External"/><Relationship Id="rId9" Type="http://schemas.openxmlformats.org/officeDocument/2006/relationships/hyperlink" Target="http://www.esri.com/videos/watch?videoid=fUAL3LRXtEU&amp;channelid=UC_yE3TatdZKAXvt_TzGJ6mw&amp;title=faa-%E2%80%93-an-enterprise-gis" TargetMode="External"/><Relationship Id="rId14" Type="http://schemas.openxmlformats.org/officeDocument/2006/relationships/hyperlink" Target="https://aviation.stackexchange.com/questions/37244/is-there-a-3-dimensional-airspace-viewer?utm_medium=organic&amp;utm_source=google_rich_qa&amp;utm_campaign=google_rich_qa" TargetMode="External"/><Relationship Id="rId22" Type="http://schemas.openxmlformats.org/officeDocument/2006/relationships/hyperlink" Target="https://www.mitre.org/research/technology-transfer/technology-licensing/terminal-area-route-generation-and-traffic"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t>ZDV-3D</a:t>
            </a:r>
            <a:endParaRPr lang="en-US" sz="8000" b="1" dirty="0"/>
          </a:p>
        </p:txBody>
      </p:sp>
      <p:sp>
        <p:nvSpPr>
          <p:cNvPr id="3" name="Subtitle 2"/>
          <p:cNvSpPr>
            <a:spLocks noGrp="1"/>
          </p:cNvSpPr>
          <p:nvPr>
            <p:ph type="subTitle" idx="1"/>
          </p:nvPr>
        </p:nvSpPr>
        <p:spPr/>
        <p:txBody>
          <a:bodyPr/>
          <a:lstStyle/>
          <a:p>
            <a:r>
              <a:rPr lang="en-US" sz="2800" dirty="0" smtClean="0"/>
              <a:t>A Modern 3D Visualization and Analysis Tool for Denver Air Route Traffic Control Center</a:t>
            </a:r>
            <a:endParaRPr lang="en-US" sz="2800"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3267" t="16158" r="14191" b="18852"/>
          <a:stretch/>
        </p:blipFill>
        <p:spPr bwMode="auto">
          <a:xfrm>
            <a:off x="5400675" y="1708150"/>
            <a:ext cx="3338796" cy="299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579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Controlled/Uncontrolled Airspace</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9231"/>
          <a:stretch/>
        </p:blipFill>
        <p:spPr bwMode="auto">
          <a:xfrm>
            <a:off x="92990" y="975821"/>
            <a:ext cx="8958020" cy="44638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0004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456" y="643245"/>
            <a:ext cx="7617086" cy="5416595"/>
          </a:xfrm>
          <a:prstGeom prst="rect">
            <a:avLst/>
          </a:prstGeom>
          <a:ln>
            <a:solidFill>
              <a:schemeClr val="accent1"/>
            </a:solidFill>
          </a:ln>
        </p:spPr>
      </p:pic>
      <p:sp>
        <p:nvSpPr>
          <p:cNvPr id="2" name="Title 1"/>
          <p:cNvSpPr>
            <a:spLocks noGrp="1"/>
          </p:cNvSpPr>
          <p:nvPr>
            <p:ph type="title"/>
          </p:nvPr>
        </p:nvSpPr>
        <p:spPr>
          <a:xfrm>
            <a:off x="628650" y="0"/>
            <a:ext cx="7886700" cy="650929"/>
          </a:xfrm>
        </p:spPr>
        <p:txBody>
          <a:bodyPr/>
          <a:lstStyle/>
          <a:p>
            <a:r>
              <a:rPr lang="en-US" dirty="0" smtClean="0"/>
              <a:t>ZDV Special Use Airspace (SUA)</a:t>
            </a:r>
            <a:endParaRPr lang="en-US" dirty="0"/>
          </a:p>
        </p:txBody>
      </p:sp>
    </p:spTree>
    <p:extLst>
      <p:ext uri="{BB962C8B-B14F-4D97-AF65-F5344CB8AC3E}">
        <p14:creationId xmlns:p14="http://schemas.microsoft.com/office/powerpoint/2010/main" val="287777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a:t>
            </a:r>
            <a:endParaRPr lang="en-US" dirty="0"/>
          </a:p>
        </p:txBody>
      </p:sp>
      <p:sp>
        <p:nvSpPr>
          <p:cNvPr id="3" name="Content Placeholder 2"/>
          <p:cNvSpPr>
            <a:spLocks noGrp="1"/>
          </p:cNvSpPr>
          <p:nvPr>
            <p:ph idx="1"/>
          </p:nvPr>
        </p:nvSpPr>
        <p:spPr>
          <a:xfrm>
            <a:off x="495300" y="700088"/>
            <a:ext cx="8050213" cy="4391025"/>
          </a:xfrm>
        </p:spPr>
        <p:txBody>
          <a:bodyPr/>
          <a:lstStyle/>
          <a:p>
            <a:r>
              <a:rPr lang="en-US" sz="2000" dirty="0" smtClean="0"/>
              <a:t>Airways</a:t>
            </a:r>
          </a:p>
          <a:p>
            <a:pPr lvl="1"/>
            <a:r>
              <a:rPr lang="en-US" sz="1800" dirty="0" smtClean="0"/>
              <a:t>Victor airways</a:t>
            </a:r>
          </a:p>
          <a:p>
            <a:pPr lvl="1"/>
            <a:r>
              <a:rPr lang="en-US" sz="1800" dirty="0" smtClean="0"/>
              <a:t>Jet routes</a:t>
            </a:r>
          </a:p>
          <a:p>
            <a:pPr lvl="1"/>
            <a:r>
              <a:rPr lang="en-US" sz="1800" dirty="0" smtClean="0"/>
              <a:t>T-routes</a:t>
            </a:r>
          </a:p>
          <a:p>
            <a:pPr lvl="1"/>
            <a:r>
              <a:rPr lang="en-US" sz="1800" dirty="0" smtClean="0"/>
              <a:t>Q-routes</a:t>
            </a:r>
          </a:p>
          <a:p>
            <a:r>
              <a:rPr lang="en-US" sz="2000" dirty="0" smtClean="0"/>
              <a:t>Instrument procedures</a:t>
            </a:r>
          </a:p>
          <a:p>
            <a:pPr lvl="1"/>
            <a:r>
              <a:rPr lang="en-US" sz="1800" dirty="0" smtClean="0"/>
              <a:t>Standard Terminal Arrivals (STARS)</a:t>
            </a:r>
          </a:p>
          <a:p>
            <a:pPr lvl="1"/>
            <a:r>
              <a:rPr lang="en-US" sz="1800" dirty="0" smtClean="0"/>
              <a:t>Standard Instrument Departures (SIDS)</a:t>
            </a:r>
          </a:p>
          <a:p>
            <a:pPr lvl="1"/>
            <a:r>
              <a:rPr lang="en-US" sz="1800" dirty="0" smtClean="0"/>
              <a:t>Instrument Approach Procedures</a:t>
            </a:r>
          </a:p>
          <a:p>
            <a:r>
              <a:rPr lang="en-US" sz="2000" dirty="0" smtClean="0"/>
              <a:t>Aeronautical reference data</a:t>
            </a:r>
          </a:p>
          <a:p>
            <a:pPr lvl="1"/>
            <a:r>
              <a:rPr lang="en-US" sz="1800" dirty="0" smtClean="0"/>
              <a:t>NAVAIDS (Navigational Aids)</a:t>
            </a:r>
          </a:p>
          <a:p>
            <a:pPr lvl="1"/>
            <a:r>
              <a:rPr lang="en-US" sz="1800" dirty="0" smtClean="0"/>
              <a:t>Waypoints &amp; navigational fixes</a:t>
            </a:r>
          </a:p>
          <a:p>
            <a:pPr lvl="1"/>
            <a:r>
              <a:rPr lang="en-US" sz="1800" dirty="0" smtClean="0"/>
              <a:t>Communication sites/frequencies</a:t>
            </a:r>
          </a:p>
          <a:p>
            <a:pPr lvl="1"/>
            <a:r>
              <a:rPr lang="en-US" sz="1800" dirty="0" smtClean="0"/>
              <a:t>Radar sites</a:t>
            </a:r>
          </a:p>
          <a:p>
            <a:pPr lvl="1"/>
            <a:r>
              <a:rPr lang="en-US" sz="1800" dirty="0" smtClean="0"/>
              <a:t>Minimum IFR Altitudes (MIAs)</a:t>
            </a:r>
          </a:p>
          <a:p>
            <a:pPr lvl="1"/>
            <a:r>
              <a:rPr lang="en-US" sz="1800" dirty="0" smtClean="0"/>
              <a:t>Obstacle data</a:t>
            </a:r>
          </a:p>
          <a:p>
            <a:pPr lvl="1"/>
            <a:endParaRPr lang="en-US" sz="1800" dirty="0"/>
          </a:p>
        </p:txBody>
      </p:sp>
      <p:sp>
        <p:nvSpPr>
          <p:cNvPr id="4" name="Slide Number Placeholder 3"/>
          <p:cNvSpPr>
            <a:spLocks noGrp="1"/>
          </p:cNvSpPr>
          <p:nvPr>
            <p:ph type="sldNum" sz="quarter" idx="10"/>
          </p:nvPr>
        </p:nvSpPr>
        <p:spPr/>
        <p:txBody>
          <a:bodyPr/>
          <a:lstStyle/>
          <a:p>
            <a:fld id="{D4A6C7B3-0879-4B04-8376-3E9B3DA4418B}" type="slidenum">
              <a:rPr lang="en-US" altLang="en-US" smtClean="0"/>
              <a:pPr/>
              <a:t>12</a:t>
            </a:fld>
            <a:endParaRPr lang="en-US" altLang="en-US"/>
          </a:p>
        </p:txBody>
      </p:sp>
    </p:spTree>
    <p:extLst>
      <p:ext uri="{BB962C8B-B14F-4D97-AF65-F5344CB8AC3E}">
        <p14:creationId xmlns:p14="http://schemas.microsoft.com/office/powerpoint/2010/main" val="3788514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Airways</a:t>
            </a:r>
            <a:endParaRPr lang="en-US" dirty="0"/>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257550" y="230188"/>
            <a:ext cx="5710238" cy="5710238"/>
          </a:xfrm>
        </p:spPr>
      </p:pic>
      <p:sp>
        <p:nvSpPr>
          <p:cNvPr id="4" name="Slide Number Placeholder 3"/>
          <p:cNvSpPr>
            <a:spLocks noGrp="1"/>
          </p:cNvSpPr>
          <p:nvPr>
            <p:ph type="sldNum" sz="quarter" idx="10"/>
          </p:nvPr>
        </p:nvSpPr>
        <p:spPr/>
        <p:txBody>
          <a:bodyPr/>
          <a:lstStyle/>
          <a:p>
            <a:fld id="{D4A6C7B3-0879-4B04-8376-3E9B3DA4418B}" type="slidenum">
              <a:rPr lang="en-US" altLang="en-US" smtClean="0"/>
              <a:pPr/>
              <a:t>13</a:t>
            </a:fld>
            <a:endParaRPr lang="en-US" altLang="en-US"/>
          </a:p>
        </p:txBody>
      </p:sp>
      <p:sp>
        <p:nvSpPr>
          <p:cNvPr id="9" name="Content Placeholder 8"/>
          <p:cNvSpPr>
            <a:spLocks noGrp="1"/>
          </p:cNvSpPr>
          <p:nvPr>
            <p:ph sz="half" idx="1"/>
          </p:nvPr>
        </p:nvSpPr>
        <p:spPr/>
        <p:txBody>
          <a:bodyPr/>
          <a:lstStyle/>
          <a:p>
            <a:r>
              <a:rPr lang="en-US" sz="2400" dirty="0" smtClean="0"/>
              <a:t>Victor airways </a:t>
            </a:r>
          </a:p>
          <a:p>
            <a:r>
              <a:rPr lang="en-US" sz="2400" dirty="0" smtClean="0">
                <a:solidFill>
                  <a:srgbClr val="3BCCFF"/>
                </a:solidFill>
              </a:rPr>
              <a:t>Jet routes</a:t>
            </a:r>
            <a:endParaRPr lang="en-US" sz="2400" dirty="0">
              <a:solidFill>
                <a:srgbClr val="3BCCFF"/>
              </a:solidFill>
            </a:endParaRPr>
          </a:p>
          <a:p>
            <a:r>
              <a:rPr lang="en-US" sz="2400" dirty="0" smtClean="0"/>
              <a:t>T-routes </a:t>
            </a:r>
          </a:p>
          <a:p>
            <a:r>
              <a:rPr lang="en-US" sz="2400" dirty="0" smtClean="0">
                <a:solidFill>
                  <a:srgbClr val="3BCCFF"/>
                </a:solidFill>
              </a:rPr>
              <a:t>Q-routes</a:t>
            </a:r>
            <a:endParaRPr lang="en-US" sz="2400" dirty="0">
              <a:solidFill>
                <a:srgbClr val="3BCCFF"/>
              </a:solidFill>
            </a:endParaRPr>
          </a:p>
        </p:txBody>
      </p:sp>
    </p:spTree>
    <p:extLst>
      <p:ext uri="{BB962C8B-B14F-4D97-AF65-F5344CB8AC3E}">
        <p14:creationId xmlns:p14="http://schemas.microsoft.com/office/powerpoint/2010/main" val="3487573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Procedures</a:t>
            </a:r>
            <a:endParaRPr lang="en-US" dirty="0"/>
          </a:p>
        </p:txBody>
      </p:sp>
      <p:sp>
        <p:nvSpPr>
          <p:cNvPr id="4" name="Slide Number Placeholder 3"/>
          <p:cNvSpPr>
            <a:spLocks noGrp="1"/>
          </p:cNvSpPr>
          <p:nvPr>
            <p:ph type="sldNum" sz="quarter" idx="10"/>
          </p:nvPr>
        </p:nvSpPr>
        <p:spPr/>
        <p:txBody>
          <a:bodyPr/>
          <a:lstStyle/>
          <a:p>
            <a:fld id="{D4A6C7B3-0879-4B04-8376-3E9B3DA4418B}" type="slidenum">
              <a:rPr lang="en-US" altLang="en-US" smtClean="0"/>
              <a:pPr/>
              <a:t>14</a:t>
            </a:fld>
            <a:endParaRPr lang="en-US" altLang="en-US"/>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04955" y="2525204"/>
            <a:ext cx="4572000" cy="353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476955" y="700088"/>
            <a:ext cx="3490833" cy="535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12849" y="704849"/>
            <a:ext cx="4572000" cy="3532909"/>
          </a:xfrm>
        </p:spPr>
      </p:pic>
    </p:spTree>
    <p:extLst>
      <p:ext uri="{BB962C8B-B14F-4D97-AF65-F5344CB8AC3E}">
        <p14:creationId xmlns:p14="http://schemas.microsoft.com/office/powerpoint/2010/main" val="248927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67328" y="896112"/>
            <a:ext cx="5124449" cy="512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767328" y="896112"/>
            <a:ext cx="5124449" cy="512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Aeronautical Reference Data</a:t>
            </a:r>
            <a:endParaRPr lang="en-US" dirty="0"/>
          </a:p>
        </p:txBody>
      </p:sp>
      <p:sp>
        <p:nvSpPr>
          <p:cNvPr id="5" name="Content Placeholder 4"/>
          <p:cNvSpPr>
            <a:spLocks noGrp="1"/>
          </p:cNvSpPr>
          <p:nvPr>
            <p:ph sz="half" idx="1"/>
          </p:nvPr>
        </p:nvSpPr>
        <p:spPr/>
        <p:txBody>
          <a:bodyPr/>
          <a:lstStyle/>
          <a:p>
            <a:r>
              <a:rPr lang="en-US" sz="2400" dirty="0" smtClean="0"/>
              <a:t>NAVAIDS</a:t>
            </a:r>
          </a:p>
          <a:p>
            <a:r>
              <a:rPr lang="en-US" sz="2400" dirty="0" smtClean="0"/>
              <a:t>Airports</a:t>
            </a:r>
          </a:p>
          <a:p>
            <a:r>
              <a:rPr lang="en-US" sz="2400" dirty="0" smtClean="0"/>
              <a:t>MIAs</a:t>
            </a:r>
          </a:p>
          <a:p>
            <a:r>
              <a:rPr lang="en-US" sz="2400" dirty="0" smtClean="0"/>
              <a:t>Waypoints/fixes</a:t>
            </a:r>
          </a:p>
          <a:p>
            <a:r>
              <a:rPr lang="en-US" sz="2400" dirty="0" smtClean="0"/>
              <a:t>Communication sites/frequencies</a:t>
            </a:r>
          </a:p>
          <a:p>
            <a:r>
              <a:rPr lang="en-US" sz="2400" dirty="0" smtClean="0"/>
              <a:t>Radar sites</a:t>
            </a:r>
          </a:p>
          <a:p>
            <a:r>
              <a:rPr lang="en-US" sz="2400" dirty="0" smtClean="0"/>
              <a:t>Obstacle data</a:t>
            </a:r>
            <a:endParaRPr lang="en-US" sz="2400" dirty="0"/>
          </a:p>
        </p:txBody>
      </p:sp>
      <p:sp>
        <p:nvSpPr>
          <p:cNvPr id="4" name="Slide Number Placeholder 3"/>
          <p:cNvSpPr>
            <a:spLocks noGrp="1"/>
          </p:cNvSpPr>
          <p:nvPr>
            <p:ph type="sldNum" sz="quarter" idx="10"/>
          </p:nvPr>
        </p:nvSpPr>
        <p:spPr/>
        <p:txBody>
          <a:bodyPr/>
          <a:lstStyle/>
          <a:p>
            <a:fld id="{D4A6C7B3-0879-4B04-8376-3E9B3DA4418B}" type="slidenum">
              <a:rPr lang="en-US" altLang="en-US" smtClean="0"/>
              <a:pPr/>
              <a:t>15</a:t>
            </a:fld>
            <a:endParaRPr lang="en-US" altLang="en-US"/>
          </a:p>
        </p:txBody>
      </p:sp>
      <p:pic>
        <p:nvPicPr>
          <p:cNvPr id="9"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767328" y="896112"/>
            <a:ext cx="5124449" cy="512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767328" y="896112"/>
            <a:ext cx="5124449" cy="512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3767328" y="896112"/>
            <a:ext cx="5124449" cy="5124449"/>
          </a:xfrm>
        </p:spPr>
      </p:pic>
    </p:spTree>
    <p:extLst>
      <p:ext uri="{BB962C8B-B14F-4D97-AF65-F5344CB8AC3E}">
        <p14:creationId xmlns:p14="http://schemas.microsoft.com/office/powerpoint/2010/main" val="56114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5300" y="700088"/>
            <a:ext cx="7315200" cy="415558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219" y="1100461"/>
            <a:ext cx="7315200" cy="445403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612" y="1597186"/>
            <a:ext cx="7315200" cy="4470400"/>
          </a:xfrm>
          <a:prstGeom prst="rect">
            <a:avLst/>
          </a:prstGeom>
        </p:spPr>
      </p:pic>
      <p:sp>
        <p:nvSpPr>
          <p:cNvPr id="2" name="Title 1"/>
          <p:cNvSpPr>
            <a:spLocks noGrp="1"/>
          </p:cNvSpPr>
          <p:nvPr>
            <p:ph type="title"/>
          </p:nvPr>
        </p:nvSpPr>
        <p:spPr>
          <a:xfrm>
            <a:off x="350324" y="90488"/>
            <a:ext cx="8472488" cy="609600"/>
          </a:xfrm>
        </p:spPr>
        <p:txBody>
          <a:bodyPr>
            <a:normAutofit/>
          </a:bodyPr>
          <a:lstStyle/>
          <a:p>
            <a:r>
              <a:rPr lang="en-US" sz="3200" dirty="0" smtClean="0"/>
              <a:t>Popular Digital Aeronautical Chart Viewers</a:t>
            </a:r>
            <a:endParaRPr lang="en-US" sz="3200" dirty="0"/>
          </a:p>
        </p:txBody>
      </p:sp>
    </p:spTree>
    <p:extLst>
      <p:ext uri="{BB962C8B-B14F-4D97-AF65-F5344CB8AC3E}">
        <p14:creationId xmlns:p14="http://schemas.microsoft.com/office/powerpoint/2010/main" val="428891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Denver Center GIS Platforms</a:t>
            </a:r>
            <a:endParaRPr lang="en-US" dirty="0"/>
          </a:p>
        </p:txBody>
      </p:sp>
      <p:sp>
        <p:nvSpPr>
          <p:cNvPr id="3" name="Content Placeholder 2"/>
          <p:cNvSpPr>
            <a:spLocks noGrp="1"/>
          </p:cNvSpPr>
          <p:nvPr>
            <p:ph idx="1"/>
          </p:nvPr>
        </p:nvSpPr>
        <p:spPr>
          <a:xfrm>
            <a:off x="495300" y="917575"/>
            <a:ext cx="8050213" cy="4391025"/>
          </a:xfrm>
        </p:spPr>
        <p:txBody>
          <a:bodyPr/>
          <a:lstStyle/>
          <a:p>
            <a:r>
              <a:rPr lang="en-US" dirty="0" smtClean="0"/>
              <a:t>SDAT (Sector Design &amp; Analysis Tool)</a:t>
            </a:r>
          </a:p>
          <a:p>
            <a:r>
              <a:rPr lang="en-US" dirty="0" smtClean="0"/>
              <a:t>PDARS (Performance Data &amp; Reporting System)</a:t>
            </a:r>
          </a:p>
          <a:p>
            <a:r>
              <a:rPr lang="en-US" dirty="0" smtClean="0"/>
              <a:t>TARGETS (Terminal Area Route Generation &amp; Traffic Simulation)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00" y="4280787"/>
            <a:ext cx="2743200" cy="167322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239" b="16453"/>
          <a:stretch/>
        </p:blipFill>
        <p:spPr bwMode="auto">
          <a:xfrm>
            <a:off x="3200400" y="4425566"/>
            <a:ext cx="2743200" cy="1383665"/>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5700" y="4175485"/>
            <a:ext cx="2743200" cy="1849967"/>
          </a:xfrm>
          <a:prstGeom prst="rect">
            <a:avLst/>
          </a:prstGeom>
        </p:spPr>
      </p:pic>
      <p:sp>
        <p:nvSpPr>
          <p:cNvPr id="7" name="TextBox 6"/>
          <p:cNvSpPr txBox="1"/>
          <p:nvPr/>
        </p:nvSpPr>
        <p:spPr>
          <a:xfrm>
            <a:off x="1120977" y="3746414"/>
            <a:ext cx="1000210" cy="461665"/>
          </a:xfrm>
          <a:prstGeom prst="rect">
            <a:avLst/>
          </a:prstGeom>
          <a:noFill/>
        </p:spPr>
        <p:txBody>
          <a:bodyPr wrap="none" rtlCol="0">
            <a:spAutoFit/>
          </a:bodyPr>
          <a:lstStyle/>
          <a:p>
            <a:pPr>
              <a:buNone/>
            </a:pPr>
            <a:r>
              <a:rPr lang="en-US" sz="2400" b="1" dirty="0" smtClean="0"/>
              <a:t>SDAT</a:t>
            </a:r>
            <a:endParaRPr lang="en-US" sz="2400" b="1" dirty="0"/>
          </a:p>
        </p:txBody>
      </p:sp>
      <p:sp>
        <p:nvSpPr>
          <p:cNvPr id="8" name="TextBox 7"/>
          <p:cNvSpPr txBox="1"/>
          <p:nvPr/>
        </p:nvSpPr>
        <p:spPr>
          <a:xfrm>
            <a:off x="4042216" y="3746414"/>
            <a:ext cx="1263487" cy="461665"/>
          </a:xfrm>
          <a:prstGeom prst="rect">
            <a:avLst/>
          </a:prstGeom>
          <a:noFill/>
        </p:spPr>
        <p:txBody>
          <a:bodyPr wrap="none" rtlCol="0">
            <a:spAutoFit/>
          </a:bodyPr>
          <a:lstStyle/>
          <a:p>
            <a:pPr>
              <a:buNone/>
            </a:pPr>
            <a:r>
              <a:rPr lang="en-US" sz="2400" b="1" dirty="0" smtClean="0"/>
              <a:t>PDARS</a:t>
            </a:r>
            <a:endParaRPr lang="en-US" sz="2400" b="1" dirty="0"/>
          </a:p>
        </p:txBody>
      </p:sp>
      <p:sp>
        <p:nvSpPr>
          <p:cNvPr id="9" name="TextBox 8"/>
          <p:cNvSpPr txBox="1"/>
          <p:nvPr/>
        </p:nvSpPr>
        <p:spPr>
          <a:xfrm>
            <a:off x="6778605" y="3746414"/>
            <a:ext cx="1631793" cy="461665"/>
          </a:xfrm>
          <a:prstGeom prst="rect">
            <a:avLst/>
          </a:prstGeom>
          <a:noFill/>
        </p:spPr>
        <p:txBody>
          <a:bodyPr wrap="none" rtlCol="0">
            <a:spAutoFit/>
          </a:bodyPr>
          <a:lstStyle/>
          <a:p>
            <a:pPr>
              <a:buNone/>
            </a:pPr>
            <a:r>
              <a:rPr lang="en-US" sz="2400" b="1" dirty="0" smtClean="0"/>
              <a:t>TARGETS</a:t>
            </a:r>
            <a:endParaRPr lang="en-US" sz="2400" b="1" dirty="0"/>
          </a:p>
        </p:txBody>
      </p:sp>
    </p:spTree>
    <p:extLst>
      <p:ext uri="{BB962C8B-B14F-4D97-AF65-F5344CB8AC3E}">
        <p14:creationId xmlns:p14="http://schemas.microsoft.com/office/powerpoint/2010/main" val="95021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SDAT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990" y="1600012"/>
            <a:ext cx="7315200" cy="44631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9058" y="700088"/>
            <a:ext cx="7315200" cy="4461933"/>
          </a:xfrm>
          <a:prstGeom prst="rect">
            <a:avLst/>
          </a:prstGeom>
        </p:spPr>
      </p:pic>
    </p:spTree>
    <p:extLst>
      <p:ext uri="{BB962C8B-B14F-4D97-AF65-F5344CB8AC3E}">
        <p14:creationId xmlns:p14="http://schemas.microsoft.com/office/powerpoint/2010/main" val="52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PDARS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6239" b="16453"/>
          <a:stretch/>
        </p:blipFill>
        <p:spPr bwMode="auto">
          <a:xfrm>
            <a:off x="0" y="1450464"/>
            <a:ext cx="9144000" cy="46159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2710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67979"/>
            <a:ext cx="8472488" cy="609600"/>
          </a:xfrm>
        </p:spPr>
        <p:txBody>
          <a:bodyPr/>
          <a:lstStyle/>
          <a:p>
            <a:r>
              <a:rPr lang="en-US" sz="3600" dirty="0" smtClean="0"/>
              <a:t>Overview</a:t>
            </a:r>
            <a:endParaRPr lang="en-US" dirty="0"/>
          </a:p>
        </p:txBody>
      </p:sp>
      <p:sp>
        <p:nvSpPr>
          <p:cNvPr id="3" name="Content Placeholder 2"/>
          <p:cNvSpPr>
            <a:spLocks noGrp="1"/>
          </p:cNvSpPr>
          <p:nvPr>
            <p:ph idx="1"/>
          </p:nvPr>
        </p:nvSpPr>
        <p:spPr>
          <a:xfrm>
            <a:off x="495300" y="1053882"/>
            <a:ext cx="8050213" cy="4961504"/>
          </a:xfrm>
        </p:spPr>
        <p:txBody>
          <a:bodyPr>
            <a:normAutofit lnSpcReduction="10000"/>
          </a:bodyPr>
          <a:lstStyle/>
          <a:p>
            <a:r>
              <a:rPr lang="en-US" dirty="0"/>
              <a:t>Problem Description</a:t>
            </a:r>
          </a:p>
          <a:p>
            <a:r>
              <a:rPr lang="en-US" dirty="0" smtClean="0"/>
              <a:t>Background </a:t>
            </a:r>
          </a:p>
          <a:p>
            <a:r>
              <a:rPr lang="en-US" dirty="0" smtClean="0"/>
              <a:t>Concepts</a:t>
            </a:r>
          </a:p>
          <a:p>
            <a:r>
              <a:rPr lang="en-US" dirty="0" smtClean="0"/>
              <a:t>Goals &amp; Objectives</a:t>
            </a:r>
          </a:p>
          <a:p>
            <a:r>
              <a:rPr lang="en-US" dirty="0" smtClean="0"/>
              <a:t>Methodology</a:t>
            </a:r>
          </a:p>
          <a:p>
            <a:r>
              <a:rPr lang="en-US" dirty="0" smtClean="0"/>
              <a:t>Anticipated </a:t>
            </a:r>
            <a:r>
              <a:rPr lang="en-US" dirty="0"/>
              <a:t>Results</a:t>
            </a:r>
          </a:p>
          <a:p>
            <a:r>
              <a:rPr lang="en-US" dirty="0" smtClean="0"/>
              <a:t>Timeline</a:t>
            </a:r>
          </a:p>
          <a:p>
            <a:r>
              <a:rPr lang="en-US" dirty="0" smtClean="0"/>
              <a:t>Acknowledgements</a:t>
            </a:r>
          </a:p>
          <a:p>
            <a:r>
              <a:rPr lang="en-US" dirty="0" smtClean="0"/>
              <a:t>References</a:t>
            </a:r>
          </a:p>
          <a:p>
            <a:r>
              <a:rPr lang="en-US" dirty="0" smtClean="0"/>
              <a:t>Questions</a:t>
            </a:r>
            <a:endParaRPr lang="en-US" dirty="0"/>
          </a:p>
        </p:txBody>
      </p:sp>
      <p:pic>
        <p:nvPicPr>
          <p:cNvPr id="20482" name="Picture 2" descr="Clockwise, left to right: The campus of Denver Center; deployment of the En Route Automation Modernization system in 2012; a historical view inside the center; and a 1972 aerial view of the FAA property and surrounding areas (Photos: FAA)"/>
          <p:cNvPicPr>
            <a:picLocks noChangeAspect="1" noChangeArrowheads="1"/>
          </p:cNvPicPr>
          <p:nvPr/>
        </p:nvPicPr>
        <p:blipFill rotWithShape="1">
          <a:blip r:embed="rId3">
            <a:extLst>
              <a:ext uri="{28A0092B-C50C-407E-A947-70E740481C1C}">
                <a14:useLocalDpi xmlns:a14="http://schemas.microsoft.com/office/drawing/2010/main" val="0"/>
              </a:ext>
            </a:extLst>
          </a:blip>
          <a:srcRect r="49987" b="49033"/>
          <a:stretch/>
        </p:blipFill>
        <p:spPr bwMode="auto">
          <a:xfrm>
            <a:off x="5051559" y="167979"/>
            <a:ext cx="3916229" cy="2947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49783" y="3115159"/>
            <a:ext cx="3306867" cy="276999"/>
          </a:xfrm>
          <a:prstGeom prst="rect">
            <a:avLst/>
          </a:prstGeom>
          <a:noFill/>
        </p:spPr>
        <p:txBody>
          <a:bodyPr wrap="none" rtlCol="0">
            <a:spAutoFit/>
          </a:bodyPr>
          <a:lstStyle/>
          <a:p>
            <a:pPr>
              <a:buNone/>
            </a:pPr>
            <a:r>
              <a:rPr lang="en-US" sz="1200" dirty="0" smtClean="0"/>
              <a:t>Denver Air Route Traffic Control Center (ZDV)</a:t>
            </a:r>
            <a:endParaRPr lang="en-US" sz="1200" dirty="0"/>
          </a:p>
        </p:txBody>
      </p:sp>
    </p:spTree>
    <p:extLst>
      <p:ext uri="{BB962C8B-B14F-4D97-AF65-F5344CB8AC3E}">
        <p14:creationId xmlns:p14="http://schemas.microsoft.com/office/powerpoint/2010/main" val="22998288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494"/>
            <a:ext cx="7886700" cy="696017"/>
          </a:xfrm>
        </p:spPr>
        <p:txBody>
          <a:bodyPr/>
          <a:lstStyle/>
          <a:p>
            <a:r>
              <a:rPr lang="en-US" dirty="0" smtClean="0"/>
              <a:t>TARGETS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9709" y="533285"/>
            <a:ext cx="8229600" cy="5545784"/>
          </a:xfrm>
          <a:prstGeom prst="rect">
            <a:avLst/>
          </a:prstGeom>
        </p:spPr>
      </p:pic>
    </p:spTree>
    <p:extLst>
      <p:ext uri="{BB962C8B-B14F-4D97-AF65-F5344CB8AC3E}">
        <p14:creationId xmlns:p14="http://schemas.microsoft.com/office/powerpoint/2010/main" val="3300819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Esri FAA Implementation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55443"/>
            <a:ext cx="9144000" cy="48231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5327"/>
            <a:ext cx="9144000" cy="5280026"/>
          </a:xfrm>
          <a:prstGeom prst="rect">
            <a:avLst/>
          </a:prstGeom>
        </p:spPr>
      </p:pic>
    </p:spTree>
    <p:extLst>
      <p:ext uri="{BB962C8B-B14F-4D97-AF65-F5344CB8AC3E}">
        <p14:creationId xmlns:p14="http://schemas.microsoft.com/office/powerpoint/2010/main" val="32091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81642"/>
            <a:ext cx="4480560" cy="33604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0560" y="1444478"/>
            <a:ext cx="4480560" cy="2797584"/>
          </a:xfrm>
          <a:prstGeom prst="rect">
            <a:avLst/>
          </a:prstGeom>
          <a:ln>
            <a:noFill/>
          </a:ln>
          <a:effectLst>
            <a:softEdge rad="112500"/>
          </a:effectLst>
        </p:spPr>
      </p:pic>
      <p:sp>
        <p:nvSpPr>
          <p:cNvPr id="2" name="Title 1"/>
          <p:cNvSpPr>
            <a:spLocks noGrp="1"/>
          </p:cNvSpPr>
          <p:nvPr>
            <p:ph type="title"/>
          </p:nvPr>
        </p:nvSpPr>
        <p:spPr>
          <a:xfrm>
            <a:off x="1435100" y="1"/>
            <a:ext cx="7886700" cy="838200"/>
          </a:xfrm>
        </p:spPr>
        <p:txBody>
          <a:bodyPr/>
          <a:lstStyle/>
          <a:p>
            <a:r>
              <a:rPr lang="en-US" dirty="0" smtClean="0"/>
              <a:t>ZDV 3D Rendering Needs</a:t>
            </a:r>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1621" b="21395"/>
          <a:stretch/>
        </p:blipFill>
        <p:spPr>
          <a:xfrm>
            <a:off x="66675" y="900691"/>
            <a:ext cx="8899745" cy="5071483"/>
          </a:xfrm>
          <a:prstGeom prst="rect">
            <a:avLst/>
          </a:prstGeom>
        </p:spPr>
      </p:pic>
    </p:spTree>
    <p:extLst>
      <p:ext uri="{BB962C8B-B14F-4D97-AF65-F5344CB8AC3E}">
        <p14:creationId xmlns:p14="http://schemas.microsoft.com/office/powerpoint/2010/main" val="274694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028699"/>
          </a:xfrm>
        </p:spPr>
        <p:txBody>
          <a:bodyPr>
            <a:normAutofit/>
          </a:bodyPr>
          <a:lstStyle/>
          <a:p>
            <a:r>
              <a:rPr lang="en-US" dirty="0" smtClean="0"/>
              <a:t>Project Objectives</a:t>
            </a:r>
            <a:endParaRPr lang="en-US" dirty="0"/>
          </a:p>
        </p:txBody>
      </p:sp>
      <p:sp>
        <p:nvSpPr>
          <p:cNvPr id="3" name="Content Placeholder 2"/>
          <p:cNvSpPr>
            <a:spLocks noGrp="1"/>
          </p:cNvSpPr>
          <p:nvPr>
            <p:ph idx="1"/>
          </p:nvPr>
        </p:nvSpPr>
        <p:spPr>
          <a:xfrm>
            <a:off x="628650" y="1028700"/>
            <a:ext cx="7886700" cy="5346700"/>
          </a:xfrm>
        </p:spPr>
        <p:txBody>
          <a:bodyPr numCol="1">
            <a:normAutofit/>
          </a:bodyPr>
          <a:lstStyle/>
          <a:p>
            <a:pPr lvl="0"/>
            <a:r>
              <a:rPr lang="en-US" sz="3200" dirty="0" smtClean="0"/>
              <a:t>Utilize </a:t>
            </a:r>
            <a:r>
              <a:rPr lang="en-US" sz="3200" dirty="0"/>
              <a:t>existing FAA-funded </a:t>
            </a:r>
            <a:r>
              <a:rPr lang="en-US" sz="3200" dirty="0" smtClean="0"/>
              <a:t>software:</a:t>
            </a:r>
          </a:p>
          <a:p>
            <a:pPr lvl="1"/>
            <a:r>
              <a:rPr lang="en-US" sz="2800" dirty="0" smtClean="0"/>
              <a:t>ArcGIS Pro</a:t>
            </a:r>
          </a:p>
          <a:p>
            <a:pPr lvl="1"/>
            <a:r>
              <a:rPr lang="en-US" sz="2800" dirty="0" smtClean="0"/>
              <a:t>ArcGIS Online</a:t>
            </a:r>
          </a:p>
          <a:p>
            <a:pPr lvl="1"/>
            <a:r>
              <a:rPr lang="en-US" sz="2800" dirty="0" smtClean="0"/>
              <a:t>ArcGIS Earth</a:t>
            </a:r>
            <a:endParaRPr lang="en-US" sz="2800" dirty="0"/>
          </a:p>
          <a:p>
            <a:pPr lvl="0"/>
            <a:r>
              <a:rPr lang="en-US" sz="3200" dirty="0"/>
              <a:t>Implement a cloud-based 3D visualization and analysis platform</a:t>
            </a:r>
          </a:p>
          <a:p>
            <a:pPr lvl="0"/>
            <a:r>
              <a:rPr lang="en-US" sz="3200" dirty="0" smtClean="0"/>
              <a:t>Integrate </a:t>
            </a:r>
            <a:r>
              <a:rPr lang="en-US" sz="3200" dirty="0"/>
              <a:t>aeronautical data from many sources into one </a:t>
            </a:r>
            <a:r>
              <a:rPr lang="en-US" sz="3200" dirty="0" smtClean="0"/>
              <a:t>location</a:t>
            </a:r>
            <a:endParaRPr lang="en-US" sz="3200" dirty="0"/>
          </a:p>
        </p:txBody>
      </p:sp>
    </p:spTree>
    <p:extLst>
      <p:ext uri="{BB962C8B-B14F-4D97-AF65-F5344CB8AC3E}">
        <p14:creationId xmlns:p14="http://schemas.microsoft.com/office/powerpoint/2010/main" val="2564018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162"/>
          <a:stretch/>
        </p:blipFill>
        <p:spPr>
          <a:xfrm>
            <a:off x="4497151" y="74990"/>
            <a:ext cx="4584857" cy="2645434"/>
          </a:xfrm>
          <a:prstGeom prst="rect">
            <a:avLst/>
          </a:prstGeom>
        </p:spPr>
      </p:pic>
      <p:sp>
        <p:nvSpPr>
          <p:cNvPr id="2" name="Title 1"/>
          <p:cNvSpPr>
            <a:spLocks noGrp="1"/>
          </p:cNvSpPr>
          <p:nvPr>
            <p:ph type="title"/>
          </p:nvPr>
        </p:nvSpPr>
        <p:spPr/>
        <p:txBody>
          <a:bodyPr/>
          <a:lstStyle/>
          <a:p>
            <a:r>
              <a:rPr lang="en-US" dirty="0" smtClean="0"/>
              <a:t>Data Sources</a:t>
            </a:r>
            <a:endParaRPr lang="en-US" dirty="0"/>
          </a:p>
        </p:txBody>
      </p:sp>
      <p:sp>
        <p:nvSpPr>
          <p:cNvPr id="6" name="Content Placeholder 2"/>
          <p:cNvSpPr txBox="1">
            <a:spLocks/>
          </p:cNvSpPr>
          <p:nvPr/>
        </p:nvSpPr>
        <p:spPr bwMode="auto">
          <a:xfrm>
            <a:off x="224725" y="886068"/>
            <a:ext cx="4424767" cy="498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400" kern="0" dirty="0" smtClean="0"/>
              <a:t>FAA</a:t>
            </a:r>
          </a:p>
          <a:p>
            <a:pPr lvl="1"/>
            <a:r>
              <a:rPr lang="en-US" sz="2000" kern="0" dirty="0" smtClean="0"/>
              <a:t>Aeronautical Data Delivery (Geo)Service</a:t>
            </a:r>
          </a:p>
          <a:p>
            <a:pPr lvl="1"/>
            <a:r>
              <a:rPr lang="en-US" sz="2000" kern="0" dirty="0" smtClean="0"/>
              <a:t>CMAP (Center Mapping Automation Program) CAD Files</a:t>
            </a:r>
          </a:p>
          <a:p>
            <a:r>
              <a:rPr lang="en-US" sz="2400" kern="0" dirty="0" smtClean="0"/>
              <a:t>NGA/DoD Aeronautical Data DVD (DAFIF)</a:t>
            </a:r>
          </a:p>
          <a:p>
            <a:r>
              <a:rPr lang="en-US" sz="2400" kern="0" dirty="0" smtClean="0"/>
              <a:t>Local Denver Center Data</a:t>
            </a:r>
          </a:p>
          <a:p>
            <a:r>
              <a:rPr lang="en-US" sz="2400" kern="0" dirty="0" smtClean="0"/>
              <a:t>Supplementary Resources</a:t>
            </a:r>
            <a:endParaRPr lang="en-US" sz="2000" kern="0" dirty="0" smtClean="0"/>
          </a:p>
          <a:p>
            <a:pPr lvl="1"/>
            <a:r>
              <a:rPr lang="en-US" sz="2000" kern="0" dirty="0" smtClean="0"/>
              <a:t>Airbus WorldDEM4Ortho</a:t>
            </a:r>
          </a:p>
          <a:p>
            <a:pPr lvl="1"/>
            <a:r>
              <a:rPr lang="en-US" sz="2000" kern="0" dirty="0" smtClean="0"/>
              <a:t>WMS aeronautical IFR/VFR chart basemaps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550" y="2809129"/>
            <a:ext cx="3200400" cy="3200400"/>
          </a:xfrm>
          <a:prstGeom prst="rect">
            <a:avLst/>
          </a:prstGeom>
        </p:spPr>
      </p:pic>
    </p:spTree>
    <p:extLst>
      <p:ext uri="{BB962C8B-B14F-4D97-AF65-F5344CB8AC3E}">
        <p14:creationId xmlns:p14="http://schemas.microsoft.com/office/powerpoint/2010/main" val="53884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785813"/>
          </a:xfrm>
        </p:spPr>
        <p:txBody>
          <a:bodyPr>
            <a:normAutofit fontScale="90000"/>
          </a:bodyPr>
          <a:lstStyle/>
          <a:p>
            <a:pPr lvl="0"/>
            <a:r>
              <a:rPr lang="en-US" dirty="0" smtClean="0"/>
              <a:t>Incorporate Aviation Reference Data:</a:t>
            </a:r>
            <a:endParaRPr lang="en-US" dirty="0"/>
          </a:p>
        </p:txBody>
      </p:sp>
      <p:sp>
        <p:nvSpPr>
          <p:cNvPr id="3" name="Content Placeholder 2"/>
          <p:cNvSpPr>
            <a:spLocks noGrp="1"/>
          </p:cNvSpPr>
          <p:nvPr>
            <p:ph idx="1"/>
          </p:nvPr>
        </p:nvSpPr>
        <p:spPr>
          <a:xfrm>
            <a:off x="628650" y="874445"/>
            <a:ext cx="7886700" cy="5248275"/>
          </a:xfrm>
        </p:spPr>
        <p:txBody>
          <a:bodyPr>
            <a:normAutofit/>
          </a:bodyPr>
          <a:lstStyle/>
          <a:p>
            <a:r>
              <a:rPr lang="en-US" dirty="0"/>
              <a:t>Airports</a:t>
            </a:r>
          </a:p>
          <a:p>
            <a:r>
              <a:rPr lang="en-US" dirty="0"/>
              <a:t>Airways</a:t>
            </a:r>
          </a:p>
          <a:p>
            <a:r>
              <a:rPr lang="en-US" dirty="0"/>
              <a:t>NAVAIDS </a:t>
            </a:r>
            <a:r>
              <a:rPr lang="en-US" dirty="0" smtClean="0"/>
              <a:t>(service volume*)</a:t>
            </a:r>
            <a:endParaRPr lang="en-US" dirty="0"/>
          </a:p>
          <a:p>
            <a:r>
              <a:rPr lang="en-US" dirty="0"/>
              <a:t>Waypoints/Fixes*</a:t>
            </a:r>
          </a:p>
          <a:p>
            <a:r>
              <a:rPr lang="en-US" dirty="0"/>
              <a:t>Communication </a:t>
            </a:r>
            <a:r>
              <a:rPr lang="en-US" dirty="0" smtClean="0"/>
              <a:t>sites* (service volume*)</a:t>
            </a:r>
            <a:endParaRPr lang="en-US" dirty="0"/>
          </a:p>
          <a:p>
            <a:r>
              <a:rPr lang="en-US" dirty="0"/>
              <a:t>Radar locations * </a:t>
            </a:r>
            <a:r>
              <a:rPr lang="en-US" dirty="0" smtClean="0"/>
              <a:t>(service volume*)</a:t>
            </a:r>
            <a:endParaRPr lang="en-US" dirty="0"/>
          </a:p>
          <a:p>
            <a:r>
              <a:rPr lang="en-US" dirty="0" smtClean="0"/>
              <a:t>Computer adaptation reference (RSC) grids </a:t>
            </a:r>
            <a:endParaRPr lang="en-US" dirty="0"/>
          </a:p>
          <a:p>
            <a:r>
              <a:rPr lang="en-US" dirty="0"/>
              <a:t>Obstacle data*</a:t>
            </a:r>
          </a:p>
          <a:p>
            <a:r>
              <a:rPr lang="en-US" dirty="0"/>
              <a:t>Controlled airspace* (Classes A-E)</a:t>
            </a:r>
          </a:p>
          <a:p>
            <a:r>
              <a:rPr lang="en-US" dirty="0"/>
              <a:t>UAS </a:t>
            </a:r>
            <a:r>
              <a:rPr lang="en-US" dirty="0" smtClean="0"/>
              <a:t>airspace </a:t>
            </a:r>
            <a:r>
              <a:rPr lang="en-US" dirty="0"/>
              <a:t>(Part 107 </a:t>
            </a:r>
            <a:r>
              <a:rPr lang="en-US" dirty="0" smtClean="0"/>
              <a:t>3D grids)</a:t>
            </a:r>
            <a:endParaRPr lang="en-US" dirty="0"/>
          </a:p>
          <a:p>
            <a:pPr marL="0" indent="0">
              <a:buNone/>
            </a:pPr>
            <a:endParaRPr lang="en-US" dirty="0"/>
          </a:p>
        </p:txBody>
      </p:sp>
    </p:spTree>
    <p:extLst>
      <p:ext uri="{BB962C8B-B14F-4D97-AF65-F5344CB8AC3E}">
        <p14:creationId xmlns:p14="http://schemas.microsoft.com/office/powerpoint/2010/main" val="408326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785813"/>
          </a:xfrm>
        </p:spPr>
        <p:txBody>
          <a:bodyPr>
            <a:normAutofit/>
          </a:bodyPr>
          <a:lstStyle/>
          <a:p>
            <a:pPr lvl="0"/>
            <a:r>
              <a:rPr lang="en-US" dirty="0" smtClean="0"/>
              <a:t>Drape 2D Layers over DEM:</a:t>
            </a:r>
            <a:endParaRPr lang="en-US" dirty="0"/>
          </a:p>
        </p:txBody>
      </p:sp>
      <p:sp>
        <p:nvSpPr>
          <p:cNvPr id="3" name="Content Placeholder 2"/>
          <p:cNvSpPr>
            <a:spLocks noGrp="1"/>
          </p:cNvSpPr>
          <p:nvPr>
            <p:ph idx="1"/>
          </p:nvPr>
        </p:nvSpPr>
        <p:spPr>
          <a:xfrm>
            <a:off x="628650" y="928688"/>
            <a:ext cx="3687318" cy="5248275"/>
          </a:xfrm>
        </p:spPr>
        <p:txBody>
          <a:bodyPr>
            <a:normAutofit/>
          </a:bodyPr>
          <a:lstStyle/>
          <a:p>
            <a:r>
              <a:rPr lang="en-US" dirty="0"/>
              <a:t>Integrate 3D DEM (Airbus </a:t>
            </a:r>
            <a:r>
              <a:rPr lang="en-US" dirty="0" smtClean="0"/>
              <a:t>WorldDEM4Ortho)</a:t>
            </a:r>
          </a:p>
          <a:p>
            <a:r>
              <a:rPr lang="en-US" dirty="0" smtClean="0"/>
              <a:t>Low/High </a:t>
            </a:r>
            <a:r>
              <a:rPr lang="en-US" dirty="0"/>
              <a:t>Controller charts</a:t>
            </a:r>
          </a:p>
          <a:p>
            <a:r>
              <a:rPr lang="en-US" dirty="0"/>
              <a:t>IFR En Route </a:t>
            </a:r>
            <a:r>
              <a:rPr lang="en-US" dirty="0" smtClean="0"/>
              <a:t>charts</a:t>
            </a:r>
            <a:endParaRPr lang="en-US" dirty="0"/>
          </a:p>
          <a:p>
            <a:r>
              <a:rPr lang="en-US" dirty="0"/>
              <a:t>VFR </a:t>
            </a:r>
            <a:r>
              <a:rPr lang="en-US" dirty="0" smtClean="0"/>
              <a:t>Sectionals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105" y="739793"/>
            <a:ext cx="3657600" cy="204613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265" y="2869453"/>
            <a:ext cx="3657600" cy="298292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265" y="2869453"/>
            <a:ext cx="3657600" cy="298292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265" y="2869452"/>
            <a:ext cx="3657600" cy="298292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3105" y="785813"/>
            <a:ext cx="3657600" cy="20320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3105" y="785813"/>
            <a:ext cx="3657600" cy="2015412"/>
          </a:xfrm>
          <a:prstGeom prst="rect">
            <a:avLst/>
          </a:prstGeom>
        </p:spPr>
      </p:pic>
    </p:spTree>
    <p:extLst>
      <p:ext uri="{BB962C8B-B14F-4D97-AF65-F5344CB8AC3E}">
        <p14:creationId xmlns:p14="http://schemas.microsoft.com/office/powerpoint/2010/main" val="19298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785813"/>
          </a:xfrm>
        </p:spPr>
        <p:txBody>
          <a:bodyPr>
            <a:normAutofit fontScale="90000"/>
          </a:bodyPr>
          <a:lstStyle/>
          <a:p>
            <a:pPr lvl="0"/>
            <a:r>
              <a:rPr lang="en-US" dirty="0"/>
              <a:t>Establish </a:t>
            </a:r>
            <a:r>
              <a:rPr lang="en-US" dirty="0" smtClean="0"/>
              <a:t>3D depiction capability for:</a:t>
            </a:r>
            <a:endParaRPr lang="en-US" dirty="0"/>
          </a:p>
        </p:txBody>
      </p:sp>
      <p:sp>
        <p:nvSpPr>
          <p:cNvPr id="3" name="Content Placeholder 2"/>
          <p:cNvSpPr>
            <a:spLocks noGrp="1"/>
          </p:cNvSpPr>
          <p:nvPr>
            <p:ph idx="1"/>
          </p:nvPr>
        </p:nvSpPr>
        <p:spPr>
          <a:xfrm>
            <a:off x="628650" y="928688"/>
            <a:ext cx="7886700" cy="5248275"/>
          </a:xfrm>
        </p:spPr>
        <p:txBody>
          <a:bodyPr>
            <a:noAutofit/>
          </a:bodyPr>
          <a:lstStyle/>
          <a:p>
            <a:r>
              <a:rPr lang="en-US" sz="2000" dirty="0"/>
              <a:t>ZDV Areas &amp; Sectors</a:t>
            </a:r>
          </a:p>
          <a:p>
            <a:r>
              <a:rPr lang="en-US" sz="2000" dirty="0"/>
              <a:t>Approach Airspace</a:t>
            </a:r>
          </a:p>
          <a:p>
            <a:r>
              <a:rPr lang="en-US" sz="2000" dirty="0"/>
              <a:t>Adjacent air traffic control sectors (within 30 miles of ZDV)</a:t>
            </a:r>
          </a:p>
          <a:p>
            <a:r>
              <a:rPr lang="en-US" sz="2000" dirty="0" smtClean="0"/>
              <a:t>SUAs (Special Use Airspace)</a:t>
            </a:r>
            <a:endParaRPr lang="en-US" sz="2000" dirty="0"/>
          </a:p>
          <a:p>
            <a:r>
              <a:rPr lang="en-US" sz="2000" dirty="0" smtClean="0"/>
              <a:t>MIAs (Minimum IFR Altitudes)</a:t>
            </a:r>
            <a:endParaRPr lang="en-US" sz="2000" dirty="0"/>
          </a:p>
          <a:p>
            <a:r>
              <a:rPr lang="en-US" sz="2000" dirty="0"/>
              <a:t>Temporary airspace – TFRs (temporary flight restrictions) for firefighting, airshows, etc.</a:t>
            </a:r>
          </a:p>
          <a:p>
            <a:r>
              <a:rPr lang="en-US" sz="2000" dirty="0"/>
              <a:t>Airspace proposals (military exercises, space launches, new ATC structure)</a:t>
            </a:r>
          </a:p>
          <a:p>
            <a:r>
              <a:rPr lang="en-US" sz="2000" dirty="0" smtClean="0"/>
              <a:t>STARS (Standard Terminal Arrivals)</a:t>
            </a:r>
            <a:endParaRPr lang="en-US" sz="2000" dirty="0"/>
          </a:p>
          <a:p>
            <a:r>
              <a:rPr lang="en-US" sz="2000" dirty="0" smtClean="0"/>
              <a:t>SIDS (Standard Instrument Departures)</a:t>
            </a:r>
            <a:endParaRPr lang="en-US" sz="2000" dirty="0"/>
          </a:p>
          <a:p>
            <a:r>
              <a:rPr lang="en-US" sz="2000" dirty="0" smtClean="0"/>
              <a:t>SIAPs (Standard Instrument </a:t>
            </a:r>
            <a:r>
              <a:rPr lang="en-US" sz="2000" dirty="0"/>
              <a:t>Approach Procedures</a:t>
            </a:r>
            <a:r>
              <a:rPr lang="en-US" sz="2000" dirty="0" smtClean="0"/>
              <a:t>)*</a:t>
            </a:r>
            <a:endParaRPr lang="en-US" sz="2000" dirty="0"/>
          </a:p>
          <a:p>
            <a:endParaRPr lang="en-US" sz="2000" dirty="0"/>
          </a:p>
        </p:txBody>
      </p:sp>
    </p:spTree>
    <p:extLst>
      <p:ext uri="{BB962C8B-B14F-4D97-AF65-F5344CB8AC3E}">
        <p14:creationId xmlns:p14="http://schemas.microsoft.com/office/powerpoint/2010/main" val="3317148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7963"/>
            <a:ext cx="7886700" cy="785813"/>
          </a:xfrm>
        </p:spPr>
        <p:txBody>
          <a:bodyPr>
            <a:noAutofit/>
          </a:bodyPr>
          <a:lstStyle/>
          <a:p>
            <a:pPr lvl="0"/>
            <a:r>
              <a:rPr lang="en-US" dirty="0" smtClean="0"/>
              <a:t>Incorporate ArcGIS Pro Tasks to Facilitate Consuming Data</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1454627"/>
            <a:ext cx="5197221" cy="3975212"/>
          </a:xfrm>
        </p:spPr>
      </p:pic>
    </p:spTree>
    <p:extLst>
      <p:ext uri="{BB962C8B-B14F-4D97-AF65-F5344CB8AC3E}">
        <p14:creationId xmlns:p14="http://schemas.microsoft.com/office/powerpoint/2010/main" val="1653399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Content Placeholder 2"/>
          <p:cNvSpPr>
            <a:spLocks noGrp="1"/>
          </p:cNvSpPr>
          <p:nvPr>
            <p:ph idx="1"/>
          </p:nvPr>
        </p:nvSpPr>
        <p:spPr/>
        <p:txBody>
          <a:bodyPr/>
          <a:lstStyle/>
          <a:p>
            <a:r>
              <a:rPr lang="en-US" sz="2400" dirty="0" smtClean="0"/>
              <a:t>Esri Software</a:t>
            </a:r>
          </a:p>
          <a:p>
            <a:pPr lvl="1"/>
            <a:r>
              <a:rPr lang="en-US" sz="2000" dirty="0" smtClean="0"/>
              <a:t>ArcGIS Pro</a:t>
            </a:r>
          </a:p>
          <a:p>
            <a:pPr lvl="1"/>
            <a:r>
              <a:rPr lang="en-US" sz="2000" dirty="0" smtClean="0"/>
              <a:t>ArcGIS Online (AGOL)</a:t>
            </a:r>
          </a:p>
          <a:p>
            <a:pPr lvl="1"/>
            <a:r>
              <a:rPr lang="en-US" sz="2000" dirty="0" smtClean="0"/>
              <a:t>ArcGIS Earth</a:t>
            </a:r>
          </a:p>
          <a:p>
            <a:r>
              <a:rPr lang="en-US" sz="2400" dirty="0" smtClean="0"/>
              <a:t>Hardware</a:t>
            </a:r>
          </a:p>
          <a:p>
            <a:pPr lvl="1"/>
            <a:r>
              <a:rPr lang="en-US" sz="2000" dirty="0"/>
              <a:t>Dell Precision T3600 workstation </a:t>
            </a:r>
          </a:p>
          <a:p>
            <a:pPr lvl="1"/>
            <a:r>
              <a:rPr lang="en-US" sz="2000" dirty="0"/>
              <a:t>Dell </a:t>
            </a:r>
            <a:r>
              <a:rPr lang="en-US" sz="2000" dirty="0" err="1"/>
              <a:t>UltraSharp</a:t>
            </a:r>
            <a:r>
              <a:rPr lang="en-US" sz="2000" dirty="0"/>
              <a:t> U3011 30-inch monitor</a:t>
            </a:r>
          </a:p>
          <a:p>
            <a:pPr lvl="1"/>
            <a:r>
              <a:rPr lang="en-US" sz="2000" dirty="0"/>
              <a:t>Dell </a:t>
            </a:r>
            <a:r>
              <a:rPr lang="en-US" sz="2000" dirty="0" err="1"/>
              <a:t>UltraSharp</a:t>
            </a:r>
            <a:r>
              <a:rPr lang="en-US" sz="2000" dirty="0"/>
              <a:t> 2407 24-inch monitor</a:t>
            </a:r>
          </a:p>
          <a:p>
            <a:pPr lvl="1"/>
            <a:r>
              <a:rPr lang="en-US" sz="2000" dirty="0"/>
              <a:t>HP </a:t>
            </a:r>
            <a:r>
              <a:rPr lang="en-US" sz="2000" dirty="0" err="1"/>
              <a:t>Designjet</a:t>
            </a:r>
            <a:r>
              <a:rPr lang="en-US" sz="2000" dirty="0"/>
              <a:t> Z6200 42-inch plotter   </a:t>
            </a:r>
          </a:p>
          <a:p>
            <a:endParaRPr lang="en-US" sz="2400" dirty="0"/>
          </a:p>
        </p:txBody>
      </p:sp>
      <p:pic>
        <p:nvPicPr>
          <p:cNvPr id="4" name="Picture 3" descr="Le PC Portable parfait - Le Hollandais Vol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280" y="3392408"/>
            <a:ext cx="3206508" cy="2104271"/>
          </a:xfrm>
          <a:prstGeom prst="rect">
            <a:avLst/>
          </a:prstGeom>
        </p:spPr>
      </p:pic>
      <p:pic>
        <p:nvPicPr>
          <p:cNvPr id="1026" name="Picture 2" descr="https://images.forbes.com/media/lists/companies/esri_416x4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310" y="1369961"/>
            <a:ext cx="2022447" cy="202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673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Description</a:t>
            </a:r>
            <a:endParaRPr lang="en-US" dirty="0"/>
          </a:p>
        </p:txBody>
      </p:sp>
      <p:sp>
        <p:nvSpPr>
          <p:cNvPr id="3" name="Content Placeholder 2"/>
          <p:cNvSpPr>
            <a:spLocks noGrp="1"/>
          </p:cNvSpPr>
          <p:nvPr>
            <p:ph idx="1"/>
          </p:nvPr>
        </p:nvSpPr>
        <p:spPr>
          <a:xfrm>
            <a:off x="495300" y="952107"/>
            <a:ext cx="8050213" cy="4947043"/>
          </a:xfrm>
        </p:spPr>
        <p:txBody>
          <a:bodyPr>
            <a:normAutofit/>
          </a:bodyPr>
          <a:lstStyle/>
          <a:p>
            <a:pPr marL="0" indent="0">
              <a:buNone/>
            </a:pPr>
            <a:r>
              <a:rPr lang="en-US" i="1" dirty="0" smtClean="0"/>
              <a:t>Air Traffic Control needs a modern 3D visualization and analysis tool.</a:t>
            </a:r>
          </a:p>
          <a:p>
            <a:pPr marL="0" indent="0">
              <a:buNone/>
            </a:pPr>
            <a:endParaRPr lang="en-US" sz="1800" i="1" dirty="0" smtClean="0"/>
          </a:p>
          <a:p>
            <a:pPr marL="0" indent="0">
              <a:buNone/>
            </a:pPr>
            <a:r>
              <a:rPr lang="en-US" i="1" dirty="0" smtClean="0"/>
              <a:t>Denver Air Route Traffic Control Center (Denver Center) does not currently have this tool.</a:t>
            </a:r>
            <a:endParaRPr lang="en-US"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79" y="4011143"/>
            <a:ext cx="2962119" cy="20424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930" y="3527239"/>
            <a:ext cx="2526383" cy="252638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4174" y="3504062"/>
            <a:ext cx="2549560" cy="2549560"/>
          </a:xfrm>
          <a:prstGeom prst="rect">
            <a:avLst/>
          </a:prstGeom>
        </p:spPr>
      </p:pic>
    </p:spTree>
    <p:extLst>
      <p:ext uri="{BB962C8B-B14F-4D97-AF65-F5344CB8AC3E}">
        <p14:creationId xmlns:p14="http://schemas.microsoft.com/office/powerpoint/2010/main" val="13538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765174"/>
          </a:xfrm>
        </p:spPr>
        <p:txBody>
          <a:bodyPr/>
          <a:lstStyle/>
          <a:p>
            <a:r>
              <a:rPr lang="en-US" dirty="0" smtClean="0"/>
              <a:t>Development Process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14044182"/>
              </p:ext>
            </p:extLst>
          </p:nvPr>
        </p:nvGraphicFramePr>
        <p:xfrm>
          <a:off x="628650" y="765175"/>
          <a:ext cx="7886700" cy="5411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7284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Anticipated Challenges/Limitations</a:t>
            </a:r>
            <a:endParaRPr lang="en-US" sz="4000" dirty="0"/>
          </a:p>
        </p:txBody>
      </p:sp>
      <p:sp>
        <p:nvSpPr>
          <p:cNvPr id="3" name="Content Placeholder 2"/>
          <p:cNvSpPr>
            <a:spLocks noGrp="1"/>
          </p:cNvSpPr>
          <p:nvPr>
            <p:ph idx="1"/>
          </p:nvPr>
        </p:nvSpPr>
        <p:spPr>
          <a:xfrm>
            <a:off x="495300" y="912229"/>
            <a:ext cx="8050213" cy="5064365"/>
          </a:xfrm>
        </p:spPr>
        <p:txBody>
          <a:bodyPr>
            <a:normAutofit/>
          </a:bodyPr>
          <a:lstStyle/>
          <a:p>
            <a:pPr lvl="0"/>
            <a:r>
              <a:rPr lang="en-US" sz="2400" dirty="0" smtClean="0"/>
              <a:t>Access </a:t>
            </a:r>
            <a:r>
              <a:rPr lang="en-US" sz="2400" dirty="0"/>
              <a:t>Z-component of FAA distributed data</a:t>
            </a:r>
          </a:p>
          <a:p>
            <a:pPr lvl="0"/>
            <a:r>
              <a:rPr lang="en-US" sz="2400" dirty="0" smtClean="0"/>
              <a:t>Reduce </a:t>
            </a:r>
            <a:r>
              <a:rPr lang="en-US" sz="2400" dirty="0"/>
              <a:t>chart clutter, especially in </a:t>
            </a:r>
            <a:r>
              <a:rPr lang="en-US" sz="2400" dirty="0" smtClean="0"/>
              <a:t>3D</a:t>
            </a:r>
          </a:p>
          <a:p>
            <a:pPr lvl="0"/>
            <a:r>
              <a:rPr lang="en-US" sz="2400" dirty="0" smtClean="0"/>
              <a:t>Overcome AGOL rendering limitations</a:t>
            </a:r>
            <a:endParaRPr lang="en-US" sz="2400" dirty="0"/>
          </a:p>
          <a:p>
            <a:pPr lvl="0"/>
            <a:r>
              <a:rPr lang="en-US" sz="2400" dirty="0" smtClean="0"/>
              <a:t>Avoid </a:t>
            </a:r>
            <a:r>
              <a:rPr lang="en-US" sz="2400" dirty="0"/>
              <a:t>project </a:t>
            </a:r>
            <a:r>
              <a:rPr lang="en-US" sz="2400" dirty="0" smtClean="0"/>
              <a:t>creep</a:t>
            </a:r>
          </a:p>
          <a:p>
            <a:pPr lvl="0"/>
            <a:r>
              <a:rPr lang="en-US" sz="2400" dirty="0" smtClean="0"/>
              <a:t>Optimizing </a:t>
            </a:r>
            <a:r>
              <a:rPr lang="en-US" sz="2400" dirty="0"/>
              <a:t>interface performance/map responsiveness</a:t>
            </a:r>
          </a:p>
          <a:p>
            <a:pPr lvl="1"/>
            <a:r>
              <a:rPr lang="en-US" sz="2000" dirty="0"/>
              <a:t>Small scale</a:t>
            </a:r>
          </a:p>
          <a:p>
            <a:pPr lvl="1"/>
            <a:r>
              <a:rPr lang="en-US" sz="2000" dirty="0"/>
              <a:t>Massive amount of aeronautical data</a:t>
            </a:r>
          </a:p>
          <a:p>
            <a:pPr lvl="1"/>
            <a:r>
              <a:rPr lang="en-US" sz="2000" dirty="0"/>
              <a:t>Consider </a:t>
            </a:r>
            <a:r>
              <a:rPr lang="en-US" sz="2000" dirty="0" smtClean="0"/>
              <a:t>generalization</a:t>
            </a:r>
          </a:p>
          <a:p>
            <a:pPr lvl="1"/>
            <a:r>
              <a:rPr lang="en-US" sz="2000" dirty="0" smtClean="0"/>
              <a:t>Balance network services vs. data download</a:t>
            </a:r>
          </a:p>
          <a:p>
            <a:pPr lvl="2"/>
            <a:r>
              <a:rPr lang="en-US" sz="1600" dirty="0" smtClean="0"/>
              <a:t>Currency of data</a:t>
            </a:r>
          </a:p>
          <a:p>
            <a:pPr lvl="2"/>
            <a:r>
              <a:rPr lang="en-US" sz="1600" dirty="0" smtClean="0"/>
              <a:t>Task workload of downloading &amp; rendering 3D data</a:t>
            </a:r>
            <a:endParaRPr lang="en-US" sz="1600" dirty="0"/>
          </a:p>
          <a:p>
            <a:endParaRPr lang="en-US" sz="2400" dirty="0"/>
          </a:p>
        </p:txBody>
      </p:sp>
    </p:spTree>
    <p:extLst>
      <p:ext uri="{BB962C8B-B14F-4D97-AF65-F5344CB8AC3E}">
        <p14:creationId xmlns:p14="http://schemas.microsoft.com/office/powerpoint/2010/main" val="3416854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Results</a:t>
            </a:r>
            <a:endParaRPr lang="en-US" dirty="0"/>
          </a:p>
        </p:txBody>
      </p:sp>
      <p:sp>
        <p:nvSpPr>
          <p:cNvPr id="3" name="Content Placeholder 2"/>
          <p:cNvSpPr>
            <a:spLocks noGrp="1"/>
          </p:cNvSpPr>
          <p:nvPr>
            <p:ph idx="1"/>
          </p:nvPr>
        </p:nvSpPr>
        <p:spPr>
          <a:xfrm>
            <a:off x="495300" y="1047268"/>
            <a:ext cx="8050213" cy="4391025"/>
          </a:xfrm>
        </p:spPr>
        <p:txBody>
          <a:bodyPr/>
          <a:lstStyle/>
          <a:p>
            <a:pPr lvl="0"/>
            <a:r>
              <a:rPr lang="en-US" dirty="0" smtClean="0"/>
              <a:t>Create </a:t>
            </a:r>
            <a:r>
              <a:rPr lang="en-US" dirty="0"/>
              <a:t>a 3D representation of ZDV airspace</a:t>
            </a:r>
          </a:p>
          <a:p>
            <a:pPr lvl="0"/>
            <a:r>
              <a:rPr lang="en-US" dirty="0" smtClean="0"/>
              <a:t>Incorporate </a:t>
            </a:r>
            <a:r>
              <a:rPr lang="en-US" dirty="0"/>
              <a:t>data from various sources</a:t>
            </a:r>
          </a:p>
          <a:p>
            <a:pPr lvl="0"/>
            <a:r>
              <a:rPr lang="en-US" dirty="0" smtClean="0"/>
              <a:t>Provide intuitive </a:t>
            </a:r>
            <a:r>
              <a:rPr lang="en-US" dirty="0"/>
              <a:t>GUI for Denver Center personnel to visualize and analyze aeronautical information</a:t>
            </a:r>
          </a:p>
          <a:p>
            <a:pPr lvl="0"/>
            <a:r>
              <a:rPr lang="en-US" dirty="0" smtClean="0"/>
              <a:t>Establish </a:t>
            </a:r>
            <a:r>
              <a:rPr lang="en-US" dirty="0"/>
              <a:t>best practice </a:t>
            </a:r>
            <a:r>
              <a:rPr lang="en-US" dirty="0" smtClean="0"/>
              <a:t>for </a:t>
            </a:r>
            <a:r>
              <a:rPr lang="en-US" dirty="0"/>
              <a:t>other FAA </a:t>
            </a:r>
            <a:r>
              <a:rPr lang="en-US" dirty="0" smtClean="0"/>
              <a:t>facilities</a:t>
            </a:r>
            <a:endParaRPr lang="en-US" dirty="0"/>
          </a:p>
          <a:p>
            <a:endParaRPr lang="en-US" dirty="0"/>
          </a:p>
        </p:txBody>
      </p:sp>
    </p:spTree>
    <p:extLst>
      <p:ext uri="{BB962C8B-B14F-4D97-AF65-F5344CB8AC3E}">
        <p14:creationId xmlns:p14="http://schemas.microsoft.com/office/powerpoint/2010/main" val="2646988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321" y="1169831"/>
            <a:ext cx="4572000" cy="4572000"/>
          </a:xfrm>
          <a:prstGeom prst="rect">
            <a:avLst/>
          </a:prstGeom>
        </p:spPr>
      </p:pic>
      <p:sp>
        <p:nvSpPr>
          <p:cNvPr id="2" name="Title 1"/>
          <p:cNvSpPr>
            <a:spLocks noGrp="1"/>
          </p:cNvSpPr>
          <p:nvPr>
            <p:ph type="title"/>
          </p:nvPr>
        </p:nvSpPr>
        <p:spPr/>
        <p:txBody>
          <a:bodyPr/>
          <a:lstStyle/>
          <a:p>
            <a:r>
              <a:rPr lang="en-US" dirty="0" smtClean="0"/>
              <a:t>Further Development Potential</a:t>
            </a:r>
            <a:endParaRPr lang="en-US" dirty="0"/>
          </a:p>
        </p:txBody>
      </p:sp>
      <p:sp>
        <p:nvSpPr>
          <p:cNvPr id="3" name="Content Placeholder 2"/>
          <p:cNvSpPr>
            <a:spLocks noGrp="1"/>
          </p:cNvSpPr>
          <p:nvPr>
            <p:ph idx="1"/>
          </p:nvPr>
        </p:nvSpPr>
        <p:spPr>
          <a:xfrm>
            <a:off x="495300" y="1508125"/>
            <a:ext cx="3964337" cy="4391025"/>
          </a:xfrm>
        </p:spPr>
        <p:txBody>
          <a:bodyPr/>
          <a:lstStyle/>
          <a:p>
            <a:pPr lvl="0"/>
            <a:r>
              <a:rPr lang="en-US" sz="2000" dirty="0" smtClean="0"/>
              <a:t>Render ZDV instrument </a:t>
            </a:r>
            <a:r>
              <a:rPr lang="en-US" sz="2000" dirty="0"/>
              <a:t>procedures for overlapping airspace </a:t>
            </a:r>
            <a:r>
              <a:rPr lang="en-US" sz="2000" dirty="0" smtClean="0"/>
              <a:t>analysis</a:t>
            </a:r>
          </a:p>
          <a:p>
            <a:pPr lvl="0"/>
            <a:r>
              <a:rPr lang="en-US" sz="2000" dirty="0" err="1" smtClean="0"/>
              <a:t>Nav</a:t>
            </a:r>
            <a:r>
              <a:rPr lang="en-US" sz="2000" dirty="0" smtClean="0"/>
              <a:t>/Com service volumes</a:t>
            </a:r>
            <a:endParaRPr lang="en-US" sz="2000" dirty="0"/>
          </a:p>
          <a:p>
            <a:pPr lvl="0"/>
            <a:r>
              <a:rPr lang="en-US" sz="2000" dirty="0" smtClean="0"/>
              <a:t>Web map </a:t>
            </a:r>
            <a:r>
              <a:rPr lang="en-US" sz="2000" dirty="0"/>
              <a:t>and/or </a:t>
            </a:r>
            <a:r>
              <a:rPr lang="en-US" sz="2000" dirty="0" smtClean="0"/>
              <a:t>app development</a:t>
            </a:r>
          </a:p>
          <a:p>
            <a:pPr lvl="0"/>
            <a:r>
              <a:rPr lang="en-US" sz="2000" dirty="0" smtClean="0"/>
              <a:t>Cloud sharing with other En Route FAA facilities</a:t>
            </a:r>
            <a:endParaRPr lang="en-US" sz="2000" dirty="0"/>
          </a:p>
          <a:p>
            <a:pPr marL="0" indent="0">
              <a:buNone/>
            </a:pPr>
            <a:endParaRPr lang="en-US" sz="2000" dirty="0"/>
          </a:p>
        </p:txBody>
      </p:sp>
      <p:sp>
        <p:nvSpPr>
          <p:cNvPr id="5" name="TextBox 4"/>
          <p:cNvSpPr txBox="1"/>
          <p:nvPr/>
        </p:nvSpPr>
        <p:spPr>
          <a:xfrm>
            <a:off x="4455766" y="5727107"/>
            <a:ext cx="4677884" cy="276999"/>
          </a:xfrm>
          <a:prstGeom prst="rect">
            <a:avLst/>
          </a:prstGeom>
          <a:noFill/>
        </p:spPr>
        <p:txBody>
          <a:bodyPr wrap="none" rtlCol="0">
            <a:spAutoFit/>
          </a:bodyPr>
          <a:lstStyle/>
          <a:p>
            <a:pPr>
              <a:buNone/>
            </a:pPr>
            <a:r>
              <a:rPr lang="en-US" sz="1200" dirty="0" smtClean="0"/>
              <a:t>Overlapping airspace analysis for proximity instrument procedures</a:t>
            </a:r>
            <a:endParaRPr lang="en-US" sz="1200" dirty="0"/>
          </a:p>
        </p:txBody>
      </p:sp>
    </p:spTree>
    <p:extLst>
      <p:ext uri="{BB962C8B-B14F-4D97-AF65-F5344CB8AC3E}">
        <p14:creationId xmlns:p14="http://schemas.microsoft.com/office/powerpoint/2010/main" val="4066962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 Timeline</a:t>
            </a:r>
            <a:endParaRPr lang="en-US" dirty="0"/>
          </a:p>
        </p:txBody>
      </p:sp>
      <p:graphicFrame>
        <p:nvGraphicFramePr>
          <p:cNvPr id="5" name="Diagram 4"/>
          <p:cNvGraphicFramePr/>
          <p:nvPr>
            <p:extLst>
              <p:ext uri="{D42A27DB-BD31-4B8C-83A1-F6EECF244321}">
                <p14:modId xmlns:p14="http://schemas.microsoft.com/office/powerpoint/2010/main" val="152983130"/>
              </p:ext>
            </p:extLst>
          </p:nvPr>
        </p:nvGraphicFramePr>
        <p:xfrm>
          <a:off x="495300" y="776088"/>
          <a:ext cx="8187658" cy="5025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6285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dirty="0" smtClean="0"/>
              <a:t>FAA, Denver Center, Airspace &amp; Procedures</a:t>
            </a:r>
          </a:p>
          <a:p>
            <a:r>
              <a:rPr lang="en-US" dirty="0" smtClean="0"/>
              <a:t>Ryan Baxter, PSU Adviser</a:t>
            </a:r>
            <a:endParaRPr lang="en-US" dirty="0"/>
          </a:p>
        </p:txBody>
      </p:sp>
    </p:spTree>
    <p:extLst>
      <p:ext uri="{BB962C8B-B14F-4D97-AF65-F5344CB8AC3E}">
        <p14:creationId xmlns:p14="http://schemas.microsoft.com/office/powerpoint/2010/main" val="12574919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87" y="179388"/>
            <a:ext cx="7886700" cy="534987"/>
          </a:xfrm>
        </p:spPr>
        <p:txBody>
          <a:bodyPr>
            <a:noAutofit/>
          </a:bodyPr>
          <a:lstStyle/>
          <a:p>
            <a:r>
              <a:rPr lang="en-US" sz="3200" dirty="0" smtClean="0"/>
              <a:t>References</a:t>
            </a:r>
            <a:endParaRPr lang="en-US" sz="3200" dirty="0"/>
          </a:p>
        </p:txBody>
      </p:sp>
      <p:sp>
        <p:nvSpPr>
          <p:cNvPr id="3" name="Content Placeholder 2"/>
          <p:cNvSpPr>
            <a:spLocks noGrp="1"/>
          </p:cNvSpPr>
          <p:nvPr>
            <p:ph idx="1"/>
          </p:nvPr>
        </p:nvSpPr>
        <p:spPr>
          <a:xfrm>
            <a:off x="242887" y="786991"/>
            <a:ext cx="8715375" cy="5700712"/>
          </a:xfrm>
        </p:spPr>
        <p:txBody>
          <a:bodyPr rIns="91440" numCol="2" spcCol="91440">
            <a:noAutofit/>
          </a:bodyPr>
          <a:lstStyle/>
          <a:p>
            <a:pPr marL="0" indent="0">
              <a:buNone/>
            </a:pPr>
            <a:r>
              <a:rPr lang="en-US" sz="800" b="0" dirty="0"/>
              <a:t>Aviation Stake Exchange (2016).  What is a TRACON (Terminal Radar Approach Control)? [web log comment].  Retrieved from </a:t>
            </a:r>
            <a:r>
              <a:rPr lang="en-US" sz="800" b="0" u="sng" dirty="0">
                <a:hlinkClick r:id="rId3"/>
              </a:rPr>
              <a:t>https://aviation.stackexchange.com/questions/25169/what-is-a-tracon</a:t>
            </a:r>
            <a:endParaRPr lang="en-US" sz="800" b="0" dirty="0"/>
          </a:p>
          <a:p>
            <a:pPr marL="0" indent="0">
              <a:buNone/>
            </a:pPr>
            <a:r>
              <a:rPr lang="en-US" sz="800" b="0" dirty="0"/>
              <a:t>ArcGIS Earth (</a:t>
            </a:r>
            <a:r>
              <a:rPr lang="en-US" sz="800" b="0" dirty="0" err="1"/>
              <a:t>n.d.</a:t>
            </a:r>
            <a:r>
              <a:rPr lang="en-US" sz="800" b="0" dirty="0"/>
              <a:t>).  [Online map making and viewing software].  </a:t>
            </a:r>
            <a:r>
              <a:rPr lang="en-US" sz="800" b="0" i="1" dirty="0"/>
              <a:t>ArcGIS Earth: Maps for Everyone on Earth</a:t>
            </a:r>
            <a:r>
              <a:rPr lang="en-US" sz="800" b="0" dirty="0"/>
              <a:t>.  Retrieved from </a:t>
            </a:r>
            <a:r>
              <a:rPr lang="en-US" sz="800" b="0" u="sng" dirty="0">
                <a:hlinkClick r:id="rId4"/>
              </a:rPr>
              <a:t>http://www.esri.com/software/arcgis-earth</a:t>
            </a:r>
            <a:endParaRPr lang="en-US" sz="800" b="0" dirty="0"/>
          </a:p>
          <a:p>
            <a:pPr marL="0" indent="0">
              <a:buNone/>
            </a:pPr>
            <a:r>
              <a:rPr lang="en-US" sz="800" b="0" dirty="0"/>
              <a:t>ArcGIS Online (2018).  [Online map making and viewing software].  </a:t>
            </a:r>
            <a:r>
              <a:rPr lang="en-US" sz="800" b="0" i="1" dirty="0"/>
              <a:t>ArcGIS: Mapping Without Limits</a:t>
            </a:r>
            <a:r>
              <a:rPr lang="en-US" sz="800" b="0" dirty="0"/>
              <a:t>.  Retrieved from </a:t>
            </a:r>
            <a:r>
              <a:rPr lang="en-US" sz="800" b="0" u="sng" dirty="0">
                <a:hlinkClick r:id="rId5"/>
              </a:rPr>
              <a:t>https://www.arcgis.com/features/index.html</a:t>
            </a:r>
            <a:endParaRPr lang="en-US" sz="800" b="0" dirty="0"/>
          </a:p>
          <a:p>
            <a:pPr marL="0" indent="0">
              <a:buNone/>
            </a:pPr>
            <a:r>
              <a:rPr lang="en-US" sz="800" b="0" dirty="0"/>
              <a:t>Esri ArcGIS ArcMap (2017).  ZDV aeronautical data.  Retrieved June 12, 2018.  Maps generated by Berrett Doman using Esri, ArcGIS for Desktop 10.5.1.</a:t>
            </a:r>
          </a:p>
          <a:p>
            <a:pPr marL="0" indent="0">
              <a:buNone/>
            </a:pPr>
            <a:r>
              <a:rPr lang="en-US" sz="800" b="0" dirty="0"/>
              <a:t>Esri ArcGIS Pro (2018).  FAA aeronautical data.  Retrieved June 12, 2018.  Maps generated by Berrett Doman using Esri, ArcGIS Pro.</a:t>
            </a:r>
          </a:p>
          <a:p>
            <a:pPr marL="0" indent="0">
              <a:buNone/>
            </a:pPr>
            <a:r>
              <a:rPr lang="en-US" sz="800" b="0" dirty="0"/>
              <a:t>Esri (2013a).  ArcGIS for Aviation Improves Aeronautical Data Management and Chart Production.  </a:t>
            </a:r>
            <a:r>
              <a:rPr lang="en-US" sz="800" b="0" i="1" dirty="0" err="1"/>
              <a:t>ArcNews</a:t>
            </a:r>
            <a:r>
              <a:rPr lang="en-US" sz="800" b="0" i="1" dirty="0"/>
              <a:t>, Winter 2012/2013.</a:t>
            </a:r>
            <a:r>
              <a:rPr lang="en-US" sz="800" b="0" dirty="0"/>
              <a:t>  Retrieved May 31, 2018, from </a:t>
            </a:r>
            <a:r>
              <a:rPr lang="en-US" sz="800" b="0" u="sng" dirty="0">
                <a:hlinkClick r:id="rId6"/>
              </a:rPr>
              <a:t>http://www.esri.com/esri-news/arcnews/winter1213articles/arcgis-for-aviation-improves-aeronautical-data-management-and-chart-production</a:t>
            </a:r>
            <a:endParaRPr lang="en-US" sz="800" b="0" dirty="0"/>
          </a:p>
          <a:p>
            <a:pPr marL="0" indent="0">
              <a:buNone/>
            </a:pPr>
            <a:r>
              <a:rPr lang="en-US" sz="800" b="0" dirty="0"/>
              <a:t>Federal Aviation Administration (FAA).  (2015).  </a:t>
            </a:r>
            <a:r>
              <a:rPr lang="en-US" sz="800" b="0" i="1" dirty="0"/>
              <a:t>Performance Data Analysis and Reporting System (PDARS).  </a:t>
            </a:r>
            <a:r>
              <a:rPr lang="en-US" sz="800" b="0" dirty="0"/>
              <a:t>Retrieved May 31, 2018, from </a:t>
            </a:r>
            <a:r>
              <a:rPr lang="en-US" sz="800" b="0" u="sng" dirty="0">
                <a:hlinkClick r:id="rId7"/>
              </a:rPr>
              <a:t>https://www.faa.gov/about/office_org/headquarters_offices/ato/service_units/systemops/perf_analysis/perf_tools/</a:t>
            </a:r>
            <a:endParaRPr lang="en-US" sz="800" b="0" dirty="0"/>
          </a:p>
          <a:p>
            <a:pPr marL="0" indent="0">
              <a:buNone/>
            </a:pPr>
            <a:r>
              <a:rPr lang="en-US" sz="800" b="0" dirty="0"/>
              <a:t>Federal Aviation Administration (FAA).  (2016).  </a:t>
            </a:r>
            <a:r>
              <a:rPr lang="en-US" sz="800" b="0" i="1" dirty="0"/>
              <a:t>FAA’s Aeronautical Data Delivery Service</a:t>
            </a:r>
            <a:r>
              <a:rPr lang="en-US" sz="800" b="0" dirty="0"/>
              <a:t> [Data sets].  Available from </a:t>
            </a:r>
            <a:r>
              <a:rPr lang="en-US" sz="800" b="0" u="sng" dirty="0">
                <a:hlinkClick r:id="rId8"/>
              </a:rPr>
              <a:t>http://ais-faa.opendata.arcgis.com/</a:t>
            </a:r>
            <a:endParaRPr lang="en-US" sz="800" b="0" dirty="0"/>
          </a:p>
          <a:p>
            <a:pPr marL="0" indent="0">
              <a:buNone/>
            </a:pPr>
            <a:r>
              <a:rPr lang="en-US" sz="800" b="0" dirty="0"/>
              <a:t>Federal Aviation Administration (FAA).  (2017).  </a:t>
            </a:r>
            <a:r>
              <a:rPr lang="en-US" sz="800" b="0" i="1" dirty="0"/>
              <a:t>FAA - An Enterprise GIS </a:t>
            </a:r>
            <a:r>
              <a:rPr lang="en-US" sz="800" b="0" dirty="0"/>
              <a:t>[Video file].  Retrieved May 31, 2018, from </a:t>
            </a:r>
            <a:r>
              <a:rPr lang="en-US" sz="800" b="0" u="sng" dirty="0">
                <a:hlinkClick r:id="rId9"/>
              </a:rPr>
              <a:t>http://www.esri.com/videos/watch?videoid=fUAL3LRXtEU&amp;channelid=UC_yE3TatdZKAXvt_TzGJ6mw&amp;title=faa-%E2%80%93-an-enterprise-gis</a:t>
            </a:r>
            <a:endParaRPr lang="en-US" sz="800" b="0" dirty="0"/>
          </a:p>
          <a:p>
            <a:pPr marL="0" indent="0">
              <a:buNone/>
            </a:pPr>
            <a:r>
              <a:rPr lang="en-US" sz="800" b="0" dirty="0"/>
              <a:t>Federal Aviation Administration (FAA).  (2018).  </a:t>
            </a:r>
            <a:r>
              <a:rPr lang="en-US" sz="800" b="0" i="1" dirty="0"/>
              <a:t>Center Mapping Automation Program:</a:t>
            </a:r>
            <a:r>
              <a:rPr lang="en-US" sz="800" b="0" dirty="0"/>
              <a:t>  </a:t>
            </a:r>
            <a:r>
              <a:rPr lang="en-US" sz="800" b="0" i="1" dirty="0"/>
              <a:t>Digital Data </a:t>
            </a:r>
            <a:r>
              <a:rPr lang="en-US" sz="800" b="0" dirty="0"/>
              <a:t>[FAA intranet data website]</a:t>
            </a:r>
            <a:r>
              <a:rPr lang="en-US" sz="800" b="0" i="1" dirty="0"/>
              <a:t>.</a:t>
            </a:r>
            <a:r>
              <a:rPr lang="en-US" sz="800" b="0" dirty="0"/>
              <a:t>  Retrieved June 4, 2018, from  </a:t>
            </a:r>
            <a:r>
              <a:rPr lang="en-US" sz="800" b="0" u="sng" dirty="0">
                <a:hlinkClick r:id="rId10"/>
              </a:rPr>
              <a:t>http://aerochart.faa.gov/index.asp?xml=digital/cmap</a:t>
            </a:r>
            <a:endParaRPr lang="en-US" sz="800" b="0" dirty="0"/>
          </a:p>
          <a:p>
            <a:pPr marL="0" indent="0">
              <a:buNone/>
            </a:pPr>
            <a:r>
              <a:rPr lang="en-US" sz="800" b="0" dirty="0"/>
              <a:t>Federal Aviation Administration (FAA).  (</a:t>
            </a:r>
            <a:r>
              <a:rPr lang="en-US" sz="800" b="0" dirty="0" err="1"/>
              <a:t>n.d.</a:t>
            </a:r>
            <a:r>
              <a:rPr lang="en-US" sz="800" b="0" dirty="0"/>
              <a:t>-a). [Web application depicting Unmanned Aircraft System (UAS) airspace].  </a:t>
            </a:r>
            <a:r>
              <a:rPr lang="en-US" sz="800" b="0" i="1" dirty="0"/>
              <a:t>Visualize it:  See FAA UAS Data on a Map.</a:t>
            </a:r>
            <a:r>
              <a:rPr lang="en-US" sz="800" b="0" dirty="0"/>
              <a:t>  Retrieved May 31, 2018 from </a:t>
            </a:r>
            <a:r>
              <a:rPr lang="en-US" sz="800" b="0" u="sng" dirty="0">
                <a:hlinkClick r:id="rId11"/>
              </a:rPr>
              <a:t>https://faa.maps.arcgis.com/apps/webappviewer/index.html?id=9c2e4406710048e19806ebf6a06754ad</a:t>
            </a:r>
            <a:endParaRPr lang="en-US" sz="800" b="0" dirty="0"/>
          </a:p>
          <a:p>
            <a:pPr marL="0" indent="0">
              <a:buNone/>
            </a:pPr>
            <a:r>
              <a:rPr lang="en-US" sz="800" b="0" dirty="0"/>
              <a:t>Federal Aviation Administration (FAA).  (</a:t>
            </a:r>
            <a:r>
              <a:rPr lang="en-US" sz="800" b="0" dirty="0" err="1"/>
              <a:t>n.d.</a:t>
            </a:r>
            <a:r>
              <a:rPr lang="en-US" sz="800" b="0" dirty="0"/>
              <a:t>-b).  In </a:t>
            </a:r>
            <a:r>
              <a:rPr lang="en-US" sz="800" b="0" i="1" dirty="0"/>
              <a:t>System Performance Modeling – Sector Design Analysis Tool (SDAT).</a:t>
            </a:r>
            <a:r>
              <a:rPr lang="en-US" sz="800" b="0" dirty="0"/>
              <a:t>  Retrieved May 31, 2018, from </a:t>
            </a:r>
            <a:r>
              <a:rPr lang="en-US" sz="800" b="0" u="sng" dirty="0">
                <a:hlinkClick r:id="rId12"/>
              </a:rPr>
              <a:t>https://</a:t>
            </a:r>
            <a:r>
              <a:rPr lang="en-US" sz="800" b="0" u="sng" dirty="0" smtClean="0">
                <a:hlinkClick r:id="rId12"/>
              </a:rPr>
              <a:t>www.hf.faa.gov/Workbenchtools/default.aspx?rPage=Tooldetails&amp;subCatId=34&amp;toolID=235</a:t>
            </a:r>
            <a:endParaRPr lang="en-US" sz="800" b="0" dirty="0"/>
          </a:p>
          <a:p>
            <a:pPr marL="0" indent="0">
              <a:buNone/>
            </a:pPr>
            <a:r>
              <a:rPr lang="en-US" sz="800" b="0" dirty="0"/>
              <a:t>Federal Aviation Administration (FAA).  (</a:t>
            </a:r>
            <a:r>
              <a:rPr lang="en-US" sz="800" b="0" dirty="0" err="1"/>
              <a:t>n.d.</a:t>
            </a:r>
            <a:r>
              <a:rPr lang="en-US" sz="800" b="0" dirty="0"/>
              <a:t>-c).  </a:t>
            </a:r>
            <a:r>
              <a:rPr lang="en-US" sz="800" b="0" i="1" dirty="0"/>
              <a:t>AIM (Aeronautical Information Management) Maps:  Aeronautical Charts</a:t>
            </a:r>
            <a:r>
              <a:rPr lang="en-US" sz="800" b="0" dirty="0"/>
              <a:t> [Web Map Service].  Available from </a:t>
            </a:r>
            <a:r>
              <a:rPr lang="en-US" sz="800" b="0" u="sng" dirty="0">
                <a:hlinkClick r:id="rId13"/>
              </a:rPr>
              <a:t>http://</a:t>
            </a:r>
            <a:r>
              <a:rPr lang="en-US" sz="800" b="0" u="sng" dirty="0" smtClean="0">
                <a:hlinkClick r:id="rId13"/>
              </a:rPr>
              <a:t>172.27.173.56:8080/wms_1.1.1_capabilities_latest.xml</a:t>
            </a:r>
            <a:endParaRPr lang="en-US" sz="800" b="0" u="sng" dirty="0" smtClean="0"/>
          </a:p>
          <a:p>
            <a:pPr marL="0" indent="0">
              <a:buNone/>
            </a:pPr>
            <a:endParaRPr lang="en-US" sz="800" b="0" u="sng" dirty="0"/>
          </a:p>
          <a:p>
            <a:pPr marL="0" indent="0">
              <a:buNone/>
            </a:pPr>
            <a:endParaRPr lang="en-US" sz="800" b="0" u="sng" dirty="0" smtClean="0"/>
          </a:p>
          <a:p>
            <a:pPr marL="0" indent="0">
              <a:buNone/>
            </a:pPr>
            <a:endParaRPr lang="en-US" sz="800" b="0" dirty="0"/>
          </a:p>
          <a:p>
            <a:pPr marL="0" indent="0">
              <a:buNone/>
            </a:pPr>
            <a:r>
              <a:rPr lang="en-US" sz="800" b="0" dirty="0"/>
              <a:t>Gentile, F. (2017, April 17).  Is there a 3-dimensional airspace viewer?  Message posted to </a:t>
            </a:r>
            <a:r>
              <a:rPr lang="en-US" sz="800" b="0" u="sng" dirty="0">
                <a:hlinkClick r:id="rId14"/>
              </a:rPr>
              <a:t>https://aviation.stackexchange.com/questions/37244/is-there-a-3-dimensional-airspace-viewer?utm_medium=organic&amp;utm_source=google_rich_qa&amp;utm_campaign=google_rich_qa</a:t>
            </a:r>
            <a:endParaRPr lang="en-US" sz="800" b="0" dirty="0"/>
          </a:p>
          <a:p>
            <a:pPr marL="0" indent="0">
              <a:buNone/>
            </a:pPr>
            <a:r>
              <a:rPr lang="en-US" sz="800" b="0" dirty="0"/>
              <a:t>Google Earth. (</a:t>
            </a:r>
            <a:r>
              <a:rPr lang="en-US" sz="800" b="0" dirty="0" err="1"/>
              <a:t>n.d.</a:t>
            </a:r>
            <a:r>
              <a:rPr lang="en-US" sz="800" b="0" dirty="0"/>
              <a:t>).  In </a:t>
            </a:r>
            <a:r>
              <a:rPr lang="en-US" sz="800" b="0" i="1" dirty="0"/>
              <a:t>Google Earth</a:t>
            </a:r>
            <a:r>
              <a:rPr lang="en-US" sz="800" b="0" dirty="0"/>
              <a:t>.  Retrieved June 7, 2018, from </a:t>
            </a:r>
            <a:r>
              <a:rPr lang="en-US" sz="800" b="0" u="sng" dirty="0">
                <a:hlinkClick r:id="rId15"/>
              </a:rPr>
              <a:t>https://earth.google.com/web/</a:t>
            </a:r>
            <a:endParaRPr lang="en-US" sz="800" b="0" dirty="0"/>
          </a:p>
          <a:p>
            <a:pPr marL="0" indent="0">
              <a:buNone/>
            </a:pPr>
            <a:r>
              <a:rPr lang="en-US" sz="800" b="0" dirty="0" err="1"/>
              <a:t>iFlightPlanner</a:t>
            </a:r>
            <a:r>
              <a:rPr lang="en-US" sz="800" b="0" dirty="0"/>
              <a:t>. (</a:t>
            </a:r>
            <a:r>
              <a:rPr lang="en-US" sz="800" b="0" dirty="0" err="1"/>
              <a:t>n.d.</a:t>
            </a:r>
            <a:r>
              <a:rPr lang="en-US" sz="800" b="0" dirty="0"/>
              <a:t>).  In </a:t>
            </a:r>
            <a:r>
              <a:rPr lang="en-US" sz="800" b="0" i="1" dirty="0" err="1"/>
              <a:t>iFlightPlanner</a:t>
            </a:r>
            <a:r>
              <a:rPr lang="en-US" sz="800" b="0" i="1" dirty="0"/>
              <a:t> Aviation Charts</a:t>
            </a:r>
            <a:r>
              <a:rPr lang="en-US" sz="800" b="0" dirty="0"/>
              <a:t>.  Retrieved June 1, 2018, from </a:t>
            </a:r>
            <a:r>
              <a:rPr lang="en-US" sz="800" b="0" u="sng" dirty="0">
                <a:hlinkClick r:id="rId16"/>
              </a:rPr>
              <a:t>https://www.iflightplanner.com/AviationCharts/</a:t>
            </a:r>
            <a:endParaRPr lang="en-US" sz="800" b="0" dirty="0"/>
          </a:p>
          <a:p>
            <a:pPr marL="0" indent="0">
              <a:buNone/>
            </a:pPr>
            <a:r>
              <a:rPr lang="en-US" sz="800" b="0" dirty="0" err="1"/>
              <a:t>Ison</a:t>
            </a:r>
            <a:r>
              <a:rPr lang="en-US" sz="800" b="0" dirty="0"/>
              <a:t>, D. (2008).  Google Earth:  The Ultimate Preflight Tool, How to view 3D depictions of sectional charts with real-time weather and much more!  </a:t>
            </a:r>
            <a:r>
              <a:rPr lang="en-US" sz="800" b="0" i="1" dirty="0"/>
              <a:t>Plane &amp; Pilot.</a:t>
            </a:r>
            <a:r>
              <a:rPr lang="en-US" sz="800" b="0" dirty="0"/>
              <a:t>  Retrieved June 1, 2018 from </a:t>
            </a:r>
            <a:r>
              <a:rPr lang="en-US" sz="800" b="0" u="sng" dirty="0">
                <a:hlinkClick r:id="rId17"/>
              </a:rPr>
              <a:t>https://www.planeandpilotmag.com/article/google-earth-the-ultimate-preflight-tool/</a:t>
            </a:r>
            <a:endParaRPr lang="en-US" sz="800" b="0" dirty="0"/>
          </a:p>
          <a:p>
            <a:pPr marL="0" indent="0">
              <a:buNone/>
            </a:pPr>
            <a:r>
              <a:rPr lang="en-US" sz="800" b="0" dirty="0"/>
              <a:t>Marr, B. (2017, March 6).  What is Digital Twin Technology – And Why Is It So Important. </a:t>
            </a:r>
            <a:r>
              <a:rPr lang="en-US" sz="800" b="0" i="1" dirty="0"/>
              <a:t>Forbes.com</a:t>
            </a:r>
            <a:r>
              <a:rPr lang="en-US" sz="800" b="0" dirty="0"/>
              <a:t>.  Retrieved July 19, 2018 from </a:t>
            </a:r>
            <a:r>
              <a:rPr lang="en-US" sz="800" b="0" dirty="0">
                <a:hlinkClick r:id="rId18"/>
              </a:rPr>
              <a:t>https://www.forbes.com/sites/bernardmarr/2017/03/06/what-is-digital-twin-technology-and-why-is-it-so-important/#566bcbaf2e2a</a:t>
            </a:r>
            <a:endParaRPr lang="en-US" sz="800" b="0" dirty="0"/>
          </a:p>
          <a:p>
            <a:pPr marL="0" indent="0">
              <a:buNone/>
            </a:pPr>
            <a:r>
              <a:rPr lang="en-US" sz="800" b="0" dirty="0" smtClean="0"/>
              <a:t>National </a:t>
            </a:r>
            <a:r>
              <a:rPr lang="en-US" sz="800" b="0" dirty="0"/>
              <a:t>Airspace System. (</a:t>
            </a:r>
            <a:r>
              <a:rPr lang="en-US" sz="800" b="0" dirty="0" err="1"/>
              <a:t>n.d.</a:t>
            </a:r>
            <a:r>
              <a:rPr lang="en-US" sz="800" b="0" dirty="0"/>
              <a:t>). [Diagram of controlled and controlled airspace].  Retrieved from AMA Flight School, Understanding the National Airspace (NAS) website:  </a:t>
            </a:r>
            <a:r>
              <a:rPr lang="en-US" sz="800" b="0" u="sng" dirty="0">
                <a:hlinkClick r:id="rId19"/>
              </a:rPr>
              <a:t>http://www.fly-robotics.com/amaflightschool/pluginfile.php/134/mod_lesson/page_contents/155/1-1%20Classes%20of%20Airspace.jpg</a:t>
            </a:r>
            <a:endParaRPr lang="en-US" sz="800" b="0" dirty="0"/>
          </a:p>
          <a:p>
            <a:pPr marL="0" indent="0">
              <a:buNone/>
            </a:pPr>
            <a:r>
              <a:rPr lang="en-US" sz="800" b="0" dirty="0" smtClean="0"/>
              <a:t>National </a:t>
            </a:r>
            <a:r>
              <a:rPr lang="en-US" sz="800" b="0" dirty="0"/>
              <a:t>Geospatial-Intelligence Agency (NGA).  (2018).  </a:t>
            </a:r>
            <a:r>
              <a:rPr lang="en-US" sz="800" b="0" i="1" dirty="0"/>
              <a:t>Digital Aeronautical Flight Information File (DAFIF)</a:t>
            </a:r>
            <a:r>
              <a:rPr lang="en-US" sz="800" b="0" dirty="0"/>
              <a:t> [Data DVD].  Arnold, MO:  U.S. Government</a:t>
            </a:r>
            <a:r>
              <a:rPr lang="en-US" sz="800" b="0" dirty="0" smtClean="0"/>
              <a:t>.</a:t>
            </a:r>
          </a:p>
          <a:p>
            <a:pPr marL="0" indent="0">
              <a:buNone/>
            </a:pPr>
            <a:r>
              <a:rPr lang="en-US" sz="800" b="0" dirty="0" smtClean="0"/>
              <a:t>PDARS </a:t>
            </a:r>
            <a:r>
              <a:rPr lang="en-US" sz="800" b="0" dirty="0"/>
              <a:t>(Performance Data Analysis and Reporting System). (2012).  </a:t>
            </a:r>
            <a:r>
              <a:rPr lang="en-US" sz="800" b="0" i="1" dirty="0"/>
              <a:t>PDARS Version 6.0.11</a:t>
            </a:r>
            <a:r>
              <a:rPr lang="en-US" sz="800" b="0" dirty="0"/>
              <a:t>.  Maps and analysis performed by Berrett Doman, using ATAC’s PDARS GRADE (Graphical Airspace Design Environment).</a:t>
            </a:r>
          </a:p>
          <a:p>
            <a:pPr marL="0" indent="0">
              <a:buNone/>
            </a:pPr>
            <a:r>
              <a:rPr lang="en-US" sz="800" b="0" dirty="0"/>
              <a:t>Pratt, M. (2018, Spring).  Airbus WorldDEM4Ortho in ArcGIS Living Atlas of the World.  </a:t>
            </a:r>
            <a:r>
              <a:rPr lang="en-US" sz="800" b="0" i="1" dirty="0" err="1"/>
              <a:t>ArcUser</a:t>
            </a:r>
            <a:r>
              <a:rPr lang="en-US" sz="800" b="0" i="1" dirty="0"/>
              <a:t>, Vol. 21 No. 2, </a:t>
            </a:r>
            <a:r>
              <a:rPr lang="en-US" sz="800" b="0" dirty="0"/>
              <a:t>6.</a:t>
            </a:r>
          </a:p>
          <a:p>
            <a:pPr marL="0" indent="0">
              <a:buNone/>
            </a:pPr>
            <a:r>
              <a:rPr lang="en-US" sz="800" b="0" dirty="0"/>
              <a:t>Sector Design &amp; Analysis Tool (SDAT).  (</a:t>
            </a:r>
            <a:r>
              <a:rPr lang="en-US" sz="800" b="0" dirty="0" err="1"/>
              <a:t>n.d.</a:t>
            </a:r>
            <a:r>
              <a:rPr lang="en-US" sz="800" b="0" dirty="0"/>
              <a:t>).  </a:t>
            </a:r>
            <a:r>
              <a:rPr lang="en-US" sz="800" b="0" i="1" dirty="0"/>
              <a:t>Sector Design &amp; Analysis Tool:</a:t>
            </a:r>
            <a:r>
              <a:rPr lang="en-US" sz="800" b="0" dirty="0"/>
              <a:t>  SaaS</a:t>
            </a:r>
            <a:r>
              <a:rPr lang="en-US" sz="800" b="0" i="1" dirty="0"/>
              <a:t> </a:t>
            </a:r>
            <a:r>
              <a:rPr lang="en-US" sz="800" b="0" dirty="0"/>
              <a:t>[FAA intranet website]</a:t>
            </a:r>
            <a:r>
              <a:rPr lang="en-US" sz="800" b="0" i="1" dirty="0"/>
              <a:t>.</a:t>
            </a:r>
            <a:r>
              <a:rPr lang="en-US" sz="800" b="0" dirty="0"/>
              <a:t>  Retrieved June 7, 2018, from  </a:t>
            </a:r>
            <a:r>
              <a:rPr lang="en-US" sz="800" b="0" u="sng" dirty="0">
                <a:hlinkClick r:id="rId20"/>
              </a:rPr>
              <a:t>https://sdat.faa.gov/</a:t>
            </a:r>
            <a:r>
              <a:rPr lang="en-US" sz="800" b="0" dirty="0"/>
              <a:t> </a:t>
            </a:r>
          </a:p>
          <a:p>
            <a:pPr marL="0" indent="0">
              <a:buNone/>
            </a:pPr>
            <a:r>
              <a:rPr lang="en-US" sz="800" b="0" dirty="0" err="1"/>
              <a:t>Skyvector</a:t>
            </a:r>
            <a:r>
              <a:rPr lang="en-US" sz="800" b="0" dirty="0"/>
              <a:t>. (</a:t>
            </a:r>
            <a:r>
              <a:rPr lang="en-US" sz="800" b="0" dirty="0" err="1"/>
              <a:t>n.d.</a:t>
            </a:r>
            <a:r>
              <a:rPr lang="en-US" sz="800" b="0" dirty="0"/>
              <a:t>).  In </a:t>
            </a:r>
            <a:r>
              <a:rPr lang="en-US" sz="800" b="0" i="1" dirty="0" err="1"/>
              <a:t>SkyVector</a:t>
            </a:r>
            <a:r>
              <a:rPr lang="en-US" sz="800" b="0" i="1" dirty="0"/>
              <a:t> Aeronautical Charts</a:t>
            </a:r>
            <a:r>
              <a:rPr lang="en-US" sz="800" b="0" dirty="0"/>
              <a:t>.  Retrieved May 31, 2018, from </a:t>
            </a:r>
            <a:r>
              <a:rPr lang="en-US" sz="800" b="0" u="sng" dirty="0">
                <a:hlinkClick r:id="rId21"/>
              </a:rPr>
              <a:t>https://skyvector.com/</a:t>
            </a:r>
            <a:endParaRPr lang="en-US" sz="800" b="0" dirty="0"/>
          </a:p>
          <a:p>
            <a:pPr marL="0" indent="0">
              <a:buNone/>
            </a:pPr>
            <a:r>
              <a:rPr lang="en-US" sz="800" b="0" dirty="0"/>
              <a:t>TARGETS (Terminal Area Route Generation Evaluation &amp; Traffic Simulation). (2018a)  </a:t>
            </a:r>
            <a:r>
              <a:rPr lang="en-US" sz="800" b="0" i="1" dirty="0"/>
              <a:t>TARGETS Version 5.4.0</a:t>
            </a:r>
            <a:r>
              <a:rPr lang="en-US" sz="800" b="0" dirty="0"/>
              <a:t>.  Maps and analysis performed by Berrett Doman, using TARGETS.  </a:t>
            </a:r>
          </a:p>
          <a:p>
            <a:pPr marL="0" indent="0">
              <a:buNone/>
            </a:pPr>
            <a:r>
              <a:rPr lang="en-US" sz="800" b="0" dirty="0"/>
              <a:t>TARGETS (Terminal Area Route Generation Evaluation &amp; Traffic Simulation). (2018b).  In </a:t>
            </a:r>
            <a:r>
              <a:rPr lang="en-US" sz="800" b="0" i="1" dirty="0"/>
              <a:t>MITRE Technology Transfer</a:t>
            </a:r>
            <a:r>
              <a:rPr lang="en-US" sz="800" b="0" dirty="0"/>
              <a:t>.  Retrieved May 31, 2018, from </a:t>
            </a:r>
            <a:r>
              <a:rPr lang="en-US" sz="800" b="0" u="sng" dirty="0">
                <a:hlinkClick r:id="rId22"/>
              </a:rPr>
              <a:t>https://www.mitre.org/research/technology-transfer/technology-licensing/terminal-area-route-generation-and-traffic</a:t>
            </a:r>
            <a:endParaRPr lang="en-US" sz="800" b="0" dirty="0"/>
          </a:p>
          <a:p>
            <a:pPr marL="0" indent="0">
              <a:buNone/>
            </a:pPr>
            <a:r>
              <a:rPr lang="en-US" sz="800" b="0" dirty="0"/>
              <a:t>TARGETS-Brochure.  (2018c.).  </a:t>
            </a:r>
            <a:r>
              <a:rPr lang="en-US" sz="800" b="0" i="1" dirty="0"/>
              <a:t>Portable Document Format.</a:t>
            </a:r>
            <a:r>
              <a:rPr lang="en-US" sz="800" b="0" dirty="0"/>
              <a:t>  Retrieved May 31, 2018, from  </a:t>
            </a:r>
            <a:r>
              <a:rPr lang="en-US" sz="800" b="0" u="sng" dirty="0">
                <a:hlinkClick r:id="rId23"/>
              </a:rPr>
              <a:t>https://targets.cssiinc.com/external/downloads/documents/TARGETS-Brochure.pdf</a:t>
            </a:r>
            <a:endParaRPr lang="en-US" sz="800" b="0" dirty="0"/>
          </a:p>
          <a:p>
            <a:pPr marL="0" indent="0">
              <a:buNone/>
            </a:pPr>
            <a:endParaRPr lang="en-US" sz="800" b="0" dirty="0"/>
          </a:p>
        </p:txBody>
      </p:sp>
    </p:spTree>
    <p:extLst>
      <p:ext uri="{BB962C8B-B14F-4D97-AF65-F5344CB8AC3E}">
        <p14:creationId xmlns:p14="http://schemas.microsoft.com/office/powerpoint/2010/main" val="1439766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267" t="16158" r="14191" b="18852"/>
          <a:stretch/>
        </p:blipFill>
        <p:spPr>
          <a:xfrm>
            <a:off x="1531144" y="232473"/>
            <a:ext cx="6400800" cy="5734375"/>
          </a:xfrm>
        </p:spPr>
      </p:pic>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407269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Goal (Solution)</a:t>
            </a:r>
            <a:endParaRPr lang="en-US" dirty="0"/>
          </a:p>
        </p:txBody>
      </p:sp>
      <p:sp>
        <p:nvSpPr>
          <p:cNvPr id="3" name="Content Placeholder 2"/>
          <p:cNvSpPr>
            <a:spLocks noGrp="1"/>
          </p:cNvSpPr>
          <p:nvPr>
            <p:ph idx="1"/>
          </p:nvPr>
        </p:nvSpPr>
        <p:spPr/>
        <p:txBody>
          <a:bodyPr>
            <a:normAutofit/>
          </a:bodyPr>
          <a:lstStyle/>
          <a:p>
            <a:pPr marL="0" indent="0">
              <a:buNone/>
            </a:pPr>
            <a:r>
              <a:rPr lang="en-US" sz="3200" u="sng" dirty="0" smtClean="0"/>
              <a:t>Develop ZDV-3D:</a:t>
            </a:r>
            <a:r>
              <a:rPr lang="en-US" sz="3200" dirty="0" smtClean="0"/>
              <a:t>  </a:t>
            </a:r>
          </a:p>
          <a:p>
            <a:pPr marL="0" indent="0">
              <a:buNone/>
            </a:pPr>
            <a:r>
              <a:rPr lang="en-US" sz="3200" i="1" dirty="0" smtClean="0"/>
              <a:t>A comprehensive and easily accessible 3D representation of ZDV with associated aeronautical features.</a:t>
            </a:r>
            <a:endParaRPr lang="en-US" sz="3200" i="1" dirty="0"/>
          </a:p>
        </p:txBody>
      </p:sp>
      <p:sp>
        <p:nvSpPr>
          <p:cNvPr id="4" name="Rectangle 3"/>
          <p:cNvSpPr/>
          <p:nvPr/>
        </p:nvSpPr>
        <p:spPr>
          <a:xfrm>
            <a:off x="1728655" y="4119860"/>
            <a:ext cx="5096139" cy="923330"/>
          </a:xfrm>
          <a:prstGeom prst="rect">
            <a:avLst/>
          </a:prstGeom>
          <a:noFill/>
        </p:spPr>
        <p:txBody>
          <a:bodyPr wrap="none" lIns="91440" tIns="45720" rIns="91440" bIns="45720">
            <a:spAutoFit/>
          </a:bodyPr>
          <a:lstStyle/>
          <a:p>
            <a:pPr algn="ctr">
              <a:buNone/>
            </a:pPr>
            <a:r>
              <a:rPr lang="en-US" sz="5400" b="1" cap="none" spc="0" dirty="0" smtClean="0">
                <a:ln w="6600">
                  <a:solidFill>
                    <a:schemeClr val="accent2"/>
                  </a:solidFill>
                  <a:prstDash val="solid"/>
                </a:ln>
                <a:solidFill>
                  <a:srgbClr val="FFFFFF"/>
                </a:solidFill>
                <a:effectLst>
                  <a:outerShdw dist="38100" dir="2700000" algn="tl" rotWithShape="0">
                    <a:schemeClr val="accent2"/>
                  </a:outerShdw>
                  <a:reflection blurRad="6350" stA="60000" endA="900" endPos="58000" dir="5400000" sy="-100000" algn="bl" rotWithShape="0"/>
                </a:effectLst>
              </a:rPr>
              <a:t>3D Digital Twin</a:t>
            </a:r>
            <a:endParaRPr lang="en-US" sz="5400" b="1" cap="none" spc="0" dirty="0">
              <a:ln w="6600">
                <a:solidFill>
                  <a:schemeClr val="accent2"/>
                </a:solidFill>
                <a:prstDash val="solid"/>
              </a:ln>
              <a:solidFill>
                <a:srgbClr val="FFFFFF"/>
              </a:solidFill>
              <a:effectLst>
                <a:outerShdw dist="38100" dir="2700000" algn="tl" rotWithShape="0">
                  <a:schemeClr val="accent2"/>
                </a:outerShdw>
                <a:reflection blurRad="6350" stA="60000" endA="900" endPos="58000" dir="5400000" sy="-100000" algn="bl" rotWithShape="0"/>
              </a:effectLst>
            </a:endParaRPr>
          </a:p>
        </p:txBody>
      </p:sp>
    </p:spTree>
    <p:extLst>
      <p:ext uri="{BB962C8B-B14F-4D97-AF65-F5344CB8AC3E}">
        <p14:creationId xmlns:p14="http://schemas.microsoft.com/office/powerpoint/2010/main" val="2057535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Traffic Control Background</a:t>
            </a:r>
            <a:endParaRPr lang="en-US" dirty="0"/>
          </a:p>
        </p:txBody>
      </p:sp>
      <p:sp>
        <p:nvSpPr>
          <p:cNvPr id="3" name="Content Placeholder 2"/>
          <p:cNvSpPr>
            <a:spLocks noGrp="1"/>
          </p:cNvSpPr>
          <p:nvPr>
            <p:ph idx="1"/>
          </p:nvPr>
        </p:nvSpPr>
        <p:spPr>
          <a:xfrm>
            <a:off x="495300" y="1128417"/>
            <a:ext cx="8050213" cy="4391025"/>
          </a:xfrm>
        </p:spPr>
        <p:txBody>
          <a:bodyPr/>
          <a:lstStyle/>
          <a:p>
            <a:r>
              <a:rPr lang="en-US" dirty="0" smtClean="0"/>
              <a:t>ATC provides aircraft separation services</a:t>
            </a:r>
          </a:p>
          <a:p>
            <a:pPr lvl="1"/>
            <a:r>
              <a:rPr lang="en-US" dirty="0" smtClean="0"/>
              <a:t>Towers</a:t>
            </a:r>
          </a:p>
          <a:p>
            <a:pPr lvl="1"/>
            <a:r>
              <a:rPr lang="en-US" dirty="0" smtClean="0"/>
              <a:t>TRACON (Terminal Radar Approach Control)</a:t>
            </a:r>
          </a:p>
          <a:p>
            <a:pPr lvl="1"/>
            <a:r>
              <a:rPr lang="en-US" dirty="0" smtClean="0"/>
              <a:t>En Route Centers</a:t>
            </a:r>
          </a:p>
          <a:p>
            <a:r>
              <a:rPr lang="en-US" dirty="0" smtClean="0"/>
              <a:t>Denver Air Route Traffic Control Center (Denver Center)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513" y="4118971"/>
            <a:ext cx="6858000" cy="1828800"/>
          </a:xfrm>
          <a:prstGeom prst="rect">
            <a:avLst/>
          </a:prstGeom>
        </p:spPr>
      </p:pic>
    </p:spTree>
    <p:extLst>
      <p:ext uri="{BB962C8B-B14F-4D97-AF65-F5344CB8AC3E}">
        <p14:creationId xmlns:p14="http://schemas.microsoft.com/office/powerpoint/2010/main" val="38324217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50929"/>
          </a:xfrm>
        </p:spPr>
        <p:txBody>
          <a:bodyPr/>
          <a:lstStyle/>
          <a:p>
            <a:r>
              <a:rPr lang="en-US" dirty="0" smtClean="0"/>
              <a:t>Denver Center (ZDV)</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7700" y="650929"/>
            <a:ext cx="7008599" cy="5412683"/>
          </a:xfrm>
          <a:prstGeom prst="rect">
            <a:avLst/>
          </a:prstGeom>
        </p:spPr>
      </p:pic>
    </p:spTree>
    <p:extLst>
      <p:ext uri="{BB962C8B-B14F-4D97-AF65-F5344CB8AC3E}">
        <p14:creationId xmlns:p14="http://schemas.microsoft.com/office/powerpoint/2010/main" val="2412137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716527"/>
          </a:xfrm>
        </p:spPr>
        <p:txBody>
          <a:bodyPr/>
          <a:lstStyle/>
          <a:p>
            <a:r>
              <a:rPr lang="en-US" dirty="0" smtClean="0"/>
              <a:t>Airspace Complexity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716527"/>
            <a:ext cx="5315919" cy="5315919"/>
          </a:xfrm>
          <a:prstGeom prst="rect">
            <a:avLst/>
          </a:prstGeom>
          <a:ln>
            <a:solidFill>
              <a:schemeClr val="accent1"/>
            </a:solidFill>
          </a:ln>
        </p:spPr>
      </p:pic>
    </p:spTree>
    <p:extLst>
      <p:ext uri="{BB962C8B-B14F-4D97-AF65-F5344CB8AC3E}">
        <p14:creationId xmlns:p14="http://schemas.microsoft.com/office/powerpoint/2010/main" val="100571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0" y="11430"/>
            <a:ext cx="9235440" cy="6926580"/>
          </a:xfrm>
          <a:prstGeom prst="rect">
            <a:avLst/>
          </a:prstGeom>
        </p:spPr>
      </p:pic>
    </p:spTree>
    <p:extLst>
      <p:ext uri="{BB962C8B-B14F-4D97-AF65-F5344CB8AC3E}">
        <p14:creationId xmlns:p14="http://schemas.microsoft.com/office/powerpoint/2010/main" val="3202895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776" r="11318"/>
          <a:stretch/>
        </p:blipFill>
        <p:spPr bwMode="auto">
          <a:xfrm>
            <a:off x="430078" y="588935"/>
            <a:ext cx="8283844" cy="5424140"/>
          </a:xfrm>
          <a:prstGeom prst="rect">
            <a:avLst/>
          </a:prstGeom>
          <a:ln>
            <a:solidFill>
              <a:schemeClr val="accent1"/>
            </a:solidFill>
          </a:ln>
          <a:extLst>
            <a:ext uri="{53640926-AAD7-44D8-BBD7-CCE9431645EC}">
              <a14:shadowObscured xmlns:a14="http://schemas.microsoft.com/office/drawing/2010/main"/>
            </a:ext>
          </a:extLst>
        </p:spPr>
      </p:pic>
      <p:sp>
        <p:nvSpPr>
          <p:cNvPr id="2" name="Title 1"/>
          <p:cNvSpPr>
            <a:spLocks noGrp="1"/>
          </p:cNvSpPr>
          <p:nvPr>
            <p:ph type="title"/>
          </p:nvPr>
        </p:nvSpPr>
        <p:spPr>
          <a:xfrm>
            <a:off x="628650" y="69741"/>
            <a:ext cx="7886700" cy="557939"/>
          </a:xfrm>
        </p:spPr>
        <p:txBody>
          <a:bodyPr>
            <a:normAutofit fontScale="90000"/>
          </a:bodyPr>
          <a:lstStyle/>
          <a:p>
            <a:r>
              <a:rPr lang="en-US" dirty="0" smtClean="0"/>
              <a:t>TRACONs &amp; Low Altitude Structure</a:t>
            </a:r>
            <a:endParaRPr lang="en-US" dirty="0"/>
          </a:p>
        </p:txBody>
      </p:sp>
    </p:spTree>
    <p:extLst>
      <p:ext uri="{BB962C8B-B14F-4D97-AF65-F5344CB8AC3E}">
        <p14:creationId xmlns:p14="http://schemas.microsoft.com/office/powerpoint/2010/main" val="2128431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3270</TotalTime>
  <Words>5006</Words>
  <Application>Microsoft Office PowerPoint</Application>
  <PresentationFormat>On-screen Show (4:3)</PresentationFormat>
  <Paragraphs>543</Paragraphs>
  <Slides>37</Slides>
  <Notes>37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Times New Roman</vt:lpstr>
      <vt:lpstr>1_Custom Design</vt:lpstr>
      <vt:lpstr>ZDV-3D</vt:lpstr>
      <vt:lpstr>Overview</vt:lpstr>
      <vt:lpstr>Problem Description</vt:lpstr>
      <vt:lpstr>Project Goal (Solution)</vt:lpstr>
      <vt:lpstr>Air Traffic Control Background</vt:lpstr>
      <vt:lpstr>Denver Center (ZDV)</vt:lpstr>
      <vt:lpstr>Airspace Complexity</vt:lpstr>
      <vt:lpstr>PowerPoint Presentation</vt:lpstr>
      <vt:lpstr>TRACONs &amp; Low Altitude Structure</vt:lpstr>
      <vt:lpstr>Controlled/Uncontrolled Airspace</vt:lpstr>
      <vt:lpstr>ZDV Special Use Airspace (SUA)</vt:lpstr>
      <vt:lpstr>Concepts</vt:lpstr>
      <vt:lpstr>Airways</vt:lpstr>
      <vt:lpstr>Instrument Procedures</vt:lpstr>
      <vt:lpstr>Aeronautical Reference Data</vt:lpstr>
      <vt:lpstr>Popular Digital Aeronautical Chart Viewers</vt:lpstr>
      <vt:lpstr>Current Denver Center GIS Platforms</vt:lpstr>
      <vt:lpstr>SDAT</vt:lpstr>
      <vt:lpstr>PDARS</vt:lpstr>
      <vt:lpstr>TARGETS</vt:lpstr>
      <vt:lpstr>Esri FAA Implementation</vt:lpstr>
      <vt:lpstr>ZDV 3D Rendering Needs</vt:lpstr>
      <vt:lpstr>Project Objectives</vt:lpstr>
      <vt:lpstr>Data Sources</vt:lpstr>
      <vt:lpstr>Incorporate Aviation Reference Data:</vt:lpstr>
      <vt:lpstr>Drape 2D Layers over DEM:</vt:lpstr>
      <vt:lpstr>Establish 3D depiction capability for:</vt:lpstr>
      <vt:lpstr>Incorporate ArcGIS Pro Tasks to Facilitate Consuming Data</vt:lpstr>
      <vt:lpstr>Technology</vt:lpstr>
      <vt:lpstr>Development Process</vt:lpstr>
      <vt:lpstr>Anticipated Challenges/Limitations</vt:lpstr>
      <vt:lpstr>Anticipated Results</vt:lpstr>
      <vt:lpstr>Further Development Potential</vt:lpstr>
      <vt:lpstr>2018 Timeline</vt:lpstr>
      <vt:lpstr>Acknowledgments</vt:lpstr>
      <vt:lpstr>References</vt:lpstr>
      <vt:lpstr>Questions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Doman, Berrett (FAA)</cp:lastModifiedBy>
  <cp:revision>323</cp:revision>
  <cp:lastPrinted>2006-06-13T13:31:45Z</cp:lastPrinted>
  <dcterms:created xsi:type="dcterms:W3CDTF">2005-01-28T20:32:53Z</dcterms:created>
  <dcterms:modified xsi:type="dcterms:W3CDTF">2018-07-26T12:45:06Z</dcterms:modified>
</cp:coreProperties>
</file>