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3"/>
  </p:notesMasterIdLst>
  <p:handoutMasterIdLst>
    <p:handoutMasterId r:id="rId24"/>
  </p:handoutMasterIdLst>
  <p:sldIdLst>
    <p:sldId id="256" r:id="rId3"/>
    <p:sldId id="280" r:id="rId4"/>
    <p:sldId id="281" r:id="rId5"/>
    <p:sldId id="282" r:id="rId6"/>
    <p:sldId id="283" r:id="rId7"/>
    <p:sldId id="284" r:id="rId8"/>
    <p:sldId id="271" r:id="rId9"/>
    <p:sldId id="275" r:id="rId10"/>
    <p:sldId id="286" r:id="rId11"/>
    <p:sldId id="285" r:id="rId12"/>
    <p:sldId id="276" r:id="rId13"/>
    <p:sldId id="272" r:id="rId14"/>
    <p:sldId id="277" r:id="rId15"/>
    <p:sldId id="278" r:id="rId16"/>
    <p:sldId id="262" r:id="rId17"/>
    <p:sldId id="273" r:id="rId18"/>
    <p:sldId id="279" r:id="rId19"/>
    <p:sldId id="287" r:id="rId20"/>
    <p:sldId id="288" r:id="rId21"/>
    <p:sldId id="289" r:id="rId2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5274" autoAdjust="0"/>
  </p:normalViewPr>
  <p:slideViewPr>
    <p:cSldViewPr>
      <p:cViewPr varScale="1">
        <p:scale>
          <a:sx n="72" d="100"/>
          <a:sy n="72" d="100"/>
        </p:scale>
        <p:origin x="660" y="7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2748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11/3/2016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11/3/2016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dirty="0"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11/3/2016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11/3/2016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11/3/2016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11/3/2016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11/3/2016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11/3/2016</a:t>
            </a:fld>
            <a:endParaRPr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11/3/2016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11/3/2016</a:t>
            </a:fld>
            <a:endParaRPr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11/3/2016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11/3/2016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/>
              <a:pPr/>
              <a:t>11/3/2016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Investigating Major League Baseball (MLB) amateur draft patterns pertaining to climate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By Michael Dudkin </a:t>
            </a:r>
          </a:p>
          <a:p>
            <a:r>
              <a:rPr lang="en-US" dirty="0"/>
              <a:t>Pennsylvania State University</a:t>
            </a:r>
          </a:p>
          <a:p>
            <a:r>
              <a:rPr lang="en-US" dirty="0"/>
              <a:t>Advisor – Justine Blanford</a:t>
            </a:r>
          </a:p>
          <a:p>
            <a:r>
              <a:rPr lang="en-US" dirty="0"/>
              <a:t>Special Tanks to Dr. Eliza Richardson Marone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Assignment of draft pick hometowns to climate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Will use NOAA data to create interpolated climate surface of United States</a:t>
            </a:r>
          </a:p>
          <a:p>
            <a:r>
              <a:rPr lang="en-US" dirty="0"/>
              <a:t>Draft pick hometowns over first 10 rounds in the 30 study years will be mapped to surface and assigned a value</a:t>
            </a:r>
          </a:p>
          <a:p>
            <a:r>
              <a:rPr lang="en-US" dirty="0"/>
              <a:t>That value will be assigned to one of 5 climate categories factoring in temperature and annual rainfall for a given location </a:t>
            </a:r>
          </a:p>
          <a:p>
            <a:pPr lvl="1"/>
            <a:r>
              <a:rPr lang="en-US" dirty="0"/>
              <a:t>Will be based on both average temperature and average annual precipitation to better capture effect of limited schedule/practice time, and consequently on quality of competition</a:t>
            </a:r>
          </a:p>
          <a:p>
            <a:pPr lvl="1"/>
            <a:r>
              <a:rPr lang="en-US" dirty="0"/>
              <a:t>NOAA 30-year data </a:t>
            </a:r>
          </a:p>
          <a:p>
            <a:r>
              <a:rPr lang="en-US" dirty="0"/>
              <a:t>Initial pilot study used 3 climate categories based on average winter temperature only (based on NOAA 30-year averages)</a:t>
            </a:r>
          </a:p>
          <a:p>
            <a:pPr marL="4572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6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Adjustments to raw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baseline analysis is performed on all players, a subset will be tested</a:t>
            </a:r>
          </a:p>
          <a:p>
            <a:r>
              <a:rPr lang="en-US" dirty="0"/>
              <a:t>This subset will consist </a:t>
            </a:r>
            <a:r>
              <a:rPr lang="en-US" b="1" dirty="0"/>
              <a:t>only of high-school draftees who are drafted as position players</a:t>
            </a:r>
          </a:p>
          <a:p>
            <a:r>
              <a:rPr lang="en-US" dirty="0"/>
              <a:t>The reason is that the dominant factor in pitcher scouting (throwing velocity) is the variable most independent of geography/climate/competitive environment</a:t>
            </a:r>
          </a:p>
        </p:txBody>
      </p:sp>
    </p:spTree>
    <p:extLst>
      <p:ext uri="{BB962C8B-B14F-4D97-AF65-F5344CB8AC3E}">
        <p14:creationId xmlns:p14="http://schemas.microsoft.com/office/powerpoint/2010/main" val="157398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Climate data used to create interpolated surface</a:t>
            </a:r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5865812" y="2209801"/>
            <a:ext cx="4038600" cy="2590800"/>
          </a:xfrm>
          <a:prstGeom prst="rect">
            <a:avLst/>
          </a:prstGeom>
        </p:spPr>
      </p:pic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836612" y="1981200"/>
            <a:ext cx="4267200" cy="28194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89012" y="5257800"/>
            <a:ext cx="929640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Using thousands of data points (each representing avg winter temp) to crate interpolated surface on which draft pick hometowns can be plotted</a:t>
            </a:r>
          </a:p>
        </p:txBody>
      </p:sp>
      <p:sp>
        <p:nvSpPr>
          <p:cNvPr id="6" name="Arrow: Right 5"/>
          <p:cNvSpPr/>
          <p:nvPr/>
        </p:nvSpPr>
        <p:spPr>
          <a:xfrm>
            <a:off x="5103812" y="3200400"/>
            <a:ext cx="762000" cy="3048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3599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for population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/>
          <a:srcRect l="28508" r="15282" b="10527"/>
          <a:stretch/>
        </p:blipFill>
        <p:spPr>
          <a:xfrm>
            <a:off x="608012" y="1676400"/>
            <a:ext cx="5181600" cy="3886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4414" y="1752600"/>
            <a:ext cx="5562598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Map shows geographic distribution of all draftees 2000-2009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Map clearly resembles overall US population density map, with major population centers accounting for more data points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9456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for population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Prior research on talent distribution among pro athletes demonstrates that talent is not proportional to overall population at any given location</a:t>
            </a:r>
          </a:p>
          <a:p>
            <a:r>
              <a:rPr lang="en-US" dirty="0"/>
              <a:t>In particular players from smaller cities and towns are overrepresented in pro sports leagues relative to major urban population centers*</a:t>
            </a:r>
          </a:p>
          <a:p>
            <a:r>
              <a:rPr lang="en-US" dirty="0"/>
              <a:t>ArcGIS mapping tools will be used to create population-corrected visuals to determine overrepresentation effect among MLB draftees, for both the country overall and for warm-weather locations in particular</a:t>
            </a:r>
          </a:p>
          <a:p>
            <a:pPr marL="45720" indent="0">
              <a:buNone/>
            </a:pPr>
            <a:r>
              <a:rPr lang="en-US" dirty="0"/>
              <a:t>*</a:t>
            </a:r>
            <a:r>
              <a:rPr lang="en-US" sz="1700" dirty="0"/>
              <a:t>MACDONALD, DJ; et al. Place but not Date of Birth Influences the Development and Emergence of Athletic Talent in American Football. </a:t>
            </a:r>
            <a:r>
              <a:rPr lang="en-US" sz="1700" i="1" dirty="0"/>
              <a:t>Journal of Applied Sport Psychology</a:t>
            </a:r>
            <a:r>
              <a:rPr lang="en-US" sz="1700" dirty="0"/>
              <a:t>. 21, 1, 80-90, Jan. 2009</a:t>
            </a:r>
            <a:r>
              <a:rPr lang="en-US" dirty="0"/>
              <a:t>.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645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Measure of expected war from each draft position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Value of each draft slot indicated by expected WAR chart crated by baseball researchers who studied what a team can expect over the course of the draft process</a:t>
            </a:r>
          </a:p>
          <a:p>
            <a:r>
              <a:rPr lang="en-US" dirty="0"/>
              <a:t>Due to normal distribution of talent top of 1</a:t>
            </a:r>
            <a:r>
              <a:rPr lang="en-US" baseline="30000" dirty="0"/>
              <a:t>st</a:t>
            </a:r>
            <a:r>
              <a:rPr lang="en-US" dirty="0"/>
              <a:t> round picks are vastly more valuable than subsequent picks</a:t>
            </a:r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233488" y="2813365"/>
            <a:ext cx="4708525" cy="2374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80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 square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8" y="1828800"/>
            <a:ext cx="10195133" cy="4343400"/>
          </a:xfrm>
        </p:spPr>
        <p:txBody>
          <a:bodyPr/>
          <a:lstStyle/>
          <a:p>
            <a:r>
              <a:rPr lang="en-US" dirty="0"/>
              <a:t>Chi square analysis will quantify differences between observed and expected talent distributions</a:t>
            </a:r>
          </a:p>
          <a:p>
            <a:r>
              <a:rPr lang="en-US" dirty="0"/>
              <a:t>Derived by summing the squared differences between observed and expected frequencies divided by each expected frequency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Derived value is compared to corresponding value that would be expected from normal distribution – if derived value is higher, null hypothesis can be rejected</a:t>
            </a:r>
          </a:p>
          <a:p>
            <a:r>
              <a:rPr lang="en-US" dirty="0"/>
              <a:t>Threshold used in this study will be at the 95% confidence level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5412" y="3581400"/>
            <a:ext cx="2447925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36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 square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Sample contingency tables from analysis of 1</a:t>
            </a:r>
            <a:r>
              <a:rPr lang="en-US" baseline="30000" dirty="0"/>
              <a:t>st</a:t>
            </a:r>
            <a:r>
              <a:rPr lang="en-US" dirty="0"/>
              <a:t> round draftees 2000-2009</a:t>
            </a:r>
          </a:p>
          <a:p>
            <a:r>
              <a:rPr lang="en-US" dirty="0"/>
              <a:t>In this analysis chi-square statistic did not exceed the table value, and H0 could not be rejected</a:t>
            </a:r>
          </a:p>
          <a:p>
            <a:r>
              <a:rPr lang="en-US" dirty="0"/>
              <a:t>This small study divided climate types of draftee hometowns in to very basic Cold/Moderate/Warm “bins” based on avg winter temperature</a:t>
            </a:r>
          </a:p>
          <a:p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868" y="2057400"/>
            <a:ext cx="5686425" cy="3248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8440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– conclusions from preliminary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H0 cannot be rejected</a:t>
            </a:r>
          </a:p>
          <a:p>
            <a:pPr lvl="1"/>
            <a:r>
              <a:rPr lang="en-US" dirty="0"/>
              <a:t>10 draft years (2000-2009), first round picks ONLY</a:t>
            </a:r>
          </a:p>
          <a:p>
            <a:pPr lvl="1"/>
            <a:r>
              <a:rPr lang="en-US" dirty="0"/>
              <a:t>Chi square value to be exceeded </a:t>
            </a:r>
            <a:r>
              <a:rPr lang="en-US" b="1" dirty="0"/>
              <a:t>21.026 </a:t>
            </a:r>
            <a:r>
              <a:rPr lang="en-US" dirty="0"/>
              <a:t>at p=0.05</a:t>
            </a:r>
            <a:endParaRPr lang="en-US" b="1" dirty="0"/>
          </a:p>
          <a:p>
            <a:pPr lvl="1"/>
            <a:r>
              <a:rPr lang="en-US" dirty="0"/>
              <a:t>Chi square value from study </a:t>
            </a:r>
            <a:r>
              <a:rPr lang="en-US" b="1" dirty="0"/>
              <a:t>8.38</a:t>
            </a:r>
          </a:p>
          <a:p>
            <a:pPr lvl="1"/>
            <a:endParaRPr lang="en-US" b="1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Preliminary study (same year/round parameters) but limited to HS draftees only (n=189)</a:t>
            </a:r>
          </a:p>
          <a:p>
            <a:pPr lvl="1"/>
            <a:r>
              <a:rPr lang="en-US" dirty="0"/>
              <a:t>H0 cannot be rejected</a:t>
            </a:r>
          </a:p>
          <a:p>
            <a:pPr lvl="1"/>
            <a:r>
              <a:rPr lang="en-US" b="1" dirty="0"/>
              <a:t>12.11</a:t>
            </a:r>
            <a:r>
              <a:rPr lang="en-US" dirty="0"/>
              <a:t> chi square value still does not exceed </a:t>
            </a:r>
            <a:r>
              <a:rPr lang="en-US" b="1" dirty="0"/>
              <a:t>21.026</a:t>
            </a:r>
            <a:r>
              <a:rPr lang="en-US" dirty="0"/>
              <a:t> at p=0.05</a:t>
            </a:r>
          </a:p>
        </p:txBody>
      </p:sp>
    </p:spTree>
    <p:extLst>
      <p:ext uri="{BB962C8B-B14F-4D97-AF65-F5344CB8AC3E}">
        <p14:creationId xmlns:p14="http://schemas.microsoft.com/office/powerpoint/2010/main" val="2501371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– pathway for full-scale study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7614" y="1828800"/>
            <a:ext cx="10058398" cy="374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Design 5 concrete climate categories logically consistent with climate and suitability for a baseball environment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Create Climate surface using NOAA data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Isolate high school hitter draftees from dataset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Assign data points into the 5 categories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Assign data points intro draft bins (e.g. round 1 picks 1-10..15-20, Round 2, Round 3 and so on)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Create expected vs observed contingency tables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Calculate chi square value and verify if null hypothesis can be rejected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4394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background – Major League Baseball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2015 total revenue approaching US$9.5 billion</a:t>
            </a:r>
          </a:p>
          <a:p>
            <a:r>
              <a:rPr lang="en-US" dirty="0"/>
              <a:t>15 consecutive years of revenue growth</a:t>
            </a:r>
          </a:p>
          <a:p>
            <a:r>
              <a:rPr lang="en-US" dirty="0"/>
              <a:t>Increased parity and competition between clubs</a:t>
            </a:r>
          </a:p>
          <a:p>
            <a:r>
              <a:rPr lang="en-US" dirty="0"/>
              <a:t>Amateur draft held every June to bring new talent under contract from US &amp; Puerto Rico (amateur signed from other locations not subject to draft)</a:t>
            </a:r>
          </a:p>
          <a:p>
            <a:r>
              <a:rPr lang="en-US" dirty="0"/>
              <a:t>Amateur draft is major source of cost-controlled talent</a:t>
            </a:r>
          </a:p>
        </p:txBody>
      </p:sp>
    </p:spTree>
    <p:extLst>
      <p:ext uri="{BB962C8B-B14F-4D97-AF65-F5344CB8AC3E}">
        <p14:creationId xmlns:p14="http://schemas.microsoft.com/office/powerpoint/2010/main" val="3711570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Selected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MACDONALD, DJ; et al. Place but not Date of Birth Influences the Development and Emergence of Athletic Talent in American Football. </a:t>
            </a:r>
            <a:r>
              <a:rPr lang="en-US" sz="1800" i="1" dirty="0"/>
              <a:t>Journal of Applied Sport Psychology</a:t>
            </a:r>
            <a:r>
              <a:rPr lang="en-US" sz="1800" dirty="0"/>
              <a:t>. 21, 1, 80-90, Jan. 2009.</a:t>
            </a:r>
          </a:p>
          <a:p>
            <a:r>
              <a:rPr lang="en-US" sz="1800" i="1" dirty="0"/>
              <a:t>Draft Index</a:t>
            </a:r>
            <a:r>
              <a:rPr lang="en-US" sz="1800" dirty="0"/>
              <a:t>. (n.d.). Retrieved from Baseball-Reference.com: http://www.baseball-reference.com/draft/</a:t>
            </a:r>
          </a:p>
          <a:p>
            <a:r>
              <a:rPr lang="en-US" sz="1800" dirty="0"/>
              <a:t>Murphy, M. (2014, May 22). </a:t>
            </a:r>
            <a:r>
              <a:rPr lang="en-US" sz="1800" i="1" dirty="0"/>
              <a:t>The Net Value of Draft Picks</a:t>
            </a:r>
            <a:r>
              <a:rPr lang="en-US" sz="1800" dirty="0"/>
              <a:t>. Retrieved from The Hardball Times: http://www.hardballtimes.com/the-net-value-of-draft-picks/</a:t>
            </a:r>
          </a:p>
          <a:p>
            <a:r>
              <a:rPr lang="en-US" sz="1800" dirty="0"/>
              <a:t>NOAA National Centers for Environmental Information. (2016). Retrieved from 1981-2010 U.S. Climate Normals: https://www.ncdc.noaa.gov/data-access/land-based-station-data/land-based-datasets/climate-normals/1981-2010-normals-data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9281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Amateur draft is source of cost efficiency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Drafted players not eligible for free agency until completion of 6 years service time on MLB roster</a:t>
            </a:r>
          </a:p>
          <a:p>
            <a:r>
              <a:rPr lang="en-US" dirty="0"/>
              <a:t>Drafted players cost-controlled through minimum salaries (1</a:t>
            </a:r>
            <a:r>
              <a:rPr lang="en-US" baseline="30000" dirty="0"/>
              <a:t>st</a:t>
            </a:r>
            <a:r>
              <a:rPr lang="en-US" dirty="0"/>
              <a:t> through 3</a:t>
            </a:r>
            <a:r>
              <a:rPr lang="en-US" baseline="30000" dirty="0"/>
              <a:t>rd</a:t>
            </a:r>
            <a:r>
              <a:rPr lang="en-US" dirty="0"/>
              <a:t> years) and salary arbitration (next 3 years)</a:t>
            </a:r>
          </a:p>
          <a:p>
            <a:r>
              <a:rPr lang="en-US" dirty="0"/>
              <a:t>Drafted players who excel in MLB provide performance at fraction of cost of free-agent signees who are paid market salaries on multiyear fully-guaranteed contracts</a:t>
            </a:r>
          </a:p>
        </p:txBody>
      </p:sp>
    </p:spTree>
    <p:extLst>
      <p:ext uri="{BB962C8B-B14F-4D97-AF65-F5344CB8AC3E}">
        <p14:creationId xmlns:p14="http://schemas.microsoft.com/office/powerpoint/2010/main" val="3967787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player value in major league baseball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Wins Above Replacement (WAR)</a:t>
            </a:r>
          </a:p>
          <a:p>
            <a:pPr lvl="1"/>
            <a:r>
              <a:rPr lang="en-US" dirty="0"/>
              <a:t>A near universal framework within the baseball community to easily summarize a player’s value</a:t>
            </a:r>
          </a:p>
          <a:p>
            <a:pPr lvl="1"/>
            <a:r>
              <a:rPr lang="en-US" dirty="0"/>
              <a:t>Represents the number of wins a player’s performance adds relative to a team composed entirely of “replacement” players – that is, representing a level of performance that can be obtained from any number of available minor league players</a:t>
            </a:r>
          </a:p>
          <a:p>
            <a:pPr lvl="1"/>
            <a:r>
              <a:rPr lang="en-US" dirty="0"/>
              <a:t>It sums a player’s contributions through all aspects of the game, including value added through batting, baserunning, and defense for hitters and run prevention for pitchers. </a:t>
            </a:r>
          </a:p>
          <a:p>
            <a:pPr lvl="1"/>
            <a:r>
              <a:rPr lang="en-US" b="1" dirty="0"/>
              <a:t>WAR is a measure of scarcity, and therefore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964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 scale (over 162-game season)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0 – replacement level (good minor leaguer)</a:t>
            </a:r>
          </a:p>
          <a:p>
            <a:r>
              <a:rPr lang="en-US" dirty="0"/>
              <a:t>1 – below average, reserve</a:t>
            </a:r>
          </a:p>
          <a:p>
            <a:r>
              <a:rPr lang="en-US" dirty="0"/>
              <a:t>2 – league average starter</a:t>
            </a:r>
          </a:p>
          <a:p>
            <a:r>
              <a:rPr lang="en-US" dirty="0"/>
              <a:t>5-7 – All-Star level</a:t>
            </a:r>
          </a:p>
          <a:p>
            <a:r>
              <a:rPr lang="en-US" dirty="0"/>
              <a:t>7-10 – MVP level</a:t>
            </a:r>
          </a:p>
          <a:p>
            <a:r>
              <a:rPr lang="en-US" dirty="0"/>
              <a:t>10+ - historically rare feat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059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of efficient talent acquisition through amateur draft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Production vs salary 2010-2012</a:t>
            </a:r>
          </a:p>
          <a:p>
            <a:r>
              <a:rPr lang="en-US" dirty="0"/>
              <a:t>Jason Heyward (Atlanta Braves, 2007 draft pick)</a:t>
            </a:r>
          </a:p>
          <a:p>
            <a:pPr lvl="1"/>
            <a:r>
              <a:rPr lang="en-US" dirty="0"/>
              <a:t>14.7 WAR</a:t>
            </a:r>
          </a:p>
          <a:p>
            <a:pPr lvl="1"/>
            <a:r>
              <a:rPr lang="en-US" dirty="0"/>
              <a:t>$1,461,500 total salary</a:t>
            </a:r>
          </a:p>
          <a:p>
            <a:pPr lvl="1"/>
            <a:endParaRPr lang="en-US" dirty="0"/>
          </a:p>
          <a:p>
            <a:r>
              <a:rPr lang="en-US" dirty="0"/>
              <a:t>Carlos Lee (Houston Astros, free agent signee)</a:t>
            </a:r>
          </a:p>
          <a:p>
            <a:pPr lvl="1"/>
            <a:r>
              <a:rPr lang="en-US" dirty="0"/>
              <a:t>1.5 WAR</a:t>
            </a:r>
          </a:p>
          <a:p>
            <a:pPr lvl="1"/>
            <a:r>
              <a:rPr lang="en-US" dirty="0"/>
              <a:t>$56,500,000 total salary</a:t>
            </a:r>
          </a:p>
        </p:txBody>
      </p:sp>
    </p:spTree>
    <p:extLst>
      <p:ext uri="{BB962C8B-B14F-4D97-AF65-F5344CB8AC3E}">
        <p14:creationId xmlns:p14="http://schemas.microsoft.com/office/powerpoint/2010/main" val="311281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investigate if there is any type of spatial bias in selection of amateur draft picks – in particular, if there is a cold weather effect in the draft positions of prospects, and if cold-weather state prospects are systemically undervalued by teams.</a:t>
            </a:r>
          </a:p>
          <a:p>
            <a:r>
              <a:rPr lang="en-US" dirty="0"/>
              <a:t>This project will use data points from 30 years of Major League Baseball amateur drafts (1980-2009).</a:t>
            </a:r>
          </a:p>
        </p:txBody>
      </p:sp>
    </p:spTree>
    <p:extLst>
      <p:ext uri="{BB962C8B-B14F-4D97-AF65-F5344CB8AC3E}">
        <p14:creationId xmlns:p14="http://schemas.microsoft.com/office/powerpoint/2010/main" val="293697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project attempts to reject the null hypothesis that for any given draft slot or range of slots (e.g. picks 1-5, 6-10 and so on from the 1</a:t>
            </a:r>
            <a:r>
              <a:rPr lang="en-US" baseline="30000" dirty="0"/>
              <a:t>st</a:t>
            </a:r>
            <a:r>
              <a:rPr lang="en-US" dirty="0"/>
              <a:t> through the 10</a:t>
            </a:r>
            <a:r>
              <a:rPr lang="en-US" baseline="30000" dirty="0"/>
              <a:t>th</a:t>
            </a:r>
            <a:r>
              <a:rPr lang="en-US" dirty="0"/>
              <a:t> rounds, the climate associated with a drafted player’s school has no bearing on the likelihood that that player will become a viable major league player (as measured by a career Wins Above Replacement of 3 or greater).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114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Quantifying climate impacts on draftability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614" y="1828800"/>
            <a:ext cx="9677398" cy="4038600"/>
          </a:xfrm>
        </p:spPr>
        <p:txBody>
          <a:bodyPr/>
          <a:lstStyle/>
          <a:p>
            <a:r>
              <a:rPr lang="en-US" dirty="0"/>
              <a:t>Cold weather prospects face a “cold weather bias” in baseball industry</a:t>
            </a:r>
          </a:p>
          <a:p>
            <a:r>
              <a:rPr lang="en-US" dirty="0"/>
              <a:t>Such players particularly in heavily populated northeast cannot practice outdoors year round, have a limited schedule, and cannot develop against premier competition in traditional talent hotbed states –e.g. TX, FL, CA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3413" y="4953000"/>
            <a:ext cx="8305800" cy="12280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dirty="0"/>
              <a:t>Scouting players in cold weather climates, particularly high school players, is very challenging just because players play so few games leading up to the draft…</a:t>
            </a:r>
            <a:r>
              <a:rPr lang="en-US" sz="1400" b="1" dirty="0"/>
              <a:t>the fact that 24 selections passed before Mike was drafted does suggest that it is hard to scout in the Northeast.</a:t>
            </a:r>
          </a:p>
          <a:p>
            <a:pPr>
              <a:lnSpc>
                <a:spcPct val="90000"/>
              </a:lnSpc>
            </a:pPr>
            <a:r>
              <a:rPr lang="en-US" sz="1400" b="1" dirty="0"/>
              <a:t>-Matt Klentak, Angels Assistant GM, to USA Today.</a:t>
            </a:r>
          </a:p>
          <a:p>
            <a:pPr>
              <a:lnSpc>
                <a:spcPct val="90000"/>
              </a:lnSpc>
            </a:pPr>
            <a:endParaRPr lang="en-US" sz="1400" b="1" dirty="0"/>
          </a:p>
          <a:p>
            <a:pPr>
              <a:lnSpc>
                <a:spcPct val="90000"/>
              </a:lnSpc>
            </a:pPr>
            <a:r>
              <a:rPr lang="en-US" sz="1100" dirty="0"/>
              <a:t>*http://www.usatoday.com/story/sports/mlb/2014/08/04/mike-trout-salary-production/13347167/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63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tinental World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007AB78-8AA3-48FB-9A6F-F33600BC4B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World maps series, World  presentation (widescreen)</Template>
  <TotalTime>0</TotalTime>
  <Words>1395</Words>
  <Application>Microsoft Office PowerPoint</Application>
  <PresentationFormat>Custom</PresentationFormat>
  <Paragraphs>105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Century Gothic</vt:lpstr>
      <vt:lpstr>Continental World 16x9</vt:lpstr>
      <vt:lpstr>Investigating Major League Baseball (MLB) amateur draft patterns pertaining to climate</vt:lpstr>
      <vt:lpstr>Topic background – Major League Baseball</vt:lpstr>
      <vt:lpstr>Amateur draft is source of cost efficiency</vt:lpstr>
      <vt:lpstr>Measuring player value in major league baseball</vt:lpstr>
      <vt:lpstr>WAR scale (over 162-game season)</vt:lpstr>
      <vt:lpstr>Example of efficient talent acquisition through amateur draft</vt:lpstr>
      <vt:lpstr>Research question</vt:lpstr>
      <vt:lpstr>Research question (cont.)</vt:lpstr>
      <vt:lpstr>Quantifying climate impacts on draftability</vt:lpstr>
      <vt:lpstr>Assignment of draft pick hometowns to climate categories</vt:lpstr>
      <vt:lpstr>Adjustments to raw data</vt:lpstr>
      <vt:lpstr>Example of Climate data used to create interpolated surface</vt:lpstr>
      <vt:lpstr>control for population</vt:lpstr>
      <vt:lpstr>Control for population (cont.)</vt:lpstr>
      <vt:lpstr>Measure of expected war from each draft position</vt:lpstr>
      <vt:lpstr>Chi square analysis</vt:lpstr>
      <vt:lpstr>Chi square analysis</vt:lpstr>
      <vt:lpstr>Summary – conclusions from preliminary study</vt:lpstr>
      <vt:lpstr>Summary – pathway for full-scale study</vt:lpstr>
      <vt:lpstr>Selected 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2016-10-19T00:00:21Z</dcterms:created>
  <dcterms:modified xsi:type="dcterms:W3CDTF">2016-11-03T16:56:54Z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</Properties>
</file>