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312" r:id="rId4"/>
    <p:sldId id="306" r:id="rId5"/>
    <p:sldId id="300" r:id="rId6"/>
    <p:sldId id="303" r:id="rId7"/>
    <p:sldId id="302" r:id="rId8"/>
    <p:sldId id="266" r:id="rId9"/>
    <p:sldId id="313" r:id="rId10"/>
    <p:sldId id="335" r:id="rId11"/>
    <p:sldId id="325" r:id="rId12"/>
    <p:sldId id="311" r:id="rId13"/>
    <p:sldId id="334" r:id="rId14"/>
    <p:sldId id="278" r:id="rId15"/>
    <p:sldId id="284" r:id="rId16"/>
    <p:sldId id="282" r:id="rId17"/>
    <p:sldId id="279" r:id="rId18"/>
    <p:sldId id="286" r:id="rId19"/>
    <p:sldId id="288" r:id="rId20"/>
    <p:sldId id="290" r:id="rId21"/>
    <p:sldId id="292" r:id="rId22"/>
    <p:sldId id="294" r:id="rId23"/>
    <p:sldId id="296" r:id="rId24"/>
    <p:sldId id="333" r:id="rId25"/>
    <p:sldId id="260" r:id="rId26"/>
    <p:sldId id="324" r:id="rId27"/>
    <p:sldId id="336" r:id="rId28"/>
  </p:sldIdLst>
  <p:sldSz cx="9144000" cy="6858000" type="screen4x3"/>
  <p:notesSz cx="7102475" cy="10233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2" autoAdjust="0"/>
    <p:restoredTop sz="81062" autoAdjust="0"/>
  </p:normalViewPr>
  <p:slideViewPr>
    <p:cSldViewPr>
      <p:cViewPr varScale="1">
        <p:scale>
          <a:sx n="47" d="100"/>
          <a:sy n="47" d="100"/>
        </p:scale>
        <p:origin x="122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667CA80F-8E9F-4D13-A48F-29A34AD83914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A160BA65-3AFC-4AD3-880A-3BB1045BC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68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0BA65-3AFC-4AD3-880A-3BB1045BCA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06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0BA65-3AFC-4AD3-880A-3BB1045BCA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53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0BA65-3AFC-4AD3-880A-3BB1045BCA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55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0BA65-3AFC-4AD3-880A-3BB1045BCA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31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0BA65-3AFC-4AD3-880A-3BB1045BCA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12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0BA65-3AFC-4AD3-880A-3BB1045BCA0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54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0BA65-3AFC-4AD3-880A-3BB1045BCA0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73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0BA65-3AFC-4AD3-880A-3BB1045BCA0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11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0BA65-3AFC-4AD3-880A-3BB1045BCA0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71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0BA65-3AFC-4AD3-880A-3BB1045BCA0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094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0BA65-3AFC-4AD3-880A-3BB1045BCA0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48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0BA65-3AFC-4AD3-880A-3BB1045BCA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337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0BA65-3AFC-4AD3-880A-3BB1045BCA0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628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0BA65-3AFC-4AD3-880A-3BB1045BCA0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129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0BA65-3AFC-4AD3-880A-3BB1045BCA0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64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0BA65-3AFC-4AD3-880A-3BB1045BCA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3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0BA65-3AFC-4AD3-880A-3BB1045BCA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8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0BA65-3AFC-4AD3-880A-3BB1045BCA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54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0BA65-3AFC-4AD3-880A-3BB1045BCA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87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0BA65-3AFC-4AD3-880A-3BB1045BCA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63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0BA65-3AFC-4AD3-880A-3BB1045BCA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22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0BA65-3AFC-4AD3-880A-3BB1045BCA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28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84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343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343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4344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752600"/>
            <a:ext cx="4344988" cy="449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66800"/>
            <a:ext cx="43465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52600"/>
            <a:ext cx="4346575" cy="449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064" y="967666"/>
            <a:ext cx="8762260" cy="529109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52400" y="6324600"/>
            <a:ext cx="8839200" cy="0"/>
          </a:xfrm>
          <a:prstGeom prst="line">
            <a:avLst/>
          </a:prstGeom>
          <a:ln>
            <a:solidFill>
              <a:srgbClr val="5654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56547E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56547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6547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6547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6547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Investigation of Hospital Entropy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Amanda Dulin</a:t>
            </a:r>
          </a:p>
          <a:p>
            <a:r>
              <a:rPr lang="en-US" sz="1600" dirty="0" smtClean="0"/>
              <a:t>May 2014</a:t>
            </a:r>
          </a:p>
          <a:p>
            <a:endParaRPr lang="en-US" dirty="0"/>
          </a:p>
          <a:p>
            <a:r>
              <a:rPr lang="en-US" dirty="0" smtClean="0"/>
              <a:t>Advisor: Dr. Stephen Matthews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09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and Data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project provides a </a:t>
            </a:r>
            <a:r>
              <a:rPr lang="en-US" u="sng" dirty="0"/>
              <a:t>methodology for investigating the </a:t>
            </a:r>
            <a:r>
              <a:rPr lang="en-US" u="sng" dirty="0" smtClean="0"/>
              <a:t>state </a:t>
            </a:r>
            <a:r>
              <a:rPr lang="en-US" u="sng" dirty="0"/>
              <a:t>of services</a:t>
            </a:r>
            <a:r>
              <a:rPr lang="en-US" dirty="0"/>
              <a:t> before and after new hospitals or services open</a:t>
            </a:r>
          </a:p>
          <a:p>
            <a:r>
              <a:rPr lang="en-US" dirty="0" smtClean="0"/>
              <a:t>Understanding the </a:t>
            </a:r>
            <a:r>
              <a:rPr lang="en-US" u="sng" dirty="0" smtClean="0"/>
              <a:t>dynamics when a new entrant enters the market</a:t>
            </a:r>
            <a:r>
              <a:rPr lang="en-US" dirty="0" smtClean="0"/>
              <a:t> can help future planning efforts for expansion of services lines as well as de novo construction</a:t>
            </a:r>
          </a:p>
          <a:p>
            <a:r>
              <a:rPr lang="en-US" dirty="0" smtClean="0"/>
              <a:t>The data that are available for research are limited by several factors:</a:t>
            </a:r>
          </a:p>
          <a:p>
            <a:pPr lvl="1"/>
            <a:r>
              <a:rPr lang="en-US" dirty="0"/>
              <a:t>Protections for patient privacy </a:t>
            </a:r>
          </a:p>
          <a:p>
            <a:pPr lvl="2"/>
            <a:r>
              <a:rPr lang="en-US" dirty="0"/>
              <a:t>Patient identifier is blinded</a:t>
            </a:r>
          </a:p>
          <a:p>
            <a:pPr lvl="2"/>
            <a:r>
              <a:rPr lang="en-US" dirty="0"/>
              <a:t>Patient resident zip code only</a:t>
            </a:r>
          </a:p>
          <a:p>
            <a:pPr lvl="1"/>
            <a:r>
              <a:rPr lang="en-US" dirty="0" smtClean="0"/>
              <a:t>Only Inpatient data are at the patient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00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" t="3864" r="5277" b="7285"/>
          <a:stretch/>
        </p:blipFill>
        <p:spPr>
          <a:xfrm>
            <a:off x="1510748" y="982345"/>
            <a:ext cx="6062869" cy="528128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Study area and Area Hospitals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18663" y="1240907"/>
            <a:ext cx="2743200" cy="1363145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8 hospitals in and around PD16 were used in the Entropy Calculation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5379011" y="1670666"/>
            <a:ext cx="3317727" cy="1718577"/>
          </a:xfrm>
          <a:prstGeom prst="lef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The study area zip codes include all of Planning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District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16 (PD16) as well as those zip codes in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Virginia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that ring the Planning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District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(PD)</a:t>
            </a:r>
          </a:p>
        </p:txBody>
      </p:sp>
      <p:sp>
        <p:nvSpPr>
          <p:cNvPr id="8" name="Oval 7"/>
          <p:cNvSpPr/>
          <p:nvPr/>
        </p:nvSpPr>
        <p:spPr>
          <a:xfrm>
            <a:off x="3140765" y="1779103"/>
            <a:ext cx="785192" cy="34786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17912" y="2693504"/>
            <a:ext cx="881271" cy="36112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588564" y="2077278"/>
            <a:ext cx="937593" cy="3445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60573" y="2852530"/>
            <a:ext cx="788505" cy="2948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104861" y="3279913"/>
            <a:ext cx="1182755" cy="3180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028660" y="3627782"/>
            <a:ext cx="781880" cy="30148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60771" y="4737650"/>
            <a:ext cx="1136377" cy="407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234069" y="5714999"/>
            <a:ext cx="974035" cy="3578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238540" y="4959625"/>
            <a:ext cx="2945297" cy="1802297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There are 22 Planning Districts in Virginia, they divide the state into distinct population areas for planning purposes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70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064" y="967665"/>
            <a:ext cx="8549936" cy="5343683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300" dirty="0"/>
              <a:t>Show how the introduction of two new hospitals impacted healthcare choice for area </a:t>
            </a:r>
            <a:r>
              <a:rPr lang="en-US" sz="3300" dirty="0" smtClean="0"/>
              <a:t>residents:  Understand what is happening over time, by assessing the snapshot of spatial dynamics in given years</a:t>
            </a:r>
          </a:p>
          <a:p>
            <a:pPr lvl="1"/>
            <a:r>
              <a:rPr lang="en-US" dirty="0"/>
              <a:t>2008: Before the hospitals opened</a:t>
            </a:r>
          </a:p>
          <a:p>
            <a:pPr lvl="1"/>
            <a:r>
              <a:rPr lang="en-US" dirty="0"/>
              <a:t>2011: Immediate change</a:t>
            </a:r>
          </a:p>
          <a:p>
            <a:pPr lvl="1"/>
            <a:r>
              <a:rPr lang="en-US" dirty="0"/>
              <a:t>2013: Current </a:t>
            </a:r>
            <a:r>
              <a:rPr lang="en-US" dirty="0" smtClean="0"/>
              <a:t>status</a:t>
            </a:r>
          </a:p>
          <a:p>
            <a:r>
              <a:rPr lang="en-US" dirty="0"/>
              <a:t>Service Line breakouts</a:t>
            </a:r>
          </a:p>
          <a:p>
            <a:pPr lvl="1"/>
            <a:r>
              <a:rPr lang="en-US" dirty="0"/>
              <a:t>Total: all volumes across </a:t>
            </a:r>
            <a:r>
              <a:rPr lang="en-US" dirty="0" smtClean="0"/>
              <a:t>gender and age groups</a:t>
            </a:r>
            <a:endParaRPr lang="en-US" dirty="0"/>
          </a:p>
          <a:p>
            <a:pPr lvl="1"/>
            <a:r>
              <a:rPr lang="en-US" dirty="0"/>
              <a:t>Cardiology: patients skew older (medical patients only, no surgeries)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4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 Index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064" y="967665"/>
            <a:ext cx="8762260" cy="5343683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 smtClean="0"/>
              <a:t>Calculation </a:t>
            </a:r>
            <a:r>
              <a:rPr lang="en-US" u="sng" dirty="0"/>
              <a:t>of an Entropy Score </a:t>
            </a:r>
            <a:r>
              <a:rPr lang="en-US" dirty="0"/>
              <a:t>(Symbolized by E)</a:t>
            </a:r>
          </a:p>
          <a:p>
            <a:pPr lvl="1"/>
            <a:r>
              <a:rPr lang="en-US" dirty="0" smtClean="0"/>
              <a:t>Equal </a:t>
            </a:r>
            <a:r>
              <a:rPr lang="en-US" dirty="0"/>
              <a:t>groups will produce a higher E </a:t>
            </a:r>
            <a:r>
              <a:rPr lang="en-US" dirty="0" smtClean="0"/>
              <a:t>score, where there is only one hospital provider the E score will be Zero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index </a:t>
            </a:r>
            <a:r>
              <a:rPr lang="en-US" dirty="0" smtClean="0"/>
              <a:t>is </a:t>
            </a:r>
            <a:r>
              <a:rPr lang="en-US" dirty="0"/>
              <a:t>formally defined as follows</a:t>
            </a:r>
            <a:r>
              <a:rPr lang="en-US" dirty="0" smtClean="0"/>
              <a:t>:</a:t>
            </a:r>
          </a:p>
          <a:p>
            <a:pPr marL="914400" lvl="2" indent="0">
              <a:buNone/>
            </a:pPr>
            <a:r>
              <a:rPr lang="en-US" dirty="0"/>
              <a:t>Where </a:t>
            </a:r>
            <a:r>
              <a:rPr lang="en-US" i="1" dirty="0" err="1"/>
              <a:t>p</a:t>
            </a:r>
            <a:r>
              <a:rPr lang="en-US" sz="1000" i="1" dirty="0" err="1"/>
              <a:t>r</a:t>
            </a:r>
            <a:r>
              <a:rPr lang="en-US" dirty="0"/>
              <a:t> refers to group </a:t>
            </a:r>
            <a:r>
              <a:rPr lang="en-US" i="1" dirty="0"/>
              <a:t>r’s</a:t>
            </a:r>
            <a:r>
              <a:rPr lang="en-US" dirty="0"/>
              <a:t> proportion of the population in a geographic unit and </a:t>
            </a:r>
            <a:r>
              <a:rPr lang="en-US" i="1" dirty="0"/>
              <a:t>n</a:t>
            </a:r>
            <a:r>
              <a:rPr lang="en-US" dirty="0"/>
              <a:t> signifies the number of groups under </a:t>
            </a:r>
            <a:r>
              <a:rPr lang="en-US" dirty="0" smtClean="0"/>
              <a:t>consideration</a:t>
            </a:r>
            <a:endParaRPr lang="en-US" dirty="0"/>
          </a:p>
          <a:p>
            <a:r>
              <a:rPr lang="en-US" u="sng" dirty="0" smtClean="0"/>
              <a:t>Entropy Score Trend</a:t>
            </a:r>
            <a:endParaRPr lang="en-US" dirty="0" smtClean="0"/>
          </a:p>
          <a:p>
            <a:pPr lvl="1"/>
            <a:r>
              <a:rPr lang="en-US" dirty="0" smtClean="0"/>
              <a:t>what areas have seen improvement in choice for patients since before the hospitals opened in 2008 to most recent year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7" t="8306" r="7484" b="11469"/>
          <a:stretch/>
        </p:blipFill>
        <p:spPr bwMode="auto">
          <a:xfrm>
            <a:off x="6477000" y="3581400"/>
            <a:ext cx="138867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2362200"/>
            <a:ext cx="198120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 Score = 0 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only one provider has all the volumes from that zip code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1800" y="2362200"/>
            <a:ext cx="2057400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 Score = 1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all providers have the same number of patients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2514600" y="2209800"/>
            <a:ext cx="4114800" cy="1066800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No Choice	Perfect Choice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0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 Index:</a:t>
            </a:r>
            <a:br>
              <a:rPr lang="en-US" dirty="0" smtClean="0"/>
            </a:br>
            <a:r>
              <a:rPr lang="en-US" dirty="0" smtClean="0"/>
              <a:t>Total Cases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9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Cases Entropy: 2008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PD16 providers only </a:t>
            </a:r>
            <a:r>
              <a:rPr lang="en-US" sz="1600" dirty="0" smtClean="0"/>
              <a:t> - 8 area hospitals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2119" y="6338455"/>
            <a:ext cx="3831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Source: VHHA Patient level data Cardiology; </a:t>
            </a:r>
            <a:r>
              <a:rPr lang="en-US" sz="1000" i="1" dirty="0"/>
              <a:t>RYE2008Q3 – </a:t>
            </a:r>
            <a:r>
              <a:rPr lang="en-US" sz="1000" i="1" dirty="0" smtClean="0"/>
              <a:t>RYE2013Q3</a:t>
            </a:r>
            <a:endParaRPr lang="en-US" sz="10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0" y="6400800"/>
            <a:ext cx="2393879" cy="24622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</a:rPr>
              <a:t>0 = single provider  &gt;&gt;&gt;&gt; 1 </a:t>
            </a:r>
            <a:r>
              <a:rPr lang="en-US" sz="1000" dirty="0">
                <a:solidFill>
                  <a:schemeClr val="tx2"/>
                </a:solidFill>
              </a:rPr>
              <a:t>=</a:t>
            </a:r>
            <a:r>
              <a:rPr lang="en-US" sz="1000" dirty="0" smtClean="0">
                <a:solidFill>
                  <a:schemeClr val="tx2"/>
                </a:solidFill>
              </a:rPr>
              <a:t> equality</a:t>
            </a:r>
            <a:endParaRPr lang="en-US" sz="10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"/>
            <a:ext cx="3733799" cy="291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68375"/>
            <a:ext cx="6172994" cy="5291138"/>
          </a:xfrm>
        </p:spPr>
      </p:pic>
      <p:sp>
        <p:nvSpPr>
          <p:cNvPr id="9" name="Up Arrow 8"/>
          <p:cNvSpPr/>
          <p:nvPr/>
        </p:nvSpPr>
        <p:spPr>
          <a:xfrm>
            <a:off x="6268156" y="2667000"/>
            <a:ext cx="2895600" cy="1676400"/>
          </a:xfrm>
          <a:prstGeom prst="up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</a:rPr>
              <a:t>Red area = choice</a:t>
            </a:r>
          </a:p>
          <a:p>
            <a:pPr algn="ctr"/>
            <a:endParaRPr lang="en-US" sz="12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</a:rPr>
              <a:t>Dark Blue Area = alignment with fewer/one provider(s)</a:t>
            </a:r>
            <a:endParaRPr lang="en-US" sz="1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29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Cases Entropy: 2011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PD16 providers only </a:t>
            </a:r>
            <a:r>
              <a:rPr lang="en-US" sz="1600" dirty="0" smtClean="0"/>
              <a:t> - 8 area hospitals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2119" y="6338455"/>
            <a:ext cx="3831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Source: VHHA Patient level data Cardiology; </a:t>
            </a:r>
            <a:r>
              <a:rPr lang="en-US" sz="1000" i="1" dirty="0"/>
              <a:t>RYE2008Q3 – </a:t>
            </a:r>
            <a:r>
              <a:rPr lang="en-US" sz="1000" i="1" dirty="0" smtClean="0"/>
              <a:t>RYE2013Q3</a:t>
            </a:r>
            <a:endParaRPr lang="en-US" sz="1000" i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3733799" cy="308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34000" y="6400800"/>
            <a:ext cx="2393879" cy="24622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</a:rPr>
              <a:t>0 = single provider  &gt;&gt;&gt;&gt; 1 </a:t>
            </a:r>
            <a:r>
              <a:rPr lang="en-US" sz="1000" dirty="0">
                <a:solidFill>
                  <a:schemeClr val="tx2"/>
                </a:solidFill>
              </a:rPr>
              <a:t>=</a:t>
            </a:r>
            <a:r>
              <a:rPr lang="en-US" sz="1000" dirty="0" smtClean="0">
                <a:solidFill>
                  <a:schemeClr val="tx2"/>
                </a:solidFill>
              </a:rPr>
              <a:t> equality</a:t>
            </a:r>
            <a:endParaRPr lang="en-US" sz="1000" dirty="0">
              <a:solidFill>
                <a:schemeClr val="tx2"/>
              </a:solidFill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68375"/>
            <a:ext cx="6172994" cy="5291138"/>
          </a:xfrm>
        </p:spPr>
      </p:pic>
    </p:spTree>
    <p:extLst>
      <p:ext uri="{BB962C8B-B14F-4D97-AF65-F5344CB8AC3E}">
        <p14:creationId xmlns:p14="http://schemas.microsoft.com/office/powerpoint/2010/main" val="23731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Cases Entropy: 2013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PD16 providers only </a:t>
            </a:r>
            <a:r>
              <a:rPr lang="en-US" sz="1600" dirty="0" smtClean="0"/>
              <a:t> - 8 area hospitals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2119" y="6338455"/>
            <a:ext cx="3831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Source: VHHA Patient level data Cardiology; </a:t>
            </a:r>
            <a:r>
              <a:rPr lang="en-US" sz="1000" i="1" dirty="0"/>
              <a:t>RYE2008Q3 – </a:t>
            </a:r>
            <a:r>
              <a:rPr lang="en-US" sz="1000" i="1" dirty="0" smtClean="0"/>
              <a:t>RYE2013Q3</a:t>
            </a:r>
            <a:endParaRPr lang="en-US" sz="1000" i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0"/>
            <a:ext cx="3505200" cy="306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34000" y="6400800"/>
            <a:ext cx="2393879" cy="24622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</a:rPr>
              <a:t>0 = single provider  &gt;&gt;&gt;&gt; 1 </a:t>
            </a:r>
            <a:r>
              <a:rPr lang="en-US" sz="1000" dirty="0">
                <a:solidFill>
                  <a:schemeClr val="tx2"/>
                </a:solidFill>
              </a:rPr>
              <a:t>=</a:t>
            </a:r>
            <a:r>
              <a:rPr lang="en-US" sz="1000" dirty="0" smtClean="0">
                <a:solidFill>
                  <a:schemeClr val="tx2"/>
                </a:solidFill>
              </a:rPr>
              <a:t> equality</a:t>
            </a:r>
            <a:endParaRPr lang="en-US" sz="1000" dirty="0">
              <a:solidFill>
                <a:schemeClr val="tx2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68375"/>
            <a:ext cx="6172994" cy="5291138"/>
          </a:xfrm>
        </p:spPr>
      </p:pic>
    </p:spTree>
    <p:extLst>
      <p:ext uri="{BB962C8B-B14F-4D97-AF65-F5344CB8AC3E}">
        <p14:creationId xmlns:p14="http://schemas.microsoft.com/office/powerpoint/2010/main" val="332546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23" y="968375"/>
            <a:ext cx="6172994" cy="52911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Cases Entropy Trend: 2008-2013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PD16 providers only </a:t>
            </a:r>
            <a:r>
              <a:rPr lang="en-US" sz="1600" dirty="0" smtClean="0"/>
              <a:t> - 8 area hospitals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2119" y="6338455"/>
            <a:ext cx="3831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Source: VHHA Patient level data Cardiology; </a:t>
            </a:r>
            <a:r>
              <a:rPr lang="en-US" sz="1000" i="1" dirty="0"/>
              <a:t>RYE2008Q3 – </a:t>
            </a:r>
            <a:r>
              <a:rPr lang="en-US" sz="1000" i="1" dirty="0" smtClean="0"/>
              <a:t>RYE2013Q3</a:t>
            </a:r>
            <a:endParaRPr lang="en-US" sz="1000" i="1" dirty="0"/>
          </a:p>
        </p:txBody>
      </p:sp>
      <p:sp>
        <p:nvSpPr>
          <p:cNvPr id="6" name="Left Arrow 5"/>
          <p:cNvSpPr/>
          <p:nvPr/>
        </p:nvSpPr>
        <p:spPr>
          <a:xfrm>
            <a:off x="5704609" y="2221384"/>
            <a:ext cx="3266568" cy="2122016"/>
          </a:xfrm>
          <a:prstGeom prst="lef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The green areas have seen an increase in their Entropy score, showing increased choice in those areas since the introduction of the new facilities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25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 Index:</a:t>
            </a:r>
            <a:br>
              <a:rPr lang="en-US" dirty="0" smtClean="0"/>
            </a:br>
            <a:r>
              <a:rPr lang="en-US" dirty="0" smtClean="0"/>
              <a:t>Cardiology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5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</a:t>
            </a:r>
            <a:r>
              <a:rPr lang="en-US" dirty="0"/>
              <a:t>is the impact on </a:t>
            </a:r>
            <a:r>
              <a:rPr lang="en-US" dirty="0" smtClean="0"/>
              <a:t>patient choice </a:t>
            </a:r>
            <a:r>
              <a:rPr lang="en-US" dirty="0"/>
              <a:t>within </a:t>
            </a:r>
            <a:r>
              <a:rPr lang="en-US" dirty="0" smtClean="0"/>
              <a:t>a planning district for after a new hospital is opened</a:t>
            </a:r>
            <a:endParaRPr lang="en-US" dirty="0"/>
          </a:p>
          <a:p>
            <a:pPr lvl="1"/>
            <a:r>
              <a:rPr lang="en-US" dirty="0" smtClean="0"/>
              <a:t>Study of market entropy after the introduction of two new facilities</a:t>
            </a:r>
          </a:p>
          <a:p>
            <a:pPr lvl="2"/>
            <a:r>
              <a:rPr lang="en-US" dirty="0" smtClean="0"/>
              <a:t>In 2009 Stafford Hospital Opened</a:t>
            </a:r>
          </a:p>
          <a:p>
            <a:pPr lvl="2"/>
            <a:r>
              <a:rPr lang="en-US" dirty="0" smtClean="0"/>
              <a:t>In 2010 Spotsylvania Regional Medical Center Opened</a:t>
            </a:r>
          </a:p>
          <a:p>
            <a:r>
              <a:rPr lang="en-US" dirty="0"/>
              <a:t>Hospital composition</a:t>
            </a:r>
          </a:p>
          <a:p>
            <a:r>
              <a:rPr lang="en-US" dirty="0" smtClean="0"/>
              <a:t>History of the area</a:t>
            </a:r>
          </a:p>
          <a:p>
            <a:r>
              <a:rPr lang="en-US" dirty="0" smtClean="0"/>
              <a:t>Demographics</a:t>
            </a:r>
          </a:p>
          <a:p>
            <a:r>
              <a:rPr lang="en-US" dirty="0" smtClean="0"/>
              <a:t>Methodology</a:t>
            </a:r>
          </a:p>
          <a:p>
            <a:r>
              <a:rPr lang="en-US" dirty="0" smtClean="0"/>
              <a:t>Preliminary Analysis </a:t>
            </a:r>
          </a:p>
          <a:p>
            <a:r>
              <a:rPr lang="en-US" dirty="0" smtClean="0"/>
              <a:t>Next steps and Analysis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20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Cardio Cases Entropy: 2008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PD16 providers only </a:t>
            </a:r>
            <a:r>
              <a:rPr lang="en-US" sz="1600" dirty="0" smtClean="0"/>
              <a:t> - </a:t>
            </a:r>
            <a:r>
              <a:rPr lang="en-US" sz="1600" dirty="0"/>
              <a:t>8</a:t>
            </a:r>
            <a:r>
              <a:rPr lang="en-US" sz="1600" dirty="0" smtClean="0"/>
              <a:t> area hospitals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2119" y="6338455"/>
            <a:ext cx="3831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Source: VHHA Patient level data Cardiology; </a:t>
            </a:r>
            <a:r>
              <a:rPr lang="en-US" sz="1000" i="1" dirty="0"/>
              <a:t>RYE2008Q3 – </a:t>
            </a:r>
            <a:r>
              <a:rPr lang="en-US" sz="1000" i="1" dirty="0" smtClean="0"/>
              <a:t>RYE2013Q3</a:t>
            </a:r>
            <a:endParaRPr lang="en-US" sz="1000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3733799" cy="310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34000" y="6400800"/>
            <a:ext cx="2393879" cy="24622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</a:rPr>
              <a:t>0 = single provider  &gt;&gt;&gt;&gt; 1 </a:t>
            </a:r>
            <a:r>
              <a:rPr lang="en-US" sz="1000" dirty="0">
                <a:solidFill>
                  <a:schemeClr val="tx2"/>
                </a:solidFill>
              </a:rPr>
              <a:t>=</a:t>
            </a:r>
            <a:r>
              <a:rPr lang="en-US" sz="1000" dirty="0" smtClean="0">
                <a:solidFill>
                  <a:schemeClr val="tx2"/>
                </a:solidFill>
              </a:rPr>
              <a:t> equality</a:t>
            </a:r>
            <a:endParaRPr lang="en-US" sz="1000" dirty="0">
              <a:solidFill>
                <a:schemeClr val="tx2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68375"/>
            <a:ext cx="6172994" cy="5291138"/>
          </a:xfrm>
        </p:spPr>
      </p:pic>
    </p:spTree>
    <p:extLst>
      <p:ext uri="{BB962C8B-B14F-4D97-AF65-F5344CB8AC3E}">
        <p14:creationId xmlns:p14="http://schemas.microsoft.com/office/powerpoint/2010/main" val="134485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Cardio </a:t>
            </a:r>
            <a:r>
              <a:rPr lang="en-US" dirty="0"/>
              <a:t>Cases </a:t>
            </a:r>
            <a:r>
              <a:rPr lang="en-US" dirty="0" smtClean="0"/>
              <a:t>Entropy: 2011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PD16 providers only </a:t>
            </a:r>
            <a:r>
              <a:rPr lang="en-US" sz="1600" dirty="0" smtClean="0"/>
              <a:t> - 8 area hospitals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2119" y="6338455"/>
            <a:ext cx="3831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Source: VHHA Patient level data Cardiology; </a:t>
            </a:r>
            <a:r>
              <a:rPr lang="en-US" sz="1000" i="1" dirty="0"/>
              <a:t>RYE2008Q3 – </a:t>
            </a:r>
            <a:r>
              <a:rPr lang="en-US" sz="1000" i="1" dirty="0" smtClean="0"/>
              <a:t>RYE2013Q3</a:t>
            </a:r>
            <a:endParaRPr lang="en-US" sz="1000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763" y="1"/>
            <a:ext cx="3762236" cy="297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34000" y="6400800"/>
            <a:ext cx="2393879" cy="24622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</a:rPr>
              <a:t>0 = single provider  &gt;&gt;&gt;&gt; 1 </a:t>
            </a:r>
            <a:r>
              <a:rPr lang="en-US" sz="1000" dirty="0">
                <a:solidFill>
                  <a:schemeClr val="tx2"/>
                </a:solidFill>
              </a:rPr>
              <a:t>=</a:t>
            </a:r>
            <a:r>
              <a:rPr lang="en-US" sz="1000" dirty="0" smtClean="0">
                <a:solidFill>
                  <a:schemeClr val="tx2"/>
                </a:solidFill>
              </a:rPr>
              <a:t> equality</a:t>
            </a:r>
            <a:endParaRPr lang="en-US" sz="1000" dirty="0">
              <a:solidFill>
                <a:schemeClr val="tx2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68375"/>
            <a:ext cx="6172994" cy="5291138"/>
          </a:xfrm>
        </p:spPr>
      </p:pic>
      <p:sp>
        <p:nvSpPr>
          <p:cNvPr id="13" name="Left Arrow 12"/>
          <p:cNvSpPr/>
          <p:nvPr/>
        </p:nvSpPr>
        <p:spPr>
          <a:xfrm>
            <a:off x="5410200" y="2743200"/>
            <a:ext cx="3571368" cy="2007716"/>
          </a:xfrm>
          <a:prstGeom prst="lef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Growing cardiology choice in PD16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35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Cardio </a:t>
            </a:r>
            <a:r>
              <a:rPr lang="en-US" dirty="0"/>
              <a:t>Cases </a:t>
            </a:r>
            <a:r>
              <a:rPr lang="en-US" dirty="0" smtClean="0"/>
              <a:t>Entropy: 2013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PD16 providers only </a:t>
            </a:r>
            <a:r>
              <a:rPr lang="en-US" sz="1600" dirty="0" smtClean="0"/>
              <a:t> - 8 area hospitals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2119" y="6338455"/>
            <a:ext cx="3831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Source: VHHA Patient level data Cardiology; RYE2008Q3 – RYE2013Q3</a:t>
            </a:r>
            <a:endParaRPr lang="en-US" sz="1000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24" y="2"/>
            <a:ext cx="3687776" cy="304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34000" y="6400800"/>
            <a:ext cx="2393879" cy="24622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</a:rPr>
              <a:t>0 = single provider  &gt;&gt;&gt;&gt; 1 </a:t>
            </a:r>
            <a:r>
              <a:rPr lang="en-US" sz="1000" dirty="0">
                <a:solidFill>
                  <a:schemeClr val="tx2"/>
                </a:solidFill>
              </a:rPr>
              <a:t>=</a:t>
            </a:r>
            <a:r>
              <a:rPr lang="en-US" sz="1000" dirty="0" smtClean="0">
                <a:solidFill>
                  <a:schemeClr val="tx2"/>
                </a:solidFill>
              </a:rPr>
              <a:t> equality</a:t>
            </a:r>
            <a:endParaRPr lang="en-US" sz="1000" dirty="0">
              <a:solidFill>
                <a:schemeClr val="tx2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68375"/>
            <a:ext cx="6172994" cy="5291138"/>
          </a:xfrm>
        </p:spPr>
      </p:pic>
      <p:sp>
        <p:nvSpPr>
          <p:cNvPr id="11" name="Left Arrow 10"/>
          <p:cNvSpPr/>
          <p:nvPr/>
        </p:nvSpPr>
        <p:spPr>
          <a:xfrm>
            <a:off x="5410200" y="2743200"/>
            <a:ext cx="3571368" cy="2007716"/>
          </a:xfrm>
          <a:prstGeom prst="lef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At the heart of PD16, it appears that cardiology patients are realigning with fewer providers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03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Cardiology Cases </a:t>
            </a:r>
            <a:r>
              <a:rPr lang="en-US" dirty="0" smtClean="0"/>
              <a:t>Entropy Trend: 2008 - 2013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PD16 providers only </a:t>
            </a:r>
            <a:r>
              <a:rPr lang="en-US" sz="1600" dirty="0" smtClean="0"/>
              <a:t> - 8 area hospitals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2119" y="6338455"/>
            <a:ext cx="3831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Source: VHHA Patient level data Cardiology; </a:t>
            </a:r>
            <a:r>
              <a:rPr lang="en-US" sz="1000" i="1" dirty="0"/>
              <a:t>RYE2008Q3 – </a:t>
            </a:r>
            <a:r>
              <a:rPr lang="en-US" sz="1000" i="1" dirty="0" smtClean="0"/>
              <a:t>RYE2013Q3</a:t>
            </a:r>
            <a:endParaRPr lang="en-US" sz="1000" i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68375"/>
            <a:ext cx="6172994" cy="5291138"/>
          </a:xfrm>
        </p:spPr>
      </p:pic>
      <p:sp>
        <p:nvSpPr>
          <p:cNvPr id="9" name="Left Arrow 8"/>
          <p:cNvSpPr/>
          <p:nvPr/>
        </p:nvSpPr>
        <p:spPr>
          <a:xfrm>
            <a:off x="5704609" y="2221384"/>
            <a:ext cx="3266568" cy="2007716"/>
          </a:xfrm>
          <a:prstGeom prst="lef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At the heart of PD16, cardiology services have aligned with fewer hospitals than in 2008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59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Total volumes to Cardiology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4813565" cy="4125913"/>
          </a:xfrm>
        </p:spPr>
      </p:pic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064" y="2079397"/>
            <a:ext cx="4774936" cy="4092803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>
          <a:xfrm>
            <a:off x="651164" y="762000"/>
            <a:ext cx="2777836" cy="1447800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Overall patients are enjoying an increased in options for hospital services</a:t>
            </a:r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181600" y="762000"/>
            <a:ext cx="3124200" cy="1676400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The Cardiology environment is more varied, with patients aligning with local providers even though there is area choice</a:t>
            </a:r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5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/>
          </a:bodyPr>
          <a:lstStyle/>
          <a:p>
            <a:r>
              <a:rPr lang="en-US" dirty="0" smtClean="0"/>
              <a:t>As expected, Total IP hospital volumes showed a consistent  increase in patients choosing multiple hospitals</a:t>
            </a:r>
          </a:p>
          <a:p>
            <a:pPr lvl="1"/>
            <a:r>
              <a:rPr lang="en-US" dirty="0" smtClean="0"/>
              <a:t>Entropy score rose as Stafford and SRMC ramped up their hospital services</a:t>
            </a:r>
          </a:p>
          <a:p>
            <a:r>
              <a:rPr lang="en-US" dirty="0" smtClean="0"/>
              <a:t>In contrast, Cardiology proved to be more variable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y 2013 the area around SRMC had become more aligned</a:t>
            </a:r>
          </a:p>
          <a:p>
            <a:pPr lvl="1"/>
            <a:r>
              <a:rPr lang="en-US" dirty="0" smtClean="0"/>
              <a:t>Small numbers</a:t>
            </a:r>
          </a:p>
          <a:p>
            <a:pPr lvl="1"/>
            <a:r>
              <a:rPr lang="en-US" dirty="0" smtClean="0"/>
              <a:t>IP cardiology volumes are trending down due to better medical management</a:t>
            </a:r>
          </a:p>
          <a:p>
            <a:pPr lvl="1"/>
            <a:r>
              <a:rPr lang="en-US" dirty="0" smtClean="0"/>
              <a:t>Ambulance squad preference and Emergency patients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" t="21618" r="1430" b="22304"/>
          <a:stretch/>
        </p:blipFill>
        <p:spPr>
          <a:xfrm>
            <a:off x="3352800" y="2133600"/>
            <a:ext cx="5715000" cy="28425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064" y="967666"/>
            <a:ext cx="6035336" cy="543313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Refined analysis plan</a:t>
            </a:r>
          </a:p>
          <a:p>
            <a:r>
              <a:rPr lang="en-US" dirty="0" smtClean="0"/>
              <a:t>Trade off: </a:t>
            </a:r>
            <a:r>
              <a:rPr lang="en-US" dirty="0"/>
              <a:t>type of service vs. </a:t>
            </a:r>
            <a:r>
              <a:rPr lang="en-US" dirty="0" smtClean="0"/>
              <a:t>geography</a:t>
            </a:r>
            <a:endParaRPr lang="en-US" dirty="0"/>
          </a:p>
          <a:p>
            <a:pPr lvl="1"/>
            <a:r>
              <a:rPr lang="en-US" dirty="0" smtClean="0"/>
              <a:t>County Level Data for entire state</a:t>
            </a:r>
          </a:p>
          <a:p>
            <a:r>
              <a:rPr lang="en-US" dirty="0" smtClean="0"/>
              <a:t>Service lines for final investigation</a:t>
            </a:r>
          </a:p>
          <a:p>
            <a:pPr lvl="1"/>
            <a:r>
              <a:rPr lang="en-US" dirty="0" smtClean="0"/>
              <a:t>Cardiology</a:t>
            </a:r>
          </a:p>
          <a:p>
            <a:pPr lvl="1"/>
            <a:r>
              <a:rPr lang="en-US" dirty="0" smtClean="0"/>
              <a:t>Obstetrics </a:t>
            </a:r>
            <a:r>
              <a:rPr lang="en-US" dirty="0"/>
              <a:t>– Females 15-44</a:t>
            </a:r>
          </a:p>
          <a:p>
            <a:pPr lvl="1"/>
            <a:r>
              <a:rPr lang="en-US" dirty="0"/>
              <a:t>Orthopedics </a:t>
            </a:r>
            <a:endParaRPr lang="en-US" dirty="0" smtClean="0"/>
          </a:p>
          <a:p>
            <a:pPr lvl="2"/>
            <a:r>
              <a:rPr lang="en-US" dirty="0"/>
              <a:t>Direct admits </a:t>
            </a:r>
            <a:r>
              <a:rPr lang="en-US" dirty="0" err="1"/>
              <a:t>vs</a:t>
            </a:r>
            <a:r>
              <a:rPr lang="en-US" dirty="0"/>
              <a:t> ED volumes</a:t>
            </a:r>
          </a:p>
          <a:p>
            <a:pPr lvl="1"/>
            <a:r>
              <a:rPr lang="en-US" dirty="0" smtClean="0"/>
              <a:t>Total volumes</a:t>
            </a:r>
          </a:p>
          <a:p>
            <a:pPr lvl="2"/>
            <a:r>
              <a:rPr lang="en-US" dirty="0"/>
              <a:t>Payer mix analysis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/>
              <a:t>Timeline</a:t>
            </a:r>
          </a:p>
          <a:p>
            <a:r>
              <a:rPr lang="en-US" dirty="0"/>
              <a:t>May – July: Analysis </a:t>
            </a:r>
          </a:p>
          <a:p>
            <a:r>
              <a:rPr lang="en-US" dirty="0" smtClean="0"/>
              <a:t>Possible Conferences</a:t>
            </a:r>
          </a:p>
          <a:p>
            <a:pPr lvl="1"/>
            <a:r>
              <a:rPr lang="en-US" dirty="0" smtClean="0"/>
              <a:t>VAMLIS</a:t>
            </a:r>
          </a:p>
          <a:p>
            <a:pPr lvl="1"/>
            <a:r>
              <a:rPr lang="en-US" dirty="0" smtClean="0"/>
              <a:t>Annual Richmond GIS User Group meeting</a:t>
            </a:r>
          </a:p>
          <a:p>
            <a:pPr lvl="1"/>
            <a:endParaRPr lang="en-US" dirty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597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u="sng" dirty="0"/>
              <a:t>Bibliography</a:t>
            </a:r>
            <a:endParaRPr lang="en-US" b="1" dirty="0"/>
          </a:p>
          <a:p>
            <a:pPr lvl="1"/>
            <a:r>
              <a:rPr lang="en-US" dirty="0" err="1" smtClean="0"/>
              <a:t>Cromley</a:t>
            </a:r>
            <a:r>
              <a:rPr lang="en-US" dirty="0"/>
              <a:t>, E. (2002). </a:t>
            </a:r>
            <a:r>
              <a:rPr lang="en-US" i="1" dirty="0"/>
              <a:t>GIS and Public Health.</a:t>
            </a:r>
            <a:r>
              <a:rPr lang="en-US" dirty="0"/>
              <a:t> New York: Guilford Press.</a:t>
            </a:r>
          </a:p>
          <a:p>
            <a:pPr lvl="1"/>
            <a:r>
              <a:rPr lang="en-US" dirty="0" err="1" smtClean="0"/>
              <a:t>Kapur</a:t>
            </a:r>
            <a:r>
              <a:rPr lang="en-US" dirty="0"/>
              <a:t>, E. a. (2009). Do Patients Bypass Rural Hospitals? Determinants of Inpatient Hospital Choice in Rural California. </a:t>
            </a:r>
            <a:r>
              <a:rPr lang="en-US" i="1" dirty="0" err="1"/>
              <a:t>Econstor</a:t>
            </a:r>
            <a:r>
              <a:rPr lang="en-US" dirty="0"/>
              <a:t>, 1-28.</a:t>
            </a:r>
          </a:p>
          <a:p>
            <a:pPr lvl="1"/>
            <a:r>
              <a:rPr lang="en-US" dirty="0" smtClean="0"/>
              <a:t>Matthews</a:t>
            </a:r>
            <a:r>
              <a:rPr lang="en-US" dirty="0"/>
              <a:t>, S. A. (2011). Spatial </a:t>
            </a:r>
            <a:r>
              <a:rPr lang="en-US" dirty="0" smtClean="0"/>
              <a:t>Polygamy </a:t>
            </a:r>
            <a:r>
              <a:rPr lang="en-US" dirty="0"/>
              <a:t>and the Heterogeneity of Place. In S. K. L Burton, </a:t>
            </a:r>
            <a:r>
              <a:rPr lang="en-US" i="1" dirty="0"/>
              <a:t>Communities, Neighborhoods, and Health: Expanding the Boundaries of Place</a:t>
            </a:r>
            <a:r>
              <a:rPr lang="en-US" dirty="0"/>
              <a:t> (pp. 35-55). New York, NY: Springer.</a:t>
            </a:r>
          </a:p>
          <a:p>
            <a:pPr lvl="1"/>
            <a:r>
              <a:rPr lang="en-US" dirty="0" err="1" smtClean="0"/>
              <a:t>McLafferty</a:t>
            </a:r>
            <a:r>
              <a:rPr lang="en-US" dirty="0"/>
              <a:t>, S. (2003). GIS and Health Care. </a:t>
            </a:r>
            <a:r>
              <a:rPr lang="en-US" i="1" dirty="0"/>
              <a:t>Annual Revue of Public Health</a:t>
            </a:r>
            <a:r>
              <a:rPr lang="en-US" dirty="0"/>
              <a:t>, 25-42.</a:t>
            </a:r>
          </a:p>
          <a:p>
            <a:pPr lvl="1"/>
            <a:r>
              <a:rPr lang="en-US" dirty="0"/>
              <a:t>Ventura, G. a. (2010). Barriers to GIS Use in Planning. </a:t>
            </a:r>
            <a:r>
              <a:rPr lang="en-US" i="1" dirty="0"/>
              <a:t>American Planning Association</a:t>
            </a:r>
            <a:r>
              <a:rPr lang="en-US" dirty="0"/>
              <a:t>, 172-183.</a:t>
            </a:r>
          </a:p>
          <a:p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VHHA inpatient data by service line </a:t>
            </a:r>
          </a:p>
          <a:p>
            <a:pPr lvl="1"/>
            <a:r>
              <a:rPr lang="en-US" dirty="0" smtClean="0"/>
              <a:t>ESRI Public Use Files</a:t>
            </a:r>
          </a:p>
          <a:p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ESRI 10.2</a:t>
            </a:r>
          </a:p>
          <a:p>
            <a:pPr lvl="1"/>
            <a:r>
              <a:rPr lang="en-US" dirty="0" smtClean="0"/>
              <a:t>GeoDa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Planning for healthcare resources is a complex process, including: </a:t>
            </a:r>
          </a:p>
          <a:p>
            <a:pPr lvl="1"/>
            <a:r>
              <a:rPr lang="en-US" dirty="0" smtClean="0"/>
              <a:t>demographic breakouts</a:t>
            </a:r>
          </a:p>
          <a:p>
            <a:pPr lvl="1"/>
            <a:r>
              <a:rPr lang="en-US" dirty="0" smtClean="0"/>
              <a:t>population growth </a:t>
            </a:r>
          </a:p>
          <a:p>
            <a:pPr lvl="1"/>
            <a:r>
              <a:rPr lang="en-US" dirty="0" smtClean="0"/>
              <a:t>changes in medical utilization</a:t>
            </a:r>
          </a:p>
          <a:p>
            <a:pPr lvl="1"/>
            <a:r>
              <a:rPr lang="en-US" dirty="0" smtClean="0"/>
              <a:t>market dynamics</a:t>
            </a:r>
          </a:p>
          <a:p>
            <a:pPr lvl="1"/>
            <a:r>
              <a:rPr lang="en-US" dirty="0" smtClean="0"/>
              <a:t>spatial determinants</a:t>
            </a:r>
          </a:p>
          <a:p>
            <a:endParaRPr lang="en-US" dirty="0" smtClean="0"/>
          </a:p>
          <a:p>
            <a:r>
              <a:rPr lang="en-US" dirty="0" smtClean="0"/>
              <a:t>Understanding what happened when a new entrant entered the market can help future planning efforts for expansion of services lines as well as de novo construction</a:t>
            </a:r>
          </a:p>
          <a:p>
            <a:endParaRPr lang="en-US" dirty="0" smtClean="0"/>
          </a:p>
          <a:p>
            <a:r>
              <a:rPr lang="en-US" dirty="0" smtClean="0"/>
              <a:t>The data that are available for research are limited by several factors:</a:t>
            </a:r>
          </a:p>
          <a:p>
            <a:pPr lvl="1"/>
            <a:r>
              <a:rPr lang="en-US" dirty="0" smtClean="0"/>
              <a:t>Only Inpatient data are at the patient level and able to provide market data</a:t>
            </a:r>
          </a:p>
          <a:p>
            <a:pPr lvl="1"/>
            <a:r>
              <a:rPr lang="en-US" dirty="0" smtClean="0"/>
              <a:t>Protections </a:t>
            </a:r>
            <a:r>
              <a:rPr lang="en-US" dirty="0"/>
              <a:t>for patient privacy 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This project provides a methodology for investigating the current state of services before and after new hospitals or services open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71" y="968375"/>
            <a:ext cx="7936707" cy="52911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Healthcare resources in the area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1879203" y="1389993"/>
            <a:ext cx="3054928" cy="1290145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Stafford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Hospital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is part of the Mary Washington Health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System. Opened 2009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831773" y="4613564"/>
            <a:ext cx="2178627" cy="1143000"/>
          </a:xfrm>
          <a:prstGeom prst="lef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SRMC is part of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HCA. Opened 2010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79172" y="94593"/>
            <a:ext cx="2228194" cy="1103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/>
              <a:t>All hospitals provide a full range of services, with Mary Washington having the most sophisticate offering of services</a:t>
            </a:r>
            <a:endParaRPr lang="en-US" sz="1400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60" y="3313880"/>
            <a:ext cx="2468563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Left Arrow 12"/>
          <p:cNvSpPr/>
          <p:nvPr/>
        </p:nvSpPr>
        <p:spPr>
          <a:xfrm>
            <a:off x="5339255" y="3042266"/>
            <a:ext cx="3226676" cy="1403609"/>
          </a:xfrm>
          <a:prstGeom prst="lef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Mary Washington had been the sole hospital provider in PD16. </a:t>
            </a:r>
          </a:p>
        </p:txBody>
      </p:sp>
      <p:sp>
        <p:nvSpPr>
          <p:cNvPr id="14" name="Left Arrow 13"/>
          <p:cNvSpPr/>
          <p:nvPr/>
        </p:nvSpPr>
        <p:spPr>
          <a:xfrm>
            <a:off x="2650877" y="6064468"/>
            <a:ext cx="2814503" cy="793531"/>
          </a:xfrm>
          <a:prstGeom prst="lef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Mary Washington is the largest hospital in the area by 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</a:rPr>
              <a:t>f</a:t>
            </a: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ar</a:t>
            </a:r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32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71" y="968375"/>
            <a:ext cx="7936707" cy="5291138"/>
          </a:xfrm>
        </p:spPr>
      </p:pic>
      <p:sp>
        <p:nvSpPr>
          <p:cNvPr id="9" name="Rectangle 8"/>
          <p:cNvSpPr/>
          <p:nvPr/>
        </p:nvSpPr>
        <p:spPr>
          <a:xfrm>
            <a:off x="0" y="5562599"/>
            <a:ext cx="3584863" cy="11914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 of the land: Planning District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1" y="5649959"/>
            <a:ext cx="3494809" cy="103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2128" y="1120068"/>
            <a:ext cx="2109354" cy="1174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/>
              <a:t>PD16 is directly south of Northern Virginia/DC metropolitan area and directly north of Richmond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64772" y="6390290"/>
            <a:ext cx="16530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Source: ESRI Public Use Files</a:t>
            </a:r>
            <a:endParaRPr lang="en-US" sz="1000" i="1" dirty="0"/>
          </a:p>
        </p:txBody>
      </p:sp>
      <p:sp>
        <p:nvSpPr>
          <p:cNvPr id="11" name="Right Arrow 10"/>
          <p:cNvSpPr/>
          <p:nvPr/>
        </p:nvSpPr>
        <p:spPr>
          <a:xfrm>
            <a:off x="533400" y="3505200"/>
            <a:ext cx="3578578" cy="907772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PD16’s population has grown around the I-95 corridor, connecting Richmond to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NoVA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92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Growth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71" y="968375"/>
            <a:ext cx="7936707" cy="52911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2128" y="1120068"/>
            <a:ext cx="2109354" cy="1174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/>
              <a:t>Growth is strong along the I-95 corridor, particularly in the Fredericksburg City surroundings</a:t>
            </a:r>
            <a:endParaRPr lang="en-US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69573" y="6421821"/>
            <a:ext cx="16530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Source: ESRI Public Use Files</a:t>
            </a:r>
            <a:endParaRPr lang="en-US" sz="1000" i="1" dirty="0"/>
          </a:p>
        </p:txBody>
      </p:sp>
      <p:graphicFrame>
        <p:nvGraphicFramePr>
          <p:cNvPr id="7" name="Conten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9826722"/>
              </p:ext>
            </p:extLst>
          </p:nvPr>
        </p:nvGraphicFramePr>
        <p:xfrm>
          <a:off x="160174" y="5401933"/>
          <a:ext cx="3238412" cy="1299824"/>
        </p:xfrm>
        <a:graphic>
          <a:graphicData uri="http://schemas.openxmlformats.org/drawingml/2006/table">
            <a:tbl>
              <a:tblPr/>
              <a:tblGrid>
                <a:gridCol w="1003820"/>
                <a:gridCol w="465540"/>
                <a:gridCol w="558648"/>
                <a:gridCol w="523732"/>
                <a:gridCol w="686672"/>
              </a:tblGrid>
              <a:tr h="16247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Area</a:t>
                      </a: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USA</a:t>
                      </a: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6247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 Total Population</a:t>
                      </a: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333,038</a:t>
                      </a: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314,461,156</a:t>
                      </a: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247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 Total Population</a:t>
                      </a: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357,395</a:t>
                      </a: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325,835,975</a:t>
                      </a: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247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Change 2013 - 2018</a:t>
                      </a: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7.31%</a:t>
                      </a: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3.62%</a:t>
                      </a: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247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 Average Household Income</a:t>
                      </a: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$97,375</a:t>
                      </a: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$71,870</a:t>
                      </a: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247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 Average Household Income</a:t>
                      </a: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$114,707</a:t>
                      </a: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$83,625</a:t>
                      </a: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247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 Median Household Income</a:t>
                      </a: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$76,647</a:t>
                      </a: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$55,005</a:t>
                      </a: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247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 Per Capita Household Income</a:t>
                      </a: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$33,258</a:t>
                      </a: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$27,567</a:t>
                      </a:r>
                    </a:p>
                  </a:txBody>
                  <a:tcPr marL="8124" marR="8124" marT="8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80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Tapestry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71" y="968375"/>
            <a:ext cx="7936707" cy="5291138"/>
          </a:xfrm>
        </p:spPr>
      </p:pic>
      <p:sp>
        <p:nvSpPr>
          <p:cNvPr id="8" name="TextBox 7"/>
          <p:cNvSpPr txBox="1"/>
          <p:nvPr/>
        </p:nvSpPr>
        <p:spPr>
          <a:xfrm>
            <a:off x="620110" y="6358759"/>
            <a:ext cx="16530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Source: ESRI Public Use Files</a:t>
            </a:r>
            <a:endParaRPr lang="en-US" sz="1000" i="1" dirty="0"/>
          </a:p>
        </p:txBody>
      </p:sp>
      <p:sp>
        <p:nvSpPr>
          <p:cNvPr id="9" name="Rectangle 8"/>
          <p:cNvSpPr/>
          <p:nvPr/>
        </p:nvSpPr>
        <p:spPr>
          <a:xfrm>
            <a:off x="142128" y="1120067"/>
            <a:ext cx="2033513" cy="2849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/>
              <a:t>Much of the northern part of PD16 is in the single most affluent tapestry group, ‘High Society’: a</a:t>
            </a:r>
            <a:r>
              <a:rPr lang="en-US" sz="1400" b="1" i="1" dirty="0" smtClean="0"/>
              <a:t>ffluent, well-educated, married-couple homeowners.</a:t>
            </a:r>
          </a:p>
          <a:p>
            <a:endParaRPr lang="en-US" sz="1400" b="1" dirty="0"/>
          </a:p>
          <a:p>
            <a:r>
              <a:rPr lang="en-US" sz="1400" b="1" dirty="0" smtClean="0"/>
              <a:t>The southern part is primary ‘American Quilt’: </a:t>
            </a:r>
            <a:r>
              <a:rPr lang="en-US" sz="1400" b="1" i="1" dirty="0"/>
              <a:t>h</a:t>
            </a:r>
            <a:r>
              <a:rPr lang="en-US" sz="1400" b="1" i="1" dirty="0" smtClean="0"/>
              <a:t>ouseholds in Small Towns and rural areas.</a:t>
            </a:r>
          </a:p>
        </p:txBody>
      </p:sp>
    </p:spTree>
    <p:extLst>
      <p:ext uri="{BB962C8B-B14F-4D97-AF65-F5344CB8AC3E}">
        <p14:creationId xmlns:p14="http://schemas.microsoft.com/office/powerpoint/2010/main" val="8889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Areas RYE2013Q3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6400800"/>
            <a:ext cx="25426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Source: VHHA patient level data RYE2013Q3</a:t>
            </a:r>
            <a:endParaRPr lang="en-US" sz="10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76200"/>
            <a:ext cx="4000500" cy="3429000"/>
          </a:xfrm>
          <a:prstGeom prst="rect">
            <a:avLst/>
          </a:prstGeom>
        </p:spPr>
      </p:pic>
      <p:sp>
        <p:nvSpPr>
          <p:cNvPr id="17" name="Down Arrow 16"/>
          <p:cNvSpPr/>
          <p:nvPr/>
        </p:nvSpPr>
        <p:spPr>
          <a:xfrm>
            <a:off x="4862947" y="62345"/>
            <a:ext cx="2473036" cy="1153391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SRMC pulls from its home county, Spotsylvania, in greatest numbers</a:t>
            </a:r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3331256"/>
            <a:ext cx="4038600" cy="346165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3733800" cy="3200400"/>
          </a:xfrm>
          <a:prstGeom prst="rect">
            <a:avLst/>
          </a:prstGeom>
        </p:spPr>
      </p:pic>
      <p:sp>
        <p:nvSpPr>
          <p:cNvPr id="16" name="Up Arrow 15"/>
          <p:cNvSpPr/>
          <p:nvPr/>
        </p:nvSpPr>
        <p:spPr>
          <a:xfrm>
            <a:off x="457200" y="2895600"/>
            <a:ext cx="2805544" cy="1267691"/>
          </a:xfrm>
          <a:prstGeom prst="up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2">
                    <a:lumMod val="75000"/>
                  </a:schemeClr>
                </a:solidFill>
              </a:rPr>
              <a:t>Stafford </a:t>
            </a: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draws primarily from the northern part of the planning district</a:t>
            </a:r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26472" y="4648200"/>
            <a:ext cx="3054928" cy="1290145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Mary Washington pulls primarily from the central part of the PD, but has a strong presence throughout PD16</a:t>
            </a:r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78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53" y="2286000"/>
            <a:ext cx="8708665" cy="228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Share PD16: 2010 </a:t>
            </a:r>
            <a:r>
              <a:rPr lang="en-US" dirty="0" err="1" smtClean="0"/>
              <a:t>vs</a:t>
            </a:r>
            <a:r>
              <a:rPr lang="en-US" dirty="0" smtClean="0"/>
              <a:t>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597" y="6380017"/>
            <a:ext cx="29931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Source: VHHA patient level data, totals excluding NNB</a:t>
            </a:r>
            <a:endParaRPr lang="en-US" sz="1000" i="1" dirty="0"/>
          </a:p>
        </p:txBody>
      </p:sp>
      <p:sp>
        <p:nvSpPr>
          <p:cNvPr id="13" name="Rectangle 12"/>
          <p:cNvSpPr/>
          <p:nvPr/>
        </p:nvSpPr>
        <p:spPr>
          <a:xfrm>
            <a:off x="5943600" y="3993573"/>
            <a:ext cx="2971800" cy="228600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5791200" y="4572000"/>
            <a:ext cx="3124200" cy="1524000"/>
          </a:xfrm>
          <a:prstGeom prst="up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Though migration out of the area declined slightly from 2008 to 2011, it leveled off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45035" y="2951017"/>
            <a:ext cx="820883" cy="789709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172200" y="762000"/>
            <a:ext cx="2697770" cy="1475588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Changes in practice patterns have been primarily within the PD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85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Aust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BlueAustere</Template>
  <TotalTime>2210</TotalTime>
  <Words>1468</Words>
  <Application>Microsoft Office PowerPoint</Application>
  <PresentationFormat>On-screen Show (4:3)</PresentationFormat>
  <Paragraphs>238</Paragraphs>
  <Slides>27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BlueAustere</vt:lpstr>
      <vt:lpstr>Investigation of Hospital Entropy </vt:lpstr>
      <vt:lpstr>Overview of Project</vt:lpstr>
      <vt:lpstr>Context</vt:lpstr>
      <vt:lpstr>Healthcare resources in the area</vt:lpstr>
      <vt:lpstr>Lay of the land: Planning District 16</vt:lpstr>
      <vt:lpstr>Population Growth</vt:lpstr>
      <vt:lpstr>Tapestry</vt:lpstr>
      <vt:lpstr>Service Areas RYE2013Q3</vt:lpstr>
      <vt:lpstr>Market Share PD16: 2010 vs 2013</vt:lpstr>
      <vt:lpstr>Purpose and Data Limitations</vt:lpstr>
      <vt:lpstr>The Study area and Area Hospitals </vt:lpstr>
      <vt:lpstr>Methodology</vt:lpstr>
      <vt:lpstr>Entropy Index </vt:lpstr>
      <vt:lpstr>Entropy Index: Total Cases</vt:lpstr>
      <vt:lpstr>Total Cases Entropy: 2008 PD16 providers only  - 8 area hospitals</vt:lpstr>
      <vt:lpstr>Total Cases Entropy: 2011 PD16 providers only  - 8 area hospitals</vt:lpstr>
      <vt:lpstr>Total Cases Entropy: 2013 PD16 providers only  - 8 area hospitals</vt:lpstr>
      <vt:lpstr>Total Cases Entropy Trend: 2008-2013 PD16 providers only  - 8 area hospitals</vt:lpstr>
      <vt:lpstr>Entropy Index: Cardiology</vt:lpstr>
      <vt:lpstr>Cardio Cases Entropy: 2008 PD16 providers only  - 8 area hospitals</vt:lpstr>
      <vt:lpstr>Cardio Cases Entropy: 2011 PD16 providers only  - 8 area hospitals</vt:lpstr>
      <vt:lpstr>Cardio Cases Entropy: 2013 PD16 providers only  - 8 area hospitals</vt:lpstr>
      <vt:lpstr>Cardiology Cases Entropy Trend: 2008 - 2013 PD16 providers only  - 8 area hospitals</vt:lpstr>
      <vt:lpstr>Comparison of Total volumes to Cardiology</vt:lpstr>
      <vt:lpstr>Preliminary Conclusions</vt:lpstr>
      <vt:lpstr>Next Steps</vt:lpstr>
      <vt:lpstr>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Migration Patterns</dc:title>
  <dc:creator>Dulin Amanda</dc:creator>
  <cp:lastModifiedBy>Beth King</cp:lastModifiedBy>
  <cp:revision>170</cp:revision>
  <cp:lastPrinted>2014-04-24T20:04:54Z</cp:lastPrinted>
  <dcterms:created xsi:type="dcterms:W3CDTF">2006-08-16T00:00:00Z</dcterms:created>
  <dcterms:modified xsi:type="dcterms:W3CDTF">2014-05-07T23:10:56Z</dcterms:modified>
</cp:coreProperties>
</file>