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31"/>
  </p:notesMasterIdLst>
  <p:sldIdLst>
    <p:sldId id="256" r:id="rId2"/>
    <p:sldId id="257" r:id="rId3"/>
    <p:sldId id="295" r:id="rId4"/>
    <p:sldId id="296" r:id="rId5"/>
    <p:sldId id="263" r:id="rId6"/>
    <p:sldId id="287" r:id="rId7"/>
    <p:sldId id="276" r:id="rId8"/>
    <p:sldId id="277" r:id="rId9"/>
    <p:sldId id="297" r:id="rId10"/>
    <p:sldId id="298" r:id="rId11"/>
    <p:sldId id="258" r:id="rId12"/>
    <p:sldId id="259" r:id="rId13"/>
    <p:sldId id="293" r:id="rId14"/>
    <p:sldId id="260" r:id="rId15"/>
    <p:sldId id="281" r:id="rId16"/>
    <p:sldId id="282" r:id="rId17"/>
    <p:sldId id="280" r:id="rId18"/>
    <p:sldId id="283" r:id="rId19"/>
    <p:sldId id="284" r:id="rId20"/>
    <p:sldId id="285" r:id="rId21"/>
    <p:sldId id="286" r:id="rId22"/>
    <p:sldId id="265" r:id="rId23"/>
    <p:sldId id="266" r:id="rId24"/>
    <p:sldId id="294" r:id="rId25"/>
    <p:sldId id="278" r:id="rId26"/>
    <p:sldId id="299" r:id="rId27"/>
    <p:sldId id="288" r:id="rId28"/>
    <p:sldId id="289"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Leighton" initials="LL" lastIdx="9" clrIdx="0">
    <p:extLst>
      <p:ext uri="{19B8F6BF-5375-455C-9EA6-DF929625EA0E}">
        <p15:presenceInfo xmlns:p15="http://schemas.microsoft.com/office/powerpoint/2012/main" userId="Laura Leigh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295" autoAdjust="0"/>
  </p:normalViewPr>
  <p:slideViewPr>
    <p:cSldViewPr snapToGrid="0">
      <p:cViewPr varScale="1">
        <p:scale>
          <a:sx n="89" d="100"/>
          <a:sy n="89" d="100"/>
        </p:scale>
        <p:origin x="22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USA</c:v>
                </c:pt>
                <c:pt idx="1">
                  <c:v>Australia</c:v>
                </c:pt>
                <c:pt idx="2">
                  <c:v>Canada</c:v>
                </c:pt>
                <c:pt idx="3">
                  <c:v>Ireland</c:v>
                </c:pt>
                <c:pt idx="4">
                  <c:v>UK</c:v>
                </c:pt>
                <c:pt idx="5">
                  <c:v>France</c:v>
                </c:pt>
                <c:pt idx="6">
                  <c:v>Austria</c:v>
                </c:pt>
                <c:pt idx="7">
                  <c:v>Norway</c:v>
                </c:pt>
                <c:pt idx="8">
                  <c:v>Belgium</c:v>
                </c:pt>
                <c:pt idx="9">
                  <c:v>Finland</c:v>
                </c:pt>
                <c:pt idx="10">
                  <c:v>Sweden</c:v>
                </c:pt>
                <c:pt idx="11">
                  <c:v>Germany</c:v>
                </c:pt>
                <c:pt idx="12">
                  <c:v>Denmark</c:v>
                </c:pt>
                <c:pt idx="13">
                  <c:v>Netherlands</c:v>
                </c:pt>
              </c:strCache>
            </c:strRef>
          </c:cat>
          <c:val>
            <c:numRef>
              <c:f>Sheet1!$B$2:$B$15</c:f>
              <c:numCache>
                <c:formatCode>General</c:formatCode>
                <c:ptCount val="14"/>
                <c:pt idx="0">
                  <c:v>1</c:v>
                </c:pt>
                <c:pt idx="1">
                  <c:v>1</c:v>
                </c:pt>
                <c:pt idx="2">
                  <c:v>1</c:v>
                </c:pt>
                <c:pt idx="3">
                  <c:v>2</c:v>
                </c:pt>
                <c:pt idx="4">
                  <c:v>2</c:v>
                </c:pt>
                <c:pt idx="5">
                  <c:v>3</c:v>
                </c:pt>
                <c:pt idx="6">
                  <c:v>4</c:v>
                </c:pt>
                <c:pt idx="7">
                  <c:v>4</c:v>
                </c:pt>
                <c:pt idx="8">
                  <c:v>8</c:v>
                </c:pt>
                <c:pt idx="9">
                  <c:v>9</c:v>
                </c:pt>
                <c:pt idx="10">
                  <c:v>9</c:v>
                </c:pt>
                <c:pt idx="11">
                  <c:v>10</c:v>
                </c:pt>
                <c:pt idx="12">
                  <c:v>18</c:v>
                </c:pt>
                <c:pt idx="13">
                  <c:v>26</c:v>
                </c:pt>
              </c:numCache>
            </c:numRef>
          </c:val>
        </c:ser>
        <c:dLbls>
          <c:showLegendKey val="0"/>
          <c:showVal val="0"/>
          <c:showCatName val="0"/>
          <c:showSerName val="0"/>
          <c:showPercent val="0"/>
          <c:showBubbleSize val="0"/>
        </c:dLbls>
        <c:gapWidth val="219"/>
        <c:overlap val="-27"/>
        <c:axId val="236654280"/>
        <c:axId val="234182280"/>
      </c:barChart>
      <c:catAx>
        <c:axId val="236654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182280"/>
        <c:crosses val="autoZero"/>
        <c:auto val="1"/>
        <c:lblAlgn val="ctr"/>
        <c:lblOffset val="100"/>
        <c:noMultiLvlLbl val="0"/>
      </c:catAx>
      <c:valAx>
        <c:axId val="234182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of Trips by Bicycle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654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Sheet1!$B$17</c:f>
              <c:strCache>
                <c:ptCount val="1"/>
                <c:pt idx="0">
                  <c:v>Year</c:v>
                </c:pt>
              </c:strCache>
            </c:strRef>
          </c:tx>
          <c:spPr>
            <a:solidFill>
              <a:schemeClr val="accent3">
                <a:lumMod val="75000"/>
              </a:schemeClr>
            </a:solidFill>
            <a:ln>
              <a:noFill/>
            </a:ln>
            <a:effectLst/>
          </c:spPr>
          <c:invertIfNegative val="0"/>
          <c:cat>
            <c:numRef>
              <c:f>Sheet1!$B$18:$B$50</c:f>
              <c:numCache>
                <c:formatCode>General</c:formatCode>
                <c:ptCount val="33"/>
                <c:pt idx="0">
                  <c:v>1977</c:v>
                </c:pt>
                <c:pt idx="1">
                  <c:v>1983</c:v>
                </c:pt>
                <c:pt idx="2">
                  <c:v>1990</c:v>
                </c:pt>
                <c:pt idx="3">
                  <c:v>2001</c:v>
                </c:pt>
                <c:pt idx="4">
                  <c:v>2009</c:v>
                </c:pt>
                <c:pt idx="6">
                  <c:v>1976</c:v>
                </c:pt>
                <c:pt idx="7">
                  <c:v>1982</c:v>
                </c:pt>
                <c:pt idx="8">
                  <c:v>1989</c:v>
                </c:pt>
                <c:pt idx="9">
                  <c:v>2002</c:v>
                </c:pt>
                <c:pt idx="10">
                  <c:v>2008</c:v>
                </c:pt>
                <c:pt idx="12">
                  <c:v>1985</c:v>
                </c:pt>
                <c:pt idx="13">
                  <c:v>1990</c:v>
                </c:pt>
                <c:pt idx="14">
                  <c:v>2000</c:v>
                </c:pt>
                <c:pt idx="15">
                  <c:v>2008</c:v>
                </c:pt>
                <c:pt idx="17">
                  <c:v>1974</c:v>
                </c:pt>
                <c:pt idx="18">
                  <c:v>1982</c:v>
                </c:pt>
                <c:pt idx="19">
                  <c:v>1994</c:v>
                </c:pt>
                <c:pt idx="20">
                  <c:v>2008</c:v>
                </c:pt>
                <c:pt idx="22">
                  <c:v>1975</c:v>
                </c:pt>
                <c:pt idx="23">
                  <c:v>1985</c:v>
                </c:pt>
                <c:pt idx="24">
                  <c:v>1991</c:v>
                </c:pt>
                <c:pt idx="25">
                  <c:v>2002</c:v>
                </c:pt>
                <c:pt idx="26">
                  <c:v>2008</c:v>
                </c:pt>
                <c:pt idx="28">
                  <c:v>1975</c:v>
                </c:pt>
                <c:pt idx="29">
                  <c:v>1981</c:v>
                </c:pt>
                <c:pt idx="30">
                  <c:v>1995</c:v>
                </c:pt>
                <c:pt idx="31">
                  <c:v>2000</c:v>
                </c:pt>
                <c:pt idx="32">
                  <c:v>2008</c:v>
                </c:pt>
              </c:numCache>
            </c:numRef>
          </c:cat>
          <c:val>
            <c:numRef>
              <c:f>Sheet1!$C$18:$C$50</c:f>
              <c:numCache>
                <c:formatCode>General</c:formatCode>
                <c:ptCount val="33"/>
                <c:pt idx="0">
                  <c:v>0.7</c:v>
                </c:pt>
                <c:pt idx="1">
                  <c:v>0.8</c:v>
                </c:pt>
                <c:pt idx="2">
                  <c:v>0.9</c:v>
                </c:pt>
                <c:pt idx="3">
                  <c:v>0.9</c:v>
                </c:pt>
                <c:pt idx="4">
                  <c:v>1</c:v>
                </c:pt>
                <c:pt idx="6">
                  <c:v>9</c:v>
                </c:pt>
                <c:pt idx="7">
                  <c:v>11</c:v>
                </c:pt>
                <c:pt idx="8">
                  <c:v>12</c:v>
                </c:pt>
                <c:pt idx="9">
                  <c:v>9</c:v>
                </c:pt>
                <c:pt idx="10">
                  <c:v>10</c:v>
                </c:pt>
                <c:pt idx="12">
                  <c:v>28</c:v>
                </c:pt>
                <c:pt idx="13">
                  <c:v>28</c:v>
                </c:pt>
                <c:pt idx="14">
                  <c:v>24</c:v>
                </c:pt>
                <c:pt idx="15">
                  <c:v>25</c:v>
                </c:pt>
                <c:pt idx="17">
                  <c:v>4</c:v>
                </c:pt>
                <c:pt idx="18">
                  <c:v>4</c:v>
                </c:pt>
                <c:pt idx="19">
                  <c:v>3</c:v>
                </c:pt>
                <c:pt idx="20">
                  <c:v>3</c:v>
                </c:pt>
                <c:pt idx="22">
                  <c:v>3</c:v>
                </c:pt>
                <c:pt idx="23">
                  <c:v>2</c:v>
                </c:pt>
                <c:pt idx="24">
                  <c:v>2</c:v>
                </c:pt>
                <c:pt idx="25">
                  <c:v>2</c:v>
                </c:pt>
                <c:pt idx="26">
                  <c:v>2</c:v>
                </c:pt>
                <c:pt idx="28">
                  <c:v>17</c:v>
                </c:pt>
                <c:pt idx="29">
                  <c:v>20</c:v>
                </c:pt>
                <c:pt idx="30">
                  <c:v>20</c:v>
                </c:pt>
                <c:pt idx="31">
                  <c:v>20</c:v>
                </c:pt>
                <c:pt idx="32">
                  <c:v>18</c:v>
                </c:pt>
              </c:numCache>
            </c:numRef>
          </c:val>
        </c:ser>
        <c:dLbls>
          <c:showLegendKey val="0"/>
          <c:showVal val="0"/>
          <c:showCatName val="0"/>
          <c:showSerName val="0"/>
          <c:showPercent val="0"/>
          <c:showBubbleSize val="0"/>
        </c:dLbls>
        <c:gapWidth val="219"/>
        <c:overlap val="-27"/>
        <c:axId val="234182672"/>
        <c:axId val="234181496"/>
      </c:barChart>
      <c:catAx>
        <c:axId val="23418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181496"/>
        <c:crosses val="autoZero"/>
        <c:auto val="1"/>
        <c:lblAlgn val="ctr"/>
        <c:lblOffset val="100"/>
        <c:noMultiLvlLbl val="0"/>
      </c:catAx>
      <c:valAx>
        <c:axId val="234181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t>
                </a:r>
                <a:r>
                  <a:rPr lang="en-US" baseline="0"/>
                  <a:t> of Trips by Bicycle</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182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36BE8-824B-4C27-BB57-2BF863CAABE6}" type="datetimeFigureOut">
              <a:rPr lang="en-US" smtClean="0"/>
              <a:t>12/16/2014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70490-FABE-4A3A-BA07-EC48C5104F48}" type="slidenum">
              <a:rPr lang="en-US" smtClean="0"/>
              <a:t>‹#›</a:t>
            </a:fld>
            <a:endParaRPr lang="en-US"/>
          </a:p>
        </p:txBody>
      </p:sp>
    </p:spTree>
    <p:extLst>
      <p:ext uri="{BB962C8B-B14F-4D97-AF65-F5344CB8AC3E}">
        <p14:creationId xmlns:p14="http://schemas.microsoft.com/office/powerpoint/2010/main" val="1677700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70490-FABE-4A3A-BA07-EC48C5104F48}" type="slidenum">
              <a:rPr lang="en-US" smtClean="0"/>
              <a:t>1</a:t>
            </a:fld>
            <a:endParaRPr lang="en-US"/>
          </a:p>
        </p:txBody>
      </p:sp>
    </p:spTree>
    <p:extLst>
      <p:ext uri="{BB962C8B-B14F-4D97-AF65-F5344CB8AC3E}">
        <p14:creationId xmlns:p14="http://schemas.microsoft.com/office/powerpoint/2010/main" val="2647128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the benefits outweighing</a:t>
            </a:r>
            <a:r>
              <a:rPr lang="en-US" baseline="0" dirty="0" smtClean="0"/>
              <a:t> the risks, cycling rates in the US are very low compared to many other developed countries, especially European countries</a:t>
            </a:r>
          </a:p>
          <a:p>
            <a:endParaRPr lang="en-US" baseline="0" dirty="0" smtClean="0"/>
          </a:p>
          <a:p>
            <a:r>
              <a:rPr lang="en-US" baseline="0" dirty="0" smtClean="0"/>
              <a:t>Even with the much higher per capita ridership in the Netherlands, fatal accident rates are very similar between the US and the Netherlands, roughly 2 per 100,000.  There are many factors that could contribute to this, from infrastructure to public opinion to policy, but what is very clear to me is that the US has a lot of room to increase ridership numbers.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070490-FABE-4A3A-BA07-EC48C5104F48}" type="slidenum">
              <a:rPr lang="en-US" smtClean="0"/>
              <a:t>10</a:t>
            </a:fld>
            <a:endParaRPr lang="en-US"/>
          </a:p>
        </p:txBody>
      </p:sp>
    </p:spTree>
    <p:extLst>
      <p:ext uri="{BB962C8B-B14F-4D97-AF65-F5344CB8AC3E}">
        <p14:creationId xmlns:p14="http://schemas.microsoft.com/office/powerpoint/2010/main" val="466613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In researching</a:t>
            </a:r>
            <a:r>
              <a:rPr lang="en-US" baseline="0" dirty="0" smtClean="0"/>
              <a:t> this project I was steered towards two key studies that are frequently cited in the world of bicycle research and advocacy.</a:t>
            </a:r>
          </a:p>
          <a:p>
            <a:endParaRPr lang="en-US" baseline="0" dirty="0" smtClean="0"/>
          </a:p>
          <a:p>
            <a:r>
              <a:rPr lang="en-US" baseline="0" dirty="0" smtClean="0"/>
              <a:t>Safety in numbers: more walkers and bicyclists, safer walking and bicycling by PL Jacobson</a:t>
            </a:r>
          </a:p>
          <a:p>
            <a:endParaRPr lang="en-US" baseline="0" dirty="0" smtClean="0"/>
          </a:p>
          <a:p>
            <a:r>
              <a:rPr lang="en-US" baseline="0" dirty="0" smtClean="0"/>
              <a:t>And</a:t>
            </a:r>
          </a:p>
          <a:p>
            <a:endParaRPr lang="en-US" baseline="0" dirty="0" smtClean="0"/>
          </a:p>
          <a:p>
            <a:r>
              <a:rPr lang="en-US" baseline="0" dirty="0" smtClean="0"/>
              <a:t>Route Infrastructure and the Risk of Injuries to Bicyclists: A Case-Crossover Study by K </a:t>
            </a:r>
            <a:r>
              <a:rPr lang="en-US" baseline="0" dirty="0" err="1" smtClean="0"/>
              <a:t>Teschke</a:t>
            </a:r>
            <a:endParaRPr lang="en-US" baseline="0" dirty="0" smtClean="0"/>
          </a:p>
          <a:p>
            <a:endParaRPr lang="en-US" baseline="0" dirty="0" smtClean="0"/>
          </a:p>
          <a:p>
            <a:r>
              <a:rPr lang="en-US" baseline="0" dirty="0" smtClean="0"/>
              <a:t>These studies are important because they delved into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070490-FABE-4A3A-BA07-EC48C5104F48}" type="slidenum">
              <a:rPr lang="en-US" smtClean="0"/>
              <a:t>11</a:t>
            </a:fld>
            <a:endParaRPr lang="en-US"/>
          </a:p>
        </p:txBody>
      </p:sp>
    </p:spTree>
    <p:extLst>
      <p:ext uri="{BB962C8B-B14F-4D97-AF65-F5344CB8AC3E}">
        <p14:creationId xmlns:p14="http://schemas.microsoft.com/office/powerpoint/2010/main" val="2175496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Looked at the relationship between the number</a:t>
            </a:r>
            <a:r>
              <a:rPr lang="en-US" baseline="0" dirty="0" smtClean="0"/>
              <a:t> of pedestrians and cyclists and the rate of accidents involving cars and non-vehicles</a:t>
            </a:r>
          </a:p>
          <a:p>
            <a:endParaRPr lang="en-US" baseline="0" dirty="0" smtClean="0"/>
          </a:p>
          <a:p>
            <a:r>
              <a:rPr lang="en-US" baseline="0" dirty="0" smtClean="0"/>
              <a:t>They had several datasets for multiple countries,</a:t>
            </a:r>
          </a:p>
          <a:p>
            <a:endParaRPr lang="en-US" baseline="0" dirty="0" smtClean="0"/>
          </a:p>
          <a:p>
            <a:r>
              <a:rPr lang="en-US" baseline="0" dirty="0" smtClean="0"/>
              <a:t>And they wanted to find out if increased bicycle and pedestrian traffic resulted in more accidents involving cars and non-cars and </a:t>
            </a:r>
          </a:p>
          <a:p>
            <a:endParaRPr lang="en-US" baseline="0" dirty="0" smtClean="0"/>
          </a:p>
          <a:p>
            <a:r>
              <a:rPr lang="en-US" baseline="0" dirty="0" smtClean="0"/>
              <a:t> what they actually found was a strong inverse relationship, meaning that as the amount of pedestrians and bicyclists relative to automobile traffic increased, the number of accidents actually went down.</a:t>
            </a:r>
          </a:p>
          <a:p>
            <a:endParaRPr lang="en-US" dirty="0" smtClean="0"/>
          </a:p>
          <a:p>
            <a:r>
              <a:rPr lang="en-US" dirty="0" smtClean="0"/>
              <a:t>In other words, if more people</a:t>
            </a:r>
            <a:r>
              <a:rPr lang="en-US" baseline="0" dirty="0" smtClean="0"/>
              <a:t> are walking or cycling in an area, it is less likely that they will be injured by a motorist and the safer it will be for pedestrians and cyclists.</a:t>
            </a:r>
          </a:p>
          <a:p>
            <a:endParaRPr lang="en-US" baseline="0" dirty="0" smtClean="0"/>
          </a:p>
          <a:p>
            <a:r>
              <a:rPr lang="en-US" baseline="0" dirty="0" smtClean="0"/>
              <a:t>Which is a pretty important conclusion for the world of cycling</a:t>
            </a:r>
            <a:endParaRPr lang="en-US" dirty="0" smtClean="0"/>
          </a:p>
        </p:txBody>
      </p:sp>
      <p:sp>
        <p:nvSpPr>
          <p:cNvPr id="4" name="Slide Number Placeholder 3"/>
          <p:cNvSpPr>
            <a:spLocks noGrp="1"/>
          </p:cNvSpPr>
          <p:nvPr>
            <p:ph type="sldNum" sz="quarter" idx="10"/>
          </p:nvPr>
        </p:nvSpPr>
        <p:spPr/>
        <p:txBody>
          <a:bodyPr/>
          <a:lstStyle/>
          <a:p>
            <a:fld id="{64070490-FABE-4A3A-BA07-EC48C5104F48}" type="slidenum">
              <a:rPr lang="en-US" smtClean="0"/>
              <a:t>12</a:t>
            </a:fld>
            <a:endParaRPr lang="en-US"/>
          </a:p>
        </p:txBody>
      </p:sp>
    </p:spTree>
    <p:extLst>
      <p:ext uri="{BB962C8B-B14F-4D97-AF65-F5344CB8AC3E}">
        <p14:creationId xmlns:p14="http://schemas.microsoft.com/office/powerpoint/2010/main" val="2851507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a:t>
            </a:r>
            <a:r>
              <a:rPr lang="en-US" dirty="0" err="1" smtClean="0"/>
              <a:t>Teschke</a:t>
            </a:r>
            <a:r>
              <a:rPr lang="en-US" dirty="0" smtClean="0"/>
              <a:t> study interviewed 690</a:t>
            </a:r>
            <a:r>
              <a:rPr lang="en-US" baseline="0" dirty="0" smtClean="0"/>
              <a:t> people who had been injured while cycling to determine the injury risk associated with </a:t>
            </a:r>
            <a:endParaRPr lang="en-US" dirty="0"/>
          </a:p>
        </p:txBody>
      </p:sp>
      <p:sp>
        <p:nvSpPr>
          <p:cNvPr id="4" name="Slide Number Placeholder 3"/>
          <p:cNvSpPr>
            <a:spLocks noGrp="1"/>
          </p:cNvSpPr>
          <p:nvPr>
            <p:ph type="sldNum" sz="quarter" idx="10"/>
          </p:nvPr>
        </p:nvSpPr>
        <p:spPr/>
        <p:txBody>
          <a:bodyPr/>
          <a:lstStyle/>
          <a:p>
            <a:fld id="{64070490-FABE-4A3A-BA07-EC48C5104F48}" type="slidenum">
              <a:rPr lang="en-US" smtClean="0"/>
              <a:t>13</a:t>
            </a:fld>
            <a:endParaRPr lang="en-US"/>
          </a:p>
        </p:txBody>
      </p:sp>
    </p:spTree>
    <p:extLst>
      <p:ext uri="{BB962C8B-B14F-4D97-AF65-F5344CB8AC3E}">
        <p14:creationId xmlns:p14="http://schemas.microsoft.com/office/powerpoint/2010/main" val="3119009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This figure from the </a:t>
            </a:r>
            <a:r>
              <a:rPr lang="en-US" dirty="0" err="1" smtClean="0"/>
              <a:t>Teschke</a:t>
            </a:r>
            <a:r>
              <a:rPr lang="en-US" dirty="0" smtClean="0"/>
              <a:t> study shows</a:t>
            </a:r>
            <a:r>
              <a:rPr lang="en-US" baseline="0" dirty="0" smtClean="0"/>
              <a:t> the risk associated with each type of bicycle infrastructure and pairs it with route preferences determined in a separate study, highlighting the infrastructure types that are viewed favorably and that are considered more safe based on the </a:t>
            </a:r>
            <a:r>
              <a:rPr lang="en-US" baseline="0" dirty="0" err="1" smtClean="0"/>
              <a:t>Teschke</a:t>
            </a:r>
            <a:r>
              <a:rPr lang="en-US" baseline="0" dirty="0" smtClean="0"/>
              <a:t> results.</a:t>
            </a:r>
          </a:p>
          <a:p>
            <a:endParaRPr lang="en-US" baseline="0" dirty="0" smtClean="0"/>
          </a:p>
          <a:p>
            <a:r>
              <a:rPr lang="en-US" baseline="0" dirty="0" smtClean="0"/>
              <a:t>Here you can see Cycle Track being the clear choice for increased safety and for favorability, which would presumably lead to increased ridership, though it is also probably one of the more expensive to create and difficult to work into existing street layouts because it needs to be completely separate from the road.</a:t>
            </a:r>
            <a:endParaRPr lang="en-US" dirty="0"/>
          </a:p>
        </p:txBody>
      </p:sp>
      <p:sp>
        <p:nvSpPr>
          <p:cNvPr id="4" name="Slide Number Placeholder 3"/>
          <p:cNvSpPr>
            <a:spLocks noGrp="1"/>
          </p:cNvSpPr>
          <p:nvPr>
            <p:ph type="sldNum" sz="quarter" idx="10"/>
          </p:nvPr>
        </p:nvSpPr>
        <p:spPr/>
        <p:txBody>
          <a:bodyPr/>
          <a:lstStyle/>
          <a:p>
            <a:fld id="{64070490-FABE-4A3A-BA07-EC48C5104F48}" type="slidenum">
              <a:rPr lang="en-US" smtClean="0"/>
              <a:t>14</a:t>
            </a:fld>
            <a:endParaRPr lang="en-US"/>
          </a:p>
        </p:txBody>
      </p:sp>
    </p:spTree>
    <p:extLst>
      <p:ext uri="{BB962C8B-B14F-4D97-AF65-F5344CB8AC3E}">
        <p14:creationId xmlns:p14="http://schemas.microsoft.com/office/powerpoint/2010/main" val="3419227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let’s take a look at what I have for data for my study.</a:t>
            </a:r>
            <a:endParaRPr lang="en-US" dirty="0" smtClean="0"/>
          </a:p>
          <a:p>
            <a:endParaRPr lang="en-US" dirty="0" smtClean="0"/>
          </a:p>
          <a:p>
            <a:r>
              <a:rPr lang="en-US" dirty="0" smtClean="0"/>
              <a:t>Here are the locations I currently have for bicycle accidents in Portland.  I am currently hunting</a:t>
            </a:r>
            <a:r>
              <a:rPr lang="en-US" baseline="0" dirty="0" smtClean="0"/>
              <a:t> for more data and have requests in at the Portland Police Department and the Maine Department of Transportation.  I’m hoping to have a more robust dataset to work with before actually running the analysis.</a:t>
            </a:r>
          </a:p>
          <a:p>
            <a:endParaRPr lang="en-US" baseline="0" dirty="0" smtClean="0"/>
          </a:p>
          <a:p>
            <a:r>
              <a:rPr lang="en-US" baseline="0" dirty="0" smtClean="0"/>
              <a:t>In order to start developing and understanding of what may be a driving factor in Portland’s crashes I looked at the different attributes that came with the crash data, which includes…</a:t>
            </a:r>
            <a:endParaRPr lang="en-US" dirty="0"/>
          </a:p>
        </p:txBody>
      </p:sp>
      <p:sp>
        <p:nvSpPr>
          <p:cNvPr id="4" name="Slide Number Placeholder 3"/>
          <p:cNvSpPr>
            <a:spLocks noGrp="1"/>
          </p:cNvSpPr>
          <p:nvPr>
            <p:ph type="sldNum" sz="quarter" idx="10"/>
          </p:nvPr>
        </p:nvSpPr>
        <p:spPr/>
        <p:txBody>
          <a:bodyPr/>
          <a:lstStyle/>
          <a:p>
            <a:fld id="{64070490-FABE-4A3A-BA07-EC48C5104F48}" type="slidenum">
              <a:rPr lang="en-US" smtClean="0"/>
              <a:t>15</a:t>
            </a:fld>
            <a:endParaRPr lang="en-US"/>
          </a:p>
        </p:txBody>
      </p:sp>
    </p:spTree>
    <p:extLst>
      <p:ext uri="{BB962C8B-B14F-4D97-AF65-F5344CB8AC3E}">
        <p14:creationId xmlns:p14="http://schemas.microsoft.com/office/powerpoint/2010/main" val="2446314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also have quantitative</a:t>
            </a:r>
            <a:r>
              <a:rPr lang="en-US" baseline="0" dirty="0" smtClean="0"/>
              <a:t> data associated with each road segment that could be incorporated into the analysis, such as the speed limits depicted here.</a:t>
            </a:r>
            <a:endParaRPr lang="en-US" dirty="0"/>
          </a:p>
        </p:txBody>
      </p:sp>
      <p:sp>
        <p:nvSpPr>
          <p:cNvPr id="4" name="Slide Number Placeholder 3"/>
          <p:cNvSpPr>
            <a:spLocks noGrp="1"/>
          </p:cNvSpPr>
          <p:nvPr>
            <p:ph type="sldNum" sz="quarter" idx="10"/>
          </p:nvPr>
        </p:nvSpPr>
        <p:spPr/>
        <p:txBody>
          <a:bodyPr/>
          <a:lstStyle/>
          <a:p>
            <a:fld id="{64070490-FABE-4A3A-BA07-EC48C5104F48}" type="slidenum">
              <a:rPr lang="en-US" smtClean="0"/>
              <a:t>20</a:t>
            </a:fld>
            <a:endParaRPr lang="en-US"/>
          </a:p>
        </p:txBody>
      </p:sp>
    </p:spTree>
    <p:extLst>
      <p:ext uri="{BB962C8B-B14F-4D97-AF65-F5344CB8AC3E}">
        <p14:creationId xmlns:p14="http://schemas.microsoft.com/office/powerpoint/2010/main" val="286762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As I mentioned earlier, I am still on the hunt for more data.</a:t>
            </a:r>
          </a:p>
          <a:p>
            <a:endParaRPr lang="en-US" dirty="0" smtClean="0"/>
          </a:p>
          <a:p>
            <a:r>
              <a:rPr lang="en-US" dirty="0" smtClean="0"/>
              <a:t>There</a:t>
            </a:r>
            <a:r>
              <a:rPr lang="en-US" baseline="0" dirty="0" smtClean="0"/>
              <a:t> is more crash data available that I am hoping to acquire very soon.</a:t>
            </a:r>
          </a:p>
          <a:p>
            <a:endParaRPr lang="en-US" baseline="0" dirty="0" smtClean="0"/>
          </a:p>
          <a:p>
            <a:r>
              <a:rPr lang="en-US" baseline="0" dirty="0" smtClean="0"/>
              <a:t>Along with that, an important piece of the puzzle is ridership data.  Having bicycle counts will let us compare the number of cyclists relative to the number of cars which will add some depth to the analysis.</a:t>
            </a:r>
          </a:p>
          <a:p>
            <a:endParaRPr lang="en-US" baseline="0" dirty="0" smtClean="0"/>
          </a:p>
          <a:p>
            <a:r>
              <a:rPr lang="en-US" baseline="0" dirty="0" smtClean="0"/>
              <a:t>There are two stations that automatically count bicycles along Back Cove, though I haven’t been able to get my hands on the numbers yet.</a:t>
            </a:r>
          </a:p>
          <a:p>
            <a:endParaRPr lang="en-US" baseline="0" dirty="0" smtClean="0"/>
          </a:p>
          <a:p>
            <a:r>
              <a:rPr lang="en-US" baseline="0" dirty="0" smtClean="0"/>
              <a:t>The Greater Portland Council of Governments has some counts as well, but they are in very few locations and were taken on sporadic days over a few years so those data may not end up being very helpful.</a:t>
            </a:r>
          </a:p>
          <a:p>
            <a:endParaRPr lang="en-US" baseline="0" dirty="0" smtClean="0"/>
          </a:p>
          <a:p>
            <a:r>
              <a:rPr lang="en-US" baseline="0" dirty="0" err="1" smtClean="0"/>
              <a:t>Strava</a:t>
            </a:r>
            <a:r>
              <a:rPr lang="en-US" baseline="0" dirty="0" smtClean="0"/>
              <a:t> is a company with an app that many cyclists use to plot their routes and they have data available for purchase, and the greater Portland council of governments is intending to buy a dataset from them in January which they have indicated they will share with me, so here’s hoping they follow through on both accounts.</a:t>
            </a:r>
          </a:p>
          <a:p>
            <a:endParaRPr lang="en-US" baseline="0" dirty="0" smtClean="0"/>
          </a:p>
          <a:p>
            <a:r>
              <a:rPr lang="en-US" baseline="0" dirty="0" smtClean="0"/>
              <a:t>There are also some potential variables that could be calculated from the available data, such as distance to intersections, accident density, or population density</a:t>
            </a:r>
            <a:endParaRPr lang="en-US" dirty="0"/>
          </a:p>
        </p:txBody>
      </p:sp>
      <p:sp>
        <p:nvSpPr>
          <p:cNvPr id="4" name="Slide Number Placeholder 3"/>
          <p:cNvSpPr>
            <a:spLocks noGrp="1"/>
          </p:cNvSpPr>
          <p:nvPr>
            <p:ph type="sldNum" sz="quarter" idx="10"/>
          </p:nvPr>
        </p:nvSpPr>
        <p:spPr/>
        <p:txBody>
          <a:bodyPr/>
          <a:lstStyle/>
          <a:p>
            <a:fld id="{64070490-FABE-4A3A-BA07-EC48C5104F48}" type="slidenum">
              <a:rPr lang="en-US" smtClean="0"/>
              <a:t>22</a:t>
            </a:fld>
            <a:endParaRPr lang="en-US"/>
          </a:p>
        </p:txBody>
      </p:sp>
    </p:spTree>
    <p:extLst>
      <p:ext uri="{BB962C8B-B14F-4D97-AF65-F5344CB8AC3E}">
        <p14:creationId xmlns:p14="http://schemas.microsoft.com/office/powerpoint/2010/main" val="694348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few different ways I can analyze the data, starting with simple visualizations looking for spatial patterns like hotspot or </a:t>
            </a:r>
            <a:r>
              <a:rPr lang="en-US" baseline="0" dirty="0" err="1" smtClean="0"/>
              <a:t>heatmap</a:t>
            </a:r>
            <a:r>
              <a:rPr lang="en-US" baseline="0" dirty="0" smtClean="0"/>
              <a:t> analysis</a:t>
            </a:r>
          </a:p>
          <a:p>
            <a:endParaRPr lang="en-US" baseline="0" dirty="0" smtClean="0"/>
          </a:p>
          <a:p>
            <a:r>
              <a:rPr lang="en-US" baseline="0" dirty="0" smtClean="0"/>
              <a:t>I can also use statistical methods such as the chi-squared test to look for dependence using the qualitative variables such as the time of day, road conditions, and of course the bicycle infrastructure</a:t>
            </a:r>
          </a:p>
          <a:p>
            <a:endParaRPr lang="en-US" baseline="0" dirty="0" smtClean="0"/>
          </a:p>
          <a:p>
            <a:r>
              <a:rPr lang="en-US" baseline="0" dirty="0" smtClean="0"/>
              <a:t>There is also the possibility of using the quantitative variables such as speed limit, average annual daily traffic, or calculated metrics like crash density for each road segment, as part of a linear regression model.</a:t>
            </a:r>
            <a:endParaRPr lang="en-US" dirty="0"/>
          </a:p>
        </p:txBody>
      </p:sp>
      <p:sp>
        <p:nvSpPr>
          <p:cNvPr id="4" name="Slide Number Placeholder 3"/>
          <p:cNvSpPr>
            <a:spLocks noGrp="1"/>
          </p:cNvSpPr>
          <p:nvPr>
            <p:ph type="sldNum" sz="quarter" idx="10"/>
          </p:nvPr>
        </p:nvSpPr>
        <p:spPr/>
        <p:txBody>
          <a:bodyPr/>
          <a:lstStyle/>
          <a:p>
            <a:fld id="{64070490-FABE-4A3A-BA07-EC48C5104F48}" type="slidenum">
              <a:rPr lang="en-US" smtClean="0"/>
              <a:t>23</a:t>
            </a:fld>
            <a:endParaRPr lang="en-US"/>
          </a:p>
        </p:txBody>
      </p:sp>
    </p:spTree>
    <p:extLst>
      <p:ext uri="{BB962C8B-B14F-4D97-AF65-F5344CB8AC3E}">
        <p14:creationId xmlns:p14="http://schemas.microsoft.com/office/powerpoint/2010/main" val="1264912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 is</a:t>
            </a:r>
            <a:r>
              <a:rPr lang="en-US" baseline="0" dirty="0" smtClean="0"/>
              <a:t> from the sensible transportation handbook, showing a potential design for a quiet street with ample bike and pedestrian </a:t>
            </a:r>
            <a:r>
              <a:rPr lang="en-US" baseline="0" smtClean="0"/>
              <a:t>accomodations</a:t>
            </a:r>
            <a:endParaRPr lang="en-US" dirty="0"/>
          </a:p>
        </p:txBody>
      </p:sp>
      <p:sp>
        <p:nvSpPr>
          <p:cNvPr id="4" name="Slide Number Placeholder 3"/>
          <p:cNvSpPr>
            <a:spLocks noGrp="1"/>
          </p:cNvSpPr>
          <p:nvPr>
            <p:ph type="sldNum" sz="quarter" idx="10"/>
          </p:nvPr>
        </p:nvSpPr>
        <p:spPr/>
        <p:txBody>
          <a:bodyPr/>
          <a:lstStyle/>
          <a:p>
            <a:fld id="{64070490-FABE-4A3A-BA07-EC48C5104F48}" type="slidenum">
              <a:rPr lang="en-US" smtClean="0"/>
              <a:t>24</a:t>
            </a:fld>
            <a:endParaRPr lang="en-US"/>
          </a:p>
        </p:txBody>
      </p:sp>
    </p:spTree>
    <p:extLst>
      <p:ext uri="{BB962C8B-B14F-4D97-AF65-F5344CB8AC3E}">
        <p14:creationId xmlns:p14="http://schemas.microsoft.com/office/powerpoint/2010/main" val="150724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Bicycling is becoming</a:t>
            </a:r>
            <a:r>
              <a:rPr lang="en-US" baseline="0" dirty="0" smtClean="0"/>
              <a:t> more and more common in cities as people move towards more sustainable lifestyles, and cycling is frequently used by many people as a way to commute, get exercise, or simply to get outside and explore.</a:t>
            </a:r>
          </a:p>
          <a:p>
            <a:endParaRPr lang="en-US" baseline="0" dirty="0" smtClean="0"/>
          </a:p>
          <a:p>
            <a:r>
              <a:rPr lang="en-US" baseline="0" dirty="0" smtClean="0"/>
              <a:t>There are multiple benefits including those to personal health and environmental sustainability</a:t>
            </a:r>
          </a:p>
          <a:p>
            <a:endParaRPr lang="en-US" baseline="0" dirty="0" smtClean="0"/>
          </a:p>
          <a:p>
            <a:r>
              <a:rPr lang="en-US" baseline="0" dirty="0" smtClean="0"/>
              <a:t>Despite the benefits, many people are concerned about safety when riding a bicycle and they can be deterred by the risk of getting into an accident, especially with a car</a:t>
            </a:r>
          </a:p>
          <a:p>
            <a:endParaRPr lang="en-US" baseline="0" dirty="0" smtClean="0"/>
          </a:p>
          <a:p>
            <a:r>
              <a:rPr lang="en-US" baseline="0" dirty="0" smtClean="0"/>
              <a:t>Not only has cycling become a more mainstream activity for the general public, but government guidance documents include cycling guidelines at both the Federal level and, at least in Maine, they have state-specific recommendations as well.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070490-FABE-4A3A-BA07-EC48C5104F48}" type="slidenum">
              <a:rPr lang="en-US" smtClean="0"/>
              <a:t>2</a:t>
            </a:fld>
            <a:endParaRPr lang="en-US"/>
          </a:p>
        </p:txBody>
      </p:sp>
    </p:spTree>
    <p:extLst>
      <p:ext uri="{BB962C8B-B14F-4D97-AF65-F5344CB8AC3E}">
        <p14:creationId xmlns:p14="http://schemas.microsoft.com/office/powerpoint/2010/main" val="675785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is the planned bicycle</a:t>
            </a:r>
            <a:r>
              <a:rPr lang="en-US" baseline="0" dirty="0" smtClean="0"/>
              <a:t> infrastructure, the data were provided by the City of Portland and was prepared as part of the PACTS regional transportation plan</a:t>
            </a:r>
            <a:endParaRPr lang="en-US" dirty="0"/>
          </a:p>
        </p:txBody>
      </p:sp>
      <p:sp>
        <p:nvSpPr>
          <p:cNvPr id="4" name="Slide Number Placeholder 3"/>
          <p:cNvSpPr>
            <a:spLocks noGrp="1"/>
          </p:cNvSpPr>
          <p:nvPr>
            <p:ph type="sldNum" sz="quarter" idx="10"/>
          </p:nvPr>
        </p:nvSpPr>
        <p:spPr/>
        <p:txBody>
          <a:bodyPr/>
          <a:lstStyle/>
          <a:p>
            <a:fld id="{64070490-FABE-4A3A-BA07-EC48C5104F48}" type="slidenum">
              <a:rPr lang="en-US" smtClean="0"/>
              <a:t>26</a:t>
            </a:fld>
            <a:endParaRPr lang="en-US"/>
          </a:p>
        </p:txBody>
      </p:sp>
    </p:spTree>
    <p:extLst>
      <p:ext uri="{BB962C8B-B14F-4D97-AF65-F5344CB8AC3E}">
        <p14:creationId xmlns:p14="http://schemas.microsoft.com/office/powerpoint/2010/main" val="2889328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DOT has a specific policy statement regarding cycling and pedestrians,</a:t>
            </a:r>
          </a:p>
          <a:p>
            <a:endParaRPr lang="en-US" dirty="0" smtClean="0"/>
          </a:p>
          <a:p>
            <a:r>
              <a:rPr lang="en-US" dirty="0" smtClean="0"/>
              <a:t>Basically they acknowledge that infrastructure</a:t>
            </a:r>
            <a:r>
              <a:rPr lang="en-US" baseline="0" dirty="0" smtClean="0"/>
              <a:t> specific to bicycles or pedestrians is equally  important as infrastructure for vehicles, and they have minimum recommendations for design features to maximize bicycle and pedestrian safety</a:t>
            </a:r>
          </a:p>
          <a:p>
            <a:endParaRPr lang="en-US" baseline="0" dirty="0" smtClean="0"/>
          </a:p>
          <a:p>
            <a:r>
              <a:rPr lang="en-US" baseline="0" dirty="0" smtClean="0"/>
              <a:t>Not only that, but they recommend that </a:t>
            </a:r>
            <a:r>
              <a:rPr lang="en-US" baseline="0" dirty="0" err="1" smtClean="0"/>
              <a:t>munincipalities</a:t>
            </a:r>
            <a:r>
              <a:rPr lang="en-US" baseline="0" dirty="0" smtClean="0"/>
              <a:t> and transportation planners and agencies ‘go beyond the minimum requirements” as a way to ensure that long-term transportation demands can be met</a:t>
            </a:r>
            <a:endParaRPr lang="en-US" dirty="0"/>
          </a:p>
        </p:txBody>
      </p:sp>
      <p:sp>
        <p:nvSpPr>
          <p:cNvPr id="4" name="Slide Number Placeholder 3"/>
          <p:cNvSpPr>
            <a:spLocks noGrp="1"/>
          </p:cNvSpPr>
          <p:nvPr>
            <p:ph type="sldNum" sz="quarter" idx="10"/>
          </p:nvPr>
        </p:nvSpPr>
        <p:spPr/>
        <p:txBody>
          <a:bodyPr/>
          <a:lstStyle/>
          <a:p>
            <a:fld id="{64070490-FABE-4A3A-BA07-EC48C5104F48}" type="slidenum">
              <a:rPr lang="en-US" smtClean="0"/>
              <a:t>3</a:t>
            </a:fld>
            <a:endParaRPr lang="en-US"/>
          </a:p>
        </p:txBody>
      </p:sp>
    </p:spTree>
    <p:extLst>
      <p:ext uri="{BB962C8B-B14F-4D97-AF65-F5344CB8AC3E}">
        <p14:creationId xmlns:p14="http://schemas.microsoft.com/office/powerpoint/2010/main" val="1464756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state level,  Maine has the</a:t>
            </a:r>
            <a:r>
              <a:rPr lang="en-US" baseline="0" dirty="0" smtClean="0"/>
              <a:t> “Sensible Transportation Policy Act” which requires that all options (including things like improving bicycle infrastructure) be considered before a municipality simply improves their vehicle capacity with more lanes, wider lanes, higher speed limits, things like that</a:t>
            </a:r>
          </a:p>
          <a:p>
            <a:endParaRPr lang="en-US" baseline="0" dirty="0" smtClean="0"/>
          </a:p>
          <a:p>
            <a:r>
              <a:rPr lang="en-US" baseline="0" dirty="0" smtClean="0"/>
              <a:t>It also provides incentives for non-automobile based transportation planning</a:t>
            </a:r>
          </a:p>
          <a:p>
            <a:endParaRPr lang="en-US" baseline="0" dirty="0" smtClean="0"/>
          </a:p>
          <a:p>
            <a:r>
              <a:rPr lang="en-US" baseline="0" dirty="0" smtClean="0"/>
              <a:t>And at the local level the PACTS regional transportation plan is even more specific, calling for improved and expanded bicycle infrastructure for both safety concerns and for sustainability</a:t>
            </a:r>
          </a:p>
          <a:p>
            <a:endParaRPr lang="en-US" dirty="0" smtClean="0"/>
          </a:p>
          <a:p>
            <a:r>
              <a:rPr lang="en-US" dirty="0" smtClean="0"/>
              <a:t>Really, in</a:t>
            </a:r>
            <a:r>
              <a:rPr lang="en-US" baseline="0" dirty="0" smtClean="0"/>
              <a:t> both the Federal and State cases, the policies and recommendations are not just designed for safety, but are to actually help planners find ways to encourage people to use alternative means of transportation as a way to curb vehicle traffic growth and help deal with population grown in a sustainable manner.</a:t>
            </a:r>
            <a:endParaRPr lang="en-US" dirty="0"/>
          </a:p>
        </p:txBody>
      </p:sp>
      <p:sp>
        <p:nvSpPr>
          <p:cNvPr id="4" name="Slide Number Placeholder 3"/>
          <p:cNvSpPr>
            <a:spLocks noGrp="1"/>
          </p:cNvSpPr>
          <p:nvPr>
            <p:ph type="sldNum" sz="quarter" idx="10"/>
          </p:nvPr>
        </p:nvSpPr>
        <p:spPr/>
        <p:txBody>
          <a:bodyPr/>
          <a:lstStyle/>
          <a:p>
            <a:fld id="{64070490-FABE-4A3A-BA07-EC48C5104F48}" type="slidenum">
              <a:rPr lang="en-US" smtClean="0"/>
              <a:t>4</a:t>
            </a:fld>
            <a:endParaRPr lang="en-US"/>
          </a:p>
        </p:txBody>
      </p:sp>
    </p:spTree>
    <p:extLst>
      <p:ext uri="{BB962C8B-B14F-4D97-AF65-F5344CB8AC3E}">
        <p14:creationId xmlns:p14="http://schemas.microsoft.com/office/powerpoint/2010/main" val="183300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Bicycle infrastructure consists</a:t>
            </a:r>
            <a:r>
              <a:rPr lang="en-US" baseline="0" dirty="0" smtClean="0"/>
              <a:t> of the physical characteristics of a roadway that are intended for use by cyclists as a way to better integrate them with automobile traffic.</a:t>
            </a:r>
          </a:p>
          <a:p>
            <a:endParaRPr lang="en-US" baseline="0" dirty="0" smtClean="0"/>
          </a:p>
          <a:p>
            <a:r>
              <a:rPr lang="en-US" baseline="0" dirty="0" smtClean="0"/>
              <a:t>Common types of bicycle infrastructure include:</a:t>
            </a:r>
          </a:p>
          <a:p>
            <a:endParaRPr lang="en-US" baseline="0" dirty="0" smtClean="0"/>
          </a:p>
          <a:p>
            <a:r>
              <a:rPr lang="en-US" baseline="0" dirty="0" smtClean="0"/>
              <a:t>Bike Lanes, which are probably what most people will think of when we talk about bicycle infrastructure.  This is a delineated lane intended to be used only by cyclists, most people have probably seen something like this before and we’re all hopefully familiar with them</a:t>
            </a:r>
          </a:p>
          <a:p>
            <a:endParaRPr lang="en-US" baseline="0" dirty="0" smtClean="0"/>
          </a:p>
          <a:p>
            <a:r>
              <a:rPr lang="en-US" baseline="0" dirty="0" smtClean="0"/>
              <a:t>Paved shoulders, which are areas to the right of a vehicle lane</a:t>
            </a:r>
          </a:p>
          <a:p>
            <a:endParaRPr lang="en-US" baseline="0" dirty="0" smtClean="0"/>
          </a:p>
          <a:p>
            <a:r>
              <a:rPr lang="en-US" baseline="0" dirty="0" smtClean="0"/>
              <a:t>Shared lanes, frequently denoted by shared use arrows, or “</a:t>
            </a:r>
            <a:r>
              <a:rPr lang="en-US" baseline="0" dirty="0" err="1" smtClean="0"/>
              <a:t>sharrows</a:t>
            </a:r>
            <a:r>
              <a:rPr lang="en-US" baseline="0" dirty="0" smtClean="0"/>
              <a:t>”.  These tend to be used in situations where the road is too narrow for a paved shoulder or a bike lane, and they are frequently accompanied by “share the road” signs or something similar to remind drivers that cyclists have the right to use the entire lane</a:t>
            </a:r>
          </a:p>
          <a:p>
            <a:endParaRPr lang="en-US" baseline="0" dirty="0" smtClean="0"/>
          </a:p>
          <a:p>
            <a:r>
              <a:rPr lang="en-US" baseline="0" dirty="0" smtClean="0"/>
              <a:t>Mixed-Use Paths – physically separated from the road, provide alternate routes for pedestrians and cyclists.  This is a very popular path in Portland called the Back Cove trail which connects many dense residential areas with multiple routes to the downtown area while avoiding major arterials.</a:t>
            </a:r>
          </a:p>
          <a:p>
            <a:endParaRPr lang="en-US" baseline="0" dirty="0" smtClean="0"/>
          </a:p>
          <a:p>
            <a:r>
              <a:rPr lang="en-US" baseline="0" dirty="0" smtClean="0"/>
              <a:t>Bike Boulevard – slower, smaller, local streets where cycling is encouraged as a way to avoid more dangerous roads.  Roads with low amounts of traffic and low speed limits can be given additional signage to indicate that they are ideal bike boulevards</a:t>
            </a:r>
          </a:p>
          <a:p>
            <a:endParaRPr lang="en-US" baseline="0" dirty="0" smtClean="0"/>
          </a:p>
          <a:p>
            <a:r>
              <a:rPr lang="en-US" baseline="0" dirty="0" smtClean="0"/>
              <a:t>Cycle Track – A bicycle-only lane that is physically separated from the road. They tend to be highly favored by cyclists, and we do not have any in Portland.</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070490-FABE-4A3A-BA07-EC48C5104F48}" type="slidenum">
              <a:rPr lang="en-US" smtClean="0"/>
              <a:t>5</a:t>
            </a:fld>
            <a:endParaRPr lang="en-US"/>
          </a:p>
        </p:txBody>
      </p:sp>
    </p:spTree>
    <p:extLst>
      <p:ext uri="{BB962C8B-B14F-4D97-AF65-F5344CB8AC3E}">
        <p14:creationId xmlns:p14="http://schemas.microsoft.com/office/powerpoint/2010/main" val="2650672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shows the bicycle infrastructure as it currently stands, with bike lanes and </a:t>
            </a:r>
            <a:r>
              <a:rPr lang="en-US" baseline="0" dirty="0" err="1" smtClean="0"/>
              <a:t>sharrows</a:t>
            </a:r>
            <a:r>
              <a:rPr lang="en-US" baseline="0" dirty="0" smtClean="0"/>
              <a:t> on two of the major arterials and some multi-use paths around the back cove which I showed a picture of earlier and eastern promenade which are popular scenic paths.</a:t>
            </a:r>
          </a:p>
          <a:p>
            <a:endParaRPr lang="en-US" baseline="0" dirty="0" smtClean="0"/>
          </a:p>
        </p:txBody>
      </p:sp>
      <p:sp>
        <p:nvSpPr>
          <p:cNvPr id="4" name="Slide Number Placeholder 3"/>
          <p:cNvSpPr>
            <a:spLocks noGrp="1"/>
          </p:cNvSpPr>
          <p:nvPr>
            <p:ph type="sldNum" sz="quarter" idx="10"/>
          </p:nvPr>
        </p:nvSpPr>
        <p:spPr/>
        <p:txBody>
          <a:bodyPr/>
          <a:lstStyle/>
          <a:p>
            <a:fld id="{64070490-FABE-4A3A-BA07-EC48C5104F48}" type="slidenum">
              <a:rPr lang="en-US" smtClean="0"/>
              <a:t>6</a:t>
            </a:fld>
            <a:endParaRPr lang="en-US"/>
          </a:p>
        </p:txBody>
      </p:sp>
    </p:spTree>
    <p:extLst>
      <p:ext uri="{BB962C8B-B14F-4D97-AF65-F5344CB8AC3E}">
        <p14:creationId xmlns:p14="http://schemas.microsoft.com/office/powerpoint/2010/main" val="469819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There</a:t>
            </a:r>
            <a:r>
              <a:rPr lang="en-US" baseline="0" dirty="0" smtClean="0"/>
              <a:t> are many document benefits of cycling.  The personal health and fitness benefits are the most obvious.  Cycling can burn a lot of calories and regular exercise helps with cardiovascular health and can greatly reduce rates of obesity and related ailments like diabetes.</a:t>
            </a:r>
          </a:p>
          <a:p>
            <a:endParaRPr lang="en-US" baseline="0" dirty="0" smtClean="0"/>
          </a:p>
          <a:p>
            <a:r>
              <a:rPr lang="en-US" baseline="0" dirty="0" smtClean="0"/>
              <a:t>If you cycle as an alternative to using your car, such as for commuting or to run errands, then you can save money on gas and car maintenance, or depending on where you live possible give up owning a car altogether.</a:t>
            </a:r>
          </a:p>
          <a:p>
            <a:endParaRPr lang="en-US" baseline="0" dirty="0" smtClean="0"/>
          </a:p>
          <a:p>
            <a:r>
              <a:rPr lang="en-US" baseline="0" dirty="0" smtClean="0"/>
              <a:t>From an environmental sustainability standpoint, choosing a bicycle over a car will reduce air and noise pollution, lessen the consumption of fossil fuels</a:t>
            </a:r>
          </a:p>
          <a:p>
            <a:endParaRPr lang="en-US" baseline="0" dirty="0" smtClean="0"/>
          </a:p>
          <a:p>
            <a:r>
              <a:rPr lang="en-US" baseline="0" dirty="0" smtClean="0"/>
              <a:t>One study analyzed the various benefits and risks of cycling and found that the benefits are “substantially larger” than the associated risks.</a:t>
            </a:r>
            <a:endParaRPr lang="en-US" dirty="0"/>
          </a:p>
        </p:txBody>
      </p:sp>
      <p:sp>
        <p:nvSpPr>
          <p:cNvPr id="4" name="Slide Number Placeholder 3"/>
          <p:cNvSpPr>
            <a:spLocks noGrp="1"/>
          </p:cNvSpPr>
          <p:nvPr>
            <p:ph type="sldNum" sz="quarter" idx="10"/>
          </p:nvPr>
        </p:nvSpPr>
        <p:spPr/>
        <p:txBody>
          <a:bodyPr/>
          <a:lstStyle/>
          <a:p>
            <a:fld id="{64070490-FABE-4A3A-BA07-EC48C5104F48}" type="slidenum">
              <a:rPr lang="en-US" smtClean="0"/>
              <a:t>7</a:t>
            </a:fld>
            <a:endParaRPr lang="en-US"/>
          </a:p>
        </p:txBody>
      </p:sp>
    </p:spTree>
    <p:extLst>
      <p:ext uri="{BB962C8B-B14F-4D97-AF65-F5344CB8AC3E}">
        <p14:creationId xmlns:p14="http://schemas.microsoft.com/office/powerpoint/2010/main" val="1201691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So what are the risks?</a:t>
            </a:r>
          </a:p>
          <a:p>
            <a:endParaRPr lang="en-US" dirty="0" smtClean="0"/>
          </a:p>
          <a:p>
            <a:r>
              <a:rPr lang="en-US" dirty="0" smtClean="0"/>
              <a:t>The</a:t>
            </a:r>
            <a:r>
              <a:rPr lang="en-US" baseline="0" dirty="0" smtClean="0"/>
              <a:t> first thing to most people’s mind is probably the risk of personal injury due to a crash.  That could be with a vehicle, but also with pedestrians, other cyclists, or a stationary object like a fire hydrant or signpost.</a:t>
            </a:r>
            <a:endParaRPr lang="en-US" dirty="0" smtClean="0"/>
          </a:p>
          <a:p>
            <a:endParaRPr lang="en-US" dirty="0" smtClean="0"/>
          </a:p>
          <a:p>
            <a:r>
              <a:rPr lang="en-US" dirty="0" smtClean="0"/>
              <a:t>While</a:t>
            </a:r>
            <a:r>
              <a:rPr lang="en-US" baseline="0" dirty="0" smtClean="0"/>
              <a:t> there are health benefits, there are also health risks.  Increased exposure to air pollution is a major one, especially fine particulates emitted by automobiles.  Particulates are linked to respiratory problems like asthma, and other conditions of the heart and lungs</a:t>
            </a:r>
            <a:endParaRPr lang="en-US" dirty="0" smtClean="0"/>
          </a:p>
          <a:p>
            <a:endParaRPr lang="en-US" baseline="0" dirty="0" smtClean="0"/>
          </a:p>
          <a:p>
            <a:r>
              <a:rPr lang="en-US" baseline="0" dirty="0" smtClean="0"/>
              <a:t>One study actually found that car drivers are exposed to higher concentrations of particulates, but increased respiration during cycling causes cyclists to inhale more air so the lungs absorb more particulates than if you are driving a car. Presumably the problem of air pollution would be lessened as more and more people choose walking or biking.</a:t>
            </a:r>
          </a:p>
          <a:p>
            <a:endParaRPr lang="en-US" baseline="0" dirty="0" smtClean="0"/>
          </a:p>
          <a:p>
            <a:r>
              <a:rPr lang="en-US" baseline="0" dirty="0" smtClean="0"/>
              <a:t>Despite these risks, the health benefits of cycling alone have been found to have a net positive benefit to personal health, with additional societal and sustainability benefits on top of that.</a:t>
            </a:r>
          </a:p>
        </p:txBody>
      </p:sp>
      <p:sp>
        <p:nvSpPr>
          <p:cNvPr id="4" name="Slide Number Placeholder 3"/>
          <p:cNvSpPr>
            <a:spLocks noGrp="1"/>
          </p:cNvSpPr>
          <p:nvPr>
            <p:ph type="sldNum" sz="quarter" idx="10"/>
          </p:nvPr>
        </p:nvSpPr>
        <p:spPr/>
        <p:txBody>
          <a:bodyPr/>
          <a:lstStyle/>
          <a:p>
            <a:fld id="{64070490-FABE-4A3A-BA07-EC48C5104F48}" type="slidenum">
              <a:rPr lang="en-US" smtClean="0"/>
              <a:t>8</a:t>
            </a:fld>
            <a:endParaRPr lang="en-US"/>
          </a:p>
        </p:txBody>
      </p:sp>
    </p:spTree>
    <p:extLst>
      <p:ext uri="{BB962C8B-B14F-4D97-AF65-F5344CB8AC3E}">
        <p14:creationId xmlns:p14="http://schemas.microsoft.com/office/powerpoint/2010/main" val="91524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the benefits outweighing</a:t>
            </a:r>
            <a:r>
              <a:rPr lang="en-US" baseline="0" dirty="0" smtClean="0"/>
              <a:t> the risks, cycling rates in the US are very low compared to many other developed countries, especially European countries</a:t>
            </a:r>
          </a:p>
          <a:p>
            <a:endParaRPr lang="en-US" baseline="0" dirty="0" smtClean="0"/>
          </a:p>
          <a:p>
            <a:r>
              <a:rPr lang="en-US" baseline="0" dirty="0" smtClean="0"/>
              <a:t>Even with the much higher per capita ridership in the Netherlands, fatal accident rates are very similar between the US and the Netherlands, roughly 2 per 100,000.  There are many factors that could contribute to this, from infrastructure to public opinion to policy, but what is very clear to me is that the US has a lot of room to increase ridership numbers.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070490-FABE-4A3A-BA07-EC48C5104F48}" type="slidenum">
              <a:rPr lang="en-US" smtClean="0"/>
              <a:t>9</a:t>
            </a:fld>
            <a:endParaRPr lang="en-US"/>
          </a:p>
        </p:txBody>
      </p:sp>
    </p:spTree>
    <p:extLst>
      <p:ext uri="{BB962C8B-B14F-4D97-AF65-F5344CB8AC3E}">
        <p14:creationId xmlns:p14="http://schemas.microsoft.com/office/powerpoint/2010/main" val="1589775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4621D7-0F58-41CD-9E3D-9D997ED924E2}"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98DCB77-55DF-42AE-8905-D649564D0EA2}" type="slidenum">
              <a:rPr lang="en-US" smtClean="0"/>
              <a:t>‹#›</a:t>
            </a:fld>
            <a:endParaRPr lang="en-US"/>
          </a:p>
        </p:txBody>
      </p:sp>
    </p:spTree>
    <p:extLst>
      <p:ext uri="{BB962C8B-B14F-4D97-AF65-F5344CB8AC3E}">
        <p14:creationId xmlns:p14="http://schemas.microsoft.com/office/powerpoint/2010/main" val="251839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4621D7-0F58-41CD-9E3D-9D997ED924E2}"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98DCB77-55DF-42AE-8905-D649564D0EA2}" type="slidenum">
              <a:rPr lang="en-US" smtClean="0"/>
              <a:t>‹#›</a:t>
            </a:fld>
            <a:endParaRPr lang="en-US"/>
          </a:p>
        </p:txBody>
      </p:sp>
    </p:spTree>
    <p:extLst>
      <p:ext uri="{BB962C8B-B14F-4D97-AF65-F5344CB8AC3E}">
        <p14:creationId xmlns:p14="http://schemas.microsoft.com/office/powerpoint/2010/main" val="423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4621D7-0F58-41CD-9E3D-9D997ED924E2}"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98DCB77-55DF-42AE-8905-D649564D0EA2}"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14770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74621D7-0F58-41CD-9E3D-9D997ED924E2}" type="datetimeFigureOut">
              <a:rPr lang="en-US" smtClean="0"/>
              <a:t>12/16/2014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98DCB77-55DF-42AE-8905-D649564D0EA2}" type="slidenum">
              <a:rPr lang="en-US" smtClean="0"/>
              <a:t>‹#›</a:t>
            </a:fld>
            <a:endParaRPr lang="en-US"/>
          </a:p>
        </p:txBody>
      </p:sp>
    </p:spTree>
    <p:extLst>
      <p:ext uri="{BB962C8B-B14F-4D97-AF65-F5344CB8AC3E}">
        <p14:creationId xmlns:p14="http://schemas.microsoft.com/office/powerpoint/2010/main" val="4145185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74621D7-0F58-41CD-9E3D-9D997ED924E2}" type="datetimeFigureOut">
              <a:rPr lang="en-US" smtClean="0"/>
              <a:t>12/16/2014</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98DCB77-55DF-42AE-8905-D649564D0EA2}"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61609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74621D7-0F58-41CD-9E3D-9D997ED924E2}" type="datetimeFigureOut">
              <a:rPr lang="en-US" smtClean="0"/>
              <a:t>12/16/2014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98DCB77-55DF-42AE-8905-D649564D0EA2}" type="slidenum">
              <a:rPr lang="en-US" smtClean="0"/>
              <a:t>‹#›</a:t>
            </a:fld>
            <a:endParaRPr lang="en-US"/>
          </a:p>
        </p:txBody>
      </p:sp>
    </p:spTree>
    <p:extLst>
      <p:ext uri="{BB962C8B-B14F-4D97-AF65-F5344CB8AC3E}">
        <p14:creationId xmlns:p14="http://schemas.microsoft.com/office/powerpoint/2010/main" val="1567582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4621D7-0F58-41CD-9E3D-9D997ED924E2}"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8DCB77-55DF-42AE-8905-D649564D0EA2}" type="slidenum">
              <a:rPr lang="en-US" smtClean="0"/>
              <a:t>‹#›</a:t>
            </a:fld>
            <a:endParaRPr lang="en-US"/>
          </a:p>
        </p:txBody>
      </p:sp>
    </p:spTree>
    <p:extLst>
      <p:ext uri="{BB962C8B-B14F-4D97-AF65-F5344CB8AC3E}">
        <p14:creationId xmlns:p14="http://schemas.microsoft.com/office/powerpoint/2010/main" val="1220512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4621D7-0F58-41CD-9E3D-9D997ED924E2}"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8DCB77-55DF-42AE-8905-D649564D0EA2}" type="slidenum">
              <a:rPr lang="en-US" smtClean="0"/>
              <a:t>‹#›</a:t>
            </a:fld>
            <a:endParaRPr lang="en-US"/>
          </a:p>
        </p:txBody>
      </p:sp>
    </p:spTree>
    <p:extLst>
      <p:ext uri="{BB962C8B-B14F-4D97-AF65-F5344CB8AC3E}">
        <p14:creationId xmlns:p14="http://schemas.microsoft.com/office/powerpoint/2010/main" val="1009287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4621D7-0F58-41CD-9E3D-9D997ED924E2}"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8DCB77-55DF-42AE-8905-D649564D0EA2}" type="slidenum">
              <a:rPr lang="en-US" smtClean="0"/>
              <a:t>‹#›</a:t>
            </a:fld>
            <a:endParaRPr lang="en-US"/>
          </a:p>
        </p:txBody>
      </p:sp>
    </p:spTree>
    <p:extLst>
      <p:ext uri="{BB962C8B-B14F-4D97-AF65-F5344CB8AC3E}">
        <p14:creationId xmlns:p14="http://schemas.microsoft.com/office/powerpoint/2010/main" val="367952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4621D7-0F58-41CD-9E3D-9D997ED924E2}"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98DCB77-55DF-42AE-8905-D649564D0EA2}" type="slidenum">
              <a:rPr lang="en-US" smtClean="0"/>
              <a:t>‹#›</a:t>
            </a:fld>
            <a:endParaRPr lang="en-US"/>
          </a:p>
        </p:txBody>
      </p:sp>
    </p:spTree>
    <p:extLst>
      <p:ext uri="{BB962C8B-B14F-4D97-AF65-F5344CB8AC3E}">
        <p14:creationId xmlns:p14="http://schemas.microsoft.com/office/powerpoint/2010/main" val="3569365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4621D7-0F58-41CD-9E3D-9D997ED924E2}" type="datetimeFigureOut">
              <a:rPr lang="en-US" smtClean="0"/>
              <a:t>12/16/2014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98DCB77-55DF-42AE-8905-D649564D0EA2}" type="slidenum">
              <a:rPr lang="en-US" smtClean="0"/>
              <a:t>‹#›</a:t>
            </a:fld>
            <a:endParaRPr lang="en-US"/>
          </a:p>
        </p:txBody>
      </p:sp>
    </p:spTree>
    <p:extLst>
      <p:ext uri="{BB962C8B-B14F-4D97-AF65-F5344CB8AC3E}">
        <p14:creationId xmlns:p14="http://schemas.microsoft.com/office/powerpoint/2010/main" val="259766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4621D7-0F58-41CD-9E3D-9D997ED924E2}" type="datetimeFigureOut">
              <a:rPr lang="en-US" smtClean="0"/>
              <a:t>12/16/2014</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98DCB77-55DF-42AE-8905-D649564D0EA2}" type="slidenum">
              <a:rPr lang="en-US" smtClean="0"/>
              <a:t>‹#›</a:t>
            </a:fld>
            <a:endParaRPr lang="en-US"/>
          </a:p>
        </p:txBody>
      </p:sp>
    </p:spTree>
    <p:extLst>
      <p:ext uri="{BB962C8B-B14F-4D97-AF65-F5344CB8AC3E}">
        <p14:creationId xmlns:p14="http://schemas.microsoft.com/office/powerpoint/2010/main" val="229738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4621D7-0F58-41CD-9E3D-9D997ED924E2}" type="datetimeFigureOut">
              <a:rPr lang="en-US" smtClean="0"/>
              <a:t>12/16/2014</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98DCB77-55DF-42AE-8905-D649564D0EA2}" type="slidenum">
              <a:rPr lang="en-US" smtClean="0"/>
              <a:t>‹#›</a:t>
            </a:fld>
            <a:endParaRPr lang="en-US"/>
          </a:p>
        </p:txBody>
      </p:sp>
    </p:spTree>
    <p:extLst>
      <p:ext uri="{BB962C8B-B14F-4D97-AF65-F5344CB8AC3E}">
        <p14:creationId xmlns:p14="http://schemas.microsoft.com/office/powerpoint/2010/main" val="158462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621D7-0F58-41CD-9E3D-9D997ED924E2}" type="datetimeFigureOut">
              <a:rPr lang="en-US" smtClean="0"/>
              <a:t>12/16/2014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98DCB77-55DF-42AE-8905-D649564D0EA2}" type="slidenum">
              <a:rPr lang="en-US" smtClean="0"/>
              <a:t>‹#›</a:t>
            </a:fld>
            <a:endParaRPr lang="en-US"/>
          </a:p>
        </p:txBody>
      </p:sp>
    </p:spTree>
    <p:extLst>
      <p:ext uri="{BB962C8B-B14F-4D97-AF65-F5344CB8AC3E}">
        <p14:creationId xmlns:p14="http://schemas.microsoft.com/office/powerpoint/2010/main" val="428174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4621D7-0F58-41CD-9E3D-9D997ED924E2}" type="datetimeFigureOut">
              <a:rPr lang="en-US" smtClean="0"/>
              <a:t>12/16/2014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98DCB77-55DF-42AE-8905-D649564D0EA2}" type="slidenum">
              <a:rPr lang="en-US" smtClean="0"/>
              <a:t>‹#›</a:t>
            </a:fld>
            <a:endParaRPr lang="en-US"/>
          </a:p>
        </p:txBody>
      </p:sp>
    </p:spTree>
    <p:extLst>
      <p:ext uri="{BB962C8B-B14F-4D97-AF65-F5344CB8AC3E}">
        <p14:creationId xmlns:p14="http://schemas.microsoft.com/office/powerpoint/2010/main" val="84207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4621D7-0F58-41CD-9E3D-9D997ED924E2}" type="datetimeFigureOut">
              <a:rPr lang="en-US" smtClean="0"/>
              <a:t>12/16/2014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98DCB77-55DF-42AE-8905-D649564D0EA2}" type="slidenum">
              <a:rPr lang="en-US" smtClean="0"/>
              <a:t>‹#›</a:t>
            </a:fld>
            <a:endParaRPr lang="en-US"/>
          </a:p>
        </p:txBody>
      </p:sp>
    </p:spTree>
    <p:extLst>
      <p:ext uri="{BB962C8B-B14F-4D97-AF65-F5344CB8AC3E}">
        <p14:creationId xmlns:p14="http://schemas.microsoft.com/office/powerpoint/2010/main" val="390800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374621D7-0F58-41CD-9E3D-9D997ED924E2}" type="datetimeFigureOut">
              <a:rPr lang="en-US" smtClean="0"/>
              <a:t>12/16/2014</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98DCB77-55DF-42AE-8905-D649564D0EA2}" type="slidenum">
              <a:rPr lang="en-US" smtClean="0"/>
              <a:t>‹#›</a:t>
            </a:fld>
            <a:endParaRPr lang="en-US"/>
          </a:p>
        </p:txBody>
      </p:sp>
    </p:spTree>
    <p:extLst>
      <p:ext uri="{BB962C8B-B14F-4D97-AF65-F5344CB8AC3E}">
        <p14:creationId xmlns:p14="http://schemas.microsoft.com/office/powerpoint/2010/main" val="125189739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actsplan.org/wp-content/uploads/sites/2/2013/12/PACTSB-PUpdate_Complete_Nov30-09Final.pdf" TargetMode="External"/><Relationship Id="rId2" Type="http://schemas.openxmlformats.org/officeDocument/2006/relationships/hyperlink" Target="http://www.fhwa.dot.gov/environment/bicycle_pedestrian/overview/policy_accom.cfm" TargetMode="External"/><Relationship Id="rId1" Type="http://schemas.openxmlformats.org/officeDocument/2006/relationships/slideLayout" Target="../slideLayouts/slideLayout2.xml"/><Relationship Id="rId4" Type="http://schemas.openxmlformats.org/officeDocument/2006/relationships/hyperlink" Target="http://www.epa.gov/pm/health.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 Quantitative Analysis of the Bicycle Infrastructure of Portland, Maine</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Christopher Dunn</a:t>
            </a:r>
          </a:p>
          <a:p>
            <a:r>
              <a:rPr lang="en-US" dirty="0" smtClean="0"/>
              <a:t>Advisor: Dr. Alexander </a:t>
            </a:r>
            <a:r>
              <a:rPr lang="en-US" dirty="0" err="1" smtClean="0"/>
              <a:t>Klippel</a:t>
            </a:r>
            <a:endParaRPr lang="en-US" dirty="0" smtClean="0"/>
          </a:p>
          <a:p>
            <a:r>
              <a:rPr lang="en-US" dirty="0" smtClean="0"/>
              <a:t>GEOG 596A</a:t>
            </a:r>
          </a:p>
          <a:p>
            <a:r>
              <a:rPr lang="en-US" dirty="0" smtClean="0"/>
              <a:t>12/16/2014</a:t>
            </a:r>
            <a:endParaRPr lang="en-US" dirty="0"/>
          </a:p>
        </p:txBody>
      </p:sp>
    </p:spTree>
    <p:extLst>
      <p:ext uri="{BB962C8B-B14F-4D97-AF65-F5344CB8AC3E}">
        <p14:creationId xmlns:p14="http://schemas.microsoft.com/office/powerpoint/2010/main" val="1883262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Bicycle Use</a:t>
            </a:r>
            <a:endParaRPr lang="en-US" dirty="0"/>
          </a:p>
        </p:txBody>
      </p:sp>
      <p:sp>
        <p:nvSpPr>
          <p:cNvPr id="6" name="TextBox 5"/>
          <p:cNvSpPr txBox="1"/>
          <p:nvPr/>
        </p:nvSpPr>
        <p:spPr>
          <a:xfrm>
            <a:off x="7286587" y="6611779"/>
            <a:ext cx="1762021" cy="246221"/>
          </a:xfrm>
          <a:prstGeom prst="rect">
            <a:avLst/>
          </a:prstGeom>
          <a:noFill/>
        </p:spPr>
        <p:txBody>
          <a:bodyPr wrap="none" rtlCol="0">
            <a:spAutoFit/>
          </a:bodyPr>
          <a:lstStyle/>
          <a:p>
            <a:r>
              <a:rPr lang="en-US" sz="1000" dirty="0" smtClean="0"/>
              <a:t>Buehler and </a:t>
            </a:r>
            <a:r>
              <a:rPr lang="en-US" sz="1000" dirty="0" err="1" smtClean="0"/>
              <a:t>Pucher</a:t>
            </a:r>
            <a:r>
              <a:rPr lang="en-US" sz="1000" dirty="0" smtClean="0"/>
              <a:t>, 2012</a:t>
            </a:r>
            <a:endParaRPr lang="en-US" sz="1000" dirty="0"/>
          </a:p>
        </p:txBody>
      </p:sp>
      <p:graphicFrame>
        <p:nvGraphicFramePr>
          <p:cNvPr id="5" name="Chart 4"/>
          <p:cNvGraphicFramePr>
            <a:graphicFrameLocks/>
          </p:cNvGraphicFramePr>
          <p:nvPr>
            <p:extLst>
              <p:ext uri="{D42A27DB-BD31-4B8C-83A1-F6EECF244321}">
                <p14:modId xmlns:p14="http://schemas.microsoft.com/office/powerpoint/2010/main" val="1853079032"/>
              </p:ext>
            </p:extLst>
          </p:nvPr>
        </p:nvGraphicFramePr>
        <p:xfrm>
          <a:off x="1612106" y="1512093"/>
          <a:ext cx="6922294" cy="458749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366681" y="5174425"/>
            <a:ext cx="575799" cy="338554"/>
          </a:xfrm>
          <a:prstGeom prst="rect">
            <a:avLst/>
          </a:prstGeom>
          <a:noFill/>
        </p:spPr>
        <p:txBody>
          <a:bodyPr wrap="none" rtlCol="0">
            <a:spAutoFit/>
          </a:bodyPr>
          <a:lstStyle/>
          <a:p>
            <a:r>
              <a:rPr lang="en-US" sz="1600" b="1" dirty="0" smtClean="0"/>
              <a:t>USA</a:t>
            </a:r>
          </a:p>
        </p:txBody>
      </p:sp>
      <p:sp>
        <p:nvSpPr>
          <p:cNvPr id="7" name="TextBox 6"/>
          <p:cNvSpPr txBox="1"/>
          <p:nvPr/>
        </p:nvSpPr>
        <p:spPr>
          <a:xfrm>
            <a:off x="5347376" y="4835871"/>
            <a:ext cx="870751" cy="338554"/>
          </a:xfrm>
          <a:prstGeom prst="rect">
            <a:avLst/>
          </a:prstGeom>
          <a:noFill/>
        </p:spPr>
        <p:txBody>
          <a:bodyPr wrap="none" rtlCol="0">
            <a:spAutoFit/>
          </a:bodyPr>
          <a:lstStyle/>
          <a:p>
            <a:r>
              <a:rPr lang="en-US" sz="1600" b="1" dirty="0" smtClean="0"/>
              <a:t>France</a:t>
            </a:r>
          </a:p>
        </p:txBody>
      </p:sp>
      <p:sp>
        <p:nvSpPr>
          <p:cNvPr id="8" name="TextBox 7"/>
          <p:cNvSpPr txBox="1"/>
          <p:nvPr/>
        </p:nvSpPr>
        <p:spPr>
          <a:xfrm>
            <a:off x="4156036" y="1396427"/>
            <a:ext cx="1385316" cy="584775"/>
          </a:xfrm>
          <a:prstGeom prst="rect">
            <a:avLst/>
          </a:prstGeom>
          <a:noFill/>
        </p:spPr>
        <p:txBody>
          <a:bodyPr wrap="none" rtlCol="0">
            <a:spAutoFit/>
          </a:bodyPr>
          <a:lstStyle/>
          <a:p>
            <a:pPr algn="ctr"/>
            <a:r>
              <a:rPr lang="en-US" sz="1600" b="1" dirty="0" smtClean="0"/>
              <a:t>The</a:t>
            </a:r>
          </a:p>
          <a:p>
            <a:pPr algn="ctr"/>
            <a:r>
              <a:rPr lang="en-US" sz="1600" b="1" dirty="0" smtClean="0"/>
              <a:t>Netherlands</a:t>
            </a:r>
          </a:p>
        </p:txBody>
      </p:sp>
      <p:sp>
        <p:nvSpPr>
          <p:cNvPr id="9" name="TextBox 8"/>
          <p:cNvSpPr txBox="1"/>
          <p:nvPr/>
        </p:nvSpPr>
        <p:spPr>
          <a:xfrm>
            <a:off x="3327697" y="3859928"/>
            <a:ext cx="1125629" cy="338554"/>
          </a:xfrm>
          <a:prstGeom prst="rect">
            <a:avLst/>
          </a:prstGeom>
          <a:noFill/>
        </p:spPr>
        <p:txBody>
          <a:bodyPr wrap="none" rtlCol="0">
            <a:spAutoFit/>
          </a:bodyPr>
          <a:lstStyle/>
          <a:p>
            <a:r>
              <a:rPr lang="en-US" sz="1600" b="1" dirty="0" smtClean="0"/>
              <a:t>Germany</a:t>
            </a:r>
          </a:p>
        </p:txBody>
      </p:sp>
      <p:sp>
        <p:nvSpPr>
          <p:cNvPr id="10" name="TextBox 9"/>
          <p:cNvSpPr txBox="1"/>
          <p:nvPr/>
        </p:nvSpPr>
        <p:spPr>
          <a:xfrm>
            <a:off x="6543268" y="4892501"/>
            <a:ext cx="442750" cy="338554"/>
          </a:xfrm>
          <a:prstGeom prst="rect">
            <a:avLst/>
          </a:prstGeom>
          <a:noFill/>
        </p:spPr>
        <p:txBody>
          <a:bodyPr wrap="none" rtlCol="0">
            <a:spAutoFit/>
          </a:bodyPr>
          <a:lstStyle/>
          <a:p>
            <a:r>
              <a:rPr lang="en-US" sz="1600" b="1" dirty="0" smtClean="0"/>
              <a:t>UK</a:t>
            </a:r>
          </a:p>
        </p:txBody>
      </p:sp>
      <p:sp>
        <p:nvSpPr>
          <p:cNvPr id="11" name="TextBox 10"/>
          <p:cNvSpPr txBox="1"/>
          <p:nvPr/>
        </p:nvSpPr>
        <p:spPr>
          <a:xfrm>
            <a:off x="7360846" y="2713187"/>
            <a:ext cx="1096775" cy="338554"/>
          </a:xfrm>
          <a:prstGeom prst="rect">
            <a:avLst/>
          </a:prstGeom>
          <a:noFill/>
        </p:spPr>
        <p:txBody>
          <a:bodyPr wrap="none" rtlCol="0">
            <a:spAutoFit/>
          </a:bodyPr>
          <a:lstStyle/>
          <a:p>
            <a:r>
              <a:rPr lang="en-US" sz="1600" b="1" dirty="0" smtClean="0"/>
              <a:t>Denmark</a:t>
            </a:r>
          </a:p>
        </p:txBody>
      </p:sp>
    </p:spTree>
    <p:extLst>
      <p:ext uri="{BB962C8B-B14F-4D97-AF65-F5344CB8AC3E}">
        <p14:creationId xmlns:p14="http://schemas.microsoft.com/office/powerpoint/2010/main" val="2963838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Studies</a:t>
            </a:r>
            <a:endParaRPr lang="en-US" dirty="0"/>
          </a:p>
        </p:txBody>
      </p:sp>
      <p:sp>
        <p:nvSpPr>
          <p:cNvPr id="3" name="Content Placeholder 2"/>
          <p:cNvSpPr>
            <a:spLocks noGrp="1"/>
          </p:cNvSpPr>
          <p:nvPr>
            <p:ph idx="1"/>
          </p:nvPr>
        </p:nvSpPr>
        <p:spPr/>
        <p:txBody>
          <a:bodyPr/>
          <a:lstStyle/>
          <a:p>
            <a:r>
              <a:rPr lang="en-US" dirty="0" smtClean="0"/>
              <a:t>Two key studies relating to bicycle safety:</a:t>
            </a:r>
          </a:p>
          <a:p>
            <a:pPr lvl="1"/>
            <a:r>
              <a:rPr lang="en-US" i="1" dirty="0" smtClean="0"/>
              <a:t>Safety in numbers: more walkers and bicyclists, safer walking and bicycling </a:t>
            </a:r>
            <a:r>
              <a:rPr lang="en-US" dirty="0" smtClean="0"/>
              <a:t>by PL Jacobson. 2003.</a:t>
            </a:r>
          </a:p>
          <a:p>
            <a:pPr lvl="1"/>
            <a:r>
              <a:rPr lang="en-US" i="1" dirty="0" smtClean="0"/>
              <a:t>Route Infrastructure and the Risk of Injuries to Bicyclists: A Case-Crossover Study </a:t>
            </a:r>
            <a:r>
              <a:rPr lang="en-US" dirty="0" smtClean="0"/>
              <a:t>by K </a:t>
            </a:r>
            <a:r>
              <a:rPr lang="en-US" dirty="0" err="1" smtClean="0"/>
              <a:t>Teschke</a:t>
            </a:r>
            <a:r>
              <a:rPr lang="en-US" dirty="0" smtClean="0"/>
              <a:t>. 2012.</a:t>
            </a:r>
            <a:endParaRPr lang="en-US" i="1" dirty="0"/>
          </a:p>
        </p:txBody>
      </p:sp>
    </p:spTree>
    <p:extLst>
      <p:ext uri="{BB962C8B-B14F-4D97-AF65-F5344CB8AC3E}">
        <p14:creationId xmlns:p14="http://schemas.microsoft.com/office/powerpoint/2010/main" val="1478515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Jacobson Study</a:t>
            </a:r>
            <a:endParaRPr lang="en-US" dirty="0"/>
          </a:p>
        </p:txBody>
      </p:sp>
      <p:sp>
        <p:nvSpPr>
          <p:cNvPr id="3" name="Content Placeholder 2"/>
          <p:cNvSpPr>
            <a:spLocks noGrp="1"/>
          </p:cNvSpPr>
          <p:nvPr>
            <p:ph idx="1"/>
          </p:nvPr>
        </p:nvSpPr>
        <p:spPr>
          <a:xfrm>
            <a:off x="1942415" y="1581149"/>
            <a:ext cx="6591985" cy="4227979"/>
          </a:xfrm>
        </p:spPr>
        <p:txBody>
          <a:bodyPr>
            <a:normAutofit/>
          </a:bodyPr>
          <a:lstStyle/>
          <a:p>
            <a:r>
              <a:rPr lang="en-US" dirty="0" smtClean="0"/>
              <a:t>Investigated the nature of the relationship between the number of pedestrians and cyclists and the accident rate for vehicles and nonvehicular traffic</a:t>
            </a:r>
          </a:p>
          <a:p>
            <a:r>
              <a:rPr lang="en-US" dirty="0" smtClean="0"/>
              <a:t>Compared multiple data sets (some population level and some time series)</a:t>
            </a:r>
          </a:p>
          <a:p>
            <a:r>
              <a:rPr lang="en-US" dirty="0" smtClean="0"/>
              <a:t>Discovered a strong inverse relationship between the number of people walking and biking and the accidents involving motorists</a:t>
            </a:r>
          </a:p>
          <a:p>
            <a:endParaRPr lang="en-US" dirty="0" smtClean="0"/>
          </a:p>
          <a:p>
            <a:pPr marL="0" indent="0">
              <a:buNone/>
            </a:pPr>
            <a:r>
              <a:rPr lang="en-US" dirty="0" smtClean="0"/>
              <a:t>In other words – if more people are walking or cycling in an area, it is less likely that they will be injured by motorists and the safer it will be for pedestrians and cyclists.</a:t>
            </a:r>
            <a:endParaRPr lang="en-US" dirty="0"/>
          </a:p>
        </p:txBody>
      </p:sp>
    </p:spTree>
    <p:extLst>
      <p:ext uri="{BB962C8B-B14F-4D97-AF65-F5344CB8AC3E}">
        <p14:creationId xmlns:p14="http://schemas.microsoft.com/office/powerpoint/2010/main" val="2448784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Teschke</a:t>
            </a:r>
            <a:r>
              <a:rPr lang="en-US" dirty="0" smtClean="0"/>
              <a:t> Study</a:t>
            </a:r>
            <a:endParaRPr lang="en-US" dirty="0"/>
          </a:p>
        </p:txBody>
      </p:sp>
      <p:sp>
        <p:nvSpPr>
          <p:cNvPr id="3" name="Content Placeholder 2"/>
          <p:cNvSpPr>
            <a:spLocks noGrp="1"/>
          </p:cNvSpPr>
          <p:nvPr>
            <p:ph idx="1"/>
          </p:nvPr>
        </p:nvSpPr>
        <p:spPr>
          <a:xfrm>
            <a:off x="1942415" y="1685925"/>
            <a:ext cx="6591985" cy="3777622"/>
          </a:xfrm>
        </p:spPr>
        <p:txBody>
          <a:bodyPr/>
          <a:lstStyle/>
          <a:p>
            <a:r>
              <a:rPr lang="en-US" dirty="0" smtClean="0"/>
              <a:t>Compared cycling injury risks of 14 types of bicycle infrastructure</a:t>
            </a:r>
          </a:p>
          <a:p>
            <a:r>
              <a:rPr lang="en-US" dirty="0" smtClean="0"/>
              <a:t>Surveyed 690 residents injured while cycling</a:t>
            </a:r>
          </a:p>
          <a:p>
            <a:r>
              <a:rPr lang="en-US" dirty="0" smtClean="0"/>
              <a:t>Compared routes where injuries occurred to randomly selected alternate routes as a control</a:t>
            </a:r>
          </a:p>
          <a:p>
            <a:r>
              <a:rPr lang="en-US" dirty="0" smtClean="0"/>
              <a:t>Calculated relative risk of each type of cycling infrastructure using regression analysis</a:t>
            </a:r>
            <a:endParaRPr lang="en-US" dirty="0"/>
          </a:p>
        </p:txBody>
      </p:sp>
    </p:spTree>
    <p:extLst>
      <p:ext uri="{BB962C8B-B14F-4D97-AF65-F5344CB8AC3E}">
        <p14:creationId xmlns:p14="http://schemas.microsoft.com/office/powerpoint/2010/main" val="3278478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72445" y="249914"/>
            <a:ext cx="7780592" cy="6117622"/>
          </a:xfrm>
          <a:prstGeom prst="rect">
            <a:avLst/>
          </a:prstGeom>
        </p:spPr>
      </p:pic>
      <p:sp>
        <p:nvSpPr>
          <p:cNvPr id="3" name="Content Placeholder 2"/>
          <p:cNvSpPr>
            <a:spLocks noGrp="1"/>
          </p:cNvSpPr>
          <p:nvPr>
            <p:ph idx="1"/>
          </p:nvPr>
        </p:nvSpPr>
        <p:spPr>
          <a:xfrm>
            <a:off x="672445" y="6085116"/>
            <a:ext cx="3181252" cy="386114"/>
          </a:xfrm>
        </p:spPr>
        <p:txBody>
          <a:bodyPr>
            <a:normAutofit/>
          </a:bodyPr>
          <a:lstStyle/>
          <a:p>
            <a:pPr marL="0" indent="0">
              <a:buNone/>
            </a:pPr>
            <a:r>
              <a:rPr lang="en-US" sz="1400" dirty="0" smtClean="0"/>
              <a:t>Figure 1, </a:t>
            </a:r>
            <a:r>
              <a:rPr lang="en-US" sz="1400" dirty="0" err="1" smtClean="0"/>
              <a:t>Teschke</a:t>
            </a:r>
            <a:r>
              <a:rPr lang="en-US" sz="1400" dirty="0" smtClean="0"/>
              <a:t> (2012)</a:t>
            </a:r>
          </a:p>
        </p:txBody>
      </p:sp>
    </p:spTree>
    <p:extLst>
      <p:ext uri="{BB962C8B-B14F-4D97-AF65-F5344CB8AC3E}">
        <p14:creationId xmlns:p14="http://schemas.microsoft.com/office/powerpoint/2010/main" val="3615618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8848" y="-73615"/>
            <a:ext cx="5329481" cy="6969322"/>
          </a:xfrm>
          <a:prstGeom prst="rect">
            <a:avLst/>
          </a:prstGeom>
        </p:spPr>
      </p:pic>
      <p:sp>
        <p:nvSpPr>
          <p:cNvPr id="2" name="Title 1"/>
          <p:cNvSpPr>
            <a:spLocks noGrp="1"/>
          </p:cNvSpPr>
          <p:nvPr>
            <p:ph type="title"/>
          </p:nvPr>
        </p:nvSpPr>
        <p:spPr>
          <a:xfrm>
            <a:off x="773471" y="1430157"/>
            <a:ext cx="7886700" cy="3961777"/>
          </a:xfrm>
        </p:spPr>
        <p:txBody>
          <a:bodyPr anchor="t">
            <a:normAutofit/>
          </a:bodyPr>
          <a:lstStyle/>
          <a:p>
            <a:r>
              <a:rPr lang="en-US" dirty="0" smtClean="0"/>
              <a:t>Bike Crash</a:t>
            </a:r>
            <a:br>
              <a:rPr lang="en-US" dirty="0" smtClean="0"/>
            </a:br>
            <a:r>
              <a:rPr lang="en-US" dirty="0" smtClean="0"/>
              <a:t>Locations</a:t>
            </a:r>
            <a:br>
              <a:rPr lang="en-US" dirty="0" smtClean="0"/>
            </a:br>
            <a:r>
              <a:rPr lang="en-US" dirty="0" smtClean="0"/>
              <a:t>2011-2013</a:t>
            </a:r>
            <a:endParaRPr lang="en-US" dirty="0"/>
          </a:p>
        </p:txBody>
      </p:sp>
      <p:sp>
        <p:nvSpPr>
          <p:cNvPr id="3" name="TextBox 2"/>
          <p:cNvSpPr txBox="1"/>
          <p:nvPr/>
        </p:nvSpPr>
        <p:spPr>
          <a:xfrm>
            <a:off x="3993546" y="405353"/>
            <a:ext cx="723275" cy="307777"/>
          </a:xfrm>
          <a:prstGeom prst="rect">
            <a:avLst/>
          </a:prstGeom>
          <a:noFill/>
        </p:spPr>
        <p:txBody>
          <a:bodyPr wrap="none" rtlCol="0">
            <a:spAutoFit/>
          </a:bodyPr>
          <a:lstStyle/>
          <a:p>
            <a:r>
              <a:rPr lang="en-US" sz="1400" dirty="0" smtClean="0"/>
              <a:t>n = 155</a:t>
            </a:r>
            <a:endParaRPr lang="en-US" sz="1400" dirty="0"/>
          </a:p>
        </p:txBody>
      </p:sp>
    </p:spTree>
    <p:extLst>
      <p:ext uri="{BB962C8B-B14F-4D97-AF65-F5344CB8AC3E}">
        <p14:creationId xmlns:p14="http://schemas.microsoft.com/office/powerpoint/2010/main" val="2658946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430157"/>
            <a:ext cx="7886700" cy="3961777"/>
          </a:xfrm>
        </p:spPr>
        <p:txBody>
          <a:bodyPr anchor="t">
            <a:normAutofit/>
          </a:bodyPr>
          <a:lstStyle/>
          <a:p>
            <a:r>
              <a:rPr lang="en-US" dirty="0" smtClean="0"/>
              <a:t>Time of </a:t>
            </a:r>
            <a:br>
              <a:rPr lang="en-US" dirty="0" smtClean="0"/>
            </a:br>
            <a:r>
              <a:rPr lang="en-US" dirty="0" smtClean="0"/>
              <a:t>Day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8848" y="-73615"/>
            <a:ext cx="5329481" cy="6969321"/>
          </a:xfrm>
          <a:prstGeom prst="rect">
            <a:avLst/>
          </a:prstGeom>
        </p:spPr>
      </p:pic>
    </p:spTree>
    <p:extLst>
      <p:ext uri="{BB962C8B-B14F-4D97-AF65-F5344CB8AC3E}">
        <p14:creationId xmlns:p14="http://schemas.microsoft.com/office/powerpoint/2010/main" val="1273593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426464"/>
            <a:ext cx="7886700" cy="3961777"/>
          </a:xfrm>
        </p:spPr>
        <p:txBody>
          <a:bodyPr>
            <a:normAutofit/>
          </a:bodyPr>
          <a:lstStyle/>
          <a:p>
            <a:r>
              <a:rPr lang="en-US" dirty="0" smtClean="0"/>
              <a:t>Road</a:t>
            </a:r>
            <a:br>
              <a:rPr lang="en-US" dirty="0" smtClean="0"/>
            </a:br>
            <a:r>
              <a:rPr lang="en-US" dirty="0" smtClean="0"/>
              <a:t>Conditions</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8848" y="-73615"/>
            <a:ext cx="5329482" cy="6969322"/>
          </a:xfrm>
          <a:prstGeom prst="rect">
            <a:avLst/>
          </a:prstGeom>
        </p:spPr>
      </p:pic>
    </p:spTree>
    <p:extLst>
      <p:ext uri="{BB962C8B-B14F-4D97-AF65-F5344CB8AC3E}">
        <p14:creationId xmlns:p14="http://schemas.microsoft.com/office/powerpoint/2010/main" val="2660314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426464"/>
            <a:ext cx="7886700" cy="3961777"/>
          </a:xfrm>
        </p:spPr>
        <p:txBody>
          <a:bodyPr anchor="t">
            <a:normAutofit/>
          </a:bodyPr>
          <a:lstStyle/>
          <a:p>
            <a:r>
              <a:rPr lang="en-US" dirty="0" smtClean="0"/>
              <a:t>Road/</a:t>
            </a:r>
            <a:br>
              <a:rPr lang="en-US" dirty="0" smtClean="0"/>
            </a:br>
            <a:r>
              <a:rPr lang="en-US" dirty="0" smtClean="0"/>
              <a:t>Intersection</a:t>
            </a:r>
            <a:br>
              <a:rPr lang="en-US" dirty="0" smtClean="0"/>
            </a:br>
            <a:r>
              <a:rPr lang="en-US" dirty="0" smtClean="0"/>
              <a:t>Type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8848" y="-73615"/>
            <a:ext cx="5329481" cy="6969321"/>
          </a:xfrm>
          <a:prstGeom prst="rect">
            <a:avLst/>
          </a:prstGeom>
        </p:spPr>
      </p:pic>
    </p:spTree>
    <p:extLst>
      <p:ext uri="{BB962C8B-B14F-4D97-AF65-F5344CB8AC3E}">
        <p14:creationId xmlns:p14="http://schemas.microsoft.com/office/powerpoint/2010/main" val="1828660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426464"/>
            <a:ext cx="7886700" cy="3961777"/>
          </a:xfrm>
        </p:spPr>
        <p:txBody>
          <a:bodyPr anchor="t">
            <a:normAutofit/>
          </a:bodyPr>
          <a:lstStyle/>
          <a:p>
            <a:r>
              <a:rPr lang="en-US" dirty="0" smtClean="0"/>
              <a:t>Weather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8848" y="-73615"/>
            <a:ext cx="5329480" cy="6969321"/>
          </a:xfrm>
          <a:prstGeom prst="rect">
            <a:avLst/>
          </a:prstGeom>
        </p:spPr>
      </p:pic>
    </p:spTree>
    <p:extLst>
      <p:ext uri="{BB962C8B-B14F-4D97-AF65-F5344CB8AC3E}">
        <p14:creationId xmlns:p14="http://schemas.microsoft.com/office/powerpoint/2010/main" val="3669724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Bicycling is a common mode of transportation for commuting, exercise, and recreation</a:t>
            </a:r>
          </a:p>
          <a:p>
            <a:r>
              <a:rPr lang="en-US" dirty="0" smtClean="0"/>
              <a:t>There are many documented benefits to bicycling regularly</a:t>
            </a:r>
          </a:p>
          <a:p>
            <a:r>
              <a:rPr lang="en-US" dirty="0" smtClean="0"/>
              <a:t>Safety is a major issue for lots of cyclists or potential cyclists</a:t>
            </a:r>
          </a:p>
          <a:p>
            <a:r>
              <a:rPr lang="en-US" dirty="0" smtClean="0"/>
              <a:t>The importance of cycling has been addressed in federal laws and Maine State transportation policies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8404" y="5103857"/>
            <a:ext cx="1880006" cy="1254557"/>
          </a:xfrm>
          <a:prstGeom prst="rect">
            <a:avLst/>
          </a:prstGeom>
        </p:spPr>
      </p:pic>
    </p:spTree>
    <p:extLst>
      <p:ext uri="{BB962C8B-B14F-4D97-AF65-F5344CB8AC3E}">
        <p14:creationId xmlns:p14="http://schemas.microsoft.com/office/powerpoint/2010/main" val="557685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426464"/>
            <a:ext cx="7886700" cy="3961777"/>
          </a:xfrm>
        </p:spPr>
        <p:txBody>
          <a:bodyPr anchor="t">
            <a:normAutofit/>
          </a:bodyPr>
          <a:lstStyle/>
          <a:p>
            <a:r>
              <a:rPr lang="en-US" dirty="0" smtClean="0"/>
              <a:t>Speed Limits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8848" y="-73615"/>
            <a:ext cx="5329480" cy="6969321"/>
          </a:xfrm>
          <a:prstGeom prst="rect">
            <a:avLst/>
          </a:prstGeom>
        </p:spPr>
      </p:pic>
    </p:spTree>
    <p:extLst>
      <p:ext uri="{BB962C8B-B14F-4D97-AF65-F5344CB8AC3E}">
        <p14:creationId xmlns:p14="http://schemas.microsoft.com/office/powerpoint/2010/main" val="2528697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426464"/>
            <a:ext cx="7886700" cy="3961777"/>
          </a:xfrm>
        </p:spPr>
        <p:txBody>
          <a:bodyPr anchor="t">
            <a:normAutofit/>
          </a:bodyPr>
          <a:lstStyle/>
          <a:p>
            <a:r>
              <a:rPr lang="en-US" dirty="0" smtClean="0"/>
              <a:t>Average</a:t>
            </a:r>
            <a:br>
              <a:rPr lang="en-US" dirty="0" smtClean="0"/>
            </a:br>
            <a:r>
              <a:rPr lang="en-US" dirty="0" smtClean="0"/>
              <a:t>Annual</a:t>
            </a:r>
            <a:br>
              <a:rPr lang="en-US" dirty="0" smtClean="0"/>
            </a:br>
            <a:r>
              <a:rPr lang="en-US" dirty="0" smtClean="0"/>
              <a:t>Daily Traffic</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8848" y="-73615"/>
            <a:ext cx="5329480" cy="6969321"/>
          </a:xfrm>
          <a:prstGeom prst="rect">
            <a:avLst/>
          </a:prstGeom>
        </p:spPr>
      </p:pic>
    </p:spTree>
    <p:extLst>
      <p:ext uri="{BB962C8B-B14F-4D97-AF65-F5344CB8AC3E}">
        <p14:creationId xmlns:p14="http://schemas.microsoft.com/office/powerpoint/2010/main" val="2278248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Data</a:t>
            </a:r>
            <a:endParaRPr lang="en-US" dirty="0"/>
          </a:p>
        </p:txBody>
      </p:sp>
      <p:sp>
        <p:nvSpPr>
          <p:cNvPr id="3" name="Content Placeholder 2"/>
          <p:cNvSpPr>
            <a:spLocks noGrp="1"/>
          </p:cNvSpPr>
          <p:nvPr>
            <p:ph idx="1"/>
          </p:nvPr>
        </p:nvSpPr>
        <p:spPr>
          <a:xfrm>
            <a:off x="1323290" y="1638300"/>
            <a:ext cx="6591985" cy="3777622"/>
          </a:xfrm>
        </p:spPr>
        <p:txBody>
          <a:bodyPr>
            <a:normAutofit/>
          </a:bodyPr>
          <a:lstStyle/>
          <a:p>
            <a:r>
              <a:rPr lang="en-US" dirty="0" smtClean="0"/>
              <a:t>Accident data – more years</a:t>
            </a:r>
          </a:p>
          <a:p>
            <a:r>
              <a:rPr lang="en-US" dirty="0" smtClean="0"/>
              <a:t>Bicycle counts</a:t>
            </a:r>
          </a:p>
          <a:p>
            <a:pPr lvl="1"/>
            <a:r>
              <a:rPr lang="en-US" dirty="0" smtClean="0"/>
              <a:t>Not readily available</a:t>
            </a:r>
          </a:p>
          <a:p>
            <a:pPr lvl="1"/>
            <a:r>
              <a:rPr lang="en-US" dirty="0" smtClean="0"/>
              <a:t>Two automated stations count bikes along Back Cove</a:t>
            </a:r>
          </a:p>
          <a:p>
            <a:pPr lvl="1"/>
            <a:r>
              <a:rPr lang="en-US" dirty="0" smtClean="0"/>
              <a:t>Sporadic data available from the Greater Portland Council of Governments (GPCOG)</a:t>
            </a:r>
          </a:p>
          <a:p>
            <a:pPr lvl="1"/>
            <a:r>
              <a:rPr lang="en-US" dirty="0" smtClean="0"/>
              <a:t>GPCOG is intending to purchase ridership data from Strava.com in January</a:t>
            </a:r>
          </a:p>
          <a:p>
            <a:r>
              <a:rPr lang="en-US" dirty="0" smtClean="0"/>
              <a:t>Calculated data</a:t>
            </a:r>
          </a:p>
          <a:p>
            <a:pPr lvl="1"/>
            <a:r>
              <a:rPr lang="en-US" dirty="0" smtClean="0"/>
              <a:t>Distance to intersection, accident density, population density</a:t>
            </a:r>
            <a:endParaRPr lang="en-US" dirty="0"/>
          </a:p>
        </p:txBody>
      </p:sp>
      <p:pic>
        <p:nvPicPr>
          <p:cNvPr id="4" name="Picture 3"/>
          <p:cNvPicPr>
            <a:picLocks noChangeAspect="1"/>
          </p:cNvPicPr>
          <p:nvPr/>
        </p:nvPicPr>
        <p:blipFill>
          <a:blip r:embed="rId3"/>
          <a:stretch>
            <a:fillRect/>
          </a:stretch>
        </p:blipFill>
        <p:spPr>
          <a:xfrm>
            <a:off x="5891752" y="186017"/>
            <a:ext cx="3024575" cy="2599079"/>
          </a:xfrm>
          <a:prstGeom prst="rect">
            <a:avLst/>
          </a:prstGeom>
        </p:spPr>
      </p:pic>
    </p:spTree>
    <p:extLst>
      <p:ext uri="{BB962C8B-B14F-4D97-AF65-F5344CB8AC3E}">
        <p14:creationId xmlns:p14="http://schemas.microsoft.com/office/powerpoint/2010/main" val="281100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Analysis</a:t>
            </a:r>
            <a:endParaRPr lang="en-US" dirty="0"/>
          </a:p>
        </p:txBody>
      </p:sp>
      <p:sp>
        <p:nvSpPr>
          <p:cNvPr id="3" name="Content Placeholder 2"/>
          <p:cNvSpPr>
            <a:spLocks noGrp="1"/>
          </p:cNvSpPr>
          <p:nvPr>
            <p:ph idx="1"/>
          </p:nvPr>
        </p:nvSpPr>
        <p:spPr/>
        <p:txBody>
          <a:bodyPr/>
          <a:lstStyle/>
          <a:p>
            <a:r>
              <a:rPr lang="en-US" dirty="0" smtClean="0"/>
              <a:t>Visual analytics</a:t>
            </a:r>
          </a:p>
          <a:p>
            <a:pPr lvl="1"/>
            <a:r>
              <a:rPr lang="en-US" dirty="0" smtClean="0"/>
              <a:t>Hotspots/</a:t>
            </a:r>
            <a:r>
              <a:rPr lang="en-US" dirty="0" err="1" smtClean="0"/>
              <a:t>heatmap</a:t>
            </a:r>
            <a:endParaRPr lang="en-US" dirty="0"/>
          </a:p>
          <a:p>
            <a:r>
              <a:rPr lang="en-US" dirty="0" smtClean="0"/>
              <a:t>Nonparametric</a:t>
            </a:r>
          </a:p>
          <a:p>
            <a:pPr lvl="1"/>
            <a:r>
              <a:rPr lang="en-US" dirty="0" smtClean="0"/>
              <a:t>Chi-squared</a:t>
            </a:r>
          </a:p>
          <a:p>
            <a:r>
              <a:rPr lang="en-US" dirty="0" smtClean="0"/>
              <a:t>Regression analysis using quantitative factors</a:t>
            </a:r>
          </a:p>
        </p:txBody>
      </p:sp>
    </p:spTree>
    <p:extLst>
      <p:ext uri="{BB962C8B-B14F-4D97-AF65-F5344CB8AC3E}">
        <p14:creationId xmlns:p14="http://schemas.microsoft.com/office/powerpoint/2010/main" val="1448986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Results</a:t>
            </a:r>
            <a:endParaRPr lang="en-US" dirty="0"/>
          </a:p>
        </p:txBody>
      </p:sp>
      <p:sp>
        <p:nvSpPr>
          <p:cNvPr id="3" name="Content Placeholder 2"/>
          <p:cNvSpPr>
            <a:spLocks noGrp="1"/>
          </p:cNvSpPr>
          <p:nvPr>
            <p:ph idx="1"/>
          </p:nvPr>
        </p:nvSpPr>
        <p:spPr/>
        <p:txBody>
          <a:bodyPr/>
          <a:lstStyle/>
          <a:p>
            <a:r>
              <a:rPr lang="en-US" dirty="0" smtClean="0"/>
              <a:t>Better understanding of factors contributing to safety for bicyclists in Portland</a:t>
            </a:r>
            <a:endParaRPr lang="en-US" dirty="0"/>
          </a:p>
        </p:txBody>
      </p:sp>
      <p:pic>
        <p:nvPicPr>
          <p:cNvPr id="4" name="Picture 3"/>
          <p:cNvPicPr>
            <a:picLocks noChangeAspect="1"/>
          </p:cNvPicPr>
          <p:nvPr/>
        </p:nvPicPr>
        <p:blipFill>
          <a:blip r:embed="rId3"/>
          <a:stretch>
            <a:fillRect/>
          </a:stretch>
        </p:blipFill>
        <p:spPr>
          <a:xfrm>
            <a:off x="1361916" y="3281083"/>
            <a:ext cx="7172484" cy="2124530"/>
          </a:xfrm>
          <a:prstGeom prst="rect">
            <a:avLst/>
          </a:prstGeom>
        </p:spPr>
      </p:pic>
    </p:spTree>
    <p:extLst>
      <p:ext uri="{BB962C8B-B14F-4D97-AF65-F5344CB8AC3E}">
        <p14:creationId xmlns:p14="http://schemas.microsoft.com/office/powerpoint/2010/main" val="2866526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final project</a:t>
            </a:r>
            <a:endParaRPr lang="en-US" dirty="0"/>
          </a:p>
        </p:txBody>
      </p:sp>
      <p:sp>
        <p:nvSpPr>
          <p:cNvPr id="3" name="Content Placeholder 2"/>
          <p:cNvSpPr>
            <a:spLocks noGrp="1"/>
          </p:cNvSpPr>
          <p:nvPr>
            <p:ph idx="1"/>
          </p:nvPr>
        </p:nvSpPr>
        <p:spPr/>
        <p:txBody>
          <a:bodyPr/>
          <a:lstStyle/>
          <a:p>
            <a:r>
              <a:rPr lang="en-US" dirty="0" smtClean="0"/>
              <a:t>Make recommendations for steps that could increase the safety of the current bicycle infrastructure</a:t>
            </a:r>
          </a:p>
          <a:p>
            <a:r>
              <a:rPr lang="en-US" dirty="0" smtClean="0"/>
              <a:t>Assess the safety of the proposed bicycle infrastructure</a:t>
            </a:r>
          </a:p>
        </p:txBody>
      </p:sp>
    </p:spTree>
    <p:extLst>
      <p:ext uri="{BB962C8B-B14F-4D97-AF65-F5344CB8AC3E}">
        <p14:creationId xmlns:p14="http://schemas.microsoft.com/office/powerpoint/2010/main" val="1726768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872" y="150606"/>
            <a:ext cx="4989334" cy="6524513"/>
          </a:xfrm>
          <a:prstGeom prst="rect">
            <a:avLst/>
          </a:prstGeom>
        </p:spPr>
      </p:pic>
    </p:spTree>
    <p:extLst>
      <p:ext uri="{BB962C8B-B14F-4D97-AF65-F5344CB8AC3E}">
        <p14:creationId xmlns:p14="http://schemas.microsoft.com/office/powerpoint/2010/main" val="936364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lstStyle/>
          <a:p>
            <a:r>
              <a:rPr lang="en-US" dirty="0" smtClean="0"/>
              <a:t>December 2014/January 2015 – continue to gather and assess data</a:t>
            </a:r>
          </a:p>
          <a:p>
            <a:r>
              <a:rPr lang="en-US" dirty="0" smtClean="0"/>
              <a:t>February/March 2015 – conduct analysis and summarize results</a:t>
            </a:r>
          </a:p>
          <a:p>
            <a:r>
              <a:rPr lang="en-US" dirty="0" smtClean="0"/>
              <a:t>April 2015 – present at the American Association of Geographers conference in Chicago, IL</a:t>
            </a:r>
            <a:endParaRPr lang="en-US" dirty="0"/>
          </a:p>
        </p:txBody>
      </p:sp>
    </p:spTree>
    <p:extLst>
      <p:ext uri="{BB962C8B-B14F-4D97-AF65-F5344CB8AC3E}">
        <p14:creationId xmlns:p14="http://schemas.microsoft.com/office/powerpoint/2010/main" val="582508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678193" y="1645920"/>
            <a:ext cx="7100048" cy="4765638"/>
          </a:xfrm>
        </p:spPr>
        <p:txBody>
          <a:bodyPr>
            <a:normAutofit fontScale="62500" lnSpcReduction="20000"/>
          </a:bodyPr>
          <a:lstStyle/>
          <a:p>
            <a:pPr marL="0" indent="0">
              <a:buNone/>
            </a:pPr>
            <a:r>
              <a:rPr lang="en-US" dirty="0" smtClean="0"/>
              <a:t>Buhler, R. </a:t>
            </a:r>
            <a:r>
              <a:rPr lang="en-US" dirty="0" smtClean="0"/>
              <a:t>and </a:t>
            </a:r>
            <a:r>
              <a:rPr lang="en-US" dirty="0" err="1" smtClean="0"/>
              <a:t>Pucher</a:t>
            </a:r>
            <a:r>
              <a:rPr lang="en-US" dirty="0" smtClean="0"/>
              <a:t>, J. 2012. Walking and Cycling in Western Europe and the United States: Trends, Policies, and Lessons. TR News. </a:t>
            </a:r>
            <a:r>
              <a:rPr lang="en-US" dirty="0" err="1" smtClean="0"/>
              <a:t>Vol</a:t>
            </a:r>
            <a:r>
              <a:rPr lang="en-US" dirty="0" smtClean="0"/>
              <a:t> 280. pp 34-42.</a:t>
            </a:r>
            <a:endParaRPr lang="en-US" dirty="0" smtClean="0"/>
          </a:p>
          <a:p>
            <a:pPr marL="0" indent="0">
              <a:buNone/>
            </a:pPr>
            <a:r>
              <a:rPr lang="en-US" dirty="0" smtClean="0"/>
              <a:t>De </a:t>
            </a:r>
            <a:r>
              <a:rPr lang="en-US" dirty="0" err="1" smtClean="0"/>
              <a:t>Hartog</a:t>
            </a:r>
            <a:r>
              <a:rPr lang="en-US" dirty="0" smtClean="0"/>
              <a:t>, J.J., </a:t>
            </a:r>
            <a:r>
              <a:rPr lang="en-US" dirty="0" err="1" smtClean="0"/>
              <a:t>Boogaard</a:t>
            </a:r>
            <a:r>
              <a:rPr lang="en-US" dirty="0" smtClean="0"/>
              <a:t>, H., </a:t>
            </a:r>
            <a:r>
              <a:rPr lang="en-US" dirty="0" err="1" smtClean="0"/>
              <a:t>Nijland</a:t>
            </a:r>
            <a:r>
              <a:rPr lang="en-US" dirty="0" smtClean="0"/>
              <a:t>, H., and </a:t>
            </a:r>
            <a:r>
              <a:rPr lang="en-US" dirty="0" err="1" smtClean="0"/>
              <a:t>Hoek</a:t>
            </a:r>
            <a:r>
              <a:rPr lang="en-US" dirty="0" smtClean="0"/>
              <a:t>, G. 2010. Do the Health Benefits of Cycling Outweigh the Risks? Environmental Health Perspectives. </a:t>
            </a:r>
            <a:r>
              <a:rPr lang="en-US" dirty="0" err="1" smtClean="0"/>
              <a:t>Vol</a:t>
            </a:r>
            <a:r>
              <a:rPr lang="en-US" dirty="0" smtClean="0"/>
              <a:t> 118. No 8. 1109-1116.</a:t>
            </a:r>
          </a:p>
          <a:p>
            <a:pPr marL="0" indent="0">
              <a:buNone/>
            </a:pPr>
            <a:r>
              <a:rPr lang="en-US" dirty="0" smtClean="0"/>
              <a:t>Federal Highway Administration. 2014</a:t>
            </a:r>
            <a:r>
              <a:rPr lang="en-US" dirty="0"/>
              <a:t>. Policy Statement on Bicycle and Pedestrian Accommodation Regulations and </a:t>
            </a:r>
            <a:r>
              <a:rPr lang="en-US" dirty="0" smtClean="0"/>
              <a:t>Recommendations. United States Department of Transportation.  </a:t>
            </a:r>
            <a:r>
              <a:rPr lang="en-US" dirty="0"/>
              <a:t>Available at </a:t>
            </a:r>
            <a:r>
              <a:rPr lang="en-US" dirty="0">
                <a:hlinkClick r:id="rId2"/>
              </a:rPr>
              <a:t>http://</a:t>
            </a:r>
            <a:r>
              <a:rPr lang="en-US" dirty="0" smtClean="0">
                <a:hlinkClick r:id="rId2"/>
              </a:rPr>
              <a:t>www.fhwa.dot.gov/environment/bicycle_pedestrian/overview/policy_accom.cfm</a:t>
            </a:r>
            <a:r>
              <a:rPr lang="en-US" dirty="0" smtClean="0"/>
              <a:t>. Last accessed 12/16/2014.</a:t>
            </a:r>
          </a:p>
          <a:p>
            <a:pPr marL="0" indent="0">
              <a:buNone/>
            </a:pPr>
            <a:r>
              <a:rPr lang="en-US" dirty="0" smtClean="0"/>
              <a:t>Jacobson</a:t>
            </a:r>
            <a:r>
              <a:rPr lang="en-US" dirty="0"/>
              <a:t>, P.L. 2003. Safety in numbers: more walkers and bicyclists, safer walking and bicycling. Injury Prevention. </a:t>
            </a:r>
            <a:r>
              <a:rPr lang="en-US" dirty="0" err="1"/>
              <a:t>Vol</a:t>
            </a:r>
            <a:r>
              <a:rPr lang="en-US" dirty="0"/>
              <a:t> 9. pp 205-209.</a:t>
            </a:r>
          </a:p>
          <a:p>
            <a:pPr marL="0" indent="0">
              <a:buNone/>
            </a:pPr>
            <a:r>
              <a:rPr lang="en-US" dirty="0" smtClean="0"/>
              <a:t>Portland </a:t>
            </a:r>
            <a:r>
              <a:rPr lang="en-US" dirty="0"/>
              <a:t>Area Comprehensive Transportation System. 2009. Destination Tomorrow: Regional Bicycle and Pedestrian Plan Update. Available at </a:t>
            </a:r>
            <a:r>
              <a:rPr lang="en-US" dirty="0">
                <a:hlinkClick r:id="rId3"/>
              </a:rPr>
              <a:t>http://www.pactsplan.org/wp-content/uploads/sites/2/2013/12/PACTSB-PUpdate_Complete_Nov30-09Final.pdf</a:t>
            </a:r>
            <a:r>
              <a:rPr lang="en-US" dirty="0"/>
              <a:t>. Last accessed 12/16/2014.</a:t>
            </a:r>
          </a:p>
          <a:p>
            <a:pPr marL="0" indent="0">
              <a:buNone/>
            </a:pPr>
            <a:r>
              <a:rPr lang="en-US" dirty="0" err="1" smtClean="0"/>
              <a:t>Richert</a:t>
            </a:r>
            <a:r>
              <a:rPr lang="en-US" dirty="0" smtClean="0"/>
              <a:t>, E., Godfrey, P., Hooper, K., and Morris, C. 2008. Sensible Transportation: A Handbook for Local and Inter-Community Transportation Planning in Maine.  Maine Department of Transportation.</a:t>
            </a:r>
          </a:p>
          <a:p>
            <a:pPr marL="0" indent="0">
              <a:buNone/>
            </a:pPr>
            <a:r>
              <a:rPr lang="en-US" dirty="0" err="1"/>
              <a:t>Teschke</a:t>
            </a:r>
            <a:r>
              <a:rPr lang="en-US" dirty="0"/>
              <a:t>, K., M. Anne Harris, </a:t>
            </a:r>
            <a:r>
              <a:rPr lang="en-US" dirty="0" err="1"/>
              <a:t>Conor</a:t>
            </a:r>
            <a:r>
              <a:rPr lang="en-US" dirty="0"/>
              <a:t> C. O. Reynolds, Meghan Winters, </a:t>
            </a:r>
            <a:r>
              <a:rPr lang="en-US" dirty="0" err="1"/>
              <a:t>Shelina</a:t>
            </a:r>
            <a:r>
              <a:rPr lang="en-US" dirty="0"/>
              <a:t> Babul, Mary </a:t>
            </a:r>
            <a:r>
              <a:rPr lang="en-US" dirty="0" err="1"/>
              <a:t>Chipman</a:t>
            </a:r>
            <a:r>
              <a:rPr lang="en-US" dirty="0"/>
              <a:t>, Michael D. </a:t>
            </a:r>
            <a:r>
              <a:rPr lang="en-US" dirty="0" err="1"/>
              <a:t>Cusimano</a:t>
            </a:r>
            <a:r>
              <a:rPr lang="en-US" dirty="0"/>
              <a:t>, Jeff R. </a:t>
            </a:r>
            <a:r>
              <a:rPr lang="en-US" dirty="0" err="1"/>
              <a:t>Brubacher</a:t>
            </a:r>
            <a:r>
              <a:rPr lang="en-US" dirty="0"/>
              <a:t>, Garth </a:t>
            </a:r>
            <a:r>
              <a:rPr lang="en-US" dirty="0" err="1"/>
              <a:t>Hunte</a:t>
            </a:r>
            <a:r>
              <a:rPr lang="en-US" dirty="0"/>
              <a:t>, Steven M. Friedman, Melody </a:t>
            </a:r>
            <a:r>
              <a:rPr lang="en-US" dirty="0" err="1"/>
              <a:t>Monro</a:t>
            </a:r>
            <a:r>
              <a:rPr lang="en-US" dirty="0"/>
              <a:t>, Hui Shen, Lee </a:t>
            </a:r>
            <a:r>
              <a:rPr lang="en-US" dirty="0" err="1"/>
              <a:t>Vernich</a:t>
            </a:r>
            <a:r>
              <a:rPr lang="en-US" dirty="0"/>
              <a:t>, and Peter A. </a:t>
            </a:r>
            <a:r>
              <a:rPr lang="en-US" dirty="0" err="1"/>
              <a:t>Cripton</a:t>
            </a:r>
            <a:r>
              <a:rPr lang="en-US" dirty="0"/>
              <a:t>. 2012.  Route Infrastructure and the Risk of Injuries to Bicyclists: A Case-Crossover Study. American Journal of Public Health. Vol. 102, No. 12, pp. 2336-2343.Jacobson Study</a:t>
            </a:r>
          </a:p>
          <a:p>
            <a:pPr marL="0" indent="0">
              <a:buNone/>
            </a:pPr>
            <a:r>
              <a:rPr lang="en-US" dirty="0" smtClean="0"/>
              <a:t>United States Environmental Protection Agency. 2014. Air &amp; Radiation: Six Common Pollutants: Particulate Matter</a:t>
            </a:r>
            <a:r>
              <a:rPr lang="en-US" dirty="0"/>
              <a:t>: Health. </a:t>
            </a:r>
            <a:r>
              <a:rPr lang="en-US" dirty="0">
                <a:hlinkClick r:id="rId4"/>
              </a:rPr>
              <a:t>http://</a:t>
            </a:r>
            <a:r>
              <a:rPr lang="en-US" dirty="0" smtClean="0">
                <a:hlinkClick r:id="rId4"/>
              </a:rPr>
              <a:t>www.epa.gov/pm/health.html</a:t>
            </a:r>
            <a:r>
              <a:rPr lang="en-US" dirty="0" smtClean="0"/>
              <a:t>. Last accessed 12/16/2014.</a:t>
            </a:r>
            <a:endParaRPr lang="en-US" dirty="0" smtClean="0"/>
          </a:p>
          <a:p>
            <a:endParaRPr lang="en-US" dirty="0"/>
          </a:p>
        </p:txBody>
      </p:sp>
    </p:spTree>
    <p:extLst>
      <p:ext uri="{BB962C8B-B14F-4D97-AF65-F5344CB8AC3E}">
        <p14:creationId xmlns:p14="http://schemas.microsoft.com/office/powerpoint/2010/main" val="26738793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a:t>
            </a:r>
            <a:endParaRPr lang="en-US" dirty="0"/>
          </a:p>
        </p:txBody>
      </p:sp>
      <p:sp>
        <p:nvSpPr>
          <p:cNvPr id="3" name="Content Placeholder 2"/>
          <p:cNvSpPr>
            <a:spLocks noGrp="1"/>
          </p:cNvSpPr>
          <p:nvPr>
            <p:ph idx="1"/>
          </p:nvPr>
        </p:nvSpPr>
        <p:spPr/>
        <p:txBody>
          <a:bodyPr/>
          <a:lstStyle/>
          <a:p>
            <a:r>
              <a:rPr lang="en-US" dirty="0" smtClean="0"/>
              <a:t>Alexander </a:t>
            </a:r>
            <a:r>
              <a:rPr lang="en-US" dirty="0" err="1" smtClean="0"/>
              <a:t>Klippel</a:t>
            </a:r>
            <a:r>
              <a:rPr lang="en-US" dirty="0" smtClean="0"/>
              <a:t> – Penn State</a:t>
            </a:r>
          </a:p>
          <a:p>
            <a:r>
              <a:rPr lang="en-US" dirty="0" smtClean="0"/>
              <a:t>Rick Harbison – Transportation Coordinator, Greater Portland Council of Governments</a:t>
            </a:r>
          </a:p>
          <a:p>
            <a:r>
              <a:rPr lang="en-US" dirty="0" smtClean="0"/>
              <a:t>Jim </a:t>
            </a:r>
            <a:r>
              <a:rPr lang="en-US" dirty="0" err="1" smtClean="0"/>
              <a:t>Tasse</a:t>
            </a:r>
            <a:r>
              <a:rPr lang="en-US" dirty="0" smtClean="0"/>
              <a:t> </a:t>
            </a:r>
            <a:r>
              <a:rPr lang="en-US" dirty="0" smtClean="0"/>
              <a:t>– Bicycle Coalition of Maine</a:t>
            </a:r>
          </a:p>
          <a:p>
            <a:r>
              <a:rPr lang="en-US" dirty="0" smtClean="0"/>
              <a:t>Duane </a:t>
            </a:r>
            <a:r>
              <a:rPr lang="en-US" dirty="0" err="1" smtClean="0"/>
              <a:t>Brunell</a:t>
            </a:r>
            <a:r>
              <a:rPr lang="en-US" dirty="0" smtClean="0"/>
              <a:t> – Maine Department of Transportation</a:t>
            </a:r>
            <a:endParaRPr lang="en-US" dirty="0"/>
          </a:p>
        </p:txBody>
      </p:sp>
    </p:spTree>
    <p:extLst>
      <p:ext uri="{BB962C8B-B14F-4D97-AF65-F5344CB8AC3E}">
        <p14:creationId xmlns:p14="http://schemas.microsoft.com/office/powerpoint/2010/main" val="2664893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Policy</a:t>
            </a:r>
            <a:endParaRPr lang="en-US" dirty="0"/>
          </a:p>
        </p:txBody>
      </p:sp>
      <p:sp>
        <p:nvSpPr>
          <p:cNvPr id="3" name="Content Placeholder 2"/>
          <p:cNvSpPr>
            <a:spLocks noGrp="1"/>
          </p:cNvSpPr>
          <p:nvPr>
            <p:ph idx="1"/>
          </p:nvPr>
        </p:nvSpPr>
        <p:spPr/>
        <p:txBody>
          <a:bodyPr/>
          <a:lstStyle/>
          <a:p>
            <a:r>
              <a:rPr lang="en-US" dirty="0" smtClean="0"/>
              <a:t>United States Department of Transportation Policy Statement on Bicycle and Pedestrian Accommodation</a:t>
            </a:r>
            <a:endParaRPr lang="en-US" dirty="0"/>
          </a:p>
          <a:p>
            <a:pPr lvl="1"/>
            <a:r>
              <a:rPr lang="en-US" dirty="0"/>
              <a:t>a</a:t>
            </a:r>
            <a:r>
              <a:rPr lang="en-US" dirty="0" smtClean="0"/>
              <a:t>cknowledges importance of cycling as an alternative to driving a car;</a:t>
            </a:r>
          </a:p>
          <a:p>
            <a:pPr lvl="1"/>
            <a:r>
              <a:rPr lang="en-US" dirty="0"/>
              <a:t>r</a:t>
            </a:r>
            <a:r>
              <a:rPr lang="en-US" dirty="0" smtClean="0"/>
              <a:t>ecommends transportation agencies “go beyond the minimum requirements” for incorporating bicycling into long-term planning; and</a:t>
            </a:r>
          </a:p>
          <a:p>
            <a:pPr lvl="1"/>
            <a:r>
              <a:rPr lang="en-US" dirty="0" smtClean="0"/>
              <a:t>recommends other entities, such as state and local governments and planning agencies, adopt similar policies.</a:t>
            </a:r>
          </a:p>
        </p:txBody>
      </p:sp>
    </p:spTree>
    <p:extLst>
      <p:ext uri="{BB962C8B-B14F-4D97-AF65-F5344CB8AC3E}">
        <p14:creationId xmlns:p14="http://schemas.microsoft.com/office/powerpoint/2010/main" val="3981083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Maine State Policy</a:t>
            </a:r>
            <a:endParaRPr lang="en-US" dirty="0"/>
          </a:p>
        </p:txBody>
      </p:sp>
      <p:sp>
        <p:nvSpPr>
          <p:cNvPr id="3" name="Content Placeholder 2"/>
          <p:cNvSpPr>
            <a:spLocks noGrp="1"/>
          </p:cNvSpPr>
          <p:nvPr>
            <p:ph idx="1"/>
          </p:nvPr>
        </p:nvSpPr>
        <p:spPr/>
        <p:txBody>
          <a:bodyPr/>
          <a:lstStyle/>
          <a:p>
            <a:r>
              <a:rPr lang="en-US" dirty="0" smtClean="0"/>
              <a:t>Sensible Transportation Policy Act</a:t>
            </a:r>
          </a:p>
          <a:p>
            <a:pPr lvl="1"/>
            <a:r>
              <a:rPr lang="en-US" dirty="0"/>
              <a:t>r</a:t>
            </a:r>
            <a:r>
              <a:rPr lang="en-US" dirty="0" smtClean="0"/>
              <a:t>equires “an evaluation of a full range of alternatives” before expanding vehicle capacity; and</a:t>
            </a:r>
          </a:p>
          <a:p>
            <a:pPr lvl="1"/>
            <a:r>
              <a:rPr lang="en-US" dirty="0" smtClean="0"/>
              <a:t>incentivizes transportation planning that includes things like bikeways, ride sharing, and public transportation.</a:t>
            </a:r>
          </a:p>
          <a:p>
            <a:r>
              <a:rPr lang="en-US" dirty="0" smtClean="0"/>
              <a:t>Portland Area Comprehensive Transportation System (PACTS) Regional Transportation Plan</a:t>
            </a:r>
          </a:p>
          <a:p>
            <a:pPr lvl="1"/>
            <a:r>
              <a:rPr lang="en-US" dirty="0"/>
              <a:t>o</a:t>
            </a:r>
            <a:r>
              <a:rPr lang="en-US" dirty="0" smtClean="0"/>
              <a:t>utlines the need for improved and expanded bicycle infrastructure to increase safety and sustainability.</a:t>
            </a:r>
          </a:p>
          <a:p>
            <a:pPr lvl="1"/>
            <a:endParaRPr lang="en-US" dirty="0" smtClean="0"/>
          </a:p>
          <a:p>
            <a:pPr lvl="1"/>
            <a:endParaRPr lang="en-US" dirty="0"/>
          </a:p>
        </p:txBody>
      </p:sp>
    </p:spTree>
    <p:extLst>
      <p:ext uri="{BB962C8B-B14F-4D97-AF65-F5344CB8AC3E}">
        <p14:creationId xmlns:p14="http://schemas.microsoft.com/office/powerpoint/2010/main" val="615157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Bicycle Infrastructure</a:t>
            </a:r>
            <a:endParaRPr lang="en-US" dirty="0"/>
          </a:p>
        </p:txBody>
      </p:sp>
      <p:pic>
        <p:nvPicPr>
          <p:cNvPr id="4" name="Picture 3"/>
          <p:cNvPicPr>
            <a:picLocks noChangeAspect="1"/>
          </p:cNvPicPr>
          <p:nvPr/>
        </p:nvPicPr>
        <p:blipFill>
          <a:blip r:embed="rId3"/>
          <a:stretch>
            <a:fillRect/>
          </a:stretch>
        </p:blipFill>
        <p:spPr>
          <a:xfrm>
            <a:off x="1945201" y="1556786"/>
            <a:ext cx="6058156" cy="4511142"/>
          </a:xfrm>
          <a:prstGeom prst="rect">
            <a:avLst/>
          </a:prstGeom>
        </p:spPr>
      </p:pic>
      <p:pic>
        <p:nvPicPr>
          <p:cNvPr id="6" name="Picture 5"/>
          <p:cNvPicPr>
            <a:picLocks noChangeAspect="1"/>
          </p:cNvPicPr>
          <p:nvPr/>
        </p:nvPicPr>
        <p:blipFill>
          <a:blip r:embed="rId4"/>
          <a:stretch>
            <a:fillRect/>
          </a:stretch>
        </p:blipFill>
        <p:spPr>
          <a:xfrm>
            <a:off x="1945201" y="1556786"/>
            <a:ext cx="6058156" cy="4593806"/>
          </a:xfrm>
          <a:prstGeom prst="rect">
            <a:avLst/>
          </a:prstGeom>
        </p:spPr>
      </p:pic>
      <p:pic>
        <p:nvPicPr>
          <p:cNvPr id="1026" name="Picture 2" descr="A shared-lane marking in Asheville, North Caroli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5201" y="1556786"/>
            <a:ext cx="6058156" cy="45436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5200" y="1556786"/>
            <a:ext cx="6077769" cy="3639158"/>
          </a:xfrm>
          <a:prstGeom prst="rect">
            <a:avLst/>
          </a:prstGeom>
        </p:spPr>
      </p:pic>
      <p:pic>
        <p:nvPicPr>
          <p:cNvPr id="1028" name="Picture 4" descr="A wide outside lane in Chapel Hill, North Caroli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5199" y="1524310"/>
            <a:ext cx="6110998" cy="37684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man rides on a cycle track in Vancouver, British Columb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2830" y="1538471"/>
            <a:ext cx="3472827" cy="45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85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02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850" y="1426464"/>
            <a:ext cx="3745388" cy="3961777"/>
          </a:xfrm>
        </p:spPr>
        <p:txBody>
          <a:bodyPr anchor="t">
            <a:normAutofit/>
          </a:bodyPr>
          <a:lstStyle/>
          <a:p>
            <a:r>
              <a:rPr lang="en-US" dirty="0" smtClean="0"/>
              <a:t>Portland</a:t>
            </a:r>
            <a:br>
              <a:rPr lang="en-US" dirty="0" smtClean="0"/>
            </a:br>
            <a:r>
              <a:rPr lang="en-US" dirty="0" smtClean="0"/>
              <a:t>Bicycle</a:t>
            </a:r>
            <a:br>
              <a:rPr lang="en-US" dirty="0" smtClean="0"/>
            </a:br>
            <a:r>
              <a:rPr lang="en-US" dirty="0" smtClean="0"/>
              <a:t>Infrastructure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8848" y="-73615"/>
            <a:ext cx="5329480" cy="6969321"/>
          </a:xfrm>
          <a:prstGeom prst="rect">
            <a:avLst/>
          </a:prstGeom>
        </p:spPr>
      </p:pic>
    </p:spTree>
    <p:extLst>
      <p:ext uri="{BB962C8B-B14F-4D97-AF65-F5344CB8AC3E}">
        <p14:creationId xmlns:p14="http://schemas.microsoft.com/office/powerpoint/2010/main" val="697099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Cycling</a:t>
            </a:r>
            <a:endParaRPr lang="en-US" dirty="0"/>
          </a:p>
        </p:txBody>
      </p:sp>
      <p:sp>
        <p:nvSpPr>
          <p:cNvPr id="3" name="Content Placeholder 2"/>
          <p:cNvSpPr>
            <a:spLocks noGrp="1"/>
          </p:cNvSpPr>
          <p:nvPr>
            <p:ph idx="1"/>
          </p:nvPr>
        </p:nvSpPr>
        <p:spPr/>
        <p:txBody>
          <a:bodyPr>
            <a:normAutofit/>
          </a:bodyPr>
          <a:lstStyle/>
          <a:p>
            <a:r>
              <a:rPr lang="en-US" dirty="0" smtClean="0"/>
              <a:t>Health and fitness</a:t>
            </a:r>
          </a:p>
          <a:p>
            <a:pPr lvl="1"/>
            <a:r>
              <a:rPr lang="en-US" dirty="0" smtClean="0"/>
              <a:t>Cardiovascular health</a:t>
            </a:r>
          </a:p>
          <a:p>
            <a:pPr lvl="1"/>
            <a:r>
              <a:rPr lang="en-US" dirty="0" smtClean="0"/>
              <a:t>Reduced rates of obesity, diabetes, and related ailments</a:t>
            </a:r>
          </a:p>
          <a:p>
            <a:r>
              <a:rPr lang="en-US" dirty="0" smtClean="0"/>
              <a:t>Financial</a:t>
            </a:r>
          </a:p>
          <a:p>
            <a:pPr lvl="1"/>
            <a:r>
              <a:rPr lang="en-US" dirty="0" smtClean="0"/>
              <a:t>Save money on gas and vehicle maintenance</a:t>
            </a:r>
          </a:p>
          <a:p>
            <a:r>
              <a:rPr lang="en-US" dirty="0" smtClean="0"/>
              <a:t>Sustainability</a:t>
            </a:r>
          </a:p>
          <a:p>
            <a:pPr lvl="1"/>
            <a:r>
              <a:rPr lang="en-US" dirty="0" smtClean="0"/>
              <a:t>Reduce air pollution, congestion, consumption of fossil fuels</a:t>
            </a:r>
          </a:p>
          <a:p>
            <a:r>
              <a:rPr lang="en-US" dirty="0" smtClean="0"/>
              <a:t>Estimated benefits of cycling are “substantially larger” than the associated risks (de </a:t>
            </a:r>
            <a:r>
              <a:rPr lang="en-US" dirty="0" err="1" smtClean="0"/>
              <a:t>Hartog</a:t>
            </a:r>
            <a:r>
              <a:rPr lang="en-US" dirty="0" smtClean="0"/>
              <a:t> et al. 2010)</a:t>
            </a:r>
          </a:p>
        </p:txBody>
      </p:sp>
    </p:spTree>
    <p:extLst>
      <p:ext uri="{BB962C8B-B14F-4D97-AF65-F5344CB8AC3E}">
        <p14:creationId xmlns:p14="http://schemas.microsoft.com/office/powerpoint/2010/main" val="3907315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risks?</a:t>
            </a:r>
            <a:endParaRPr lang="en-US" dirty="0"/>
          </a:p>
        </p:txBody>
      </p:sp>
      <p:sp>
        <p:nvSpPr>
          <p:cNvPr id="3" name="Content Placeholder 2"/>
          <p:cNvSpPr>
            <a:spLocks noGrp="1"/>
          </p:cNvSpPr>
          <p:nvPr>
            <p:ph idx="1"/>
          </p:nvPr>
        </p:nvSpPr>
        <p:spPr/>
        <p:txBody>
          <a:bodyPr>
            <a:normAutofit lnSpcReduction="10000"/>
          </a:bodyPr>
          <a:lstStyle/>
          <a:p>
            <a:r>
              <a:rPr lang="en-US" dirty="0" smtClean="0"/>
              <a:t>Personal injury</a:t>
            </a:r>
          </a:p>
          <a:p>
            <a:pPr lvl="1"/>
            <a:r>
              <a:rPr lang="en-US" dirty="0" smtClean="0"/>
              <a:t>Vehicle/cyclist accidents</a:t>
            </a:r>
          </a:p>
          <a:p>
            <a:pPr lvl="1"/>
            <a:r>
              <a:rPr lang="en-US" dirty="0" smtClean="0"/>
              <a:t>Cyclist/infrastructure accidents</a:t>
            </a:r>
          </a:p>
          <a:p>
            <a:pPr lvl="1"/>
            <a:r>
              <a:rPr lang="en-US" dirty="0" smtClean="0"/>
              <a:t>Cyclist/pedestrian accidents</a:t>
            </a:r>
          </a:p>
          <a:p>
            <a:r>
              <a:rPr lang="en-US" dirty="0" smtClean="0"/>
              <a:t>Exposure to air pollution</a:t>
            </a:r>
          </a:p>
          <a:p>
            <a:pPr lvl="1"/>
            <a:r>
              <a:rPr lang="en-US" dirty="0" smtClean="0"/>
              <a:t>Fine particulate matter is the primary pollutant of concern</a:t>
            </a:r>
          </a:p>
          <a:p>
            <a:pPr lvl="1"/>
            <a:r>
              <a:rPr lang="en-US" dirty="0" smtClean="0"/>
              <a:t>According to the United States Environmental Protection Agency (USEPA), particulate pollution is linked to respiratory problems (asthma, bronchitis, persistent cough), irregular heartbeat, decreased lung function, increased irregular heartbeat</a:t>
            </a:r>
          </a:p>
          <a:p>
            <a:pPr lvl="1"/>
            <a:endParaRPr lang="en-US" dirty="0" smtClean="0"/>
          </a:p>
        </p:txBody>
      </p:sp>
    </p:spTree>
    <p:extLst>
      <p:ext uri="{BB962C8B-B14F-4D97-AF65-F5344CB8AC3E}">
        <p14:creationId xmlns:p14="http://schemas.microsoft.com/office/powerpoint/2010/main" val="2070390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Bicycle Use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090745612"/>
              </p:ext>
            </p:extLst>
          </p:nvPr>
        </p:nvGraphicFramePr>
        <p:xfrm>
          <a:off x="1678193" y="2045184"/>
          <a:ext cx="6691256" cy="40974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286587" y="6611779"/>
            <a:ext cx="1762021" cy="246221"/>
          </a:xfrm>
          <a:prstGeom prst="rect">
            <a:avLst/>
          </a:prstGeom>
          <a:noFill/>
        </p:spPr>
        <p:txBody>
          <a:bodyPr wrap="none" rtlCol="0">
            <a:spAutoFit/>
          </a:bodyPr>
          <a:lstStyle/>
          <a:p>
            <a:r>
              <a:rPr lang="en-US" sz="1000" dirty="0" smtClean="0"/>
              <a:t>Buehler and </a:t>
            </a:r>
            <a:r>
              <a:rPr lang="en-US" sz="1000" dirty="0" err="1" smtClean="0"/>
              <a:t>Pucher</a:t>
            </a:r>
            <a:r>
              <a:rPr lang="en-US" sz="1000" dirty="0" smtClean="0"/>
              <a:t>, 2012</a:t>
            </a:r>
            <a:endParaRPr lang="en-US" sz="1000" dirty="0"/>
          </a:p>
        </p:txBody>
      </p:sp>
    </p:spTree>
    <p:extLst>
      <p:ext uri="{BB962C8B-B14F-4D97-AF65-F5344CB8AC3E}">
        <p14:creationId xmlns:p14="http://schemas.microsoft.com/office/powerpoint/2010/main" val="2488030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1575</TotalTime>
  <Words>2993</Words>
  <Application>Microsoft Office PowerPoint</Application>
  <PresentationFormat>On-screen Show (4:3)</PresentationFormat>
  <Paragraphs>245</Paragraphs>
  <Slides>29</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Wingdings 3</vt:lpstr>
      <vt:lpstr>Wisp</vt:lpstr>
      <vt:lpstr>A Quantitative Analysis of the Bicycle Infrastructure of Portland, Maine</vt:lpstr>
      <vt:lpstr>Introduction</vt:lpstr>
      <vt:lpstr>Federal Policy</vt:lpstr>
      <vt:lpstr>Maine State Policy</vt:lpstr>
      <vt:lpstr>Bicycle Infrastructure</vt:lpstr>
      <vt:lpstr>Portland Bicycle Infrastructure</vt:lpstr>
      <vt:lpstr>Benefits of Cycling</vt:lpstr>
      <vt:lpstr>What are the risks?</vt:lpstr>
      <vt:lpstr>Bicycle Use</vt:lpstr>
      <vt:lpstr>Bicycle Use</vt:lpstr>
      <vt:lpstr>Existing Studies</vt:lpstr>
      <vt:lpstr>Jacobson Study</vt:lpstr>
      <vt:lpstr>Teschke Study</vt:lpstr>
      <vt:lpstr>PowerPoint Presentation</vt:lpstr>
      <vt:lpstr>Bike Crash Locations 2011-2013</vt:lpstr>
      <vt:lpstr>Time of  Day</vt:lpstr>
      <vt:lpstr>Road Conditions    </vt:lpstr>
      <vt:lpstr>Road/ Intersection Type</vt:lpstr>
      <vt:lpstr>Weather</vt:lpstr>
      <vt:lpstr>Speed Limits</vt:lpstr>
      <vt:lpstr>Average Annual Daily Traffic</vt:lpstr>
      <vt:lpstr>Additional Data</vt:lpstr>
      <vt:lpstr>Potential Analysis</vt:lpstr>
      <vt:lpstr>Anticipated Results</vt:lpstr>
      <vt:lpstr>Beyond the final project</vt:lpstr>
      <vt:lpstr>PowerPoint Presentation</vt:lpstr>
      <vt:lpstr>Timeline</vt:lpstr>
      <vt:lpstr>References</vt:lpstr>
      <vt:lpstr>Special 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Quantitative Analysis of the Bicyle Infrastructure of Portland, Maine</dc:title>
  <dc:creator>Chris Dunn</dc:creator>
  <cp:lastModifiedBy>Chris Dunn</cp:lastModifiedBy>
  <cp:revision>84</cp:revision>
  <dcterms:created xsi:type="dcterms:W3CDTF">2014-12-07T19:17:09Z</dcterms:created>
  <dcterms:modified xsi:type="dcterms:W3CDTF">2014-12-16T13:10:37Z</dcterms:modified>
</cp:coreProperties>
</file>