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18"/>
  </p:notesMasterIdLst>
  <p:sldIdLst>
    <p:sldId id="256" r:id="rId2"/>
    <p:sldId id="259" r:id="rId3"/>
    <p:sldId id="282" r:id="rId4"/>
    <p:sldId id="284" r:id="rId5"/>
    <p:sldId id="285" r:id="rId6"/>
    <p:sldId id="258" r:id="rId7"/>
    <p:sldId id="287" r:id="rId8"/>
    <p:sldId id="288" r:id="rId9"/>
    <p:sldId id="286" r:id="rId10"/>
    <p:sldId id="270" r:id="rId11"/>
    <p:sldId id="290" r:id="rId12"/>
    <p:sldId id="278" r:id="rId13"/>
    <p:sldId id="279" r:id="rId14"/>
    <p:sldId id="273" r:id="rId15"/>
    <p:sldId id="274" r:id="rId16"/>
    <p:sldId id="29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16A79-6888-46A5-86C3-FFE63235D94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4339B-6D11-4D76-BBF9-64B4A1B41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96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5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55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0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9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2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2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5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8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1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Click to card 32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75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339B-6D11-4D76-BBF9-64B4A1B417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6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153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5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4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7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6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6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8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1C6217A-BCFD-4C0B-9E07-C5160FED5F56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B3927-E8BB-4B7E-811E-63DE5350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0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hyperlink" Target="https://www.srs.fs.usda.gov/pubs/misc/ag_654/volume_1/pinus/pungens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F250-6A95-4403-B829-B1FD00A32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552031" cy="3329581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Prioritizing Areas for Table Mountain Pine Restoration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27D2A-AC28-4F18-A770-5BA4F16698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Benjamin Dunphey</a:t>
            </a:r>
          </a:p>
        </p:txBody>
      </p:sp>
    </p:spTree>
    <p:extLst>
      <p:ext uri="{BB962C8B-B14F-4D97-AF65-F5344CB8AC3E}">
        <p14:creationId xmlns:p14="http://schemas.microsoft.com/office/powerpoint/2010/main" val="55299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149215-1E01-4F6A-9019-31EA62F0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Prescribe Burn Priority: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C6E288-A0E7-4747-82A8-93207CC14F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Utilized Fire History and Fire Tolerance as inputs</a:t>
            </a:r>
          </a:p>
          <a:p>
            <a:r>
              <a:rPr lang="en-US" dirty="0"/>
              <a:t>Output raster was summarized by Landscape Compartment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917FC-ACD3-40E1-8324-4B55F6A06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0" r="-1" b="7875"/>
          <a:stretch/>
        </p:blipFill>
        <p:spPr>
          <a:xfrm>
            <a:off x="5348472" y="1705941"/>
            <a:ext cx="6541170" cy="34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8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1216-9480-4849-AF8C-6E880667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22928" cy="1400530"/>
          </a:xfrm>
        </p:spPr>
        <p:txBody>
          <a:bodyPr/>
          <a:lstStyle/>
          <a:p>
            <a:r>
              <a:rPr lang="en-US" dirty="0"/>
              <a:t>Table Mountain Pine Suitable Habitat: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2481E-393B-4773-9F8D-73C4B4057E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Utilized Map Algebra for a Raster Overlay</a:t>
            </a:r>
          </a:p>
          <a:p>
            <a:r>
              <a:rPr lang="en-US" dirty="0"/>
              <a:t>Used Elevation, Aspect, and Soils as inputs</a:t>
            </a:r>
          </a:p>
          <a:p>
            <a:r>
              <a:rPr lang="en-US" dirty="0"/>
              <a:t>Output represents Potential habitat for Table Mountain Pine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8E59F2-7877-49FD-A7D5-8D541209C3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95" y="1158421"/>
            <a:ext cx="4252809" cy="55036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868AB-3341-4C4C-AA99-6AC6BA33F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95" y="1152982"/>
            <a:ext cx="4252809" cy="5503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7E932C-B7C5-4ABE-8B4D-B332B5B5A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95" y="1138783"/>
            <a:ext cx="4252809" cy="55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89F5-CC8D-4353-8B7D-F40128BD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Mountain Pine Burn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0AEDB-E8F6-4940-8954-4970E8603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Current Prescribe Burn Priority analysis was not intended to identify specific habitat to burn. But rather it was designed to look at areas to burn to meet management priorities.</a:t>
            </a:r>
          </a:p>
          <a:p>
            <a:r>
              <a:rPr lang="en-US" dirty="0"/>
              <a:t>The Table Mountain Pine Habitat analysis only shows the potential habitat. </a:t>
            </a:r>
          </a:p>
          <a:p>
            <a:r>
              <a:rPr lang="en-US" dirty="0"/>
              <a:t>So, “where is a suitable location to introduce reoccurring fire to help restore Table Mountain Pine?”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0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5A0E-7532-495F-A8CE-65535F94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Mountain Pine Burn Priority:</a:t>
            </a:r>
            <a:br>
              <a:rPr lang="en-US" dirty="0"/>
            </a:br>
            <a:r>
              <a:rPr lang="en-US" dirty="0"/>
              <a:t>Weighted Overlay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AE29B-42FB-4F34-95F0-34D196D075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Utilized input data from other two analyses</a:t>
            </a:r>
          </a:p>
          <a:p>
            <a:r>
              <a:rPr lang="en-US" dirty="0"/>
              <a:t>Landscape Position was added as a variable</a:t>
            </a:r>
          </a:p>
          <a:p>
            <a:r>
              <a:rPr lang="en-US" dirty="0"/>
              <a:t>The weights were derived by prioritizing the habitat and the fire tolerance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0B254F3-3E1F-4D60-8EF5-4BFE30A5447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1534832"/>
              </p:ext>
            </p:extLst>
          </p:nvPr>
        </p:nvGraphicFramePr>
        <p:xfrm>
          <a:off x="5654674" y="2055813"/>
          <a:ext cx="483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400">
                  <a:extLst>
                    <a:ext uri="{9D8B030D-6E8A-4147-A177-3AD203B41FA5}">
                      <a16:colId xmlns:a16="http://schemas.microsoft.com/office/drawing/2014/main" val="975342277"/>
                    </a:ext>
                  </a:extLst>
                </a:gridCol>
                <a:gridCol w="2417400">
                  <a:extLst>
                    <a:ext uri="{9D8B030D-6E8A-4147-A177-3AD203B41FA5}">
                      <a16:colId xmlns:a16="http://schemas.microsoft.com/office/drawing/2014/main" val="2209833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9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84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Fire 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266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Fire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97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16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Landscape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5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86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74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2266-2793-44B7-A847-9374843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578A5C-7395-47F2-ADFF-190EEB2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02230"/>
            <a:ext cx="8946541" cy="4746170"/>
          </a:xfrm>
        </p:spPr>
        <p:txBody>
          <a:bodyPr>
            <a:normAutofit/>
          </a:bodyPr>
          <a:lstStyle/>
          <a:p>
            <a:r>
              <a:rPr lang="en-US" dirty="0"/>
              <a:t>March – April 2020</a:t>
            </a:r>
          </a:p>
          <a:p>
            <a:pPr lvl="1"/>
            <a:r>
              <a:rPr lang="en-US" dirty="0"/>
              <a:t>Data Acquisition, Conduct Data Analysis</a:t>
            </a:r>
          </a:p>
          <a:p>
            <a:r>
              <a:rPr lang="en-US" dirty="0"/>
              <a:t>May - September</a:t>
            </a:r>
          </a:p>
          <a:p>
            <a:pPr lvl="1"/>
            <a:r>
              <a:rPr lang="en-US" dirty="0"/>
              <a:t>Summarize Results, Work on Presentation, Write Final Paper</a:t>
            </a:r>
          </a:p>
          <a:p>
            <a:r>
              <a:rPr lang="en-US" dirty="0"/>
              <a:t>October or November</a:t>
            </a:r>
          </a:p>
          <a:p>
            <a:pPr lvl="1"/>
            <a:r>
              <a:rPr lang="en-US" dirty="0"/>
              <a:t>Present</a:t>
            </a:r>
          </a:p>
          <a:p>
            <a:r>
              <a:rPr lang="en-US" dirty="0"/>
              <a:t>December</a:t>
            </a:r>
          </a:p>
          <a:p>
            <a:pPr lvl="1"/>
            <a:r>
              <a:rPr lang="en-US" dirty="0"/>
              <a:t>Graduate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4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05A71-4758-4877-90F8-7F377E0F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Presentation Venue:</a:t>
            </a:r>
            <a:br>
              <a:rPr lang="en-US" dirty="0"/>
            </a:br>
            <a:r>
              <a:rPr lang="en-US" dirty="0"/>
              <a:t>Webinar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1516A-77F5-48F9-B0A3-D13330B39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Blended Approach</a:t>
            </a:r>
          </a:p>
          <a:p>
            <a:pPr lvl="1"/>
            <a:r>
              <a:rPr lang="en-US" dirty="0"/>
              <a:t>Local Staff can attend in person</a:t>
            </a:r>
          </a:p>
          <a:p>
            <a:pPr lvl="1"/>
            <a:r>
              <a:rPr lang="en-US" dirty="0"/>
              <a:t>Individuals from away can attend virtually</a:t>
            </a:r>
          </a:p>
          <a:p>
            <a:r>
              <a:rPr lang="en-US" dirty="0"/>
              <a:t>Target Audience</a:t>
            </a:r>
          </a:p>
          <a:p>
            <a:pPr lvl="1"/>
            <a:r>
              <a:rPr lang="en-US" dirty="0"/>
              <a:t>Fire Managers</a:t>
            </a:r>
          </a:p>
          <a:p>
            <a:pPr lvl="1"/>
            <a:r>
              <a:rPr lang="en-US" dirty="0"/>
              <a:t>Fire Ecologists</a:t>
            </a:r>
          </a:p>
          <a:p>
            <a:pPr lvl="1"/>
            <a:r>
              <a:rPr lang="en-US" dirty="0"/>
              <a:t>GIS Specialists</a:t>
            </a:r>
          </a:p>
          <a:p>
            <a:pPr lvl="1"/>
            <a:r>
              <a:rPr lang="en-US" dirty="0"/>
              <a:t>Academic</a:t>
            </a:r>
          </a:p>
          <a:p>
            <a:r>
              <a:rPr lang="en-US" dirty="0"/>
              <a:t>Current list of invitees is about 45 individuals and growing</a:t>
            </a:r>
          </a:p>
        </p:txBody>
      </p:sp>
    </p:spTree>
    <p:extLst>
      <p:ext uri="{BB962C8B-B14F-4D97-AF65-F5344CB8AC3E}">
        <p14:creationId xmlns:p14="http://schemas.microsoft.com/office/powerpoint/2010/main" val="366430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6A1D2-6BC2-43C5-88E9-62F3E2DF4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CF81D-DFFB-4708-B65C-07D5FA435093}"/>
              </a:ext>
            </a:extLst>
          </p:cNvPr>
          <p:cNvSpPr txBox="1"/>
          <p:nvPr/>
        </p:nvSpPr>
        <p:spPr>
          <a:xfrm>
            <a:off x="6299200" y="3901440"/>
            <a:ext cx="5892800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6657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C1E3-164D-4D54-8997-C805773C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Mountain Pine:</a:t>
            </a:r>
            <a:br>
              <a:rPr lang="en-US" dirty="0"/>
            </a:br>
            <a:r>
              <a:rPr lang="en-US" dirty="0"/>
              <a:t>Background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99A85F-7FC7-46CC-8DCD-72D597AE1E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6" y="2233294"/>
            <a:ext cx="4395787" cy="36337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C7B4A-6AD0-451E-A615-941E2BE78693}"/>
              </a:ext>
            </a:extLst>
          </p:cNvPr>
          <p:cNvSpPr txBox="1"/>
          <p:nvPr/>
        </p:nvSpPr>
        <p:spPr>
          <a:xfrm>
            <a:off x="970966" y="5867050"/>
            <a:ext cx="4395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by Tim Menzies distributed under a CC-BY 2.0 license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13C4E-F65A-49DD-81D7-65F516EE153D}"/>
              </a:ext>
            </a:extLst>
          </p:cNvPr>
          <p:cNvSpPr txBox="1"/>
          <p:nvPr/>
        </p:nvSpPr>
        <p:spPr>
          <a:xfrm>
            <a:off x="6096001" y="5867049"/>
            <a:ext cx="4395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by USDA Forest Service,</a:t>
            </a:r>
          </a:p>
          <a:p>
            <a:r>
              <a:rPr lang="en-US" sz="1000" dirty="0">
                <a:hlinkClick r:id="rId4"/>
              </a:rPr>
              <a:t>https://www.srs.fs.usda.gov/pubs/misc/ag_654/volume_1/pinus/pungens.htm</a:t>
            </a:r>
            <a:endParaRPr lang="en-US" sz="10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1A6E512-1B39-46BA-86CD-3A99DF9F48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9410"/>
            <a:ext cx="5024091" cy="3567639"/>
          </a:xfrm>
        </p:spPr>
      </p:pic>
    </p:spTree>
    <p:extLst>
      <p:ext uri="{BB962C8B-B14F-4D97-AF65-F5344CB8AC3E}">
        <p14:creationId xmlns:p14="http://schemas.microsoft.com/office/powerpoint/2010/main" val="117455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9F97FC-96F3-4B6D-9037-39F31128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Mountain Pine Cones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70BDF-3BAF-460C-8942-4CB49EFDDE55}"/>
              </a:ext>
            </a:extLst>
          </p:cNvPr>
          <p:cNvSpPr txBox="1"/>
          <p:nvPr/>
        </p:nvSpPr>
        <p:spPr>
          <a:xfrm>
            <a:off x="3478229" y="5485141"/>
            <a:ext cx="439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Photos courtesy of Lane Gibbons, Shenandoah National Park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FEBB39-989E-4CD8-8089-830D03F049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72" y="1775694"/>
            <a:ext cx="4498888" cy="338416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55D0D1-B9D7-4497-9F21-E84D78EC8A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43" y="1775695"/>
            <a:ext cx="4512216" cy="338416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CFF615-630C-48D4-9E9B-AD5F8C59E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759" y="2304778"/>
            <a:ext cx="4232666" cy="31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0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130C9C-3BA4-41A8-999D-0450B825F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7762" y="6217332"/>
            <a:ext cx="2612571" cy="4937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Photos courtesy Lane Gibbons,</a:t>
            </a:r>
          </a:p>
          <a:p>
            <a:r>
              <a:rPr lang="en-US" dirty="0"/>
              <a:t>Shenandoah National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9CE65-9F7D-43D1-AA3C-308D6C845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55"/>
            <a:ext cx="4376059" cy="3282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62C63-5A8F-409A-A0CD-3115EB829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5" y="146955"/>
            <a:ext cx="4376058" cy="3282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FAD33-FF88-4069-A431-D4C734179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4376059" cy="3282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4A896C-EDAF-410E-BB5D-8CE3C90B1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4" y="3429000"/>
            <a:ext cx="4376059" cy="3282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0903E0-411C-4336-B901-3C30A3E69B6D}"/>
              </a:ext>
            </a:extLst>
          </p:cNvPr>
          <p:cNvSpPr txBox="1"/>
          <p:nvPr/>
        </p:nvSpPr>
        <p:spPr>
          <a:xfrm>
            <a:off x="0" y="222655"/>
            <a:ext cx="77070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8F5F0-1B3D-4786-B4C3-F69DF5B45ECA}"/>
              </a:ext>
            </a:extLst>
          </p:cNvPr>
          <p:cNvSpPr txBox="1"/>
          <p:nvPr/>
        </p:nvSpPr>
        <p:spPr>
          <a:xfrm>
            <a:off x="4458791" y="226813"/>
            <a:ext cx="77070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1CA68-4A82-45D8-834A-617B203D4789}"/>
              </a:ext>
            </a:extLst>
          </p:cNvPr>
          <p:cNvSpPr txBox="1"/>
          <p:nvPr/>
        </p:nvSpPr>
        <p:spPr>
          <a:xfrm>
            <a:off x="0" y="3504700"/>
            <a:ext cx="77070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F0261F-9044-43A7-983B-70A461195124}"/>
              </a:ext>
            </a:extLst>
          </p:cNvPr>
          <p:cNvSpPr txBox="1"/>
          <p:nvPr/>
        </p:nvSpPr>
        <p:spPr>
          <a:xfrm>
            <a:off x="4471853" y="3504700"/>
            <a:ext cx="77070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B4D399-3C1F-4FB4-B580-4383ADA02370}"/>
              </a:ext>
            </a:extLst>
          </p:cNvPr>
          <p:cNvSpPr txBox="1"/>
          <p:nvPr/>
        </p:nvSpPr>
        <p:spPr>
          <a:xfrm>
            <a:off x="8908868" y="1358537"/>
            <a:ext cx="2612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Table Mountain Pine Habitat- Rocky Top Fire</a:t>
            </a:r>
          </a:p>
        </p:txBody>
      </p:sp>
    </p:spTree>
    <p:extLst>
      <p:ext uri="{BB962C8B-B14F-4D97-AF65-F5344CB8AC3E}">
        <p14:creationId xmlns:p14="http://schemas.microsoft.com/office/powerpoint/2010/main" val="289334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C882FE-4D58-4579-A084-B68AD69F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35" y="2142011"/>
            <a:ext cx="5092906" cy="2573977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is a suitable location to introduce reoccurring fire to  help restore of Table Mountain Pine?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906772-5C7A-4903-B791-4E8E0CC4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060" y="233028"/>
            <a:ext cx="4935643" cy="63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0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B8BF-CDB3-4F4B-AEA6-CB60BDEA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Analyses Conducted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4D5CE-69F1-44E6-A5C4-98B39F069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Prescribe Burn Priority at SHEN</a:t>
            </a:r>
          </a:p>
          <a:p>
            <a:r>
              <a:rPr lang="en-US" dirty="0"/>
              <a:t>Table Mountain Pine Suitable Habitat</a:t>
            </a:r>
          </a:p>
          <a:p>
            <a:r>
              <a:rPr lang="en-US" dirty="0"/>
              <a:t>Table Mountain Pine Habitat Burn Priority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2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2BF5-44CA-4AB4-8B43-F0495E55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4379"/>
          </a:xfrm>
        </p:spPr>
        <p:txBody>
          <a:bodyPr/>
          <a:lstStyle/>
          <a:p>
            <a:r>
              <a:rPr lang="en-US" dirty="0"/>
              <a:t>Necessary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1FE62-6033-4101-BACA-5FF76876B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67098"/>
            <a:ext cx="8946541" cy="4981302"/>
          </a:xfrm>
        </p:spPr>
        <p:txBody>
          <a:bodyPr/>
          <a:lstStyle/>
          <a:p>
            <a:r>
              <a:rPr lang="en-US" dirty="0"/>
              <a:t>Current Prescribe Burn Priority at SHEN</a:t>
            </a:r>
          </a:p>
          <a:p>
            <a:pPr lvl="1"/>
            <a:r>
              <a:rPr lang="en-US" dirty="0"/>
              <a:t>Fire History</a:t>
            </a:r>
          </a:p>
          <a:p>
            <a:pPr lvl="1"/>
            <a:r>
              <a:rPr lang="en-US" dirty="0"/>
              <a:t>Fire Tolerance</a:t>
            </a:r>
          </a:p>
          <a:p>
            <a:r>
              <a:rPr lang="en-US" dirty="0"/>
              <a:t>Table Mountain Pine Suitable Habitat</a:t>
            </a:r>
          </a:p>
          <a:p>
            <a:pPr lvl="1"/>
            <a:r>
              <a:rPr lang="en-US" dirty="0"/>
              <a:t>Digital Elevation Model</a:t>
            </a:r>
          </a:p>
          <a:p>
            <a:pPr lvl="1"/>
            <a:r>
              <a:rPr lang="en-US" dirty="0"/>
              <a:t>Aspect</a:t>
            </a:r>
          </a:p>
          <a:p>
            <a:pPr lvl="1"/>
            <a:r>
              <a:rPr lang="en-US" dirty="0"/>
              <a:t>Soils</a:t>
            </a:r>
          </a:p>
          <a:p>
            <a:r>
              <a:rPr lang="en-US" dirty="0"/>
              <a:t>Summary Data</a:t>
            </a:r>
          </a:p>
          <a:p>
            <a:pPr lvl="1"/>
            <a:r>
              <a:rPr lang="en-US" dirty="0"/>
              <a:t>Landscape Compartment</a:t>
            </a:r>
          </a:p>
          <a:p>
            <a:pPr lvl="1"/>
            <a:r>
              <a:rPr lang="en-US" dirty="0"/>
              <a:t>Landscape Position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38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6C2A06-F058-4233-A3AC-17CD0A1D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1316"/>
          </a:xfrm>
        </p:spPr>
        <p:txBody>
          <a:bodyPr/>
          <a:lstStyle/>
          <a:p>
            <a:r>
              <a:rPr lang="en-US" dirty="0"/>
              <a:t>Summary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B0A8-A93E-408F-BA31-80E8063A6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037" y="1131887"/>
            <a:ext cx="4396338" cy="576262"/>
          </a:xfrm>
        </p:spPr>
        <p:txBody>
          <a:bodyPr/>
          <a:lstStyle/>
          <a:p>
            <a:pPr algn="ctr"/>
            <a:r>
              <a:rPr lang="en-US" dirty="0"/>
              <a:t>Landscape Compartment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5E9CD7-630E-45D8-9D32-EB8731AFB2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85" y="1933203"/>
            <a:ext cx="3643841" cy="471555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B8C919-6683-4BC7-857B-4076C9748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5" y="1131887"/>
            <a:ext cx="4396339" cy="576262"/>
          </a:xfrm>
        </p:spPr>
        <p:txBody>
          <a:bodyPr/>
          <a:lstStyle/>
          <a:p>
            <a:pPr algn="ctr"/>
            <a:r>
              <a:rPr lang="en-US" dirty="0"/>
              <a:t>Landscape Position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16EEAB0-A292-4192-AC1A-472D0E44AB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91" y="1933203"/>
            <a:ext cx="3643841" cy="4715559"/>
          </a:xfrm>
        </p:spPr>
      </p:pic>
    </p:spTree>
    <p:extLst>
      <p:ext uri="{BB962C8B-B14F-4D97-AF65-F5344CB8AC3E}">
        <p14:creationId xmlns:p14="http://schemas.microsoft.com/office/powerpoint/2010/main" val="173576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A7F29F-4E98-4263-B259-70986050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EE0A4-961C-492A-A9B9-234D5BF43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prescribed burn priority map summarized by landscape compartment</a:t>
            </a:r>
          </a:p>
          <a:p>
            <a:r>
              <a:rPr lang="en-US" dirty="0"/>
              <a:t>A habitat suitability map summarized by landscape compartment and landscape position</a:t>
            </a:r>
          </a:p>
          <a:p>
            <a:r>
              <a:rPr lang="en-US" dirty="0"/>
              <a:t>A Table Mountain Pine habitat burn priority map summarized by landscape compartment.</a:t>
            </a:r>
          </a:p>
        </p:txBody>
      </p:sp>
    </p:spTree>
    <p:extLst>
      <p:ext uri="{BB962C8B-B14F-4D97-AF65-F5344CB8AC3E}">
        <p14:creationId xmlns:p14="http://schemas.microsoft.com/office/powerpoint/2010/main" val="4179860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3633</TotalTime>
  <Words>469</Words>
  <Application>Microsoft Office PowerPoint</Application>
  <PresentationFormat>Widescreen</PresentationFormat>
  <Paragraphs>99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Prioritizing Areas for Table Mountain Pine Restoration</vt:lpstr>
      <vt:lpstr>Table Mountain Pine: Background </vt:lpstr>
      <vt:lpstr>Table Mountain Pine Cones</vt:lpstr>
      <vt:lpstr>PowerPoint Presentation</vt:lpstr>
      <vt:lpstr>Where is a suitable location to introduce reoccurring fire to  help restore of Table Mountain Pine?</vt:lpstr>
      <vt:lpstr>Analyses Conducted</vt:lpstr>
      <vt:lpstr>Necessary Data</vt:lpstr>
      <vt:lpstr>Summary Data</vt:lpstr>
      <vt:lpstr>Anticipated Results</vt:lpstr>
      <vt:lpstr>Current Prescribe Burn Priority: Analysis</vt:lpstr>
      <vt:lpstr>Table Mountain Pine Suitable Habitat: Analysis</vt:lpstr>
      <vt:lpstr>Table Mountain Pine Burn Priority</vt:lpstr>
      <vt:lpstr>Table Mountain Pine Burn Priority: Weighted Overlay</vt:lpstr>
      <vt:lpstr>Project Timeline</vt:lpstr>
      <vt:lpstr>Alternative Presentation Venue: Webinar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GIS as a Tool for Table Mountain Pine Restoration</dc:title>
  <dc:creator>Ben Dunphey</dc:creator>
  <cp:lastModifiedBy>Ben Dunphey</cp:lastModifiedBy>
  <cp:revision>73</cp:revision>
  <dcterms:created xsi:type="dcterms:W3CDTF">2020-04-05T13:18:44Z</dcterms:created>
  <dcterms:modified xsi:type="dcterms:W3CDTF">2020-04-24T16:59:52Z</dcterms:modified>
</cp:coreProperties>
</file>