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 id="2147483660" r:id="rId2"/>
  </p:sldMasterIdLst>
  <p:notesMasterIdLst>
    <p:notesMasterId r:id="rId31"/>
  </p:notesMasterIdLst>
  <p:handoutMasterIdLst>
    <p:handoutMasterId r:id="rId32"/>
  </p:handoutMasterIdLst>
  <p:sldIdLst>
    <p:sldId id="256" r:id="rId3"/>
    <p:sldId id="257" r:id="rId4"/>
    <p:sldId id="258" r:id="rId5"/>
    <p:sldId id="295" r:id="rId6"/>
    <p:sldId id="259" r:id="rId7"/>
    <p:sldId id="274" r:id="rId8"/>
    <p:sldId id="260" r:id="rId9"/>
    <p:sldId id="283" r:id="rId10"/>
    <p:sldId id="284" r:id="rId11"/>
    <p:sldId id="282" r:id="rId12"/>
    <p:sldId id="293" r:id="rId13"/>
    <p:sldId id="269" r:id="rId14"/>
    <p:sldId id="279" r:id="rId15"/>
    <p:sldId id="262" r:id="rId16"/>
    <p:sldId id="290" r:id="rId17"/>
    <p:sldId id="271" r:id="rId18"/>
    <p:sldId id="278" r:id="rId19"/>
    <p:sldId id="294" r:id="rId20"/>
    <p:sldId id="264" r:id="rId21"/>
    <p:sldId id="265" r:id="rId22"/>
    <p:sldId id="266" r:id="rId23"/>
    <p:sldId id="273" r:id="rId24"/>
    <p:sldId id="288" r:id="rId25"/>
    <p:sldId id="289" r:id="rId26"/>
    <p:sldId id="275" r:id="rId27"/>
    <p:sldId id="267" r:id="rId28"/>
    <p:sldId id="268" r:id="rId29"/>
    <p:sldId id="285" r:id="rId30"/>
  </p:sldIdLst>
  <p:sldSz cx="9144000" cy="5143500" type="screen16x9"/>
  <p:notesSz cx="9144000" cy="6858000"/>
  <p:embeddedFontLst>
    <p:embeddedFont>
      <p:font typeface="Calibri" panose="020F0502020204030204" pitchFamily="34" charset="0"/>
      <p:regular r:id="rId33"/>
      <p:bold r:id="rId34"/>
      <p:italic r:id="rId35"/>
      <p:boldItalic r:id="rId36"/>
    </p:embeddedFont>
    <p:embeddedFont>
      <p:font typeface="Georgia" panose="02040502050405020303" pitchFamily="18"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5" autoAdjust="0"/>
    <p:restoredTop sz="71569" autoAdjust="0"/>
  </p:normalViewPr>
  <p:slideViewPr>
    <p:cSldViewPr snapToGrid="0">
      <p:cViewPr varScale="1">
        <p:scale>
          <a:sx n="105" d="100"/>
          <a:sy n="105" d="100"/>
        </p:scale>
        <p:origin x="1570"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6" d="100"/>
          <a:sy n="126" d="100"/>
        </p:scale>
        <p:origin x="167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2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26.JPG"/></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85E874-5690-42DA-A099-E06BFC0FA29A}" type="doc">
      <dgm:prSet loTypeId="urn:microsoft.com/office/officeart/2005/8/layout/hProcess10" loCatId="process" qsTypeId="urn:microsoft.com/office/officeart/2005/8/quickstyle/simple1" qsCatId="simple" csTypeId="urn:microsoft.com/office/officeart/2005/8/colors/accent4_1" csCatId="accent4" phldr="1"/>
      <dgm:spPr/>
      <dgm:t>
        <a:bodyPr/>
        <a:lstStyle/>
        <a:p>
          <a:endParaRPr lang="en-US"/>
        </a:p>
      </dgm:t>
    </dgm:pt>
    <dgm:pt modelId="{68A86761-4A84-4746-AE23-8543B657B42A}">
      <dgm:prSet phldrT="[Text]"/>
      <dgm:spPr>
        <a:xfrm>
          <a:off x="239643" y="2056200"/>
          <a:ext cx="1465185" cy="1465185"/>
        </a:xfrm>
        <a:prstGeom prst="roundRect">
          <a:avLst>
            <a:gd name="adj" fmla="val 10000"/>
          </a:avLst>
        </a:prstGeom>
      </dgm:spPr>
      <dgm:t>
        <a:bodyPr/>
        <a:lstStyle/>
        <a:p>
          <a:r>
            <a:rPr lang="en-US" dirty="0">
              <a:latin typeface="Georgia" panose="02040502050405020303" pitchFamily="18" charset="0"/>
            </a:rPr>
            <a:t>Retrieving Data</a:t>
          </a:r>
        </a:p>
      </dgm:t>
    </dgm:pt>
    <dgm:pt modelId="{2465E94D-08D5-4989-B2C1-F1FBD6CAA626}" type="parTrans" cxnId="{46F4F73D-7637-439C-BAE9-F504BCD293F4}">
      <dgm:prSet/>
      <dgm:spPr/>
      <dgm:t>
        <a:bodyPr/>
        <a:lstStyle/>
        <a:p>
          <a:endParaRPr lang="en-US"/>
        </a:p>
      </dgm:t>
    </dgm:pt>
    <dgm:pt modelId="{958D94EF-C6D2-42A5-9F19-C55EC23EAEA7}" type="sibTrans" cxnId="{46F4F73D-7637-439C-BAE9-F504BCD293F4}">
      <dgm:prSet/>
      <dgm:spPr>
        <a:xfrm>
          <a:off x="1748537" y="1733650"/>
          <a:ext cx="282227" cy="352063"/>
        </a:xfrm>
        <a:prstGeom prst="rightArrow">
          <a:avLst>
            <a:gd name="adj1" fmla="val 60000"/>
            <a:gd name="adj2" fmla="val 50000"/>
          </a:avLst>
        </a:prstGeom>
      </dgm:spPr>
      <dgm:t>
        <a:bodyPr/>
        <a:lstStyle/>
        <a:p>
          <a:endParaRPr lang="en-US"/>
        </a:p>
      </dgm:t>
    </dgm:pt>
    <dgm:pt modelId="{7652AC60-359B-4E87-B6F7-D7F6DF7024D4}">
      <dgm:prSet phldrT="[Text]"/>
      <dgm:spPr>
        <a:xfrm>
          <a:off x="239643" y="2056200"/>
          <a:ext cx="1465185" cy="1465185"/>
        </a:xfrm>
        <a:prstGeom prst="roundRect">
          <a:avLst>
            <a:gd name="adj" fmla="val 10000"/>
          </a:avLst>
        </a:prstGeom>
      </dgm:spPr>
      <dgm:t>
        <a:bodyPr/>
        <a:lstStyle/>
        <a:p>
          <a:r>
            <a:rPr lang="en-US" dirty="0">
              <a:latin typeface="Georgia" panose="02040502050405020303" pitchFamily="18" charset="0"/>
            </a:rPr>
            <a:t>Collect data for FARS (2010-14) and TxDOT CRIS (2010-15)</a:t>
          </a:r>
        </a:p>
      </dgm:t>
    </dgm:pt>
    <dgm:pt modelId="{3641FFFF-5C1D-43D3-8E0B-F2CA7B36D6E2}" type="parTrans" cxnId="{5DF0F62C-56DC-4E74-853F-91254B4F2F0C}">
      <dgm:prSet/>
      <dgm:spPr/>
      <dgm:t>
        <a:bodyPr/>
        <a:lstStyle/>
        <a:p>
          <a:endParaRPr lang="en-US"/>
        </a:p>
      </dgm:t>
    </dgm:pt>
    <dgm:pt modelId="{A7B4DD30-D1F0-4BC3-884D-E19E54091489}" type="sibTrans" cxnId="{5DF0F62C-56DC-4E74-853F-91254B4F2F0C}">
      <dgm:prSet/>
      <dgm:spPr/>
      <dgm:t>
        <a:bodyPr/>
        <a:lstStyle/>
        <a:p>
          <a:endParaRPr lang="en-US"/>
        </a:p>
      </dgm:t>
    </dgm:pt>
    <dgm:pt modelId="{5FC2DA38-C676-48B0-A5B4-612A1AB4B254}">
      <dgm:prSet phldrT="[Text]"/>
      <dgm:spPr>
        <a:xfrm>
          <a:off x="2511192" y="2056200"/>
          <a:ext cx="1465185" cy="1465185"/>
        </a:xfrm>
        <a:prstGeom prst="roundRect">
          <a:avLst>
            <a:gd name="adj" fmla="val 10000"/>
          </a:avLst>
        </a:prstGeom>
      </dgm:spPr>
      <dgm:t>
        <a:bodyPr/>
        <a:lstStyle/>
        <a:p>
          <a:r>
            <a:rPr lang="en-US" dirty="0">
              <a:latin typeface="Georgia" panose="02040502050405020303" pitchFamily="18" charset="0"/>
            </a:rPr>
            <a:t>Data Prepossessing</a:t>
          </a:r>
        </a:p>
      </dgm:t>
    </dgm:pt>
    <dgm:pt modelId="{02FA77A7-72BC-4CE1-92F6-7981EC7E45C0}" type="parTrans" cxnId="{788DB7E7-5D44-4A4D-826E-F989013C8FE3}">
      <dgm:prSet/>
      <dgm:spPr/>
      <dgm:t>
        <a:bodyPr/>
        <a:lstStyle/>
        <a:p>
          <a:endParaRPr lang="en-US"/>
        </a:p>
      </dgm:t>
    </dgm:pt>
    <dgm:pt modelId="{802C019D-5F4C-4560-B9DC-5E6B7C2EDE28}" type="sibTrans" cxnId="{788DB7E7-5D44-4A4D-826E-F989013C8FE3}">
      <dgm:prSet/>
      <dgm:spPr>
        <a:xfrm>
          <a:off x="4020086" y="1733650"/>
          <a:ext cx="282227" cy="352063"/>
        </a:xfrm>
        <a:prstGeom prst="rightArrow">
          <a:avLst>
            <a:gd name="adj1" fmla="val 60000"/>
            <a:gd name="adj2" fmla="val 50000"/>
          </a:avLst>
        </a:prstGeom>
      </dgm:spPr>
      <dgm:t>
        <a:bodyPr/>
        <a:lstStyle/>
        <a:p>
          <a:endParaRPr lang="en-US"/>
        </a:p>
      </dgm:t>
    </dgm:pt>
    <dgm:pt modelId="{3016F81C-D15C-4C36-87A8-54974E3FA2BC}">
      <dgm:prSet phldrT="[Text]"/>
      <dgm:spPr>
        <a:xfrm>
          <a:off x="2511192" y="2056200"/>
          <a:ext cx="1465185" cy="1465185"/>
        </a:xfrm>
        <a:prstGeom prst="roundRect">
          <a:avLst>
            <a:gd name="adj" fmla="val 10000"/>
          </a:avLst>
        </a:prstGeom>
      </dgm:spPr>
      <dgm:t>
        <a:bodyPr/>
        <a:lstStyle/>
        <a:p>
          <a:r>
            <a:rPr lang="en-US" dirty="0">
              <a:latin typeface="Georgia" panose="02040502050405020303" pitchFamily="18" charset="0"/>
            </a:rPr>
            <a:t>Data cleaning, integration and transformation</a:t>
          </a:r>
        </a:p>
      </dgm:t>
    </dgm:pt>
    <dgm:pt modelId="{DCF2FAEC-8DAF-477E-A39F-04D421AA721A}" type="parTrans" cxnId="{D08F734A-043F-4364-A46F-1DC8A54AB279}">
      <dgm:prSet/>
      <dgm:spPr/>
      <dgm:t>
        <a:bodyPr/>
        <a:lstStyle/>
        <a:p>
          <a:endParaRPr lang="en-US"/>
        </a:p>
      </dgm:t>
    </dgm:pt>
    <dgm:pt modelId="{E50C8ABA-A7B4-4E3C-8F08-DBC5506BA54F}" type="sibTrans" cxnId="{D08F734A-043F-4364-A46F-1DC8A54AB279}">
      <dgm:prSet/>
      <dgm:spPr/>
      <dgm:t>
        <a:bodyPr/>
        <a:lstStyle/>
        <a:p>
          <a:endParaRPr lang="en-US"/>
        </a:p>
      </dgm:t>
    </dgm:pt>
    <dgm:pt modelId="{0BC4A8F6-F2B9-4297-BCF8-F11A0E83515B}">
      <dgm:prSet phldrT="[Text]"/>
      <dgm:spPr>
        <a:xfrm>
          <a:off x="4782741" y="2056200"/>
          <a:ext cx="1465185" cy="1465185"/>
        </a:xfrm>
        <a:prstGeom prst="roundRect">
          <a:avLst>
            <a:gd name="adj" fmla="val 10000"/>
          </a:avLst>
        </a:prstGeom>
      </dgm:spPr>
      <dgm:t>
        <a:bodyPr/>
        <a:lstStyle/>
        <a:p>
          <a:r>
            <a:rPr lang="en-US" dirty="0">
              <a:latin typeface="Georgia" panose="02040502050405020303" pitchFamily="18" charset="0"/>
            </a:rPr>
            <a:t>Exploratory Spatio-Temporal Data Analysis</a:t>
          </a:r>
        </a:p>
      </dgm:t>
    </dgm:pt>
    <dgm:pt modelId="{60139418-0AC7-41A7-AED4-66E65E737C3B}" type="parTrans" cxnId="{D6BD1361-F81B-4589-BE3C-43A01DCC88F1}">
      <dgm:prSet/>
      <dgm:spPr/>
      <dgm:t>
        <a:bodyPr/>
        <a:lstStyle/>
        <a:p>
          <a:endParaRPr lang="en-US"/>
        </a:p>
      </dgm:t>
    </dgm:pt>
    <dgm:pt modelId="{78DEB9FA-D595-489E-AA82-90076FD342B7}" type="sibTrans" cxnId="{D6BD1361-F81B-4589-BE3C-43A01DCC88F1}">
      <dgm:prSet/>
      <dgm:spPr>
        <a:xfrm>
          <a:off x="6291635" y="1733650"/>
          <a:ext cx="282227" cy="352063"/>
        </a:xfrm>
      </dgm:spPr>
      <dgm:t>
        <a:bodyPr/>
        <a:lstStyle/>
        <a:p>
          <a:endParaRPr lang="en-US"/>
        </a:p>
      </dgm:t>
    </dgm:pt>
    <dgm:pt modelId="{4265B668-B719-4B31-AA6B-3F5E85F8AC57}">
      <dgm:prSet phldrT="[Text]"/>
      <dgm:spPr>
        <a:xfrm>
          <a:off x="7054290" y="2056200"/>
          <a:ext cx="1465185" cy="1465185"/>
        </a:xfrm>
      </dgm:spPr>
      <dgm:t>
        <a:bodyPr/>
        <a:lstStyle/>
        <a:p>
          <a:pPr algn="l"/>
          <a:r>
            <a:rPr lang="en-US" dirty="0">
              <a:latin typeface="Georgia" panose="02040502050405020303" pitchFamily="18" charset="0"/>
            </a:rPr>
            <a:t>Data Model and Space-Time Cube</a:t>
          </a:r>
        </a:p>
      </dgm:t>
    </dgm:pt>
    <dgm:pt modelId="{FB603994-C7F8-42E7-9323-E93CDAE680AC}" type="parTrans" cxnId="{CD305ADA-92E0-426C-8CC1-76ABE618F72F}">
      <dgm:prSet/>
      <dgm:spPr/>
      <dgm:t>
        <a:bodyPr/>
        <a:lstStyle/>
        <a:p>
          <a:endParaRPr lang="en-US"/>
        </a:p>
      </dgm:t>
    </dgm:pt>
    <dgm:pt modelId="{74B2AE5D-E6F9-4E04-B3AD-2DDC7241F394}" type="sibTrans" cxnId="{CD305ADA-92E0-426C-8CC1-76ABE618F72F}">
      <dgm:prSet/>
      <dgm:spPr/>
      <dgm:t>
        <a:bodyPr/>
        <a:lstStyle/>
        <a:p>
          <a:endParaRPr lang="en-US"/>
        </a:p>
      </dgm:t>
    </dgm:pt>
    <dgm:pt modelId="{A48F34FD-824D-4659-849A-4D4156389048}">
      <dgm:prSet phldrT="[Text]"/>
      <dgm:spPr>
        <a:xfrm>
          <a:off x="2511192" y="2056200"/>
          <a:ext cx="1465185" cy="1465185"/>
        </a:xfrm>
        <a:prstGeom prst="roundRect">
          <a:avLst>
            <a:gd name="adj" fmla="val 10000"/>
          </a:avLst>
        </a:prstGeom>
      </dgm:spPr>
      <dgm:t>
        <a:bodyPr/>
        <a:lstStyle/>
        <a:p>
          <a:r>
            <a:rPr lang="en-US" dirty="0">
              <a:latin typeface="Georgia" panose="02040502050405020303" pitchFamily="18" charset="0"/>
            </a:rPr>
            <a:t>File Geodatabase for ArcGIS</a:t>
          </a:r>
        </a:p>
      </dgm:t>
    </dgm:pt>
    <dgm:pt modelId="{5AC307D1-4E46-43D1-906D-7B6BE970E467}" type="parTrans" cxnId="{0C2DEE06-D871-4FC9-8AEE-8C10D22ADA37}">
      <dgm:prSet/>
      <dgm:spPr/>
      <dgm:t>
        <a:bodyPr/>
        <a:lstStyle/>
        <a:p>
          <a:endParaRPr lang="en-US"/>
        </a:p>
      </dgm:t>
    </dgm:pt>
    <dgm:pt modelId="{A81F7FD3-D474-4737-B47C-F4711FE8BCE2}" type="sibTrans" cxnId="{0C2DEE06-D871-4FC9-8AEE-8C10D22ADA37}">
      <dgm:prSet/>
      <dgm:spPr/>
      <dgm:t>
        <a:bodyPr/>
        <a:lstStyle/>
        <a:p>
          <a:endParaRPr lang="en-US"/>
        </a:p>
      </dgm:t>
    </dgm:pt>
    <dgm:pt modelId="{D891B6A5-D736-4E5D-ACDE-9A4BED06CA7E}">
      <dgm:prSet phldrT="[Text]"/>
      <dgm:spPr>
        <a:xfrm>
          <a:off x="4782741" y="2056200"/>
          <a:ext cx="1465185" cy="1465185"/>
        </a:xfrm>
        <a:prstGeom prst="roundRect">
          <a:avLst>
            <a:gd name="adj" fmla="val 10000"/>
          </a:avLst>
        </a:prstGeom>
      </dgm:spPr>
      <dgm:t>
        <a:bodyPr/>
        <a:lstStyle/>
        <a:p>
          <a:r>
            <a:rPr lang="en-US" dirty="0">
              <a:latin typeface="Georgia" panose="02040502050405020303" pitchFamily="18" charset="0"/>
            </a:rPr>
            <a:t>Explore data and interaction between variables</a:t>
          </a:r>
        </a:p>
      </dgm:t>
    </dgm:pt>
    <dgm:pt modelId="{7E9D7204-216A-40C6-9937-06B7DA53285D}" type="sibTrans" cxnId="{A34E4C6F-4CBF-4769-85C4-155892FB31D7}">
      <dgm:prSet/>
      <dgm:spPr/>
      <dgm:t>
        <a:bodyPr/>
        <a:lstStyle/>
        <a:p>
          <a:endParaRPr lang="en-US"/>
        </a:p>
      </dgm:t>
    </dgm:pt>
    <dgm:pt modelId="{0ECADAF2-A33D-4EC4-9E9D-127408FEA26A}" type="parTrans" cxnId="{A34E4C6F-4CBF-4769-85C4-155892FB31D7}">
      <dgm:prSet/>
      <dgm:spPr/>
      <dgm:t>
        <a:bodyPr/>
        <a:lstStyle/>
        <a:p>
          <a:endParaRPr lang="en-US"/>
        </a:p>
      </dgm:t>
    </dgm:pt>
    <dgm:pt modelId="{3777413D-2ACA-4EC7-9AEE-22A5D8C3E42B}">
      <dgm:prSet phldrT="[Text]"/>
      <dgm:spPr>
        <a:xfrm>
          <a:off x="4782741" y="2056200"/>
          <a:ext cx="1465185" cy="1465185"/>
        </a:xfrm>
      </dgm:spPr>
      <dgm:t>
        <a:bodyPr/>
        <a:lstStyle/>
        <a:p>
          <a:r>
            <a:rPr lang="en-US" dirty="0">
              <a:latin typeface="Georgia" panose="02040502050405020303" pitchFamily="18" charset="0"/>
            </a:rPr>
            <a:t>Visualization techniques (graphs)</a:t>
          </a:r>
        </a:p>
      </dgm:t>
    </dgm:pt>
    <dgm:pt modelId="{95FB6773-4238-4EAC-8312-EB229F58DCEB}" type="parTrans" cxnId="{58763C46-6452-4979-BB5E-936D6D3F7C12}">
      <dgm:prSet/>
      <dgm:spPr/>
      <dgm:t>
        <a:bodyPr/>
        <a:lstStyle/>
        <a:p>
          <a:endParaRPr lang="en-US"/>
        </a:p>
      </dgm:t>
    </dgm:pt>
    <dgm:pt modelId="{0A32F849-E310-4A9B-93DF-2658F3AF95BF}" type="sibTrans" cxnId="{58763C46-6452-4979-BB5E-936D6D3F7C12}">
      <dgm:prSet/>
      <dgm:spPr/>
      <dgm:t>
        <a:bodyPr/>
        <a:lstStyle/>
        <a:p>
          <a:endParaRPr lang="en-US"/>
        </a:p>
      </dgm:t>
    </dgm:pt>
    <dgm:pt modelId="{55CF8269-FF53-4350-8759-068741E4ED09}">
      <dgm:prSet phldrT="[Text]"/>
      <dgm:spPr>
        <a:xfrm>
          <a:off x="7054290" y="2056200"/>
          <a:ext cx="1465185" cy="1465185"/>
        </a:xfrm>
      </dgm:spPr>
      <dgm:t>
        <a:bodyPr/>
        <a:lstStyle/>
        <a:p>
          <a:pPr algn="l"/>
          <a:r>
            <a:rPr lang="en-US" dirty="0">
              <a:latin typeface="Georgia" panose="02040502050405020303" pitchFamily="18" charset="0"/>
            </a:rPr>
            <a:t>3D and 2D data visualization and graphs</a:t>
          </a:r>
        </a:p>
      </dgm:t>
    </dgm:pt>
    <dgm:pt modelId="{29062EEC-CDB3-4EC7-971D-4BDE68BC928C}" type="parTrans" cxnId="{0148CACE-90B5-47CA-904C-8B2929F5BA0E}">
      <dgm:prSet/>
      <dgm:spPr/>
      <dgm:t>
        <a:bodyPr/>
        <a:lstStyle/>
        <a:p>
          <a:endParaRPr lang="en-US"/>
        </a:p>
      </dgm:t>
    </dgm:pt>
    <dgm:pt modelId="{03556BCA-2A82-4BF8-A810-5F2C0EDC34EC}" type="sibTrans" cxnId="{0148CACE-90B5-47CA-904C-8B2929F5BA0E}">
      <dgm:prSet/>
      <dgm:spPr/>
      <dgm:t>
        <a:bodyPr/>
        <a:lstStyle/>
        <a:p>
          <a:endParaRPr lang="en-US"/>
        </a:p>
      </dgm:t>
    </dgm:pt>
    <dgm:pt modelId="{DADCB94C-0849-4E6F-970B-6AEDE38EB966}">
      <dgm:prSet phldrT="[Text]"/>
      <dgm:spPr>
        <a:xfrm>
          <a:off x="7054290" y="2056200"/>
          <a:ext cx="1465185" cy="1465185"/>
        </a:xfrm>
      </dgm:spPr>
      <dgm:t>
        <a:bodyPr/>
        <a:lstStyle/>
        <a:p>
          <a:pPr algn="l"/>
          <a:r>
            <a:rPr lang="en-US" dirty="0">
              <a:latin typeface="Georgia" panose="02040502050405020303" pitchFamily="18" charset="0"/>
            </a:rPr>
            <a:t>Python automation</a:t>
          </a:r>
        </a:p>
        <a:p>
          <a:pPr algn="ctr"/>
          <a:endParaRPr lang="en-US" dirty="0">
            <a:latin typeface="Georgia" panose="02040502050405020303" pitchFamily="18" charset="0"/>
          </a:endParaRPr>
        </a:p>
        <a:p>
          <a:pPr algn="ctr"/>
          <a:endParaRPr lang="en-US" dirty="0">
            <a:latin typeface="Georgia" panose="02040502050405020303" pitchFamily="18" charset="0"/>
          </a:endParaRPr>
        </a:p>
      </dgm:t>
    </dgm:pt>
    <dgm:pt modelId="{100560DA-732E-4C0C-99F8-8F97F83B6FCF}" type="parTrans" cxnId="{D48E74B0-FC8E-4F16-B202-1D8F861607D1}">
      <dgm:prSet/>
      <dgm:spPr/>
      <dgm:t>
        <a:bodyPr/>
        <a:lstStyle/>
        <a:p>
          <a:endParaRPr lang="en-US"/>
        </a:p>
      </dgm:t>
    </dgm:pt>
    <dgm:pt modelId="{A6D7FB83-CE2A-4451-9981-EA69CE16E6EA}" type="sibTrans" cxnId="{D48E74B0-FC8E-4F16-B202-1D8F861607D1}">
      <dgm:prSet/>
      <dgm:spPr/>
      <dgm:t>
        <a:bodyPr/>
        <a:lstStyle/>
        <a:p>
          <a:endParaRPr lang="en-US"/>
        </a:p>
      </dgm:t>
    </dgm:pt>
    <dgm:pt modelId="{22087A3A-DDE1-45ED-B662-740A267BEC86}" type="pres">
      <dgm:prSet presAssocID="{CA85E874-5690-42DA-A099-E06BFC0FA29A}" presName="Name0" presStyleCnt="0">
        <dgm:presLayoutVars>
          <dgm:dir/>
          <dgm:resizeHandles val="exact"/>
        </dgm:presLayoutVars>
      </dgm:prSet>
      <dgm:spPr/>
    </dgm:pt>
    <dgm:pt modelId="{EB608970-4099-42A4-A1EC-4C5BD0E76DF7}" type="pres">
      <dgm:prSet presAssocID="{68A86761-4A84-4746-AE23-8543B657B42A}" presName="composite" presStyleCnt="0"/>
      <dgm:spPr/>
    </dgm:pt>
    <dgm:pt modelId="{092D21A6-E558-4297-8EC8-3FD6F1C5BC4C}" type="pres">
      <dgm:prSet presAssocID="{68A86761-4A84-4746-AE23-8543B657B42A}" presName="imagSh" presStyleLbl="bgImgPlace1" presStyleIdx="0" presStyleCnt="4"/>
      <dgm:spPr>
        <a:xfrm>
          <a:off x="1125" y="1177089"/>
          <a:ext cx="1465185" cy="1465185"/>
        </a:xfrm>
        <a:blipFill rotWithShape="1">
          <a:blip xmlns:r="http://schemas.openxmlformats.org/officeDocument/2006/relationships" r:embed="rId1"/>
          <a:stretch>
            <a:fillRect/>
          </a:stretch>
        </a:blipFill>
      </dgm:spPr>
    </dgm:pt>
    <dgm:pt modelId="{BEE8DB41-254D-463D-88B5-E7EFB22A4F21}" type="pres">
      <dgm:prSet presAssocID="{68A86761-4A84-4746-AE23-8543B657B42A}" presName="txNode" presStyleLbl="node1" presStyleIdx="0" presStyleCnt="4">
        <dgm:presLayoutVars>
          <dgm:bulletEnabled val="1"/>
        </dgm:presLayoutVars>
      </dgm:prSet>
      <dgm:spPr>
        <a:prstGeom prst="roundRect">
          <a:avLst>
            <a:gd name="adj" fmla="val 10000"/>
          </a:avLst>
        </a:prstGeom>
      </dgm:spPr>
    </dgm:pt>
    <dgm:pt modelId="{9FF7FE63-4515-4F0D-9D58-88996150F38D}" type="pres">
      <dgm:prSet presAssocID="{958D94EF-C6D2-42A5-9F19-C55EC23EAEA7}" presName="sibTrans" presStyleLbl="sibTrans2D1" presStyleIdx="0" presStyleCnt="3"/>
      <dgm:spPr/>
    </dgm:pt>
    <dgm:pt modelId="{8B7DE16A-F876-4144-A45E-421D81E5CB58}" type="pres">
      <dgm:prSet presAssocID="{958D94EF-C6D2-42A5-9F19-C55EC23EAEA7}" presName="connTx" presStyleLbl="sibTrans2D1" presStyleIdx="0" presStyleCnt="3"/>
      <dgm:spPr/>
    </dgm:pt>
    <dgm:pt modelId="{085358BB-31FB-45D0-92C5-CA3D3BF7DF8E}" type="pres">
      <dgm:prSet presAssocID="{5FC2DA38-C676-48B0-A5B4-612A1AB4B254}" presName="composite" presStyleCnt="0"/>
      <dgm:spPr/>
    </dgm:pt>
    <dgm:pt modelId="{49D94379-5A7E-4B59-8EF2-0645F2E42FF4}" type="pres">
      <dgm:prSet presAssocID="{5FC2DA38-C676-48B0-A5B4-612A1AB4B254}" presName="imagSh" presStyleLbl="bgImgPlace1" presStyleIdx="1" presStyleCnt="4"/>
      <dgm:spPr>
        <a:xfrm>
          <a:off x="2272674" y="1177089"/>
          <a:ext cx="1465185" cy="1465185"/>
        </a:xfrm>
        <a:blipFill rotWithShape="1">
          <a:blip xmlns:r="http://schemas.openxmlformats.org/officeDocument/2006/relationships" r:embed="rId2"/>
          <a:stretch>
            <a:fillRect/>
          </a:stretch>
        </a:blipFill>
      </dgm:spPr>
    </dgm:pt>
    <dgm:pt modelId="{1F8530BE-9E85-4332-99B4-282FD99DAB76}" type="pres">
      <dgm:prSet presAssocID="{5FC2DA38-C676-48B0-A5B4-612A1AB4B254}" presName="txNode" presStyleLbl="node1" presStyleIdx="1" presStyleCnt="4">
        <dgm:presLayoutVars>
          <dgm:bulletEnabled val="1"/>
        </dgm:presLayoutVars>
      </dgm:prSet>
      <dgm:spPr/>
    </dgm:pt>
    <dgm:pt modelId="{0AD3667B-428B-4E8B-AE9B-E75D43244B70}" type="pres">
      <dgm:prSet presAssocID="{802C019D-5F4C-4560-B9DC-5E6B7C2EDE28}" presName="sibTrans" presStyleLbl="sibTrans2D1" presStyleIdx="1" presStyleCnt="3"/>
      <dgm:spPr/>
    </dgm:pt>
    <dgm:pt modelId="{5900A0DA-CE6C-4E64-AFBB-D3D12203AC36}" type="pres">
      <dgm:prSet presAssocID="{802C019D-5F4C-4560-B9DC-5E6B7C2EDE28}" presName="connTx" presStyleLbl="sibTrans2D1" presStyleIdx="1" presStyleCnt="3"/>
      <dgm:spPr/>
    </dgm:pt>
    <dgm:pt modelId="{95067748-E91E-4F8E-8DE1-3A615AC2C1C7}" type="pres">
      <dgm:prSet presAssocID="{0BC4A8F6-F2B9-4297-BCF8-F11A0E83515B}" presName="composite" presStyleCnt="0"/>
      <dgm:spPr/>
    </dgm:pt>
    <dgm:pt modelId="{374E7D88-51FA-47B2-A49F-B0AE99F633AD}" type="pres">
      <dgm:prSet presAssocID="{0BC4A8F6-F2B9-4297-BCF8-F11A0E83515B}" presName="imagSh" presStyleLbl="bgImgPlace1" presStyleIdx="2" presStyleCnt="4"/>
      <dgm:spPr>
        <a:xfrm>
          <a:off x="4544222" y="1177089"/>
          <a:ext cx="1465185" cy="1465185"/>
        </a:xfrm>
        <a:blipFill rotWithShape="1">
          <a:blip xmlns:r="http://schemas.openxmlformats.org/officeDocument/2006/relationships" r:embed="rId3"/>
          <a:stretch>
            <a:fillRect/>
          </a:stretch>
        </a:blipFill>
      </dgm:spPr>
    </dgm:pt>
    <dgm:pt modelId="{2E6E7975-2C5A-4C87-BDFA-1C4E0FF61BB1}" type="pres">
      <dgm:prSet presAssocID="{0BC4A8F6-F2B9-4297-BCF8-F11A0E83515B}" presName="txNode" presStyleLbl="node1" presStyleIdx="2" presStyleCnt="4">
        <dgm:presLayoutVars>
          <dgm:bulletEnabled val="1"/>
        </dgm:presLayoutVars>
      </dgm:prSet>
      <dgm:spPr/>
    </dgm:pt>
    <dgm:pt modelId="{FEA0F7E3-1822-4FC3-8871-92056F65A4C6}" type="pres">
      <dgm:prSet presAssocID="{78DEB9FA-D595-489E-AA82-90076FD342B7}" presName="sibTrans" presStyleLbl="sibTrans2D1" presStyleIdx="2" presStyleCnt="3"/>
      <dgm:spPr/>
    </dgm:pt>
    <dgm:pt modelId="{2C9A368C-21A6-48F5-A2A2-C4306922EB24}" type="pres">
      <dgm:prSet presAssocID="{78DEB9FA-D595-489E-AA82-90076FD342B7}" presName="connTx" presStyleLbl="sibTrans2D1" presStyleIdx="2" presStyleCnt="3"/>
      <dgm:spPr/>
    </dgm:pt>
    <dgm:pt modelId="{57446E47-9C7F-494C-92CE-382E7F50482C}" type="pres">
      <dgm:prSet presAssocID="{4265B668-B719-4B31-AA6B-3F5E85F8AC57}" presName="composite" presStyleCnt="0"/>
      <dgm:spPr/>
    </dgm:pt>
    <dgm:pt modelId="{5E6C7FE1-1CA8-4C4E-8F31-C19F544890BD}" type="pres">
      <dgm:prSet presAssocID="{4265B668-B719-4B31-AA6B-3F5E85F8AC57}" presName="imagSh" presStyleLbl="b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37000" r="-37000"/>
          </a:stretch>
        </a:blipFill>
      </dgm:spPr>
    </dgm:pt>
    <dgm:pt modelId="{50CAF9D8-1940-4096-8C03-3929BF75E3B7}" type="pres">
      <dgm:prSet presAssocID="{4265B668-B719-4B31-AA6B-3F5E85F8AC57}" presName="txNode" presStyleLbl="node1" presStyleIdx="3" presStyleCnt="4">
        <dgm:presLayoutVars>
          <dgm:bulletEnabled val="1"/>
        </dgm:presLayoutVars>
      </dgm:prSet>
      <dgm:spPr/>
    </dgm:pt>
  </dgm:ptLst>
  <dgm:cxnLst>
    <dgm:cxn modelId="{A34E4C6F-4CBF-4769-85C4-155892FB31D7}" srcId="{0BC4A8F6-F2B9-4297-BCF8-F11A0E83515B}" destId="{D891B6A5-D736-4E5D-ACDE-9A4BED06CA7E}" srcOrd="0" destOrd="0" parTransId="{0ECADAF2-A33D-4EC4-9E9D-127408FEA26A}" sibTransId="{7E9D7204-216A-40C6-9937-06B7DA53285D}"/>
    <dgm:cxn modelId="{CD305ADA-92E0-426C-8CC1-76ABE618F72F}" srcId="{CA85E874-5690-42DA-A099-E06BFC0FA29A}" destId="{4265B668-B719-4B31-AA6B-3F5E85F8AC57}" srcOrd="3" destOrd="0" parTransId="{FB603994-C7F8-42E7-9323-E93CDAE680AC}" sibTransId="{74B2AE5D-E6F9-4E04-B3AD-2DDC7241F394}"/>
    <dgm:cxn modelId="{788DB7E7-5D44-4A4D-826E-F989013C8FE3}" srcId="{CA85E874-5690-42DA-A099-E06BFC0FA29A}" destId="{5FC2DA38-C676-48B0-A5B4-612A1AB4B254}" srcOrd="1" destOrd="0" parTransId="{02FA77A7-72BC-4CE1-92F6-7981EC7E45C0}" sibTransId="{802C019D-5F4C-4560-B9DC-5E6B7C2EDE28}"/>
    <dgm:cxn modelId="{0148CACE-90B5-47CA-904C-8B2929F5BA0E}" srcId="{4265B668-B719-4B31-AA6B-3F5E85F8AC57}" destId="{55CF8269-FF53-4350-8759-068741E4ED09}" srcOrd="0" destOrd="0" parTransId="{29062EEC-CDB3-4EC7-971D-4BDE68BC928C}" sibTransId="{03556BCA-2A82-4BF8-A810-5F2C0EDC34EC}"/>
    <dgm:cxn modelId="{68EF8D78-8C89-440E-8D4F-CBF7F80EAE29}" type="presOf" srcId="{CA85E874-5690-42DA-A099-E06BFC0FA29A}" destId="{22087A3A-DDE1-45ED-B662-740A267BEC86}" srcOrd="0" destOrd="0" presId="urn:microsoft.com/office/officeart/2005/8/layout/hProcess10"/>
    <dgm:cxn modelId="{6122DD2C-B727-4A0B-9429-9BE1C0A36217}" type="presOf" srcId="{D891B6A5-D736-4E5D-ACDE-9A4BED06CA7E}" destId="{2E6E7975-2C5A-4C87-BDFA-1C4E0FF61BB1}" srcOrd="0" destOrd="1" presId="urn:microsoft.com/office/officeart/2005/8/layout/hProcess10"/>
    <dgm:cxn modelId="{58763C46-6452-4979-BB5E-936D6D3F7C12}" srcId="{0BC4A8F6-F2B9-4297-BCF8-F11A0E83515B}" destId="{3777413D-2ACA-4EC7-9AEE-22A5D8C3E42B}" srcOrd="1" destOrd="0" parTransId="{95FB6773-4238-4EAC-8312-EB229F58DCEB}" sibTransId="{0A32F849-E310-4A9B-93DF-2658F3AF95BF}"/>
    <dgm:cxn modelId="{19C6BCB6-E124-49F3-9C69-0D1B57FB572E}" type="presOf" srcId="{3777413D-2ACA-4EC7-9AEE-22A5D8C3E42B}" destId="{2E6E7975-2C5A-4C87-BDFA-1C4E0FF61BB1}" srcOrd="0" destOrd="2" presId="urn:microsoft.com/office/officeart/2005/8/layout/hProcess10"/>
    <dgm:cxn modelId="{45523ECF-1524-49D9-AE5E-82AC375E2E3C}" type="presOf" srcId="{A48F34FD-824D-4659-849A-4D4156389048}" destId="{1F8530BE-9E85-4332-99B4-282FD99DAB76}" srcOrd="0" destOrd="2" presId="urn:microsoft.com/office/officeart/2005/8/layout/hProcess10"/>
    <dgm:cxn modelId="{97588B4F-838B-42AD-A0CD-876084404948}" type="presOf" srcId="{3016F81C-D15C-4C36-87A8-54974E3FA2BC}" destId="{1F8530BE-9E85-4332-99B4-282FD99DAB76}" srcOrd="0" destOrd="1" presId="urn:microsoft.com/office/officeart/2005/8/layout/hProcess10"/>
    <dgm:cxn modelId="{7CA1258F-3289-4621-9D1C-0359644E8AA4}" type="presOf" srcId="{4265B668-B719-4B31-AA6B-3F5E85F8AC57}" destId="{50CAF9D8-1940-4096-8C03-3929BF75E3B7}" srcOrd="0" destOrd="0" presId="urn:microsoft.com/office/officeart/2005/8/layout/hProcess10"/>
    <dgm:cxn modelId="{2DA4072A-D1C5-43DA-A3A8-BDE7A2F1DF62}" type="presOf" srcId="{55CF8269-FF53-4350-8759-068741E4ED09}" destId="{50CAF9D8-1940-4096-8C03-3929BF75E3B7}" srcOrd="0" destOrd="1" presId="urn:microsoft.com/office/officeart/2005/8/layout/hProcess10"/>
    <dgm:cxn modelId="{E680A20A-FEBA-4229-96D6-1967096556D2}" type="presOf" srcId="{802C019D-5F4C-4560-B9DC-5E6B7C2EDE28}" destId="{0AD3667B-428B-4E8B-AE9B-E75D43244B70}" srcOrd="0" destOrd="0" presId="urn:microsoft.com/office/officeart/2005/8/layout/hProcess10"/>
    <dgm:cxn modelId="{0A17D374-DC03-4027-B77A-56D5B4A15CE9}" type="presOf" srcId="{68A86761-4A84-4746-AE23-8543B657B42A}" destId="{BEE8DB41-254D-463D-88B5-E7EFB22A4F21}" srcOrd="0" destOrd="0" presId="urn:microsoft.com/office/officeart/2005/8/layout/hProcess10"/>
    <dgm:cxn modelId="{36D7A023-4ED1-4D1E-AF96-8F92490A6269}" type="presOf" srcId="{7652AC60-359B-4E87-B6F7-D7F6DF7024D4}" destId="{BEE8DB41-254D-463D-88B5-E7EFB22A4F21}" srcOrd="0" destOrd="1" presId="urn:microsoft.com/office/officeart/2005/8/layout/hProcess10"/>
    <dgm:cxn modelId="{999E0309-2CF3-428A-A57B-EE9C5728F196}" type="presOf" srcId="{0BC4A8F6-F2B9-4297-BCF8-F11A0E83515B}" destId="{2E6E7975-2C5A-4C87-BDFA-1C4E0FF61BB1}" srcOrd="0" destOrd="0" presId="urn:microsoft.com/office/officeart/2005/8/layout/hProcess10"/>
    <dgm:cxn modelId="{AF2ED10A-EE95-46AA-8062-6CFE1F8BED5E}" type="presOf" srcId="{78DEB9FA-D595-489E-AA82-90076FD342B7}" destId="{2C9A368C-21A6-48F5-A2A2-C4306922EB24}" srcOrd="1" destOrd="0" presId="urn:microsoft.com/office/officeart/2005/8/layout/hProcess10"/>
    <dgm:cxn modelId="{B562387A-A47B-4998-B732-F3EF02E36B20}" type="presOf" srcId="{DADCB94C-0849-4E6F-970B-6AEDE38EB966}" destId="{50CAF9D8-1940-4096-8C03-3929BF75E3B7}" srcOrd="0" destOrd="2" presId="urn:microsoft.com/office/officeart/2005/8/layout/hProcess10"/>
    <dgm:cxn modelId="{D08F734A-043F-4364-A46F-1DC8A54AB279}" srcId="{5FC2DA38-C676-48B0-A5B4-612A1AB4B254}" destId="{3016F81C-D15C-4C36-87A8-54974E3FA2BC}" srcOrd="0" destOrd="0" parTransId="{DCF2FAEC-8DAF-477E-A39F-04D421AA721A}" sibTransId="{E50C8ABA-A7B4-4E3C-8F08-DBC5506BA54F}"/>
    <dgm:cxn modelId="{D6BD1361-F81B-4589-BE3C-43A01DCC88F1}" srcId="{CA85E874-5690-42DA-A099-E06BFC0FA29A}" destId="{0BC4A8F6-F2B9-4297-BCF8-F11A0E83515B}" srcOrd="2" destOrd="0" parTransId="{60139418-0AC7-41A7-AED4-66E65E737C3B}" sibTransId="{78DEB9FA-D595-489E-AA82-90076FD342B7}"/>
    <dgm:cxn modelId="{5DF0F62C-56DC-4E74-853F-91254B4F2F0C}" srcId="{68A86761-4A84-4746-AE23-8543B657B42A}" destId="{7652AC60-359B-4E87-B6F7-D7F6DF7024D4}" srcOrd="0" destOrd="0" parTransId="{3641FFFF-5C1D-43D3-8E0B-F2CA7B36D6E2}" sibTransId="{A7B4DD30-D1F0-4BC3-884D-E19E54091489}"/>
    <dgm:cxn modelId="{2B956F96-C610-4126-9EB3-13D1A6436496}" type="presOf" srcId="{5FC2DA38-C676-48B0-A5B4-612A1AB4B254}" destId="{1F8530BE-9E85-4332-99B4-282FD99DAB76}" srcOrd="0" destOrd="0" presId="urn:microsoft.com/office/officeart/2005/8/layout/hProcess10"/>
    <dgm:cxn modelId="{2F263F34-F7A5-4FC0-80F7-9D59F9602F13}" type="presOf" srcId="{802C019D-5F4C-4560-B9DC-5E6B7C2EDE28}" destId="{5900A0DA-CE6C-4E64-AFBB-D3D12203AC36}" srcOrd="1" destOrd="0" presId="urn:microsoft.com/office/officeart/2005/8/layout/hProcess10"/>
    <dgm:cxn modelId="{8C730575-3DD9-4055-9809-1E8771338DF1}" type="presOf" srcId="{78DEB9FA-D595-489E-AA82-90076FD342B7}" destId="{FEA0F7E3-1822-4FC3-8871-92056F65A4C6}" srcOrd="0" destOrd="0" presId="urn:microsoft.com/office/officeart/2005/8/layout/hProcess10"/>
    <dgm:cxn modelId="{A9F6F812-F42C-49E8-A7EA-4FE451660532}" type="presOf" srcId="{958D94EF-C6D2-42A5-9F19-C55EC23EAEA7}" destId="{9FF7FE63-4515-4F0D-9D58-88996150F38D}" srcOrd="0" destOrd="0" presId="urn:microsoft.com/office/officeart/2005/8/layout/hProcess10"/>
    <dgm:cxn modelId="{D48E74B0-FC8E-4F16-B202-1D8F861607D1}" srcId="{4265B668-B719-4B31-AA6B-3F5E85F8AC57}" destId="{DADCB94C-0849-4E6F-970B-6AEDE38EB966}" srcOrd="1" destOrd="0" parTransId="{100560DA-732E-4C0C-99F8-8F97F83B6FCF}" sibTransId="{A6D7FB83-CE2A-4451-9981-EA69CE16E6EA}"/>
    <dgm:cxn modelId="{0C2DEE06-D871-4FC9-8AEE-8C10D22ADA37}" srcId="{5FC2DA38-C676-48B0-A5B4-612A1AB4B254}" destId="{A48F34FD-824D-4659-849A-4D4156389048}" srcOrd="1" destOrd="0" parTransId="{5AC307D1-4E46-43D1-906D-7B6BE970E467}" sibTransId="{A81F7FD3-D474-4737-B47C-F4711FE8BCE2}"/>
    <dgm:cxn modelId="{46F4F73D-7637-439C-BAE9-F504BCD293F4}" srcId="{CA85E874-5690-42DA-A099-E06BFC0FA29A}" destId="{68A86761-4A84-4746-AE23-8543B657B42A}" srcOrd="0" destOrd="0" parTransId="{2465E94D-08D5-4989-B2C1-F1FBD6CAA626}" sibTransId="{958D94EF-C6D2-42A5-9F19-C55EC23EAEA7}"/>
    <dgm:cxn modelId="{2ECE0221-7F57-44CB-84B7-5D754851CFC3}" type="presOf" srcId="{958D94EF-C6D2-42A5-9F19-C55EC23EAEA7}" destId="{8B7DE16A-F876-4144-A45E-421D81E5CB58}" srcOrd="1" destOrd="0" presId="urn:microsoft.com/office/officeart/2005/8/layout/hProcess10"/>
    <dgm:cxn modelId="{A1888AF0-7570-44F3-9F68-8D5C0A1EB36F}" type="presParOf" srcId="{22087A3A-DDE1-45ED-B662-740A267BEC86}" destId="{EB608970-4099-42A4-A1EC-4C5BD0E76DF7}" srcOrd="0" destOrd="0" presId="urn:microsoft.com/office/officeart/2005/8/layout/hProcess10"/>
    <dgm:cxn modelId="{6C6CAFA5-14A6-42AC-B7FD-739F82445D95}" type="presParOf" srcId="{EB608970-4099-42A4-A1EC-4C5BD0E76DF7}" destId="{092D21A6-E558-4297-8EC8-3FD6F1C5BC4C}" srcOrd="0" destOrd="0" presId="urn:microsoft.com/office/officeart/2005/8/layout/hProcess10"/>
    <dgm:cxn modelId="{7E07CCA8-EA2D-4B58-B638-12324CAC8557}" type="presParOf" srcId="{EB608970-4099-42A4-A1EC-4C5BD0E76DF7}" destId="{BEE8DB41-254D-463D-88B5-E7EFB22A4F21}" srcOrd="1" destOrd="0" presId="urn:microsoft.com/office/officeart/2005/8/layout/hProcess10"/>
    <dgm:cxn modelId="{75B935F0-FC11-4BE2-9CCE-7DF600F1B362}" type="presParOf" srcId="{22087A3A-DDE1-45ED-B662-740A267BEC86}" destId="{9FF7FE63-4515-4F0D-9D58-88996150F38D}" srcOrd="1" destOrd="0" presId="urn:microsoft.com/office/officeart/2005/8/layout/hProcess10"/>
    <dgm:cxn modelId="{8AD5DC92-06F7-4105-A7C0-4ADA992D85C7}" type="presParOf" srcId="{9FF7FE63-4515-4F0D-9D58-88996150F38D}" destId="{8B7DE16A-F876-4144-A45E-421D81E5CB58}" srcOrd="0" destOrd="0" presId="urn:microsoft.com/office/officeart/2005/8/layout/hProcess10"/>
    <dgm:cxn modelId="{AD49F80D-5941-4E04-8032-4A257CEF8144}" type="presParOf" srcId="{22087A3A-DDE1-45ED-B662-740A267BEC86}" destId="{085358BB-31FB-45D0-92C5-CA3D3BF7DF8E}" srcOrd="2" destOrd="0" presId="urn:microsoft.com/office/officeart/2005/8/layout/hProcess10"/>
    <dgm:cxn modelId="{8D1C41A6-263D-4DF8-9EF3-A7B92EFB0421}" type="presParOf" srcId="{085358BB-31FB-45D0-92C5-CA3D3BF7DF8E}" destId="{49D94379-5A7E-4B59-8EF2-0645F2E42FF4}" srcOrd="0" destOrd="0" presId="urn:microsoft.com/office/officeart/2005/8/layout/hProcess10"/>
    <dgm:cxn modelId="{9A4DC06A-A070-4DB5-871B-550A1B57A3FC}" type="presParOf" srcId="{085358BB-31FB-45D0-92C5-CA3D3BF7DF8E}" destId="{1F8530BE-9E85-4332-99B4-282FD99DAB76}" srcOrd="1" destOrd="0" presId="urn:microsoft.com/office/officeart/2005/8/layout/hProcess10"/>
    <dgm:cxn modelId="{E174E71A-1481-4CE0-80D7-9A87C53B4A41}" type="presParOf" srcId="{22087A3A-DDE1-45ED-B662-740A267BEC86}" destId="{0AD3667B-428B-4E8B-AE9B-E75D43244B70}" srcOrd="3" destOrd="0" presId="urn:microsoft.com/office/officeart/2005/8/layout/hProcess10"/>
    <dgm:cxn modelId="{6B76DF7E-9266-4199-AA01-5FE1885D69B2}" type="presParOf" srcId="{0AD3667B-428B-4E8B-AE9B-E75D43244B70}" destId="{5900A0DA-CE6C-4E64-AFBB-D3D12203AC36}" srcOrd="0" destOrd="0" presId="urn:microsoft.com/office/officeart/2005/8/layout/hProcess10"/>
    <dgm:cxn modelId="{988E3D6B-8B34-488C-9253-6166E2D6C746}" type="presParOf" srcId="{22087A3A-DDE1-45ED-B662-740A267BEC86}" destId="{95067748-E91E-4F8E-8DE1-3A615AC2C1C7}" srcOrd="4" destOrd="0" presId="urn:microsoft.com/office/officeart/2005/8/layout/hProcess10"/>
    <dgm:cxn modelId="{8866FD9F-414C-4772-84EC-5AD50D0EBBFE}" type="presParOf" srcId="{95067748-E91E-4F8E-8DE1-3A615AC2C1C7}" destId="{374E7D88-51FA-47B2-A49F-B0AE99F633AD}" srcOrd="0" destOrd="0" presId="urn:microsoft.com/office/officeart/2005/8/layout/hProcess10"/>
    <dgm:cxn modelId="{081A1F4D-2AF0-487B-A96E-726E0A185D55}" type="presParOf" srcId="{95067748-E91E-4F8E-8DE1-3A615AC2C1C7}" destId="{2E6E7975-2C5A-4C87-BDFA-1C4E0FF61BB1}" srcOrd="1" destOrd="0" presId="urn:microsoft.com/office/officeart/2005/8/layout/hProcess10"/>
    <dgm:cxn modelId="{9AC98021-8936-4E80-A508-562311DD48A9}" type="presParOf" srcId="{22087A3A-DDE1-45ED-B662-740A267BEC86}" destId="{FEA0F7E3-1822-4FC3-8871-92056F65A4C6}" srcOrd="5" destOrd="0" presId="urn:microsoft.com/office/officeart/2005/8/layout/hProcess10"/>
    <dgm:cxn modelId="{54B79FB4-AB69-4DD4-B773-F22A1E0F9140}" type="presParOf" srcId="{FEA0F7E3-1822-4FC3-8871-92056F65A4C6}" destId="{2C9A368C-21A6-48F5-A2A2-C4306922EB24}" srcOrd="0" destOrd="0" presId="urn:microsoft.com/office/officeart/2005/8/layout/hProcess10"/>
    <dgm:cxn modelId="{F1E40536-532C-4E8F-8B81-067859E57F96}" type="presParOf" srcId="{22087A3A-DDE1-45ED-B662-740A267BEC86}" destId="{57446E47-9C7F-494C-92CE-382E7F50482C}" srcOrd="6" destOrd="0" presId="urn:microsoft.com/office/officeart/2005/8/layout/hProcess10"/>
    <dgm:cxn modelId="{F341FF85-264D-46A4-8351-F144DA8792DA}" type="presParOf" srcId="{57446E47-9C7F-494C-92CE-382E7F50482C}" destId="{5E6C7FE1-1CA8-4C4E-8F31-C19F544890BD}" srcOrd="0" destOrd="0" presId="urn:microsoft.com/office/officeart/2005/8/layout/hProcess10"/>
    <dgm:cxn modelId="{F15C3F1A-358B-4E40-9AA2-8EC7D306A033}" type="presParOf" srcId="{57446E47-9C7F-494C-92CE-382E7F50482C}" destId="{50CAF9D8-1940-4096-8C03-3929BF75E3B7}"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4C7482-FC48-4B6C-9524-50EB004C7928}" type="doc">
      <dgm:prSet loTypeId="urn:microsoft.com/office/officeart/2005/8/layout/hProcess11" loCatId="process" qsTypeId="urn:microsoft.com/office/officeart/2005/8/quickstyle/simple1" qsCatId="simple" csTypeId="urn:microsoft.com/office/officeart/2005/8/colors/accent4_2" csCatId="accent4" phldr="1"/>
      <dgm:spPr/>
      <dgm:t>
        <a:bodyPr/>
        <a:lstStyle/>
        <a:p>
          <a:endParaRPr lang="en-US"/>
        </a:p>
      </dgm:t>
    </dgm:pt>
    <dgm:pt modelId="{6DC233A4-AE9B-4C90-9B8C-6E4D57E8B11C}">
      <dgm:prSet custT="1"/>
      <dgm:spPr/>
      <dgm:t>
        <a:bodyPr/>
        <a:lstStyle/>
        <a:p>
          <a:pPr rtl="0"/>
          <a:r>
            <a:rPr lang="en-US" sz="1800" b="0" i="0" dirty="0"/>
            <a:t>August 2016 (1 mo.)</a:t>
          </a:r>
          <a:endParaRPr lang="en-US" sz="1800" dirty="0"/>
        </a:p>
      </dgm:t>
    </dgm:pt>
    <dgm:pt modelId="{884DDBA7-2A8C-4F58-AE5C-93FAE0AB78E1}" type="parTrans" cxnId="{42565541-74D3-4CA5-96E0-E8E5FFC47776}">
      <dgm:prSet/>
      <dgm:spPr/>
      <dgm:t>
        <a:bodyPr/>
        <a:lstStyle/>
        <a:p>
          <a:endParaRPr lang="en-US"/>
        </a:p>
      </dgm:t>
    </dgm:pt>
    <dgm:pt modelId="{61C7F370-3C48-4A65-93E1-942E6973A027}" type="sibTrans" cxnId="{42565541-74D3-4CA5-96E0-E8E5FFC47776}">
      <dgm:prSet/>
      <dgm:spPr/>
      <dgm:t>
        <a:bodyPr/>
        <a:lstStyle/>
        <a:p>
          <a:endParaRPr lang="en-US"/>
        </a:p>
      </dgm:t>
    </dgm:pt>
    <dgm:pt modelId="{B0438D84-2887-45A5-85EE-A4C0546FFC56}">
      <dgm:prSet/>
      <dgm:spPr/>
      <dgm:t>
        <a:bodyPr/>
        <a:lstStyle/>
        <a:p>
          <a:pPr rtl="0"/>
          <a:r>
            <a:rPr lang="en-US" b="0" i="0" dirty="0"/>
            <a:t>September-November (3 mo.)</a:t>
          </a:r>
          <a:endParaRPr lang="en-US" dirty="0"/>
        </a:p>
      </dgm:t>
    </dgm:pt>
    <dgm:pt modelId="{A07F2891-59B3-4328-85C7-AE14591222C0}" type="parTrans" cxnId="{ED29E105-9588-4D7D-B8EB-2FA2B1E33200}">
      <dgm:prSet/>
      <dgm:spPr/>
      <dgm:t>
        <a:bodyPr/>
        <a:lstStyle/>
        <a:p>
          <a:endParaRPr lang="en-US"/>
        </a:p>
      </dgm:t>
    </dgm:pt>
    <dgm:pt modelId="{E4ADAF11-4EB5-42FE-9156-7C036DD01704}" type="sibTrans" cxnId="{ED29E105-9588-4D7D-B8EB-2FA2B1E33200}">
      <dgm:prSet/>
      <dgm:spPr/>
      <dgm:t>
        <a:bodyPr/>
        <a:lstStyle/>
        <a:p>
          <a:endParaRPr lang="en-US"/>
        </a:p>
      </dgm:t>
    </dgm:pt>
    <dgm:pt modelId="{8A1B96DC-ECA0-49E9-9F53-284F019593DF}">
      <dgm:prSet/>
      <dgm:spPr/>
      <dgm:t>
        <a:bodyPr/>
        <a:lstStyle/>
        <a:p>
          <a:pPr rtl="0"/>
          <a:r>
            <a:rPr lang="en-US" b="0" i="0" dirty="0"/>
            <a:t>December 2016 -March 2017</a:t>
          </a:r>
          <a:endParaRPr lang="en-US" dirty="0"/>
        </a:p>
      </dgm:t>
    </dgm:pt>
    <dgm:pt modelId="{A0C01271-57F6-4388-8E0A-08F653391918}" type="parTrans" cxnId="{67AA0FB7-C8A8-46EA-B680-57604565D9F1}">
      <dgm:prSet/>
      <dgm:spPr/>
      <dgm:t>
        <a:bodyPr/>
        <a:lstStyle/>
        <a:p>
          <a:endParaRPr lang="en-US"/>
        </a:p>
      </dgm:t>
    </dgm:pt>
    <dgm:pt modelId="{93D5982E-E677-4C2B-B7FE-56CCCEDF084D}" type="sibTrans" cxnId="{67AA0FB7-C8A8-46EA-B680-57604565D9F1}">
      <dgm:prSet/>
      <dgm:spPr/>
      <dgm:t>
        <a:bodyPr/>
        <a:lstStyle/>
        <a:p>
          <a:endParaRPr lang="en-US"/>
        </a:p>
      </dgm:t>
    </dgm:pt>
    <dgm:pt modelId="{C31C1BAF-6028-4542-8D9A-DB5C2E2C4345}">
      <dgm:prSet custT="1"/>
      <dgm:spPr/>
      <dgm:t>
        <a:bodyPr/>
        <a:lstStyle/>
        <a:p>
          <a:pPr rtl="0"/>
          <a:r>
            <a:rPr lang="en-US" sz="1400" b="0" i="0" dirty="0"/>
            <a:t> Revise narrative and presentation based on peer review</a:t>
          </a:r>
          <a:endParaRPr lang="en-US" sz="1400" dirty="0"/>
        </a:p>
      </dgm:t>
    </dgm:pt>
    <dgm:pt modelId="{53D03808-F532-44E8-9869-56524BEF762B}" type="parTrans" cxnId="{AF8EC598-B92B-4947-8045-5488EF0335E1}">
      <dgm:prSet/>
      <dgm:spPr/>
      <dgm:t>
        <a:bodyPr/>
        <a:lstStyle/>
        <a:p>
          <a:endParaRPr lang="en-US"/>
        </a:p>
      </dgm:t>
    </dgm:pt>
    <dgm:pt modelId="{B7E212BA-F4A6-494B-92CA-4C2E9AA2E48C}" type="sibTrans" cxnId="{AF8EC598-B92B-4947-8045-5488EF0335E1}">
      <dgm:prSet/>
      <dgm:spPr/>
      <dgm:t>
        <a:bodyPr/>
        <a:lstStyle/>
        <a:p>
          <a:endParaRPr lang="en-US"/>
        </a:p>
      </dgm:t>
    </dgm:pt>
    <dgm:pt modelId="{D8E0D1BB-D4E5-48C8-97D9-ADFEE4E7EA5B}">
      <dgm:prSet/>
      <dgm:spPr/>
      <dgm:t>
        <a:bodyPr/>
        <a:lstStyle/>
        <a:p>
          <a:pPr rtl="0"/>
          <a:r>
            <a:rPr lang="en-US" b="0" i="0" dirty="0"/>
            <a:t> Complete exploratory spatio-temporal visualization and analysis of crashes</a:t>
          </a:r>
          <a:endParaRPr lang="en-US" dirty="0"/>
        </a:p>
      </dgm:t>
    </dgm:pt>
    <dgm:pt modelId="{08A382DC-7197-4EF1-AD07-83CCBF4AB0F9}" type="parTrans" cxnId="{76401C3D-B4A2-403D-A6A1-AEBF69730B30}">
      <dgm:prSet/>
      <dgm:spPr/>
      <dgm:t>
        <a:bodyPr/>
        <a:lstStyle/>
        <a:p>
          <a:endParaRPr lang="en-US"/>
        </a:p>
      </dgm:t>
    </dgm:pt>
    <dgm:pt modelId="{163627D9-0943-4CA2-B129-2EAEA53197FE}" type="sibTrans" cxnId="{76401C3D-B4A2-403D-A6A1-AEBF69730B30}">
      <dgm:prSet/>
      <dgm:spPr/>
      <dgm:t>
        <a:bodyPr/>
        <a:lstStyle/>
        <a:p>
          <a:endParaRPr lang="en-US"/>
        </a:p>
      </dgm:t>
    </dgm:pt>
    <dgm:pt modelId="{3F398211-8AAD-4F85-927A-96F4B62A4E6B}">
      <dgm:prSet/>
      <dgm:spPr/>
      <dgm:t>
        <a:bodyPr/>
        <a:lstStyle/>
        <a:p>
          <a:pPr rtl="0"/>
          <a:r>
            <a:rPr lang="en-US" b="0" i="0" dirty="0"/>
            <a:t> Conference (TBD)</a:t>
          </a:r>
          <a:endParaRPr lang="en-US" dirty="0"/>
        </a:p>
      </dgm:t>
    </dgm:pt>
    <dgm:pt modelId="{4BBE68F5-C7CD-48FD-B25F-40083530926D}" type="parTrans" cxnId="{EBB8BEFF-C6EC-4E3B-89E0-D4B2B43774DB}">
      <dgm:prSet/>
      <dgm:spPr/>
      <dgm:t>
        <a:bodyPr/>
        <a:lstStyle/>
        <a:p>
          <a:endParaRPr lang="en-US"/>
        </a:p>
      </dgm:t>
    </dgm:pt>
    <dgm:pt modelId="{AEF8FA01-F70E-4853-877E-79F53DB443CB}" type="sibTrans" cxnId="{EBB8BEFF-C6EC-4E3B-89E0-D4B2B43774DB}">
      <dgm:prSet/>
      <dgm:spPr/>
      <dgm:t>
        <a:bodyPr/>
        <a:lstStyle/>
        <a:p>
          <a:endParaRPr lang="en-US"/>
        </a:p>
      </dgm:t>
    </dgm:pt>
    <dgm:pt modelId="{5152A566-E811-481B-B953-9D2965CC6356}" type="pres">
      <dgm:prSet presAssocID="{8B4C7482-FC48-4B6C-9524-50EB004C7928}" presName="Name0" presStyleCnt="0">
        <dgm:presLayoutVars>
          <dgm:dir/>
          <dgm:resizeHandles val="exact"/>
        </dgm:presLayoutVars>
      </dgm:prSet>
      <dgm:spPr/>
    </dgm:pt>
    <dgm:pt modelId="{111F738E-0903-404B-8591-D33439F49850}" type="pres">
      <dgm:prSet presAssocID="{8B4C7482-FC48-4B6C-9524-50EB004C7928}" presName="arrow" presStyleLbl="bgShp" presStyleIdx="0" presStyleCnt="1" custScaleY="66913"/>
      <dgm:spPr/>
    </dgm:pt>
    <dgm:pt modelId="{8FFB93D3-F191-4404-9166-EC3C333AEA9E}" type="pres">
      <dgm:prSet presAssocID="{8B4C7482-FC48-4B6C-9524-50EB004C7928}" presName="points" presStyleCnt="0"/>
      <dgm:spPr/>
    </dgm:pt>
    <dgm:pt modelId="{6EC678A6-53F6-4651-AD5D-44726CDFD97A}" type="pres">
      <dgm:prSet presAssocID="{6DC233A4-AE9B-4C90-9B8C-6E4D57E8B11C}" presName="compositeA" presStyleCnt="0"/>
      <dgm:spPr/>
    </dgm:pt>
    <dgm:pt modelId="{77160924-D030-4B27-AA7B-DC63E2287E50}" type="pres">
      <dgm:prSet presAssocID="{6DC233A4-AE9B-4C90-9B8C-6E4D57E8B11C}" presName="textA" presStyleLbl="revTx" presStyleIdx="0" presStyleCnt="3" custScaleX="172990">
        <dgm:presLayoutVars>
          <dgm:bulletEnabled val="1"/>
        </dgm:presLayoutVars>
      </dgm:prSet>
      <dgm:spPr/>
    </dgm:pt>
    <dgm:pt modelId="{3FC23D18-9A60-452F-B43E-FD6192495AAD}" type="pres">
      <dgm:prSet presAssocID="{6DC233A4-AE9B-4C90-9B8C-6E4D57E8B11C}" presName="circleA" presStyleLbl="node1" presStyleIdx="0" presStyleCnt="3"/>
      <dgm:spPr/>
    </dgm:pt>
    <dgm:pt modelId="{6A498CFE-1E16-403F-A768-17FF613606CC}" type="pres">
      <dgm:prSet presAssocID="{6DC233A4-AE9B-4C90-9B8C-6E4D57E8B11C}" presName="spaceA" presStyleCnt="0"/>
      <dgm:spPr/>
    </dgm:pt>
    <dgm:pt modelId="{7F1428EB-04F0-41F7-B9DF-3A529E089658}" type="pres">
      <dgm:prSet presAssocID="{61C7F370-3C48-4A65-93E1-942E6973A027}" presName="space" presStyleCnt="0"/>
      <dgm:spPr/>
    </dgm:pt>
    <dgm:pt modelId="{543BC42B-3132-49A4-9D5B-BF8898ED1B57}" type="pres">
      <dgm:prSet presAssocID="{B0438D84-2887-45A5-85EE-A4C0546FFC56}" presName="compositeB" presStyleCnt="0"/>
      <dgm:spPr/>
    </dgm:pt>
    <dgm:pt modelId="{1DB50772-560F-40F5-B444-C44DEA670F2A}" type="pres">
      <dgm:prSet presAssocID="{B0438D84-2887-45A5-85EE-A4C0546FFC56}" presName="textB" presStyleLbl="revTx" presStyleIdx="1" presStyleCnt="3" custScaleX="220960">
        <dgm:presLayoutVars>
          <dgm:bulletEnabled val="1"/>
        </dgm:presLayoutVars>
      </dgm:prSet>
      <dgm:spPr/>
    </dgm:pt>
    <dgm:pt modelId="{FCFC08A1-B303-4815-B8F9-7D8BD99243DA}" type="pres">
      <dgm:prSet presAssocID="{B0438D84-2887-45A5-85EE-A4C0546FFC56}" presName="circleB" presStyleLbl="node1" presStyleIdx="1" presStyleCnt="3"/>
      <dgm:spPr/>
    </dgm:pt>
    <dgm:pt modelId="{FDB09496-F256-4B94-A720-A7CE3137FE6D}" type="pres">
      <dgm:prSet presAssocID="{B0438D84-2887-45A5-85EE-A4C0546FFC56}" presName="spaceB" presStyleCnt="0"/>
      <dgm:spPr/>
    </dgm:pt>
    <dgm:pt modelId="{C10119F7-D446-4643-A018-CE6AC16E3D0E}" type="pres">
      <dgm:prSet presAssocID="{E4ADAF11-4EB5-42FE-9156-7C036DD01704}" presName="space" presStyleCnt="0"/>
      <dgm:spPr/>
    </dgm:pt>
    <dgm:pt modelId="{264EAB8F-E36C-4CFD-AF11-1A12694E75F0}" type="pres">
      <dgm:prSet presAssocID="{8A1B96DC-ECA0-49E9-9F53-284F019593DF}" presName="compositeA" presStyleCnt="0"/>
      <dgm:spPr/>
    </dgm:pt>
    <dgm:pt modelId="{CF891E0D-B7CD-4A04-BF9A-BB4CD0E4385B}" type="pres">
      <dgm:prSet presAssocID="{8A1B96DC-ECA0-49E9-9F53-284F019593DF}" presName="textA" presStyleLbl="revTx" presStyleIdx="2" presStyleCnt="3" custScaleX="138941">
        <dgm:presLayoutVars>
          <dgm:bulletEnabled val="1"/>
        </dgm:presLayoutVars>
      </dgm:prSet>
      <dgm:spPr/>
    </dgm:pt>
    <dgm:pt modelId="{0C909985-35D0-4A45-9095-85964B98B326}" type="pres">
      <dgm:prSet presAssocID="{8A1B96DC-ECA0-49E9-9F53-284F019593DF}" presName="circleA" presStyleLbl="node1" presStyleIdx="2" presStyleCnt="3"/>
      <dgm:spPr/>
    </dgm:pt>
    <dgm:pt modelId="{F7A4C450-9404-4197-9859-6CF9398EE91C}" type="pres">
      <dgm:prSet presAssocID="{8A1B96DC-ECA0-49E9-9F53-284F019593DF}" presName="spaceA" presStyleCnt="0"/>
      <dgm:spPr/>
    </dgm:pt>
  </dgm:ptLst>
  <dgm:cxnLst>
    <dgm:cxn modelId="{AF8EC598-B92B-4947-8045-5488EF0335E1}" srcId="{6DC233A4-AE9B-4C90-9B8C-6E4D57E8B11C}" destId="{C31C1BAF-6028-4542-8D9A-DB5C2E2C4345}" srcOrd="0" destOrd="0" parTransId="{53D03808-F532-44E8-9869-56524BEF762B}" sibTransId="{B7E212BA-F4A6-494B-92CA-4C2E9AA2E48C}"/>
    <dgm:cxn modelId="{6533BA23-26A8-447D-AB19-2467B83DC31C}" type="presOf" srcId="{8A1B96DC-ECA0-49E9-9F53-284F019593DF}" destId="{CF891E0D-B7CD-4A04-BF9A-BB4CD0E4385B}" srcOrd="0" destOrd="0" presId="urn:microsoft.com/office/officeart/2005/8/layout/hProcess11"/>
    <dgm:cxn modelId="{76401C3D-B4A2-403D-A6A1-AEBF69730B30}" srcId="{B0438D84-2887-45A5-85EE-A4C0546FFC56}" destId="{D8E0D1BB-D4E5-48C8-97D9-ADFEE4E7EA5B}" srcOrd="0" destOrd="0" parTransId="{08A382DC-7197-4EF1-AD07-83CCBF4AB0F9}" sibTransId="{163627D9-0943-4CA2-B129-2EAEA53197FE}"/>
    <dgm:cxn modelId="{67AA0FB7-C8A8-46EA-B680-57604565D9F1}" srcId="{8B4C7482-FC48-4B6C-9524-50EB004C7928}" destId="{8A1B96DC-ECA0-49E9-9F53-284F019593DF}" srcOrd="2" destOrd="0" parTransId="{A0C01271-57F6-4388-8E0A-08F653391918}" sibTransId="{93D5982E-E677-4C2B-B7FE-56CCCEDF084D}"/>
    <dgm:cxn modelId="{AA28E54D-F7EA-4C81-81D3-203BBA5B1BAA}" type="presOf" srcId="{6DC233A4-AE9B-4C90-9B8C-6E4D57E8B11C}" destId="{77160924-D030-4B27-AA7B-DC63E2287E50}" srcOrd="0" destOrd="0" presId="urn:microsoft.com/office/officeart/2005/8/layout/hProcess11"/>
    <dgm:cxn modelId="{42565541-74D3-4CA5-96E0-E8E5FFC47776}" srcId="{8B4C7482-FC48-4B6C-9524-50EB004C7928}" destId="{6DC233A4-AE9B-4C90-9B8C-6E4D57E8B11C}" srcOrd="0" destOrd="0" parTransId="{884DDBA7-2A8C-4F58-AE5C-93FAE0AB78E1}" sibTransId="{61C7F370-3C48-4A65-93E1-942E6973A027}"/>
    <dgm:cxn modelId="{D9F17D5A-B71F-4818-8783-BA7A9A247029}" type="presOf" srcId="{D8E0D1BB-D4E5-48C8-97D9-ADFEE4E7EA5B}" destId="{1DB50772-560F-40F5-B444-C44DEA670F2A}" srcOrd="0" destOrd="1" presId="urn:microsoft.com/office/officeart/2005/8/layout/hProcess11"/>
    <dgm:cxn modelId="{ED29E105-9588-4D7D-B8EB-2FA2B1E33200}" srcId="{8B4C7482-FC48-4B6C-9524-50EB004C7928}" destId="{B0438D84-2887-45A5-85EE-A4C0546FFC56}" srcOrd="1" destOrd="0" parTransId="{A07F2891-59B3-4328-85C7-AE14591222C0}" sibTransId="{E4ADAF11-4EB5-42FE-9156-7C036DD01704}"/>
    <dgm:cxn modelId="{EBB8BEFF-C6EC-4E3B-89E0-D4B2B43774DB}" srcId="{8A1B96DC-ECA0-49E9-9F53-284F019593DF}" destId="{3F398211-8AAD-4F85-927A-96F4B62A4E6B}" srcOrd="0" destOrd="0" parTransId="{4BBE68F5-C7CD-48FD-B25F-40083530926D}" sibTransId="{AEF8FA01-F70E-4853-877E-79F53DB443CB}"/>
    <dgm:cxn modelId="{61506C0A-1131-4FC4-B2C4-FC9A2EECD05C}" type="presOf" srcId="{C31C1BAF-6028-4542-8D9A-DB5C2E2C4345}" destId="{77160924-D030-4B27-AA7B-DC63E2287E50}" srcOrd="0" destOrd="1" presId="urn:microsoft.com/office/officeart/2005/8/layout/hProcess11"/>
    <dgm:cxn modelId="{04BE0704-CF76-4B21-8696-CA6D317C48C5}" type="presOf" srcId="{8B4C7482-FC48-4B6C-9524-50EB004C7928}" destId="{5152A566-E811-481B-B953-9D2965CC6356}" srcOrd="0" destOrd="0" presId="urn:microsoft.com/office/officeart/2005/8/layout/hProcess11"/>
    <dgm:cxn modelId="{E29D8BFC-CC1D-4D10-B66F-C0C27D658E8E}" type="presOf" srcId="{3F398211-8AAD-4F85-927A-96F4B62A4E6B}" destId="{CF891E0D-B7CD-4A04-BF9A-BB4CD0E4385B}" srcOrd="0" destOrd="1" presId="urn:microsoft.com/office/officeart/2005/8/layout/hProcess11"/>
    <dgm:cxn modelId="{8614BA9F-98A9-4294-98C6-8BEF6427D320}" type="presOf" srcId="{B0438D84-2887-45A5-85EE-A4C0546FFC56}" destId="{1DB50772-560F-40F5-B444-C44DEA670F2A}" srcOrd="0" destOrd="0" presId="urn:microsoft.com/office/officeart/2005/8/layout/hProcess11"/>
    <dgm:cxn modelId="{5F265E3F-1C40-411A-8931-5DE1226813D1}" type="presParOf" srcId="{5152A566-E811-481B-B953-9D2965CC6356}" destId="{111F738E-0903-404B-8591-D33439F49850}" srcOrd="0" destOrd="0" presId="urn:microsoft.com/office/officeart/2005/8/layout/hProcess11"/>
    <dgm:cxn modelId="{0D5105F4-D22C-415F-A6BA-C7D1FA922DEE}" type="presParOf" srcId="{5152A566-E811-481B-B953-9D2965CC6356}" destId="{8FFB93D3-F191-4404-9166-EC3C333AEA9E}" srcOrd="1" destOrd="0" presId="urn:microsoft.com/office/officeart/2005/8/layout/hProcess11"/>
    <dgm:cxn modelId="{F980B8BB-50CC-40C4-8E1F-5FFB97303936}" type="presParOf" srcId="{8FFB93D3-F191-4404-9166-EC3C333AEA9E}" destId="{6EC678A6-53F6-4651-AD5D-44726CDFD97A}" srcOrd="0" destOrd="0" presId="urn:microsoft.com/office/officeart/2005/8/layout/hProcess11"/>
    <dgm:cxn modelId="{0B7055F2-BEAA-4782-B431-DF64B3D87F48}" type="presParOf" srcId="{6EC678A6-53F6-4651-AD5D-44726CDFD97A}" destId="{77160924-D030-4B27-AA7B-DC63E2287E50}" srcOrd="0" destOrd="0" presId="urn:microsoft.com/office/officeart/2005/8/layout/hProcess11"/>
    <dgm:cxn modelId="{90125EB2-E757-4574-8F74-C129C188F760}" type="presParOf" srcId="{6EC678A6-53F6-4651-AD5D-44726CDFD97A}" destId="{3FC23D18-9A60-452F-B43E-FD6192495AAD}" srcOrd="1" destOrd="0" presId="urn:microsoft.com/office/officeart/2005/8/layout/hProcess11"/>
    <dgm:cxn modelId="{40927B50-8F08-4096-9204-914CCC7A8564}" type="presParOf" srcId="{6EC678A6-53F6-4651-AD5D-44726CDFD97A}" destId="{6A498CFE-1E16-403F-A768-17FF613606CC}" srcOrd="2" destOrd="0" presId="urn:microsoft.com/office/officeart/2005/8/layout/hProcess11"/>
    <dgm:cxn modelId="{60500AB6-FD45-4DE4-A553-3F86B5CFBE7C}" type="presParOf" srcId="{8FFB93D3-F191-4404-9166-EC3C333AEA9E}" destId="{7F1428EB-04F0-41F7-B9DF-3A529E089658}" srcOrd="1" destOrd="0" presId="urn:microsoft.com/office/officeart/2005/8/layout/hProcess11"/>
    <dgm:cxn modelId="{ABF1B973-063D-483D-A0D1-3822452BC1F1}" type="presParOf" srcId="{8FFB93D3-F191-4404-9166-EC3C333AEA9E}" destId="{543BC42B-3132-49A4-9D5B-BF8898ED1B57}" srcOrd="2" destOrd="0" presId="urn:microsoft.com/office/officeart/2005/8/layout/hProcess11"/>
    <dgm:cxn modelId="{8714BD78-9CF4-479A-A537-B096D47ADC66}" type="presParOf" srcId="{543BC42B-3132-49A4-9D5B-BF8898ED1B57}" destId="{1DB50772-560F-40F5-B444-C44DEA670F2A}" srcOrd="0" destOrd="0" presId="urn:microsoft.com/office/officeart/2005/8/layout/hProcess11"/>
    <dgm:cxn modelId="{A3876FD5-1017-42B2-B2B5-17E42AE713B1}" type="presParOf" srcId="{543BC42B-3132-49A4-9D5B-BF8898ED1B57}" destId="{FCFC08A1-B303-4815-B8F9-7D8BD99243DA}" srcOrd="1" destOrd="0" presId="urn:microsoft.com/office/officeart/2005/8/layout/hProcess11"/>
    <dgm:cxn modelId="{74DC596E-DCBA-41ED-9FCD-CC3CB46BE6D9}" type="presParOf" srcId="{543BC42B-3132-49A4-9D5B-BF8898ED1B57}" destId="{FDB09496-F256-4B94-A720-A7CE3137FE6D}" srcOrd="2" destOrd="0" presId="urn:microsoft.com/office/officeart/2005/8/layout/hProcess11"/>
    <dgm:cxn modelId="{CC21C636-1EAF-4650-9C1D-2C4E99A47A63}" type="presParOf" srcId="{8FFB93D3-F191-4404-9166-EC3C333AEA9E}" destId="{C10119F7-D446-4643-A018-CE6AC16E3D0E}" srcOrd="3" destOrd="0" presId="urn:microsoft.com/office/officeart/2005/8/layout/hProcess11"/>
    <dgm:cxn modelId="{98243D21-EAA9-4E82-8E09-5D9BA3C8B50C}" type="presParOf" srcId="{8FFB93D3-F191-4404-9166-EC3C333AEA9E}" destId="{264EAB8F-E36C-4CFD-AF11-1A12694E75F0}" srcOrd="4" destOrd="0" presId="urn:microsoft.com/office/officeart/2005/8/layout/hProcess11"/>
    <dgm:cxn modelId="{A1BB3D8B-E507-4B7D-99C1-AFFF1E606915}" type="presParOf" srcId="{264EAB8F-E36C-4CFD-AF11-1A12694E75F0}" destId="{CF891E0D-B7CD-4A04-BF9A-BB4CD0E4385B}" srcOrd="0" destOrd="0" presId="urn:microsoft.com/office/officeart/2005/8/layout/hProcess11"/>
    <dgm:cxn modelId="{11E096C5-C740-438B-9DF5-7CB2BAF9B810}" type="presParOf" srcId="{264EAB8F-E36C-4CFD-AF11-1A12694E75F0}" destId="{0C909985-35D0-4A45-9095-85964B98B326}" srcOrd="1" destOrd="0" presId="urn:microsoft.com/office/officeart/2005/8/layout/hProcess11"/>
    <dgm:cxn modelId="{85511D73-9C27-4434-927D-A7FB1F734C3F}" type="presParOf" srcId="{264EAB8F-E36C-4CFD-AF11-1A12694E75F0}" destId="{F7A4C450-9404-4197-9859-6CF9398EE91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2D21A6-E558-4297-8EC8-3FD6F1C5BC4C}">
      <dsp:nvSpPr>
        <dsp:cNvPr id="0" name=""/>
        <dsp:cNvSpPr/>
      </dsp:nvSpPr>
      <dsp:spPr>
        <a:xfrm>
          <a:off x="1125" y="1177089"/>
          <a:ext cx="1465185" cy="1465185"/>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E8DB41-254D-463D-88B5-E7EFB22A4F21}">
      <dsp:nvSpPr>
        <dsp:cNvPr id="0" name=""/>
        <dsp:cNvSpPr/>
      </dsp:nvSpPr>
      <dsp:spPr>
        <a:xfrm>
          <a:off x="239643" y="2056200"/>
          <a:ext cx="1465185" cy="146518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Georgia" panose="02040502050405020303" pitchFamily="18" charset="0"/>
            </a:rPr>
            <a:t>Retrieving Data</a:t>
          </a:r>
        </a:p>
        <a:p>
          <a:pPr marL="57150" lvl="1" indent="-57150" algn="l" defTabSz="444500">
            <a:lnSpc>
              <a:spcPct val="90000"/>
            </a:lnSpc>
            <a:spcBef>
              <a:spcPct val="0"/>
            </a:spcBef>
            <a:spcAft>
              <a:spcPct val="15000"/>
            </a:spcAft>
            <a:buChar char="•"/>
          </a:pPr>
          <a:r>
            <a:rPr lang="en-US" sz="1000" kern="1200" dirty="0">
              <a:latin typeface="Georgia" panose="02040502050405020303" pitchFamily="18" charset="0"/>
            </a:rPr>
            <a:t>Collect data for FARS (2010-14) and TxDOT CRIS (2010-15)</a:t>
          </a:r>
        </a:p>
      </dsp:txBody>
      <dsp:txXfrm>
        <a:off x="282557" y="2099114"/>
        <a:ext cx="1379357" cy="1379357"/>
      </dsp:txXfrm>
    </dsp:sp>
    <dsp:sp modelId="{9FF7FE63-4515-4F0D-9D58-88996150F38D}">
      <dsp:nvSpPr>
        <dsp:cNvPr id="0" name=""/>
        <dsp:cNvSpPr/>
      </dsp:nvSpPr>
      <dsp:spPr>
        <a:xfrm>
          <a:off x="1748537" y="1733650"/>
          <a:ext cx="282227" cy="35206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748537" y="1804063"/>
        <a:ext cx="197559" cy="211237"/>
      </dsp:txXfrm>
    </dsp:sp>
    <dsp:sp modelId="{49D94379-5A7E-4B59-8EF2-0645F2E42FF4}">
      <dsp:nvSpPr>
        <dsp:cNvPr id="0" name=""/>
        <dsp:cNvSpPr/>
      </dsp:nvSpPr>
      <dsp:spPr>
        <a:xfrm>
          <a:off x="2272674" y="1177089"/>
          <a:ext cx="1465185" cy="1465185"/>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8530BE-9E85-4332-99B4-282FD99DAB76}">
      <dsp:nvSpPr>
        <dsp:cNvPr id="0" name=""/>
        <dsp:cNvSpPr/>
      </dsp:nvSpPr>
      <dsp:spPr>
        <a:xfrm>
          <a:off x="2511192" y="2056200"/>
          <a:ext cx="1465185" cy="146518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Georgia" panose="02040502050405020303" pitchFamily="18" charset="0"/>
            </a:rPr>
            <a:t>Data Prepossessing</a:t>
          </a:r>
        </a:p>
        <a:p>
          <a:pPr marL="57150" lvl="1" indent="-57150" algn="l" defTabSz="444500">
            <a:lnSpc>
              <a:spcPct val="90000"/>
            </a:lnSpc>
            <a:spcBef>
              <a:spcPct val="0"/>
            </a:spcBef>
            <a:spcAft>
              <a:spcPct val="15000"/>
            </a:spcAft>
            <a:buChar char="•"/>
          </a:pPr>
          <a:r>
            <a:rPr lang="en-US" sz="1000" kern="1200" dirty="0">
              <a:latin typeface="Georgia" panose="02040502050405020303" pitchFamily="18" charset="0"/>
            </a:rPr>
            <a:t>Data cleaning, integration and transformation</a:t>
          </a:r>
        </a:p>
        <a:p>
          <a:pPr marL="57150" lvl="1" indent="-57150" algn="l" defTabSz="444500">
            <a:lnSpc>
              <a:spcPct val="90000"/>
            </a:lnSpc>
            <a:spcBef>
              <a:spcPct val="0"/>
            </a:spcBef>
            <a:spcAft>
              <a:spcPct val="15000"/>
            </a:spcAft>
            <a:buChar char="•"/>
          </a:pPr>
          <a:r>
            <a:rPr lang="en-US" sz="1000" kern="1200" dirty="0">
              <a:latin typeface="Georgia" panose="02040502050405020303" pitchFamily="18" charset="0"/>
            </a:rPr>
            <a:t>File Geodatabase for ArcGIS</a:t>
          </a:r>
        </a:p>
      </dsp:txBody>
      <dsp:txXfrm>
        <a:off x="2554106" y="2099114"/>
        <a:ext cx="1379357" cy="1379357"/>
      </dsp:txXfrm>
    </dsp:sp>
    <dsp:sp modelId="{0AD3667B-428B-4E8B-AE9B-E75D43244B70}">
      <dsp:nvSpPr>
        <dsp:cNvPr id="0" name=""/>
        <dsp:cNvSpPr/>
      </dsp:nvSpPr>
      <dsp:spPr>
        <a:xfrm>
          <a:off x="4020086" y="1733650"/>
          <a:ext cx="282227" cy="35206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020086" y="1804063"/>
        <a:ext cx="197559" cy="211237"/>
      </dsp:txXfrm>
    </dsp:sp>
    <dsp:sp modelId="{374E7D88-51FA-47B2-A49F-B0AE99F633AD}">
      <dsp:nvSpPr>
        <dsp:cNvPr id="0" name=""/>
        <dsp:cNvSpPr/>
      </dsp:nvSpPr>
      <dsp:spPr>
        <a:xfrm>
          <a:off x="4544222" y="1177089"/>
          <a:ext cx="1465185" cy="1465185"/>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6E7975-2C5A-4C87-BDFA-1C4E0FF61BB1}">
      <dsp:nvSpPr>
        <dsp:cNvPr id="0" name=""/>
        <dsp:cNvSpPr/>
      </dsp:nvSpPr>
      <dsp:spPr>
        <a:xfrm>
          <a:off x="4782741" y="2056200"/>
          <a:ext cx="1465185" cy="146518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Georgia" panose="02040502050405020303" pitchFamily="18" charset="0"/>
            </a:rPr>
            <a:t>Exploratory Spatio-Temporal Data Analysis</a:t>
          </a:r>
        </a:p>
        <a:p>
          <a:pPr marL="57150" lvl="1" indent="-57150" algn="l" defTabSz="444500">
            <a:lnSpc>
              <a:spcPct val="90000"/>
            </a:lnSpc>
            <a:spcBef>
              <a:spcPct val="0"/>
            </a:spcBef>
            <a:spcAft>
              <a:spcPct val="15000"/>
            </a:spcAft>
            <a:buChar char="•"/>
          </a:pPr>
          <a:r>
            <a:rPr lang="en-US" sz="1000" kern="1200" dirty="0">
              <a:latin typeface="Georgia" panose="02040502050405020303" pitchFamily="18" charset="0"/>
            </a:rPr>
            <a:t>Explore data and interaction between variables</a:t>
          </a:r>
        </a:p>
        <a:p>
          <a:pPr marL="57150" lvl="1" indent="-57150" algn="l" defTabSz="444500">
            <a:lnSpc>
              <a:spcPct val="90000"/>
            </a:lnSpc>
            <a:spcBef>
              <a:spcPct val="0"/>
            </a:spcBef>
            <a:spcAft>
              <a:spcPct val="15000"/>
            </a:spcAft>
            <a:buChar char="•"/>
          </a:pPr>
          <a:r>
            <a:rPr lang="en-US" sz="1000" kern="1200" dirty="0">
              <a:latin typeface="Georgia" panose="02040502050405020303" pitchFamily="18" charset="0"/>
            </a:rPr>
            <a:t>Visualization techniques (graphs)</a:t>
          </a:r>
        </a:p>
      </dsp:txBody>
      <dsp:txXfrm>
        <a:off x="4825655" y="2099114"/>
        <a:ext cx="1379357" cy="1379357"/>
      </dsp:txXfrm>
    </dsp:sp>
    <dsp:sp modelId="{FEA0F7E3-1822-4FC3-8871-92056F65A4C6}">
      <dsp:nvSpPr>
        <dsp:cNvPr id="0" name=""/>
        <dsp:cNvSpPr/>
      </dsp:nvSpPr>
      <dsp:spPr>
        <a:xfrm>
          <a:off x="6291635" y="1733650"/>
          <a:ext cx="282227" cy="35206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291635" y="1804063"/>
        <a:ext cx="197559" cy="211237"/>
      </dsp:txXfrm>
    </dsp:sp>
    <dsp:sp modelId="{5E6C7FE1-1CA8-4C4E-8F31-C19F544890BD}">
      <dsp:nvSpPr>
        <dsp:cNvPr id="0" name=""/>
        <dsp:cNvSpPr/>
      </dsp:nvSpPr>
      <dsp:spPr>
        <a:xfrm>
          <a:off x="6815771" y="1177089"/>
          <a:ext cx="1465185" cy="1465185"/>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7000" r="-37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CAF9D8-1940-4096-8C03-3929BF75E3B7}">
      <dsp:nvSpPr>
        <dsp:cNvPr id="0" name=""/>
        <dsp:cNvSpPr/>
      </dsp:nvSpPr>
      <dsp:spPr>
        <a:xfrm>
          <a:off x="7054290" y="2056200"/>
          <a:ext cx="1465185" cy="146518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Georgia" panose="02040502050405020303" pitchFamily="18" charset="0"/>
            </a:rPr>
            <a:t>Data Model and Space-Time Cube</a:t>
          </a:r>
        </a:p>
        <a:p>
          <a:pPr marL="57150" lvl="1" indent="-57150" algn="l" defTabSz="444500">
            <a:lnSpc>
              <a:spcPct val="90000"/>
            </a:lnSpc>
            <a:spcBef>
              <a:spcPct val="0"/>
            </a:spcBef>
            <a:spcAft>
              <a:spcPct val="15000"/>
            </a:spcAft>
            <a:buChar char="•"/>
          </a:pPr>
          <a:r>
            <a:rPr lang="en-US" sz="1000" kern="1200" dirty="0">
              <a:latin typeface="Georgia" panose="02040502050405020303" pitchFamily="18" charset="0"/>
            </a:rPr>
            <a:t>3D and 2D data visualization and graphs</a:t>
          </a:r>
        </a:p>
        <a:p>
          <a:pPr marL="57150" lvl="1" indent="-57150" algn="l" defTabSz="444500">
            <a:lnSpc>
              <a:spcPct val="90000"/>
            </a:lnSpc>
            <a:spcBef>
              <a:spcPct val="0"/>
            </a:spcBef>
            <a:spcAft>
              <a:spcPct val="15000"/>
            </a:spcAft>
            <a:buChar char="•"/>
          </a:pPr>
          <a:r>
            <a:rPr lang="en-US" sz="1000" kern="1200" dirty="0">
              <a:latin typeface="Georgia" panose="02040502050405020303" pitchFamily="18" charset="0"/>
            </a:rPr>
            <a:t>Python automation</a:t>
          </a:r>
        </a:p>
        <a:p>
          <a:pPr marL="57150" lvl="1" indent="-57150" algn="ctr" defTabSz="444500">
            <a:lnSpc>
              <a:spcPct val="90000"/>
            </a:lnSpc>
            <a:spcBef>
              <a:spcPct val="0"/>
            </a:spcBef>
            <a:spcAft>
              <a:spcPct val="15000"/>
            </a:spcAft>
            <a:buChar char="•"/>
          </a:pPr>
          <a:endParaRPr lang="en-US" sz="1000" kern="1200" dirty="0">
            <a:latin typeface="Georgia" panose="02040502050405020303" pitchFamily="18" charset="0"/>
          </a:endParaRPr>
        </a:p>
        <a:p>
          <a:pPr marL="57150" lvl="1" indent="-57150" algn="ctr" defTabSz="444500">
            <a:lnSpc>
              <a:spcPct val="90000"/>
            </a:lnSpc>
            <a:spcBef>
              <a:spcPct val="0"/>
            </a:spcBef>
            <a:spcAft>
              <a:spcPct val="15000"/>
            </a:spcAft>
            <a:buChar char="•"/>
          </a:pPr>
          <a:endParaRPr lang="en-US" sz="1000" kern="1200" dirty="0">
            <a:latin typeface="Georgia" panose="02040502050405020303" pitchFamily="18" charset="0"/>
          </a:endParaRPr>
        </a:p>
      </dsp:txBody>
      <dsp:txXfrm>
        <a:off x="7097204" y="2099114"/>
        <a:ext cx="1379357" cy="13793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F738E-0903-404B-8591-D33439F49850}">
      <dsp:nvSpPr>
        <dsp:cNvPr id="0" name=""/>
        <dsp:cNvSpPr/>
      </dsp:nvSpPr>
      <dsp:spPr>
        <a:xfrm>
          <a:off x="0" y="1250996"/>
          <a:ext cx="8520600" cy="914406"/>
        </a:xfrm>
        <a:prstGeom prst="notched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160924-D030-4B27-AA7B-DC63E2287E50}">
      <dsp:nvSpPr>
        <dsp:cNvPr id="0" name=""/>
        <dsp:cNvSpPr/>
      </dsp:nvSpPr>
      <dsp:spPr>
        <a:xfrm>
          <a:off x="2435" y="0"/>
          <a:ext cx="2441996" cy="1366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1">
          <a:noAutofit/>
        </a:bodyPr>
        <a:lstStyle/>
        <a:p>
          <a:pPr marL="0" lvl="0" indent="0" algn="l" defTabSz="800100" rtl="0">
            <a:lnSpc>
              <a:spcPct val="90000"/>
            </a:lnSpc>
            <a:spcBef>
              <a:spcPct val="0"/>
            </a:spcBef>
            <a:spcAft>
              <a:spcPct val="35000"/>
            </a:spcAft>
            <a:buNone/>
          </a:pPr>
          <a:r>
            <a:rPr lang="en-US" sz="1800" b="0" i="0" kern="1200" dirty="0"/>
            <a:t>August 2016 (1 mo.)</a:t>
          </a:r>
          <a:endParaRPr lang="en-US" sz="1800" kern="1200" dirty="0"/>
        </a:p>
        <a:p>
          <a:pPr marL="114300" lvl="1" indent="-114300" algn="l" defTabSz="622300" rtl="0">
            <a:lnSpc>
              <a:spcPct val="90000"/>
            </a:lnSpc>
            <a:spcBef>
              <a:spcPct val="0"/>
            </a:spcBef>
            <a:spcAft>
              <a:spcPct val="15000"/>
            </a:spcAft>
            <a:buChar char="•"/>
          </a:pPr>
          <a:r>
            <a:rPr lang="en-US" sz="1400" b="0" i="0" kern="1200" dirty="0"/>
            <a:t> Revise narrative and presentation based on peer review</a:t>
          </a:r>
          <a:endParaRPr lang="en-US" sz="1400" kern="1200" dirty="0"/>
        </a:p>
      </dsp:txBody>
      <dsp:txXfrm>
        <a:off x="2435" y="0"/>
        <a:ext cx="2441996" cy="1366560"/>
      </dsp:txXfrm>
    </dsp:sp>
    <dsp:sp modelId="{3FC23D18-9A60-452F-B43E-FD6192495AAD}">
      <dsp:nvSpPr>
        <dsp:cNvPr id="0" name=""/>
        <dsp:cNvSpPr/>
      </dsp:nvSpPr>
      <dsp:spPr>
        <a:xfrm>
          <a:off x="1052613" y="1537380"/>
          <a:ext cx="341640" cy="34164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B50772-560F-40F5-B444-C44DEA670F2A}">
      <dsp:nvSpPr>
        <dsp:cNvPr id="0" name=""/>
        <dsp:cNvSpPr/>
      </dsp:nvSpPr>
      <dsp:spPr>
        <a:xfrm>
          <a:off x="2515014" y="2049840"/>
          <a:ext cx="3119160" cy="1366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1">
          <a:noAutofit/>
        </a:bodyPr>
        <a:lstStyle/>
        <a:p>
          <a:pPr marL="0" lvl="0" indent="0" algn="l" defTabSz="755650" rtl="0">
            <a:lnSpc>
              <a:spcPct val="90000"/>
            </a:lnSpc>
            <a:spcBef>
              <a:spcPct val="0"/>
            </a:spcBef>
            <a:spcAft>
              <a:spcPct val="35000"/>
            </a:spcAft>
            <a:buNone/>
          </a:pPr>
          <a:r>
            <a:rPr lang="en-US" sz="1700" b="0" i="0" kern="1200" dirty="0"/>
            <a:t>September-November (3 mo.)</a:t>
          </a:r>
          <a:endParaRPr lang="en-US" sz="1700" kern="1200" dirty="0"/>
        </a:p>
        <a:p>
          <a:pPr marL="114300" lvl="1" indent="-114300" algn="l" defTabSz="577850" rtl="0">
            <a:lnSpc>
              <a:spcPct val="90000"/>
            </a:lnSpc>
            <a:spcBef>
              <a:spcPct val="0"/>
            </a:spcBef>
            <a:spcAft>
              <a:spcPct val="15000"/>
            </a:spcAft>
            <a:buChar char="•"/>
          </a:pPr>
          <a:r>
            <a:rPr lang="en-US" sz="1300" b="0" i="0" kern="1200" dirty="0"/>
            <a:t> Complete exploratory spatio-temporal visualization and analysis of crashes</a:t>
          </a:r>
          <a:endParaRPr lang="en-US" sz="1300" kern="1200" dirty="0"/>
        </a:p>
      </dsp:txBody>
      <dsp:txXfrm>
        <a:off x="2515014" y="2049840"/>
        <a:ext cx="3119160" cy="1366560"/>
      </dsp:txXfrm>
    </dsp:sp>
    <dsp:sp modelId="{FCFC08A1-B303-4815-B8F9-7D8BD99243DA}">
      <dsp:nvSpPr>
        <dsp:cNvPr id="0" name=""/>
        <dsp:cNvSpPr/>
      </dsp:nvSpPr>
      <dsp:spPr>
        <a:xfrm>
          <a:off x="3903774" y="1537380"/>
          <a:ext cx="341640" cy="34164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891E0D-B7CD-4A04-BF9A-BB4CD0E4385B}">
      <dsp:nvSpPr>
        <dsp:cNvPr id="0" name=""/>
        <dsp:cNvSpPr/>
      </dsp:nvSpPr>
      <dsp:spPr>
        <a:xfrm>
          <a:off x="5704757" y="0"/>
          <a:ext cx="1961347" cy="1366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1">
          <a:noAutofit/>
        </a:bodyPr>
        <a:lstStyle/>
        <a:p>
          <a:pPr marL="0" lvl="0" indent="0" algn="l" defTabSz="755650" rtl="0">
            <a:lnSpc>
              <a:spcPct val="90000"/>
            </a:lnSpc>
            <a:spcBef>
              <a:spcPct val="0"/>
            </a:spcBef>
            <a:spcAft>
              <a:spcPct val="35000"/>
            </a:spcAft>
            <a:buNone/>
          </a:pPr>
          <a:r>
            <a:rPr lang="en-US" sz="1700" b="0" i="0" kern="1200" dirty="0"/>
            <a:t>December 2016 -March 2017</a:t>
          </a:r>
          <a:endParaRPr lang="en-US" sz="1700" kern="1200" dirty="0"/>
        </a:p>
        <a:p>
          <a:pPr marL="114300" lvl="1" indent="-114300" algn="l" defTabSz="577850" rtl="0">
            <a:lnSpc>
              <a:spcPct val="90000"/>
            </a:lnSpc>
            <a:spcBef>
              <a:spcPct val="0"/>
            </a:spcBef>
            <a:spcAft>
              <a:spcPct val="15000"/>
            </a:spcAft>
            <a:buChar char="•"/>
          </a:pPr>
          <a:r>
            <a:rPr lang="en-US" sz="1300" b="0" i="0" kern="1200" dirty="0"/>
            <a:t> Conference (TBD)</a:t>
          </a:r>
          <a:endParaRPr lang="en-US" sz="1300" kern="1200" dirty="0"/>
        </a:p>
      </dsp:txBody>
      <dsp:txXfrm>
        <a:off x="5704757" y="0"/>
        <a:ext cx="1961347" cy="1366560"/>
      </dsp:txXfrm>
    </dsp:sp>
    <dsp:sp modelId="{0C909985-35D0-4A45-9095-85964B98B326}">
      <dsp:nvSpPr>
        <dsp:cNvPr id="0" name=""/>
        <dsp:cNvSpPr/>
      </dsp:nvSpPr>
      <dsp:spPr>
        <a:xfrm>
          <a:off x="6514610" y="1537380"/>
          <a:ext cx="341640" cy="34164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C59A565E-6CBD-4EF2-994F-8699DFC22368}" type="datetimeFigureOut">
              <a:rPr lang="en-US" smtClean="0"/>
              <a:t>7/27/2016</a:t>
            </a:fld>
            <a:endParaRPr lang="en-US"/>
          </a:p>
        </p:txBody>
      </p:sp>
      <p:sp>
        <p:nvSpPr>
          <p:cNvPr id="4" name="Footer Placeholder 3"/>
          <p:cNvSpPr>
            <a:spLocks noGrp="1"/>
          </p:cNvSpPr>
          <p:nvPr>
            <p:ph type="ftr" sz="quarter" idx="2"/>
          </p:nvPr>
        </p:nvSpPr>
        <p:spPr>
          <a:xfrm>
            <a:off x="0" y="6513514"/>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4"/>
            <a:ext cx="3962400" cy="344487"/>
          </a:xfrm>
          <a:prstGeom prst="rect">
            <a:avLst/>
          </a:prstGeom>
        </p:spPr>
        <p:txBody>
          <a:bodyPr vert="horz" lIns="91440" tIns="45720" rIns="91440" bIns="45720" rtlCol="0" anchor="b"/>
          <a:lstStyle>
            <a:lvl1pPr algn="r">
              <a:defRPr sz="1200"/>
            </a:lvl1pPr>
          </a:lstStyle>
          <a:p>
            <a:fld id="{64F1AC6B-FACC-41DD-AE9C-98D72EDE1B3D}" type="slidenum">
              <a:rPr lang="en-US" smtClean="0"/>
              <a:t>‹#›</a:t>
            </a:fld>
            <a:endParaRPr lang="en-US"/>
          </a:p>
        </p:txBody>
      </p:sp>
    </p:spTree>
    <p:extLst>
      <p:ext uri="{BB962C8B-B14F-4D97-AF65-F5344CB8AC3E}">
        <p14:creationId xmlns:p14="http://schemas.microsoft.com/office/powerpoint/2010/main" val="32278604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8" name="Slide Image Placeholder 7"/>
          <p:cNvSpPr>
            <a:spLocks noGrp="1" noRot="1" noChangeAspect="1"/>
          </p:cNvSpPr>
          <p:nvPr>
            <p:ph type="sldImg" idx="2"/>
          </p:nvPr>
        </p:nvSpPr>
        <p:spPr>
          <a:xfrm>
            <a:off x="444620" y="457200"/>
            <a:ext cx="8250647" cy="3869267"/>
          </a:xfrm>
          <a:prstGeom prst="rect">
            <a:avLst/>
          </a:prstGeom>
          <a:noFill/>
          <a:ln w="12700">
            <a:solidFill>
              <a:prstClr val="black"/>
            </a:solidFill>
          </a:ln>
        </p:spPr>
        <p:txBody>
          <a:bodyPr vert="horz" lIns="91440" tIns="45720" rIns="91440" bIns="45720" rtlCol="0" anchor="ctr"/>
          <a:lstStyle/>
          <a:p>
            <a:endParaRPr lang="en-US"/>
          </a:p>
        </p:txBody>
      </p:sp>
      <p:sp>
        <p:nvSpPr>
          <p:cNvPr id="10" name="Notes Placeholder 9"/>
          <p:cNvSpPr>
            <a:spLocks noGrp="1"/>
          </p:cNvSpPr>
          <p:nvPr>
            <p:ph type="body" sz="quarter" idx="3"/>
          </p:nvPr>
        </p:nvSpPr>
        <p:spPr>
          <a:xfrm>
            <a:off x="444621" y="4461933"/>
            <a:ext cx="8250646" cy="2167467"/>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0131188"/>
      </p:ext>
    </p:extLst>
  </p:cSld>
  <p:clrMap bg1="lt1" tx1="dk1" bg2="dk2" tx2="lt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Georgia" panose="02040502050405020303" pitchFamily="18" charset="0"/>
        <a:ea typeface="+mn-ea"/>
        <a:cs typeface="+mn-cs"/>
      </a:defRPr>
    </a:lvl1pPr>
    <a:lvl2pPr marL="457200" algn="l" defTabSz="914400" rtl="0" eaLnBrk="1" latinLnBrk="0" hangingPunct="1">
      <a:defRPr sz="1000" kern="1200">
        <a:solidFill>
          <a:schemeClr val="tx1"/>
        </a:solidFill>
        <a:latin typeface="Georgia" panose="02040502050405020303" pitchFamily="18" charset="0"/>
        <a:ea typeface="+mn-ea"/>
        <a:cs typeface="+mn-cs"/>
      </a:defRPr>
    </a:lvl2pPr>
    <a:lvl3pPr marL="914400" algn="l" defTabSz="914400" rtl="0" eaLnBrk="1" latinLnBrk="0" hangingPunct="1">
      <a:defRPr sz="1000" kern="1200">
        <a:solidFill>
          <a:schemeClr val="tx1"/>
        </a:solidFill>
        <a:latin typeface="Georgia" panose="02040502050405020303" pitchFamily="18" charset="0"/>
        <a:ea typeface="+mn-ea"/>
        <a:cs typeface="+mn-cs"/>
      </a:defRPr>
    </a:lvl3pPr>
    <a:lvl4pPr marL="1371600" algn="l" defTabSz="914400" rtl="0" eaLnBrk="1" latinLnBrk="0" hangingPunct="1">
      <a:defRPr sz="1000" kern="1200">
        <a:solidFill>
          <a:schemeClr val="tx1"/>
        </a:solidFill>
        <a:latin typeface="Georgia" panose="02040502050405020303" pitchFamily="18" charset="0"/>
        <a:ea typeface="+mn-ea"/>
        <a:cs typeface="+mn-cs"/>
      </a:defRPr>
    </a:lvl4pPr>
    <a:lvl5pPr marL="1828800" algn="l" defTabSz="914400" rtl="0" eaLnBrk="1" latinLnBrk="0" hangingPunct="1">
      <a:defRPr sz="1000" kern="1200">
        <a:solidFill>
          <a:schemeClr val="tx1"/>
        </a:solidFill>
        <a:latin typeface="Georgia" panose="02040502050405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160" userDrawn="1">
          <p15:clr>
            <a:srgbClr val="F26B43"/>
          </p15:clr>
        </p15:guide>
        <p15:guide id="2" pos="288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p:cSld>
    <p:spTree>
      <p:nvGrpSpPr>
        <p:cNvPr id="1" name="Shape 50"/>
        <p:cNvGrpSpPr/>
        <p:nvPr/>
      </p:nvGrpSpPr>
      <p:grpSpPr>
        <a:xfrm>
          <a:off x="0" y="0"/>
          <a:ext cx="0" cy="0"/>
          <a:chOff x="0" y="0"/>
          <a:chExt cx="0" cy="0"/>
        </a:xfrm>
      </p:grpSpPr>
      <p:sp>
        <p:nvSpPr>
          <p:cNvPr id="52" name="Shape 52"/>
          <p:cNvSpPr txBox="1">
            <a:spLocks noGrp="1"/>
          </p:cNvSpPr>
          <p:nvPr>
            <p:ph type="body" idx="1"/>
          </p:nvPr>
        </p:nvSpPr>
        <p:spPr/>
        <p:txBody>
          <a:bodyPr/>
          <a:lstStyle/>
          <a:p>
            <a:pPr lvl="0"/>
            <a:r>
              <a:rPr lang="en-US" baseline="0" dirty="0">
                <a:sym typeface="Times New Roman"/>
              </a:rPr>
              <a:t>I appreciate everyone taking the time to attend my presentation. Good evening, M</a:t>
            </a:r>
            <a:r>
              <a:rPr lang="en-US" dirty="0">
                <a:sym typeface="Times New Roman"/>
              </a:rPr>
              <a:t>y name is Peter Durkee and the title of my project is Space-Time Visualization of Motor Vehicle Traffic Fatalities and Crashes.</a:t>
            </a:r>
          </a:p>
        </p:txBody>
      </p:sp>
      <p:sp>
        <p:nvSpPr>
          <p:cNvPr id="7" name="Slide Image Placeholder 6"/>
          <p:cNvSpPr>
            <a:spLocks noGrp="1" noRot="1" noChangeAspect="1"/>
          </p:cNvSpPr>
          <p:nvPr>
            <p:ph type="sldImg"/>
          </p:nvPr>
        </p:nvSpPr>
        <p:spPr>
          <a:xfrm>
            <a:off x="1130300" y="457200"/>
            <a:ext cx="6878638" cy="3868738"/>
          </a:xfrm>
        </p:spPr>
      </p:sp>
    </p:spTree>
    <p:extLst>
      <p:ext uri="{BB962C8B-B14F-4D97-AF65-F5344CB8AC3E}">
        <p14:creationId xmlns:p14="http://schemas.microsoft.com/office/powerpoint/2010/main" val="1028440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000" dirty="0"/>
              <a:t>Here I’m using the </a:t>
            </a:r>
            <a:r>
              <a:rPr lang="en-US" sz="1000" b="0" i="0" u="none" strike="noStrike" kern="1200" baseline="0" dirty="0">
                <a:solidFill>
                  <a:schemeClr val="tx1"/>
                </a:solidFill>
                <a:latin typeface="Georgia" panose="02040502050405020303" pitchFamily="18" charset="0"/>
                <a:ea typeface="+mn-ea"/>
                <a:cs typeface="+mn-cs"/>
              </a:rPr>
              <a:t>TxDOT</a:t>
            </a:r>
            <a:r>
              <a:rPr lang="en-US" sz="1000" dirty="0"/>
              <a:t> CRIS data to look at fatalities and injuries for the top 5 counties. The CRIS data </a:t>
            </a:r>
            <a:r>
              <a:rPr lang="en-US" sz="1000" b="0" i="0" u="none" strike="noStrike" kern="1200" baseline="0" dirty="0">
                <a:solidFill>
                  <a:schemeClr val="tx1"/>
                </a:solidFill>
                <a:latin typeface="Georgia" panose="02040502050405020303" pitchFamily="18" charset="0"/>
                <a:ea typeface="+mn-ea"/>
                <a:cs typeface="+mn-cs"/>
              </a:rPr>
              <a:t>contains the data collected from the Texas Peace Officer’s Crash Report (CR-3). That includes roadway attributes and location specific data.</a:t>
            </a:r>
            <a:endParaRPr lang="en-US" sz="1000" dirty="0"/>
          </a:p>
          <a:p>
            <a:endParaRPr lang="en-US" sz="1000" dirty="0"/>
          </a:p>
          <a:p>
            <a:r>
              <a:rPr lang="en-US" sz="1000" dirty="0"/>
              <a:t>On the left</a:t>
            </a:r>
            <a:r>
              <a:rPr lang="en-US" sz="1000" baseline="0" dirty="0"/>
              <a:t> is a map of TX</a:t>
            </a:r>
            <a:r>
              <a:rPr lang="en-US" sz="1000" dirty="0"/>
              <a:t> 6 counties.</a:t>
            </a:r>
            <a:r>
              <a:rPr lang="en-US" sz="1000" baseline="0" dirty="0"/>
              <a:t> </a:t>
            </a:r>
            <a:r>
              <a:rPr lang="en-US" sz="1000" dirty="0"/>
              <a:t>The number of fatalities is</a:t>
            </a:r>
            <a:r>
              <a:rPr lang="en-US" sz="1000" baseline="0" dirty="0"/>
              <a:t> shown on the </a:t>
            </a:r>
            <a:r>
              <a:rPr lang="en-US" sz="1000" dirty="0"/>
              <a:t>y-axis and the population on the x-axis. The bubble size</a:t>
            </a:r>
            <a:r>
              <a:rPr lang="en-US" sz="1000" baseline="0" dirty="0"/>
              <a:t> </a:t>
            </a:r>
            <a:r>
              <a:rPr lang="en-US" sz="1000" dirty="0"/>
              <a:t>is linked to the incapacitating injuries.</a:t>
            </a:r>
          </a:p>
          <a:p>
            <a:endParaRPr lang="en-US" sz="1000" dirty="0"/>
          </a:p>
          <a:p>
            <a:pPr marL="171450" indent="-171450">
              <a:buFont typeface="Arial" panose="020B0604020202020204" pitchFamily="34" charset="0"/>
              <a:buChar char="•"/>
            </a:pPr>
            <a:r>
              <a:rPr lang="en-US" sz="1000" dirty="0"/>
              <a:t>Population</a:t>
            </a:r>
            <a:r>
              <a:rPr lang="en-US" sz="1000" baseline="0" dirty="0"/>
              <a:t> increases fatalities increase and injuries increase</a:t>
            </a:r>
            <a:endParaRPr lang="en-US" sz="1000" dirty="0"/>
          </a:p>
          <a:p>
            <a:endParaRPr lang="en-US" sz="1000" dirty="0"/>
          </a:p>
          <a:p>
            <a:r>
              <a:rPr lang="en-US" sz="1000" dirty="0"/>
              <a:t>Incapacitating Injury –</a:t>
            </a:r>
            <a:r>
              <a:rPr lang="en-US" sz="1000" baseline="0" dirty="0"/>
              <a:t> </a:t>
            </a:r>
            <a:r>
              <a:rPr lang="en-US" sz="1000" dirty="0"/>
              <a:t>prevents the injured person from normally functioning before the injury occurred. </a:t>
            </a:r>
          </a:p>
        </p:txBody>
      </p:sp>
      <p:sp>
        <p:nvSpPr>
          <p:cNvPr id="5" name="Slide Image Placeholder 4"/>
          <p:cNvSpPr>
            <a:spLocks noGrp="1" noRot="1" noChangeAspect="1"/>
          </p:cNvSpPr>
          <p:nvPr>
            <p:ph type="sldImg"/>
          </p:nvPr>
        </p:nvSpPr>
        <p:spPr>
          <a:xfrm>
            <a:off x="1130300" y="457200"/>
            <a:ext cx="6878638" cy="3868738"/>
          </a:xfrm>
        </p:spPr>
      </p:sp>
    </p:spTree>
    <p:extLst>
      <p:ext uri="{BB962C8B-B14F-4D97-AF65-F5344CB8AC3E}">
        <p14:creationId xmlns:p14="http://schemas.microsoft.com/office/powerpoint/2010/main" val="221026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0300" y="457200"/>
            <a:ext cx="6878638" cy="3868738"/>
          </a:xfrm>
        </p:spPr>
      </p:sp>
      <p:sp>
        <p:nvSpPr>
          <p:cNvPr id="3" name="Notes Placeholder 2"/>
          <p:cNvSpPr>
            <a:spLocks noGrp="1"/>
          </p:cNvSpPr>
          <p:nvPr>
            <p:ph type="body" idx="1"/>
          </p:nvPr>
        </p:nvSpPr>
        <p:spPr/>
        <p:txBody>
          <a:bodyPr/>
          <a:lstStyle/>
          <a:p>
            <a:r>
              <a:rPr lang="en-US" dirty="0"/>
              <a:t>Here is a quote on geovisualization by Kraak and a more recent definition. Geovisualization is defined as “…the use of visual geospatial displays to explore data and through that exploration to generate hypotheses, develop problem solutions and construct knowledge (M. J. Kraak, 2003) and, more recently, integration of cartographic principles with other disciplines including “… scientific visualization, image analysis, information visualization, exploratory data analysis, and GIScience (M.-J. Kraak, </a:t>
            </a:r>
            <a:r>
              <a:rPr lang="en-US"/>
              <a:t>2007).</a:t>
            </a:r>
            <a:endParaRPr lang="en-US" dirty="0"/>
          </a:p>
        </p:txBody>
      </p:sp>
    </p:spTree>
    <p:extLst>
      <p:ext uri="{BB962C8B-B14F-4D97-AF65-F5344CB8AC3E}">
        <p14:creationId xmlns:p14="http://schemas.microsoft.com/office/powerpoint/2010/main" val="4043181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Georgia" panose="02040502050405020303" pitchFamily="18" charset="0"/>
              </a:rPr>
              <a:t>Here is Minard’s illustration of Napoleon’s march towards Moscow</a:t>
            </a:r>
            <a:r>
              <a:rPr lang="en-US" sz="1000" baseline="0" dirty="0">
                <a:latin typeface="Georgia" panose="02040502050405020303" pitchFamily="18" charset="0"/>
              </a:rPr>
              <a:t> </a:t>
            </a:r>
            <a:r>
              <a:rPr lang="en-US" sz="1000" dirty="0">
                <a:latin typeface="Georgia" panose="02040502050405020303" pitchFamily="18" charset="0"/>
              </a:rPr>
              <a:t>and the devastating losses he incurred during his campaign. Minard's map is one of the earliest examples of using statistics in a map/visualization that shows 6 types of data in two dimensions.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Georgia" panose="02040502050405020303" pitchFamily="18" charset="0"/>
            </a:endParaRPr>
          </a:p>
          <a:p>
            <a:pPr lvl="0"/>
            <a:r>
              <a:rPr lang="en-US" sz="1000" dirty="0">
                <a:latin typeface="Georgia" panose="02040502050405020303" pitchFamily="18" charset="0"/>
              </a:rPr>
              <a:t>Research by DiBiase, MacEachren, Krygier, &amp; Reeves (1992), MacEachren &amp; Kraak (2001)</a:t>
            </a:r>
            <a:r>
              <a:rPr lang="en-US" sz="1000" baseline="0" dirty="0">
                <a:latin typeface="Georgia" panose="02040502050405020303" pitchFamily="18" charset="0"/>
              </a:rPr>
              <a:t> and </a:t>
            </a:r>
            <a:r>
              <a:rPr lang="en-US" sz="1000" dirty="0">
                <a:latin typeface="Georgia" panose="02040502050405020303" pitchFamily="18" charset="0"/>
              </a:rPr>
              <a:t>Kraak (2003)</a:t>
            </a:r>
            <a:r>
              <a:rPr lang="en-US" sz="1000" baseline="0" dirty="0">
                <a:latin typeface="Georgia" panose="02040502050405020303" pitchFamily="18" charset="0"/>
              </a:rPr>
              <a:t> </a:t>
            </a:r>
            <a:r>
              <a:rPr lang="en-US" sz="1000" dirty="0">
                <a:latin typeface="Georgia" panose="02040502050405020303" pitchFamily="18" charset="0"/>
              </a:rPr>
              <a:t>examines the benefits and challenges associated with geovisualization.</a:t>
            </a:r>
          </a:p>
        </p:txBody>
      </p:sp>
      <p:sp>
        <p:nvSpPr>
          <p:cNvPr id="5" name="Slide Image Placeholder 4"/>
          <p:cNvSpPr>
            <a:spLocks noGrp="1" noRot="1" noChangeAspect="1"/>
          </p:cNvSpPr>
          <p:nvPr>
            <p:ph type="sldImg"/>
          </p:nvPr>
        </p:nvSpPr>
        <p:spPr>
          <a:xfrm>
            <a:off x="1130300" y="457200"/>
            <a:ext cx="6878638" cy="3868738"/>
          </a:xfrm>
        </p:spPr>
      </p:sp>
    </p:spTree>
    <p:extLst>
      <p:ext uri="{BB962C8B-B14F-4D97-AF65-F5344CB8AC3E}">
        <p14:creationId xmlns:p14="http://schemas.microsoft.com/office/powerpoint/2010/main" val="1900007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image on the left is a recreation of Minard’s map in a STC. The image on the right is a 3D visual of Minard’s map that was created in ArcScene by Field and Shepherd (2013) and is published on ArcGIS Online as a 3D Web Scene. This version offers an interactive and dynamic graphic when</a:t>
            </a:r>
            <a:r>
              <a:rPr lang="en-US" baseline="0" dirty="0"/>
              <a:t> </a:t>
            </a:r>
            <a:r>
              <a:rPr lang="en-US" dirty="0"/>
              <a:t>compared to a static map. </a:t>
            </a:r>
          </a:p>
          <a:p>
            <a:endParaRPr lang="en-US" dirty="0"/>
          </a:p>
          <a:p>
            <a:r>
              <a:rPr lang="en-US" dirty="0"/>
              <a:t>Minard’s map is an example of what can be done in the STC.</a:t>
            </a:r>
          </a:p>
          <a:p>
            <a:endParaRPr lang="en-US" dirty="0"/>
          </a:p>
          <a:p>
            <a:pPr marL="171450" indent="-171450">
              <a:buFont typeface="Arial" panose="020B0604020202020204" pitchFamily="34" charset="0"/>
              <a:buChar char="•"/>
            </a:pPr>
            <a:r>
              <a:rPr lang="en-US" dirty="0"/>
              <a:t>How</a:t>
            </a:r>
            <a:r>
              <a:rPr lang="en-US" baseline="0" dirty="0"/>
              <a:t> can I apply this to visualizing crash fatalities?</a:t>
            </a:r>
            <a:endParaRPr lang="en-US" dirty="0"/>
          </a:p>
        </p:txBody>
      </p:sp>
      <p:sp>
        <p:nvSpPr>
          <p:cNvPr id="5" name="Slide Image Placeholder 4"/>
          <p:cNvSpPr>
            <a:spLocks noGrp="1" noRot="1" noChangeAspect="1"/>
          </p:cNvSpPr>
          <p:nvPr>
            <p:ph type="sldImg"/>
          </p:nvPr>
        </p:nvSpPr>
        <p:spPr>
          <a:xfrm>
            <a:off x="1130300" y="457200"/>
            <a:ext cx="6878638" cy="3868738"/>
          </a:xfrm>
        </p:spPr>
      </p:sp>
    </p:spTree>
    <p:extLst>
      <p:ext uri="{BB962C8B-B14F-4D97-AF65-F5344CB8AC3E}">
        <p14:creationId xmlns:p14="http://schemas.microsoft.com/office/powerpoint/2010/main" val="1271712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p:cSld>
    <p:spTree>
      <p:nvGrpSpPr>
        <p:cNvPr id="1" name="Shape 90"/>
        <p:cNvGrpSpPr/>
        <p:nvPr/>
      </p:nvGrpSpPr>
      <p:grpSpPr>
        <a:xfrm>
          <a:off x="0" y="0"/>
          <a:ext cx="0" cy="0"/>
          <a:chOff x="0" y="0"/>
          <a:chExt cx="0" cy="0"/>
        </a:xfrm>
      </p:grpSpPr>
      <p:sp>
        <p:nvSpPr>
          <p:cNvPr id="92" name="Shape 92"/>
          <p:cNvSpPr txBox="1">
            <a:spLocks noGrp="1"/>
          </p:cNvSpPr>
          <p:nvPr>
            <p:ph type="body" idx="1"/>
          </p:nvPr>
        </p:nvSpPr>
        <p:spPr/>
        <p:txBody>
          <a:bodyPr/>
          <a:lstStyle/>
          <a:p>
            <a:r>
              <a:rPr lang="en" dirty="0">
                <a:sym typeface="Times New Roman"/>
              </a:rPr>
              <a:t>The image on the left is an illustration of Torsten Hägerstrand’s space-time model. </a:t>
            </a:r>
            <a:r>
              <a:rPr lang="en-US" dirty="0"/>
              <a:t>The Space-Time Cube (STC) is a visualization technique to visualize the spatial and temporal dimensions of data. </a:t>
            </a:r>
            <a:r>
              <a:rPr lang="en-US" dirty="0">
                <a:sym typeface="Times New Roman"/>
              </a:rPr>
              <a:t>The model consists of spatial coordinates along the x- and y-axis, and a temporal component along the t-axis. There are some advantages to the STC: (1) </a:t>
            </a:r>
            <a:r>
              <a:rPr lang="en" dirty="0">
                <a:sym typeface="Times New Roman"/>
              </a:rPr>
              <a:t>visualizaing the spatial and temporal data and (2) can reveal and lead to insights and patterns in the data that may not be visible as a 2D representation.</a:t>
            </a:r>
          </a:p>
          <a:p>
            <a:endParaRPr lang="en-US" dirty="0"/>
          </a:p>
          <a:p>
            <a:r>
              <a:rPr lang="en-US" dirty="0"/>
              <a:t>In the context of my proposed project, I want to apply the STC to visualize crash data and look at underlying attributes that contribute to fatalities and injuries. The image on the left  illustrates the STC and the integration of the crash data. One potential approach would be to identify road segments with a high incident of MVT fatalities and injuries. This is similar to the Vision Zero initiative by the city of LA who developed a High Injury Network (HIN) dataset by identifying the highest risk streets as part of their strategic safety programs and infrastructure improvements for the city. The image in the center illustrates the HIN dataset. I believe it would be similarly beneficial to identify high risk streets in my proposed study area by combining the FARS and CIRS data.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Times New Roman"/>
              </a:rPr>
              <a:t>Alternative graphics might also be required to enhance the understanding of the data.</a:t>
            </a:r>
            <a:endParaRPr lang="en" dirty="0">
              <a:sym typeface="Times New Roman"/>
            </a:endParaRPr>
          </a:p>
          <a:p>
            <a:endParaRPr lang="en-US" dirty="0"/>
          </a:p>
        </p:txBody>
      </p:sp>
      <p:sp>
        <p:nvSpPr>
          <p:cNvPr id="3" name="Slide Image Placeholder 2"/>
          <p:cNvSpPr>
            <a:spLocks noGrp="1" noRot="1" noChangeAspect="1"/>
          </p:cNvSpPr>
          <p:nvPr>
            <p:ph type="sldImg"/>
          </p:nvPr>
        </p:nvSpPr>
        <p:spPr>
          <a:xfrm>
            <a:off x="1130300" y="457200"/>
            <a:ext cx="6878638" cy="3868738"/>
          </a:xfrm>
        </p:spPr>
      </p:sp>
    </p:spTree>
    <p:extLst>
      <p:ext uri="{BB962C8B-B14F-4D97-AF65-F5344CB8AC3E}">
        <p14:creationId xmlns:p14="http://schemas.microsoft.com/office/powerpoint/2010/main" val="2052907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0300" y="457200"/>
            <a:ext cx="6878638" cy="3868738"/>
          </a:xfrm>
        </p:spPr>
      </p:sp>
      <p:sp>
        <p:nvSpPr>
          <p:cNvPr id="3" name="Notes Placeholder 2"/>
          <p:cNvSpPr>
            <a:spLocks noGrp="1"/>
          </p:cNvSpPr>
          <p:nvPr>
            <p:ph type="body" idx="1"/>
          </p:nvPr>
        </p:nvSpPr>
        <p:spPr/>
        <p:txBody>
          <a:bodyPr/>
          <a:lstStyle/>
          <a:p>
            <a:r>
              <a:rPr lang="en-US" dirty="0"/>
              <a:t>STC been applied by M.-J. Kraak, (2008), Huisman et al., (2009), Nakaya &amp; Yano, (2010) and Orellana et al. (2012).</a:t>
            </a:r>
            <a:r>
              <a:rPr lang="en-US" baseline="0" dirty="0"/>
              <a:t> </a:t>
            </a:r>
            <a:r>
              <a:rPr lang="en-US" dirty="0"/>
              <a:t>An overview of space-time cube operations by Bach, Dragicevic, Archambault, Hurter, &amp; Carpendale, (2014). More examples at: spacetimecubevis.com</a:t>
            </a:r>
          </a:p>
          <a:p>
            <a:endParaRPr lang="en-US" dirty="0"/>
          </a:p>
        </p:txBody>
      </p:sp>
    </p:spTree>
    <p:extLst>
      <p:ext uri="{BB962C8B-B14F-4D97-AF65-F5344CB8AC3E}">
        <p14:creationId xmlns:p14="http://schemas.microsoft.com/office/powerpoint/2010/main" val="2745278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I’ve put together some quick maps showing the crash points and it doesn’t do quite what I want it to do for my analysis. Plotting a large number of points is difficult to visualize as a 2D representation. </a:t>
            </a:r>
          </a:p>
          <a:p>
            <a:endParaRPr lang="en-US" dirty="0"/>
          </a:p>
          <a:p>
            <a:r>
              <a:rPr lang="en-US" dirty="0"/>
              <a:t>Here is a 3D rendering in ArcScene of fatalities (points) and time</a:t>
            </a:r>
            <a:r>
              <a:rPr lang="en-US" baseline="0" dirty="0"/>
              <a:t> (hour)</a:t>
            </a:r>
            <a:r>
              <a:rPr lang="en-US" dirty="0"/>
              <a:t>. In order to represent the (t) dimension, I ended up adding a fixed elevation to the attribute table that was based on the time (hour) field. This is an early version and there is a lot more exploratory stuff to be done. The time (hour) field begins at 0:00am-0:59am (bottom of the map) and ends at 11:00pm-11:59pm (top of the map). I also included two GPS tracks (one at 4 AM and one at 10 AM) in order to visualize a road segment and intersecting fatalities by hour.</a:t>
            </a:r>
          </a:p>
          <a:p>
            <a:endParaRPr lang="en-US" dirty="0"/>
          </a:p>
          <a:p>
            <a:r>
              <a:rPr lang="en-US" dirty="0"/>
              <a:t>One option is to make the STC interactive by moving through different time slices and examining variables against each other.</a:t>
            </a:r>
          </a:p>
        </p:txBody>
      </p:sp>
      <p:sp>
        <p:nvSpPr>
          <p:cNvPr id="9" name="Slide Image Placeholder 8"/>
          <p:cNvSpPr>
            <a:spLocks noGrp="1" noRot="1" noChangeAspect="1"/>
          </p:cNvSpPr>
          <p:nvPr>
            <p:ph type="sldImg"/>
          </p:nvPr>
        </p:nvSpPr>
        <p:spPr>
          <a:xfrm>
            <a:off x="1130300" y="457200"/>
            <a:ext cx="6878638" cy="3868738"/>
          </a:xfrm>
        </p:spPr>
      </p:sp>
    </p:spTree>
    <p:extLst>
      <p:ext uri="{BB962C8B-B14F-4D97-AF65-F5344CB8AC3E}">
        <p14:creationId xmlns:p14="http://schemas.microsoft.com/office/powerpoint/2010/main" val="4103869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slide combines media which can show underlying characteristics when analyzing the crash points. Beginning of a GPX track at 5 AM.</a:t>
            </a:r>
          </a:p>
        </p:txBody>
      </p:sp>
      <p:sp>
        <p:nvSpPr>
          <p:cNvPr id="7" name="Slide Image Placeholder 6"/>
          <p:cNvSpPr>
            <a:spLocks noGrp="1" noRot="1" noChangeAspect="1"/>
          </p:cNvSpPr>
          <p:nvPr>
            <p:ph type="sldImg"/>
          </p:nvPr>
        </p:nvSpPr>
        <p:spPr>
          <a:xfrm>
            <a:off x="1130300" y="457200"/>
            <a:ext cx="6878638" cy="3868738"/>
          </a:xfrm>
        </p:spPr>
      </p:sp>
    </p:spTree>
    <p:extLst>
      <p:ext uri="{BB962C8B-B14F-4D97-AF65-F5344CB8AC3E}">
        <p14:creationId xmlns:p14="http://schemas.microsoft.com/office/powerpoint/2010/main" val="4123221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0300" y="457200"/>
            <a:ext cx="6878638" cy="38687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Times New Roman"/>
              </a:rPr>
              <a:t>Alternative graphics might also be required to enhance the understanding of the data.</a:t>
            </a:r>
            <a:endParaRPr lang="en-US" sz="10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Georgia" panose="02040502050405020303" pitchFamily="18" charset="0"/>
              </a:rPr>
              <a:t>I’d like</a:t>
            </a:r>
            <a:r>
              <a:rPr lang="en-US" sz="1000" baseline="0" dirty="0">
                <a:latin typeface="Georgia" panose="02040502050405020303" pitchFamily="18" charset="0"/>
              </a:rPr>
              <a:t> to perform </a:t>
            </a:r>
            <a:r>
              <a:rPr lang="en-US" sz="1000" dirty="0">
                <a:latin typeface="Georgia" panose="02040502050405020303" pitchFamily="18" charset="0"/>
              </a:rPr>
              <a:t>data analysis and visualization in Python using the </a:t>
            </a:r>
            <a:r>
              <a:rPr lang="en-US" sz="1000" b="0" dirty="0">
                <a:latin typeface="Georgia" panose="02040502050405020303" pitchFamily="18" charset="0"/>
              </a:rPr>
              <a:t>Python Data Analysis Library (PANDAS)</a:t>
            </a:r>
            <a:r>
              <a:rPr lang="en-US" sz="1000" b="0" baseline="0" dirty="0">
                <a:latin typeface="Georgia" panose="02040502050405020303"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baseline="0" dirty="0">
              <a:latin typeface="Georgia" panose="02040502050405020303"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baseline="0" dirty="0">
                <a:latin typeface="Georgia" panose="02040502050405020303" pitchFamily="18" charset="0"/>
              </a:rPr>
              <a:t>Uses </a:t>
            </a:r>
            <a:r>
              <a:rPr lang="en-US" sz="1000" dirty="0">
                <a:latin typeface="Georgia" panose="02040502050405020303" pitchFamily="18" charset="0"/>
              </a:rPr>
              <a:t>matplotlib API</a:t>
            </a:r>
            <a:endParaRPr lang="en-US" sz="1000" b="0" baseline="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baseline="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baseline="0" dirty="0">
                <a:latin typeface="Georgia" panose="02040502050405020303" pitchFamily="18" charset="0"/>
              </a:rPr>
              <a:t>On the left, I can use scatter plot matrix to look at </a:t>
            </a:r>
            <a:r>
              <a:rPr lang="en-US" sz="1000" b="0" dirty="0">
                <a:latin typeface="Georgia" panose="02040502050405020303" pitchFamily="18" charset="0"/>
              </a:rPr>
              <a:t>the correlation between a pair of variables or</a:t>
            </a:r>
            <a:r>
              <a:rPr lang="en-US" sz="1000" b="0" baseline="0" dirty="0">
                <a:latin typeface="Georgia" panose="02040502050405020303" pitchFamily="18" charset="0"/>
              </a:rPr>
              <a:t> on the right a </a:t>
            </a:r>
            <a:r>
              <a:rPr lang="en-US" sz="1000" b="0" dirty="0">
                <a:latin typeface="Georgia" panose="02040502050405020303" pitchFamily="18" charset="0"/>
              </a:rPr>
              <a:t>parallel coordinate plot to look at the individual attributes.</a:t>
            </a:r>
            <a:endParaRPr lang="en-US" sz="1000" b="0" baseline="0" dirty="0">
              <a:latin typeface="Georgia" panose="02040502050405020303" pitchFamily="18" charset="0"/>
            </a:endParaRPr>
          </a:p>
          <a:p>
            <a:endParaRPr lang="en-US" dirty="0"/>
          </a:p>
        </p:txBody>
      </p:sp>
    </p:spTree>
    <p:extLst>
      <p:ext uri="{BB962C8B-B14F-4D97-AF65-F5344CB8AC3E}">
        <p14:creationId xmlns:p14="http://schemas.microsoft.com/office/powerpoint/2010/main" val="1993634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p:cSld>
    <p:spTree>
      <p:nvGrpSpPr>
        <p:cNvPr id="1" name="Shape 104"/>
        <p:cNvGrpSpPr/>
        <p:nvPr/>
      </p:nvGrpSpPr>
      <p:grpSpPr>
        <a:xfrm>
          <a:off x="0" y="0"/>
          <a:ext cx="0" cy="0"/>
          <a:chOff x="0" y="0"/>
          <a:chExt cx="0" cy="0"/>
        </a:xfrm>
      </p:grpSpPr>
      <p:sp>
        <p:nvSpPr>
          <p:cNvPr id="106" name="Shape 106"/>
          <p:cNvSpPr txBox="1">
            <a:spLocks noGrp="1"/>
          </p:cNvSpPr>
          <p:nvPr>
            <p:ph type="body" idx="1"/>
          </p:nvPr>
        </p:nvSpPr>
        <p:spPr/>
        <p:txBody>
          <a:bodyPr/>
          <a:lstStyle/>
          <a:p>
            <a:r>
              <a:rPr lang="en-US" sz="1000" dirty="0"/>
              <a:t>Here is my analytical workflow.</a:t>
            </a:r>
          </a:p>
          <a:p>
            <a:endParaRPr lang="en-US" sz="1000" dirty="0"/>
          </a:p>
          <a:p>
            <a:pPr marL="171450" indent="-171450">
              <a:buFont typeface="Arial" panose="020B0604020202020204" pitchFamily="34" charset="0"/>
              <a:buChar char="•"/>
            </a:pPr>
            <a:r>
              <a:rPr lang="en-US" sz="1000" dirty="0"/>
              <a:t>Retrieving data</a:t>
            </a:r>
          </a:p>
          <a:p>
            <a:pPr marL="628650" lvl="1" indent="-171450">
              <a:buFont typeface="Arial" panose="020B0604020202020204" pitchFamily="34" charset="0"/>
              <a:buChar char="•"/>
            </a:pPr>
            <a:r>
              <a:rPr lang="en-US" sz="1000" dirty="0"/>
              <a:t>FARS and</a:t>
            </a:r>
            <a:r>
              <a:rPr lang="en-US" sz="1000" baseline="0" dirty="0"/>
              <a:t> TxDOT CRIS data</a:t>
            </a:r>
            <a:endParaRPr lang="en-US" sz="1000" dirty="0"/>
          </a:p>
          <a:p>
            <a:pPr marL="171450" indent="-171450">
              <a:buFont typeface="Arial" panose="020B0604020202020204" pitchFamily="34" charset="0"/>
              <a:buChar char="•"/>
            </a:pPr>
            <a:r>
              <a:rPr lang="en-US" sz="1000" dirty="0"/>
              <a:t>Data preprocessing</a:t>
            </a:r>
          </a:p>
          <a:p>
            <a:pPr marL="628650" lvl="1" indent="-171450">
              <a:buFont typeface="Arial" panose="020B0604020202020204" pitchFamily="34" charset="0"/>
              <a:buChar char="•"/>
            </a:pPr>
            <a:r>
              <a:rPr lang="en-US" sz="1000" dirty="0"/>
              <a:t>Joining</a:t>
            </a:r>
            <a:r>
              <a:rPr lang="en-US" sz="1000" baseline="0" dirty="0"/>
              <a:t> tables and combining data sources</a:t>
            </a:r>
            <a:endParaRPr lang="en-US" sz="1000" dirty="0"/>
          </a:p>
          <a:p>
            <a:pPr marL="171450" indent="-171450">
              <a:buFont typeface="Arial" panose="020B0604020202020204" pitchFamily="34" charset="0"/>
              <a:buChar char="•"/>
            </a:pPr>
            <a:r>
              <a:rPr lang="en-US" sz="1000" dirty="0"/>
              <a:t>Exploratory</a:t>
            </a:r>
            <a:r>
              <a:rPr lang="en-US" sz="1000" baseline="0" dirty="0"/>
              <a:t> Spatio-Temporal Analysis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t>Understand data and variable interaction.</a:t>
            </a:r>
          </a:p>
          <a:p>
            <a:pPr marL="171450" indent="-171450">
              <a:buFont typeface="Arial" panose="020B0604020202020204" pitchFamily="34" charset="0"/>
              <a:buChar char="•"/>
            </a:pPr>
            <a:r>
              <a:rPr lang="en-US" sz="1000" baseline="0" dirty="0"/>
              <a:t>Data Model and Space-Time Cube</a:t>
            </a:r>
            <a:endParaRPr lang="en-US" sz="1000" dirty="0"/>
          </a:p>
        </p:txBody>
      </p:sp>
      <p:sp>
        <p:nvSpPr>
          <p:cNvPr id="3" name="Slide Image Placeholder 2"/>
          <p:cNvSpPr>
            <a:spLocks noGrp="1" noRot="1" noChangeAspect="1"/>
          </p:cNvSpPr>
          <p:nvPr>
            <p:ph type="sldImg"/>
          </p:nvPr>
        </p:nvSpPr>
        <p:spPr>
          <a:xfrm>
            <a:off x="1130300" y="457200"/>
            <a:ext cx="6878638" cy="3868738"/>
          </a:xfrm>
        </p:spPr>
      </p:sp>
    </p:spTree>
    <p:extLst>
      <p:ext uri="{BB962C8B-B14F-4D97-AF65-F5344CB8AC3E}">
        <p14:creationId xmlns:p14="http://schemas.microsoft.com/office/powerpoint/2010/main" val="779051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p:cSld>
    <p:spTree>
      <p:nvGrpSpPr>
        <p:cNvPr id="1" name="Shape 56"/>
        <p:cNvGrpSpPr/>
        <p:nvPr/>
      </p:nvGrpSpPr>
      <p:grpSpPr>
        <a:xfrm>
          <a:off x="0" y="0"/>
          <a:ext cx="0" cy="0"/>
          <a:chOff x="0" y="0"/>
          <a:chExt cx="0" cy="0"/>
        </a:xfrm>
      </p:grpSpPr>
      <p:sp>
        <p:nvSpPr>
          <p:cNvPr id="58" name="Shape 58"/>
          <p:cNvSpPr txBox="1">
            <a:spLocks noGrp="1"/>
          </p:cNvSpPr>
          <p:nvPr>
            <p:ph type="body" idx="1"/>
          </p:nvPr>
        </p:nvSpPr>
        <p:spPr/>
        <p:txBody>
          <a:bodyPr/>
          <a:lstStyle/>
          <a:p>
            <a:pPr lvl="0"/>
            <a:r>
              <a:rPr lang="en-US" dirty="0"/>
              <a:t>Here is an overview of my project. </a:t>
            </a:r>
          </a:p>
          <a:p>
            <a:pPr lvl="0"/>
            <a:endParaRPr lang="en-US" dirty="0"/>
          </a:p>
          <a:p>
            <a:pPr marL="171450" lvl="0" indent="-171450">
              <a:buFont typeface="Arial" panose="020B0604020202020204" pitchFamily="34" charset="0"/>
              <a:buChar char="•"/>
            </a:pPr>
            <a:r>
              <a:rPr lang="en-US" dirty="0"/>
              <a:t>Background</a:t>
            </a:r>
          </a:p>
          <a:p>
            <a:pPr marL="171450" lvl="0" indent="-171450">
              <a:buFont typeface="Arial" panose="020B0604020202020204" pitchFamily="34" charset="0"/>
              <a:buChar char="•"/>
            </a:pPr>
            <a:r>
              <a:rPr lang="en-US" dirty="0"/>
              <a:t>Goals and Objectives</a:t>
            </a:r>
          </a:p>
          <a:p>
            <a:pPr marL="171450" lvl="0" indent="-171450">
              <a:buFont typeface="Arial" panose="020B0604020202020204" pitchFamily="34" charset="0"/>
              <a:buChar char="•"/>
            </a:pPr>
            <a:r>
              <a:rPr lang="en-US" dirty="0"/>
              <a:t>Methodology </a:t>
            </a:r>
          </a:p>
          <a:p>
            <a:pPr marL="171450" lvl="0" indent="-171450">
              <a:buFont typeface="Arial" panose="020B0604020202020204" pitchFamily="34" charset="0"/>
              <a:buChar char="•"/>
            </a:pPr>
            <a:r>
              <a:rPr lang="en-US" dirty="0"/>
              <a:t>Anticipated Results</a:t>
            </a:r>
          </a:p>
          <a:p>
            <a:pPr marL="171450" lvl="0" indent="-171450">
              <a:buFont typeface="Arial" panose="020B0604020202020204" pitchFamily="34" charset="0"/>
              <a:buChar char="•"/>
            </a:pPr>
            <a:r>
              <a:rPr lang="en-US" dirty="0"/>
              <a:t>Project Timeline</a:t>
            </a:r>
            <a:endParaRPr lang="en-US" baseline="0" dirty="0"/>
          </a:p>
        </p:txBody>
      </p:sp>
      <p:sp>
        <p:nvSpPr>
          <p:cNvPr id="3" name="Slide Image Placeholder 2"/>
          <p:cNvSpPr>
            <a:spLocks noGrp="1" noRot="1" noChangeAspect="1"/>
          </p:cNvSpPr>
          <p:nvPr>
            <p:ph type="sldImg"/>
          </p:nvPr>
        </p:nvSpPr>
        <p:spPr>
          <a:xfrm>
            <a:off x="1130300" y="457200"/>
            <a:ext cx="6878638" cy="3868738"/>
          </a:xfrm>
        </p:spPr>
      </p:sp>
    </p:spTree>
    <p:extLst>
      <p:ext uri="{BB962C8B-B14F-4D97-AF65-F5344CB8AC3E}">
        <p14:creationId xmlns:p14="http://schemas.microsoft.com/office/powerpoint/2010/main" val="443264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p:cSld>
    <p:spTree>
      <p:nvGrpSpPr>
        <p:cNvPr id="1" name="Shape 112"/>
        <p:cNvGrpSpPr/>
        <p:nvPr/>
      </p:nvGrpSpPr>
      <p:grpSpPr>
        <a:xfrm>
          <a:off x="0" y="0"/>
          <a:ext cx="0" cy="0"/>
          <a:chOff x="0" y="0"/>
          <a:chExt cx="0" cy="0"/>
        </a:xfrm>
      </p:grpSpPr>
      <p:sp>
        <p:nvSpPr>
          <p:cNvPr id="114" name="Shape 114"/>
          <p:cNvSpPr txBox="1">
            <a:spLocks noGrp="1"/>
          </p:cNvSpPr>
          <p:nvPr>
            <p:ph type="body" idx="1"/>
          </p:nvPr>
        </p:nvSpPr>
        <p:spPr/>
        <p:txBody>
          <a:bodyPr/>
          <a:lstStyle/>
          <a:p>
            <a:pPr lvl="0"/>
            <a:r>
              <a:rPr lang="en-US" dirty="0"/>
              <a:t>My anticipated results. 3D rending in ArcScene, 2D and graph data visualizations and ESRI story map and web scene.</a:t>
            </a:r>
          </a:p>
        </p:txBody>
      </p:sp>
      <p:sp>
        <p:nvSpPr>
          <p:cNvPr id="3" name="Slide Image Placeholder 2"/>
          <p:cNvSpPr>
            <a:spLocks noGrp="1" noRot="1" noChangeAspect="1"/>
          </p:cNvSpPr>
          <p:nvPr>
            <p:ph type="sldImg"/>
          </p:nvPr>
        </p:nvSpPr>
        <p:spPr>
          <a:xfrm>
            <a:off x="1130300" y="457200"/>
            <a:ext cx="6878638" cy="3868738"/>
          </a:xfrm>
        </p:spPr>
      </p:sp>
    </p:spTree>
    <p:extLst>
      <p:ext uri="{BB962C8B-B14F-4D97-AF65-F5344CB8AC3E}">
        <p14:creationId xmlns:p14="http://schemas.microsoft.com/office/powerpoint/2010/main" val="2930034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p:cSld>
    <p:spTree>
      <p:nvGrpSpPr>
        <p:cNvPr id="1" name="Shape 118"/>
        <p:cNvGrpSpPr/>
        <p:nvPr/>
      </p:nvGrpSpPr>
      <p:grpSpPr>
        <a:xfrm>
          <a:off x="0" y="0"/>
          <a:ext cx="0" cy="0"/>
          <a:chOff x="0" y="0"/>
          <a:chExt cx="0" cy="0"/>
        </a:xfrm>
      </p:grpSpPr>
      <p:sp>
        <p:nvSpPr>
          <p:cNvPr id="120" name="Shape 120"/>
          <p:cNvSpPr txBox="1">
            <a:spLocks noGrp="1"/>
          </p:cNvSpPr>
          <p:nvPr>
            <p:ph type="body" idx="1"/>
          </p:nvPr>
        </p:nvSpPr>
        <p:spPr/>
        <p:txBody>
          <a:bodyPr/>
          <a:lstStyle/>
          <a:p>
            <a:pPr lvl="0"/>
            <a:r>
              <a:rPr lang="en-US"/>
              <a:t>Here is my project timeline. In August, I will continue revising my narrative and presentation based on peer review comments. During September-November time frame I will complete the exploratory spatio-temporal visualization and analysis of MVT crashes. This includes the data visualization, 3D rendering in ArcScene and final writeup. Mid-November and NLT December finalize a conference to attend.</a:t>
            </a:r>
            <a:endParaRPr lang="en-US" dirty="0"/>
          </a:p>
        </p:txBody>
      </p:sp>
      <p:sp>
        <p:nvSpPr>
          <p:cNvPr id="3" name="Slide Image Placeholder 2"/>
          <p:cNvSpPr>
            <a:spLocks noGrp="1" noRot="1" noChangeAspect="1"/>
          </p:cNvSpPr>
          <p:nvPr>
            <p:ph type="sldImg"/>
          </p:nvPr>
        </p:nvSpPr>
        <p:spPr>
          <a:xfrm>
            <a:off x="1130300" y="457200"/>
            <a:ext cx="6878638" cy="3868738"/>
          </a:xfrm>
        </p:spPr>
      </p:sp>
    </p:spTree>
    <p:extLst>
      <p:ext uri="{BB962C8B-B14F-4D97-AF65-F5344CB8AC3E}">
        <p14:creationId xmlns:p14="http://schemas.microsoft.com/office/powerpoint/2010/main" val="3044348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1130300" y="457200"/>
            <a:ext cx="6878638" cy="3868738"/>
          </a:xfrm>
        </p:spPr>
      </p:sp>
      <p:sp>
        <p:nvSpPr>
          <p:cNvPr id="5" name="Notes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8942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1130300" y="457200"/>
            <a:ext cx="6878638" cy="3868738"/>
          </a:xfrm>
        </p:spPr>
      </p:sp>
      <p:sp>
        <p:nvSpPr>
          <p:cNvPr id="5" name="Notes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6413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1130300" y="457200"/>
            <a:ext cx="6878638" cy="3868738"/>
          </a:xfrm>
        </p:spPr>
      </p:sp>
      <p:sp>
        <p:nvSpPr>
          <p:cNvPr id="5" name="Notes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8200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p:cSld>
    <p:spTree>
      <p:nvGrpSpPr>
        <p:cNvPr id="1" name="Shape 124"/>
        <p:cNvGrpSpPr/>
        <p:nvPr/>
      </p:nvGrpSpPr>
      <p:grpSpPr>
        <a:xfrm>
          <a:off x="0" y="0"/>
          <a:ext cx="0" cy="0"/>
          <a:chOff x="0" y="0"/>
          <a:chExt cx="0" cy="0"/>
        </a:xfrm>
      </p:grpSpPr>
      <p:sp>
        <p:nvSpPr>
          <p:cNvPr id="126" name="Shape 126"/>
          <p:cNvSpPr txBox="1">
            <a:spLocks noGrp="1"/>
          </p:cNvSpPr>
          <p:nvPr>
            <p:ph type="body" idx="1"/>
          </p:nvPr>
        </p:nvSpPr>
        <p:spPr/>
        <p:txBody>
          <a:bodyPr/>
          <a:lstStyle/>
          <a:p>
            <a:pPr lvl="0"/>
            <a:r>
              <a:rPr lang="en-US" dirty="0"/>
              <a:t>I wanted to give a special thanks to my advisor and a recent master’s graduate Lance Panzer (formally Lance Armstrong).</a:t>
            </a:r>
          </a:p>
        </p:txBody>
      </p:sp>
      <p:sp>
        <p:nvSpPr>
          <p:cNvPr id="3" name="Slide Image Placeholder 2"/>
          <p:cNvSpPr>
            <a:spLocks noGrp="1" noRot="1" noChangeAspect="1"/>
          </p:cNvSpPr>
          <p:nvPr>
            <p:ph type="sldImg"/>
          </p:nvPr>
        </p:nvSpPr>
        <p:spPr>
          <a:xfrm>
            <a:off x="1130300" y="457200"/>
            <a:ext cx="6878638" cy="3868738"/>
          </a:xfrm>
        </p:spPr>
      </p:sp>
    </p:spTree>
    <p:extLst>
      <p:ext uri="{BB962C8B-B14F-4D97-AF65-F5344CB8AC3E}">
        <p14:creationId xmlns:p14="http://schemas.microsoft.com/office/powerpoint/2010/main" val="4267014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p:cSld>
    <p:spTree>
      <p:nvGrpSpPr>
        <p:cNvPr id="1" name="Shape 124"/>
        <p:cNvGrpSpPr/>
        <p:nvPr/>
      </p:nvGrpSpPr>
      <p:grpSpPr>
        <a:xfrm>
          <a:off x="0" y="0"/>
          <a:ext cx="0" cy="0"/>
          <a:chOff x="0" y="0"/>
          <a:chExt cx="0" cy="0"/>
        </a:xfrm>
      </p:grpSpPr>
      <p:sp>
        <p:nvSpPr>
          <p:cNvPr id="126" name="Shape 126"/>
          <p:cNvSpPr txBox="1">
            <a:spLocks noGrp="1"/>
          </p:cNvSpPr>
          <p:nvPr>
            <p:ph type="body" idx="1"/>
          </p:nvPr>
        </p:nvSpPr>
        <p:spPr/>
        <p:txBody>
          <a:bodyPr/>
          <a:lstStyle/>
          <a:p>
            <a:pPr lvl="0"/>
            <a:r>
              <a:rPr lang="en-US"/>
              <a:t>This concludes my presentation. I will be happy to answer any questions you may have.</a:t>
            </a:r>
            <a:endParaRPr lang="en-US" dirty="0"/>
          </a:p>
        </p:txBody>
      </p:sp>
      <p:sp>
        <p:nvSpPr>
          <p:cNvPr id="3" name="Slide Image Placeholder 2"/>
          <p:cNvSpPr>
            <a:spLocks noGrp="1" noRot="1" noChangeAspect="1"/>
          </p:cNvSpPr>
          <p:nvPr>
            <p:ph type="sldImg"/>
          </p:nvPr>
        </p:nvSpPr>
        <p:spPr>
          <a:xfrm>
            <a:off x="1130300" y="457200"/>
            <a:ext cx="6878638" cy="3868738"/>
          </a:xfrm>
        </p:spPr>
      </p:sp>
    </p:spTree>
    <p:extLst>
      <p:ext uri="{BB962C8B-B14F-4D97-AF65-F5344CB8AC3E}">
        <p14:creationId xmlns:p14="http://schemas.microsoft.com/office/powerpoint/2010/main" val="2222997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1130300" y="457200"/>
            <a:ext cx="6878638" cy="3868738"/>
          </a:xfrm>
        </p:spPr>
      </p:sp>
      <p:sp>
        <p:nvSpPr>
          <p:cNvPr id="5" name="Notes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574325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1130300" y="457200"/>
            <a:ext cx="6878638" cy="3868738"/>
          </a:xfrm>
        </p:spPr>
      </p:sp>
      <p:sp>
        <p:nvSpPr>
          <p:cNvPr id="5" name="Notes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167458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p:cSld>
    <p:spTree>
      <p:nvGrpSpPr>
        <p:cNvPr id="1" name="Shape 62"/>
        <p:cNvGrpSpPr/>
        <p:nvPr/>
      </p:nvGrpSpPr>
      <p:grpSpPr>
        <a:xfrm>
          <a:off x="0" y="0"/>
          <a:ext cx="0" cy="0"/>
          <a:chOff x="0" y="0"/>
          <a:chExt cx="0" cy="0"/>
        </a:xfrm>
      </p:grpSpPr>
      <p:sp>
        <p:nvSpPr>
          <p:cNvPr id="64" name="Shape 64"/>
          <p:cNvSpPr txBox="1">
            <a:spLocks noGrp="1"/>
          </p:cNvSpPr>
          <p:nvPr>
            <p:ph type="body" idx="1"/>
          </p:nvPr>
        </p:nvSpPr>
        <p:spPr/>
        <p:txBody>
          <a:bodyPr/>
          <a:lstStyle/>
          <a:p>
            <a:r>
              <a:rPr lang="en" dirty="0">
                <a:sym typeface="Times New Roman"/>
              </a:rPr>
              <a:t>Motor vehicle</a:t>
            </a:r>
            <a:r>
              <a:rPr lang="en" baseline="0" dirty="0">
                <a:sym typeface="Times New Roman"/>
              </a:rPr>
              <a:t> traffic (MTV) </a:t>
            </a:r>
            <a:r>
              <a:rPr lang="en" dirty="0">
                <a:sym typeface="Times New Roman"/>
              </a:rPr>
              <a:t>fatalities have a significant impact in human and economic loss each year in the United</a:t>
            </a:r>
            <a:r>
              <a:rPr lang="en" baseline="0" dirty="0">
                <a:sym typeface="Times New Roman"/>
              </a:rPr>
              <a:t> States</a:t>
            </a:r>
            <a:r>
              <a:rPr lang="en" dirty="0">
                <a:sym typeface="Times New Roman"/>
              </a:rPr>
              <a:t>. In 2014, there were over 32,675</a:t>
            </a:r>
            <a:r>
              <a:rPr lang="en" baseline="0" dirty="0">
                <a:sym typeface="Times New Roman"/>
              </a:rPr>
              <a:t> </a:t>
            </a:r>
            <a:r>
              <a:rPr lang="en" dirty="0">
                <a:sym typeface="Times New Roman"/>
              </a:rPr>
              <a:t>people who lost their lives </a:t>
            </a:r>
            <a:r>
              <a:rPr lang="en" baseline="0" dirty="0">
                <a:sym typeface="Times New Roman"/>
              </a:rPr>
              <a:t>and over </a:t>
            </a:r>
            <a:r>
              <a:rPr lang="en-US" baseline="0" dirty="0">
                <a:sym typeface="Times New Roman"/>
              </a:rPr>
              <a:t>2.3 million people were injured</a:t>
            </a:r>
            <a:r>
              <a:rPr lang="en" baseline="0" dirty="0">
                <a:sym typeface="Times New Roman"/>
              </a:rPr>
              <a:t> in crashes (NHTSA, 2016).</a:t>
            </a:r>
            <a:r>
              <a:rPr lang="en" dirty="0">
                <a:sym typeface="Times New Roman"/>
              </a:rPr>
              <a:t> In 2010, the economic drain was 242 billion and</a:t>
            </a:r>
            <a:r>
              <a:rPr lang="en" baseline="0" dirty="0">
                <a:sym typeface="Times New Roman"/>
              </a:rPr>
              <a:t> nearly </a:t>
            </a:r>
            <a:r>
              <a:rPr lang="en-US" dirty="0"/>
              <a:t>$76.1 billion in</a:t>
            </a:r>
            <a:r>
              <a:rPr lang="en" dirty="0">
                <a:sym typeface="Times New Roman"/>
              </a:rPr>
              <a:t> property </a:t>
            </a:r>
            <a:r>
              <a:rPr lang="en-US" dirty="0"/>
              <a:t>damage alone </a:t>
            </a:r>
            <a:r>
              <a:rPr lang="en" dirty="0">
                <a:sym typeface="Times New Roman"/>
              </a:rPr>
              <a:t>(Blincoe, Miller, Zaloshnja, &amp; Lawrence, 2014).</a:t>
            </a:r>
          </a:p>
          <a:p>
            <a:endParaRPr lang="en-US" dirty="0">
              <a:sym typeface="Times New Roman"/>
            </a:endParaRPr>
          </a:p>
          <a:p>
            <a:r>
              <a:rPr lang="en-US" dirty="0">
                <a:sym typeface="Times New Roman"/>
              </a:rPr>
              <a:t>I included two graphs</a:t>
            </a:r>
            <a:r>
              <a:rPr lang="en-US" baseline="0" dirty="0">
                <a:sym typeface="Times New Roman"/>
              </a:rPr>
              <a:t> </a:t>
            </a:r>
            <a:r>
              <a:rPr lang="en-US" dirty="0">
                <a:sym typeface="Times New Roman"/>
              </a:rPr>
              <a:t>to illustrate U.S. motor vehicle fatalities over the past 20 years. If you loo</a:t>
            </a:r>
            <a:r>
              <a:rPr lang="en-US" baseline="0" dirty="0">
                <a:sym typeface="Times New Roman"/>
              </a:rPr>
              <a:t>k at the left image</a:t>
            </a:r>
            <a:r>
              <a:rPr lang="en-US" dirty="0">
                <a:sym typeface="Times New Roman"/>
              </a:rPr>
              <a:t> you’ll see that the overall trend continue to follow a general decline. I went ahead and included a 2015</a:t>
            </a:r>
            <a:r>
              <a:rPr lang="en-US" baseline="0" dirty="0">
                <a:sym typeface="Times New Roman"/>
              </a:rPr>
              <a:t> projection based on a report published by the NHTSA.</a:t>
            </a:r>
            <a:endParaRPr lang="en-US" dirty="0">
              <a:sym typeface="Times New Roman"/>
            </a:endParaRPr>
          </a:p>
          <a:p>
            <a:pPr lvl="0"/>
            <a:endParaRPr lang="en-US" dirty="0"/>
          </a:p>
          <a:p>
            <a:pPr lvl="0"/>
            <a:r>
              <a:rPr lang="en-US" dirty="0">
                <a:sym typeface="Times New Roman"/>
              </a:rPr>
              <a:t>The second graph of the right shows fatalities by person type (drivers, passengers, motorcyclists and nonmotorists). </a:t>
            </a:r>
            <a:r>
              <a:rPr lang="en-US" baseline="0" dirty="0">
                <a:sym typeface="Times New Roman"/>
              </a:rPr>
              <a:t> A n</a:t>
            </a:r>
            <a:r>
              <a:rPr lang="en-US" dirty="0">
                <a:sym typeface="Times New Roman"/>
              </a:rPr>
              <a:t>onmotorists would include pedestrians and pedalcyclist.</a:t>
            </a:r>
          </a:p>
          <a:p>
            <a:pPr lvl="0"/>
            <a:endParaRPr lang="en-US" dirty="0">
              <a:sym typeface="Times New Roman"/>
            </a:endParaRPr>
          </a:p>
          <a:p>
            <a:pPr marL="171450" lvl="0" indent="-171450">
              <a:buFont typeface="Arial" panose="020B0604020202020204" pitchFamily="34" charset="0"/>
              <a:buChar char="•"/>
            </a:pPr>
            <a:r>
              <a:rPr lang="en-US" dirty="0">
                <a:sym typeface="Times New Roman"/>
              </a:rPr>
              <a:t>Driver</a:t>
            </a:r>
            <a:r>
              <a:rPr lang="en-US" baseline="0" dirty="0">
                <a:sym typeface="Times New Roman"/>
              </a:rPr>
              <a:t> and passenger decrease</a:t>
            </a:r>
          </a:p>
        </p:txBody>
      </p:sp>
      <p:sp>
        <p:nvSpPr>
          <p:cNvPr id="3" name="Slide Image Placeholder 2"/>
          <p:cNvSpPr>
            <a:spLocks noGrp="1" noRot="1" noChangeAspect="1"/>
          </p:cNvSpPr>
          <p:nvPr>
            <p:ph type="sldImg"/>
          </p:nvPr>
        </p:nvSpPr>
        <p:spPr>
          <a:xfrm>
            <a:off x="1130300" y="457200"/>
            <a:ext cx="6878638" cy="3868738"/>
          </a:xfrm>
        </p:spPr>
      </p:sp>
    </p:spTree>
    <p:extLst>
      <p:ext uri="{BB962C8B-B14F-4D97-AF65-F5344CB8AC3E}">
        <p14:creationId xmlns:p14="http://schemas.microsoft.com/office/powerpoint/2010/main" val="1192338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0300" y="457200"/>
            <a:ext cx="6878638" cy="3868738"/>
          </a:xfrm>
        </p:spPr>
      </p:sp>
      <p:sp>
        <p:nvSpPr>
          <p:cNvPr id="3" name="Notes Placeholder 2"/>
          <p:cNvSpPr>
            <a:spLocks noGrp="1"/>
          </p:cNvSpPr>
          <p:nvPr>
            <p:ph type="body" idx="1"/>
          </p:nvPr>
        </p:nvSpPr>
        <p:spPr/>
        <p:txBody>
          <a:bodyPr/>
          <a:lstStyle/>
          <a:p>
            <a:r>
              <a:rPr lang="en-US" dirty="0"/>
              <a:t>Of the vehicle crashes that occurred in 2014, 69% of all fatalities were the result of three crash-related factors: (1) alcohol-impaired driving (31%), (2) speeding-related crashes (28%) and (3) distracted driving (10%) (NHTSA, 2016).</a:t>
            </a:r>
          </a:p>
          <a:p>
            <a:endParaRPr lang="en-US" dirty="0"/>
          </a:p>
        </p:txBody>
      </p:sp>
    </p:spTree>
    <p:extLst>
      <p:ext uri="{BB962C8B-B14F-4D97-AF65-F5344CB8AC3E}">
        <p14:creationId xmlns:p14="http://schemas.microsoft.com/office/powerpoint/2010/main" val="560375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p:cSld>
    <p:spTree>
      <p:nvGrpSpPr>
        <p:cNvPr id="1" name="Shape 70"/>
        <p:cNvGrpSpPr/>
        <p:nvPr/>
      </p:nvGrpSpPr>
      <p:grpSpPr>
        <a:xfrm>
          <a:off x="0" y="0"/>
          <a:ext cx="0" cy="0"/>
          <a:chOff x="0" y="0"/>
          <a:chExt cx="0" cy="0"/>
        </a:xfrm>
      </p:grpSpPr>
      <p:sp>
        <p:nvSpPr>
          <p:cNvPr id="3" name="Slide Image Placeholder 2"/>
          <p:cNvSpPr>
            <a:spLocks noGrp="1" noRot="1" noChangeAspect="1"/>
          </p:cNvSpPr>
          <p:nvPr>
            <p:ph type="sldImg"/>
          </p:nvPr>
        </p:nvSpPr>
        <p:spPr>
          <a:xfrm>
            <a:off x="1130300" y="457200"/>
            <a:ext cx="6878638" cy="3868738"/>
          </a:xfrm>
        </p:spPr>
      </p:sp>
      <p:sp>
        <p:nvSpPr>
          <p:cNvPr id="7" name="Notes Placeholder 6"/>
          <p:cNvSpPr>
            <a:spLocks noGrp="1"/>
          </p:cNvSpPr>
          <p:nvPr>
            <p:ph type="body" idx="1"/>
          </p:nvPr>
        </p:nvSpPr>
        <p:spPr>
          <a:xfrm>
            <a:off x="444296" y="4414226"/>
            <a:ext cx="8250646" cy="216746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image on the left shows fatalities and injuries per 100 million vehicle miles traveled (VMT) The image on the right is from the CDC website and shows the 10 leading causes of nonfatal injuries in 2013 that were treated in the hospital emergency departments. If you look at the blue boxes you will see unintentional mv occupant and where they rank by age group.</a:t>
            </a:r>
          </a:p>
        </p:txBody>
      </p:sp>
    </p:spTree>
    <p:extLst>
      <p:ext uri="{BB962C8B-B14F-4D97-AF65-F5344CB8AC3E}">
        <p14:creationId xmlns:p14="http://schemas.microsoft.com/office/powerpoint/2010/main" val="2499573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defRPr/>
            </a:pPr>
            <a:r>
              <a:rPr lang="en-US" sz="1000" dirty="0">
                <a:latin typeface="Georgia" panose="02040502050405020303" pitchFamily="18" charset="0"/>
              </a:rPr>
              <a:t>What I want to do essentially is examine where accidents happen and why they happen</a:t>
            </a:r>
            <a:r>
              <a:rPr lang="en-US" sz="1000" baseline="0" dirty="0">
                <a:latin typeface="Georgia" panose="02040502050405020303" pitchFamily="18" charset="0"/>
              </a:rPr>
              <a:t> through exploratory data analysis and geovisualization.</a:t>
            </a:r>
            <a:r>
              <a:rPr lang="en-US" sz="1000" dirty="0">
                <a:latin typeface="Georgia" panose="02040502050405020303" pitchFamily="18" charset="0"/>
              </a:rPr>
              <a:t> </a:t>
            </a:r>
            <a:r>
              <a:rPr lang="en-US" sz="1000" baseline="0" dirty="0">
                <a:latin typeface="Georgia" panose="02040502050405020303" pitchFamily="18" charset="0"/>
              </a:rPr>
              <a:t>This will be accomplished primarily through the use of Space-Time Cube (STC) and other visualization techniques (graphs)</a:t>
            </a:r>
            <a:r>
              <a:rPr lang="en-US" dirty="0"/>
              <a:t> using the FARS and CRIS data from 2010 to 2015.</a:t>
            </a:r>
            <a:endParaRPr lang="en-US" sz="1000" baseline="0" dirty="0">
              <a:latin typeface="Georgia" panose="02040502050405020303" pitchFamily="18" charset="0"/>
            </a:endParaRPr>
          </a:p>
          <a:p>
            <a:pPr marR="0" lvl="0" algn="l" defTabSz="914400" rtl="0" eaLnBrk="1" fontAlgn="auto" latinLnBrk="0" hangingPunct="1">
              <a:lnSpc>
                <a:spcPct val="100000"/>
              </a:lnSpc>
              <a:spcBef>
                <a:spcPts val="0"/>
              </a:spcBef>
              <a:spcAft>
                <a:spcPts val="0"/>
              </a:spcAft>
              <a:buClrTx/>
              <a:buSzTx/>
              <a:tabLst/>
              <a:defRPr/>
            </a:pPr>
            <a:endParaRPr lang="en-US" dirty="0"/>
          </a:p>
          <a:p>
            <a:pPr marR="0" lvl="0" algn="l" defTabSz="914400" rtl="0" eaLnBrk="1" fontAlgn="auto" latinLnBrk="0" hangingPunct="1">
              <a:lnSpc>
                <a:spcPct val="100000"/>
              </a:lnSpc>
              <a:spcBef>
                <a:spcPts val="0"/>
              </a:spcBef>
              <a:spcAft>
                <a:spcPts val="0"/>
              </a:spcAft>
              <a:buClrTx/>
              <a:buSzTx/>
              <a:tabLst/>
              <a:defRPr/>
            </a:pPr>
            <a:r>
              <a:rPr lang="en-US" sz="1000" baseline="0" dirty="0">
                <a:latin typeface="Georgia" panose="02040502050405020303" pitchFamily="18" charset="0"/>
              </a:rPr>
              <a:t>This could potentially mitigate and reduce crashes</a:t>
            </a:r>
            <a:r>
              <a:rPr lang="en-US" sz="1000" dirty="0">
                <a:latin typeface="Georgia" panose="02040502050405020303" pitchFamily="18" charset="0"/>
              </a:rPr>
              <a:t> and </a:t>
            </a:r>
            <a:r>
              <a:rPr lang="en-US" sz="1000" baseline="0" dirty="0">
                <a:latin typeface="Georgia" panose="02040502050405020303" pitchFamily="18" charset="0"/>
              </a:rPr>
              <a:t>lead to new insights and understanding to where, when and why crashes occur</a:t>
            </a:r>
            <a:r>
              <a:rPr lang="en-US" sz="1000" dirty="0">
                <a:latin typeface="Georgia" panose="02040502050405020303" pitchFamily="18" charset="0"/>
              </a:rPr>
              <a:t> through data visualization and exploration.</a:t>
            </a:r>
          </a:p>
          <a:p>
            <a:pPr marR="0" lvl="0" algn="l" defTabSz="914400" rtl="0" eaLnBrk="1" fontAlgn="auto" latinLnBrk="0" hangingPunct="1">
              <a:lnSpc>
                <a:spcPct val="100000"/>
              </a:lnSpc>
              <a:spcBef>
                <a:spcPts val="0"/>
              </a:spcBef>
              <a:spcAft>
                <a:spcPts val="0"/>
              </a:spcAft>
              <a:buClrTx/>
              <a:buSzTx/>
              <a:tabLst/>
              <a:defRPr/>
            </a:pPr>
            <a:endParaRPr lang="en-US" sz="1000" baseline="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Times New Roman"/>
              </a:rPr>
              <a:t>What makes this problem unique is the magnitude and complexity of the data. You also have both a spatial and temporal components associated with the data. Also, a lot of variables can influence why crashes. Some examples include environmental conditions and driving behavior. </a:t>
            </a:r>
            <a:endParaRPr lang="en-US" sz="1000" baseline="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aseline="0" dirty="0">
              <a:latin typeface="Georgia" panose="02040502050405020303" pitchFamily="18" charset="0"/>
            </a:endParaRPr>
          </a:p>
          <a:p>
            <a:pPr lvl="0">
              <a:defRPr/>
            </a:pPr>
            <a:r>
              <a:rPr lang="en-US" sz="1000" dirty="0">
                <a:latin typeface="Georgia" panose="02040502050405020303" pitchFamily="18" charset="0"/>
              </a:rPr>
              <a:t>Examples on literature</a:t>
            </a:r>
            <a:r>
              <a:rPr lang="en-US" sz="1000" baseline="0" dirty="0">
                <a:latin typeface="Georgia" panose="02040502050405020303" pitchFamily="18" charset="0"/>
              </a:rPr>
              <a:t> reviewing crashes</a:t>
            </a:r>
            <a:r>
              <a:rPr lang="en-US" dirty="0"/>
              <a:t> by Plainis, Murray, &amp; Pallikaris, (2006), Bergel-Hayat, Debbarh, Antoniou, &amp; Yannis, (2013), Jägerbrand &amp; Sjöbergh, (2016).</a:t>
            </a:r>
            <a:endParaRPr lang="en-US" sz="1000" dirty="0">
              <a:solidFill>
                <a:schemeClr val="tx1"/>
              </a:solidFill>
              <a:latin typeface="Georgia" panose="02040502050405020303" pitchFamily="18" charset="0"/>
            </a:endParaRPr>
          </a:p>
        </p:txBody>
      </p:sp>
      <p:sp>
        <p:nvSpPr>
          <p:cNvPr id="5" name="Slide Image Placeholder 4"/>
          <p:cNvSpPr>
            <a:spLocks noGrp="1" noRot="1" noChangeAspect="1"/>
          </p:cNvSpPr>
          <p:nvPr>
            <p:ph type="sldImg"/>
          </p:nvPr>
        </p:nvSpPr>
        <p:spPr>
          <a:xfrm>
            <a:off x="1130300" y="457200"/>
            <a:ext cx="6878638" cy="3868738"/>
          </a:xfrm>
        </p:spPr>
      </p:sp>
    </p:spTree>
    <p:extLst>
      <p:ext uri="{BB962C8B-B14F-4D97-AF65-F5344CB8AC3E}">
        <p14:creationId xmlns:p14="http://schemas.microsoft.com/office/powerpoint/2010/main" val="1618767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p:cSld>
    <p:spTree>
      <p:nvGrpSpPr>
        <p:cNvPr id="1" name="Shape 77"/>
        <p:cNvGrpSpPr/>
        <p:nvPr/>
      </p:nvGrpSpPr>
      <p:grpSpPr>
        <a:xfrm>
          <a:off x="0" y="0"/>
          <a:ext cx="0" cy="0"/>
          <a:chOff x="0" y="0"/>
          <a:chExt cx="0" cy="0"/>
        </a:xfrm>
      </p:grpSpPr>
      <p:sp>
        <p:nvSpPr>
          <p:cNvPr id="79" name="Shape 79"/>
          <p:cNvSpPr txBox="1">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000" kern="1200" dirty="0">
                <a:solidFill>
                  <a:schemeClr val="tx1"/>
                </a:solidFill>
                <a:latin typeface="Georgia" panose="02040502050405020303" pitchFamily="18" charset="0"/>
                <a:ea typeface="Times New Roman"/>
                <a:cs typeface="Times New Roman"/>
                <a:sym typeface="Times New Roman"/>
              </a:rPr>
              <a:t>What is FARS?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000" b="0" kern="1200" dirty="0">
              <a:solidFill>
                <a:schemeClr val="tx1"/>
              </a:solidFill>
              <a:latin typeface="Georgia" panose="02040502050405020303" pitchFamily="18" charset="0"/>
              <a:ea typeface="Times New Roman"/>
              <a:cs typeface="Times New Roman"/>
              <a:sym typeface="Times New Roman"/>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sz="1000" b="0" kern="1200" dirty="0">
                <a:solidFill>
                  <a:schemeClr val="tx1"/>
                </a:solidFill>
                <a:latin typeface="Georgia" panose="02040502050405020303" pitchFamily="18" charset="0"/>
                <a:ea typeface="Times New Roman"/>
                <a:cs typeface="Times New Roman"/>
                <a:sym typeface="Times New Roman"/>
              </a:rPr>
              <a:t>U.S. Census of motor vehicle crashes that occur on a public roadway and involve a fatality.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latin typeface="Georgia" panose="02040502050405020303" pitchFamily="18" charset="0"/>
                <a:sym typeface="Times New Roman"/>
              </a:rPr>
              <a:t>19 data files </a:t>
            </a:r>
            <a:r>
              <a:rPr lang="en" sz="1000" b="0" kern="1200" dirty="0">
                <a:solidFill>
                  <a:schemeClr val="tx1"/>
                </a:solidFill>
                <a:latin typeface="Georgia" panose="02040502050405020303" pitchFamily="18" charset="0"/>
                <a:ea typeface="Times New Roman"/>
                <a:cs typeface="Times New Roman"/>
                <a:sym typeface="Times New Roman"/>
              </a:rPr>
              <a:t>and over 100 data elements</a:t>
            </a:r>
            <a:r>
              <a:rPr lang="en" sz="1000" b="0" kern="1200" baseline="0" dirty="0">
                <a:solidFill>
                  <a:schemeClr val="tx1"/>
                </a:solidFill>
                <a:latin typeface="Georgia" panose="02040502050405020303" pitchFamily="18" charset="0"/>
                <a:ea typeface="Times New Roman"/>
                <a:cs typeface="Times New Roman"/>
                <a:sym typeface="Times New Roman"/>
              </a:rPr>
              <a:t> and can be obtained from the FARS website or you can download the raw data in .dbf format.</a:t>
            </a:r>
            <a:endParaRPr lang="en" sz="1000" b="0" kern="1200" dirty="0">
              <a:solidFill>
                <a:schemeClr val="tx1"/>
              </a:solidFill>
              <a:latin typeface="Georgia" panose="02040502050405020303" pitchFamily="18" charset="0"/>
              <a:ea typeface="Times New Roman"/>
              <a:cs typeface="Times New Roman"/>
              <a:sym typeface="Times New Roman"/>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dirty="0">
                <a:ea typeface="Times New Roman"/>
                <a:cs typeface="Times New Roman"/>
                <a:sym typeface="Times New Roman"/>
              </a:rPr>
              <a:t>Data is complex!</a:t>
            </a:r>
            <a:endParaRPr lang="en" sz="1000" b="0" kern="1200" dirty="0">
              <a:solidFill>
                <a:schemeClr val="tx1"/>
              </a:solidFill>
              <a:latin typeface="Georgia" panose="02040502050405020303" pitchFamily="18" charset="0"/>
              <a:ea typeface="Times New Roman"/>
              <a:cs typeface="Times New Roman"/>
              <a:sym typeface="Times New Roman"/>
            </a:endParaRPr>
          </a:p>
          <a:p>
            <a:pPr lvl="0"/>
            <a:endParaRPr lang="en-US" sz="1000" b="0" dirty="0">
              <a:latin typeface="Georgia" panose="02040502050405020303" pitchFamily="18" charset="0"/>
              <a:sym typeface="Times New Roman"/>
            </a:endParaRPr>
          </a:p>
          <a:p>
            <a:r>
              <a:rPr lang="en-US" dirty="0"/>
              <a:t>The purpose of FARS is to “identify highway safety problem areas, provide a basis for regulatory and consumer information initiatives, and form the basis for cost and benefit analyses of highway safety initiatives.”</a:t>
            </a:r>
            <a:endParaRPr lang="en-US" sz="1000" b="0" dirty="0">
              <a:latin typeface="Georgia" panose="02040502050405020303" pitchFamily="18" charset="0"/>
              <a:sym typeface="Times New Roman"/>
            </a:endParaRPr>
          </a:p>
          <a:p>
            <a:pPr lvl="0"/>
            <a:endParaRPr lang="en-US" sz="1000" b="0" dirty="0">
              <a:latin typeface="Georgia" panose="02040502050405020303" pitchFamily="18" charset="0"/>
              <a:sym typeface="Times New Roman"/>
            </a:endParaRPr>
          </a:p>
          <a:p>
            <a:pPr marL="171450" lvl="0" indent="-171450">
              <a:buFont typeface="Arial" panose="020B0604020202020204" pitchFamily="34" charset="0"/>
              <a:buChar char="•"/>
            </a:pPr>
            <a:r>
              <a:rPr lang="en-US" b="0" dirty="0">
                <a:latin typeface="Georgia" panose="02040502050405020303" pitchFamily="18" charset="0"/>
                <a:sym typeface="Times New Roman"/>
              </a:rPr>
              <a:t>Accident Data File – contains information about crash characteristics and environmental conditions at the time of the crash.</a:t>
            </a:r>
          </a:p>
          <a:p>
            <a:pPr marL="171450" lvl="0" indent="-171450">
              <a:buFont typeface="Arial" panose="020B0604020202020204" pitchFamily="34" charset="0"/>
              <a:buChar char="•"/>
            </a:pPr>
            <a:r>
              <a:rPr lang="en-US" b="0" i="0" u="none" strike="noStrike" kern="1200" baseline="0" dirty="0">
                <a:solidFill>
                  <a:schemeClr val="tx1"/>
                </a:solidFill>
                <a:latin typeface="Georgia" panose="02040502050405020303" pitchFamily="18" charset="0"/>
              </a:rPr>
              <a:t>Vehicle Data File – includes in-transport motor vehicle data as well as driver and precrash data. </a:t>
            </a:r>
            <a:endParaRPr lang="en-US" b="0" dirty="0">
              <a:latin typeface="Georgia" panose="02040502050405020303" pitchFamily="18" charset="0"/>
              <a:sym typeface="Times New Roman"/>
            </a:endParaRPr>
          </a:p>
          <a:p>
            <a:pPr marL="171450" lvl="0" indent="-171450">
              <a:buFont typeface="Arial" panose="020B0604020202020204" pitchFamily="34" charset="0"/>
              <a:buChar char="•"/>
            </a:pPr>
            <a:r>
              <a:rPr lang="en-US" b="0" dirty="0">
                <a:latin typeface="Georgia" panose="02040502050405020303" pitchFamily="18" charset="0"/>
                <a:sym typeface="Times New Roman"/>
              </a:rPr>
              <a:t>Distract  Data File</a:t>
            </a:r>
            <a:r>
              <a:rPr lang="en-US" b="0" baseline="0" dirty="0">
                <a:latin typeface="Georgia" panose="02040502050405020303" pitchFamily="18" charset="0"/>
                <a:sym typeface="Times New Roman"/>
              </a:rPr>
              <a:t> </a:t>
            </a:r>
            <a:r>
              <a:rPr lang="en-US" b="0" dirty="0">
                <a:latin typeface="Georgia" panose="02040502050405020303" pitchFamily="18" charset="0"/>
                <a:sym typeface="Times New Roman"/>
              </a:rPr>
              <a:t>–</a:t>
            </a:r>
            <a:r>
              <a:rPr lang="en-US" b="0" baseline="0" dirty="0">
                <a:latin typeface="Georgia" panose="02040502050405020303" pitchFamily="18" charset="0"/>
                <a:sym typeface="Times New Roman"/>
              </a:rPr>
              <a:t> </a:t>
            </a:r>
            <a:r>
              <a:rPr lang="en-US" b="0" dirty="0">
                <a:latin typeface="Georgia" panose="02040502050405020303" pitchFamily="18" charset="0"/>
                <a:sym typeface="Times New Roman"/>
              </a:rPr>
              <a:t>contains information about driver distractions.</a:t>
            </a:r>
          </a:p>
        </p:txBody>
      </p:sp>
      <p:sp>
        <p:nvSpPr>
          <p:cNvPr id="3" name="Slide Image Placeholder 2"/>
          <p:cNvSpPr>
            <a:spLocks noGrp="1" noRot="1" noChangeAspect="1"/>
          </p:cNvSpPr>
          <p:nvPr>
            <p:ph type="sldImg"/>
          </p:nvPr>
        </p:nvSpPr>
        <p:spPr>
          <a:xfrm>
            <a:off x="1130300" y="457200"/>
            <a:ext cx="6878638" cy="3868738"/>
          </a:xfrm>
        </p:spPr>
      </p:sp>
    </p:spTree>
    <p:extLst>
      <p:ext uri="{BB962C8B-B14F-4D97-AF65-F5344CB8AC3E}">
        <p14:creationId xmlns:p14="http://schemas.microsoft.com/office/powerpoint/2010/main" val="883346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For my proposed</a:t>
            </a:r>
            <a:r>
              <a:rPr lang="en-US" baseline="0" dirty="0"/>
              <a:t> project </a:t>
            </a:r>
            <a:r>
              <a:rPr lang="en-US" dirty="0"/>
              <a:t>I will narrow my focus to a smaller geographic region</a:t>
            </a:r>
            <a:r>
              <a:rPr lang="en-US" baseline="0" dirty="0"/>
              <a:t>.</a:t>
            </a:r>
          </a:p>
        </p:txBody>
      </p:sp>
      <p:sp>
        <p:nvSpPr>
          <p:cNvPr id="5" name="Slide Image Placeholder 4"/>
          <p:cNvSpPr>
            <a:spLocks noGrp="1" noRot="1" noChangeAspect="1"/>
          </p:cNvSpPr>
          <p:nvPr>
            <p:ph type="sldImg"/>
          </p:nvPr>
        </p:nvSpPr>
        <p:spPr>
          <a:xfrm>
            <a:off x="1130300" y="457200"/>
            <a:ext cx="6878638" cy="3868738"/>
          </a:xfrm>
        </p:spPr>
      </p:sp>
    </p:spTree>
    <p:extLst>
      <p:ext uri="{BB962C8B-B14F-4D97-AF65-F5344CB8AC3E}">
        <p14:creationId xmlns:p14="http://schemas.microsoft.com/office/powerpoint/2010/main" val="3803761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Image on the left</a:t>
            </a:r>
            <a:r>
              <a:rPr lang="en-US" baseline="0" dirty="0"/>
              <a:t> shows </a:t>
            </a:r>
            <a:r>
              <a:rPr lang="en-US" dirty="0"/>
              <a:t>TX</a:t>
            </a:r>
            <a:r>
              <a:rPr lang="en-US" baseline="0" dirty="0"/>
              <a:t> fatalities </a:t>
            </a:r>
            <a:r>
              <a:rPr lang="en-US" dirty="0"/>
              <a:t>by the</a:t>
            </a:r>
            <a:r>
              <a:rPr lang="en-US" baseline="0" dirty="0"/>
              <a:t> top 10 counties and % change</a:t>
            </a:r>
            <a:r>
              <a:rPr lang="en-US" dirty="0"/>
              <a:t>. The image</a:t>
            </a:r>
            <a:r>
              <a:rPr lang="en-US" baseline="0" dirty="0"/>
              <a:t> on the right shows a comparison of motor vehicle traffic deaths by vehicle miles traveled and the estimated economic loss in crashes. TX GDP is a little over 1.4 trillion. </a:t>
            </a:r>
            <a:r>
              <a:rPr lang="en-US" dirty="0"/>
              <a:t>My analysis will</a:t>
            </a:r>
            <a:r>
              <a:rPr lang="en-US" baseline="0" dirty="0"/>
              <a:t> focus crashes at the county level.</a:t>
            </a:r>
            <a:endParaRPr lang="en-US" dirty="0"/>
          </a:p>
        </p:txBody>
      </p:sp>
      <p:sp>
        <p:nvSpPr>
          <p:cNvPr id="5" name="Slide Image Placeholder 4"/>
          <p:cNvSpPr>
            <a:spLocks noGrp="1" noRot="1" noChangeAspect="1"/>
          </p:cNvSpPr>
          <p:nvPr>
            <p:ph type="sldImg"/>
          </p:nvPr>
        </p:nvSpPr>
        <p:spPr>
          <a:xfrm>
            <a:off x="1130300" y="457200"/>
            <a:ext cx="6878638" cy="3868738"/>
          </a:xfrm>
        </p:spPr>
      </p:sp>
    </p:spTree>
    <p:extLst>
      <p:ext uri="{BB962C8B-B14F-4D97-AF65-F5344CB8AC3E}">
        <p14:creationId xmlns:p14="http://schemas.microsoft.com/office/powerpoint/2010/main" val="3970940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dirty="0"/>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solidFill>
                  <a:schemeClr val="tx1"/>
                </a:solidFill>
              </a:defRPr>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dirty="0"/>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8" indent="0" algn="ctr">
              <a:buNone/>
              <a:defRPr sz="1500"/>
            </a:lvl2pPr>
            <a:lvl3pPr marL="685755" indent="0" algn="ctr">
              <a:buNone/>
              <a:defRPr sz="1350"/>
            </a:lvl3pPr>
            <a:lvl4pPr marL="1028633" indent="0" algn="ctr">
              <a:buNone/>
              <a:defRPr sz="1200"/>
            </a:lvl4pPr>
            <a:lvl5pPr marL="1371511" indent="0" algn="ctr">
              <a:buNone/>
              <a:defRPr sz="1200"/>
            </a:lvl5pPr>
            <a:lvl6pPr marL="1714389" indent="0" algn="ctr">
              <a:buNone/>
              <a:defRPr sz="1200"/>
            </a:lvl6pPr>
            <a:lvl7pPr marL="2057266" indent="0" algn="ctr">
              <a:buNone/>
              <a:defRPr sz="1200"/>
            </a:lvl7pPr>
            <a:lvl8pPr marL="2400144" indent="0" algn="ctr">
              <a:buNone/>
              <a:defRPr sz="1200"/>
            </a:lvl8pPr>
            <a:lvl9pPr marL="2743022"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0F5EAFD8-74DF-4BE7-A2E9-2E6BC224CE74}"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334D73-B7F6-427B-8A09-A8B0590AEBF0}" type="slidenum">
              <a:rPr lang="en-US" smtClean="0"/>
              <a:t>‹#›</a:t>
            </a:fld>
            <a:endParaRPr lang="en-US"/>
          </a:p>
        </p:txBody>
      </p:sp>
    </p:spTree>
    <p:extLst>
      <p:ext uri="{BB962C8B-B14F-4D97-AF65-F5344CB8AC3E}">
        <p14:creationId xmlns:p14="http://schemas.microsoft.com/office/powerpoint/2010/main" val="3502909070"/>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5EAFD8-74DF-4BE7-A2E9-2E6BC224CE74}"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334D73-B7F6-427B-8A09-A8B0590AEBF0}" type="slidenum">
              <a:rPr lang="en-US" smtClean="0"/>
              <a:t>‹#›</a:t>
            </a:fld>
            <a:endParaRPr lang="en-US"/>
          </a:p>
        </p:txBody>
      </p:sp>
    </p:spTree>
    <p:extLst>
      <p:ext uri="{BB962C8B-B14F-4D97-AF65-F5344CB8AC3E}">
        <p14:creationId xmlns:p14="http://schemas.microsoft.com/office/powerpoint/2010/main" val="3061588342"/>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00"/>
            <a:ext cx="7886700" cy="1125140"/>
          </a:xfrm>
        </p:spPr>
        <p:txBody>
          <a:bodyPr/>
          <a:lstStyle>
            <a:lvl1pPr marL="0" indent="0">
              <a:buNone/>
              <a:defRPr sz="1800">
                <a:solidFill>
                  <a:schemeClr val="tx1">
                    <a:tint val="75000"/>
                  </a:schemeClr>
                </a:solidFill>
              </a:defRPr>
            </a:lvl1pPr>
            <a:lvl2pPr marL="342878" indent="0">
              <a:buNone/>
              <a:defRPr sz="1500">
                <a:solidFill>
                  <a:schemeClr val="tx1">
                    <a:tint val="75000"/>
                  </a:schemeClr>
                </a:solidFill>
              </a:defRPr>
            </a:lvl2pPr>
            <a:lvl3pPr marL="685755" indent="0">
              <a:buNone/>
              <a:defRPr sz="1350">
                <a:solidFill>
                  <a:schemeClr val="tx1">
                    <a:tint val="75000"/>
                  </a:schemeClr>
                </a:solidFill>
              </a:defRPr>
            </a:lvl3pPr>
            <a:lvl4pPr marL="1028633" indent="0">
              <a:buNone/>
              <a:defRPr sz="1200">
                <a:solidFill>
                  <a:schemeClr val="tx1">
                    <a:tint val="75000"/>
                  </a:schemeClr>
                </a:solidFill>
              </a:defRPr>
            </a:lvl4pPr>
            <a:lvl5pPr marL="1371511" indent="0">
              <a:buNone/>
              <a:defRPr sz="1200">
                <a:solidFill>
                  <a:schemeClr val="tx1">
                    <a:tint val="75000"/>
                  </a:schemeClr>
                </a:solidFill>
              </a:defRPr>
            </a:lvl5pPr>
            <a:lvl6pPr marL="1714389" indent="0">
              <a:buNone/>
              <a:defRPr sz="1200">
                <a:solidFill>
                  <a:schemeClr val="tx1">
                    <a:tint val="75000"/>
                  </a:schemeClr>
                </a:solidFill>
              </a:defRPr>
            </a:lvl6pPr>
            <a:lvl7pPr marL="2057266" indent="0">
              <a:buNone/>
              <a:defRPr sz="1200">
                <a:solidFill>
                  <a:schemeClr val="tx1">
                    <a:tint val="75000"/>
                  </a:schemeClr>
                </a:solidFill>
              </a:defRPr>
            </a:lvl7pPr>
            <a:lvl8pPr marL="2400144" indent="0">
              <a:buNone/>
              <a:defRPr sz="1200">
                <a:solidFill>
                  <a:schemeClr val="tx1">
                    <a:tint val="75000"/>
                  </a:schemeClr>
                </a:solidFill>
              </a:defRPr>
            </a:lvl8pPr>
            <a:lvl9pPr marL="274302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5EAFD8-74DF-4BE7-A2E9-2E6BC224CE74}"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334D73-B7F6-427B-8A09-A8B0590AEBF0}" type="slidenum">
              <a:rPr lang="en-US" smtClean="0"/>
              <a:t>‹#›</a:t>
            </a:fld>
            <a:endParaRPr lang="en-US"/>
          </a:p>
        </p:txBody>
      </p:sp>
    </p:spTree>
    <p:extLst>
      <p:ext uri="{BB962C8B-B14F-4D97-AF65-F5344CB8AC3E}">
        <p14:creationId xmlns:p14="http://schemas.microsoft.com/office/powerpoint/2010/main" val="1963012820"/>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5EAFD8-74DF-4BE7-A2E9-2E6BC224CE74}"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334D73-B7F6-427B-8A09-A8B0590AEBF0}" type="slidenum">
              <a:rPr lang="en-US" smtClean="0"/>
              <a:t>‹#›</a:t>
            </a:fld>
            <a:endParaRPr lang="en-US"/>
          </a:p>
        </p:txBody>
      </p:sp>
    </p:spTree>
    <p:extLst>
      <p:ext uri="{BB962C8B-B14F-4D97-AF65-F5344CB8AC3E}">
        <p14:creationId xmlns:p14="http://schemas.microsoft.com/office/powerpoint/2010/main" val="3691289502"/>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4" y="1260872"/>
            <a:ext cx="3868340" cy="617934"/>
          </a:xfrm>
        </p:spPr>
        <p:txBody>
          <a:bodyPr anchor="b"/>
          <a:lstStyle>
            <a:lvl1pPr marL="0" indent="0">
              <a:buNone/>
              <a:defRPr sz="1800" b="1"/>
            </a:lvl1pPr>
            <a:lvl2pPr marL="342878" indent="0">
              <a:buNone/>
              <a:defRPr sz="1500" b="1"/>
            </a:lvl2pPr>
            <a:lvl3pPr marL="685755" indent="0">
              <a:buNone/>
              <a:defRPr sz="1350" b="1"/>
            </a:lvl3pPr>
            <a:lvl4pPr marL="1028633" indent="0">
              <a:buNone/>
              <a:defRPr sz="1200" b="1"/>
            </a:lvl4pPr>
            <a:lvl5pPr marL="1371511" indent="0">
              <a:buNone/>
              <a:defRPr sz="1200" b="1"/>
            </a:lvl5pPr>
            <a:lvl6pPr marL="1714389" indent="0">
              <a:buNone/>
              <a:defRPr sz="1200" b="1"/>
            </a:lvl6pPr>
            <a:lvl7pPr marL="2057266" indent="0">
              <a:buNone/>
              <a:defRPr sz="1200" b="1"/>
            </a:lvl7pPr>
            <a:lvl8pPr marL="2400144" indent="0">
              <a:buNone/>
              <a:defRPr sz="1200" b="1"/>
            </a:lvl8pPr>
            <a:lvl9pPr marL="274302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4"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78" indent="0">
              <a:buNone/>
              <a:defRPr sz="1500" b="1"/>
            </a:lvl2pPr>
            <a:lvl3pPr marL="685755" indent="0">
              <a:buNone/>
              <a:defRPr sz="1350" b="1"/>
            </a:lvl3pPr>
            <a:lvl4pPr marL="1028633" indent="0">
              <a:buNone/>
              <a:defRPr sz="1200" b="1"/>
            </a:lvl4pPr>
            <a:lvl5pPr marL="1371511" indent="0">
              <a:buNone/>
              <a:defRPr sz="1200" b="1"/>
            </a:lvl5pPr>
            <a:lvl6pPr marL="1714389" indent="0">
              <a:buNone/>
              <a:defRPr sz="1200" b="1"/>
            </a:lvl6pPr>
            <a:lvl7pPr marL="2057266" indent="0">
              <a:buNone/>
              <a:defRPr sz="1200" b="1"/>
            </a:lvl7pPr>
            <a:lvl8pPr marL="2400144" indent="0">
              <a:buNone/>
              <a:defRPr sz="1200" b="1"/>
            </a:lvl8pPr>
            <a:lvl9pPr marL="274302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5EAFD8-74DF-4BE7-A2E9-2E6BC224CE74}" type="datetimeFigureOut">
              <a:rPr lang="en-US" smtClean="0"/>
              <a:t>7/27/2016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334D73-B7F6-427B-8A09-A8B0590AEBF0}" type="slidenum">
              <a:rPr lang="en-US" smtClean="0"/>
              <a:t>‹#›</a:t>
            </a:fld>
            <a:endParaRPr lang="en-US"/>
          </a:p>
        </p:txBody>
      </p:sp>
    </p:spTree>
    <p:extLst>
      <p:ext uri="{BB962C8B-B14F-4D97-AF65-F5344CB8AC3E}">
        <p14:creationId xmlns:p14="http://schemas.microsoft.com/office/powerpoint/2010/main" val="1274230344"/>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5EAFD8-74DF-4BE7-A2E9-2E6BC224CE74}" type="datetimeFigureOut">
              <a:rPr lang="en-US" smtClean="0"/>
              <a:t>7/27/2016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334D73-B7F6-427B-8A09-A8B0590AEBF0}" type="slidenum">
              <a:rPr lang="en-US" smtClean="0"/>
              <a:t>‹#›</a:t>
            </a:fld>
            <a:endParaRPr lang="en-US"/>
          </a:p>
        </p:txBody>
      </p:sp>
    </p:spTree>
    <p:extLst>
      <p:ext uri="{BB962C8B-B14F-4D97-AF65-F5344CB8AC3E}">
        <p14:creationId xmlns:p14="http://schemas.microsoft.com/office/powerpoint/2010/main" val="1390652336"/>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5EAFD8-74DF-4BE7-A2E9-2E6BC224CE74}" type="datetimeFigureOut">
              <a:rPr lang="en-US" smtClean="0"/>
              <a:t>7/27/2016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334D73-B7F6-427B-8A09-A8B0590AEBF0}" type="slidenum">
              <a:rPr lang="en-US" smtClean="0"/>
              <a:t>‹#›</a:t>
            </a:fld>
            <a:endParaRPr lang="en-US"/>
          </a:p>
        </p:txBody>
      </p:sp>
    </p:spTree>
    <p:extLst>
      <p:ext uri="{BB962C8B-B14F-4D97-AF65-F5344CB8AC3E}">
        <p14:creationId xmlns:p14="http://schemas.microsoft.com/office/powerpoint/2010/main" val="1301438360"/>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3" y="1543050"/>
            <a:ext cx="2949178" cy="2858691"/>
          </a:xfrm>
        </p:spPr>
        <p:txBody>
          <a:bodyPr/>
          <a:lstStyle>
            <a:lvl1pPr marL="0" indent="0">
              <a:buNone/>
              <a:defRPr sz="1200"/>
            </a:lvl1pPr>
            <a:lvl2pPr marL="342878" indent="0">
              <a:buNone/>
              <a:defRPr sz="1050"/>
            </a:lvl2pPr>
            <a:lvl3pPr marL="685755" indent="0">
              <a:buNone/>
              <a:defRPr sz="900"/>
            </a:lvl3pPr>
            <a:lvl4pPr marL="1028633" indent="0">
              <a:buNone/>
              <a:defRPr sz="750"/>
            </a:lvl4pPr>
            <a:lvl5pPr marL="1371511" indent="0">
              <a:buNone/>
              <a:defRPr sz="750"/>
            </a:lvl5pPr>
            <a:lvl6pPr marL="1714389" indent="0">
              <a:buNone/>
              <a:defRPr sz="750"/>
            </a:lvl6pPr>
            <a:lvl7pPr marL="2057266" indent="0">
              <a:buNone/>
              <a:defRPr sz="750"/>
            </a:lvl7pPr>
            <a:lvl8pPr marL="2400144" indent="0">
              <a:buNone/>
              <a:defRPr sz="750"/>
            </a:lvl8pPr>
            <a:lvl9pPr marL="274302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F5EAFD8-74DF-4BE7-A2E9-2E6BC224CE74}"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334D73-B7F6-427B-8A09-A8B0590AEBF0}" type="slidenum">
              <a:rPr lang="en-US" smtClean="0"/>
              <a:t>‹#›</a:t>
            </a:fld>
            <a:endParaRPr lang="en-US"/>
          </a:p>
        </p:txBody>
      </p:sp>
    </p:spTree>
    <p:extLst>
      <p:ext uri="{BB962C8B-B14F-4D97-AF65-F5344CB8AC3E}">
        <p14:creationId xmlns:p14="http://schemas.microsoft.com/office/powerpoint/2010/main" val="1588890116"/>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dirty="0"/>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878" indent="0">
              <a:buNone/>
              <a:defRPr sz="2100"/>
            </a:lvl2pPr>
            <a:lvl3pPr marL="685755" indent="0">
              <a:buNone/>
              <a:defRPr sz="1800"/>
            </a:lvl3pPr>
            <a:lvl4pPr marL="1028633" indent="0">
              <a:buNone/>
              <a:defRPr sz="1500"/>
            </a:lvl4pPr>
            <a:lvl5pPr marL="1371511" indent="0">
              <a:buNone/>
              <a:defRPr sz="1500"/>
            </a:lvl5pPr>
            <a:lvl6pPr marL="1714389" indent="0">
              <a:buNone/>
              <a:defRPr sz="1500"/>
            </a:lvl6pPr>
            <a:lvl7pPr marL="2057266" indent="0">
              <a:buNone/>
              <a:defRPr sz="1500"/>
            </a:lvl7pPr>
            <a:lvl8pPr marL="2400144" indent="0">
              <a:buNone/>
              <a:defRPr sz="1500"/>
            </a:lvl8pPr>
            <a:lvl9pPr marL="2743022" indent="0">
              <a:buNone/>
              <a:defRPr sz="1500"/>
            </a:lvl9pPr>
          </a:lstStyle>
          <a:p>
            <a:endParaRPr lang="en-US"/>
          </a:p>
        </p:txBody>
      </p:sp>
      <p:sp>
        <p:nvSpPr>
          <p:cNvPr id="4" name="Text Placeholder 3"/>
          <p:cNvSpPr>
            <a:spLocks noGrp="1"/>
          </p:cNvSpPr>
          <p:nvPr>
            <p:ph type="body" sz="half" idx="2"/>
          </p:nvPr>
        </p:nvSpPr>
        <p:spPr>
          <a:xfrm>
            <a:off x="629843" y="1543050"/>
            <a:ext cx="2949178" cy="2858691"/>
          </a:xfrm>
        </p:spPr>
        <p:txBody>
          <a:bodyPr/>
          <a:lstStyle>
            <a:lvl1pPr marL="0" indent="0">
              <a:buNone/>
              <a:defRPr sz="1200"/>
            </a:lvl1pPr>
            <a:lvl2pPr marL="342878" indent="0">
              <a:buNone/>
              <a:defRPr sz="1050"/>
            </a:lvl2pPr>
            <a:lvl3pPr marL="685755" indent="0">
              <a:buNone/>
              <a:defRPr sz="900"/>
            </a:lvl3pPr>
            <a:lvl4pPr marL="1028633" indent="0">
              <a:buNone/>
              <a:defRPr sz="750"/>
            </a:lvl4pPr>
            <a:lvl5pPr marL="1371511" indent="0">
              <a:buNone/>
              <a:defRPr sz="750"/>
            </a:lvl5pPr>
            <a:lvl6pPr marL="1714389" indent="0">
              <a:buNone/>
              <a:defRPr sz="750"/>
            </a:lvl6pPr>
            <a:lvl7pPr marL="2057266" indent="0">
              <a:buNone/>
              <a:defRPr sz="750"/>
            </a:lvl7pPr>
            <a:lvl8pPr marL="2400144" indent="0">
              <a:buNone/>
              <a:defRPr sz="750"/>
            </a:lvl8pPr>
            <a:lvl9pPr marL="274302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F5EAFD8-74DF-4BE7-A2E9-2E6BC224CE74}"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334D73-B7F6-427B-8A09-A8B0590AEBF0}" type="slidenum">
              <a:rPr lang="en-US" smtClean="0"/>
              <a:t>‹#›</a:t>
            </a:fld>
            <a:endParaRPr lang="en-US"/>
          </a:p>
        </p:txBody>
      </p:sp>
    </p:spTree>
    <p:extLst>
      <p:ext uri="{BB962C8B-B14F-4D97-AF65-F5344CB8AC3E}">
        <p14:creationId xmlns:p14="http://schemas.microsoft.com/office/powerpoint/2010/main" val="2066234790"/>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5EAFD8-74DF-4BE7-A2E9-2E6BC224CE74}"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334D73-B7F6-427B-8A09-A8B0590AEBF0}" type="slidenum">
              <a:rPr lang="en-US" smtClean="0"/>
              <a:t>‹#›</a:t>
            </a:fld>
            <a:endParaRPr lang="en-US"/>
          </a:p>
        </p:txBody>
      </p:sp>
    </p:spTree>
    <p:extLst>
      <p:ext uri="{BB962C8B-B14F-4D97-AF65-F5344CB8AC3E}">
        <p14:creationId xmlns:p14="http://schemas.microsoft.com/office/powerpoint/2010/main" val="3168382517"/>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5EAFD8-74DF-4BE7-A2E9-2E6BC224CE74}"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334D73-B7F6-427B-8A09-A8B0590AEBF0}" type="slidenum">
              <a:rPr lang="en-US" smtClean="0"/>
              <a:t>‹#›</a:t>
            </a:fld>
            <a:endParaRPr lang="en-US"/>
          </a:p>
        </p:txBody>
      </p:sp>
    </p:spTree>
    <p:extLst>
      <p:ext uri="{BB962C8B-B14F-4D97-AF65-F5344CB8AC3E}">
        <p14:creationId xmlns:p14="http://schemas.microsoft.com/office/powerpoint/2010/main" val="3034689781"/>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sz="32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solidFill>
                  <a:schemeClr val="tx1"/>
                </a:solidFil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sz="32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solidFill>
                  <a:schemeClr val="tx1"/>
                </a:solidFill>
              </a:defRPr>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dirty="0"/>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solidFill>
                  <a:schemeClr val="tx1"/>
                </a:solidFill>
              </a:defRPr>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dirty="0"/>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sz="32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dirty="0"/>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solidFill>
                  <a:schemeClr val="tx1"/>
                </a:solidFill>
              </a:defRPr>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dirty="0"/>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dirty="0"/>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dirty="0"/>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solidFill>
                  <a:schemeClr val="tx1"/>
                </a:solidFill>
              </a:defRPr>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dirty="0"/>
          </a:p>
        </p:txBody>
      </p:sp>
      <p:sp>
        <p:nvSpPr>
          <p:cNvPr id="39" name="Shape 39"/>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dk1"/>
              </a:buClr>
              <a:defRPr>
                <a:solidFill>
                  <a:schemeClr val="tx1"/>
                </a:solidFill>
              </a:defRPr>
            </a:lvl1pPr>
            <a:lvl2pPr lvl="1">
              <a:spcBef>
                <a:spcPts val="0"/>
              </a:spcBef>
              <a:buClr>
                <a:schemeClr val="dk1"/>
              </a:buClr>
              <a:defRPr>
                <a:solidFill>
                  <a:schemeClr val="dk1"/>
                </a:solidFill>
              </a:defRPr>
            </a:lvl2pPr>
            <a:lvl3pPr lvl="2">
              <a:spcBef>
                <a:spcPts val="0"/>
              </a:spcBef>
              <a:buClr>
                <a:schemeClr val="dk1"/>
              </a:buClr>
              <a:defRPr>
                <a:solidFill>
                  <a:schemeClr val="dk1"/>
                </a:solidFill>
              </a:defRPr>
            </a:lvl3pPr>
            <a:lvl4pPr lvl="3">
              <a:spcBef>
                <a:spcPts val="0"/>
              </a:spcBef>
              <a:buClr>
                <a:schemeClr val="dk1"/>
              </a:buClr>
              <a:defRPr>
                <a:solidFill>
                  <a:schemeClr val="dk1"/>
                </a:solidFill>
              </a:defRPr>
            </a:lvl4pPr>
            <a:lvl5pPr lvl="4">
              <a:spcBef>
                <a:spcPts val="0"/>
              </a:spcBef>
              <a:buClr>
                <a:schemeClr val="dk1"/>
              </a:buClr>
              <a:defRPr>
                <a:solidFill>
                  <a:schemeClr val="dk1"/>
                </a:solidFill>
              </a:defRPr>
            </a:lvl5pPr>
            <a:lvl6pPr lvl="5">
              <a:spcBef>
                <a:spcPts val="0"/>
              </a:spcBef>
              <a:buClr>
                <a:schemeClr val="dk1"/>
              </a:buClr>
              <a:defRPr>
                <a:solidFill>
                  <a:schemeClr val="dk1"/>
                </a:solidFill>
              </a:defRPr>
            </a:lvl6pPr>
            <a:lvl7pPr lvl="6">
              <a:spcBef>
                <a:spcPts val="0"/>
              </a:spcBef>
              <a:buClr>
                <a:schemeClr val="dk1"/>
              </a:buClr>
              <a:defRPr>
                <a:solidFill>
                  <a:schemeClr val="dk1"/>
                </a:solidFill>
              </a:defRPr>
            </a:lvl7pPr>
            <a:lvl8pPr lvl="7">
              <a:spcBef>
                <a:spcPts val="0"/>
              </a:spcBef>
              <a:buClr>
                <a:schemeClr val="dk1"/>
              </a:buClr>
              <a:defRPr>
                <a:solidFill>
                  <a:schemeClr val="dk1"/>
                </a:solidFill>
              </a:defRPr>
            </a:lvl8pPr>
            <a:lvl9pPr lvl="8">
              <a:spcBef>
                <a:spcPts val="0"/>
              </a:spcBef>
              <a:buClr>
                <a:schemeClr val="dk1"/>
              </a:buClr>
              <a:defRPr>
                <a:solidFill>
                  <a:schemeClr val="dk1"/>
                </a:solidFill>
              </a:defRPr>
            </a:lvl9pPr>
          </a:lstStyle>
          <a:p>
            <a:endParaRPr dirty="0"/>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dirty="0"/>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ctr"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dirty="0"/>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2"/>
              </a:buClr>
              <a:buSzPct val="100000"/>
              <a:defRPr sz="1800">
                <a:solidFill>
                  <a:schemeClr val="lt2"/>
                </a:solidFill>
              </a:defRPr>
            </a:lvl1pPr>
            <a:lvl2pPr lvl="1">
              <a:lnSpc>
                <a:spcPct val="115000"/>
              </a:lnSpc>
              <a:spcBef>
                <a:spcPts val="0"/>
              </a:spcBef>
              <a:spcAft>
                <a:spcPts val="1600"/>
              </a:spcAft>
              <a:buClr>
                <a:schemeClr val="lt2"/>
              </a:buClr>
              <a:defRPr>
                <a:solidFill>
                  <a:schemeClr val="lt2"/>
                </a:solidFill>
              </a:defRPr>
            </a:lvl2pPr>
            <a:lvl3pPr lvl="2">
              <a:lnSpc>
                <a:spcPct val="115000"/>
              </a:lnSpc>
              <a:spcBef>
                <a:spcPts val="0"/>
              </a:spcBef>
              <a:spcAft>
                <a:spcPts val="1600"/>
              </a:spcAft>
              <a:buClr>
                <a:schemeClr val="lt2"/>
              </a:buClr>
              <a:defRPr>
                <a:solidFill>
                  <a:schemeClr val="lt2"/>
                </a:solidFill>
              </a:defRPr>
            </a:lvl3pPr>
            <a:lvl4pPr lvl="3">
              <a:lnSpc>
                <a:spcPct val="115000"/>
              </a:lnSpc>
              <a:spcBef>
                <a:spcPts val="0"/>
              </a:spcBef>
              <a:spcAft>
                <a:spcPts val="1600"/>
              </a:spcAft>
              <a:buClr>
                <a:schemeClr val="lt2"/>
              </a:buClr>
              <a:defRPr>
                <a:solidFill>
                  <a:schemeClr val="lt2"/>
                </a:solidFill>
              </a:defRPr>
            </a:lvl4pPr>
            <a:lvl5pPr lvl="4">
              <a:lnSpc>
                <a:spcPct val="115000"/>
              </a:lnSpc>
              <a:spcBef>
                <a:spcPts val="0"/>
              </a:spcBef>
              <a:spcAft>
                <a:spcPts val="1600"/>
              </a:spcAft>
              <a:buClr>
                <a:schemeClr val="lt2"/>
              </a:buClr>
              <a:defRPr>
                <a:solidFill>
                  <a:schemeClr val="lt2"/>
                </a:solidFill>
              </a:defRPr>
            </a:lvl5pPr>
            <a:lvl6pPr lvl="5">
              <a:lnSpc>
                <a:spcPct val="115000"/>
              </a:lnSpc>
              <a:spcBef>
                <a:spcPts val="0"/>
              </a:spcBef>
              <a:spcAft>
                <a:spcPts val="1600"/>
              </a:spcAft>
              <a:buClr>
                <a:schemeClr val="lt2"/>
              </a:buClr>
              <a:defRPr>
                <a:solidFill>
                  <a:schemeClr val="lt2"/>
                </a:solidFill>
              </a:defRPr>
            </a:lvl6pPr>
            <a:lvl7pPr lvl="6">
              <a:lnSpc>
                <a:spcPct val="115000"/>
              </a:lnSpc>
              <a:spcBef>
                <a:spcPts val="0"/>
              </a:spcBef>
              <a:spcAft>
                <a:spcPts val="1600"/>
              </a:spcAft>
              <a:buClr>
                <a:schemeClr val="lt2"/>
              </a:buClr>
              <a:defRPr>
                <a:solidFill>
                  <a:schemeClr val="lt2"/>
                </a:solidFill>
              </a:defRPr>
            </a:lvl7pPr>
            <a:lvl8pPr lvl="7">
              <a:lnSpc>
                <a:spcPct val="115000"/>
              </a:lnSpc>
              <a:spcBef>
                <a:spcPts val="0"/>
              </a:spcBef>
              <a:spcAft>
                <a:spcPts val="1600"/>
              </a:spcAft>
              <a:buClr>
                <a:schemeClr val="lt2"/>
              </a:buClr>
              <a:defRPr>
                <a:solidFill>
                  <a:schemeClr val="lt2"/>
                </a:solidFill>
              </a:defRPr>
            </a:lvl8pPr>
            <a:lvl9pPr lvl="8">
              <a:lnSpc>
                <a:spcPct val="115000"/>
              </a:lnSpc>
              <a:spcBef>
                <a:spcPts val="0"/>
              </a:spcBef>
              <a:spcAft>
                <a:spcPts val="1600"/>
              </a:spcAft>
              <a:buClr>
                <a:schemeClr val="lt2"/>
              </a:buClr>
              <a:defRPr>
                <a:solidFill>
                  <a:schemeClr val="lt2"/>
                </a:solidFill>
              </a:defRPr>
            </a:lvl9pPr>
          </a:lstStyle>
          <a:p>
            <a:endParaRPr dirty="0"/>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2"/>
                </a:solidFill>
              </a:rPr>
              <a:t>‹#›</a:t>
            </a:fld>
            <a:endParaRPr lang="en" sz="1000">
              <a:solidFill>
                <a:schemeClr val="lt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p14:dur="10" advTm="30000"/>
    </mc:Choice>
    <mc:Fallback xmlns="">
      <p:transition advTm="30000"/>
    </mc:Fallback>
  </mc:AlternateContent>
  <p:hf sldNum="0"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None/>
        <a:defRPr sz="3200" b="0" i="0" u="none" strike="noStrike" cap="none">
          <a:solidFill>
            <a:schemeClr val="tx1"/>
          </a:solidFill>
          <a:latin typeface="Georgia" panose="02040502050405020303" pitchFamily="18" charset="0"/>
          <a:ea typeface="Georgia" panose="02040502050405020303" pitchFamily="18" charset="0"/>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tx1"/>
          </a:solidFill>
          <a:latin typeface="Georgia" panose="02040502050405020303" pitchFamily="18" charset="0"/>
          <a:ea typeface="Georgia" panose="02040502050405020303" pitchFamily="18" charset="0"/>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5"/>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F5EAFD8-74DF-4BE7-A2E9-2E6BC224CE74}" type="datetimeFigureOut">
              <a:rPr lang="en-US" smtClean="0"/>
              <a:t>7/27/2016</a:t>
            </a:fld>
            <a:endParaRPr lang="en-US"/>
          </a:p>
        </p:txBody>
      </p:sp>
      <p:sp>
        <p:nvSpPr>
          <p:cNvPr id="5" name="Footer Placeholder 4"/>
          <p:cNvSpPr>
            <a:spLocks noGrp="1"/>
          </p:cNvSpPr>
          <p:nvPr>
            <p:ph type="ftr" sz="quarter" idx="3"/>
          </p:nvPr>
        </p:nvSpPr>
        <p:spPr>
          <a:xfrm>
            <a:off x="3028950" y="476726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5"/>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A334D73-B7F6-427B-8A09-A8B0590AEBF0}" type="slidenum">
              <a:rPr lang="en-US" smtClean="0"/>
              <a:t>‹#›</a:t>
            </a:fld>
            <a:endParaRPr lang="en-US"/>
          </a:p>
        </p:txBody>
      </p:sp>
    </p:spTree>
    <p:extLst>
      <p:ext uri="{BB962C8B-B14F-4D97-AF65-F5344CB8AC3E}">
        <p14:creationId xmlns:p14="http://schemas.microsoft.com/office/powerpoint/2010/main" val="3713124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advTm="30000"/>
    </mc:Choice>
    <mc:Fallback xmlns="">
      <p:transition advTm="30000"/>
    </mc:Fallback>
  </mc:AlternateContent>
  <p:txStyles>
    <p:titleStyle>
      <a:lvl1pPr algn="l" defTabSz="685755" rtl="0" eaLnBrk="1" latinLnBrk="0" hangingPunct="1">
        <a:lnSpc>
          <a:spcPct val="90000"/>
        </a:lnSpc>
        <a:spcBef>
          <a:spcPct val="0"/>
        </a:spcBef>
        <a:buNone/>
        <a:defRPr sz="3300" kern="1200">
          <a:solidFill>
            <a:schemeClr val="tx1"/>
          </a:solidFill>
          <a:latin typeface="Georgia" panose="02040502050405020303" pitchFamily="18" charset="0"/>
          <a:ea typeface="+mj-ea"/>
          <a:cs typeface="+mj-cs"/>
        </a:defRPr>
      </a:lvl1pPr>
    </p:titleStyle>
    <p:bodyStyle>
      <a:lvl1pPr marL="171439" indent="-171439" algn="l" defTabSz="685755" rtl="0" eaLnBrk="1" latinLnBrk="0" hangingPunct="1">
        <a:lnSpc>
          <a:spcPct val="90000"/>
        </a:lnSpc>
        <a:spcBef>
          <a:spcPts val="750"/>
        </a:spcBef>
        <a:buFont typeface="Arial" panose="020B0604020202020204" pitchFamily="34" charset="0"/>
        <a:buChar char="•"/>
        <a:defRPr sz="2100" kern="1200">
          <a:solidFill>
            <a:schemeClr val="tx1"/>
          </a:solidFill>
          <a:latin typeface="Georgia" panose="02040502050405020303" pitchFamily="18" charset="0"/>
          <a:ea typeface="+mn-ea"/>
          <a:cs typeface="+mn-cs"/>
        </a:defRPr>
      </a:lvl1pPr>
      <a:lvl2pPr marL="514317" indent="-171439" algn="l" defTabSz="68575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94" indent="-171439" algn="l" defTabSz="68575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72" indent="-171439" algn="l" defTabSz="68575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50" indent="-171439" algn="l" defTabSz="685755" rtl="0" eaLnBrk="1" latinLnBrk="0" hangingPunct="1">
        <a:lnSpc>
          <a:spcPct val="90000"/>
        </a:lnSpc>
        <a:spcBef>
          <a:spcPts val="375"/>
        </a:spcBef>
        <a:buFont typeface="Arial" panose="020B0604020202020204" pitchFamily="34" charset="0"/>
        <a:buChar char="•"/>
        <a:defRPr sz="1350" kern="1200">
          <a:solidFill>
            <a:schemeClr val="tx1"/>
          </a:solidFill>
          <a:latin typeface="Georgia" panose="02040502050405020303" pitchFamily="18" charset="0"/>
          <a:ea typeface="+mn-ea"/>
          <a:cs typeface="+mn-cs"/>
        </a:defRPr>
      </a:lvl5pPr>
      <a:lvl6pPr marL="1885827" indent="-171439" algn="l" defTabSz="68575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05" indent="-171439" algn="l" defTabSz="68575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83" indent="-171439" algn="l" defTabSz="68575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61" indent="-171439" algn="l" defTabSz="68575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55" rtl="0" eaLnBrk="1" latinLnBrk="0" hangingPunct="1">
        <a:defRPr sz="1350" kern="1200">
          <a:solidFill>
            <a:schemeClr val="tx1"/>
          </a:solidFill>
          <a:latin typeface="+mn-lt"/>
          <a:ea typeface="+mn-ea"/>
          <a:cs typeface="+mn-cs"/>
        </a:defRPr>
      </a:lvl1pPr>
      <a:lvl2pPr marL="342878" algn="l" defTabSz="685755" rtl="0" eaLnBrk="1" latinLnBrk="0" hangingPunct="1">
        <a:defRPr sz="1350" kern="1200">
          <a:solidFill>
            <a:schemeClr val="tx1"/>
          </a:solidFill>
          <a:latin typeface="+mn-lt"/>
          <a:ea typeface="+mn-ea"/>
          <a:cs typeface="+mn-cs"/>
        </a:defRPr>
      </a:lvl2pPr>
      <a:lvl3pPr marL="685755" algn="l" defTabSz="685755" rtl="0" eaLnBrk="1" latinLnBrk="0" hangingPunct="1">
        <a:defRPr sz="1350" kern="1200">
          <a:solidFill>
            <a:schemeClr val="tx1"/>
          </a:solidFill>
          <a:latin typeface="+mn-lt"/>
          <a:ea typeface="+mn-ea"/>
          <a:cs typeface="+mn-cs"/>
        </a:defRPr>
      </a:lvl3pPr>
      <a:lvl4pPr marL="1028633" algn="l" defTabSz="685755" rtl="0" eaLnBrk="1" latinLnBrk="0" hangingPunct="1">
        <a:defRPr sz="1350" kern="1200">
          <a:solidFill>
            <a:schemeClr val="tx1"/>
          </a:solidFill>
          <a:latin typeface="+mn-lt"/>
          <a:ea typeface="+mn-ea"/>
          <a:cs typeface="+mn-cs"/>
        </a:defRPr>
      </a:lvl4pPr>
      <a:lvl5pPr marL="1371511" algn="l" defTabSz="685755" rtl="0" eaLnBrk="1" latinLnBrk="0" hangingPunct="1">
        <a:defRPr sz="1350" kern="1200">
          <a:solidFill>
            <a:schemeClr val="tx1"/>
          </a:solidFill>
          <a:latin typeface="+mn-lt"/>
          <a:ea typeface="+mn-ea"/>
          <a:cs typeface="+mn-cs"/>
        </a:defRPr>
      </a:lvl5pPr>
      <a:lvl6pPr marL="1714389" algn="l" defTabSz="685755" rtl="0" eaLnBrk="1" latinLnBrk="0" hangingPunct="1">
        <a:defRPr sz="1350" kern="1200">
          <a:solidFill>
            <a:schemeClr val="tx1"/>
          </a:solidFill>
          <a:latin typeface="+mn-lt"/>
          <a:ea typeface="+mn-ea"/>
          <a:cs typeface="+mn-cs"/>
        </a:defRPr>
      </a:lvl6pPr>
      <a:lvl7pPr marL="2057266" algn="l" defTabSz="685755" rtl="0" eaLnBrk="1" latinLnBrk="0" hangingPunct="1">
        <a:defRPr sz="1350" kern="1200">
          <a:solidFill>
            <a:schemeClr val="tx1"/>
          </a:solidFill>
          <a:latin typeface="+mn-lt"/>
          <a:ea typeface="+mn-ea"/>
          <a:cs typeface="+mn-cs"/>
        </a:defRPr>
      </a:lvl7pPr>
      <a:lvl8pPr marL="2400144" algn="l" defTabSz="685755" rtl="0" eaLnBrk="1" latinLnBrk="0" hangingPunct="1">
        <a:defRPr sz="1350" kern="1200">
          <a:solidFill>
            <a:schemeClr val="tx1"/>
          </a:solidFill>
          <a:latin typeface="+mn-lt"/>
          <a:ea typeface="+mn-ea"/>
          <a:cs typeface="+mn-cs"/>
        </a:defRPr>
      </a:lvl8pPr>
      <a:lvl9pPr marL="2743022" algn="l" defTabSz="68575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slide" Target="slide22.xml"/><Relationship Id="rId4" Type="http://schemas.openxmlformats.org/officeDocument/2006/relationships/slide" Target="slide2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5.jp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doi.org/10.1559/152304009788988297" TargetMode="External"/><Relationship Id="rId3" Type="http://schemas.openxmlformats.org/officeDocument/2006/relationships/hyperlink" Target="http://doi.org/10.2312/eurovisstar.20141171" TargetMode="External"/><Relationship Id="rId7" Type="http://schemas.openxmlformats.org/officeDocument/2006/relationships/hyperlink" Target="https://www.arcgis.com/home/item.html?id=2b48caaabd0e44028724c5f109f3de97"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doi.org/10.1559/152304092783721295" TargetMode="External"/><Relationship Id="rId5" Type="http://schemas.openxmlformats.org/officeDocument/2006/relationships/hyperlink" Target="http://doi.org/10631-052814-v8" TargetMode="External"/><Relationship Id="rId4" Type="http://schemas.openxmlformats.org/officeDocument/2006/relationships/hyperlink" Target="http://doi.org/10.1016/j.aap.2013.03.006"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doi.org/10.1016/j.tourman.2011.07.010" TargetMode="External"/><Relationship Id="rId3" Type="http://schemas.openxmlformats.org/officeDocument/2006/relationships/hyperlink" Target="http://doi.org/10.1186/s40064-016-2124-6" TargetMode="External"/><Relationship Id="rId7" Type="http://schemas.openxmlformats.org/officeDocument/2006/relationships/hyperlink" Target="http://doi.org/10.1111/j.1467-9671.2010.01194.x"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doi.org/10.1559/152304001782173970" TargetMode="External"/><Relationship Id="rId5" Type="http://schemas.openxmlformats.org/officeDocument/2006/relationships/hyperlink" Target="http://doi.org/10.3138/carto.42.2.115" TargetMode="External"/><Relationship Id="rId4" Type="http://schemas.openxmlformats.org/officeDocument/2006/relationships/hyperlink" Target="http://doi.org/0-958-46093-0" TargetMode="External"/><Relationship Id="rId9" Type="http://schemas.openxmlformats.org/officeDocument/2006/relationships/hyperlink" Target="http://doi.org/10.1136/ip.2005.011056"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doi.org/10.1080/13658816.2015.1135928"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p:txBody>
          <a:bodyPr/>
          <a:lstStyle/>
          <a:p>
            <a:pPr lvl="0"/>
            <a:r>
              <a:rPr lang="en" sz="3200" dirty="0">
                <a:sym typeface="Times New Roman"/>
              </a:rPr>
              <a:t>Space-Time Visualization of Motor Vehicle Traffic Fatalities and Crashes</a:t>
            </a:r>
          </a:p>
        </p:txBody>
      </p:sp>
      <p:sp>
        <p:nvSpPr>
          <p:cNvPr id="55" name="Shape 55"/>
          <p:cNvSpPr txBox="1">
            <a:spLocks noGrp="1"/>
          </p:cNvSpPr>
          <p:nvPr>
            <p:ph type="subTitle" idx="1"/>
          </p:nvPr>
        </p:nvSpPr>
        <p:spPr/>
        <p:txBody>
          <a:bodyPr/>
          <a:lstStyle/>
          <a:p>
            <a:pPr lvl="0"/>
            <a:r>
              <a:rPr lang="en" sz="1600" dirty="0">
                <a:sym typeface="Times New Roman"/>
              </a:rPr>
              <a:t>Peter A. Durkee</a:t>
            </a:r>
          </a:p>
          <a:p>
            <a:pPr lvl="0"/>
            <a:r>
              <a:rPr lang="en" sz="1600" dirty="0">
                <a:sym typeface="Times New Roman"/>
              </a:rPr>
              <a:t>Advisor: Dr. James O’Brien</a:t>
            </a:r>
          </a:p>
          <a:p>
            <a:pPr lvl="0"/>
            <a:r>
              <a:rPr lang="en" sz="1600" dirty="0">
                <a:sym typeface="Times New Roman"/>
              </a:rPr>
              <a:t>The Pennsylvania State University</a:t>
            </a:r>
          </a:p>
          <a:p>
            <a:pPr lvl="0"/>
            <a:r>
              <a:rPr lang="en" sz="1600" dirty="0">
                <a:sym typeface="Times New Roman"/>
              </a:rPr>
              <a:t>GEOG 596A - Summer 2016</a:t>
            </a:r>
          </a:p>
        </p:txBody>
      </p:sp>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Texas</a:t>
            </a:r>
            <a:r>
              <a:rPr lang="en-US" sz="3200" dirty="0">
                <a:latin typeface="Georgia" panose="02040502050405020303" pitchFamily="18" charset="0"/>
              </a:rPr>
              <a:t> Fatalities and Injuries Cont.</a:t>
            </a:r>
          </a:p>
        </p:txBody>
      </p:sp>
      <p:pic>
        <p:nvPicPr>
          <p:cNvPr id="15" name="Picture 14"/>
          <p:cNvPicPr>
            <a:picLocks noChangeAspect="1"/>
          </p:cNvPicPr>
          <p:nvPr/>
        </p:nvPicPr>
        <p:blipFill>
          <a:blip r:embed="rId3"/>
          <a:stretch>
            <a:fillRect/>
          </a:stretch>
        </p:blipFill>
        <p:spPr>
          <a:xfrm>
            <a:off x="311700" y="1417959"/>
            <a:ext cx="3480313" cy="2689332"/>
          </a:xfrm>
          <a:prstGeom prst="rect">
            <a:avLst/>
          </a:prstGeom>
        </p:spPr>
      </p:pic>
      <p:pic>
        <p:nvPicPr>
          <p:cNvPr id="18" name="Picture 17"/>
          <p:cNvPicPr>
            <a:picLocks noChangeAspect="1"/>
          </p:cNvPicPr>
          <p:nvPr/>
        </p:nvPicPr>
        <p:blipFill>
          <a:blip r:embed="rId4"/>
          <a:stretch>
            <a:fillRect/>
          </a:stretch>
        </p:blipFill>
        <p:spPr>
          <a:xfrm>
            <a:off x="3930188" y="1417959"/>
            <a:ext cx="4902112" cy="2689332"/>
          </a:xfrm>
          <a:prstGeom prst="rect">
            <a:avLst/>
          </a:prstGeom>
        </p:spPr>
      </p:pic>
    </p:spTree>
    <p:extLst>
      <p:ext uri="{BB962C8B-B14F-4D97-AF65-F5344CB8AC3E}">
        <p14:creationId xmlns:p14="http://schemas.microsoft.com/office/powerpoint/2010/main" val="3537736254"/>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Geovisualization</a:t>
            </a:r>
          </a:p>
        </p:txBody>
      </p:sp>
      <p:sp>
        <p:nvSpPr>
          <p:cNvPr id="5" name="Text Placeholder 2"/>
          <p:cNvSpPr>
            <a:spLocks noGrp="1"/>
          </p:cNvSpPr>
          <p:nvPr>
            <p:ph type="body" idx="2"/>
          </p:nvPr>
        </p:nvSpPr>
        <p:spPr>
          <a:xfrm>
            <a:off x="310600" y="1017725"/>
            <a:ext cx="8521700" cy="3416300"/>
          </a:xfrm>
        </p:spPr>
        <p:txBody>
          <a:bodyPr anchor="ctr"/>
          <a:lstStyle/>
          <a:p>
            <a:pPr algn="ctr">
              <a:buClr>
                <a:schemeClr val="tx1"/>
              </a:buClr>
            </a:pPr>
            <a:r>
              <a:rPr lang="en-US" sz="2400" dirty="0"/>
              <a:t>“…the use of visual geospatial displays to explore data and through that exploration to generate hypotheses, develop problem solutions and construct knowledge (M.-J. Kraak, 2003).</a:t>
            </a:r>
          </a:p>
        </p:txBody>
      </p:sp>
    </p:spTree>
    <p:extLst>
      <p:ext uri="{BB962C8B-B14F-4D97-AF65-F5344CB8AC3E}">
        <p14:creationId xmlns:p14="http://schemas.microsoft.com/office/powerpoint/2010/main" val="3722061441"/>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sym typeface="Times New Roman"/>
              </a:rPr>
              <a:t>Geovisualization and Minard’s Map</a:t>
            </a:r>
            <a:endParaRPr lang="en" dirty="0">
              <a:sym typeface="Times New Roman"/>
            </a:endParaRPr>
          </a:p>
        </p:txBody>
      </p:sp>
      <p:pic>
        <p:nvPicPr>
          <p:cNvPr id="4" name="Picture 3"/>
          <p:cNvPicPr>
            <a:picLocks noChangeAspect="1"/>
          </p:cNvPicPr>
          <p:nvPr/>
        </p:nvPicPr>
        <p:blipFill>
          <a:blip r:embed="rId3"/>
          <a:stretch>
            <a:fillRect/>
          </a:stretch>
        </p:blipFill>
        <p:spPr>
          <a:xfrm>
            <a:off x="806725" y="1180797"/>
            <a:ext cx="7530550" cy="3590452"/>
          </a:xfrm>
          <a:prstGeom prst="rect">
            <a:avLst/>
          </a:prstGeom>
        </p:spPr>
      </p:pic>
    </p:spTree>
    <p:extLst>
      <p:ext uri="{BB962C8B-B14F-4D97-AF65-F5344CB8AC3E}">
        <p14:creationId xmlns:p14="http://schemas.microsoft.com/office/powerpoint/2010/main" val="3102820455"/>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23927" y="4767781"/>
            <a:ext cx="3821753" cy="185219"/>
          </a:xfrm>
        </p:spPr>
        <p:txBody>
          <a:bodyPr/>
          <a:lstStyle/>
          <a:p>
            <a:r>
              <a:rPr lang="en-US" sz="800" dirty="0">
                <a:solidFill>
                  <a:schemeClr val="tx1"/>
                </a:solidFill>
                <a:latin typeface="+mn-lt"/>
              </a:rPr>
              <a:t>(Field, Shepherd, Minard Napoleon's March on Moscow 1812-1813 in 3D, 2013)</a:t>
            </a:r>
          </a:p>
        </p:txBody>
      </p:sp>
      <p:grpSp>
        <p:nvGrpSpPr>
          <p:cNvPr id="2" name="Group 1"/>
          <p:cNvGrpSpPr/>
          <p:nvPr/>
        </p:nvGrpSpPr>
        <p:grpSpPr>
          <a:xfrm>
            <a:off x="498319" y="1083654"/>
            <a:ext cx="8147361" cy="3684128"/>
            <a:chOff x="498319" y="1083654"/>
            <a:chExt cx="8147361" cy="3684128"/>
          </a:xfrm>
        </p:grpSpPr>
        <p:pic>
          <p:nvPicPr>
            <p:cNvPr id="5" name="Picture 4"/>
            <p:cNvPicPr>
              <a:picLocks noChangeAspect="1"/>
            </p:cNvPicPr>
            <p:nvPr/>
          </p:nvPicPr>
          <p:blipFill>
            <a:blip r:embed="rId3"/>
            <a:stretch>
              <a:fillRect/>
            </a:stretch>
          </p:blipFill>
          <p:spPr>
            <a:xfrm>
              <a:off x="4823927" y="1083655"/>
              <a:ext cx="3821753" cy="3684127"/>
            </a:xfrm>
            <a:prstGeom prst="rect">
              <a:avLst/>
            </a:prstGeom>
          </p:spPr>
        </p:pic>
        <p:pic>
          <p:nvPicPr>
            <p:cNvPr id="4" name="Picture 3"/>
            <p:cNvPicPr>
              <a:picLocks noChangeAspect="1"/>
            </p:cNvPicPr>
            <p:nvPr/>
          </p:nvPicPr>
          <p:blipFill>
            <a:blip r:embed="rId4"/>
            <a:stretch>
              <a:fillRect/>
            </a:stretch>
          </p:blipFill>
          <p:spPr>
            <a:xfrm>
              <a:off x="498319" y="1083654"/>
              <a:ext cx="3736882" cy="3684127"/>
            </a:xfrm>
            <a:prstGeom prst="rect">
              <a:avLst/>
            </a:prstGeom>
          </p:spPr>
        </p:pic>
      </p:grpSp>
      <p:sp>
        <p:nvSpPr>
          <p:cNvPr id="10" name="Text Placeholder 2"/>
          <p:cNvSpPr txBox="1">
            <a:spLocks/>
          </p:cNvSpPr>
          <p:nvPr/>
        </p:nvSpPr>
        <p:spPr>
          <a:xfrm>
            <a:off x="498319" y="4767781"/>
            <a:ext cx="3736882" cy="185219"/>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ct val="100000"/>
              <a:buNone/>
              <a:defRPr sz="1800" b="0" i="0" u="none" strike="noStrike" cap="none">
                <a:solidFill>
                  <a:schemeClr val="lt2"/>
                </a:solidFill>
                <a:latin typeface="Arial"/>
                <a:ea typeface="Arial"/>
                <a:cs typeface="Arial"/>
                <a:sym typeface="Arial"/>
              </a:defRPr>
            </a:lvl1pPr>
            <a:lvl2pPr marR="0" lvl="1" algn="l" rtl="0">
              <a:lnSpc>
                <a:spcPct val="115000"/>
              </a:lnSpc>
              <a:spcBef>
                <a:spcPts val="0"/>
              </a:spcBef>
              <a:spcAft>
                <a:spcPts val="1600"/>
              </a:spcAft>
              <a:buClr>
                <a:schemeClr val="lt2"/>
              </a:buClr>
              <a:buNone/>
              <a:defRPr sz="1400" b="0" i="0" u="none" strike="noStrike" cap="none">
                <a:solidFill>
                  <a:schemeClr val="lt2"/>
                </a:solidFill>
                <a:latin typeface="Arial"/>
                <a:ea typeface="Arial"/>
                <a:cs typeface="Arial"/>
                <a:sym typeface="Arial"/>
              </a:defRPr>
            </a:lvl2pPr>
            <a:lvl3pPr marR="0" lvl="2" algn="l" rtl="0">
              <a:lnSpc>
                <a:spcPct val="115000"/>
              </a:lnSpc>
              <a:spcBef>
                <a:spcPts val="0"/>
              </a:spcBef>
              <a:spcAft>
                <a:spcPts val="1600"/>
              </a:spcAft>
              <a:buClr>
                <a:schemeClr val="lt2"/>
              </a:buClr>
              <a:buNone/>
              <a:defRPr sz="1400" b="0" i="0" u="none" strike="noStrike" cap="none">
                <a:solidFill>
                  <a:schemeClr val="lt2"/>
                </a:solidFill>
                <a:latin typeface="Arial"/>
                <a:ea typeface="Arial"/>
                <a:cs typeface="Arial"/>
                <a:sym typeface="Arial"/>
              </a:defRPr>
            </a:lvl3pPr>
            <a:lvl4pPr marR="0" lvl="3" algn="l" rtl="0">
              <a:lnSpc>
                <a:spcPct val="115000"/>
              </a:lnSpc>
              <a:spcBef>
                <a:spcPts val="0"/>
              </a:spcBef>
              <a:spcAft>
                <a:spcPts val="1600"/>
              </a:spcAft>
              <a:buClr>
                <a:schemeClr val="lt2"/>
              </a:buClr>
              <a:buNone/>
              <a:defRPr sz="1400" b="0" i="0" u="none" strike="noStrike" cap="none">
                <a:solidFill>
                  <a:schemeClr val="lt2"/>
                </a:solidFill>
                <a:latin typeface="Arial"/>
                <a:ea typeface="Arial"/>
                <a:cs typeface="Arial"/>
                <a:sym typeface="Arial"/>
              </a:defRPr>
            </a:lvl4pPr>
            <a:lvl5pPr marR="0" lvl="4" algn="l" rtl="0">
              <a:lnSpc>
                <a:spcPct val="115000"/>
              </a:lnSpc>
              <a:spcBef>
                <a:spcPts val="0"/>
              </a:spcBef>
              <a:spcAft>
                <a:spcPts val="1600"/>
              </a:spcAft>
              <a:buClr>
                <a:schemeClr val="lt2"/>
              </a:buClr>
              <a:buNone/>
              <a:defRPr sz="1400" b="0" i="0" u="none" strike="noStrike" cap="none">
                <a:solidFill>
                  <a:schemeClr val="lt2"/>
                </a:solidFill>
                <a:latin typeface="Arial"/>
                <a:ea typeface="Arial"/>
                <a:cs typeface="Arial"/>
                <a:sym typeface="Arial"/>
              </a:defRPr>
            </a:lvl5pPr>
            <a:lvl6pPr marR="0" lvl="5" algn="l" rtl="0">
              <a:lnSpc>
                <a:spcPct val="115000"/>
              </a:lnSpc>
              <a:spcBef>
                <a:spcPts val="0"/>
              </a:spcBef>
              <a:spcAft>
                <a:spcPts val="1600"/>
              </a:spcAft>
              <a:buClr>
                <a:schemeClr val="lt2"/>
              </a:buClr>
              <a:buNone/>
              <a:defRPr sz="1400" b="0" i="0" u="none" strike="noStrike" cap="none">
                <a:solidFill>
                  <a:schemeClr val="lt2"/>
                </a:solidFill>
                <a:latin typeface="Arial"/>
                <a:ea typeface="Arial"/>
                <a:cs typeface="Arial"/>
                <a:sym typeface="Arial"/>
              </a:defRPr>
            </a:lvl6pPr>
            <a:lvl7pPr marR="0" lvl="6" algn="l" rtl="0">
              <a:lnSpc>
                <a:spcPct val="115000"/>
              </a:lnSpc>
              <a:spcBef>
                <a:spcPts val="0"/>
              </a:spcBef>
              <a:spcAft>
                <a:spcPts val="1600"/>
              </a:spcAft>
              <a:buClr>
                <a:schemeClr val="lt2"/>
              </a:buClr>
              <a:buNone/>
              <a:defRPr sz="1400" b="0" i="0" u="none" strike="noStrike" cap="none">
                <a:solidFill>
                  <a:schemeClr val="lt2"/>
                </a:solidFill>
                <a:latin typeface="Arial"/>
                <a:ea typeface="Arial"/>
                <a:cs typeface="Arial"/>
                <a:sym typeface="Arial"/>
              </a:defRPr>
            </a:lvl7pPr>
            <a:lvl8pPr marR="0" lvl="7" algn="l" rtl="0">
              <a:lnSpc>
                <a:spcPct val="115000"/>
              </a:lnSpc>
              <a:spcBef>
                <a:spcPts val="0"/>
              </a:spcBef>
              <a:spcAft>
                <a:spcPts val="1600"/>
              </a:spcAft>
              <a:buClr>
                <a:schemeClr val="lt2"/>
              </a:buClr>
              <a:buNone/>
              <a:defRPr sz="1400" b="0" i="0" u="none" strike="noStrike" cap="none">
                <a:solidFill>
                  <a:schemeClr val="lt2"/>
                </a:solidFill>
                <a:latin typeface="Arial"/>
                <a:ea typeface="Arial"/>
                <a:cs typeface="Arial"/>
                <a:sym typeface="Arial"/>
              </a:defRPr>
            </a:lvl8pPr>
            <a:lvl9pPr marR="0" lvl="8" algn="l" rtl="0">
              <a:lnSpc>
                <a:spcPct val="115000"/>
              </a:lnSpc>
              <a:spcBef>
                <a:spcPts val="0"/>
              </a:spcBef>
              <a:spcAft>
                <a:spcPts val="1600"/>
              </a:spcAft>
              <a:buClr>
                <a:schemeClr val="lt2"/>
              </a:buClr>
              <a:buNone/>
              <a:defRPr sz="1400" b="0" i="0" u="none" strike="noStrike" cap="none">
                <a:solidFill>
                  <a:schemeClr val="lt2"/>
                </a:solidFill>
                <a:latin typeface="Arial"/>
                <a:ea typeface="Arial"/>
                <a:cs typeface="Arial"/>
                <a:sym typeface="Arial"/>
              </a:defRPr>
            </a:lvl9pPr>
          </a:lstStyle>
          <a:p>
            <a:r>
              <a:rPr lang="en-US" sz="800" dirty="0">
                <a:solidFill>
                  <a:schemeClr val="tx1"/>
                </a:solidFill>
                <a:latin typeface="Georgia" panose="02040502050405020303" pitchFamily="18" charset="0"/>
              </a:rPr>
              <a:t>(M.-J. Kraak, 2003)</a:t>
            </a:r>
          </a:p>
        </p:txBody>
      </p:sp>
      <p:sp>
        <p:nvSpPr>
          <p:cNvPr id="7" name="Shape 94"/>
          <p:cNvSpPr txBox="1">
            <a:spLocks/>
          </p:cNvSpPr>
          <p:nvPr/>
        </p:nvSpPr>
        <p:spPr>
          <a:xfrm>
            <a:off x="311700" y="445025"/>
            <a:ext cx="8520600" cy="572700"/>
          </a:xfrm>
          <a:prstGeom prst="rect">
            <a:avLst/>
          </a:prstGeom>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3200" dirty="0">
                <a:solidFill>
                  <a:schemeClr val="tx1"/>
                </a:solidFill>
                <a:latin typeface="Georgia" panose="02040502050405020303" pitchFamily="18" charset="0"/>
                <a:ea typeface="Times New Roman"/>
                <a:cs typeface="Times New Roman"/>
                <a:sym typeface="Times New Roman"/>
              </a:rPr>
              <a:t>Geovisualization and Minard’s Map Cont.</a:t>
            </a:r>
            <a:endParaRPr lang="en" sz="3200" dirty="0">
              <a:solidFill>
                <a:schemeClr val="tx1"/>
              </a:solidFill>
              <a:latin typeface="Georgia" panose="02040502050405020303" pitchFamily="18" charset="0"/>
              <a:ea typeface="Times New Roman"/>
              <a:cs typeface="Times New Roman"/>
              <a:sym typeface="Times New Roman"/>
            </a:endParaRPr>
          </a:p>
        </p:txBody>
      </p:sp>
    </p:spTree>
    <p:extLst>
      <p:ext uri="{BB962C8B-B14F-4D97-AF65-F5344CB8AC3E}">
        <p14:creationId xmlns:p14="http://schemas.microsoft.com/office/powerpoint/2010/main" val="2587780799"/>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p:txBody>
          <a:bodyPr/>
          <a:lstStyle/>
          <a:p>
            <a:pPr lvl="0"/>
            <a:r>
              <a:rPr lang="en-US" dirty="0"/>
              <a:t>Space-Time Cube (STC) </a:t>
            </a:r>
            <a:r>
              <a:rPr lang="en" dirty="0">
                <a:sym typeface="Times New Roman"/>
              </a:rPr>
              <a:t>and Crashes</a:t>
            </a:r>
          </a:p>
        </p:txBody>
      </p:sp>
      <p:pic>
        <p:nvPicPr>
          <p:cNvPr id="4" name="Picture 3"/>
          <p:cNvPicPr>
            <a:picLocks noChangeAspect="1"/>
          </p:cNvPicPr>
          <p:nvPr/>
        </p:nvPicPr>
        <p:blipFill>
          <a:blip r:embed="rId3"/>
          <a:stretch>
            <a:fillRect/>
          </a:stretch>
        </p:blipFill>
        <p:spPr>
          <a:xfrm>
            <a:off x="5953181" y="1361562"/>
            <a:ext cx="2879119" cy="2884472"/>
          </a:xfrm>
          <a:prstGeom prst="rect">
            <a:avLst/>
          </a:prstGeom>
          <a:solidFill>
            <a:schemeClr val="tx1"/>
          </a:solidFill>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4408" y="1361562"/>
            <a:ext cx="2531652" cy="1884559"/>
          </a:xfrm>
          <a:prstGeom prst="rect">
            <a:avLst/>
          </a:prstGeom>
        </p:spPr>
      </p:pic>
      <p:sp>
        <p:nvSpPr>
          <p:cNvPr id="13" name="TextBox 12"/>
          <p:cNvSpPr txBox="1"/>
          <p:nvPr/>
        </p:nvSpPr>
        <p:spPr>
          <a:xfrm>
            <a:off x="3334409" y="3260311"/>
            <a:ext cx="2531652" cy="707886"/>
          </a:xfrm>
          <a:prstGeom prst="rect">
            <a:avLst/>
          </a:prstGeom>
          <a:noFill/>
        </p:spPr>
        <p:txBody>
          <a:bodyPr wrap="square" rtlCol="0">
            <a:spAutoFit/>
          </a:bodyPr>
          <a:lstStyle/>
          <a:p>
            <a:r>
              <a:rPr lang="en-US" sz="800" dirty="0">
                <a:solidFill>
                  <a:schemeClr val="tx1"/>
                </a:solidFill>
                <a:latin typeface="Georgia" panose="02040502050405020303" pitchFamily="18" charset="0"/>
              </a:rPr>
              <a:t>Source: http://ladot.maps.arcgis.com/apps/MapJournal/index.html?appid=488062f00db44ef0a29bf481aa337cb3&amp;webmap=6ad51e9cf42c4ef09817e4b3b4d2eeb0%22</a:t>
            </a:r>
          </a:p>
        </p:txBody>
      </p:sp>
      <p:pic>
        <p:nvPicPr>
          <p:cNvPr id="9" name="Picture 8"/>
          <p:cNvPicPr>
            <a:picLocks noChangeAspect="1"/>
          </p:cNvPicPr>
          <p:nvPr/>
        </p:nvPicPr>
        <p:blipFill>
          <a:blip r:embed="rId5"/>
          <a:stretch>
            <a:fillRect/>
          </a:stretch>
        </p:blipFill>
        <p:spPr>
          <a:xfrm>
            <a:off x="311700" y="1361562"/>
            <a:ext cx="2967119" cy="2834209"/>
          </a:xfrm>
          <a:prstGeom prst="rect">
            <a:avLst/>
          </a:prstGeom>
        </p:spPr>
      </p:pic>
      <p:sp>
        <p:nvSpPr>
          <p:cNvPr id="15" name="TextBox 14"/>
          <p:cNvSpPr txBox="1"/>
          <p:nvPr/>
        </p:nvSpPr>
        <p:spPr>
          <a:xfrm>
            <a:off x="305537" y="4195771"/>
            <a:ext cx="2973282" cy="338554"/>
          </a:xfrm>
          <a:prstGeom prst="rect">
            <a:avLst/>
          </a:prstGeom>
          <a:noFill/>
        </p:spPr>
        <p:txBody>
          <a:bodyPr wrap="square" rtlCol="0">
            <a:spAutoFit/>
          </a:bodyPr>
          <a:lstStyle/>
          <a:p>
            <a:pPr algn="ctr"/>
            <a:r>
              <a:rPr lang="en" sz="800" dirty="0">
                <a:solidFill>
                  <a:schemeClr val="tx1"/>
                </a:solidFill>
                <a:latin typeface="Georgia" panose="02040502050405020303" pitchFamily="18" charset="0"/>
                <a:ea typeface="Times New Roman"/>
                <a:cs typeface="Times New Roman"/>
                <a:sym typeface="Times New Roman"/>
              </a:rPr>
              <a:t>Torsten Hägerstrand’s space-time model</a:t>
            </a:r>
          </a:p>
          <a:p>
            <a:pPr algn="ctr"/>
            <a:r>
              <a:rPr lang="en-US" sz="800" dirty="0">
                <a:solidFill>
                  <a:schemeClr val="tx1"/>
                </a:solidFill>
                <a:latin typeface="Georgia" panose="02040502050405020303" pitchFamily="18" charset="0"/>
              </a:rPr>
              <a:t>(Hägerstrand, 1970)</a:t>
            </a:r>
          </a:p>
        </p:txBody>
      </p:sp>
      <p:cxnSp>
        <p:nvCxnSpPr>
          <p:cNvPr id="11" name="Straight Arrow Connector 10"/>
          <p:cNvCxnSpPr/>
          <p:nvPr/>
        </p:nvCxnSpPr>
        <p:spPr>
          <a:xfrm flipH="1" flipV="1">
            <a:off x="4895850" y="2778666"/>
            <a:ext cx="1746250" cy="955134"/>
          </a:xfrm>
          <a:prstGeom prst="straightConnector1">
            <a:avLst/>
          </a:prstGeom>
          <a:ln w="12700">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37150" y="1242728"/>
            <a:ext cx="4285700" cy="3111790"/>
          </a:xfrm>
          <a:prstGeom prst="rect">
            <a:avLst/>
          </a:prstGeom>
        </p:spPr>
      </p:pic>
      <p:sp>
        <p:nvSpPr>
          <p:cNvPr id="5" name="Title 4"/>
          <p:cNvSpPr>
            <a:spLocks noGrp="1"/>
          </p:cNvSpPr>
          <p:nvPr>
            <p:ph type="title"/>
          </p:nvPr>
        </p:nvSpPr>
        <p:spPr/>
        <p:txBody>
          <a:bodyPr/>
          <a:lstStyle/>
          <a:p>
            <a:r>
              <a:rPr lang="en-US" dirty="0"/>
              <a:t>STC Examples</a:t>
            </a:r>
          </a:p>
        </p:txBody>
      </p:sp>
      <p:sp>
        <p:nvSpPr>
          <p:cNvPr id="8" name="Text Placeholder 2"/>
          <p:cNvSpPr>
            <a:spLocks noGrp="1"/>
          </p:cNvSpPr>
          <p:nvPr>
            <p:ph type="body" idx="1"/>
          </p:nvPr>
        </p:nvSpPr>
        <p:spPr>
          <a:xfrm>
            <a:off x="-2266400" y="5146626"/>
            <a:ext cx="3384977" cy="3726010"/>
          </a:xfrm>
        </p:spPr>
        <p:txBody>
          <a:bodyPr anchor="ctr"/>
          <a:lstStyle/>
          <a:p>
            <a:pPr marL="285750" indent="-285750">
              <a:buClr>
                <a:schemeClr val="tx1"/>
              </a:buClr>
              <a:buFont typeface="Arial" panose="020B0604020202020204" pitchFamily="34" charset="0"/>
              <a:buChar char="•"/>
            </a:pPr>
            <a:r>
              <a:rPr lang="en-US" sz="1400" dirty="0"/>
              <a:t>STC been applied by </a:t>
            </a:r>
            <a:r>
              <a:rPr lang="en-US" sz="1400" dirty="0">
                <a:hlinkClick r:id="rId4" action="ppaction://hlinksldjump"/>
              </a:rPr>
              <a:t>M.-J. Kraak, (2008)</a:t>
            </a:r>
            <a:r>
              <a:rPr lang="en-US" sz="1400" dirty="0"/>
              <a:t>, </a:t>
            </a:r>
            <a:r>
              <a:rPr lang="en-US" sz="1400" dirty="0">
                <a:hlinkClick r:id="rId5" action="ppaction://hlinksldjump"/>
              </a:rPr>
              <a:t>Huisman et al., (2009)</a:t>
            </a:r>
            <a:r>
              <a:rPr lang="en-US" sz="1400" dirty="0"/>
              <a:t>, </a:t>
            </a:r>
            <a:r>
              <a:rPr lang="en-US" sz="1400" dirty="0">
                <a:hlinkClick r:id="rId4" action="ppaction://hlinksldjump"/>
              </a:rPr>
              <a:t>Nakaya &amp; Yano, 2010</a:t>
            </a:r>
            <a:r>
              <a:rPr lang="en-US" sz="1400" dirty="0"/>
              <a:t> and </a:t>
            </a:r>
            <a:r>
              <a:rPr lang="en-US" sz="1400" dirty="0">
                <a:hlinkClick r:id="rId4" action="ppaction://hlinksldjump"/>
              </a:rPr>
              <a:t>Orellana et al. 2012</a:t>
            </a:r>
            <a:endParaRPr lang="en-US" sz="1400" dirty="0"/>
          </a:p>
        </p:txBody>
      </p:sp>
      <p:sp>
        <p:nvSpPr>
          <p:cNvPr id="2" name="Rectangle 1"/>
          <p:cNvSpPr/>
          <p:nvPr/>
        </p:nvSpPr>
        <p:spPr>
          <a:xfrm>
            <a:off x="5388093" y="4524260"/>
            <a:ext cx="2663157" cy="461665"/>
          </a:xfrm>
          <a:prstGeom prst="rect">
            <a:avLst/>
          </a:prstGeom>
        </p:spPr>
        <p:txBody>
          <a:bodyPr wrap="square">
            <a:spAutoFit/>
          </a:bodyPr>
          <a:lstStyle/>
          <a:p>
            <a:r>
              <a:rPr lang="en-US" sz="800" dirty="0">
                <a:solidFill>
                  <a:schemeClr val="tx1"/>
                </a:solidFill>
                <a:latin typeface="Georgia" panose="02040502050405020303" pitchFamily="18" charset="0"/>
              </a:rPr>
              <a:t>Bach, Dragicevic, Archambault, Hurter, &amp; Carpendale, (2014). Source: spacetimecubevis.com</a:t>
            </a:r>
          </a:p>
          <a:p>
            <a:endParaRPr lang="en-US" sz="800" dirty="0">
              <a:solidFill>
                <a:schemeClr val="tx1"/>
              </a:solidFill>
              <a:latin typeface="Georgia" panose="02040502050405020303" pitchFamily="18" charset="0"/>
            </a:endParaRPr>
          </a:p>
        </p:txBody>
      </p:sp>
      <p:sp>
        <p:nvSpPr>
          <p:cNvPr id="10" name="Rectangle 9"/>
          <p:cNvSpPr/>
          <p:nvPr/>
        </p:nvSpPr>
        <p:spPr>
          <a:xfrm>
            <a:off x="737150" y="4354518"/>
            <a:ext cx="4285700" cy="215444"/>
          </a:xfrm>
          <a:prstGeom prst="rect">
            <a:avLst/>
          </a:prstGeom>
        </p:spPr>
        <p:txBody>
          <a:bodyPr wrap="square">
            <a:spAutoFit/>
          </a:bodyPr>
          <a:lstStyle/>
          <a:p>
            <a:r>
              <a:rPr lang="en-US" sz="800" dirty="0">
                <a:solidFill>
                  <a:schemeClr val="tx1"/>
                </a:solidFill>
                <a:latin typeface="Georgia" panose="02040502050405020303" pitchFamily="18" charset="0"/>
              </a:rPr>
              <a:t>Nakaya &amp; Yano, (2010)</a:t>
            </a:r>
          </a:p>
        </p:txBody>
      </p:sp>
      <p:pic>
        <p:nvPicPr>
          <p:cNvPr id="3" name="Picture 2"/>
          <p:cNvPicPr>
            <a:picLocks noChangeAspect="1"/>
          </p:cNvPicPr>
          <p:nvPr/>
        </p:nvPicPr>
        <p:blipFill>
          <a:blip r:embed="rId6"/>
          <a:stretch>
            <a:fillRect/>
          </a:stretch>
        </p:blipFill>
        <p:spPr>
          <a:xfrm>
            <a:off x="5388093" y="1017725"/>
            <a:ext cx="2694759" cy="3506535"/>
          </a:xfrm>
          <a:prstGeom prst="rect">
            <a:avLst/>
          </a:prstGeom>
        </p:spPr>
      </p:pic>
    </p:spTree>
    <p:extLst>
      <p:ext uri="{BB962C8B-B14F-4D97-AF65-F5344CB8AC3E}">
        <p14:creationId xmlns:p14="http://schemas.microsoft.com/office/powerpoint/2010/main" val="743185403"/>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3200" dirty="0">
                <a:latin typeface="Georgia" panose="02040502050405020303" pitchFamily="18" charset="0"/>
              </a:rPr>
              <a:t>STC Visualization</a:t>
            </a:r>
          </a:p>
        </p:txBody>
      </p:sp>
      <p:pic>
        <p:nvPicPr>
          <p:cNvPr id="11" name="Picture 10"/>
          <p:cNvPicPr>
            <a:picLocks noChangeAspect="1"/>
          </p:cNvPicPr>
          <p:nvPr/>
        </p:nvPicPr>
        <p:blipFill rotWithShape="1">
          <a:blip r:embed="rId3"/>
          <a:srcRect l="17296" r="12974"/>
          <a:stretch/>
        </p:blipFill>
        <p:spPr>
          <a:xfrm>
            <a:off x="5918001" y="1650155"/>
            <a:ext cx="2914299" cy="2338521"/>
          </a:xfrm>
          <a:prstGeom prst="rect">
            <a:avLst/>
          </a:prstGeom>
        </p:spPr>
      </p:pic>
      <p:pic>
        <p:nvPicPr>
          <p:cNvPr id="50" name="Picture 49"/>
          <p:cNvPicPr>
            <a:picLocks noChangeAspect="1"/>
          </p:cNvPicPr>
          <p:nvPr/>
        </p:nvPicPr>
        <p:blipFill>
          <a:blip r:embed="rId4"/>
          <a:stretch>
            <a:fillRect/>
          </a:stretch>
        </p:blipFill>
        <p:spPr>
          <a:xfrm>
            <a:off x="3243107" y="1650153"/>
            <a:ext cx="2334183" cy="2338523"/>
          </a:xfrm>
          <a:prstGeom prst="rect">
            <a:avLst/>
          </a:prstGeom>
          <a:solidFill>
            <a:schemeClr val="tx1"/>
          </a:solidFill>
        </p:spPr>
      </p:pic>
      <p:sp>
        <p:nvSpPr>
          <p:cNvPr id="51" name="Right Arrow 50"/>
          <p:cNvSpPr/>
          <p:nvPr/>
        </p:nvSpPr>
        <p:spPr>
          <a:xfrm>
            <a:off x="5552006" y="2644626"/>
            <a:ext cx="382555" cy="31724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5"/>
          <a:srcRect l="16166" t="2354" r="19024" b="6386"/>
          <a:stretch/>
        </p:blipFill>
        <p:spPr>
          <a:xfrm>
            <a:off x="311699" y="1650157"/>
            <a:ext cx="2590697" cy="2353578"/>
          </a:xfrm>
          <a:prstGeom prst="rect">
            <a:avLst/>
          </a:prstGeom>
        </p:spPr>
      </p:pic>
      <p:sp>
        <p:nvSpPr>
          <p:cNvPr id="7" name="Right Arrow 6"/>
          <p:cNvSpPr/>
          <p:nvPr/>
        </p:nvSpPr>
        <p:spPr>
          <a:xfrm>
            <a:off x="2853558" y="2644626"/>
            <a:ext cx="382555" cy="31724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699118"/>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3200" dirty="0">
                <a:latin typeface="Georgia" panose="02040502050405020303" pitchFamily="18" charset="0"/>
              </a:rPr>
              <a:t>STC Visualization Cont.</a:t>
            </a:r>
            <a:endParaRPr lang="en-US" sz="3200" dirty="0"/>
          </a:p>
        </p:txBody>
      </p:sp>
      <p:pic>
        <p:nvPicPr>
          <p:cNvPr id="5" name="Picture 4"/>
          <p:cNvPicPr>
            <a:picLocks noChangeAspect="1"/>
          </p:cNvPicPr>
          <p:nvPr/>
        </p:nvPicPr>
        <p:blipFill>
          <a:blip r:embed="rId3"/>
          <a:stretch>
            <a:fillRect/>
          </a:stretch>
        </p:blipFill>
        <p:spPr>
          <a:xfrm>
            <a:off x="311700" y="1412595"/>
            <a:ext cx="4526782" cy="2609031"/>
          </a:xfrm>
          <a:prstGeom prst="rect">
            <a:avLst/>
          </a:prstGeom>
          <a:ln>
            <a:noFill/>
          </a:ln>
        </p:spPr>
      </p:pic>
      <p:pic>
        <p:nvPicPr>
          <p:cNvPr id="6" name="Picture 5"/>
          <p:cNvPicPr>
            <a:picLocks noChangeAspect="1"/>
          </p:cNvPicPr>
          <p:nvPr/>
        </p:nvPicPr>
        <p:blipFill>
          <a:blip r:embed="rId4"/>
          <a:stretch>
            <a:fillRect/>
          </a:stretch>
        </p:blipFill>
        <p:spPr>
          <a:xfrm>
            <a:off x="5353593" y="1412595"/>
            <a:ext cx="3478707" cy="2609031"/>
          </a:xfrm>
          <a:prstGeom prst="rect">
            <a:avLst/>
          </a:prstGeom>
          <a:ln w="6350">
            <a:solidFill>
              <a:schemeClr val="tx1"/>
            </a:solidFill>
          </a:ln>
        </p:spPr>
      </p:pic>
      <p:cxnSp>
        <p:nvCxnSpPr>
          <p:cNvPr id="8" name="Straight Arrow Connector 7"/>
          <p:cNvCxnSpPr>
            <a:stCxn id="6" idx="1"/>
          </p:cNvCxnSpPr>
          <p:nvPr/>
        </p:nvCxnSpPr>
        <p:spPr>
          <a:xfrm flipH="1" flipV="1">
            <a:off x="2570770" y="2384342"/>
            <a:ext cx="2782823" cy="33276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402610"/>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Data Visualization with PANDAS</a:t>
            </a:r>
          </a:p>
        </p:txBody>
      </p:sp>
      <p:pic>
        <p:nvPicPr>
          <p:cNvPr id="5" name="Picture 4"/>
          <p:cNvPicPr>
            <a:picLocks noChangeAspect="1"/>
          </p:cNvPicPr>
          <p:nvPr/>
        </p:nvPicPr>
        <p:blipFill>
          <a:blip r:embed="rId3"/>
          <a:stretch>
            <a:fillRect/>
          </a:stretch>
        </p:blipFill>
        <p:spPr>
          <a:xfrm>
            <a:off x="311700" y="1297767"/>
            <a:ext cx="3326850" cy="3432168"/>
          </a:xfrm>
          <a:prstGeom prst="rect">
            <a:avLst/>
          </a:prstGeom>
        </p:spPr>
      </p:pic>
      <p:pic>
        <p:nvPicPr>
          <p:cNvPr id="6" name="Picture 5"/>
          <p:cNvPicPr>
            <a:picLocks noChangeAspect="1"/>
          </p:cNvPicPr>
          <p:nvPr/>
        </p:nvPicPr>
        <p:blipFill>
          <a:blip r:embed="rId4"/>
          <a:stretch>
            <a:fillRect/>
          </a:stretch>
        </p:blipFill>
        <p:spPr>
          <a:xfrm>
            <a:off x="4178300" y="1297767"/>
            <a:ext cx="4654000" cy="3434020"/>
          </a:xfrm>
          <a:prstGeom prst="rect">
            <a:avLst/>
          </a:prstGeom>
        </p:spPr>
      </p:pic>
      <p:sp>
        <p:nvSpPr>
          <p:cNvPr id="7" name="Rectangle 6"/>
          <p:cNvSpPr/>
          <p:nvPr/>
        </p:nvSpPr>
        <p:spPr>
          <a:xfrm>
            <a:off x="311700" y="4729935"/>
            <a:ext cx="4572000" cy="215444"/>
          </a:xfrm>
          <a:prstGeom prst="rect">
            <a:avLst/>
          </a:prstGeom>
        </p:spPr>
        <p:txBody>
          <a:bodyPr>
            <a:spAutoFit/>
          </a:bodyPr>
          <a:lstStyle/>
          <a:p>
            <a:r>
              <a:rPr lang="en-US" sz="800" dirty="0">
                <a:solidFill>
                  <a:schemeClr val="tx1"/>
                </a:solidFill>
                <a:latin typeface="Georgia" panose="02040502050405020303" pitchFamily="18" charset="0"/>
              </a:rPr>
              <a:t>Source: http://pandas.pydata.org/pandas-docs/stable/visualization.html</a:t>
            </a:r>
          </a:p>
        </p:txBody>
      </p:sp>
    </p:spTree>
    <p:extLst>
      <p:ext uri="{BB962C8B-B14F-4D97-AF65-F5344CB8AC3E}">
        <p14:creationId xmlns:p14="http://schemas.microsoft.com/office/powerpoint/2010/main" val="3156219285"/>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311700" y="445025"/>
            <a:ext cx="8520600" cy="572700"/>
          </a:xfrm>
          <a:prstGeom prst="rect">
            <a:avLst/>
          </a:prstGeom>
        </p:spPr>
        <p:txBody>
          <a:bodyPr lIns="91425" tIns="91425" rIns="91425" bIns="91425" anchor="ctr" anchorCtr="0">
            <a:noAutofit/>
          </a:bodyPr>
          <a:lstStyle/>
          <a:p>
            <a:pPr lvl="0" algn="ctr" rtl="0">
              <a:spcBef>
                <a:spcPts val="0"/>
              </a:spcBef>
              <a:buNone/>
            </a:pPr>
            <a:r>
              <a:rPr lang="en" sz="3200" dirty="0">
                <a:latin typeface="Georgia" panose="02040502050405020303" pitchFamily="18" charset="0"/>
                <a:ea typeface="Times New Roman"/>
                <a:cs typeface="Times New Roman"/>
                <a:sym typeface="Times New Roman"/>
              </a:rPr>
              <a:t>Methodology</a:t>
            </a:r>
          </a:p>
        </p:txBody>
      </p:sp>
      <p:graphicFrame>
        <p:nvGraphicFramePr>
          <p:cNvPr id="2" name="Diagram 1"/>
          <p:cNvGraphicFramePr/>
          <p:nvPr>
            <p:extLst>
              <p:ext uri="{D42A27DB-BD31-4B8C-83A1-F6EECF244321}">
                <p14:modId xmlns:p14="http://schemas.microsoft.com/office/powerpoint/2010/main" val="2499600360"/>
              </p:ext>
            </p:extLst>
          </p:nvPr>
        </p:nvGraphicFramePr>
        <p:xfrm>
          <a:off x="311699" y="445025"/>
          <a:ext cx="8520601" cy="4698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311700" y="445025"/>
            <a:ext cx="8520600" cy="572700"/>
          </a:xfrm>
          <a:prstGeom prst="rect">
            <a:avLst/>
          </a:prstGeom>
        </p:spPr>
        <p:txBody>
          <a:bodyPr lIns="91425" tIns="91425" rIns="91425" bIns="91425" anchor="ctr" anchorCtr="0">
            <a:noAutofit/>
          </a:bodyPr>
          <a:lstStyle/>
          <a:p>
            <a:pPr lvl="0" algn="ctr">
              <a:spcBef>
                <a:spcPts val="0"/>
              </a:spcBef>
              <a:buNone/>
            </a:pPr>
            <a:r>
              <a:rPr lang="en" sz="3200" dirty="0">
                <a:latin typeface="Georgia" panose="02040502050405020303" pitchFamily="18" charset="0"/>
                <a:ea typeface="Times New Roman"/>
                <a:cs typeface="Times New Roman"/>
                <a:sym typeface="Times New Roman"/>
              </a:rPr>
              <a:t>Overview</a:t>
            </a:r>
            <a:endParaRPr lang="en" sz="2400" dirty="0">
              <a:latin typeface="Georgia" panose="02040502050405020303" pitchFamily="18" charset="0"/>
              <a:ea typeface="Times New Roman"/>
              <a:cs typeface="Times New Roman"/>
              <a:sym typeface="Times New Roman"/>
            </a:endParaRPr>
          </a:p>
        </p:txBody>
      </p:sp>
      <p:sp>
        <p:nvSpPr>
          <p:cNvPr id="61" name="Shape 61"/>
          <p:cNvSpPr txBox="1">
            <a:spLocks noGrp="1"/>
          </p:cNvSpPr>
          <p:nvPr>
            <p:ph type="body" idx="1"/>
          </p:nvPr>
        </p:nvSpPr>
        <p:spPr>
          <a:xfrm>
            <a:off x="311700" y="1187035"/>
            <a:ext cx="8520600" cy="3416400"/>
          </a:xfrm>
          <a:prstGeom prst="rect">
            <a:avLst/>
          </a:prstGeom>
        </p:spPr>
        <p:txBody>
          <a:bodyPr lIns="91425" tIns="91425" rIns="91425" bIns="91425" anchor="ctr" anchorCtr="0">
            <a:noAutofit/>
          </a:bodyPr>
          <a:lstStyle/>
          <a:p>
            <a:pPr marL="457200" lvl="0" indent="-381000">
              <a:buClr>
                <a:schemeClr val="dk1"/>
              </a:buClr>
              <a:buFont typeface="Arial" panose="020B0604020202020204" pitchFamily="34" charset="0"/>
              <a:buChar char="•"/>
            </a:pPr>
            <a:r>
              <a:rPr lang="en" sz="2400" dirty="0">
                <a:solidFill>
                  <a:schemeClr val="dk1"/>
                </a:solidFill>
                <a:latin typeface="Georgia" panose="02040502050405020303" pitchFamily="18" charset="0"/>
                <a:ea typeface="Times New Roman"/>
                <a:cs typeface="Times New Roman"/>
                <a:sym typeface="Times New Roman"/>
              </a:rPr>
              <a:t>Background</a:t>
            </a:r>
          </a:p>
          <a:p>
            <a:pPr marL="457200" lvl="0" indent="-381000">
              <a:spcBef>
                <a:spcPts val="0"/>
              </a:spcBef>
              <a:buClr>
                <a:schemeClr val="dk1"/>
              </a:buClr>
              <a:buSzPct val="100000"/>
              <a:buFont typeface="Arial" panose="020B0604020202020204" pitchFamily="34" charset="0"/>
              <a:buChar char="•"/>
            </a:pPr>
            <a:r>
              <a:rPr lang="en" sz="2400" dirty="0">
                <a:solidFill>
                  <a:schemeClr val="dk1"/>
                </a:solidFill>
                <a:latin typeface="Georgia" panose="02040502050405020303" pitchFamily="18" charset="0"/>
                <a:ea typeface="Times New Roman"/>
                <a:cs typeface="Times New Roman"/>
                <a:sym typeface="Times New Roman"/>
              </a:rPr>
              <a:t>Goals and Objectives</a:t>
            </a:r>
          </a:p>
          <a:p>
            <a:pPr marL="457200" lvl="0" indent="-381000">
              <a:spcBef>
                <a:spcPts val="0"/>
              </a:spcBef>
              <a:buClr>
                <a:schemeClr val="dk1"/>
              </a:buClr>
              <a:buSzPct val="100000"/>
              <a:buFont typeface="Arial" panose="020B0604020202020204" pitchFamily="34" charset="0"/>
              <a:buChar char="•"/>
            </a:pPr>
            <a:r>
              <a:rPr lang="en" sz="2400" dirty="0">
                <a:solidFill>
                  <a:schemeClr val="dk1"/>
                </a:solidFill>
                <a:latin typeface="Georgia" panose="02040502050405020303" pitchFamily="18" charset="0"/>
                <a:ea typeface="Times New Roman"/>
                <a:cs typeface="Times New Roman"/>
                <a:sym typeface="Times New Roman"/>
              </a:rPr>
              <a:t>Methodology</a:t>
            </a:r>
          </a:p>
          <a:p>
            <a:pPr marL="457200" lvl="0" indent="-381000" rtl="0">
              <a:spcBef>
                <a:spcPts val="0"/>
              </a:spcBef>
              <a:buClr>
                <a:schemeClr val="dk1"/>
              </a:buClr>
              <a:buSzPct val="100000"/>
              <a:buFont typeface="Arial" panose="020B0604020202020204" pitchFamily="34" charset="0"/>
              <a:buChar char="•"/>
            </a:pPr>
            <a:r>
              <a:rPr lang="en" sz="2400" dirty="0">
                <a:solidFill>
                  <a:schemeClr val="dk1"/>
                </a:solidFill>
                <a:latin typeface="Georgia" panose="02040502050405020303" pitchFamily="18" charset="0"/>
                <a:ea typeface="Times New Roman"/>
                <a:cs typeface="Times New Roman"/>
                <a:sym typeface="Times New Roman"/>
              </a:rPr>
              <a:t>Anticipated Results</a:t>
            </a:r>
          </a:p>
          <a:p>
            <a:pPr marL="457200" lvl="0" indent="-381000" rtl="0">
              <a:spcBef>
                <a:spcPts val="0"/>
              </a:spcBef>
              <a:buClr>
                <a:schemeClr val="dk1"/>
              </a:buClr>
              <a:buSzPct val="100000"/>
              <a:buFont typeface="Arial" panose="020B0604020202020204" pitchFamily="34" charset="0"/>
              <a:buChar char="•"/>
            </a:pPr>
            <a:r>
              <a:rPr lang="en" sz="2400" dirty="0">
                <a:solidFill>
                  <a:schemeClr val="dk1"/>
                </a:solidFill>
                <a:latin typeface="Georgia" panose="02040502050405020303" pitchFamily="18" charset="0"/>
                <a:ea typeface="Times New Roman"/>
                <a:cs typeface="Times New Roman"/>
                <a:sym typeface="Times New Roman"/>
              </a:rPr>
              <a:t>Project Timeline</a:t>
            </a:r>
          </a:p>
        </p:txBody>
      </p:sp>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311700" y="445025"/>
            <a:ext cx="8520600" cy="572700"/>
          </a:xfrm>
          <a:prstGeom prst="rect">
            <a:avLst/>
          </a:prstGeom>
        </p:spPr>
        <p:txBody>
          <a:bodyPr lIns="91425" tIns="91425" rIns="91425" bIns="91425" anchor="ctr" anchorCtr="0">
            <a:noAutofit/>
          </a:bodyPr>
          <a:lstStyle/>
          <a:p>
            <a:pPr lvl="0" algn="ctr" rtl="0">
              <a:spcBef>
                <a:spcPts val="0"/>
              </a:spcBef>
              <a:buNone/>
            </a:pPr>
            <a:r>
              <a:rPr lang="en" sz="3200" dirty="0">
                <a:latin typeface="Georgia" panose="02040502050405020303" pitchFamily="18" charset="0"/>
              </a:rPr>
              <a:t>Anticipated Results</a:t>
            </a:r>
          </a:p>
        </p:txBody>
      </p:sp>
      <p:sp>
        <p:nvSpPr>
          <p:cNvPr id="117" name="Shape 117"/>
          <p:cNvSpPr txBox="1">
            <a:spLocks noGrp="1"/>
          </p:cNvSpPr>
          <p:nvPr>
            <p:ph type="body" idx="1"/>
          </p:nvPr>
        </p:nvSpPr>
        <p:spPr>
          <a:xfrm>
            <a:off x="311700" y="1152475"/>
            <a:ext cx="8520600" cy="3416400"/>
          </a:xfrm>
          <a:prstGeom prst="rect">
            <a:avLst/>
          </a:prstGeom>
        </p:spPr>
        <p:txBody>
          <a:bodyPr lIns="91425" tIns="91425" rIns="91425" bIns="91425" anchor="ctr" anchorCtr="0">
            <a:noAutofit/>
          </a:bodyPr>
          <a:lstStyle/>
          <a:p>
            <a:pPr marL="342900" lvl="0" indent="-342900">
              <a:buClr>
                <a:schemeClr val="tx1"/>
              </a:buClr>
              <a:buFont typeface="Arial" panose="020B0604020202020204" pitchFamily="34" charset="0"/>
              <a:buChar char="•"/>
            </a:pPr>
            <a:r>
              <a:rPr lang="en-US" sz="2400" dirty="0">
                <a:solidFill>
                  <a:schemeClr val="tx1"/>
                </a:solidFill>
                <a:latin typeface="Georgia" panose="02040502050405020303" pitchFamily="18" charset="0"/>
              </a:rPr>
              <a:t>3D rending in ArcScene</a:t>
            </a:r>
          </a:p>
          <a:p>
            <a:pPr marL="342900" lvl="0" indent="-342900">
              <a:buClr>
                <a:schemeClr val="tx1"/>
              </a:buClr>
              <a:buFont typeface="Arial" panose="020B0604020202020204" pitchFamily="34" charset="0"/>
              <a:buChar char="•"/>
            </a:pPr>
            <a:r>
              <a:rPr lang="en-US" sz="2400" dirty="0">
                <a:solidFill>
                  <a:schemeClr val="tx1"/>
                </a:solidFill>
                <a:latin typeface="Georgia" panose="02040502050405020303" pitchFamily="18" charset="0"/>
              </a:rPr>
              <a:t>2D maps and graphs</a:t>
            </a:r>
          </a:p>
          <a:p>
            <a:pPr marL="342900" lvl="0" indent="-342900">
              <a:buClr>
                <a:schemeClr val="tx1"/>
              </a:buClr>
              <a:buFont typeface="Arial" panose="020B0604020202020204" pitchFamily="34" charset="0"/>
              <a:buChar char="•"/>
            </a:pPr>
            <a:r>
              <a:rPr lang="en-US" sz="2400" dirty="0">
                <a:solidFill>
                  <a:schemeClr val="tx1"/>
                </a:solidFill>
                <a:latin typeface="Georgia" panose="02040502050405020303" pitchFamily="18" charset="0"/>
              </a:rPr>
              <a:t>ESRI Story Map and Web Scene for interactive access to the data</a:t>
            </a:r>
          </a:p>
        </p:txBody>
      </p:sp>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prstGeom prst="rect">
            <a:avLst/>
          </a:prstGeom>
        </p:spPr>
        <p:txBody>
          <a:bodyPr lIns="91425" tIns="91425" rIns="91425" bIns="91425" anchor="ctr" anchorCtr="0">
            <a:noAutofit/>
          </a:bodyPr>
          <a:lstStyle/>
          <a:p>
            <a:pPr lvl="0" algn="ctr" rtl="0">
              <a:spcBef>
                <a:spcPts val="0"/>
              </a:spcBef>
              <a:buNone/>
            </a:pPr>
            <a:r>
              <a:rPr lang="en" sz="3200" dirty="0">
                <a:latin typeface="Georgia" panose="02040502050405020303" pitchFamily="18" charset="0"/>
                <a:cs typeface="Times New Roman" panose="02020603050405020304" pitchFamily="18" charset="0"/>
              </a:rPr>
              <a:t>Project</a:t>
            </a:r>
            <a:r>
              <a:rPr lang="en" sz="3200" dirty="0">
                <a:latin typeface="Georgia" panose="02040502050405020303" pitchFamily="18" charset="0"/>
              </a:rPr>
              <a:t> Timeline</a:t>
            </a:r>
          </a:p>
        </p:txBody>
      </p:sp>
      <p:graphicFrame>
        <p:nvGraphicFramePr>
          <p:cNvPr id="3" name="Diagram 2"/>
          <p:cNvGraphicFramePr/>
          <p:nvPr>
            <p:extLst>
              <p:ext uri="{D42A27DB-BD31-4B8C-83A1-F6EECF244321}">
                <p14:modId xmlns:p14="http://schemas.microsoft.com/office/powerpoint/2010/main" val="532582827"/>
              </p:ext>
            </p:extLst>
          </p:nvPr>
        </p:nvGraphicFramePr>
        <p:xfrm>
          <a:off x="311700" y="1152475"/>
          <a:ext cx="8520600" cy="34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pPr algn="ctr"/>
            <a:r>
              <a:rPr lang="en-US" sz="3200" dirty="0">
                <a:latin typeface="Georgia" panose="02040502050405020303" pitchFamily="18" charset="0"/>
              </a:rPr>
              <a:t>References</a:t>
            </a:r>
          </a:p>
        </p:txBody>
      </p:sp>
      <p:sp>
        <p:nvSpPr>
          <p:cNvPr id="5" name="Text Placeholder 4"/>
          <p:cNvSpPr>
            <a:spLocks noGrp="1"/>
          </p:cNvSpPr>
          <p:nvPr>
            <p:ph type="body" idx="1"/>
          </p:nvPr>
        </p:nvSpPr>
        <p:spPr>
          <a:xfrm>
            <a:off x="311700" y="1017725"/>
            <a:ext cx="8520600" cy="3551150"/>
          </a:xfrm>
        </p:spPr>
        <p:txBody>
          <a:bodyPr/>
          <a:lstStyle/>
          <a:p>
            <a:pPr marL="304800" indent="-304800"/>
            <a:r>
              <a:rPr lang="en-US" sz="1000" dirty="0">
                <a:solidFill>
                  <a:schemeClr val="tx1"/>
                </a:solidFill>
              </a:rPr>
              <a:t>Bach, B., Dragicevic, P., Archambault, D., Hurter, C., &amp; Carpendale, S. (2014). A Review of Temporal Data Visualizations Based on Space-Time Cube Operations. </a:t>
            </a:r>
            <a:r>
              <a:rPr lang="en-US" sz="1000" i="1" dirty="0" err="1">
                <a:solidFill>
                  <a:schemeClr val="tx1"/>
                </a:solidFill>
              </a:rPr>
              <a:t>Eurographics</a:t>
            </a:r>
            <a:r>
              <a:rPr lang="en-US" sz="1000" i="1" dirty="0">
                <a:solidFill>
                  <a:schemeClr val="tx1"/>
                </a:solidFill>
              </a:rPr>
              <a:t> Conference on Visualization (</a:t>
            </a:r>
            <a:r>
              <a:rPr lang="en-US" sz="1000" i="1" dirty="0" err="1">
                <a:solidFill>
                  <a:schemeClr val="tx1"/>
                </a:solidFill>
              </a:rPr>
              <a:t>EuroVis</a:t>
            </a:r>
            <a:r>
              <a:rPr lang="en-US" sz="1000" i="1" dirty="0">
                <a:solidFill>
                  <a:schemeClr val="tx1"/>
                </a:solidFill>
              </a:rPr>
              <a:t>)</a:t>
            </a:r>
            <a:r>
              <a:rPr lang="en-US" sz="1000" dirty="0">
                <a:solidFill>
                  <a:schemeClr val="tx1"/>
                </a:solidFill>
              </a:rPr>
              <a:t>, 23–41. </a:t>
            </a:r>
            <a:r>
              <a:rPr lang="en-US" sz="1000" dirty="0">
                <a:solidFill>
                  <a:schemeClr val="tx1"/>
                </a:solidFill>
                <a:hlinkClick r:id="rId3"/>
              </a:rPr>
              <a:t>http://doi.org/10.2312/eurovisstar.20141171</a:t>
            </a:r>
            <a:endParaRPr lang="en-US" sz="1000" dirty="0">
              <a:solidFill>
                <a:schemeClr val="tx1"/>
              </a:solidFill>
            </a:endParaRPr>
          </a:p>
          <a:p>
            <a:pPr marL="304800" indent="-304800"/>
            <a:r>
              <a:rPr lang="en-US" sz="1000" dirty="0"/>
              <a:t>Bergel-Hayat, R., Debbarh, M., Antoniou, C., &amp; Yannis, G. (2013). Explaining the road accident risk: Weather effects. </a:t>
            </a:r>
            <a:r>
              <a:rPr lang="en-US" sz="1000" i="1" dirty="0"/>
              <a:t>Accident Analysis and Prevention</a:t>
            </a:r>
            <a:r>
              <a:rPr lang="en-US" sz="1000" dirty="0"/>
              <a:t>. </a:t>
            </a:r>
            <a:r>
              <a:rPr lang="en-US" sz="1000" dirty="0">
                <a:hlinkClick r:id="rId4"/>
              </a:rPr>
              <a:t>http://doi.org/10.1016/j.aap.2013.03.006</a:t>
            </a:r>
            <a:endParaRPr lang="en-US" sz="1000" dirty="0">
              <a:solidFill>
                <a:schemeClr val="tx1"/>
              </a:solidFill>
            </a:endParaRPr>
          </a:p>
          <a:p>
            <a:pPr marL="304800" indent="-304800"/>
            <a:r>
              <a:rPr lang="en-US" sz="1000" dirty="0">
                <a:solidFill>
                  <a:schemeClr val="tx1"/>
                </a:solidFill>
              </a:rPr>
              <a:t>Blincoe, L., Miller, T. R., </a:t>
            </a:r>
            <a:r>
              <a:rPr lang="en-US" sz="1000" dirty="0" err="1">
                <a:solidFill>
                  <a:schemeClr val="tx1"/>
                </a:solidFill>
              </a:rPr>
              <a:t>Zaloshnja</a:t>
            </a:r>
            <a:r>
              <a:rPr lang="en-US" sz="1000" dirty="0">
                <a:solidFill>
                  <a:schemeClr val="tx1"/>
                </a:solidFill>
              </a:rPr>
              <a:t>, E., &amp; Lawrence, B. A. (2014). The Economic and Societal Impact Of Motor Vehicle Crashes, 2010, </a:t>
            </a:r>
            <a:r>
              <a:rPr lang="en-US" sz="1000" i="1" dirty="0">
                <a:solidFill>
                  <a:schemeClr val="tx1"/>
                </a:solidFill>
              </a:rPr>
              <a:t>2015</a:t>
            </a:r>
            <a:r>
              <a:rPr lang="en-US" sz="1000" dirty="0">
                <a:solidFill>
                  <a:schemeClr val="tx1"/>
                </a:solidFill>
              </a:rPr>
              <a:t>(May), 306. </a:t>
            </a:r>
            <a:r>
              <a:rPr lang="en-US" sz="1000" dirty="0">
                <a:solidFill>
                  <a:schemeClr val="tx1"/>
                </a:solidFill>
                <a:hlinkClick r:id="rId5"/>
              </a:rPr>
              <a:t>http://doi.org/10631-052814-v8</a:t>
            </a:r>
            <a:endParaRPr lang="en-US" sz="1000" dirty="0">
              <a:solidFill>
                <a:schemeClr val="tx1"/>
              </a:solidFill>
            </a:endParaRPr>
          </a:p>
          <a:p>
            <a:pPr marL="304800" indent="-304800"/>
            <a:r>
              <a:rPr lang="en-US" sz="1000" dirty="0"/>
              <a:t>DiBiase, D., MacEachren, A. M., </a:t>
            </a:r>
            <a:r>
              <a:rPr lang="en-US" sz="1000" dirty="0" err="1"/>
              <a:t>Krygier</a:t>
            </a:r>
            <a:r>
              <a:rPr lang="en-US" sz="1000" dirty="0"/>
              <a:t>, J. B., &amp; Reeves, C. (1992). Animation and the Role of Map Design in Scientific Visualization. Cartography and Geographic Information Science, 19(4), 201–214. </a:t>
            </a:r>
            <a:r>
              <a:rPr lang="en-US" sz="1000" dirty="0">
                <a:hlinkClick r:id="rId6"/>
              </a:rPr>
              <a:t>http://doi.org/10.1559/152304092783721295</a:t>
            </a:r>
            <a:endParaRPr lang="en-US" sz="1000" dirty="0">
              <a:solidFill>
                <a:schemeClr val="tx1"/>
              </a:solidFill>
            </a:endParaRPr>
          </a:p>
          <a:p>
            <a:pPr marL="304800" indent="-304800"/>
            <a:r>
              <a:rPr lang="en-US" sz="1000" dirty="0">
                <a:solidFill>
                  <a:schemeClr val="tx1"/>
                </a:solidFill>
              </a:rPr>
              <a:t>Field, K., Shepherd, N., &amp; Minard, C. (2013, June 24). Napoleon's March on Moscow 1812-1813 in 3D [Figurative 3D map of the successive loss of French troops during Napoleon's Russian Campaign (1812-1813)]. Retrieved July 08, 2016, from </a:t>
            </a:r>
            <a:r>
              <a:rPr lang="en-US" sz="1000" dirty="0">
                <a:solidFill>
                  <a:schemeClr val="tx1"/>
                </a:solidFill>
                <a:hlinkClick r:id="rId7"/>
              </a:rPr>
              <a:t>https://www.arcgis.com/home/item.html?id=2b48caaabd0e44028724c5f109f3de97</a:t>
            </a:r>
            <a:endParaRPr lang="en-US" sz="1000" dirty="0">
              <a:solidFill>
                <a:schemeClr val="tx1"/>
              </a:solidFill>
            </a:endParaRPr>
          </a:p>
          <a:p>
            <a:pPr marL="304800" indent="-304800"/>
            <a:r>
              <a:rPr lang="en-US" sz="1000" dirty="0"/>
              <a:t>Hägerstrand, T. (1970). What about people in Regional Science? </a:t>
            </a:r>
            <a:r>
              <a:rPr lang="en-US" sz="1000" i="1" dirty="0"/>
              <a:t>Papers of the Regional Science Association</a:t>
            </a:r>
            <a:r>
              <a:rPr lang="en-US" sz="1000" dirty="0"/>
              <a:t>. http://doi.org/10.1007/BF01936872</a:t>
            </a:r>
            <a:endParaRPr lang="en-US" sz="1000" dirty="0">
              <a:solidFill>
                <a:schemeClr val="tx1"/>
              </a:solidFill>
            </a:endParaRPr>
          </a:p>
          <a:p>
            <a:pPr marL="304800" indent="-304800"/>
            <a:r>
              <a:rPr lang="en-US" sz="1000" dirty="0"/>
              <a:t>Huisman, O., Santiago, I. F., Kraak, M.-J., &amp; </a:t>
            </a:r>
            <a:r>
              <a:rPr lang="en-US" sz="1000" dirty="0" err="1"/>
              <a:t>Retsios</a:t>
            </a:r>
            <a:r>
              <a:rPr lang="en-US" sz="1000" dirty="0"/>
              <a:t>, B. (2009). Developing a </a:t>
            </a:r>
            <a:r>
              <a:rPr lang="en-US" sz="1000" dirty="0" err="1"/>
              <a:t>Geovisual</a:t>
            </a:r>
            <a:r>
              <a:rPr lang="en-US" sz="1000" dirty="0"/>
              <a:t> Analytics Environment for Investigating Archaeological Events: Extending the Space–Time Cube. Cartography and Geographic Information Science, 36(3), 225–236. </a:t>
            </a:r>
            <a:r>
              <a:rPr lang="en-US" sz="1000" dirty="0">
                <a:hlinkClick r:id="rId8"/>
              </a:rPr>
              <a:t>http://doi.org/10.1559/152304009788988297</a:t>
            </a:r>
            <a:endParaRPr lang="en-US" sz="1000" dirty="0"/>
          </a:p>
          <a:p>
            <a:pPr marL="304800" indent="-304800"/>
            <a:endParaRPr lang="en-US" sz="1100" dirty="0">
              <a:solidFill>
                <a:schemeClr val="tx1"/>
              </a:solidFill>
            </a:endParaRPr>
          </a:p>
        </p:txBody>
      </p:sp>
    </p:spTree>
    <p:extLst>
      <p:ext uri="{BB962C8B-B14F-4D97-AF65-F5344CB8AC3E}">
        <p14:creationId xmlns:p14="http://schemas.microsoft.com/office/powerpoint/2010/main" val="2819372782"/>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pPr algn="ctr"/>
            <a:r>
              <a:rPr lang="en-US" sz="3200" dirty="0">
                <a:latin typeface="Georgia" panose="02040502050405020303" pitchFamily="18" charset="0"/>
              </a:rPr>
              <a:t>References Cont.</a:t>
            </a:r>
          </a:p>
        </p:txBody>
      </p:sp>
      <p:sp>
        <p:nvSpPr>
          <p:cNvPr id="5" name="Text Placeholder 4"/>
          <p:cNvSpPr>
            <a:spLocks noGrp="1"/>
          </p:cNvSpPr>
          <p:nvPr>
            <p:ph type="body" idx="1"/>
          </p:nvPr>
        </p:nvSpPr>
        <p:spPr>
          <a:xfrm>
            <a:off x="311700" y="1017725"/>
            <a:ext cx="8520600" cy="3551150"/>
          </a:xfrm>
        </p:spPr>
        <p:txBody>
          <a:bodyPr/>
          <a:lstStyle/>
          <a:p>
            <a:pPr marL="304800" indent="-304800"/>
            <a:r>
              <a:rPr lang="en-US" sz="1000" dirty="0"/>
              <a:t>Jägerbrand, A. K., &amp; Sjöbergh, J. (2016). Effects of weather conditions, light conditions, and road lighting on vehicle speed. </a:t>
            </a:r>
            <a:r>
              <a:rPr lang="en-US" sz="1000" i="1" dirty="0" err="1"/>
              <a:t>SpringerPlus</a:t>
            </a:r>
            <a:r>
              <a:rPr lang="en-US" sz="1000" dirty="0"/>
              <a:t>. </a:t>
            </a:r>
            <a:r>
              <a:rPr lang="en-US" sz="1000" dirty="0">
                <a:hlinkClick r:id="rId3"/>
              </a:rPr>
              <a:t>http://doi.org/10.1186/s40064-016-2124-6</a:t>
            </a:r>
            <a:endParaRPr lang="en-US" sz="1000" dirty="0">
              <a:solidFill>
                <a:schemeClr val="tx1"/>
              </a:solidFill>
            </a:endParaRPr>
          </a:p>
          <a:p>
            <a:pPr marL="304800" indent="-304800"/>
            <a:r>
              <a:rPr lang="en-US" sz="1000" dirty="0">
                <a:solidFill>
                  <a:schemeClr val="tx1"/>
                </a:solidFill>
              </a:rPr>
              <a:t>Kraak, M.-J. (2003). The Space-Time Cube Revisited from a Geovisualization Perspective. </a:t>
            </a:r>
            <a:r>
              <a:rPr lang="en-US" sz="1000" i="1" dirty="0">
                <a:solidFill>
                  <a:schemeClr val="tx1"/>
                </a:solidFill>
              </a:rPr>
              <a:t>21st International Cartographic Conference (ICC)</a:t>
            </a:r>
            <a:r>
              <a:rPr lang="en-US" sz="1000" dirty="0">
                <a:solidFill>
                  <a:schemeClr val="tx1"/>
                </a:solidFill>
              </a:rPr>
              <a:t>, (August), 10–16. </a:t>
            </a:r>
            <a:r>
              <a:rPr lang="en-US" sz="1000" dirty="0">
                <a:solidFill>
                  <a:schemeClr val="tx1"/>
                </a:solidFill>
                <a:hlinkClick r:id="rId4"/>
              </a:rPr>
              <a:t>http://doi.org/0-958-46093-0</a:t>
            </a:r>
            <a:endParaRPr lang="en-US" sz="1000" dirty="0">
              <a:solidFill>
                <a:schemeClr val="tx1"/>
              </a:solidFill>
            </a:endParaRPr>
          </a:p>
          <a:p>
            <a:pPr marL="304800" indent="-304800"/>
            <a:r>
              <a:rPr lang="en-US" sz="1000" dirty="0">
                <a:solidFill>
                  <a:schemeClr val="tx1"/>
                </a:solidFill>
              </a:rPr>
              <a:t>Kraak, M.-J. (2007). Geovisualization and Visual Analytics. </a:t>
            </a:r>
            <a:r>
              <a:rPr lang="en-US" sz="1000" i="1" dirty="0" err="1">
                <a:solidFill>
                  <a:schemeClr val="tx1"/>
                </a:solidFill>
              </a:rPr>
              <a:t>Cartographica</a:t>
            </a:r>
            <a:r>
              <a:rPr lang="en-US" sz="1000" i="1" dirty="0">
                <a:solidFill>
                  <a:schemeClr val="tx1"/>
                </a:solidFill>
              </a:rPr>
              <a:t>: The International Journal for Geographic Information and Geovisualization</a:t>
            </a:r>
            <a:r>
              <a:rPr lang="en-US" sz="1000" dirty="0">
                <a:solidFill>
                  <a:schemeClr val="tx1"/>
                </a:solidFill>
              </a:rPr>
              <a:t>, </a:t>
            </a:r>
            <a:r>
              <a:rPr lang="en-US" sz="1000" i="1" dirty="0">
                <a:solidFill>
                  <a:schemeClr val="tx1"/>
                </a:solidFill>
              </a:rPr>
              <a:t>42</a:t>
            </a:r>
            <a:r>
              <a:rPr lang="en-US" sz="1000" dirty="0">
                <a:solidFill>
                  <a:schemeClr val="tx1"/>
                </a:solidFill>
              </a:rPr>
              <a:t>(2), 115–116. </a:t>
            </a:r>
            <a:r>
              <a:rPr lang="en-US" sz="1000" dirty="0">
                <a:solidFill>
                  <a:schemeClr val="tx1"/>
                </a:solidFill>
                <a:hlinkClick r:id="rId5"/>
              </a:rPr>
              <a:t>http://doi.org/10.3138/carto.42.2.115</a:t>
            </a:r>
            <a:endParaRPr lang="en-US" sz="1000" dirty="0">
              <a:solidFill>
                <a:schemeClr val="tx1"/>
              </a:solidFill>
            </a:endParaRPr>
          </a:p>
          <a:p>
            <a:pPr marL="304800" indent="-304800"/>
            <a:r>
              <a:rPr lang="en-US" sz="1000" dirty="0"/>
              <a:t>MacEachren, A. M., &amp; Kraak, M.-J. (2001). Research Challenges in Geovisualization. Cartography and Geographic Information Science, 28(1), 3–12. </a:t>
            </a:r>
            <a:r>
              <a:rPr lang="en-US" sz="1000" dirty="0">
                <a:hlinkClick r:id="rId6"/>
              </a:rPr>
              <a:t>http://doi.org/10.1559/152304001782173970</a:t>
            </a:r>
            <a:endParaRPr lang="en-US" sz="1000" dirty="0"/>
          </a:p>
          <a:p>
            <a:pPr marL="304800" indent="-304800"/>
            <a:r>
              <a:rPr lang="en-US" sz="1000" dirty="0"/>
              <a:t>Nakaya, T., &amp; Yano, K. (2010). </a:t>
            </a:r>
            <a:r>
              <a:rPr lang="en-US" sz="1000" dirty="0" err="1"/>
              <a:t>Visualising</a:t>
            </a:r>
            <a:r>
              <a:rPr lang="en-US" sz="1000" dirty="0"/>
              <a:t> crime clusters in a space-time cube: An exploratory data-analysis approach using space-time kernel density estimation and scan statistics. Transactions in GIS. </a:t>
            </a:r>
            <a:r>
              <a:rPr lang="en-US" sz="1000" dirty="0">
                <a:hlinkClick r:id="rId7"/>
              </a:rPr>
              <a:t>http://doi.org/10.1111/j.1467-9671.2010.01194.x</a:t>
            </a:r>
            <a:endParaRPr lang="en-US" sz="1000" dirty="0"/>
          </a:p>
          <a:p>
            <a:pPr marL="304800" indent="-304800"/>
            <a:r>
              <a:rPr lang="en-US" sz="1000" dirty="0"/>
              <a:t>Orellana, D., </a:t>
            </a:r>
            <a:r>
              <a:rPr lang="en-US" sz="1000" dirty="0" err="1"/>
              <a:t>Bregt</a:t>
            </a:r>
            <a:r>
              <a:rPr lang="en-US" sz="1000" dirty="0"/>
              <a:t>, A. K., </a:t>
            </a:r>
            <a:r>
              <a:rPr lang="en-US" sz="1000" dirty="0" err="1"/>
              <a:t>Ligtenberg</a:t>
            </a:r>
            <a:r>
              <a:rPr lang="en-US" sz="1000" dirty="0"/>
              <a:t>, A., &amp; </a:t>
            </a:r>
            <a:r>
              <a:rPr lang="en-US" sz="1000" dirty="0" err="1"/>
              <a:t>Wachowicz</a:t>
            </a:r>
            <a:r>
              <a:rPr lang="en-US" sz="1000" dirty="0"/>
              <a:t>, M. (2012). Exploring visitor movement patterns in natural recreational areas. </a:t>
            </a:r>
            <a:r>
              <a:rPr lang="en-US" sz="1000" i="1" dirty="0"/>
              <a:t>Tourism Management</a:t>
            </a:r>
            <a:r>
              <a:rPr lang="en-US" sz="1000" dirty="0"/>
              <a:t>, </a:t>
            </a:r>
            <a:r>
              <a:rPr lang="en-US" sz="1000" i="1" dirty="0"/>
              <a:t>33</a:t>
            </a:r>
            <a:r>
              <a:rPr lang="en-US" sz="1000" dirty="0"/>
              <a:t>(3), 672–682. </a:t>
            </a:r>
            <a:r>
              <a:rPr lang="en-US" sz="1000" dirty="0">
                <a:hlinkClick r:id="rId8"/>
              </a:rPr>
              <a:t>http://doi.org/10.1016/j.tourman.2011.07.010</a:t>
            </a:r>
            <a:endParaRPr lang="en-US" sz="1000" dirty="0"/>
          </a:p>
          <a:p>
            <a:pPr marL="304800" indent="-304800"/>
            <a:r>
              <a:rPr lang="en-US" sz="1000" dirty="0"/>
              <a:t>Plainis, S., Murray, I. J., &amp; Pallikaris, I. G. (2006). Road traffic casualties: understanding the night-time death toll. </a:t>
            </a:r>
            <a:r>
              <a:rPr lang="en-US" sz="1000" i="1" dirty="0"/>
              <a:t>Injury Prevention : Journal of the International Society for Child and Adolescent Injury Prevention</a:t>
            </a:r>
            <a:r>
              <a:rPr lang="en-US" sz="1000" dirty="0"/>
              <a:t>, </a:t>
            </a:r>
            <a:r>
              <a:rPr lang="en-US" sz="1000" i="1" dirty="0"/>
              <a:t>12</a:t>
            </a:r>
            <a:r>
              <a:rPr lang="en-US" sz="1000" dirty="0"/>
              <a:t>(2), 125–8. </a:t>
            </a:r>
            <a:r>
              <a:rPr lang="en-US" sz="1000" dirty="0">
                <a:hlinkClick r:id="rId9"/>
              </a:rPr>
              <a:t>http://doi.org/10.1136/ip.2005.011056</a:t>
            </a:r>
            <a:endParaRPr lang="en-US" sz="800" dirty="0">
              <a:solidFill>
                <a:schemeClr val="tx1"/>
              </a:solidFill>
            </a:endParaRPr>
          </a:p>
          <a:p>
            <a:pPr marL="304800" indent="-304800"/>
            <a:endParaRPr lang="en-US" sz="1000" dirty="0">
              <a:solidFill>
                <a:schemeClr val="tx1"/>
              </a:solidFill>
              <a:latin typeface="Georgia" panose="02040502050405020303" pitchFamily="18" charset="0"/>
            </a:endParaRPr>
          </a:p>
          <a:p>
            <a:endParaRPr lang="en-US" dirty="0"/>
          </a:p>
        </p:txBody>
      </p:sp>
    </p:spTree>
    <p:extLst>
      <p:ext uri="{BB962C8B-B14F-4D97-AF65-F5344CB8AC3E}">
        <p14:creationId xmlns:p14="http://schemas.microsoft.com/office/powerpoint/2010/main" val="2327316196"/>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pPr algn="ctr"/>
            <a:r>
              <a:rPr lang="en-US" sz="3200" dirty="0">
                <a:latin typeface="Georgia" panose="02040502050405020303" pitchFamily="18" charset="0"/>
              </a:rPr>
              <a:t>References Cont.</a:t>
            </a:r>
          </a:p>
        </p:txBody>
      </p:sp>
      <p:sp>
        <p:nvSpPr>
          <p:cNvPr id="5" name="Text Placeholder 4"/>
          <p:cNvSpPr>
            <a:spLocks noGrp="1"/>
          </p:cNvSpPr>
          <p:nvPr>
            <p:ph type="body" idx="1"/>
          </p:nvPr>
        </p:nvSpPr>
        <p:spPr>
          <a:xfrm>
            <a:off x="311700" y="1017725"/>
            <a:ext cx="8520600" cy="3551150"/>
          </a:xfrm>
        </p:spPr>
        <p:txBody>
          <a:bodyPr/>
          <a:lstStyle/>
          <a:p>
            <a:pPr marL="304800" indent="-304800"/>
            <a:r>
              <a:rPr lang="en-US" sz="1000" dirty="0" err="1"/>
              <a:t>Yusof</a:t>
            </a:r>
            <a:r>
              <a:rPr lang="en-US" sz="1000" dirty="0"/>
              <a:t>, N., </a:t>
            </a:r>
            <a:r>
              <a:rPr lang="en-US" sz="1000" dirty="0" err="1"/>
              <a:t>Zurita-Milla</a:t>
            </a:r>
            <a:r>
              <a:rPr lang="en-US" sz="1000" dirty="0"/>
              <a:t>, R., Kraak, M.-J., &amp; </a:t>
            </a:r>
            <a:r>
              <a:rPr lang="en-US" sz="1000" dirty="0" err="1"/>
              <a:t>Retsios</a:t>
            </a:r>
            <a:r>
              <a:rPr lang="en-US" sz="1000" dirty="0"/>
              <a:t>, B. (2016). Interactive discovery of sequential patterns in time series of wind data. </a:t>
            </a:r>
            <a:r>
              <a:rPr lang="en-US" sz="1000" i="1" dirty="0"/>
              <a:t>International Journal of Geographical Information Science</a:t>
            </a:r>
            <a:r>
              <a:rPr lang="en-US" sz="1000" dirty="0"/>
              <a:t>, </a:t>
            </a:r>
            <a:r>
              <a:rPr lang="en-US" sz="1000" i="1" dirty="0"/>
              <a:t>8816</a:t>
            </a:r>
            <a:r>
              <a:rPr lang="en-US" sz="1000" dirty="0"/>
              <a:t>(January), 1–21. </a:t>
            </a:r>
            <a:r>
              <a:rPr lang="en-US" sz="1000" dirty="0">
                <a:hlinkClick r:id="rId3"/>
              </a:rPr>
              <a:t>http://doi.org/10.1080/13658816.2015.1135928</a:t>
            </a:r>
            <a:endParaRPr lang="en-US" sz="1000" dirty="0"/>
          </a:p>
          <a:p>
            <a:pPr marL="304800" indent="-304800"/>
            <a:endParaRPr lang="en-US" sz="1000" dirty="0"/>
          </a:p>
          <a:p>
            <a:pPr marL="304800" indent="-304800"/>
            <a:endParaRPr lang="en-US" sz="1100" dirty="0"/>
          </a:p>
          <a:p>
            <a:pPr marL="304800" indent="-304800"/>
            <a:endParaRPr lang="en-US" sz="1100" dirty="0"/>
          </a:p>
          <a:p>
            <a:pPr marL="304800" indent="-304800"/>
            <a:endParaRPr lang="en-US" sz="800" dirty="0">
              <a:solidFill>
                <a:schemeClr val="tx1"/>
              </a:solidFill>
            </a:endParaRPr>
          </a:p>
          <a:p>
            <a:pPr marL="304800" indent="-304800"/>
            <a:endParaRPr lang="en-US" sz="1000" dirty="0">
              <a:solidFill>
                <a:schemeClr val="tx1"/>
              </a:solidFill>
              <a:latin typeface="Georgia" panose="02040502050405020303" pitchFamily="18" charset="0"/>
            </a:endParaRPr>
          </a:p>
          <a:p>
            <a:endParaRPr lang="en-US" dirty="0"/>
          </a:p>
        </p:txBody>
      </p:sp>
    </p:spTree>
    <p:extLst>
      <p:ext uri="{BB962C8B-B14F-4D97-AF65-F5344CB8AC3E}">
        <p14:creationId xmlns:p14="http://schemas.microsoft.com/office/powerpoint/2010/main" val="688252909"/>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311700" y="2150850"/>
            <a:ext cx="8520600" cy="841800"/>
          </a:xfrm>
          <a:prstGeom prst="rect">
            <a:avLst/>
          </a:prstGeom>
        </p:spPr>
        <p:txBody>
          <a:bodyPr lIns="91425" tIns="91425" rIns="91425" bIns="91425" anchor="ctr" anchorCtr="0">
            <a:noAutofit/>
          </a:bodyPr>
          <a:lstStyle/>
          <a:p>
            <a:pPr lvl="0" algn="ctr" rtl="0">
              <a:spcBef>
                <a:spcPts val="0"/>
              </a:spcBef>
              <a:buNone/>
            </a:pPr>
            <a:r>
              <a:rPr lang="en" sz="3200" dirty="0">
                <a:latin typeface="Georgia" panose="02040502050405020303" pitchFamily="18" charset="0"/>
              </a:rPr>
              <a:t>Acknowledgements</a:t>
            </a:r>
            <a:br>
              <a:rPr lang="en" sz="3200" dirty="0">
                <a:latin typeface="Georgia" panose="02040502050405020303" pitchFamily="18" charset="0"/>
              </a:rPr>
            </a:br>
            <a:br>
              <a:rPr lang="en" sz="1800" dirty="0">
                <a:solidFill>
                  <a:schemeClr val="tx1"/>
                </a:solidFill>
                <a:latin typeface="Georgia" panose="02040502050405020303" pitchFamily="18" charset="0"/>
              </a:rPr>
            </a:br>
            <a:r>
              <a:rPr lang="en" sz="1800" dirty="0">
                <a:solidFill>
                  <a:schemeClr val="tx1"/>
                </a:solidFill>
                <a:latin typeface="Georgia" panose="02040502050405020303" pitchFamily="18" charset="0"/>
              </a:rPr>
              <a:t>Dr. James O’Brien</a:t>
            </a:r>
            <a:br>
              <a:rPr lang="en" sz="1800" dirty="0">
                <a:solidFill>
                  <a:schemeClr val="tx1"/>
                </a:solidFill>
                <a:latin typeface="Georgia" panose="02040502050405020303" pitchFamily="18" charset="0"/>
              </a:rPr>
            </a:br>
            <a:r>
              <a:rPr lang="en" sz="1800" dirty="0">
                <a:solidFill>
                  <a:schemeClr val="tx1"/>
                </a:solidFill>
                <a:latin typeface="Georgia" panose="02040502050405020303" pitchFamily="18" charset="0"/>
              </a:rPr>
              <a:t>Lance Panzer</a:t>
            </a:r>
          </a:p>
        </p:txBody>
      </p:sp>
    </p:spTree>
    <p:extLst>
      <p:ext uri="{BB962C8B-B14F-4D97-AF65-F5344CB8AC3E}">
        <p14:creationId xmlns:p14="http://schemas.microsoft.com/office/powerpoint/2010/main" val="2607423410"/>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311700" y="2150850"/>
            <a:ext cx="8520600" cy="841800"/>
          </a:xfrm>
          <a:prstGeom prst="rect">
            <a:avLst/>
          </a:prstGeom>
        </p:spPr>
        <p:txBody>
          <a:bodyPr lIns="91425" tIns="91425" rIns="91425" bIns="91425" anchor="ctr" anchorCtr="0">
            <a:noAutofit/>
          </a:bodyPr>
          <a:lstStyle/>
          <a:p>
            <a:pPr lvl="0" algn="ctr" rtl="0">
              <a:spcBef>
                <a:spcPts val="0"/>
              </a:spcBef>
              <a:buNone/>
            </a:pPr>
            <a:r>
              <a:rPr lang="en" sz="3200" dirty="0">
                <a:latin typeface="Georgia" panose="02040502050405020303" pitchFamily="18" charset="0"/>
              </a:rPr>
              <a:t>Questions?</a:t>
            </a:r>
          </a:p>
        </p:txBody>
      </p:sp>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4" name="Group 23"/>
          <p:cNvGrpSpPr/>
          <p:nvPr/>
        </p:nvGrpSpPr>
        <p:grpSpPr>
          <a:xfrm>
            <a:off x="561681" y="1145583"/>
            <a:ext cx="3135203" cy="3102914"/>
            <a:chOff x="561681" y="1145583"/>
            <a:chExt cx="3135203" cy="3102914"/>
          </a:xfrm>
        </p:grpSpPr>
        <p:sp>
          <p:nvSpPr>
            <p:cNvPr id="95" name="TextBox 94"/>
            <p:cNvSpPr txBox="1"/>
            <p:nvPr/>
          </p:nvSpPr>
          <p:spPr>
            <a:xfrm>
              <a:off x="2129283" y="3948415"/>
              <a:ext cx="272832" cy="300082"/>
            </a:xfrm>
            <a:prstGeom prst="rect">
              <a:avLst/>
            </a:prstGeom>
            <a:noFill/>
          </p:spPr>
          <p:txBody>
            <a:bodyPr wrap="none" rtlCol="0">
              <a:spAutoFit/>
            </a:bodyPr>
            <a:lstStyle/>
            <a:p>
              <a:pPr defTabSz="685800"/>
              <a:r>
                <a:rPr lang="en-US" sz="1350" dirty="0">
                  <a:solidFill>
                    <a:sysClr val="windowText" lastClr="000000"/>
                  </a:solidFill>
                  <a:latin typeface="Georgia" panose="02040502050405020303" pitchFamily="18" charset="0"/>
                </a:rPr>
                <a:t>x</a:t>
              </a:r>
            </a:p>
          </p:txBody>
        </p:sp>
        <p:sp>
          <p:nvSpPr>
            <p:cNvPr id="96" name="Freeform 95"/>
            <p:cNvSpPr/>
            <p:nvPr/>
          </p:nvSpPr>
          <p:spPr>
            <a:xfrm>
              <a:off x="948921" y="3202983"/>
              <a:ext cx="2747963" cy="681037"/>
            </a:xfrm>
            <a:custGeom>
              <a:avLst/>
              <a:gdLst>
                <a:gd name="connsiteX0" fmla="*/ 0 w 3663950"/>
                <a:gd name="connsiteY0" fmla="*/ 908050 h 908050"/>
                <a:gd name="connsiteX1" fmla="*/ 908050 w 3663950"/>
                <a:gd name="connsiteY1" fmla="*/ 0 h 908050"/>
                <a:gd name="connsiteX2" fmla="*/ 3663950 w 3663950"/>
                <a:gd name="connsiteY2" fmla="*/ 0 h 908050"/>
                <a:gd name="connsiteX3" fmla="*/ 2755900 w 3663950"/>
                <a:gd name="connsiteY3" fmla="*/ 908050 h 908050"/>
                <a:gd name="connsiteX4" fmla="*/ 0 w 3663950"/>
                <a:gd name="connsiteY4" fmla="*/ 908050 h 9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3950" h="908050">
                  <a:moveTo>
                    <a:pt x="0" y="908050"/>
                  </a:moveTo>
                  <a:lnTo>
                    <a:pt x="908050" y="0"/>
                  </a:lnTo>
                  <a:lnTo>
                    <a:pt x="3663950" y="0"/>
                  </a:lnTo>
                  <a:lnTo>
                    <a:pt x="2755900" y="908050"/>
                  </a:lnTo>
                  <a:lnTo>
                    <a:pt x="0" y="90805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ysClr val="windowText" lastClr="000000"/>
                </a:solidFill>
              </a:endParaRPr>
            </a:p>
          </p:txBody>
        </p:sp>
        <p:cxnSp>
          <p:nvCxnSpPr>
            <p:cNvPr id="100" name="Straight Arrow Connector 99"/>
            <p:cNvCxnSpPr/>
            <p:nvPr/>
          </p:nvCxnSpPr>
          <p:spPr>
            <a:xfrm>
              <a:off x="774722" y="3948415"/>
              <a:ext cx="2922162" cy="1"/>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774720" y="1145583"/>
              <a:ext cx="1" cy="2802832"/>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V="1">
              <a:off x="774722" y="2860083"/>
              <a:ext cx="1089554" cy="1088332"/>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561681" y="2408500"/>
              <a:ext cx="243978" cy="300082"/>
            </a:xfrm>
            <a:prstGeom prst="rect">
              <a:avLst/>
            </a:prstGeom>
            <a:noFill/>
          </p:spPr>
          <p:txBody>
            <a:bodyPr wrap="none" rtlCol="0">
              <a:spAutoFit/>
            </a:bodyPr>
            <a:lstStyle/>
            <a:p>
              <a:pPr defTabSz="685800"/>
              <a:r>
                <a:rPr lang="en-US" sz="1350" dirty="0">
                  <a:solidFill>
                    <a:sysClr val="windowText" lastClr="000000"/>
                  </a:solidFill>
                  <a:latin typeface="Georgia" panose="02040502050405020303" pitchFamily="18" charset="0"/>
                </a:rPr>
                <a:t>t</a:t>
              </a:r>
            </a:p>
          </p:txBody>
        </p:sp>
        <p:sp>
          <p:nvSpPr>
            <p:cNvPr id="104" name="TextBox 103"/>
            <p:cNvSpPr txBox="1"/>
            <p:nvPr/>
          </p:nvSpPr>
          <p:spPr>
            <a:xfrm>
              <a:off x="1190064" y="3064483"/>
              <a:ext cx="269626" cy="300082"/>
            </a:xfrm>
            <a:prstGeom prst="rect">
              <a:avLst/>
            </a:prstGeom>
            <a:noFill/>
          </p:spPr>
          <p:txBody>
            <a:bodyPr wrap="none" rtlCol="0">
              <a:spAutoFit/>
            </a:bodyPr>
            <a:lstStyle/>
            <a:p>
              <a:pPr defTabSz="685800"/>
              <a:r>
                <a:rPr lang="en-US" sz="1350" dirty="0">
                  <a:solidFill>
                    <a:sysClr val="windowText" lastClr="000000"/>
                  </a:solidFill>
                  <a:latin typeface="Georgia" panose="02040502050405020303" pitchFamily="18" charset="0"/>
                </a:rPr>
                <a:t>y</a:t>
              </a:r>
            </a:p>
          </p:txBody>
        </p:sp>
        <p:sp>
          <p:nvSpPr>
            <p:cNvPr id="105" name="Cube 104"/>
            <p:cNvSpPr/>
            <p:nvPr/>
          </p:nvSpPr>
          <p:spPr>
            <a:xfrm>
              <a:off x="953684" y="1145583"/>
              <a:ext cx="2743200" cy="2743200"/>
            </a:xfrm>
            <a:prstGeom prst="cub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ysClr val="windowText" lastClr="000000"/>
                </a:solidFill>
              </a:endParaRPr>
            </a:p>
          </p:txBody>
        </p:sp>
        <p:cxnSp>
          <p:nvCxnSpPr>
            <p:cNvPr id="106" name="Straight Connector 105"/>
            <p:cNvCxnSpPr/>
            <p:nvPr/>
          </p:nvCxnSpPr>
          <p:spPr>
            <a:xfrm>
              <a:off x="1639484" y="3202983"/>
              <a:ext cx="2057400" cy="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1639484" y="1145583"/>
              <a:ext cx="0" cy="205740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953684" y="3202983"/>
              <a:ext cx="685800" cy="68580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sp>
        <p:nvSpPr>
          <p:cNvPr id="140" name="Freeform 139"/>
          <p:cNvSpPr/>
          <p:nvPr/>
        </p:nvSpPr>
        <p:spPr>
          <a:xfrm>
            <a:off x="5295146" y="3202983"/>
            <a:ext cx="2747963" cy="681037"/>
          </a:xfrm>
          <a:custGeom>
            <a:avLst/>
            <a:gdLst>
              <a:gd name="connsiteX0" fmla="*/ 0 w 3663950"/>
              <a:gd name="connsiteY0" fmla="*/ 908050 h 908050"/>
              <a:gd name="connsiteX1" fmla="*/ 908050 w 3663950"/>
              <a:gd name="connsiteY1" fmla="*/ 0 h 908050"/>
              <a:gd name="connsiteX2" fmla="*/ 3663950 w 3663950"/>
              <a:gd name="connsiteY2" fmla="*/ 0 h 908050"/>
              <a:gd name="connsiteX3" fmla="*/ 2755900 w 3663950"/>
              <a:gd name="connsiteY3" fmla="*/ 908050 h 908050"/>
              <a:gd name="connsiteX4" fmla="*/ 0 w 3663950"/>
              <a:gd name="connsiteY4" fmla="*/ 908050 h 9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3950" h="908050">
                <a:moveTo>
                  <a:pt x="0" y="908050"/>
                </a:moveTo>
                <a:lnTo>
                  <a:pt x="908050" y="0"/>
                </a:lnTo>
                <a:lnTo>
                  <a:pt x="3663950" y="0"/>
                </a:lnTo>
                <a:lnTo>
                  <a:pt x="2755900" y="908050"/>
                </a:lnTo>
                <a:lnTo>
                  <a:pt x="0" y="90805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ysClr val="windowText" lastClr="000000"/>
              </a:solidFill>
            </a:endParaRPr>
          </a:p>
        </p:txBody>
      </p:sp>
      <p:cxnSp>
        <p:nvCxnSpPr>
          <p:cNvPr id="84" name="Straight Arrow Connector 83"/>
          <p:cNvCxnSpPr/>
          <p:nvPr/>
        </p:nvCxnSpPr>
        <p:spPr>
          <a:xfrm flipV="1">
            <a:off x="5120947" y="2860083"/>
            <a:ext cx="1089554" cy="1088332"/>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6475508" y="3948415"/>
            <a:ext cx="272832" cy="300082"/>
          </a:xfrm>
          <a:prstGeom prst="rect">
            <a:avLst/>
          </a:prstGeom>
          <a:noFill/>
        </p:spPr>
        <p:txBody>
          <a:bodyPr wrap="none" rtlCol="0">
            <a:spAutoFit/>
          </a:bodyPr>
          <a:lstStyle/>
          <a:p>
            <a:pPr defTabSz="685800"/>
            <a:r>
              <a:rPr lang="en-US" sz="1350" dirty="0">
                <a:solidFill>
                  <a:sysClr val="windowText" lastClr="000000"/>
                </a:solidFill>
                <a:latin typeface="Georgia" panose="02040502050405020303" pitchFamily="18" charset="0"/>
              </a:rPr>
              <a:t>x</a:t>
            </a:r>
          </a:p>
        </p:txBody>
      </p:sp>
      <p:cxnSp>
        <p:nvCxnSpPr>
          <p:cNvPr id="36" name="Curved Connector 35"/>
          <p:cNvCxnSpPr/>
          <p:nvPr/>
        </p:nvCxnSpPr>
        <p:spPr>
          <a:xfrm flipV="1">
            <a:off x="6133734" y="3341484"/>
            <a:ext cx="1412678" cy="202018"/>
          </a:xfrm>
          <a:prstGeom prst="curvedConnector3">
            <a:avLst>
              <a:gd name="adj1" fmla="val 42852"/>
            </a:avLst>
          </a:prstGeom>
          <a:ln w="12700">
            <a:solidFill>
              <a:schemeClr val="tx1">
                <a:lumMod val="65000"/>
                <a:lumOff val="3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 name="Curved Connector 14"/>
          <p:cNvCxnSpPr/>
          <p:nvPr/>
        </p:nvCxnSpPr>
        <p:spPr>
          <a:xfrm flipV="1">
            <a:off x="6133733" y="2361256"/>
            <a:ext cx="1405207" cy="1067228"/>
          </a:xfrm>
          <a:prstGeom prst="curvedConnector3">
            <a:avLst>
              <a:gd name="adj1" fmla="val 50000"/>
            </a:avLst>
          </a:prstGeom>
          <a:ln w="12700">
            <a:solidFill>
              <a:schemeClr val="tx1">
                <a:lumMod val="65000"/>
                <a:lumOff val="3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Arrow Connector 79"/>
          <p:cNvCxnSpPr/>
          <p:nvPr/>
        </p:nvCxnSpPr>
        <p:spPr>
          <a:xfrm>
            <a:off x="5120947" y="3948415"/>
            <a:ext cx="2922162" cy="1"/>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V="1">
            <a:off x="5120945" y="1145583"/>
            <a:ext cx="1" cy="2802832"/>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4907906" y="2408500"/>
            <a:ext cx="243978" cy="300082"/>
          </a:xfrm>
          <a:prstGeom prst="rect">
            <a:avLst/>
          </a:prstGeom>
          <a:noFill/>
        </p:spPr>
        <p:txBody>
          <a:bodyPr wrap="none" rtlCol="0">
            <a:spAutoFit/>
          </a:bodyPr>
          <a:lstStyle/>
          <a:p>
            <a:pPr defTabSz="685800"/>
            <a:r>
              <a:rPr lang="en-US" sz="1350" dirty="0">
                <a:solidFill>
                  <a:sysClr val="windowText" lastClr="000000"/>
                </a:solidFill>
                <a:latin typeface="Georgia" panose="02040502050405020303" pitchFamily="18" charset="0"/>
              </a:rPr>
              <a:t>t</a:t>
            </a:r>
          </a:p>
        </p:txBody>
      </p:sp>
      <p:sp>
        <p:nvSpPr>
          <p:cNvPr id="130" name="TextBox 129"/>
          <p:cNvSpPr txBox="1"/>
          <p:nvPr/>
        </p:nvSpPr>
        <p:spPr>
          <a:xfrm>
            <a:off x="5536289" y="3064483"/>
            <a:ext cx="269626" cy="300082"/>
          </a:xfrm>
          <a:prstGeom prst="rect">
            <a:avLst/>
          </a:prstGeom>
          <a:noFill/>
        </p:spPr>
        <p:txBody>
          <a:bodyPr wrap="none" rtlCol="0">
            <a:spAutoFit/>
          </a:bodyPr>
          <a:lstStyle/>
          <a:p>
            <a:pPr defTabSz="685800"/>
            <a:r>
              <a:rPr lang="en-US" sz="1350" dirty="0">
                <a:solidFill>
                  <a:sysClr val="windowText" lastClr="000000"/>
                </a:solidFill>
                <a:latin typeface="Georgia" panose="02040502050405020303" pitchFamily="18" charset="0"/>
              </a:rPr>
              <a:t>y</a:t>
            </a:r>
          </a:p>
        </p:txBody>
      </p:sp>
      <p:sp>
        <p:nvSpPr>
          <p:cNvPr id="63" name="Cube 62"/>
          <p:cNvSpPr/>
          <p:nvPr/>
        </p:nvSpPr>
        <p:spPr>
          <a:xfrm>
            <a:off x="5299909" y="1145583"/>
            <a:ext cx="2743200" cy="2743200"/>
          </a:xfrm>
          <a:prstGeom prst="cub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ysClr val="windowText" lastClr="000000"/>
              </a:solidFill>
            </a:endParaRPr>
          </a:p>
        </p:txBody>
      </p:sp>
      <p:cxnSp>
        <p:nvCxnSpPr>
          <p:cNvPr id="67" name="Straight Connector 66"/>
          <p:cNvCxnSpPr/>
          <p:nvPr/>
        </p:nvCxnSpPr>
        <p:spPr>
          <a:xfrm>
            <a:off x="5985709" y="3202983"/>
            <a:ext cx="2057400" cy="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5985709" y="1145583"/>
            <a:ext cx="0" cy="205740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5299909" y="3202983"/>
            <a:ext cx="685800" cy="68580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23" idx="0"/>
          </p:cNvCxnSpPr>
          <p:nvPr/>
        </p:nvCxnSpPr>
        <p:spPr>
          <a:xfrm>
            <a:off x="7525997" y="2383865"/>
            <a:ext cx="19400" cy="946371"/>
          </a:xfrm>
          <a:prstGeom prst="straightConnector1">
            <a:avLst/>
          </a:prstGeom>
          <a:ln>
            <a:solidFill>
              <a:schemeClr val="tx1">
                <a:lumMod val="95000"/>
                <a:lumOff val="5000"/>
              </a:schemeClr>
            </a:solidFill>
            <a:prstDash val="lgDash"/>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48" name="Straight Arrow Connector 47"/>
          <p:cNvCxnSpPr/>
          <p:nvPr/>
        </p:nvCxnSpPr>
        <p:spPr>
          <a:xfrm>
            <a:off x="6133733" y="3442493"/>
            <a:ext cx="0" cy="80431"/>
          </a:xfrm>
          <a:prstGeom prst="straightConnector1">
            <a:avLst/>
          </a:prstGeom>
          <a:ln>
            <a:solidFill>
              <a:schemeClr val="tx1">
                <a:lumMod val="95000"/>
                <a:lumOff val="5000"/>
              </a:schemeClr>
            </a:solidFill>
            <a:prstDash val="lgDash"/>
            <a:headEnd type="none" w="sm" len="sm"/>
            <a:tailEnd type="none" w="sm" len="sm"/>
          </a:ln>
        </p:spPr>
        <p:style>
          <a:lnRef idx="1">
            <a:schemeClr val="dk1"/>
          </a:lnRef>
          <a:fillRef idx="0">
            <a:schemeClr val="dk1"/>
          </a:fillRef>
          <a:effectRef idx="0">
            <a:schemeClr val="dk1"/>
          </a:effectRef>
          <a:fontRef idx="minor">
            <a:schemeClr val="tx1"/>
          </a:fontRef>
        </p:style>
      </p:cxnSp>
      <p:sp>
        <p:nvSpPr>
          <p:cNvPr id="51" name="Oval 50"/>
          <p:cNvSpPr/>
          <p:nvPr/>
        </p:nvSpPr>
        <p:spPr>
          <a:xfrm flipH="1" flipV="1">
            <a:off x="6697483" y="2014356"/>
            <a:ext cx="45719" cy="45719"/>
          </a:xfrm>
          <a:prstGeom prst="ellipse">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64" name="Oval 63"/>
          <p:cNvSpPr/>
          <p:nvPr/>
        </p:nvSpPr>
        <p:spPr>
          <a:xfrm flipH="1" flipV="1">
            <a:off x="6537079" y="3281756"/>
            <a:ext cx="45719" cy="45719"/>
          </a:xfrm>
          <a:prstGeom prst="ellipse">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65" name="Oval 64"/>
          <p:cNvSpPr/>
          <p:nvPr/>
        </p:nvSpPr>
        <p:spPr>
          <a:xfrm flipH="1" flipV="1">
            <a:off x="7162367" y="2558541"/>
            <a:ext cx="45719" cy="45719"/>
          </a:xfrm>
          <a:prstGeom prst="ellipse">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cxnSp>
        <p:nvCxnSpPr>
          <p:cNvPr id="66" name="Straight Arrow Connector 65"/>
          <p:cNvCxnSpPr>
            <a:stCxn id="65" idx="0"/>
          </p:cNvCxnSpPr>
          <p:nvPr/>
        </p:nvCxnSpPr>
        <p:spPr>
          <a:xfrm flipH="1">
            <a:off x="7185042" y="2604260"/>
            <a:ext cx="184" cy="939241"/>
          </a:xfrm>
          <a:prstGeom prst="straightConnector1">
            <a:avLst/>
          </a:prstGeom>
          <a:ln>
            <a:solidFill>
              <a:srgbClr val="FF0000"/>
            </a:solidFill>
            <a:prstDash val="lgDash"/>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68" name="Straight Arrow Connector 67"/>
          <p:cNvCxnSpPr/>
          <p:nvPr/>
        </p:nvCxnSpPr>
        <p:spPr>
          <a:xfrm>
            <a:off x="6559939" y="3308141"/>
            <a:ext cx="4034" cy="184735"/>
          </a:xfrm>
          <a:prstGeom prst="straightConnector1">
            <a:avLst/>
          </a:prstGeom>
          <a:ln>
            <a:solidFill>
              <a:srgbClr val="FF0000"/>
            </a:solidFill>
            <a:prstDash val="lgDash"/>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72" name="Straight Arrow Connector 71"/>
          <p:cNvCxnSpPr>
            <a:stCxn id="51" idx="0"/>
            <a:endCxn id="83" idx="0"/>
          </p:cNvCxnSpPr>
          <p:nvPr/>
        </p:nvCxnSpPr>
        <p:spPr>
          <a:xfrm>
            <a:off x="6720342" y="2060075"/>
            <a:ext cx="5293" cy="1285840"/>
          </a:xfrm>
          <a:prstGeom prst="straightConnector1">
            <a:avLst/>
          </a:prstGeom>
          <a:ln>
            <a:solidFill>
              <a:srgbClr val="FF0000"/>
            </a:solidFill>
            <a:prstDash val="lgDash"/>
            <a:headEnd type="none" w="sm" len="sm"/>
            <a:tailEnd type="none" w="sm" len="sm"/>
          </a:ln>
        </p:spPr>
        <p:style>
          <a:lnRef idx="1">
            <a:schemeClr val="dk1"/>
          </a:lnRef>
          <a:fillRef idx="0">
            <a:schemeClr val="dk1"/>
          </a:fillRef>
          <a:effectRef idx="0">
            <a:schemeClr val="dk1"/>
          </a:effectRef>
          <a:fontRef idx="minor">
            <a:schemeClr val="tx1"/>
          </a:fontRef>
        </p:style>
      </p:cxnSp>
      <p:sp>
        <p:nvSpPr>
          <p:cNvPr id="83" name="Oval 82"/>
          <p:cNvSpPr/>
          <p:nvPr/>
        </p:nvSpPr>
        <p:spPr>
          <a:xfrm flipH="1" flipV="1">
            <a:off x="6702776" y="3300196"/>
            <a:ext cx="45719" cy="45719"/>
          </a:xfrm>
          <a:prstGeom prst="ellipse">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85" name="Oval 84"/>
          <p:cNvSpPr/>
          <p:nvPr/>
        </p:nvSpPr>
        <p:spPr>
          <a:xfrm flipH="1" flipV="1">
            <a:off x="7162182" y="3544121"/>
            <a:ext cx="45719" cy="45719"/>
          </a:xfrm>
          <a:prstGeom prst="ellipse">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86" name="Oval 85"/>
          <p:cNvSpPr/>
          <p:nvPr/>
        </p:nvSpPr>
        <p:spPr>
          <a:xfrm flipH="1" flipV="1">
            <a:off x="6541113" y="3497782"/>
            <a:ext cx="45719" cy="45719"/>
          </a:xfrm>
          <a:prstGeom prst="ellipse">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123" name="Oval 122"/>
          <p:cNvSpPr/>
          <p:nvPr/>
        </p:nvSpPr>
        <p:spPr>
          <a:xfrm flipH="1" flipV="1">
            <a:off x="7503138" y="2338146"/>
            <a:ext cx="45719" cy="45719"/>
          </a:xfrm>
          <a:prstGeom prst="ellipse">
            <a:avLst/>
          </a:prstGeom>
          <a:solidFill>
            <a:schemeClr val="bg1"/>
          </a:solid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124" name="Oval 123"/>
          <p:cNvSpPr/>
          <p:nvPr/>
        </p:nvSpPr>
        <p:spPr>
          <a:xfrm flipH="1" flipV="1">
            <a:off x="7525122" y="3327523"/>
            <a:ext cx="45719" cy="45719"/>
          </a:xfrm>
          <a:prstGeom prst="ellipse">
            <a:avLst/>
          </a:prstGeom>
          <a:solidFill>
            <a:schemeClr val="bg1"/>
          </a:solid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125" name="Oval 124"/>
          <p:cNvSpPr/>
          <p:nvPr/>
        </p:nvSpPr>
        <p:spPr>
          <a:xfrm flipH="1" flipV="1">
            <a:off x="6105295" y="3518370"/>
            <a:ext cx="45719" cy="45719"/>
          </a:xfrm>
          <a:prstGeom prst="ellipse">
            <a:avLst/>
          </a:prstGeom>
          <a:solidFill>
            <a:schemeClr val="bg1"/>
          </a:solid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126" name="Oval 125"/>
          <p:cNvSpPr/>
          <p:nvPr/>
        </p:nvSpPr>
        <p:spPr>
          <a:xfrm flipH="1" flipV="1">
            <a:off x="6108544" y="3410894"/>
            <a:ext cx="45719" cy="45719"/>
          </a:xfrm>
          <a:prstGeom prst="ellipse">
            <a:avLst/>
          </a:prstGeom>
          <a:solidFill>
            <a:schemeClr val="bg1"/>
          </a:solid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extBox 1"/>
          <p:cNvSpPr txBox="1"/>
          <p:nvPr/>
        </p:nvSpPr>
        <p:spPr>
          <a:xfrm>
            <a:off x="5935711" y="1901372"/>
            <a:ext cx="782587" cy="369332"/>
          </a:xfrm>
          <a:prstGeom prst="rect">
            <a:avLst/>
          </a:prstGeom>
          <a:noFill/>
        </p:spPr>
        <p:txBody>
          <a:bodyPr wrap="none" rtlCol="0">
            <a:spAutoFit/>
          </a:bodyPr>
          <a:lstStyle/>
          <a:p>
            <a:r>
              <a:rPr lang="en-US" sz="900" dirty="0">
                <a:solidFill>
                  <a:srgbClr val="FF0000"/>
                </a:solidFill>
                <a:latin typeface="Georgia" panose="02040502050405020303" pitchFamily="18" charset="0"/>
              </a:rPr>
              <a:t>Crash Point</a:t>
            </a:r>
          </a:p>
          <a:p>
            <a:pPr algn="ctr"/>
            <a:r>
              <a:rPr lang="en-US" sz="900" dirty="0">
                <a:solidFill>
                  <a:srgbClr val="FF0000"/>
                </a:solidFill>
                <a:latin typeface="Georgia" panose="02040502050405020303" pitchFamily="18" charset="0"/>
              </a:rPr>
              <a:t>(attribute)</a:t>
            </a:r>
          </a:p>
        </p:txBody>
      </p:sp>
      <p:sp>
        <p:nvSpPr>
          <p:cNvPr id="44" name="TextBox 43"/>
          <p:cNvSpPr txBox="1"/>
          <p:nvPr/>
        </p:nvSpPr>
        <p:spPr>
          <a:xfrm>
            <a:off x="5713040" y="3559234"/>
            <a:ext cx="925253" cy="369332"/>
          </a:xfrm>
          <a:prstGeom prst="rect">
            <a:avLst/>
          </a:prstGeom>
          <a:noFill/>
        </p:spPr>
        <p:txBody>
          <a:bodyPr wrap="none" rtlCol="0" anchor="t">
            <a:spAutoFit/>
          </a:bodyPr>
          <a:lstStyle/>
          <a:p>
            <a:pPr algn="ctr"/>
            <a:r>
              <a:rPr lang="en-US" sz="900" dirty="0">
                <a:solidFill>
                  <a:schemeClr val="tx1">
                    <a:lumMod val="65000"/>
                    <a:lumOff val="35000"/>
                  </a:schemeClr>
                </a:solidFill>
                <a:latin typeface="Georgia" panose="02040502050405020303" pitchFamily="18" charset="0"/>
              </a:rPr>
              <a:t>High Risk</a:t>
            </a:r>
          </a:p>
          <a:p>
            <a:pPr algn="ctr"/>
            <a:r>
              <a:rPr lang="en-US" sz="900" dirty="0">
                <a:solidFill>
                  <a:schemeClr val="tx1">
                    <a:lumMod val="65000"/>
                    <a:lumOff val="35000"/>
                  </a:schemeClr>
                </a:solidFill>
                <a:latin typeface="Georgia" panose="02040502050405020303" pitchFamily="18" charset="0"/>
              </a:rPr>
              <a:t>Road Segment</a:t>
            </a:r>
          </a:p>
        </p:txBody>
      </p:sp>
      <p:sp>
        <p:nvSpPr>
          <p:cNvPr id="45" name="TextBox 44"/>
          <p:cNvSpPr txBox="1"/>
          <p:nvPr/>
        </p:nvSpPr>
        <p:spPr>
          <a:xfrm rot="18775340">
            <a:off x="7498981" y="3434835"/>
            <a:ext cx="593432" cy="230832"/>
          </a:xfrm>
          <a:prstGeom prst="rect">
            <a:avLst/>
          </a:prstGeom>
          <a:noFill/>
        </p:spPr>
        <p:txBody>
          <a:bodyPr wrap="none" rtlCol="0">
            <a:spAutoFit/>
          </a:bodyPr>
          <a:lstStyle/>
          <a:p>
            <a:r>
              <a:rPr lang="en-US" sz="900" dirty="0">
                <a:solidFill>
                  <a:schemeClr val="tx1"/>
                </a:solidFill>
                <a:latin typeface="Georgia" panose="02040502050405020303" pitchFamily="18" charset="0"/>
              </a:rPr>
              <a:t>2D Map</a:t>
            </a:r>
          </a:p>
        </p:txBody>
      </p:sp>
      <p:sp>
        <p:nvSpPr>
          <p:cNvPr id="6" name="Freeform 5"/>
          <p:cNvSpPr/>
          <p:nvPr/>
        </p:nvSpPr>
        <p:spPr>
          <a:xfrm>
            <a:off x="5303906" y="2712677"/>
            <a:ext cx="2754420" cy="695617"/>
          </a:xfrm>
          <a:custGeom>
            <a:avLst/>
            <a:gdLst>
              <a:gd name="connsiteX0" fmla="*/ 2754420 w 2754420"/>
              <a:gd name="connsiteY0" fmla="*/ 0 h 695617"/>
              <a:gd name="connsiteX1" fmla="*/ 2058802 w 2754420"/>
              <a:gd name="connsiteY1" fmla="*/ 695617 h 695617"/>
              <a:gd name="connsiteX2" fmla="*/ 0 w 2754420"/>
              <a:gd name="connsiteY2" fmla="*/ 695617 h 695617"/>
              <a:gd name="connsiteX3" fmla="*/ 684397 w 2754420"/>
              <a:gd name="connsiteY3" fmla="*/ 5609 h 695617"/>
              <a:gd name="connsiteX4" fmla="*/ 2754420 w 2754420"/>
              <a:gd name="connsiteY4" fmla="*/ 0 h 695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4420" h="695617">
                <a:moveTo>
                  <a:pt x="2754420" y="0"/>
                </a:moveTo>
                <a:lnTo>
                  <a:pt x="2058802" y="695617"/>
                </a:lnTo>
                <a:lnTo>
                  <a:pt x="0" y="695617"/>
                </a:lnTo>
                <a:lnTo>
                  <a:pt x="684397" y="5609"/>
                </a:lnTo>
                <a:lnTo>
                  <a:pt x="2754420" y="0"/>
                </a:lnTo>
                <a:close/>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53" name="Oval 52"/>
          <p:cNvSpPr/>
          <p:nvPr/>
        </p:nvSpPr>
        <p:spPr>
          <a:xfrm flipH="1" flipV="1">
            <a:off x="7440874" y="2345674"/>
            <a:ext cx="45719" cy="45719"/>
          </a:xfrm>
          <a:prstGeom prst="ellipse">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cxnSp>
        <p:nvCxnSpPr>
          <p:cNvPr id="54" name="Straight Arrow Connector 53"/>
          <p:cNvCxnSpPr>
            <a:stCxn id="53" idx="0"/>
          </p:cNvCxnSpPr>
          <p:nvPr/>
        </p:nvCxnSpPr>
        <p:spPr>
          <a:xfrm flipH="1">
            <a:off x="7463549" y="2391393"/>
            <a:ext cx="184" cy="939241"/>
          </a:xfrm>
          <a:prstGeom prst="straightConnector1">
            <a:avLst/>
          </a:prstGeom>
          <a:ln>
            <a:solidFill>
              <a:srgbClr val="FF0000"/>
            </a:solidFill>
            <a:prstDash val="lgDash"/>
            <a:headEnd type="none" w="sm" len="sm"/>
            <a:tailEnd type="none" w="sm" len="sm"/>
          </a:ln>
        </p:spPr>
        <p:style>
          <a:lnRef idx="1">
            <a:schemeClr val="dk1"/>
          </a:lnRef>
          <a:fillRef idx="0">
            <a:schemeClr val="dk1"/>
          </a:fillRef>
          <a:effectRef idx="0">
            <a:schemeClr val="dk1"/>
          </a:effectRef>
          <a:fontRef idx="minor">
            <a:schemeClr val="tx1"/>
          </a:fontRef>
        </p:style>
      </p:cxnSp>
      <p:sp>
        <p:nvSpPr>
          <p:cNvPr id="55" name="Oval 54"/>
          <p:cNvSpPr/>
          <p:nvPr/>
        </p:nvSpPr>
        <p:spPr>
          <a:xfrm flipH="1" flipV="1">
            <a:off x="7439512" y="3317667"/>
            <a:ext cx="45719" cy="45719"/>
          </a:xfrm>
          <a:prstGeom prst="ellipse">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70" name="TextBox 69"/>
          <p:cNvSpPr txBox="1"/>
          <p:nvPr/>
        </p:nvSpPr>
        <p:spPr>
          <a:xfrm rot="18872223">
            <a:off x="5289100" y="2853495"/>
            <a:ext cx="669732" cy="230832"/>
          </a:xfrm>
          <a:prstGeom prst="rect">
            <a:avLst/>
          </a:prstGeom>
          <a:noFill/>
        </p:spPr>
        <p:txBody>
          <a:bodyPr wrap="square" rtlCol="0">
            <a:spAutoFit/>
          </a:bodyPr>
          <a:lstStyle/>
          <a:p>
            <a:r>
              <a:rPr lang="en-US" sz="900" dirty="0">
                <a:solidFill>
                  <a:schemeClr val="accent1">
                    <a:lumMod val="75000"/>
                  </a:schemeClr>
                </a:solidFill>
                <a:latin typeface="Georgia" panose="02040502050405020303" pitchFamily="18" charset="0"/>
              </a:rPr>
              <a:t>Saturday</a:t>
            </a:r>
          </a:p>
        </p:txBody>
      </p:sp>
    </p:spTree>
    <p:extLst>
      <p:ext uri="{BB962C8B-B14F-4D97-AF65-F5344CB8AC3E}">
        <p14:creationId xmlns:p14="http://schemas.microsoft.com/office/powerpoint/2010/main" val="997055038"/>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1181683" y="568346"/>
            <a:ext cx="6879136" cy="4045596"/>
            <a:chOff x="1181683" y="568346"/>
            <a:chExt cx="6879136" cy="4045596"/>
          </a:xfrm>
        </p:grpSpPr>
        <p:pic>
          <p:nvPicPr>
            <p:cNvPr id="4" name="Picture 3"/>
            <p:cNvPicPr>
              <a:picLocks noChangeAspect="1"/>
            </p:cNvPicPr>
            <p:nvPr/>
          </p:nvPicPr>
          <p:blipFill>
            <a:blip r:embed="rId3"/>
            <a:stretch>
              <a:fillRect/>
            </a:stretch>
          </p:blipFill>
          <p:spPr>
            <a:xfrm>
              <a:off x="4612257" y="568346"/>
              <a:ext cx="3448562" cy="1929552"/>
            </a:xfrm>
            <a:prstGeom prst="rect">
              <a:avLst/>
            </a:prstGeom>
          </p:spPr>
        </p:pic>
        <p:pic>
          <p:nvPicPr>
            <p:cNvPr id="47" name="Picture 46"/>
            <p:cNvPicPr>
              <a:picLocks noChangeAspect="1"/>
            </p:cNvPicPr>
            <p:nvPr/>
          </p:nvPicPr>
          <p:blipFill rotWithShape="1">
            <a:blip r:embed="rId4"/>
            <a:stretch/>
          </p:blipFill>
          <p:spPr>
            <a:xfrm>
              <a:off x="4696355" y="2497577"/>
              <a:ext cx="3280366" cy="2116365"/>
            </a:xfrm>
            <a:prstGeom prst="rect">
              <a:avLst/>
            </a:prstGeom>
            <a:noFill/>
            <a:ln>
              <a:noFill/>
            </a:ln>
          </p:spPr>
        </p:pic>
        <p:grpSp>
          <p:nvGrpSpPr>
            <p:cNvPr id="49" name="Group 48"/>
            <p:cNvGrpSpPr/>
            <p:nvPr/>
          </p:nvGrpSpPr>
          <p:grpSpPr>
            <a:xfrm>
              <a:off x="1181683" y="1014823"/>
              <a:ext cx="3150420" cy="3379241"/>
              <a:chOff x="195947" y="1062081"/>
              <a:chExt cx="3150420" cy="3379241"/>
            </a:xfrm>
          </p:grpSpPr>
          <p:pic>
            <p:nvPicPr>
              <p:cNvPr id="6" name="Picture 5"/>
              <p:cNvPicPr>
                <a:picLocks noChangeAspect="1"/>
              </p:cNvPicPr>
              <p:nvPr/>
            </p:nvPicPr>
            <p:blipFill rotWithShape="1">
              <a:blip r:embed="rId4"/>
              <a:srcRect l="16337" t="5810" r="19990" b="6536"/>
              <a:stretch/>
            </p:blipFill>
            <p:spPr>
              <a:xfrm rot="21073023">
                <a:off x="891805" y="2497356"/>
                <a:ext cx="2130725" cy="1943966"/>
              </a:xfrm>
              <a:prstGeom prst="rect">
                <a:avLst/>
              </a:prstGeom>
              <a:noFill/>
              <a:ln>
                <a:noFill/>
              </a:ln>
              <a:scene3d>
                <a:camera prst="isometricOffAxis2Top"/>
                <a:lightRig rig="threePt" dir="t"/>
              </a:scene3d>
            </p:spPr>
          </p:pic>
          <p:grpSp>
            <p:nvGrpSpPr>
              <p:cNvPr id="48" name="Group 47"/>
              <p:cNvGrpSpPr/>
              <p:nvPr/>
            </p:nvGrpSpPr>
            <p:grpSpPr>
              <a:xfrm>
                <a:off x="195947" y="1062081"/>
                <a:ext cx="3150420" cy="3102914"/>
                <a:chOff x="195947" y="1062081"/>
                <a:chExt cx="3150420" cy="3102914"/>
              </a:xfrm>
            </p:grpSpPr>
            <p:cxnSp>
              <p:nvCxnSpPr>
                <p:cNvPr id="15" name="Straight Arrow Connector 14"/>
                <p:cNvCxnSpPr/>
                <p:nvPr/>
              </p:nvCxnSpPr>
              <p:spPr>
                <a:xfrm flipV="1">
                  <a:off x="408986" y="1062081"/>
                  <a:ext cx="1" cy="2802832"/>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273750" y="1062081"/>
                  <a:ext cx="0" cy="205740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flipH="1" flipV="1">
                  <a:off x="1985524" y="1930854"/>
                  <a:ext cx="45719" cy="45719"/>
                </a:xfrm>
                <a:prstGeom prst="ellipse">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cxnSp>
              <p:nvCxnSpPr>
                <p:cNvPr id="29" name="Straight Arrow Connector 28"/>
                <p:cNvCxnSpPr>
                  <a:stCxn id="24" idx="0"/>
                  <a:endCxn id="30" idx="0"/>
                </p:cNvCxnSpPr>
                <p:nvPr/>
              </p:nvCxnSpPr>
              <p:spPr>
                <a:xfrm>
                  <a:off x="2008383" y="1976573"/>
                  <a:ext cx="5293" cy="1285840"/>
                </a:xfrm>
                <a:prstGeom prst="straightConnector1">
                  <a:avLst/>
                </a:prstGeom>
                <a:ln>
                  <a:solidFill>
                    <a:srgbClr val="FF0000"/>
                  </a:solidFill>
                  <a:prstDash val="lgDash"/>
                  <a:headEnd type="none" w="sm" len="sm"/>
                  <a:tailEnd type="none" w="sm" len="sm"/>
                </a:ln>
              </p:spPr>
              <p:style>
                <a:lnRef idx="1">
                  <a:schemeClr val="dk1"/>
                </a:lnRef>
                <a:fillRef idx="0">
                  <a:schemeClr val="dk1"/>
                </a:fillRef>
                <a:effectRef idx="0">
                  <a:schemeClr val="dk1"/>
                </a:effectRef>
                <a:fontRef idx="minor">
                  <a:schemeClr val="tx1"/>
                </a:fontRef>
              </p:style>
            </p:cxnSp>
            <p:sp>
              <p:nvSpPr>
                <p:cNvPr id="37" name="TextBox 36"/>
                <p:cNvSpPr txBox="1"/>
                <p:nvPr/>
              </p:nvSpPr>
              <p:spPr>
                <a:xfrm>
                  <a:off x="1223752" y="1817870"/>
                  <a:ext cx="782587" cy="369332"/>
                </a:xfrm>
                <a:prstGeom prst="rect">
                  <a:avLst/>
                </a:prstGeom>
                <a:noFill/>
              </p:spPr>
              <p:txBody>
                <a:bodyPr wrap="none" rtlCol="0">
                  <a:spAutoFit/>
                </a:bodyPr>
                <a:lstStyle/>
                <a:p>
                  <a:r>
                    <a:rPr lang="en-US" sz="900" dirty="0">
                      <a:solidFill>
                        <a:srgbClr val="FF0000"/>
                      </a:solidFill>
                      <a:latin typeface="Georgia" panose="02040502050405020303" pitchFamily="18" charset="0"/>
                    </a:rPr>
                    <a:t>Crash Point</a:t>
                  </a:r>
                </a:p>
                <a:p>
                  <a:pPr algn="ctr"/>
                  <a:r>
                    <a:rPr lang="en-US" sz="900" dirty="0">
                      <a:solidFill>
                        <a:srgbClr val="FF0000"/>
                      </a:solidFill>
                      <a:latin typeface="Georgia" panose="02040502050405020303" pitchFamily="18" charset="0"/>
                    </a:rPr>
                    <a:t>(attribute)</a:t>
                  </a:r>
                </a:p>
              </p:txBody>
            </p:sp>
            <p:sp>
              <p:nvSpPr>
                <p:cNvPr id="11" name="TextBox 10"/>
                <p:cNvSpPr txBox="1"/>
                <p:nvPr/>
              </p:nvSpPr>
              <p:spPr>
                <a:xfrm>
                  <a:off x="1763549" y="3864913"/>
                  <a:ext cx="272832" cy="300082"/>
                </a:xfrm>
                <a:prstGeom prst="rect">
                  <a:avLst/>
                </a:prstGeom>
                <a:noFill/>
              </p:spPr>
              <p:txBody>
                <a:bodyPr wrap="none" rtlCol="0">
                  <a:spAutoFit/>
                </a:bodyPr>
                <a:lstStyle/>
                <a:p>
                  <a:pPr defTabSz="685800"/>
                  <a:r>
                    <a:rPr lang="en-US" sz="1350" dirty="0">
                      <a:solidFill>
                        <a:sysClr val="windowText" lastClr="000000"/>
                      </a:solidFill>
                      <a:latin typeface="Georgia" panose="02040502050405020303" pitchFamily="18" charset="0"/>
                    </a:rPr>
                    <a:t>x</a:t>
                  </a:r>
                </a:p>
              </p:txBody>
            </p:sp>
            <p:cxnSp>
              <p:nvCxnSpPr>
                <p:cNvPr id="10" name="Straight Arrow Connector 9"/>
                <p:cNvCxnSpPr/>
                <p:nvPr/>
              </p:nvCxnSpPr>
              <p:spPr>
                <a:xfrm flipV="1">
                  <a:off x="408988" y="2776581"/>
                  <a:ext cx="1089554" cy="1088332"/>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flipV="1">
                  <a:off x="1421775" y="3257982"/>
                  <a:ext cx="1412678" cy="202018"/>
                </a:xfrm>
                <a:prstGeom prst="curvedConnector3">
                  <a:avLst>
                    <a:gd name="adj1" fmla="val 42852"/>
                  </a:avLst>
                </a:prstGeom>
                <a:ln w="12700">
                  <a:solidFill>
                    <a:schemeClr val="tx1">
                      <a:lumMod val="65000"/>
                      <a:lumOff val="3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 name="Curved Connector 12"/>
                <p:cNvCxnSpPr/>
                <p:nvPr/>
              </p:nvCxnSpPr>
              <p:spPr>
                <a:xfrm flipV="1">
                  <a:off x="1421774" y="2277754"/>
                  <a:ext cx="1405207" cy="1067228"/>
                </a:xfrm>
                <a:prstGeom prst="curvedConnector3">
                  <a:avLst>
                    <a:gd name="adj1" fmla="val 50000"/>
                  </a:avLst>
                </a:prstGeom>
                <a:ln w="12700">
                  <a:solidFill>
                    <a:schemeClr val="tx1">
                      <a:lumMod val="65000"/>
                      <a:lumOff val="3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408988" y="3864913"/>
                  <a:ext cx="2922162" cy="1"/>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95947" y="2324998"/>
                  <a:ext cx="243978" cy="300082"/>
                </a:xfrm>
                <a:prstGeom prst="rect">
                  <a:avLst/>
                </a:prstGeom>
                <a:noFill/>
              </p:spPr>
              <p:txBody>
                <a:bodyPr wrap="none" rtlCol="0">
                  <a:spAutoFit/>
                </a:bodyPr>
                <a:lstStyle/>
                <a:p>
                  <a:pPr defTabSz="685800"/>
                  <a:r>
                    <a:rPr lang="en-US" sz="1350" dirty="0">
                      <a:solidFill>
                        <a:sysClr val="windowText" lastClr="000000"/>
                      </a:solidFill>
                      <a:latin typeface="Georgia" panose="02040502050405020303" pitchFamily="18" charset="0"/>
                    </a:rPr>
                    <a:t>t</a:t>
                  </a:r>
                </a:p>
              </p:txBody>
            </p:sp>
            <p:sp>
              <p:nvSpPr>
                <p:cNvPr id="17" name="TextBox 16"/>
                <p:cNvSpPr txBox="1"/>
                <p:nvPr/>
              </p:nvSpPr>
              <p:spPr>
                <a:xfrm>
                  <a:off x="824330" y="2980981"/>
                  <a:ext cx="269626" cy="300082"/>
                </a:xfrm>
                <a:prstGeom prst="rect">
                  <a:avLst/>
                </a:prstGeom>
                <a:noFill/>
              </p:spPr>
              <p:txBody>
                <a:bodyPr wrap="none" rtlCol="0">
                  <a:spAutoFit/>
                </a:bodyPr>
                <a:lstStyle/>
                <a:p>
                  <a:pPr defTabSz="685800"/>
                  <a:r>
                    <a:rPr lang="en-US" sz="1350" dirty="0">
                      <a:solidFill>
                        <a:sysClr val="windowText" lastClr="000000"/>
                      </a:solidFill>
                      <a:latin typeface="Georgia" panose="02040502050405020303" pitchFamily="18" charset="0"/>
                    </a:rPr>
                    <a:t>y</a:t>
                  </a:r>
                </a:p>
              </p:txBody>
            </p:sp>
            <p:cxnSp>
              <p:nvCxnSpPr>
                <p:cNvPr id="19" name="Straight Connector 18"/>
                <p:cNvCxnSpPr/>
                <p:nvPr/>
              </p:nvCxnSpPr>
              <p:spPr>
                <a:xfrm>
                  <a:off x="1273750" y="3119481"/>
                  <a:ext cx="2057400" cy="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87950" y="3119481"/>
                  <a:ext cx="685800" cy="68580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33" idx="0"/>
                </p:cNvCxnSpPr>
                <p:nvPr/>
              </p:nvCxnSpPr>
              <p:spPr>
                <a:xfrm>
                  <a:off x="2814038" y="2300363"/>
                  <a:ext cx="19400" cy="946371"/>
                </a:xfrm>
                <a:prstGeom prst="straightConnector1">
                  <a:avLst/>
                </a:prstGeom>
                <a:ln>
                  <a:solidFill>
                    <a:schemeClr val="tx1">
                      <a:lumMod val="95000"/>
                      <a:lumOff val="5000"/>
                    </a:schemeClr>
                  </a:solidFill>
                  <a:prstDash val="lgDash"/>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p:nvCxnSpPr>
              <p:spPr>
                <a:xfrm>
                  <a:off x="1421774" y="3358991"/>
                  <a:ext cx="0" cy="80431"/>
                </a:xfrm>
                <a:prstGeom prst="straightConnector1">
                  <a:avLst/>
                </a:prstGeom>
                <a:ln>
                  <a:solidFill>
                    <a:schemeClr val="tx1">
                      <a:lumMod val="95000"/>
                      <a:lumOff val="5000"/>
                    </a:schemeClr>
                  </a:solidFill>
                  <a:prstDash val="lgDash"/>
                  <a:headEnd type="none" w="sm" len="sm"/>
                  <a:tailEnd type="none" w="sm" len="sm"/>
                </a:ln>
              </p:spPr>
              <p:style>
                <a:lnRef idx="1">
                  <a:schemeClr val="dk1"/>
                </a:lnRef>
                <a:fillRef idx="0">
                  <a:schemeClr val="dk1"/>
                </a:fillRef>
                <a:effectRef idx="0">
                  <a:schemeClr val="dk1"/>
                </a:effectRef>
                <a:fontRef idx="minor">
                  <a:schemeClr val="tx1"/>
                </a:fontRef>
              </p:style>
            </p:cxnSp>
            <p:sp>
              <p:nvSpPr>
                <p:cNvPr id="25" name="Oval 24"/>
                <p:cNvSpPr/>
                <p:nvPr/>
              </p:nvSpPr>
              <p:spPr>
                <a:xfrm flipH="1" flipV="1">
                  <a:off x="1825120" y="3198254"/>
                  <a:ext cx="45719" cy="45719"/>
                </a:xfrm>
                <a:prstGeom prst="ellipse">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6" name="Oval 25"/>
                <p:cNvSpPr/>
                <p:nvPr/>
              </p:nvSpPr>
              <p:spPr>
                <a:xfrm flipH="1" flipV="1">
                  <a:off x="2450408" y="2475039"/>
                  <a:ext cx="45719" cy="45719"/>
                </a:xfrm>
                <a:prstGeom prst="ellipse">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cxnSp>
              <p:nvCxnSpPr>
                <p:cNvPr id="27" name="Straight Arrow Connector 26"/>
                <p:cNvCxnSpPr>
                  <a:stCxn id="26" idx="0"/>
                </p:cNvCxnSpPr>
                <p:nvPr/>
              </p:nvCxnSpPr>
              <p:spPr>
                <a:xfrm flipH="1">
                  <a:off x="2473083" y="2520758"/>
                  <a:ext cx="184" cy="939241"/>
                </a:xfrm>
                <a:prstGeom prst="straightConnector1">
                  <a:avLst/>
                </a:prstGeom>
                <a:ln>
                  <a:solidFill>
                    <a:srgbClr val="FF0000"/>
                  </a:solidFill>
                  <a:prstDash val="lgDash"/>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a:off x="1847980" y="3224639"/>
                  <a:ext cx="4034" cy="184735"/>
                </a:xfrm>
                <a:prstGeom prst="straightConnector1">
                  <a:avLst/>
                </a:prstGeom>
                <a:ln>
                  <a:solidFill>
                    <a:srgbClr val="FF0000"/>
                  </a:solidFill>
                  <a:prstDash val="lgDash"/>
                  <a:headEnd type="none" w="sm" len="sm"/>
                  <a:tailEnd type="none" w="sm" len="sm"/>
                </a:ln>
              </p:spPr>
              <p:style>
                <a:lnRef idx="1">
                  <a:schemeClr val="dk1"/>
                </a:lnRef>
                <a:fillRef idx="0">
                  <a:schemeClr val="dk1"/>
                </a:fillRef>
                <a:effectRef idx="0">
                  <a:schemeClr val="dk1"/>
                </a:effectRef>
                <a:fontRef idx="minor">
                  <a:schemeClr val="tx1"/>
                </a:fontRef>
              </p:style>
            </p:cxnSp>
            <p:sp>
              <p:nvSpPr>
                <p:cNvPr id="30" name="Oval 29"/>
                <p:cNvSpPr/>
                <p:nvPr/>
              </p:nvSpPr>
              <p:spPr>
                <a:xfrm flipH="1" flipV="1">
                  <a:off x="1990817" y="3216694"/>
                  <a:ext cx="45719" cy="45719"/>
                </a:xfrm>
                <a:prstGeom prst="ellipse">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31" name="Oval 30"/>
                <p:cNvSpPr/>
                <p:nvPr/>
              </p:nvSpPr>
              <p:spPr>
                <a:xfrm flipH="1" flipV="1">
                  <a:off x="2450223" y="3460619"/>
                  <a:ext cx="45719" cy="45719"/>
                </a:xfrm>
                <a:prstGeom prst="ellipse">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32" name="Oval 31"/>
                <p:cNvSpPr/>
                <p:nvPr/>
              </p:nvSpPr>
              <p:spPr>
                <a:xfrm flipH="1" flipV="1">
                  <a:off x="1829154" y="3414280"/>
                  <a:ext cx="45719" cy="45719"/>
                </a:xfrm>
                <a:prstGeom prst="ellipse">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33" name="Oval 32"/>
                <p:cNvSpPr/>
                <p:nvPr/>
              </p:nvSpPr>
              <p:spPr>
                <a:xfrm flipH="1" flipV="1">
                  <a:off x="2791179" y="2254644"/>
                  <a:ext cx="45719" cy="45719"/>
                </a:xfrm>
                <a:prstGeom prst="ellipse">
                  <a:avLst/>
                </a:prstGeom>
                <a:solidFill>
                  <a:schemeClr val="bg1"/>
                </a:solid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34" name="Oval 33"/>
                <p:cNvSpPr/>
                <p:nvPr/>
              </p:nvSpPr>
              <p:spPr>
                <a:xfrm flipH="1" flipV="1">
                  <a:off x="2813163" y="3244021"/>
                  <a:ext cx="45719" cy="45719"/>
                </a:xfrm>
                <a:prstGeom prst="ellipse">
                  <a:avLst/>
                </a:prstGeom>
                <a:solidFill>
                  <a:schemeClr val="bg1"/>
                </a:solid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35" name="Oval 34"/>
                <p:cNvSpPr/>
                <p:nvPr/>
              </p:nvSpPr>
              <p:spPr>
                <a:xfrm flipH="1" flipV="1">
                  <a:off x="1393336" y="3434868"/>
                  <a:ext cx="45719" cy="45719"/>
                </a:xfrm>
                <a:prstGeom prst="ellipse">
                  <a:avLst/>
                </a:prstGeom>
                <a:solidFill>
                  <a:schemeClr val="bg1"/>
                </a:solid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36" name="Oval 35"/>
                <p:cNvSpPr/>
                <p:nvPr/>
              </p:nvSpPr>
              <p:spPr>
                <a:xfrm flipH="1" flipV="1">
                  <a:off x="1396585" y="3327392"/>
                  <a:ext cx="45719" cy="45719"/>
                </a:xfrm>
                <a:prstGeom prst="ellipse">
                  <a:avLst/>
                </a:prstGeom>
                <a:solidFill>
                  <a:schemeClr val="bg1"/>
                </a:solid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38" name="TextBox 37"/>
                <p:cNvSpPr txBox="1"/>
                <p:nvPr/>
              </p:nvSpPr>
              <p:spPr>
                <a:xfrm>
                  <a:off x="1001081" y="3475732"/>
                  <a:ext cx="925253" cy="369332"/>
                </a:xfrm>
                <a:prstGeom prst="rect">
                  <a:avLst/>
                </a:prstGeom>
                <a:noFill/>
              </p:spPr>
              <p:txBody>
                <a:bodyPr wrap="none" rtlCol="0" anchor="t">
                  <a:spAutoFit/>
                </a:bodyPr>
                <a:lstStyle/>
                <a:p>
                  <a:pPr algn="ctr"/>
                  <a:r>
                    <a:rPr lang="en-US" sz="900" dirty="0">
                      <a:solidFill>
                        <a:schemeClr val="tx1">
                          <a:lumMod val="65000"/>
                          <a:lumOff val="35000"/>
                        </a:schemeClr>
                      </a:solidFill>
                      <a:latin typeface="Georgia" panose="02040502050405020303" pitchFamily="18" charset="0"/>
                    </a:rPr>
                    <a:t>High Risk</a:t>
                  </a:r>
                </a:p>
                <a:p>
                  <a:pPr algn="ctr"/>
                  <a:r>
                    <a:rPr lang="en-US" sz="900" dirty="0">
                      <a:solidFill>
                        <a:schemeClr val="tx1">
                          <a:lumMod val="65000"/>
                          <a:lumOff val="35000"/>
                        </a:schemeClr>
                      </a:solidFill>
                      <a:latin typeface="Georgia" panose="02040502050405020303" pitchFamily="18" charset="0"/>
                    </a:rPr>
                    <a:t>Road Segment</a:t>
                  </a:r>
                </a:p>
              </p:txBody>
            </p:sp>
            <p:sp>
              <p:nvSpPr>
                <p:cNvPr id="39" name="TextBox 38"/>
                <p:cNvSpPr txBox="1"/>
                <p:nvPr/>
              </p:nvSpPr>
              <p:spPr>
                <a:xfrm rot="18775340">
                  <a:off x="2787022" y="3351333"/>
                  <a:ext cx="593432" cy="230832"/>
                </a:xfrm>
                <a:prstGeom prst="rect">
                  <a:avLst/>
                </a:prstGeom>
                <a:noFill/>
              </p:spPr>
              <p:txBody>
                <a:bodyPr wrap="none" rtlCol="0">
                  <a:spAutoFit/>
                </a:bodyPr>
                <a:lstStyle/>
                <a:p>
                  <a:r>
                    <a:rPr lang="en-US" sz="900" dirty="0">
                      <a:solidFill>
                        <a:schemeClr val="tx1"/>
                      </a:solidFill>
                      <a:latin typeface="Georgia" panose="02040502050405020303" pitchFamily="18" charset="0"/>
                    </a:rPr>
                    <a:t>2D Map</a:t>
                  </a:r>
                </a:p>
              </p:txBody>
            </p:sp>
            <p:sp>
              <p:nvSpPr>
                <p:cNvPr id="40" name="Freeform 39"/>
                <p:cNvSpPr/>
                <p:nvPr/>
              </p:nvSpPr>
              <p:spPr>
                <a:xfrm>
                  <a:off x="591947" y="2629175"/>
                  <a:ext cx="2754420" cy="695617"/>
                </a:xfrm>
                <a:custGeom>
                  <a:avLst/>
                  <a:gdLst>
                    <a:gd name="connsiteX0" fmla="*/ 2754420 w 2754420"/>
                    <a:gd name="connsiteY0" fmla="*/ 0 h 695617"/>
                    <a:gd name="connsiteX1" fmla="*/ 2058802 w 2754420"/>
                    <a:gd name="connsiteY1" fmla="*/ 695617 h 695617"/>
                    <a:gd name="connsiteX2" fmla="*/ 0 w 2754420"/>
                    <a:gd name="connsiteY2" fmla="*/ 695617 h 695617"/>
                    <a:gd name="connsiteX3" fmla="*/ 684397 w 2754420"/>
                    <a:gd name="connsiteY3" fmla="*/ 5609 h 695617"/>
                    <a:gd name="connsiteX4" fmla="*/ 2754420 w 2754420"/>
                    <a:gd name="connsiteY4" fmla="*/ 0 h 695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4420" h="695617">
                      <a:moveTo>
                        <a:pt x="2754420" y="0"/>
                      </a:moveTo>
                      <a:lnTo>
                        <a:pt x="2058802" y="695617"/>
                      </a:lnTo>
                      <a:lnTo>
                        <a:pt x="0" y="695617"/>
                      </a:lnTo>
                      <a:lnTo>
                        <a:pt x="684397" y="5609"/>
                      </a:lnTo>
                      <a:lnTo>
                        <a:pt x="2754420" y="0"/>
                      </a:lnTo>
                      <a:close/>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41" name="Oval 40"/>
                <p:cNvSpPr/>
                <p:nvPr/>
              </p:nvSpPr>
              <p:spPr>
                <a:xfrm flipH="1" flipV="1">
                  <a:off x="2728915" y="2262172"/>
                  <a:ext cx="45719" cy="45719"/>
                </a:xfrm>
                <a:prstGeom prst="ellipse">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cxnSp>
              <p:nvCxnSpPr>
                <p:cNvPr id="42" name="Straight Arrow Connector 41"/>
                <p:cNvCxnSpPr>
                  <a:stCxn id="41" idx="0"/>
                </p:cNvCxnSpPr>
                <p:nvPr/>
              </p:nvCxnSpPr>
              <p:spPr>
                <a:xfrm flipH="1">
                  <a:off x="2751590" y="2307891"/>
                  <a:ext cx="184" cy="939241"/>
                </a:xfrm>
                <a:prstGeom prst="straightConnector1">
                  <a:avLst/>
                </a:prstGeom>
                <a:ln>
                  <a:solidFill>
                    <a:srgbClr val="FF0000"/>
                  </a:solidFill>
                  <a:prstDash val="lgDash"/>
                  <a:headEnd type="none" w="sm" len="sm"/>
                  <a:tailEnd type="none" w="sm" len="sm"/>
                </a:ln>
              </p:spPr>
              <p:style>
                <a:lnRef idx="1">
                  <a:schemeClr val="dk1"/>
                </a:lnRef>
                <a:fillRef idx="0">
                  <a:schemeClr val="dk1"/>
                </a:fillRef>
                <a:effectRef idx="0">
                  <a:schemeClr val="dk1"/>
                </a:effectRef>
                <a:fontRef idx="minor">
                  <a:schemeClr val="tx1"/>
                </a:fontRef>
              </p:style>
            </p:cxnSp>
            <p:sp>
              <p:nvSpPr>
                <p:cNvPr id="43" name="Oval 42"/>
                <p:cNvSpPr/>
                <p:nvPr/>
              </p:nvSpPr>
              <p:spPr>
                <a:xfrm flipH="1" flipV="1">
                  <a:off x="2727553" y="3234165"/>
                  <a:ext cx="45719" cy="45719"/>
                </a:xfrm>
                <a:prstGeom prst="ellipse">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44" name="TextBox 43"/>
                <p:cNvSpPr txBox="1"/>
                <p:nvPr/>
              </p:nvSpPr>
              <p:spPr>
                <a:xfrm rot="18872223">
                  <a:off x="577141" y="2769993"/>
                  <a:ext cx="669732" cy="230832"/>
                </a:xfrm>
                <a:prstGeom prst="rect">
                  <a:avLst/>
                </a:prstGeom>
                <a:noFill/>
              </p:spPr>
              <p:txBody>
                <a:bodyPr wrap="square" rtlCol="0">
                  <a:spAutoFit/>
                </a:bodyPr>
                <a:lstStyle/>
                <a:p>
                  <a:r>
                    <a:rPr lang="en-US" sz="900" dirty="0">
                      <a:solidFill>
                        <a:schemeClr val="accent1">
                          <a:lumMod val="75000"/>
                        </a:schemeClr>
                      </a:solidFill>
                      <a:latin typeface="Georgia" panose="02040502050405020303" pitchFamily="18" charset="0"/>
                    </a:rPr>
                    <a:t>Saturday</a:t>
                  </a:r>
                </a:p>
              </p:txBody>
            </p:sp>
            <p:sp>
              <p:nvSpPr>
                <p:cNvPr id="18" name="Cube 17"/>
                <p:cNvSpPr/>
                <p:nvPr/>
              </p:nvSpPr>
              <p:spPr>
                <a:xfrm>
                  <a:off x="587950" y="1062081"/>
                  <a:ext cx="2743200" cy="2743200"/>
                </a:xfrm>
                <a:prstGeom prst="cub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ysClr val="windowText" lastClr="000000"/>
                    </a:solidFill>
                  </a:endParaRPr>
                </a:p>
              </p:txBody>
            </p:sp>
          </p:grpSp>
        </p:grpSp>
      </p:grpSp>
    </p:spTree>
    <p:extLst>
      <p:ext uri="{BB962C8B-B14F-4D97-AF65-F5344CB8AC3E}">
        <p14:creationId xmlns:p14="http://schemas.microsoft.com/office/powerpoint/2010/main" val="3267731734"/>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5025"/>
            <a:ext cx="8520600" cy="572700"/>
          </a:xfrm>
          <a:prstGeom prst="rect">
            <a:avLst/>
          </a:prstGeom>
        </p:spPr>
        <p:txBody>
          <a:bodyPr lIns="91425" tIns="91425" rIns="91425" bIns="91425" anchor="ctr" anchorCtr="0">
            <a:noAutofit/>
          </a:bodyPr>
          <a:lstStyle/>
          <a:p>
            <a:pPr lvl="0" algn="ctr"/>
            <a:r>
              <a:rPr lang="en" sz="3200" dirty="0">
                <a:latin typeface="Georgia" panose="02040502050405020303" pitchFamily="18" charset="0"/>
                <a:ea typeface="Times New Roman"/>
                <a:cs typeface="Times New Roman"/>
                <a:sym typeface="Times New Roman"/>
              </a:rPr>
              <a:t>U.S. Fatalities and Injuries Overview</a:t>
            </a:r>
          </a:p>
        </p:txBody>
      </p:sp>
      <p:grpSp>
        <p:nvGrpSpPr>
          <p:cNvPr id="13" name="Group 12"/>
          <p:cNvGrpSpPr/>
          <p:nvPr/>
        </p:nvGrpSpPr>
        <p:grpSpPr>
          <a:xfrm>
            <a:off x="311700" y="1263590"/>
            <a:ext cx="8520600" cy="3128655"/>
            <a:chOff x="311700" y="1263590"/>
            <a:chExt cx="8520600" cy="3128655"/>
          </a:xfrm>
          <a:noFill/>
        </p:grpSpPr>
        <p:pic>
          <p:nvPicPr>
            <p:cNvPr id="9" name="Picture 8"/>
            <p:cNvPicPr>
              <a:picLocks noChangeAspect="1"/>
            </p:cNvPicPr>
            <p:nvPr/>
          </p:nvPicPr>
          <p:blipFill>
            <a:blip r:embed="rId3"/>
            <a:stretch>
              <a:fillRect/>
            </a:stretch>
          </p:blipFill>
          <p:spPr>
            <a:xfrm>
              <a:off x="311700" y="1263590"/>
              <a:ext cx="4125556" cy="3128655"/>
            </a:xfrm>
            <a:prstGeom prst="rect">
              <a:avLst/>
            </a:prstGeom>
            <a:grpFill/>
          </p:spPr>
        </p:pic>
        <p:pic>
          <p:nvPicPr>
            <p:cNvPr id="11" name="Picture 10"/>
            <p:cNvPicPr>
              <a:picLocks noChangeAspect="1"/>
            </p:cNvPicPr>
            <p:nvPr/>
          </p:nvPicPr>
          <p:blipFill>
            <a:blip r:embed="rId4"/>
            <a:stretch>
              <a:fillRect/>
            </a:stretch>
          </p:blipFill>
          <p:spPr>
            <a:xfrm>
              <a:off x="4670599" y="1263590"/>
              <a:ext cx="4161701" cy="3128655"/>
            </a:xfrm>
            <a:prstGeom prst="rect">
              <a:avLst/>
            </a:prstGeom>
            <a:grpFill/>
          </p:spPr>
        </p:pic>
      </p:grpSp>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U.S. Fatalities and Injuries Overview Cont.</a:t>
            </a:r>
          </a:p>
        </p:txBody>
      </p:sp>
      <p:pic>
        <p:nvPicPr>
          <p:cNvPr id="3" name="Picture 2"/>
          <p:cNvPicPr>
            <a:picLocks noChangeAspect="1"/>
          </p:cNvPicPr>
          <p:nvPr/>
        </p:nvPicPr>
        <p:blipFill>
          <a:blip r:embed="rId3"/>
          <a:stretch>
            <a:fillRect/>
          </a:stretch>
        </p:blipFill>
        <p:spPr>
          <a:xfrm>
            <a:off x="2422973" y="1350643"/>
            <a:ext cx="4298053" cy="2962913"/>
          </a:xfrm>
          <a:prstGeom prst="rect">
            <a:avLst/>
          </a:prstGeom>
        </p:spPr>
      </p:pic>
      <p:sp>
        <p:nvSpPr>
          <p:cNvPr id="4" name="Rectangle 3"/>
          <p:cNvSpPr/>
          <p:nvPr/>
        </p:nvSpPr>
        <p:spPr>
          <a:xfrm>
            <a:off x="2422973" y="4313556"/>
            <a:ext cx="888385" cy="215444"/>
          </a:xfrm>
          <a:prstGeom prst="rect">
            <a:avLst/>
          </a:prstGeom>
        </p:spPr>
        <p:txBody>
          <a:bodyPr wrap="none">
            <a:spAutoFit/>
          </a:bodyPr>
          <a:lstStyle/>
          <a:p>
            <a:r>
              <a:rPr lang="en-US" sz="800" dirty="0">
                <a:solidFill>
                  <a:schemeClr val="tx1"/>
                </a:solidFill>
                <a:latin typeface="Georgia" panose="02040502050405020303" pitchFamily="18" charset="0"/>
              </a:rPr>
              <a:t>(NHTSA, 2016)</a:t>
            </a:r>
          </a:p>
        </p:txBody>
      </p:sp>
    </p:spTree>
    <p:extLst>
      <p:ext uri="{BB962C8B-B14F-4D97-AF65-F5344CB8AC3E}">
        <p14:creationId xmlns:p14="http://schemas.microsoft.com/office/powerpoint/2010/main" val="451797313"/>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prstGeom prst="rect">
            <a:avLst/>
          </a:prstGeom>
        </p:spPr>
        <p:txBody>
          <a:bodyPr lIns="91425" tIns="91425" rIns="91425" bIns="91425" anchor="ctr" anchorCtr="0">
            <a:noAutofit/>
          </a:bodyPr>
          <a:lstStyle/>
          <a:p>
            <a:pPr lvl="0" algn="ctr"/>
            <a:r>
              <a:rPr lang="en" sz="3200" dirty="0">
                <a:latin typeface="Georgia" panose="02040502050405020303" pitchFamily="18" charset="0"/>
                <a:ea typeface="Times New Roman"/>
                <a:cs typeface="Times New Roman"/>
                <a:sym typeface="Times New Roman"/>
              </a:rPr>
              <a:t>U.S. Fatalities and Injuries Overview Cont.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487" y="1232265"/>
            <a:ext cx="4283813" cy="3267315"/>
          </a:xfrm>
          <a:prstGeom prst="rect">
            <a:avLst/>
          </a:prstGeom>
        </p:spPr>
      </p:pic>
      <p:sp>
        <p:nvSpPr>
          <p:cNvPr id="8" name="Rectangle 7"/>
          <p:cNvSpPr/>
          <p:nvPr/>
        </p:nvSpPr>
        <p:spPr>
          <a:xfrm>
            <a:off x="4548486" y="4505455"/>
            <a:ext cx="4283813" cy="221321"/>
          </a:xfrm>
          <a:prstGeom prst="rect">
            <a:avLst/>
          </a:prstGeom>
        </p:spPr>
        <p:txBody>
          <a:bodyPr wrap="square" anchor="ctr">
            <a:spAutoFit/>
          </a:bodyPr>
          <a:lstStyle/>
          <a:p>
            <a:pPr lvl="0">
              <a:defRPr/>
            </a:pPr>
            <a:r>
              <a:rPr lang="en-US" sz="800" dirty="0">
                <a:solidFill>
                  <a:schemeClr val="tx1"/>
                </a:solidFill>
                <a:latin typeface="Georgia" panose="02040502050405020303" pitchFamily="18" charset="0"/>
              </a:rPr>
              <a:t>Source: https://www.cdc.gov/injury/wisqars/images/10LCD-Age-Grp-US-2008-a.gif</a:t>
            </a:r>
          </a:p>
        </p:txBody>
      </p:sp>
      <p:pic>
        <p:nvPicPr>
          <p:cNvPr id="2" name="Picture 1"/>
          <p:cNvPicPr>
            <a:picLocks noChangeAspect="1"/>
          </p:cNvPicPr>
          <p:nvPr/>
        </p:nvPicPr>
        <p:blipFill>
          <a:blip r:embed="rId4"/>
          <a:stretch>
            <a:fillRect/>
          </a:stretch>
        </p:blipFill>
        <p:spPr>
          <a:xfrm>
            <a:off x="317238" y="1232265"/>
            <a:ext cx="4127438" cy="3267314"/>
          </a:xfrm>
          <a:prstGeom prst="rect">
            <a:avLst/>
          </a:prstGeom>
        </p:spPr>
      </p:pic>
      <p:sp>
        <p:nvSpPr>
          <p:cNvPr id="9" name="Rectangle 8"/>
          <p:cNvSpPr/>
          <p:nvPr/>
        </p:nvSpPr>
        <p:spPr>
          <a:xfrm>
            <a:off x="311700" y="4511333"/>
            <a:ext cx="4132976" cy="215443"/>
          </a:xfrm>
          <a:prstGeom prst="rect">
            <a:avLst/>
          </a:prstGeom>
        </p:spPr>
        <p:txBody>
          <a:bodyPr wrap="square" anchor="ctr">
            <a:spAutoFit/>
          </a:bodyPr>
          <a:lstStyle/>
          <a:p>
            <a:pPr lvl="0">
              <a:defRPr/>
            </a:pPr>
            <a:r>
              <a:rPr lang="en-US" sz="800" dirty="0">
                <a:solidFill>
                  <a:schemeClr val="tx1"/>
                </a:solidFill>
                <a:latin typeface="Georgia" panose="02040502050405020303" pitchFamily="18" charset="0"/>
              </a:rPr>
              <a:t>(NHTSA, 2016)</a:t>
            </a:r>
          </a:p>
        </p:txBody>
      </p:sp>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Goals and Objectives</a:t>
            </a:r>
          </a:p>
        </p:txBody>
      </p:sp>
      <p:sp>
        <p:nvSpPr>
          <p:cNvPr id="3" name="Text Placeholder 2"/>
          <p:cNvSpPr>
            <a:spLocks noGrp="1"/>
          </p:cNvSpPr>
          <p:nvPr>
            <p:ph type="body" idx="1"/>
          </p:nvPr>
        </p:nvSpPr>
        <p:spPr/>
        <p:txBody>
          <a:bodyPr anchor="ctr"/>
          <a:lstStyle/>
          <a:p>
            <a:pPr algn="ctr">
              <a:buClr>
                <a:schemeClr val="tx1"/>
              </a:buClr>
            </a:pPr>
            <a:r>
              <a:rPr lang="en-US" sz="2800" dirty="0"/>
              <a:t>Examine where, when and why crashes occur through exploratory data analysis and geovisualization.</a:t>
            </a:r>
          </a:p>
        </p:txBody>
      </p:sp>
    </p:spTree>
    <p:extLst>
      <p:ext uri="{BB962C8B-B14F-4D97-AF65-F5344CB8AC3E}">
        <p14:creationId xmlns:p14="http://schemas.microsoft.com/office/powerpoint/2010/main" val="3482902694"/>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311700" y="445025"/>
            <a:ext cx="8520600" cy="572700"/>
          </a:xfrm>
          <a:prstGeom prst="rect">
            <a:avLst/>
          </a:prstGeom>
        </p:spPr>
        <p:txBody>
          <a:bodyPr lIns="91425" tIns="91425" rIns="91425" bIns="91425" anchor="ctr" anchorCtr="0">
            <a:noAutofit/>
          </a:bodyPr>
          <a:lstStyle/>
          <a:p>
            <a:pPr lvl="0">
              <a:lnSpc>
                <a:spcPct val="115000"/>
              </a:lnSpc>
              <a:spcAft>
                <a:spcPts val="1600"/>
              </a:spcAft>
            </a:pPr>
            <a:r>
              <a:rPr lang="en-US" dirty="0">
                <a:sym typeface="Times New Roman"/>
              </a:rPr>
              <a:t>Fatality Analysis Reporting System (FARS)</a:t>
            </a:r>
            <a:endParaRPr lang="en" sz="3200" dirty="0">
              <a:solidFill>
                <a:srgbClr val="FFFFFF"/>
              </a:solidFill>
              <a:latin typeface="Georgia" panose="02040502050405020303" pitchFamily="18" charset="0"/>
              <a:ea typeface="Times New Roman"/>
              <a:cs typeface="Times New Roman"/>
              <a:sym typeface="Times New Roman"/>
            </a:endParaRPr>
          </a:p>
        </p:txBody>
      </p:sp>
      <p:pic>
        <p:nvPicPr>
          <p:cNvPr id="83" name="Shape 83" descr="Pages from FARS Analytical User's Manual 1975-2014.jpg"/>
          <p:cNvPicPr preferRelativeResize="0"/>
          <p:nvPr/>
        </p:nvPicPr>
        <p:blipFill rotWithShape="1">
          <a:blip r:embed="rId3">
            <a:alphaModFix/>
          </a:blip>
          <a:srcRect l="6637" t="4382" r="6972" b="3863"/>
          <a:stretch/>
        </p:blipFill>
        <p:spPr>
          <a:xfrm>
            <a:off x="311700" y="1257948"/>
            <a:ext cx="3949150" cy="3225152"/>
          </a:xfrm>
          <a:prstGeom prst="rect">
            <a:avLst/>
          </a:prstGeom>
          <a:noFill/>
          <a:ln>
            <a:noFill/>
          </a:ln>
        </p:spPr>
      </p:pic>
      <p:sp>
        <p:nvSpPr>
          <p:cNvPr id="5" name="Rectangle 4"/>
          <p:cNvSpPr/>
          <p:nvPr/>
        </p:nvSpPr>
        <p:spPr>
          <a:xfrm>
            <a:off x="311700" y="4483100"/>
            <a:ext cx="3949150" cy="215444"/>
          </a:xfrm>
          <a:prstGeom prst="rect">
            <a:avLst/>
          </a:prstGeom>
        </p:spPr>
        <p:txBody>
          <a:bodyPr wrap="square" anchor="ctr">
            <a:spAutoFit/>
          </a:bodyPr>
          <a:lstStyle/>
          <a:p>
            <a:pPr lvl="0">
              <a:defRPr/>
            </a:pPr>
            <a:r>
              <a:rPr lang="en-US" sz="800" dirty="0">
                <a:solidFill>
                  <a:schemeClr val="tx1"/>
                </a:solidFill>
                <a:latin typeface="Georgia" panose="02040502050405020303" pitchFamily="18" charset="0"/>
              </a:rPr>
              <a:t>Source:  www-nrd.nhtsa.dot.gov/Pubs/812214.pdf</a:t>
            </a:r>
            <a:endParaRPr kumimoji="0" lang="en-US" sz="800" b="0" i="0" u="none" strike="noStrike" kern="0" cap="none" spc="0" normalizeH="0" baseline="0" noProof="0" dirty="0">
              <a:ln>
                <a:noFill/>
              </a:ln>
              <a:solidFill>
                <a:schemeClr val="tx1"/>
              </a:solidFill>
              <a:effectLst/>
              <a:uLnTx/>
              <a:uFillTx/>
              <a:latin typeface="Georgia" panose="02040502050405020303" pitchFamily="18" charset="0"/>
            </a:endParaRPr>
          </a:p>
        </p:txBody>
      </p:sp>
      <p:pic>
        <p:nvPicPr>
          <p:cNvPr id="6" name="Picture 5"/>
          <p:cNvPicPr>
            <a:picLocks noChangeAspect="1"/>
          </p:cNvPicPr>
          <p:nvPr/>
        </p:nvPicPr>
        <p:blipFill>
          <a:blip r:embed="rId4"/>
          <a:stretch>
            <a:fillRect/>
          </a:stretch>
        </p:blipFill>
        <p:spPr>
          <a:xfrm>
            <a:off x="4894662" y="1257948"/>
            <a:ext cx="3395766" cy="1542422"/>
          </a:xfrm>
          <a:prstGeom prst="rect">
            <a:avLst/>
          </a:prstGeom>
          <a:solidFill>
            <a:schemeClr val="tx1"/>
          </a:solidFill>
          <a:ln w="6350">
            <a:noFill/>
          </a:ln>
        </p:spPr>
      </p:pic>
      <p:sp>
        <p:nvSpPr>
          <p:cNvPr id="27" name="Right Arrow 26"/>
          <p:cNvSpPr/>
          <p:nvPr/>
        </p:nvSpPr>
        <p:spPr>
          <a:xfrm rot="10800000">
            <a:off x="11120123" y="3257395"/>
            <a:ext cx="382555" cy="31724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4352789" y="3296501"/>
            <a:ext cx="4479509" cy="1186599"/>
          </a:xfrm>
          <a:prstGeom prst="rect">
            <a:avLst/>
          </a:prstGeom>
        </p:spPr>
      </p:pic>
      <p:sp>
        <p:nvSpPr>
          <p:cNvPr id="11" name="Right Arrow 10"/>
          <p:cNvSpPr/>
          <p:nvPr/>
        </p:nvSpPr>
        <p:spPr>
          <a:xfrm>
            <a:off x="4386478" y="1870538"/>
            <a:ext cx="382555" cy="31724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ight Arrow 11"/>
          <p:cNvSpPr/>
          <p:nvPr/>
        </p:nvSpPr>
        <p:spPr>
          <a:xfrm rot="5400000">
            <a:off x="6401265" y="2889815"/>
            <a:ext cx="382555" cy="31724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Texas Fatalities and Injuries</a:t>
            </a:r>
          </a:p>
        </p:txBody>
      </p:sp>
      <p:pic>
        <p:nvPicPr>
          <p:cNvPr id="9" name="Picture 8"/>
          <p:cNvPicPr>
            <a:picLocks noChangeAspect="1"/>
          </p:cNvPicPr>
          <p:nvPr/>
        </p:nvPicPr>
        <p:blipFill rotWithShape="1">
          <a:blip r:embed="rId3"/>
          <a:srcRect l="3713" t="282" r="26398" b="-1"/>
          <a:stretch/>
        </p:blipFill>
        <p:spPr>
          <a:xfrm>
            <a:off x="4754881" y="1108937"/>
            <a:ext cx="4111990" cy="2963378"/>
          </a:xfrm>
          <a:prstGeom prst="rect">
            <a:avLst/>
          </a:prstGeom>
          <a:ln w="6350">
            <a:noFill/>
          </a:ln>
          <a:effectLst/>
        </p:spPr>
      </p:pic>
      <p:sp>
        <p:nvSpPr>
          <p:cNvPr id="11" name="Rectangle 10"/>
          <p:cNvSpPr/>
          <p:nvPr/>
        </p:nvSpPr>
        <p:spPr>
          <a:xfrm>
            <a:off x="4754879" y="4072315"/>
            <a:ext cx="4111991" cy="338554"/>
          </a:xfrm>
          <a:prstGeom prst="rect">
            <a:avLst/>
          </a:prstGeom>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tx1"/>
                </a:solidFill>
                <a:effectLst/>
                <a:uLnTx/>
                <a:uFillTx/>
                <a:latin typeface="Georgia" panose="02040502050405020303" pitchFamily="18" charset="0"/>
              </a:rPr>
              <a:t>A minor</a:t>
            </a:r>
            <a:r>
              <a:rPr kumimoji="0" lang="en-US" sz="800" b="0" i="0" u="none" strike="noStrike" kern="0" cap="none" spc="0" normalizeH="0" noProof="0" dirty="0">
                <a:ln>
                  <a:noFill/>
                </a:ln>
                <a:solidFill>
                  <a:schemeClr val="tx1"/>
                </a:solidFill>
                <a:effectLst/>
                <a:uLnTx/>
                <a:uFillTx/>
                <a:latin typeface="Georgia" panose="02040502050405020303" pitchFamily="18" charset="0"/>
              </a:rPr>
              <a:t> crash at  the intersection of Mesquite Hill Dr and Hwy 54. </a:t>
            </a:r>
            <a:r>
              <a:rPr lang="en-US" sz="800" dirty="0">
                <a:solidFill>
                  <a:schemeClr val="tx1"/>
                </a:solidFill>
                <a:latin typeface="Georgia" panose="02040502050405020303" pitchFamily="18" charset="0"/>
              </a:rPr>
              <a:t>Image taken on July 14, 2016 at 5:53 PM.</a:t>
            </a:r>
            <a:endParaRPr kumimoji="0" lang="en-US" sz="800" b="0" i="0" u="none" strike="noStrike" kern="0" cap="none" spc="0" normalizeH="0" baseline="0" noProof="0" dirty="0">
              <a:ln>
                <a:noFill/>
              </a:ln>
              <a:solidFill>
                <a:schemeClr val="tx1"/>
              </a:solidFill>
              <a:effectLst/>
              <a:uLnTx/>
              <a:uFillTx/>
              <a:latin typeface="Georgia" panose="02040502050405020303" pitchFamily="18" charset="0"/>
            </a:endParaRPr>
          </a:p>
        </p:txBody>
      </p:sp>
      <p:pic>
        <p:nvPicPr>
          <p:cNvPr id="4" name="Picture 3"/>
          <p:cNvPicPr>
            <a:picLocks noChangeAspect="1"/>
          </p:cNvPicPr>
          <p:nvPr/>
        </p:nvPicPr>
        <p:blipFill rotWithShape="1">
          <a:blip r:embed="rId4"/>
          <a:srcRect l="3991" t="4609" r="3170" b="3845"/>
          <a:stretch/>
        </p:blipFill>
        <p:spPr>
          <a:xfrm>
            <a:off x="311700" y="1110035"/>
            <a:ext cx="4166032" cy="2970673"/>
          </a:xfrm>
          <a:prstGeom prst="rect">
            <a:avLst/>
          </a:prstGeom>
          <a:noFill/>
          <a:ln>
            <a:noFill/>
          </a:ln>
        </p:spPr>
      </p:pic>
      <p:sp>
        <p:nvSpPr>
          <p:cNvPr id="10" name="Rectangle 9"/>
          <p:cNvSpPr/>
          <p:nvPr/>
        </p:nvSpPr>
        <p:spPr>
          <a:xfrm>
            <a:off x="311700" y="4080708"/>
            <a:ext cx="4166031" cy="21544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tx1"/>
                </a:solidFill>
                <a:effectLst/>
                <a:uLnTx/>
                <a:uFillTx/>
                <a:latin typeface="Georgia" panose="02040502050405020303" pitchFamily="18" charset="0"/>
              </a:rPr>
              <a:t>1,545</a:t>
            </a:r>
            <a:r>
              <a:rPr kumimoji="0" lang="en-US" sz="800" b="0" i="0" u="none" strike="noStrike" kern="0" cap="none" spc="0" normalizeH="0" noProof="0" dirty="0">
                <a:ln>
                  <a:noFill/>
                </a:ln>
                <a:solidFill>
                  <a:schemeClr val="tx1"/>
                </a:solidFill>
                <a:effectLst/>
                <a:uLnTx/>
                <a:uFillTx/>
                <a:latin typeface="Georgia" panose="02040502050405020303" pitchFamily="18" charset="0"/>
              </a:rPr>
              <a:t> deaths on Texas roads. </a:t>
            </a:r>
            <a:r>
              <a:rPr lang="en-US" sz="800" dirty="0">
                <a:solidFill>
                  <a:schemeClr val="tx1"/>
                </a:solidFill>
                <a:latin typeface="Georgia" panose="02040502050405020303" pitchFamily="18" charset="0"/>
              </a:rPr>
              <a:t>Image taken on June 26, 2016 at 10:26 AM</a:t>
            </a:r>
            <a:endParaRPr kumimoji="0" lang="en-US" sz="800" b="0" i="0" u="none" strike="noStrike" kern="0" cap="none" spc="0" normalizeH="0" baseline="0" noProof="0" dirty="0">
              <a:ln>
                <a:noFill/>
              </a:ln>
              <a:solidFill>
                <a:schemeClr val="tx1"/>
              </a:solidFill>
              <a:effectLst/>
              <a:uLnTx/>
              <a:uFillTx/>
              <a:latin typeface="Georgia" panose="02040502050405020303" pitchFamily="18" charset="0"/>
            </a:endParaRPr>
          </a:p>
        </p:txBody>
      </p:sp>
    </p:spTree>
    <p:extLst>
      <p:ext uri="{BB962C8B-B14F-4D97-AF65-F5344CB8AC3E}">
        <p14:creationId xmlns:p14="http://schemas.microsoft.com/office/powerpoint/2010/main" val="1722275803"/>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latin typeface="Georgia" panose="02040502050405020303" pitchFamily="18" charset="0"/>
              </a:rPr>
              <a:t>Texas Fatalities and Injuries Cont.</a:t>
            </a:r>
          </a:p>
        </p:txBody>
      </p:sp>
      <p:pic>
        <p:nvPicPr>
          <p:cNvPr id="5" name="Picture 4"/>
          <p:cNvPicPr>
            <a:picLocks noChangeAspect="1"/>
          </p:cNvPicPr>
          <p:nvPr/>
        </p:nvPicPr>
        <p:blipFill>
          <a:blip r:embed="rId3"/>
          <a:stretch>
            <a:fillRect/>
          </a:stretch>
        </p:blipFill>
        <p:spPr>
          <a:xfrm>
            <a:off x="311700" y="1216000"/>
            <a:ext cx="4028231" cy="2802028"/>
          </a:xfrm>
          <a:prstGeom prst="rect">
            <a:avLst/>
          </a:prstGeom>
        </p:spPr>
      </p:pic>
      <p:sp>
        <p:nvSpPr>
          <p:cNvPr id="6" name="Rectangle 5"/>
          <p:cNvSpPr/>
          <p:nvPr/>
        </p:nvSpPr>
        <p:spPr>
          <a:xfrm>
            <a:off x="311700" y="4047026"/>
            <a:ext cx="4184615"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tx1"/>
                </a:solidFill>
                <a:effectLst/>
                <a:uLnTx/>
                <a:uFillTx/>
                <a:latin typeface="Georgia" panose="02040502050405020303" pitchFamily="18" charset="0"/>
              </a:rPr>
              <a:t>Source: http://www-nrd.nhtsa.dot.gov/departments/nrd-30/ncsa/STSI/48_TX/2014/48_TX_2014.htm</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216000"/>
            <a:ext cx="4277190" cy="2802028"/>
          </a:xfrm>
          <a:prstGeom prst="rect">
            <a:avLst/>
          </a:prstGeom>
        </p:spPr>
      </p:pic>
      <p:sp>
        <p:nvSpPr>
          <p:cNvPr id="3" name="Rectangle 2"/>
          <p:cNvSpPr/>
          <p:nvPr/>
        </p:nvSpPr>
        <p:spPr>
          <a:xfrm>
            <a:off x="539750" y="1790700"/>
            <a:ext cx="3581400" cy="6604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561127"/>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theme/theme1.xml><?xml version="1.0" encoding="utf-8"?>
<a:theme xmlns:a="http://schemas.openxmlformats.org/drawingml/2006/main"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8711</TotalTime>
  <Words>2916</Words>
  <Application>Microsoft Office PowerPoint</Application>
  <PresentationFormat>On-screen Show (16:9)</PresentationFormat>
  <Paragraphs>198</Paragraphs>
  <Slides>28</Slides>
  <Notes>28</Notes>
  <HiddenSlides>2</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Calibri</vt:lpstr>
      <vt:lpstr>Times New Roman</vt:lpstr>
      <vt:lpstr>Georgia</vt:lpstr>
      <vt:lpstr>simple-dark-2</vt:lpstr>
      <vt:lpstr>Office Theme</vt:lpstr>
      <vt:lpstr>Space-Time Visualization of Motor Vehicle Traffic Fatalities and Crashes</vt:lpstr>
      <vt:lpstr>Overview</vt:lpstr>
      <vt:lpstr>U.S. Fatalities and Injuries Overview</vt:lpstr>
      <vt:lpstr>U.S. Fatalities and Injuries Overview Cont.</vt:lpstr>
      <vt:lpstr>U.S. Fatalities and Injuries Overview Cont.</vt:lpstr>
      <vt:lpstr>Goals and Objectives</vt:lpstr>
      <vt:lpstr>Fatality Analysis Reporting System (FARS)</vt:lpstr>
      <vt:lpstr>Texas Fatalities and Injuries</vt:lpstr>
      <vt:lpstr>Texas Fatalities and Injuries Cont.</vt:lpstr>
      <vt:lpstr>Texas Fatalities and Injuries Cont.</vt:lpstr>
      <vt:lpstr>Geovisualization</vt:lpstr>
      <vt:lpstr>Geovisualization and Minard’s Map</vt:lpstr>
      <vt:lpstr>PowerPoint Presentation</vt:lpstr>
      <vt:lpstr>Space-Time Cube (STC) and Crashes</vt:lpstr>
      <vt:lpstr>STC Examples</vt:lpstr>
      <vt:lpstr>STC Visualization</vt:lpstr>
      <vt:lpstr>STC Visualization Cont.</vt:lpstr>
      <vt:lpstr>Data Visualization with PANDAS</vt:lpstr>
      <vt:lpstr>Methodology</vt:lpstr>
      <vt:lpstr>Anticipated Results</vt:lpstr>
      <vt:lpstr>Project Timeline</vt:lpstr>
      <vt:lpstr>References</vt:lpstr>
      <vt:lpstr>References Cont.</vt:lpstr>
      <vt:lpstr>References Cont.</vt:lpstr>
      <vt:lpstr>Acknowledgements  Dr. James O’Brien Lance Panzer</vt:lpstr>
      <vt:lpstr>Questions?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Geovisualization of Vehicle crash-related injuries and fatalities</dc:title>
  <dc:creator>Corsair</dc:creator>
  <cp:lastModifiedBy>Corsair</cp:lastModifiedBy>
  <cp:revision>590</cp:revision>
  <dcterms:modified xsi:type="dcterms:W3CDTF">2016-07-28T04:51:22Z</dcterms:modified>
</cp:coreProperties>
</file>