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3" r:id="rId3"/>
    <p:sldId id="264" r:id="rId4"/>
    <p:sldId id="258" r:id="rId5"/>
    <p:sldId id="270" r:id="rId6"/>
    <p:sldId id="271" r:id="rId7"/>
    <p:sldId id="272" r:id="rId8"/>
    <p:sldId id="265" r:id="rId9"/>
    <p:sldId id="278" r:id="rId10"/>
    <p:sldId id="279" r:id="rId11"/>
    <p:sldId id="280" r:id="rId12"/>
    <p:sldId id="284" r:id="rId13"/>
    <p:sldId id="266" r:id="rId14"/>
    <p:sldId id="273" r:id="rId15"/>
    <p:sldId id="259" r:id="rId16"/>
    <p:sldId id="260" r:id="rId17"/>
    <p:sldId id="274" r:id="rId18"/>
    <p:sldId id="275" r:id="rId19"/>
    <p:sldId id="261" r:id="rId20"/>
    <p:sldId id="277" r:id="rId21"/>
    <p:sldId id="276" r:id="rId22"/>
    <p:sldId id="262" r:id="rId23"/>
    <p:sldId id="281" r:id="rId24"/>
    <p:sldId id="282" r:id="rId25"/>
    <p:sldId id="267" r:id="rId26"/>
    <p:sldId id="268" r:id="rId27"/>
    <p:sldId id="283" r:id="rId28"/>
    <p:sldId id="26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10" autoAdjust="0"/>
  </p:normalViewPr>
  <p:slideViewPr>
    <p:cSldViewPr>
      <p:cViewPr varScale="1">
        <p:scale>
          <a:sx n="104" d="100"/>
          <a:sy n="104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52E99-6F8C-4C1C-A2FD-CEF9C661F31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F51D7-B5EC-471B-9683-40FA0B7D3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DFD1A-ED25-4440-A12A-1DDB7F7429E1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29CB7-97F1-4AFC-9279-5E163B48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what is meant by open source</a:t>
            </a:r>
          </a:p>
          <a:p>
            <a:r>
              <a:rPr lang="en-US" dirty="0" smtClean="0"/>
              <a:t>Discuss USGS Specifications for DEM derivation</a:t>
            </a:r>
          </a:p>
          <a:p>
            <a:r>
              <a:rPr lang="en-US" dirty="0" smtClean="0"/>
              <a:t>Discuss USGS Specifications for NHD </a:t>
            </a:r>
          </a:p>
          <a:p>
            <a:r>
              <a:rPr lang="en-US" dirty="0" smtClean="0"/>
              <a:t>Summarize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Open</a:t>
            </a:r>
            <a:r>
              <a:rPr lang="en-US" b="1" baseline="0" dirty="0" smtClean="0"/>
              <a:t> Source Definition (www.opensource.org)</a:t>
            </a:r>
          </a:p>
          <a:p>
            <a:r>
              <a:rPr lang="en-US" dirty="0" smtClean="0"/>
              <a:t>http://www.opensource.org/docs/osd</a:t>
            </a:r>
          </a:p>
          <a:p>
            <a:r>
              <a:rPr lang="en-US" dirty="0" smtClean="0"/>
              <a:t>Accessed 9/11/2010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Lidar</a:t>
            </a:r>
            <a:r>
              <a:rPr lang="en-US" baseline="0" dirty="0" smtClean="0"/>
              <a:t> Spec Presentation by Karl Heidemann at the ILMF Conference in Denver, CO.  March 5,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Thinning</a:t>
            </a:r>
            <a:r>
              <a:rPr lang="en-US" baseline="0" dirty="0" smtClean="0"/>
              <a:t> algorithm allows you to set the grid spacing and the classes or returns that you require.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GRASS Programming Manual http://grass.osgeo.org/programming6/</a:t>
            </a:r>
          </a:p>
          <a:p>
            <a:endParaRPr lang="en-US" dirty="0" smtClean="0"/>
          </a:p>
          <a:p>
            <a:r>
              <a:rPr lang="en-US" dirty="0" smtClean="0"/>
              <a:t>Modules include</a:t>
            </a:r>
            <a:r>
              <a:rPr lang="en-US" baseline="0" dirty="0" smtClean="0"/>
              <a:t> tools for interpolation, TIN/DEM creation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Tcl</a:t>
            </a:r>
            <a:r>
              <a:rPr lang="en-US" dirty="0" smtClean="0"/>
              <a:t>/</a:t>
            </a:r>
            <a:r>
              <a:rPr lang="en-US" dirty="0" err="1" smtClean="0"/>
              <a:t>tk</a:t>
            </a:r>
            <a:r>
              <a:rPr lang="en-US" baseline="0" dirty="0" smtClean="0"/>
              <a:t> – tool command language toolkit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29CB7-97F1-4AFC-9279-5E163B48B91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3000"/>
            </a:lvl1pPr>
            <a:lvl2pPr>
              <a:buFont typeface="Arial" pitchFamily="34" charset="0"/>
              <a:buChar char="•"/>
              <a:defRPr sz="2600"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B14D8C-A8FA-4C9D-9F31-6F2DCAC9BAB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E22DBB-AECB-4541-8A69-131A90D98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96621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Open Source Tools for Treatment of </a:t>
            </a:r>
            <a:r>
              <a:rPr lang="en-US" dirty="0" err="1" smtClean="0"/>
              <a:t>Lidar</a:t>
            </a:r>
            <a:r>
              <a:rPr lang="en-US" dirty="0" smtClean="0"/>
              <a:t> Derived Terrain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By Marty Earwood</a:t>
            </a:r>
          </a:p>
          <a:p>
            <a:pPr algn="ctr"/>
            <a:r>
              <a:rPr lang="en-US" dirty="0" smtClean="0"/>
              <a:t>GEOG 596A - Capstone Project</a:t>
            </a:r>
          </a:p>
          <a:p>
            <a:pPr algn="ctr"/>
            <a:r>
              <a:rPr lang="en-US" dirty="0" smtClean="0"/>
              <a:t>Penn State University Graduate Student</a:t>
            </a:r>
          </a:p>
          <a:p>
            <a:pPr algn="ctr"/>
            <a:r>
              <a:rPr lang="en-US" dirty="0" smtClean="0"/>
              <a:t>September 28,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USGS Hydro-Flattened DEM Specification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Tidal Boundaries</a:t>
            </a:r>
          </a:p>
          <a:p>
            <a:pPr lvl="2"/>
            <a:r>
              <a:rPr lang="en-US" dirty="0" smtClean="0"/>
              <a:t>Discontinuities along the shoreline over the course of a collection are considered normal and should be retained</a:t>
            </a:r>
          </a:p>
          <a:p>
            <a:pPr lvl="1"/>
            <a:r>
              <a:rPr lang="en-US" dirty="0" smtClean="0"/>
              <a:t>Single-line stream </a:t>
            </a:r>
            <a:r>
              <a:rPr lang="en-US" dirty="0" err="1" smtClean="0"/>
              <a:t>breaklines</a:t>
            </a:r>
            <a:endParaRPr lang="en-US" dirty="0" smtClean="0"/>
          </a:p>
          <a:p>
            <a:pPr lvl="2"/>
            <a:r>
              <a:rPr lang="en-US" dirty="0" smtClean="0"/>
              <a:t>Not required unless cooperating partners require collection and integration. </a:t>
            </a:r>
          </a:p>
          <a:p>
            <a:pPr lvl="2"/>
            <a:r>
              <a:rPr lang="en-US" dirty="0" smtClean="0"/>
              <a:t>Refer to specification for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USGS Hydro-Flattened DEM Specification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Reclassification of Bare-earth Lidar</a:t>
            </a:r>
          </a:p>
          <a:p>
            <a:pPr lvl="1"/>
            <a:r>
              <a:rPr lang="en-US" dirty="0" smtClean="0"/>
              <a:t>Points in close proximity (distance approximately equal to the nominal point spacing) to </a:t>
            </a:r>
            <a:r>
              <a:rPr lang="en-US" dirty="0" err="1" smtClean="0"/>
              <a:t>breaklines</a:t>
            </a:r>
            <a:r>
              <a:rPr lang="en-US" dirty="0" smtClean="0"/>
              <a:t> should be excluded from DEM generation</a:t>
            </a:r>
          </a:p>
          <a:p>
            <a:pPr lvl="1"/>
            <a:r>
              <a:rPr lang="en-US" dirty="0" smtClean="0"/>
              <a:t>Should be retained, reclassified as “Ignored Ground” (class = 10) and delivered as part of the lidar point dataset</a:t>
            </a:r>
          </a:p>
          <a:p>
            <a:pPr lvl="1"/>
            <a:r>
              <a:rPr lang="en-US" dirty="0" smtClean="0"/>
              <a:t>Delivered data should be sufficient to recreate the delivered DEMs using lidar points and </a:t>
            </a:r>
            <a:r>
              <a:rPr lang="en-US" dirty="0" err="1" smtClean="0"/>
              <a:t>breaklines</a:t>
            </a:r>
            <a:r>
              <a:rPr lang="en-US" dirty="0" smtClean="0"/>
              <a:t> without further editing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Hydro-Flattened</a:t>
            </a:r>
            <a:br>
              <a:rPr lang="en-US" dirty="0" smtClean="0"/>
            </a:br>
            <a:r>
              <a:rPr lang="en-US" dirty="0" smtClean="0"/>
              <a:t> DEM Example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3857625" cy="3654425"/>
          </a:xfrm>
          <a:prstGeom prst="rect">
            <a:avLst/>
          </a:prstGeom>
          <a:noFill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5700" y="1600200"/>
            <a:ext cx="3875087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38312" y="5411787"/>
            <a:ext cx="1600200" cy="3810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80000"/>
              <a:buFont typeface="Arial Unicode MS" pitchFamily="34" charset="-128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Lidar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800" dirty="0" smtClean="0"/>
              <a:t>only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911849" y="5411787"/>
            <a:ext cx="2471737" cy="3048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938" indent="-7938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80000"/>
              <a:buFont typeface="Arial Unicode MS" pitchFamily="34" charset="-128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Hydro-flattened</a:t>
            </a:r>
            <a:r>
              <a:rPr lang="en-GB" sz="2000" dirty="0">
                <a:solidFill>
                  <a:schemeClr val="bg1"/>
                </a:solidFill>
              </a:rPr>
              <a:t> Lidar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Metadata</a:t>
            </a:r>
          </a:p>
          <a:p>
            <a:r>
              <a:rPr lang="en-US" dirty="0" smtClean="0"/>
              <a:t>Raw point cloud</a:t>
            </a:r>
          </a:p>
          <a:p>
            <a:r>
              <a:rPr lang="en-US" dirty="0" smtClean="0"/>
              <a:t>Classified point cloud</a:t>
            </a:r>
          </a:p>
          <a:p>
            <a:pPr lvl="1"/>
            <a:r>
              <a:rPr lang="en-US" dirty="0" smtClean="0"/>
              <a:t>Edited LAS file that was used to produce the hydro-flattened DEM</a:t>
            </a:r>
          </a:p>
          <a:p>
            <a:r>
              <a:rPr lang="en-US" dirty="0" smtClean="0"/>
              <a:t>Bare Earth DEM</a:t>
            </a:r>
          </a:p>
          <a:p>
            <a:pPr lvl="1"/>
            <a:r>
              <a:rPr lang="en-US" dirty="0" smtClean="0"/>
              <a:t>3 meter Cell size, 32-bit floating point raster (ERDAS .IMG preferred)</a:t>
            </a:r>
          </a:p>
          <a:p>
            <a:r>
              <a:rPr lang="en-US" dirty="0" err="1" smtClean="0"/>
              <a:t>polylineZ</a:t>
            </a:r>
            <a:r>
              <a:rPr lang="en-US" dirty="0" smtClean="0"/>
              <a:t> and </a:t>
            </a:r>
            <a:r>
              <a:rPr lang="en-US" dirty="0" err="1" smtClean="0"/>
              <a:t>polygonZ</a:t>
            </a:r>
            <a:r>
              <a:rPr lang="en-US" dirty="0" smtClean="0"/>
              <a:t> </a:t>
            </a:r>
            <a:r>
              <a:rPr lang="en-US" dirty="0" err="1" smtClean="0"/>
              <a:t>breaklines</a:t>
            </a:r>
            <a:r>
              <a:rPr lang="en-US" dirty="0" smtClean="0"/>
              <a:t> </a:t>
            </a:r>
            <a:r>
              <a:rPr lang="en-US" dirty="0" err="1" smtClean="0"/>
              <a:t>shapefiles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Software/Tools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were evaluated for:	</a:t>
            </a:r>
          </a:p>
          <a:p>
            <a:pPr lvl="1"/>
            <a:r>
              <a:rPr lang="en-US" dirty="0" smtClean="0"/>
              <a:t>Ability to read/write native LAS format</a:t>
            </a:r>
          </a:p>
          <a:p>
            <a:pPr lvl="1"/>
            <a:r>
              <a:rPr lang="en-US" dirty="0" err="1" smtClean="0"/>
              <a:t>Geoprocessing</a:t>
            </a:r>
            <a:r>
              <a:rPr lang="en-US" dirty="0" smtClean="0"/>
              <a:t>/data manipulation Capabilities (i.e. – interpolation,  raster analysis)</a:t>
            </a:r>
          </a:p>
          <a:p>
            <a:pPr lvl="1"/>
            <a:r>
              <a:rPr lang="en-US" dirty="0" smtClean="0"/>
              <a:t>Vector digitizing capabilities (2D)</a:t>
            </a:r>
          </a:p>
          <a:p>
            <a:pPr lvl="1"/>
            <a:r>
              <a:rPr lang="en-US" dirty="0" smtClean="0"/>
              <a:t>Scripting or programmability (Access to 3D geometries)</a:t>
            </a:r>
          </a:p>
          <a:p>
            <a:r>
              <a:rPr lang="en-US" dirty="0" smtClean="0"/>
              <a:t>Tools researched were:</a:t>
            </a:r>
          </a:p>
          <a:p>
            <a:pPr lvl="1"/>
            <a:r>
              <a:rPr lang="en-US" dirty="0" err="1" smtClean="0"/>
              <a:t>lasTools</a:t>
            </a:r>
            <a:r>
              <a:rPr lang="en-US" dirty="0" smtClean="0"/>
              <a:t>,  GRASS,  Quantum GIS and </a:t>
            </a:r>
            <a:r>
              <a:rPr lang="en-US" dirty="0" err="1" smtClean="0"/>
              <a:t>gvSIG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LASTools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Suite of 12 command line tools that are able to read from and write to LAS formats</a:t>
            </a:r>
            <a:endParaRPr lang="en-US" dirty="0"/>
          </a:p>
          <a:p>
            <a:r>
              <a:rPr lang="en-US" dirty="0" smtClean="0"/>
              <a:t>Key tools</a:t>
            </a:r>
          </a:p>
          <a:p>
            <a:pPr lvl="1"/>
            <a:r>
              <a:rPr lang="en-US" dirty="0" smtClean="0"/>
              <a:t>Parse and write the LAS header to text</a:t>
            </a:r>
          </a:p>
          <a:p>
            <a:pPr lvl="1"/>
            <a:r>
              <a:rPr lang="en-US" dirty="0" smtClean="0"/>
              <a:t>Convert from LAS to ASCII text</a:t>
            </a:r>
          </a:p>
          <a:p>
            <a:pPr lvl="1"/>
            <a:r>
              <a:rPr lang="en-US" dirty="0" smtClean="0"/>
              <a:t>Convert from </a:t>
            </a:r>
            <a:r>
              <a:rPr lang="en-US" dirty="0" err="1" smtClean="0"/>
              <a:t>shapefile</a:t>
            </a:r>
            <a:r>
              <a:rPr lang="en-US" dirty="0" smtClean="0"/>
              <a:t> to LAS</a:t>
            </a:r>
          </a:p>
          <a:p>
            <a:pPr lvl="1"/>
            <a:r>
              <a:rPr lang="en-US" dirty="0" smtClean="0"/>
              <a:t>Combine LAS files</a:t>
            </a:r>
          </a:p>
          <a:p>
            <a:pPr lvl="1"/>
            <a:r>
              <a:rPr lang="en-US" dirty="0" smtClean="0"/>
              <a:t>Create TINs/DEMs </a:t>
            </a:r>
          </a:p>
          <a:p>
            <a:pPr lvl="1"/>
            <a:r>
              <a:rPr lang="en-US" dirty="0" smtClean="0"/>
              <a:t>Thinning algorithm</a:t>
            </a:r>
          </a:p>
          <a:p>
            <a:r>
              <a:rPr lang="en-US" dirty="0" smtClean="0"/>
              <a:t>Not a GIS, but could be used in conjunction with one to help meet specifications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GRASS v6.4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u="sng" dirty="0" smtClean="0"/>
              <a:t>G</a:t>
            </a:r>
            <a:r>
              <a:rPr lang="en-US" sz="3000" dirty="0" smtClean="0"/>
              <a:t>eographical </a:t>
            </a:r>
            <a:r>
              <a:rPr lang="en-US" sz="3000" u="sng" dirty="0" smtClean="0"/>
              <a:t>R</a:t>
            </a:r>
            <a:r>
              <a:rPr lang="en-US" sz="3000" dirty="0" smtClean="0"/>
              <a:t>esources </a:t>
            </a:r>
            <a:r>
              <a:rPr lang="en-US" sz="3000" u="sng" dirty="0" smtClean="0"/>
              <a:t>A</a:t>
            </a:r>
            <a:r>
              <a:rPr lang="en-US" sz="3000" dirty="0" smtClean="0"/>
              <a:t>nalysis </a:t>
            </a:r>
            <a:r>
              <a:rPr lang="en-US" sz="3000" u="sng" dirty="0" smtClean="0"/>
              <a:t>S</a:t>
            </a:r>
            <a:r>
              <a:rPr lang="en-US" sz="3000" dirty="0" smtClean="0"/>
              <a:t>upport </a:t>
            </a:r>
            <a:r>
              <a:rPr lang="en-US" sz="3000" u="sng" dirty="0" smtClean="0"/>
              <a:t>S</a:t>
            </a:r>
            <a:r>
              <a:rPr lang="en-US" sz="3000" dirty="0" smtClean="0"/>
              <a:t>ystem</a:t>
            </a:r>
          </a:p>
          <a:p>
            <a:r>
              <a:rPr lang="en-US" sz="3000" dirty="0" smtClean="0"/>
              <a:t>Originally developed by the U.S. Army Corps of Engineers Construction Engineering Research Laboratories</a:t>
            </a:r>
          </a:p>
          <a:p>
            <a:r>
              <a:rPr lang="en-US" sz="3000" dirty="0" smtClean="0"/>
              <a:t>Is raster and vector GIS combined with image processing and data visualization</a:t>
            </a:r>
          </a:p>
          <a:p>
            <a:r>
              <a:rPr lang="en-US" sz="3000" dirty="0" smtClean="0"/>
              <a:t>Core has 350 modules for management, processing, analysis, and visualization of </a:t>
            </a:r>
            <a:r>
              <a:rPr lang="en-US" sz="3000" dirty="0" err="1" smtClean="0"/>
              <a:t>georeferenced</a:t>
            </a:r>
            <a:r>
              <a:rPr lang="en-US" sz="3000" dirty="0" smtClean="0"/>
              <a:t> data.</a:t>
            </a:r>
          </a:p>
          <a:p>
            <a:endParaRPr lang="en-US" dirty="0"/>
          </a:p>
        </p:txBody>
      </p:sp>
      <p:pic>
        <p:nvPicPr>
          <p:cNvPr id="1027" name="Picture 3" descr="C:\Users\Marty\Desktop\Capstone_Files\Presentation_media\GRASS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59169" y="381000"/>
            <a:ext cx="844061" cy="914400"/>
          </a:xfrm>
          <a:prstGeom prst="rect">
            <a:avLst/>
          </a:prstGeom>
          <a:noFill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Modules are accessible from a Command Line Interface (CLI) or through the </a:t>
            </a:r>
            <a:r>
              <a:rPr lang="en-US" dirty="0" err="1" smtClean="0"/>
              <a:t>wxPython</a:t>
            </a:r>
            <a:r>
              <a:rPr lang="en-US" dirty="0" smtClean="0"/>
              <a:t> GUI interface</a:t>
            </a:r>
          </a:p>
          <a:p>
            <a:r>
              <a:rPr lang="en-US" dirty="0" smtClean="0"/>
              <a:t>GRASS 6 is written in ANSI C programming language with a few UNIX and PERL scripts</a:t>
            </a:r>
          </a:p>
          <a:p>
            <a:r>
              <a:rPr lang="en-US" dirty="0" smtClean="0"/>
              <a:t>The CLI provides scripting ability from various languages:  PERL, Python, Ruby, and </a:t>
            </a:r>
            <a:r>
              <a:rPr lang="en-US" dirty="0" err="1" smtClean="0"/>
              <a:t>Tcl</a:t>
            </a:r>
            <a:r>
              <a:rPr lang="en-US" dirty="0" smtClean="0"/>
              <a:t>/</a:t>
            </a:r>
            <a:r>
              <a:rPr lang="en-US" dirty="0" err="1" smtClean="0"/>
              <a:t>Tk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GRASS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tools/modules provided for </a:t>
            </a:r>
            <a:r>
              <a:rPr lang="en-US" dirty="0" err="1" smtClean="0"/>
              <a:t>lidar</a:t>
            </a:r>
            <a:r>
              <a:rPr lang="en-US" dirty="0" smtClean="0"/>
              <a:t> LAS format – can convert from xyz text to vector or raster for analysis</a:t>
            </a:r>
          </a:p>
          <a:p>
            <a:r>
              <a:rPr lang="en-US" dirty="0" smtClean="0"/>
              <a:t>Current version does not have tools for digitizing features</a:t>
            </a:r>
          </a:p>
          <a:p>
            <a:r>
              <a:rPr lang="en-US" dirty="0" smtClean="0"/>
              <a:t>Well developed set of </a:t>
            </a:r>
            <a:r>
              <a:rPr lang="en-US" dirty="0" err="1" smtClean="0"/>
              <a:t>geoprocessing</a:t>
            </a:r>
            <a:r>
              <a:rPr lang="en-US" dirty="0" smtClean="0"/>
              <a:t> tools for existing data manipulation or raster creation</a:t>
            </a:r>
          </a:p>
          <a:p>
            <a:r>
              <a:rPr lang="en-US" dirty="0" smtClean="0"/>
              <a:t>Scripting ability provides access to streamline manual processes</a:t>
            </a:r>
          </a:p>
          <a:p>
            <a:r>
              <a:rPr lang="en-US" dirty="0" smtClean="0"/>
              <a:t>Requires tools for vector creation and manipulation of LAS files to be utilized towards meeting specifications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</a:t>
            </a:r>
            <a:r>
              <a:rPr lang="en-US" sz="4000" dirty="0" smtClean="0"/>
              <a:t>Quantum GIS (QGIS) v1.5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2002 to build a GIS data viewer on Linux</a:t>
            </a:r>
          </a:p>
          <a:p>
            <a:r>
              <a:rPr lang="en-US" dirty="0" smtClean="0"/>
              <a:t>Best known for it’s support of large amount of data types</a:t>
            </a:r>
            <a:r>
              <a:rPr lang="en-US" dirty="0"/>
              <a:t> </a:t>
            </a:r>
            <a:r>
              <a:rPr lang="en-US" dirty="0" smtClean="0"/>
              <a:t>(both vector and raster through GDAL and OGR libraries)</a:t>
            </a:r>
          </a:p>
          <a:p>
            <a:r>
              <a:rPr lang="en-US" dirty="0" smtClean="0"/>
              <a:t>Ability to edit vector shapes and attribute tables through a GUI</a:t>
            </a:r>
          </a:p>
          <a:p>
            <a:r>
              <a:rPr lang="en-US" dirty="0" smtClean="0"/>
              <a:t>Provides tools that allow for heads up digitizing</a:t>
            </a:r>
          </a:p>
          <a:p>
            <a:endParaRPr lang="en-US" dirty="0" smtClean="0"/>
          </a:p>
        </p:txBody>
      </p:sp>
      <p:pic>
        <p:nvPicPr>
          <p:cNvPr id="4" name="Picture 3" descr="C:\Users\Marty\Desktop\Capstone_Files\Presentation_media\GRAS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59169" y="416169"/>
            <a:ext cx="844061" cy="844061"/>
          </a:xfrm>
          <a:prstGeom prst="rect">
            <a:avLst/>
          </a:prstGeom>
          <a:noFill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and Objectives</a:t>
            </a:r>
          </a:p>
          <a:p>
            <a:r>
              <a:rPr lang="en-US" dirty="0" smtClean="0"/>
              <a:t>Define Open Source Software (OSS)</a:t>
            </a:r>
          </a:p>
          <a:p>
            <a:r>
              <a:rPr lang="en-US" dirty="0" smtClean="0"/>
              <a:t>Outline Product Specifications - USGS</a:t>
            </a:r>
          </a:p>
          <a:p>
            <a:r>
              <a:rPr lang="en-US" dirty="0" smtClean="0"/>
              <a:t>Identify Open Source Tools</a:t>
            </a:r>
          </a:p>
          <a:p>
            <a:r>
              <a:rPr lang="en-US" dirty="0" smtClean="0"/>
              <a:t>Summary and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QGIS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in C++</a:t>
            </a:r>
          </a:p>
          <a:p>
            <a:r>
              <a:rPr lang="en-US" dirty="0" smtClean="0"/>
              <a:t>Provided Command Line Interface gives access to scripting ability through Python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QGIS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tools/modules provided for </a:t>
            </a:r>
            <a:r>
              <a:rPr lang="en-US" dirty="0" err="1" smtClean="0"/>
              <a:t>lidar</a:t>
            </a:r>
            <a:r>
              <a:rPr lang="en-US" dirty="0" smtClean="0"/>
              <a:t> LAS format – can convert from xyz text to vector or raster for analysis</a:t>
            </a:r>
          </a:p>
          <a:p>
            <a:r>
              <a:rPr lang="en-US" dirty="0" smtClean="0"/>
              <a:t>Vector support is limited to 2D extraction</a:t>
            </a:r>
          </a:p>
          <a:p>
            <a:r>
              <a:rPr lang="en-US" dirty="0" smtClean="0"/>
              <a:t>Access to GRASS modules provided through an established </a:t>
            </a:r>
            <a:r>
              <a:rPr lang="en-US" dirty="0" err="1" smtClean="0"/>
              <a:t>Plugin</a:t>
            </a:r>
            <a:endParaRPr lang="en-US" dirty="0" smtClean="0"/>
          </a:p>
          <a:p>
            <a:r>
              <a:rPr lang="en-US" dirty="0" smtClean="0"/>
              <a:t>Could be customized with Python scripts or through GUI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dirty="0" err="1" smtClean="0"/>
              <a:t>gvSIG</a:t>
            </a:r>
            <a:r>
              <a:rPr lang="en-US" dirty="0" smtClean="0"/>
              <a:t> v1.1.2 with      	</a:t>
            </a:r>
            <a:r>
              <a:rPr lang="en-US" dirty="0" err="1" smtClean="0"/>
              <a:t>DielmoLidarExtension</a:t>
            </a:r>
            <a:r>
              <a:rPr lang="en-US" dirty="0" smtClean="0"/>
              <a:t> v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Began in 2004 within a project to migrate the information technology systems of the Regional Ministry of Infrastructure and Transport of Valencia, Spain to free software</a:t>
            </a:r>
          </a:p>
          <a:p>
            <a:r>
              <a:rPr lang="en-US" dirty="0" smtClean="0"/>
              <a:t>Support for common data formats</a:t>
            </a:r>
          </a:p>
          <a:p>
            <a:r>
              <a:rPr lang="en-US" dirty="0" smtClean="0"/>
              <a:t>Ability to display local and remote data in the same view</a:t>
            </a:r>
          </a:p>
          <a:p>
            <a:r>
              <a:rPr lang="en-US" dirty="0" smtClean="0"/>
              <a:t>Ability to edit vector data and attributes through a GUI</a:t>
            </a:r>
          </a:p>
          <a:p>
            <a:endParaRPr lang="en-US" dirty="0"/>
          </a:p>
        </p:txBody>
      </p:sp>
      <p:pic>
        <p:nvPicPr>
          <p:cNvPr id="4" name="Picture 3" descr="gvSIG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381000"/>
            <a:ext cx="841248" cy="841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gvSIG</a:t>
            </a:r>
            <a:r>
              <a:rPr lang="en-US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Geoprocessing</a:t>
            </a:r>
            <a:r>
              <a:rPr lang="en-US" dirty="0" smtClean="0"/>
              <a:t> tools provided within an extension called </a:t>
            </a:r>
            <a:r>
              <a:rPr lang="en-US" dirty="0" err="1" smtClean="0"/>
              <a:t>Sextante</a:t>
            </a:r>
            <a:endParaRPr lang="en-US" dirty="0" smtClean="0"/>
          </a:p>
          <a:p>
            <a:r>
              <a:rPr lang="en-US" dirty="0" smtClean="0"/>
              <a:t>Written in Java</a:t>
            </a:r>
          </a:p>
          <a:p>
            <a:r>
              <a:rPr lang="en-US" dirty="0" smtClean="0"/>
              <a:t>Best known for being designed to be easily extendable and enabling tailor-made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gvSIG</a:t>
            </a:r>
            <a:r>
              <a:rPr lang="en-US" dirty="0" smtClean="0"/>
              <a:t> </a:t>
            </a:r>
            <a:r>
              <a:rPr lang="en-US" dirty="0" err="1" smtClean="0"/>
              <a:t>DielmoLidarExtension</a:t>
            </a:r>
            <a:r>
              <a:rPr lang="en-US" dirty="0" smtClean="0"/>
              <a:t>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support limited to 2D extraction</a:t>
            </a:r>
          </a:p>
          <a:p>
            <a:r>
              <a:rPr lang="en-US" dirty="0" err="1" smtClean="0"/>
              <a:t>DielmoLidarExtension</a:t>
            </a:r>
            <a:r>
              <a:rPr lang="en-US" dirty="0" smtClean="0"/>
              <a:t> provides tools for lidar within </a:t>
            </a:r>
            <a:r>
              <a:rPr lang="en-US" dirty="0" err="1" smtClean="0"/>
              <a:t>gvSIG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Ability to read/write/edit native LAS</a:t>
            </a:r>
          </a:p>
          <a:p>
            <a:pPr lvl="1"/>
            <a:r>
              <a:rPr lang="en-US" dirty="0" smtClean="0"/>
              <a:t>Extension has built-in QA/QC tools for lidar</a:t>
            </a:r>
          </a:p>
          <a:p>
            <a:pPr lvl="2"/>
            <a:r>
              <a:rPr lang="en-US" dirty="0" smtClean="0"/>
              <a:t>Flight lines</a:t>
            </a:r>
          </a:p>
          <a:p>
            <a:pPr lvl="2"/>
            <a:r>
              <a:rPr lang="en-US" dirty="0" smtClean="0"/>
              <a:t>Control points</a:t>
            </a:r>
          </a:p>
          <a:p>
            <a:r>
              <a:rPr lang="en-US" dirty="0" smtClean="0"/>
              <a:t>Translations to English not fully complete</a:t>
            </a:r>
          </a:p>
          <a:p>
            <a:r>
              <a:rPr lang="en-US" dirty="0" smtClean="0"/>
              <a:t>Customizable using Java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Open Source Software</a:t>
            </a:r>
          </a:p>
          <a:p>
            <a:r>
              <a:rPr lang="en-US" dirty="0" smtClean="0"/>
              <a:t>Outlined Product Specifications and deliverables for USGS</a:t>
            </a:r>
          </a:p>
          <a:p>
            <a:r>
              <a:rPr lang="en-US" dirty="0" smtClean="0"/>
              <a:t>Identified Open Source Tools</a:t>
            </a:r>
          </a:p>
          <a:p>
            <a:pPr lvl="1"/>
            <a:r>
              <a:rPr lang="en-US" dirty="0" err="1" smtClean="0"/>
              <a:t>lasTools</a:t>
            </a:r>
            <a:endParaRPr lang="en-US" dirty="0" smtClean="0"/>
          </a:p>
          <a:p>
            <a:pPr lvl="1"/>
            <a:r>
              <a:rPr lang="en-US" dirty="0" smtClean="0"/>
              <a:t>GRASS</a:t>
            </a:r>
          </a:p>
          <a:p>
            <a:pPr lvl="1"/>
            <a:r>
              <a:rPr lang="en-US" dirty="0" err="1" smtClean="0"/>
              <a:t>gvSIG</a:t>
            </a:r>
            <a:r>
              <a:rPr lang="en-US" dirty="0" smtClean="0"/>
              <a:t> with </a:t>
            </a:r>
            <a:r>
              <a:rPr lang="en-US" dirty="0" err="1" smtClean="0"/>
              <a:t>DielmoLidarExtension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package that provides the tools required for meeting the specifications outlined by the USGS is </a:t>
            </a:r>
            <a:r>
              <a:rPr lang="en-US" dirty="0" err="1" smtClean="0"/>
              <a:t>gvSIG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Customized tools within </a:t>
            </a:r>
            <a:r>
              <a:rPr lang="en-US" dirty="0" err="1" smtClean="0"/>
              <a:t>gvSIG</a:t>
            </a:r>
            <a:r>
              <a:rPr lang="en-US" dirty="0" smtClean="0"/>
              <a:t> could potentially be developed to:</a:t>
            </a:r>
          </a:p>
          <a:p>
            <a:pPr lvl="1"/>
            <a:r>
              <a:rPr lang="en-US" dirty="0" smtClean="0"/>
              <a:t>Provide access to the Z value of the </a:t>
            </a:r>
            <a:r>
              <a:rPr lang="en-US" dirty="0" err="1" smtClean="0"/>
              <a:t>shapefiles</a:t>
            </a:r>
            <a:r>
              <a:rPr lang="en-US" dirty="0" smtClean="0"/>
              <a:t> in order to be populated</a:t>
            </a:r>
          </a:p>
          <a:p>
            <a:pPr lvl="1"/>
            <a:r>
              <a:rPr lang="en-US" dirty="0" smtClean="0"/>
              <a:t>Streamline </a:t>
            </a:r>
            <a:r>
              <a:rPr lang="en-US" dirty="0" err="1" smtClean="0"/>
              <a:t>geoprocessing</a:t>
            </a:r>
            <a:r>
              <a:rPr lang="en-US" dirty="0" smtClean="0"/>
              <a:t> tools into a GUI</a:t>
            </a:r>
          </a:p>
          <a:p>
            <a:r>
              <a:rPr lang="en-US" dirty="0" err="1" smtClean="0"/>
              <a:t>lasTools</a:t>
            </a:r>
            <a:r>
              <a:rPr lang="en-US" dirty="0" smtClean="0"/>
              <a:t>, QGIS and GRASS could be used in conjunction to meet specifications.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Creation of a custom </a:t>
            </a:r>
            <a:r>
              <a:rPr lang="en-US" dirty="0" err="1" smtClean="0"/>
              <a:t>breakline</a:t>
            </a:r>
            <a:r>
              <a:rPr lang="en-US" dirty="0" smtClean="0"/>
              <a:t> tool is vital to meeting the specifications for </a:t>
            </a:r>
            <a:r>
              <a:rPr lang="en-US" dirty="0" err="1" smtClean="0"/>
              <a:t>shapefiles</a:t>
            </a:r>
            <a:endParaRPr lang="en-US" dirty="0" smtClean="0"/>
          </a:p>
          <a:p>
            <a:r>
              <a:rPr lang="en-US" dirty="0" smtClean="0"/>
              <a:t>Currently reviewing the object models of </a:t>
            </a:r>
            <a:r>
              <a:rPr lang="en-US" dirty="0" err="1" smtClean="0"/>
              <a:t>gvSIG</a:t>
            </a:r>
            <a:r>
              <a:rPr lang="en-US" dirty="0" smtClean="0"/>
              <a:t> and QGIS to find out which one can provide access to populate the z-value of the </a:t>
            </a:r>
            <a:r>
              <a:rPr lang="en-US" dirty="0" err="1" smtClean="0"/>
              <a:t>shapefile</a:t>
            </a:r>
            <a:r>
              <a:rPr lang="en-US" dirty="0" smtClean="0"/>
              <a:t> geometry</a:t>
            </a:r>
          </a:p>
          <a:p>
            <a:r>
              <a:rPr lang="en-US" dirty="0" smtClean="0"/>
              <a:t>Decision of which program to code for and in what language needs to be made</a:t>
            </a:r>
          </a:p>
          <a:p>
            <a:r>
              <a:rPr lang="en-US" dirty="0" smtClean="0"/>
              <a:t>Milestones need to be established(i.e. – providing the capability to digitize a lake with constant elevations)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667000"/>
            <a:ext cx="2831592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To define what is meant by the term open source software and research open source GIS packages that can produce hydro-flattened Digital Elevation Models (DEM) and </a:t>
            </a:r>
            <a:r>
              <a:rPr lang="en-US" dirty="0" err="1" smtClean="0"/>
              <a:t>breaklines</a:t>
            </a:r>
            <a:r>
              <a:rPr lang="en-US" dirty="0" smtClean="0"/>
              <a:t> to USGS specifications.</a:t>
            </a:r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To identify specific OSS GIS packages that can be used or combined to meet specifications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Open Source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that complies with the following 10 criteria: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Free Redistribution </a:t>
            </a:r>
          </a:p>
          <a:p>
            <a:pPr lvl="2"/>
            <a:r>
              <a:rPr lang="en-US" dirty="0" smtClean="0"/>
              <a:t>Non-restrictive software license</a:t>
            </a:r>
          </a:p>
          <a:p>
            <a:pPr lvl="2"/>
            <a:r>
              <a:rPr lang="en-US" dirty="0" smtClean="0"/>
              <a:t>No royalty or other fees are required for sale of aggregate software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Source Code</a:t>
            </a:r>
          </a:p>
          <a:p>
            <a:pPr lvl="2"/>
            <a:r>
              <a:rPr lang="en-US" dirty="0" smtClean="0"/>
              <a:t>Source code must be included with the distribution</a:t>
            </a:r>
          </a:p>
          <a:p>
            <a:pPr lvl="2"/>
            <a:r>
              <a:rPr lang="en-US" dirty="0" smtClean="0"/>
              <a:t>If a portion of the source is not distributed, there must be well publicized means of obtaining the code at a reasonable reproduction cost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Software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Criteria continued:</a:t>
            </a:r>
          </a:p>
          <a:p>
            <a:pPr marL="916686" lvl="1" indent="-514350">
              <a:buFont typeface="+mj-lt"/>
              <a:buAutoNum type="arabicPeriod" startAt="3"/>
            </a:pPr>
            <a:r>
              <a:rPr lang="en-US" dirty="0" smtClean="0"/>
              <a:t>Derived works</a:t>
            </a:r>
          </a:p>
          <a:p>
            <a:pPr marL="1163574" lvl="2" indent="-514350"/>
            <a:r>
              <a:rPr lang="en-US" dirty="0" smtClean="0"/>
              <a:t>License must allow modifications and derived works</a:t>
            </a:r>
          </a:p>
          <a:p>
            <a:pPr marL="1163574" lvl="2" indent="-514350"/>
            <a:r>
              <a:rPr lang="en-US" dirty="0" smtClean="0"/>
              <a:t>These works must be allowed to be distributed under the same term</a:t>
            </a:r>
          </a:p>
          <a:p>
            <a:pPr marL="916686" lvl="1" indent="-514350">
              <a:buFont typeface="+mj-lt"/>
              <a:buAutoNum type="arabicPeriod" startAt="4"/>
            </a:pPr>
            <a:r>
              <a:rPr lang="en-US" dirty="0" smtClean="0"/>
              <a:t>Integrity of the author’s source code</a:t>
            </a:r>
          </a:p>
          <a:p>
            <a:pPr marL="1163574" lvl="2" indent="-514350"/>
            <a:r>
              <a:rPr lang="en-US" dirty="0" smtClean="0"/>
              <a:t>License may restrict redistribution in modified form </a:t>
            </a:r>
            <a:r>
              <a:rPr lang="en-US" i="1" dirty="0" smtClean="0"/>
              <a:t>only</a:t>
            </a:r>
            <a:r>
              <a:rPr lang="en-US" dirty="0" smtClean="0"/>
              <a:t> if the license allows for the distribution of  “patch files” at build time.</a:t>
            </a:r>
          </a:p>
          <a:p>
            <a:pPr marL="1163574" lvl="2" indent="-514350"/>
            <a:r>
              <a:rPr lang="en-US" dirty="0" smtClean="0"/>
              <a:t>License must explicitly permit the distribution of software built from modified source code</a:t>
            </a:r>
          </a:p>
          <a:p>
            <a:pPr marL="1163574" lvl="2" indent="-514350"/>
            <a:r>
              <a:rPr lang="en-US" dirty="0" smtClean="0"/>
              <a:t>License may require a different name or version number from the originating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Criteria continued:</a:t>
            </a:r>
          </a:p>
          <a:p>
            <a:pPr marL="916686" lvl="1" indent="-514350">
              <a:buFont typeface="+mj-lt"/>
              <a:buAutoNum type="arabicPeriod" startAt="5"/>
            </a:pPr>
            <a:r>
              <a:rPr lang="en-US" dirty="0" smtClean="0"/>
              <a:t>No discrimination against persons or groups</a:t>
            </a:r>
          </a:p>
          <a:p>
            <a:pPr marL="916686" lvl="1" indent="-514350">
              <a:buFont typeface="+mj-lt"/>
              <a:buAutoNum type="arabicPeriod" startAt="5"/>
            </a:pPr>
            <a:r>
              <a:rPr lang="en-US" dirty="0" smtClean="0"/>
              <a:t>No discrimination against fields of endeavor</a:t>
            </a:r>
          </a:p>
          <a:p>
            <a:pPr marL="916686" lvl="1" indent="-514350">
              <a:buFont typeface="+mj-lt"/>
              <a:buAutoNum type="arabicPeriod" startAt="5"/>
            </a:pPr>
            <a:r>
              <a:rPr lang="en-US" dirty="0" smtClean="0"/>
              <a:t>Distribution of license</a:t>
            </a:r>
          </a:p>
          <a:p>
            <a:pPr marL="1163574" lvl="2" indent="-514350"/>
            <a:r>
              <a:rPr lang="en-US" dirty="0" smtClean="0"/>
              <a:t>Rights attached to the software must transfer to all redistributed copies without a requirement for additional licensing</a:t>
            </a:r>
          </a:p>
          <a:p>
            <a:pPr marL="916686" lvl="1" indent="-514350">
              <a:buFont typeface="+mj-lt"/>
              <a:buAutoNum type="arabicPeriod" startAt="5"/>
            </a:pPr>
            <a:r>
              <a:rPr lang="en-US" dirty="0" smtClean="0"/>
              <a:t>License must not be specific to a product</a:t>
            </a:r>
          </a:p>
          <a:p>
            <a:pPr marL="1163574" lvl="2" indent="-514350"/>
            <a:r>
              <a:rPr lang="en-US" dirty="0" smtClean="0"/>
              <a:t>The rights of the software must not be dependent upon a particular software distribution</a:t>
            </a:r>
          </a:p>
          <a:p>
            <a:pPr marL="1163574" lvl="2" indent="-514350"/>
            <a:r>
              <a:rPr lang="en-US" dirty="0" smtClean="0"/>
              <a:t>If the program is extracted from that distribution, the rights of the original distribution are transferred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366" indent="-514350"/>
            <a:r>
              <a:rPr lang="en-US" dirty="0" smtClean="0"/>
              <a:t>Criteria continued:</a:t>
            </a:r>
          </a:p>
          <a:p>
            <a:pPr marL="916686" lvl="1" indent="-514350">
              <a:buFont typeface="+mj-lt"/>
              <a:buAutoNum type="arabicPeriod" startAt="9"/>
            </a:pPr>
            <a:r>
              <a:rPr lang="en-US" dirty="0" smtClean="0"/>
              <a:t>License must not restrict other software</a:t>
            </a:r>
          </a:p>
          <a:p>
            <a:pPr marL="1163574" lvl="2" indent="-514350"/>
            <a:r>
              <a:rPr lang="en-US" dirty="0" smtClean="0"/>
              <a:t>Example – the license must not require that all other programs distributed on the same medium to be open source software</a:t>
            </a:r>
          </a:p>
          <a:p>
            <a:pPr marL="916686" lvl="1" indent="-514350">
              <a:buFont typeface="+mj-lt"/>
              <a:buAutoNum type="arabicPeriod" startAt="9"/>
            </a:pPr>
            <a:r>
              <a:rPr lang="en-US" dirty="0" smtClean="0"/>
              <a:t>License must be technology-neutral</a:t>
            </a:r>
          </a:p>
          <a:p>
            <a:pPr marL="1163574" lvl="2" indent="-514350"/>
            <a:r>
              <a:rPr lang="en-US" dirty="0" smtClean="0"/>
              <a:t>License may not restrict any individual technology or style of interface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USGS Hydro-Flattened Digital Elevation Model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are outlined in Section III of the USGS NGP </a:t>
            </a:r>
            <a:r>
              <a:rPr lang="en-US" dirty="0" err="1" smtClean="0"/>
              <a:t>Lidar</a:t>
            </a:r>
            <a:r>
              <a:rPr lang="en-US" dirty="0" smtClean="0"/>
              <a:t> Guideline and Base Specification</a:t>
            </a:r>
          </a:p>
          <a:p>
            <a:r>
              <a:rPr lang="en-US" dirty="0" smtClean="0"/>
              <a:t>Hydrology Feature Requirements:</a:t>
            </a:r>
          </a:p>
          <a:p>
            <a:pPr lvl="1"/>
            <a:r>
              <a:rPr lang="en-US" dirty="0" smtClean="0"/>
              <a:t>Inland Ponds and Lakes &gt;= 2 acres should be flat (every bank vertex has the same elevation) and the surface edge should be at or below the immediate terrain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USGS Hydro-Flattened DEM Specification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Inland Streams and Rivers</a:t>
            </a:r>
          </a:p>
          <a:p>
            <a:pPr lvl="2"/>
            <a:r>
              <a:rPr lang="en-US" dirty="0" smtClean="0"/>
              <a:t>100’ nominal width</a:t>
            </a:r>
          </a:p>
          <a:p>
            <a:pPr lvl="2"/>
            <a:r>
              <a:rPr lang="en-US" dirty="0" smtClean="0"/>
              <a:t>Flat and level bank-to-bank with vertices perpendicular to the apparent flow centerline (flow should follow the gradient of the immediate terrain)</a:t>
            </a:r>
          </a:p>
          <a:p>
            <a:pPr lvl="2"/>
            <a:r>
              <a:rPr lang="en-US" dirty="0" smtClean="0"/>
              <a:t>Water edge should be below immediate terrain</a:t>
            </a:r>
          </a:p>
          <a:p>
            <a:pPr lvl="2"/>
            <a:r>
              <a:rPr lang="en-US" dirty="0" smtClean="0"/>
              <a:t>Should continue through elevated bridges, but break where at culvert locations </a:t>
            </a:r>
          </a:p>
          <a:p>
            <a:pPr lvl="1"/>
            <a:r>
              <a:rPr lang="en-US" dirty="0" smtClean="0"/>
              <a:t>Non-Tidal Boundaries</a:t>
            </a:r>
          </a:p>
          <a:p>
            <a:pPr lvl="2"/>
            <a:r>
              <a:rPr lang="en-US" dirty="0" smtClean="0"/>
              <a:t>Represented as a single edge or edges when collection does not include the opposing shore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2873</TotalTime>
  <Words>1425</Words>
  <Application>Microsoft Office PowerPoint</Application>
  <PresentationFormat>On-screen Show (4:3)</PresentationFormat>
  <Paragraphs>188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Open Source Tools for Treatment of Lidar Derived Terrain Models</vt:lpstr>
      <vt:lpstr>Overview</vt:lpstr>
      <vt:lpstr>Purpose and Objectives</vt:lpstr>
      <vt:lpstr>What is Open Source Software?</vt:lpstr>
      <vt:lpstr>Open Source Software </vt:lpstr>
      <vt:lpstr>Open Source Software</vt:lpstr>
      <vt:lpstr>Open Source Software</vt:lpstr>
      <vt:lpstr>USGS Hydro-Flattened Digital Elevation Model Specification</vt:lpstr>
      <vt:lpstr>USGS Hydro-Flattened DEM Specification - continued</vt:lpstr>
      <vt:lpstr>USGS Hydro-Flattened DEM Specification - continued</vt:lpstr>
      <vt:lpstr>USGS Hydro-Flattened DEM Specification - continued</vt:lpstr>
      <vt:lpstr>Hydro-Flattened  DEM Example</vt:lpstr>
      <vt:lpstr>Deliverables</vt:lpstr>
      <vt:lpstr>Open Source Software/Tools</vt:lpstr>
      <vt:lpstr>LASTools</vt:lpstr>
      <vt:lpstr>       GRASS v6.4</vt:lpstr>
      <vt:lpstr>GRASS – continued</vt:lpstr>
      <vt:lpstr>GRASS Evaluation</vt:lpstr>
      <vt:lpstr>       Quantum GIS (QGIS) v1.5</vt:lpstr>
      <vt:lpstr>QGIS – continued</vt:lpstr>
      <vt:lpstr>QGIS Evaluation</vt:lpstr>
      <vt:lpstr>       gvSIG v1.1.2 with       DielmoLidarExtension v 2</vt:lpstr>
      <vt:lpstr>gvSIG - continued</vt:lpstr>
      <vt:lpstr>gvSIG DielmoLidarExtension Evaluation </vt:lpstr>
      <vt:lpstr>Summary</vt:lpstr>
      <vt:lpstr>Conclusion</vt:lpstr>
      <vt:lpstr>Conclusion – continued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Open Source Software to Derive Products</dc:title>
  <dc:creator>Marty Earwood</dc:creator>
  <cp:lastModifiedBy>king</cp:lastModifiedBy>
  <cp:revision>194</cp:revision>
  <dcterms:created xsi:type="dcterms:W3CDTF">2010-09-09T23:51:44Z</dcterms:created>
  <dcterms:modified xsi:type="dcterms:W3CDTF">2010-09-29T15:45:15Z</dcterms:modified>
</cp:coreProperties>
</file>