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  <p:sldId id="264" r:id="rId9"/>
    <p:sldId id="265" r:id="rId10"/>
    <p:sldId id="268" r:id="rId11"/>
    <p:sldId id="272" r:id="rId12"/>
    <p:sldId id="273" r:id="rId13"/>
    <p:sldId id="278" r:id="rId14"/>
    <p:sldId id="279" r:id="rId15"/>
    <p:sldId id="274" r:id="rId16"/>
    <p:sldId id="275" r:id="rId17"/>
    <p:sldId id="276" r:id="rId18"/>
    <p:sldId id="280" r:id="rId19"/>
    <p:sldId id="277" r:id="rId20"/>
    <p:sldId id="270" r:id="rId21"/>
    <p:sldId id="267" r:id="rId22"/>
    <p:sldId id="266" r:id="rId23"/>
    <p:sldId id="271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E9C9E-2F9E-4889-BB35-55E67C5DDC56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581A8-01E8-4BF4-A5A9-694D37B31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2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67468-41FD-4C46-A985-6852232CE1A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5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67468-41FD-4C46-A985-6852232CE1A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0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0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5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4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5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7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50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880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59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8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6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0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6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3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5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62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424774"/>
            <a:ext cx="8676222" cy="1553935"/>
          </a:xfrm>
        </p:spPr>
        <p:txBody>
          <a:bodyPr>
            <a:normAutofit fontScale="90000"/>
          </a:bodyPr>
          <a:lstStyle/>
          <a:p>
            <a:r>
              <a:rPr lang="en-US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Custom Fleet </a:t>
            </a:r>
            <a:r>
              <a:rPr lang="en-US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r>
              <a:rPr lang="en-US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anagement </a:t>
            </a:r>
            <a:r>
              <a:rPr lang="en-US" cap="none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racking Using</a:t>
            </a:r>
            <a:endParaRPr lang="en-US" cap="none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061" y="2163536"/>
            <a:ext cx="3237875" cy="607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286" y="2893945"/>
            <a:ext cx="2011905" cy="8235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14446" y="3717471"/>
            <a:ext cx="3675185" cy="7036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Presenter: Matthew Erb</a:t>
            </a:r>
            <a:endParaRPr lang="en-US" sz="2000" cap="none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573949"/>
            <a:ext cx="5659862" cy="10131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GEOG 596A Capstone Project Peer Review</a:t>
            </a:r>
          </a:p>
          <a:p>
            <a:r>
              <a:rPr lang="en-US" sz="2000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Penn State University</a:t>
            </a:r>
          </a:p>
          <a:p>
            <a:r>
              <a:rPr lang="en-US" sz="2000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Master of Geographic Information Systems</a:t>
            </a:r>
          </a:p>
          <a:p>
            <a:endParaRPr lang="en-US" sz="2000" cap="none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14936" y="5264086"/>
            <a:ext cx="5659862" cy="10131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Advisor: James O’Brien</a:t>
            </a:r>
          </a:p>
          <a:p>
            <a:r>
              <a:rPr lang="en-US" sz="2000" cap="none" dirty="0" smtClean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Spring 2016</a:t>
            </a:r>
          </a:p>
          <a:p>
            <a:endParaRPr lang="en-US" sz="2000" cap="none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069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56" y="398835"/>
            <a:ext cx="9376913" cy="817123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 err="1" smtClean="0"/>
              <a:t>CarChip</a:t>
            </a:r>
            <a:r>
              <a:rPr lang="en-US" cap="none" dirty="0" smtClean="0"/>
              <a:t> Connect Functionality Demo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Vehicle</a:t>
            </a:r>
            <a:endParaRPr lang="en-US" cap="non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Street </a:t>
            </a:r>
            <a:r>
              <a:rPr lang="en-US" cap="none" dirty="0"/>
              <a:t>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Last </a:t>
            </a:r>
            <a:r>
              <a:rPr lang="en-US" cap="none" dirty="0"/>
              <a:t>trip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Location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Fleet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Location </a:t>
            </a:r>
            <a:r>
              <a:rPr lang="en-US" cap="none" dirty="0"/>
              <a:t>Alerts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Traffic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Manage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Scorecard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Report</a:t>
            </a:r>
            <a:endParaRPr lang="en-US" cap="non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Target </a:t>
            </a:r>
            <a:r>
              <a:rPr lang="en-US" cap="none" dirty="0"/>
              <a:t>Usage </a:t>
            </a:r>
            <a:r>
              <a:rPr lang="en-US" cap="none" dirty="0" smtClean="0"/>
              <a:t>Report (slow to load)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Settings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35945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966959"/>
            <a:ext cx="11772900" cy="58303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59456" y="4831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err="1" smtClean="0"/>
              <a:t>CarChip</a:t>
            </a:r>
            <a:r>
              <a:rPr lang="en-US" cap="none" dirty="0" smtClean="0"/>
              <a:t> Connect Main Screen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0775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39" y="1095977"/>
            <a:ext cx="8999221" cy="572418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59456" y="4831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Last Trip and Street View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4051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59456" y="4831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Safety Alerts</a:t>
            </a:r>
            <a:endParaRPr lang="en-US" cap="non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06" y="1082040"/>
            <a:ext cx="9613068" cy="5455920"/>
          </a:xfrm>
          <a:prstGeom prst="rect">
            <a:avLst/>
          </a:prstGeom>
          <a:ln w="9525" cmpd="sng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220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249" y="956838"/>
            <a:ext cx="1280271" cy="1920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5193" r="9746"/>
          <a:stretch/>
        </p:blipFill>
        <p:spPr>
          <a:xfrm>
            <a:off x="906724" y="2994660"/>
            <a:ext cx="10291364" cy="1828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51662"/>
          <a:stretch/>
        </p:blipFill>
        <p:spPr>
          <a:xfrm>
            <a:off x="906724" y="4914901"/>
            <a:ext cx="10299186" cy="18669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9456" y="4831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Manage Tab Features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79913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913108"/>
            <a:ext cx="8298180" cy="36348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9456" y="4831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err="1" smtClean="0"/>
              <a:t>Geofence</a:t>
            </a:r>
            <a:endParaRPr lang="en-US" cap="none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582276" y="1499941"/>
            <a:ext cx="8686801" cy="5016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1059"/>
              </a:spcBef>
              <a:buNone/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User defined</a:t>
            </a:r>
          </a:p>
          <a:p>
            <a:pPr>
              <a:lnSpc>
                <a:spcPct val="80000"/>
              </a:lnSpc>
              <a:spcBef>
                <a:spcPts val="1059"/>
              </a:spcBef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255 definable </a:t>
            </a:r>
            <a:r>
              <a:rPr lang="en-US" sz="2206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Geofences</a:t>
            </a:r>
            <a:endParaRPr lang="en-US" sz="2206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80000"/>
              </a:lnSpc>
              <a:spcBef>
                <a:spcPts val="1059"/>
              </a:spcBef>
              <a:buNone/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Restricted Zones</a:t>
            </a:r>
          </a:p>
          <a:p>
            <a:pPr>
              <a:lnSpc>
                <a:spcPct val="80000"/>
              </a:lnSpc>
              <a:spcBef>
                <a:spcPts val="1059"/>
              </a:spcBef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Stay out of “red zones”</a:t>
            </a:r>
          </a:p>
          <a:p>
            <a:pPr marL="0" indent="0">
              <a:lnSpc>
                <a:spcPct val="80000"/>
              </a:lnSpc>
              <a:spcBef>
                <a:spcPts val="1059"/>
              </a:spcBef>
              <a:buNone/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Confined Zones</a:t>
            </a:r>
          </a:p>
          <a:p>
            <a:pPr>
              <a:lnSpc>
                <a:spcPct val="80000"/>
              </a:lnSpc>
              <a:spcBef>
                <a:spcPts val="1059"/>
              </a:spcBef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Stay within a perimeter</a:t>
            </a:r>
          </a:p>
          <a:p>
            <a:pPr marL="0" indent="0">
              <a:lnSpc>
                <a:spcPct val="80000"/>
              </a:lnSpc>
              <a:spcBef>
                <a:spcPts val="1059"/>
              </a:spcBef>
              <a:buNone/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Targeted Zones</a:t>
            </a:r>
          </a:p>
          <a:p>
            <a:pPr>
              <a:lnSpc>
                <a:spcPct val="80000"/>
              </a:lnSpc>
              <a:spcBef>
                <a:spcPts val="1059"/>
              </a:spcBef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Time in specific zones</a:t>
            </a:r>
          </a:p>
          <a:p>
            <a:pPr marL="0" indent="0">
              <a:lnSpc>
                <a:spcPct val="80000"/>
              </a:lnSpc>
              <a:spcBef>
                <a:spcPts val="1059"/>
              </a:spcBef>
              <a:buNone/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Waypoint Zones</a:t>
            </a:r>
          </a:p>
          <a:p>
            <a:pPr>
              <a:lnSpc>
                <a:spcPct val="80000"/>
              </a:lnSpc>
              <a:spcBef>
                <a:spcPts val="1059"/>
              </a:spcBef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Informational</a:t>
            </a:r>
          </a:p>
          <a:p>
            <a:pPr>
              <a:lnSpc>
                <a:spcPct val="80000"/>
              </a:lnSpc>
              <a:spcBef>
                <a:spcPts val="1059"/>
              </a:spcBef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Neutral to scoring</a:t>
            </a: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1982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89" y="1282275"/>
            <a:ext cx="1173582" cy="1691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" y="3345180"/>
            <a:ext cx="11534775" cy="3429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59456" y="4831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Scorecard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40929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081" y="2278526"/>
            <a:ext cx="1356478" cy="792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11" y="865438"/>
            <a:ext cx="5669350" cy="4303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5276714"/>
            <a:ext cx="9608820" cy="156269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59456" y="-5836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Reports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1486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59456" y="398835"/>
            <a:ext cx="9376913" cy="81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cap="none" dirty="0" smtClean="0"/>
              <a:t>Diagnostics</a:t>
            </a:r>
            <a:endParaRPr lang="en-US" cap="none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305176" y="1332301"/>
            <a:ext cx="8686801" cy="5016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1337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Regular emissions test</a:t>
            </a:r>
          </a:p>
          <a:p>
            <a:pPr>
              <a:lnSpc>
                <a:spcPct val="80000"/>
              </a:lnSpc>
              <a:spcBef>
                <a:spcPts val="1337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Real time “check engine 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light” decoding</a:t>
            </a:r>
          </a:p>
          <a:p>
            <a:pPr>
              <a:lnSpc>
                <a:spcPct val="80000"/>
              </a:lnSpc>
              <a:spcBef>
                <a:spcPts val="1337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On demand reporting</a:t>
            </a:r>
          </a:p>
          <a:p>
            <a:pPr>
              <a:lnSpc>
                <a:spcPct val="80000"/>
              </a:lnSpc>
              <a:spcBef>
                <a:spcPts val="1337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Driver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compliance</a:t>
            </a:r>
            <a:endParaRPr lang="en-US" cap="non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2235" r="2120" b="2061"/>
          <a:stretch/>
        </p:blipFill>
        <p:spPr bwMode="auto">
          <a:xfrm>
            <a:off x="6107027" y="1676400"/>
            <a:ext cx="5655558" cy="4127500"/>
          </a:xfrm>
          <a:prstGeom prst="rect">
            <a:avLst/>
          </a:prstGeom>
          <a:ln w="6350" cmpd="sng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4416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9105" r="52858" b="12429"/>
          <a:stretch/>
        </p:blipFill>
        <p:spPr>
          <a:xfrm>
            <a:off x="7584141" y="1810216"/>
            <a:ext cx="2299447" cy="415669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59456" y="398835"/>
            <a:ext cx="9376913" cy="81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cap="none" dirty="0" err="1" smtClean="0"/>
              <a:t>CarChip</a:t>
            </a:r>
            <a:r>
              <a:rPr lang="en-US" cap="none" dirty="0" smtClean="0"/>
              <a:t> Connect Mobile</a:t>
            </a:r>
            <a:endParaRPr lang="en-US" cap="none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259456" y="1446601"/>
            <a:ext cx="8686801" cy="5016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1059"/>
              </a:spcBef>
              <a:buNone/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Drivers Login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206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Via website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206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Web </a:t>
            </a:r>
            <a:r>
              <a:rPr lang="en-US" sz="2206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mobile page</a:t>
            </a:r>
          </a:p>
          <a:p>
            <a:pPr marL="0" indent="0">
              <a:lnSpc>
                <a:spcPct val="80000"/>
              </a:lnSpc>
              <a:spcBef>
                <a:spcPts val="1059"/>
              </a:spcBef>
              <a:buNone/>
            </a:pPr>
            <a:r>
              <a:rPr lang="en-US" sz="2206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Driver’s Login Tool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206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Identify pool vehicle they are driving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206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Assign to vehicle via login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321981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800" y="398835"/>
            <a:ext cx="2159000" cy="817123"/>
          </a:xfrm>
        </p:spPr>
        <p:txBody>
          <a:bodyPr>
            <a:normAutofit fontScale="90000"/>
          </a:bodyPr>
          <a:lstStyle/>
          <a:p>
            <a:r>
              <a:rPr lang="en-US" cap="none" dirty="0" smtClean="0"/>
              <a:t>Agenda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378009"/>
            <a:ext cx="8686801" cy="5016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Define Problem 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Existing Process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Existing Functionality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Project Requirement Needs and Wants</a:t>
            </a: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Cost Analysis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err="1" smtClean="0"/>
              <a:t>CarChip</a:t>
            </a:r>
            <a:r>
              <a:rPr lang="en-US" cap="none" dirty="0" smtClean="0"/>
              <a:t> Connect Setup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err="1" smtClean="0"/>
              <a:t>CarChip</a:t>
            </a:r>
            <a:r>
              <a:rPr lang="en-US" cap="none" dirty="0" smtClean="0"/>
              <a:t> Connect Functionality Demo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err="1" smtClean="0"/>
              <a:t>CarChip</a:t>
            </a:r>
            <a:r>
              <a:rPr lang="en-US" cap="none" dirty="0" smtClean="0"/>
              <a:t> Connect Developer API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Requirement Needs and Wants Met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Timeline</a:t>
            </a: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18304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456" y="398835"/>
            <a:ext cx="9376913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err="1" smtClean="0"/>
              <a:t>CarChip</a:t>
            </a:r>
            <a:r>
              <a:rPr lang="en-US" cap="none" dirty="0" smtClean="0"/>
              <a:t> Connect Developer API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err="1" smtClean="0"/>
              <a:t>CarChip</a:t>
            </a:r>
            <a:r>
              <a:rPr lang="en-US" cap="none" dirty="0" smtClean="0"/>
              <a:t> Connect has a developer API mode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The customer can program additional features into </a:t>
            </a:r>
            <a:r>
              <a:rPr lang="en-US" cap="none" dirty="0" err="1" smtClean="0"/>
              <a:t>CarChip</a:t>
            </a:r>
            <a:r>
              <a:rPr lang="en-US" cap="none" dirty="0" smtClean="0"/>
              <a:t> Connect using JSON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err="1" smtClean="0"/>
              <a:t>Dex</a:t>
            </a:r>
            <a:r>
              <a:rPr lang="en-US" cap="none" dirty="0" smtClean="0"/>
              <a:t> Imaging requires additional features that must be programmed with </a:t>
            </a:r>
            <a:r>
              <a:rPr lang="en-US" cap="none" dirty="0" err="1" smtClean="0"/>
              <a:t>CarChip</a:t>
            </a:r>
            <a:r>
              <a:rPr lang="en-US" cap="none" dirty="0" smtClean="0"/>
              <a:t> Connect Developer API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15220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676" y="398835"/>
            <a:ext cx="9480173" cy="817123"/>
          </a:xfrm>
        </p:spPr>
        <p:txBody>
          <a:bodyPr>
            <a:normAutofit fontScale="90000"/>
          </a:bodyPr>
          <a:lstStyle/>
          <a:p>
            <a:r>
              <a:rPr lang="en-US" cap="none" dirty="0" err="1" smtClean="0"/>
              <a:t>CarChip</a:t>
            </a:r>
            <a:r>
              <a:rPr lang="en-US" cap="none" dirty="0" smtClean="0"/>
              <a:t> Connect Customer Needs Met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0"/>
            <a:ext cx="8686801" cy="5327579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Significant cost savings of new vendor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Service calls placed in E-Automate must display in fleet management software	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Match the color to type of service call/vehicle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Separate display color for field supervisor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Click </a:t>
            </a:r>
            <a:r>
              <a:rPr lang="en-US" cap="none" dirty="0"/>
              <a:t>on </a:t>
            </a:r>
            <a:r>
              <a:rPr lang="en-US" cap="none" dirty="0" smtClean="0"/>
              <a:t>tech vehicle to see name, </a:t>
            </a:r>
            <a:r>
              <a:rPr lang="en-US" strike="sngStrike" cap="none" dirty="0" smtClean="0"/>
              <a:t>GPS coordinates</a:t>
            </a:r>
            <a:r>
              <a:rPr lang="en-US" cap="none" dirty="0" smtClean="0"/>
              <a:t>, and address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No more than 1 minute to update vehicle movement and color code assigned/unassigned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Accurate geocoding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/>
              <a:t>Map </a:t>
            </a:r>
            <a:r>
              <a:rPr lang="en-US" cap="none" dirty="0" smtClean="0"/>
              <a:t>filters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Calls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Call status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Territory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Vehicle Tech type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Techs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Need </a:t>
            </a:r>
            <a:r>
              <a:rPr lang="en-US" cap="none" dirty="0"/>
              <a:t>to review </a:t>
            </a:r>
            <a:r>
              <a:rPr lang="en-US" cap="none" dirty="0" smtClean="0"/>
              <a:t>map</a:t>
            </a:r>
          </a:p>
          <a:p>
            <a:r>
              <a:rPr lang="en-US" cap="none" dirty="0" smtClean="0"/>
              <a:t>*Requirements met</a:t>
            </a:r>
          </a:p>
          <a:p>
            <a:r>
              <a:rPr lang="en-US" cap="none" dirty="0" smtClean="0"/>
              <a:t>*May be possible through custom API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  <p:pic>
        <p:nvPicPr>
          <p:cNvPr id="1026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77" y="1424353"/>
            <a:ext cx="519113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588" y="1811580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988" y="6218774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133" y="2675596"/>
            <a:ext cx="513751" cy="51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44" y="3248440"/>
            <a:ext cx="513751" cy="51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935" y="3524689"/>
            <a:ext cx="513879" cy="5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85" y="2132447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61" y="2462007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06" y="4446943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74" y="4673183"/>
            <a:ext cx="481270" cy="4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11" y="5497670"/>
            <a:ext cx="496168" cy="4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686" y="5803408"/>
            <a:ext cx="496168" cy="4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93" y="4944232"/>
            <a:ext cx="496168" cy="4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53"/>
            <a:ext cx="12183206" cy="68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07" y="398835"/>
            <a:ext cx="8001000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err="1" smtClean="0"/>
              <a:t>CarChip</a:t>
            </a:r>
            <a:r>
              <a:rPr lang="en-US" cap="none" dirty="0" smtClean="0"/>
              <a:t> Customer Wants Met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Traffic displayed in GUI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Label </a:t>
            </a:r>
            <a:r>
              <a:rPr lang="en-US" cap="none" dirty="0"/>
              <a:t>or change color of technician when in route or stopped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Fleet management software recommends closest tech to call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Would like hyperlink to Remote Tech when clicking on the fleet management vehicle attributes popup</a:t>
            </a:r>
            <a:endParaRPr lang="en-US" cap="none" dirty="0"/>
          </a:p>
          <a:p>
            <a:pPr algn="l"/>
            <a:endParaRPr lang="en-US" cap="none" dirty="0" smtClean="0"/>
          </a:p>
          <a:p>
            <a:r>
              <a:rPr lang="en-US" cap="none" dirty="0" smtClean="0"/>
              <a:t>*Requirements met</a:t>
            </a:r>
          </a:p>
          <a:p>
            <a:r>
              <a:rPr lang="en-US" cap="none" dirty="0" smtClean="0"/>
              <a:t>*</a:t>
            </a:r>
            <a:r>
              <a:rPr lang="en-US" cap="none" dirty="0"/>
              <a:t>May be possible </a:t>
            </a:r>
            <a:r>
              <a:rPr lang="en-US" cap="none" dirty="0" smtClean="0"/>
              <a:t>through custom API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  <p:pic>
        <p:nvPicPr>
          <p:cNvPr id="4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788" y="4525248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06" y="1530421"/>
            <a:ext cx="481270" cy="4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55" y="2448659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aretethrowsnation.com/wp-content/uploads/check-mark-yellow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5" y="3217737"/>
            <a:ext cx="308838" cy="2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572" y="4036095"/>
            <a:ext cx="481270" cy="4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dn.mysitemyway.com/etc-mysitemyway/icons/legacy-previews/icons/retro-green-floral-icons-symbols-shapes/020622-retro-green-floral-icon-symbols-shapes-check-mark5-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39" y="1974576"/>
            <a:ext cx="481270" cy="4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3"/>
            <a:ext cx="12192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7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07" y="398835"/>
            <a:ext cx="8001000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Timeline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6/1 - Presentation to customer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10/5 – Fall Term 2 Start; activate, install hardware, set up user accounts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10/12 – Develop custom API feature to display e-automate service calls in </a:t>
            </a:r>
            <a:r>
              <a:rPr lang="en-US" cap="none" dirty="0" err="1" smtClean="0"/>
              <a:t>CarChip</a:t>
            </a:r>
            <a:r>
              <a:rPr lang="en-US" cap="none" dirty="0" smtClean="0"/>
              <a:t> Connect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10/19 – Develop custom API feature to color code service call/vehicle type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10/26 – Develop custom API feature to display color code for field supervisors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11/2 – Develop custom API to display GPS coordinates of vehicles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11/9 - Presentation to industry, Tampa Bay GIS Users Group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11/16 – Develop custom API feature to map filter call status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11/23 – Develop custom API feature to create hyperlink from displayed vehicle to Remote Tech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11/30 – Develop custom API feature to recommend closest vehicle to service call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12/14 – Fall Term 2 End; Present results</a:t>
            </a:r>
          </a:p>
        </p:txBody>
      </p:sp>
    </p:spTree>
    <p:extLst>
      <p:ext uri="{BB962C8B-B14F-4D97-AF65-F5344CB8AC3E}">
        <p14:creationId xmlns:p14="http://schemas.microsoft.com/office/powerpoint/2010/main" val="4199663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07" y="398835"/>
            <a:ext cx="8001000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Acknowledgements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Advisor: James O’Brien, Instructor, Pennsylvania State University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Client: Patrick </a:t>
            </a:r>
            <a:r>
              <a:rPr lang="en-US" cap="none" dirty="0" err="1" smtClean="0"/>
              <a:t>Adesso</a:t>
            </a:r>
            <a:r>
              <a:rPr lang="en-US" cap="none" dirty="0" smtClean="0"/>
              <a:t>, CIO, </a:t>
            </a:r>
            <a:r>
              <a:rPr lang="en-US" cap="none" dirty="0" err="1" smtClean="0"/>
              <a:t>Dex</a:t>
            </a:r>
            <a:r>
              <a:rPr lang="en-US" cap="none" dirty="0" smtClean="0"/>
              <a:t> Imaging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Vendor: Clark Anderson, Sales Manager, Davis Instruments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algn="ctr"/>
            <a:r>
              <a:rPr lang="en-US" sz="4000" cap="none" dirty="0" smtClean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6010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915" y="29562"/>
            <a:ext cx="2996119" cy="817123"/>
          </a:xfrm>
        </p:spPr>
        <p:txBody>
          <a:bodyPr>
            <a:normAutofit fontScale="90000"/>
          </a:bodyPr>
          <a:lstStyle/>
          <a:p>
            <a:r>
              <a:rPr lang="en-US" cap="none" dirty="0" smtClean="0"/>
              <a:t>Problem Set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1584" y="1090246"/>
            <a:ext cx="9138139" cy="57677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Local Tampa, FL print and copy service company, </a:t>
            </a:r>
            <a:r>
              <a:rPr lang="en-US" cap="none" dirty="0" err="1" smtClean="0"/>
              <a:t>Dex</a:t>
            </a:r>
            <a:r>
              <a:rPr lang="en-US" cap="none" dirty="0" smtClean="0"/>
              <a:t> Imaging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Over 200 service vehicles to track in 5 states in SW U.S.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Two vehicle types to track: Mechanical Techs and Systems Engineers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Currently using 	US Fleet Tracking but has exorbitant costs and not enough features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err="1" smtClean="0"/>
              <a:t>Dex</a:t>
            </a:r>
            <a:r>
              <a:rPr lang="en-US" cap="none" dirty="0" smtClean="0"/>
              <a:t> Imaging uses separate</a:t>
            </a:r>
            <a:r>
              <a:rPr lang="en-US" cap="none" dirty="0"/>
              <a:t> </a:t>
            </a:r>
            <a:r>
              <a:rPr lang="en-US" cap="none" dirty="0" smtClean="0"/>
              <a:t>e-automate database to record service call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cap="none" dirty="0" smtClean="0"/>
              <a:t>Remote Tech is used as the mobile device interface to e-automate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E-automate and Remote Tech do not completely synch as needed to US Fleet Tracking</a:t>
            </a:r>
          </a:p>
        </p:txBody>
      </p:sp>
    </p:spTree>
    <p:extLst>
      <p:ext uri="{BB962C8B-B14F-4D97-AF65-F5344CB8AC3E}">
        <p14:creationId xmlns:p14="http://schemas.microsoft.com/office/powerpoint/2010/main" val="2421023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429" y="201985"/>
            <a:ext cx="5159828" cy="817123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Existing Process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48" y="1468875"/>
            <a:ext cx="5906367" cy="501629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cap="none" dirty="0"/>
              <a:t>Service call placed in </a:t>
            </a:r>
            <a:r>
              <a:rPr lang="en-US" cap="none" dirty="0" smtClean="0"/>
              <a:t>E-Automate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Service </a:t>
            </a:r>
            <a:r>
              <a:rPr lang="en-US" cap="none" dirty="0"/>
              <a:t>call data pushed to US Fleet Trackers </a:t>
            </a:r>
            <a:r>
              <a:rPr lang="en-US" cap="none" dirty="0" smtClean="0"/>
              <a:t>servers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 </a:t>
            </a:r>
            <a:r>
              <a:rPr lang="en-US" cap="none" dirty="0"/>
              <a:t>Dispatch staff looks at map to visually determine closest </a:t>
            </a:r>
            <a:r>
              <a:rPr lang="en-US" cap="none" dirty="0" smtClean="0"/>
              <a:t>technician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cap="none" dirty="0" smtClean="0"/>
              <a:t>Mechanical </a:t>
            </a:r>
            <a:r>
              <a:rPr lang="en-US" cap="none" dirty="0"/>
              <a:t>techs and Systems Engineers receive different call </a:t>
            </a:r>
            <a:r>
              <a:rPr lang="en-US" cap="none" dirty="0" smtClean="0"/>
              <a:t>types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cap="none" dirty="0" smtClean="0"/>
              <a:t>This </a:t>
            </a:r>
            <a:r>
              <a:rPr lang="en-US" cap="none" dirty="0"/>
              <a:t>would need to be mapped from call types in E-Automate</a:t>
            </a:r>
            <a:endParaRPr lang="en-US" cap="non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966" y="1532594"/>
            <a:ext cx="5700493" cy="51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6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818" y="316767"/>
            <a:ext cx="7405007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Existing Functionality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944" y="1469051"/>
            <a:ext cx="7519807" cy="5016294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Tech </a:t>
            </a:r>
            <a:r>
              <a:rPr lang="en-US" cap="none" dirty="0"/>
              <a:t>is color coded with a unique </a:t>
            </a:r>
            <a:r>
              <a:rPr lang="en-US" cap="none" dirty="0" smtClean="0"/>
              <a:t>color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/>
              <a:t>Techs are grouped by DEX </a:t>
            </a:r>
            <a:r>
              <a:rPr lang="en-US" cap="none" dirty="0" smtClean="0"/>
              <a:t>office and tech type: </a:t>
            </a:r>
            <a:r>
              <a:rPr lang="en-US" cap="none" dirty="0" err="1"/>
              <a:t>ie</a:t>
            </a:r>
            <a:r>
              <a:rPr lang="en-US" cap="none" dirty="0"/>
              <a:t>: Sarasota Mechanical</a:t>
            </a:r>
            <a:endParaRPr lang="en-US" cap="none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When </a:t>
            </a:r>
            <a:r>
              <a:rPr lang="en-US" cap="none" dirty="0"/>
              <a:t>assigned to a call, the service call and tech are assigned the same </a:t>
            </a:r>
            <a:r>
              <a:rPr lang="en-US" cap="none" dirty="0" smtClean="0"/>
              <a:t>color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/>
              <a:t>Stores as “Position” in E-Automate database on technician </a:t>
            </a:r>
            <a:r>
              <a:rPr lang="en-US" cap="none" dirty="0" smtClean="0"/>
              <a:t>record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Supervisors are red – can be driven by custom property in E-Automate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Click </a:t>
            </a:r>
            <a:r>
              <a:rPr lang="en-US" cap="none" dirty="0"/>
              <a:t>on </a:t>
            </a:r>
            <a:r>
              <a:rPr lang="en-US" cap="none" dirty="0" smtClean="0"/>
              <a:t>tech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Name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GPS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Address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Arrived </a:t>
            </a:r>
            <a:r>
              <a:rPr lang="en-US" cap="none" dirty="0"/>
              <a:t>– they would like to see this driven from Remote </a:t>
            </a:r>
            <a:r>
              <a:rPr lang="en-US" cap="none" dirty="0" smtClean="0"/>
              <a:t>Tech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Click </a:t>
            </a:r>
            <a:r>
              <a:rPr lang="en-US" cap="none" dirty="0"/>
              <a:t>on Service </a:t>
            </a:r>
            <a:r>
              <a:rPr lang="en-US" cap="none" dirty="0" smtClean="0"/>
              <a:t>Call (See Screen Shot)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751" y="1158647"/>
            <a:ext cx="435292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8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07" y="398835"/>
            <a:ext cx="8001000" cy="817123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Project Requirement Needs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Significant cost savings of new vendor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Service calls placed in E-Automate must display in fleet management software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/>
              <a:t>Match the color to type of service </a:t>
            </a:r>
            <a:r>
              <a:rPr lang="en-US" cap="none" dirty="0" smtClean="0"/>
              <a:t>call/vehicle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/>
              <a:t>Separate display color for field supervisor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/>
              <a:t>Click on </a:t>
            </a:r>
            <a:r>
              <a:rPr lang="en-US" cap="none" dirty="0" smtClean="0"/>
              <a:t>tech vehicle to see name, GPS data, and address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No more than 1 minute to update vehicle movement and color code assigned/unassigned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Accurate geocoding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/>
              <a:t>Map </a:t>
            </a:r>
            <a:r>
              <a:rPr lang="en-US" cap="none" dirty="0" smtClean="0"/>
              <a:t>filters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Calls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Call status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Territory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Techs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Need </a:t>
            </a:r>
            <a:r>
              <a:rPr lang="en-US" cap="none" dirty="0"/>
              <a:t>to review map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125749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07" y="398835"/>
            <a:ext cx="8001000" cy="817123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Project Requirement Wants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Traffic displayed in GUI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Label </a:t>
            </a:r>
            <a:r>
              <a:rPr lang="en-US" cap="none" dirty="0"/>
              <a:t>or change color of technician when in route or stopped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Fleet management software recommends closest tech to call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Would like hyperlink to Remote Tech when clicking on the fleet management vehicle for attributes to popup</a:t>
            </a:r>
            <a:endParaRPr lang="en-US" cap="non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256226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07" y="398835"/>
            <a:ext cx="8001000" cy="817123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Cost Analysis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Client goal is to reduce costs significantly, no metric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Current US Fleet Tracking costs are $8000 per month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Competing vendor 			    quote is $4500 per month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err="1" smtClean="0"/>
              <a:t>CarChip</a:t>
            </a:r>
            <a:r>
              <a:rPr lang="en-US" cap="none" dirty="0" smtClean="0"/>
              <a:t> Connect quote is $4500 for the first year and $2500 for subsequent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cap="none" dirty="0" smtClean="0"/>
              <a:t>Increased first year costs are to pay for the purchase of 200 </a:t>
            </a:r>
            <a:r>
              <a:rPr lang="en-US" cap="none" smtClean="0"/>
              <a:t>GPS devices</a:t>
            </a:r>
            <a:endParaRPr lang="en-US" cap="none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245" y="2395867"/>
            <a:ext cx="1398342" cy="4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0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07" y="398835"/>
            <a:ext cx="8001000" cy="817123"/>
          </a:xfrm>
        </p:spPr>
        <p:txBody>
          <a:bodyPr>
            <a:normAutofit/>
          </a:bodyPr>
          <a:lstStyle/>
          <a:p>
            <a:r>
              <a:rPr lang="en-US" cap="none" dirty="0" err="1" smtClean="0"/>
              <a:t>CarChip</a:t>
            </a:r>
            <a:r>
              <a:rPr lang="en-US" cap="none" dirty="0" smtClean="0"/>
              <a:t> Connect Setup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0187" y="1530421"/>
            <a:ext cx="8686801" cy="5016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/>
              <a:t>Vendor activates </a:t>
            </a:r>
            <a:r>
              <a:rPr lang="en-US" cap="none" dirty="0" smtClean="0"/>
              <a:t>hardware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Install hardware on car OBD-II 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LEDs will indicate a connection to the vehicle and cellular network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cap="none" dirty="0" smtClean="0"/>
              <a:t>Login to website to track vehicles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cap="non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739" t="27326" r="8456" b="13372"/>
          <a:stretch/>
        </p:blipFill>
        <p:spPr>
          <a:xfrm>
            <a:off x="6529754" y="1817077"/>
            <a:ext cx="1283675" cy="5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6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2830</TotalTime>
  <Words>791</Words>
  <Application>Microsoft Office PowerPoint</Application>
  <PresentationFormat>Widescreen</PresentationFormat>
  <Paragraphs>169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Mesh</vt:lpstr>
      <vt:lpstr>Custom Fleet Management Tracking Using</vt:lpstr>
      <vt:lpstr>Agenda</vt:lpstr>
      <vt:lpstr>Problem Set</vt:lpstr>
      <vt:lpstr>Existing Process</vt:lpstr>
      <vt:lpstr>Existing Functionality</vt:lpstr>
      <vt:lpstr>Project Requirement Needs</vt:lpstr>
      <vt:lpstr>Project Requirement Wants</vt:lpstr>
      <vt:lpstr>Cost Analysis</vt:lpstr>
      <vt:lpstr>CarChip Connect Setup</vt:lpstr>
      <vt:lpstr>CarChip Connect Functionality Demo</vt:lpstr>
      <vt:lpstr>CarChip Connect Main Screen</vt:lpstr>
      <vt:lpstr>Last Trip and Street View</vt:lpstr>
      <vt:lpstr>Safety Alerts</vt:lpstr>
      <vt:lpstr>Manage Tab Features</vt:lpstr>
      <vt:lpstr>Geofence</vt:lpstr>
      <vt:lpstr>Scorecard</vt:lpstr>
      <vt:lpstr>Reports</vt:lpstr>
      <vt:lpstr>PowerPoint Presentation</vt:lpstr>
      <vt:lpstr>PowerPoint Presentation</vt:lpstr>
      <vt:lpstr>CarChip Connect Developer API</vt:lpstr>
      <vt:lpstr>CarChip Connect Customer Needs Met</vt:lpstr>
      <vt:lpstr>CarChip Customer Wants Met</vt:lpstr>
      <vt:lpstr>Timeline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 Fleet Management Tracking Using</dc:title>
  <dc:creator>ME</dc:creator>
  <cp:lastModifiedBy>ME</cp:lastModifiedBy>
  <cp:revision>76</cp:revision>
  <dcterms:created xsi:type="dcterms:W3CDTF">2016-04-17T19:20:28Z</dcterms:created>
  <dcterms:modified xsi:type="dcterms:W3CDTF">2016-05-12T22:52:08Z</dcterms:modified>
</cp:coreProperties>
</file>