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7" r:id="rId8"/>
    <p:sldId id="262" r:id="rId9"/>
    <p:sldId id="277" r:id="rId10"/>
    <p:sldId id="263" r:id="rId11"/>
    <p:sldId id="264" r:id="rId12"/>
    <p:sldId id="265" r:id="rId13"/>
    <p:sldId id="270" r:id="rId14"/>
    <p:sldId id="266" r:id="rId15"/>
    <p:sldId id="268" r:id="rId16"/>
    <p:sldId id="269" r:id="rId17"/>
    <p:sldId id="271" r:id="rId18"/>
    <p:sldId id="272" r:id="rId19"/>
    <p:sldId id="273" r:id="rId20"/>
    <p:sldId id="274" r:id="rId21"/>
    <p:sldId id="275" r:id="rId22"/>
    <p:sldId id="276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 snapToGrid="0">
      <p:cViewPr varScale="1">
        <p:scale>
          <a:sx n="159" d="100"/>
          <a:sy n="159" d="100"/>
        </p:scale>
        <p:origin x="30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466CEB-CC62-4339-93A2-79ABCFDF9CC0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D1F523D-5135-4C87-AADF-7E889CB3A042}">
      <dgm:prSet/>
      <dgm:spPr/>
      <dgm:t>
        <a:bodyPr/>
        <a:lstStyle/>
        <a:p>
          <a:r>
            <a:rPr lang="en-US"/>
            <a:t>Netherlands: 60m</a:t>
          </a:r>
          <a:r>
            <a:rPr lang="en-US" baseline="30000"/>
            <a:t>2 </a:t>
          </a:r>
          <a:r>
            <a:rPr lang="en-US"/>
            <a:t>per</a:t>
          </a:r>
          <a:r>
            <a:rPr lang="en-US" baseline="30000"/>
            <a:t> </a:t>
          </a:r>
          <a:r>
            <a:rPr lang="en-US"/>
            <a:t>individual of greenspace within a 500 m radius of the household.</a:t>
          </a:r>
        </a:p>
      </dgm:t>
    </dgm:pt>
    <dgm:pt modelId="{181A1635-4F62-4193-BF47-A2E448BF1FC2}" type="parTrans" cxnId="{B09960D3-6271-4CF5-850E-5A837BE56F62}">
      <dgm:prSet/>
      <dgm:spPr/>
      <dgm:t>
        <a:bodyPr/>
        <a:lstStyle/>
        <a:p>
          <a:endParaRPr lang="en-US"/>
        </a:p>
      </dgm:t>
    </dgm:pt>
    <dgm:pt modelId="{D7C13A11-A650-4525-855D-97484381DBF9}" type="sibTrans" cxnId="{B09960D3-6271-4CF5-850E-5A837BE56F62}">
      <dgm:prSet/>
      <dgm:spPr/>
      <dgm:t>
        <a:bodyPr/>
        <a:lstStyle/>
        <a:p>
          <a:endParaRPr lang="en-US"/>
        </a:p>
      </dgm:t>
    </dgm:pt>
    <dgm:pt modelId="{6E57DCB4-84E3-422A-8780-0F5D64117B6C}">
      <dgm:prSet/>
      <dgm:spPr/>
      <dgm:t>
        <a:bodyPr/>
        <a:lstStyle/>
        <a:p>
          <a:r>
            <a:rPr lang="en-US"/>
            <a:t>UK: 2 hectares within 300 meter distance of a house</a:t>
          </a:r>
        </a:p>
      </dgm:t>
    </dgm:pt>
    <dgm:pt modelId="{04EF5C35-0738-4C7C-936D-1F9D99EFBA66}" type="parTrans" cxnId="{E8B9A036-DA2F-47C1-A5F4-6ACB38444CAC}">
      <dgm:prSet/>
      <dgm:spPr/>
      <dgm:t>
        <a:bodyPr/>
        <a:lstStyle/>
        <a:p>
          <a:endParaRPr lang="en-US"/>
        </a:p>
      </dgm:t>
    </dgm:pt>
    <dgm:pt modelId="{D57E5EC1-ECA7-48DE-9D71-94569890EF53}" type="sibTrans" cxnId="{E8B9A036-DA2F-47C1-A5F4-6ACB38444CAC}">
      <dgm:prSet/>
      <dgm:spPr/>
      <dgm:t>
        <a:bodyPr/>
        <a:lstStyle/>
        <a:p>
          <a:endParaRPr lang="en-US"/>
        </a:p>
      </dgm:t>
    </dgm:pt>
    <dgm:pt modelId="{2CF365CD-5031-4016-A7BF-D7365C43106D}">
      <dgm:prSet/>
      <dgm:spPr/>
      <dgm:t>
        <a:bodyPr/>
        <a:lstStyle/>
        <a:p>
          <a:r>
            <a:rPr lang="en-US"/>
            <a:t>World Health Organization 9m</a:t>
          </a:r>
          <a:r>
            <a:rPr lang="en-US" baseline="30000"/>
            <a:t>2</a:t>
          </a:r>
          <a:r>
            <a:rPr lang="en-US"/>
            <a:t> per capita within a 15-minute walk.</a:t>
          </a:r>
        </a:p>
      </dgm:t>
    </dgm:pt>
    <dgm:pt modelId="{6362093D-53A8-4A4E-BE0C-AC4388ADE468}" type="parTrans" cxnId="{31D20572-4D3C-464C-BB0F-28EC36D83290}">
      <dgm:prSet/>
      <dgm:spPr/>
      <dgm:t>
        <a:bodyPr/>
        <a:lstStyle/>
        <a:p>
          <a:endParaRPr lang="en-US"/>
        </a:p>
      </dgm:t>
    </dgm:pt>
    <dgm:pt modelId="{158071CC-6000-4B1E-930F-8AD8919C60F7}" type="sibTrans" cxnId="{31D20572-4D3C-464C-BB0F-28EC36D83290}">
      <dgm:prSet/>
      <dgm:spPr/>
      <dgm:t>
        <a:bodyPr/>
        <a:lstStyle/>
        <a:p>
          <a:endParaRPr lang="en-US"/>
        </a:p>
      </dgm:t>
    </dgm:pt>
    <dgm:pt modelId="{28A64E14-5099-4967-A8DE-21DE3CCC8DF0}">
      <dgm:prSet/>
      <dgm:spPr/>
      <dgm:t>
        <a:bodyPr/>
        <a:lstStyle/>
        <a:p>
          <a:r>
            <a:rPr lang="en-US"/>
            <a:t>Socio-Economic Status is ignored by using set distances / walking time.</a:t>
          </a:r>
        </a:p>
      </dgm:t>
    </dgm:pt>
    <dgm:pt modelId="{8EBA0CB2-DB57-4E43-9AD5-DC0E061A4C08}" type="parTrans" cxnId="{1BE2FEEE-B7A2-4EB2-A712-C43E2C62D137}">
      <dgm:prSet/>
      <dgm:spPr/>
      <dgm:t>
        <a:bodyPr/>
        <a:lstStyle/>
        <a:p>
          <a:endParaRPr lang="en-US"/>
        </a:p>
      </dgm:t>
    </dgm:pt>
    <dgm:pt modelId="{099DC0EE-9F23-495B-94E4-A11951CAAD96}" type="sibTrans" cxnId="{1BE2FEEE-B7A2-4EB2-A712-C43E2C62D137}">
      <dgm:prSet/>
      <dgm:spPr/>
      <dgm:t>
        <a:bodyPr/>
        <a:lstStyle/>
        <a:p>
          <a:endParaRPr lang="en-US"/>
        </a:p>
      </dgm:t>
    </dgm:pt>
    <dgm:pt modelId="{A3086C9D-212C-4C00-BAB1-D2AA5696B737}" type="pres">
      <dgm:prSet presAssocID="{0C466CEB-CC62-4339-93A2-79ABCFDF9CC0}" presName="linear" presStyleCnt="0">
        <dgm:presLayoutVars>
          <dgm:animLvl val="lvl"/>
          <dgm:resizeHandles val="exact"/>
        </dgm:presLayoutVars>
      </dgm:prSet>
      <dgm:spPr/>
    </dgm:pt>
    <dgm:pt modelId="{8E97B4A9-6CCC-4647-B380-E1D3EB00DAA1}" type="pres">
      <dgm:prSet presAssocID="{5D1F523D-5135-4C87-AADF-7E889CB3A042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F993A403-8BD0-4E5E-A160-AE578496D079}" type="pres">
      <dgm:prSet presAssocID="{D7C13A11-A650-4525-855D-97484381DBF9}" presName="spacer" presStyleCnt="0"/>
      <dgm:spPr/>
    </dgm:pt>
    <dgm:pt modelId="{2E8D1EA5-1FE4-42DC-A943-34F98837C477}" type="pres">
      <dgm:prSet presAssocID="{6E57DCB4-84E3-422A-8780-0F5D64117B6C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E79853F8-5A53-4F4B-878D-505B6C233E43}" type="pres">
      <dgm:prSet presAssocID="{D57E5EC1-ECA7-48DE-9D71-94569890EF53}" presName="spacer" presStyleCnt="0"/>
      <dgm:spPr/>
    </dgm:pt>
    <dgm:pt modelId="{B994ABC9-6B9C-45DE-AB69-2F0AA9219331}" type="pres">
      <dgm:prSet presAssocID="{2CF365CD-5031-4016-A7BF-D7365C43106D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F321DDFE-F8F3-4973-B1E4-CEB53F2A7F31}" type="pres">
      <dgm:prSet presAssocID="{158071CC-6000-4B1E-930F-8AD8919C60F7}" presName="spacer" presStyleCnt="0"/>
      <dgm:spPr/>
    </dgm:pt>
    <dgm:pt modelId="{08E40E25-ECD2-4F02-865B-0437B65E341F}" type="pres">
      <dgm:prSet presAssocID="{28A64E14-5099-4967-A8DE-21DE3CCC8DF0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EB9B062C-BB9E-4E5D-ADC8-849DF0250D38}" type="presOf" srcId="{2CF365CD-5031-4016-A7BF-D7365C43106D}" destId="{B994ABC9-6B9C-45DE-AB69-2F0AA9219331}" srcOrd="0" destOrd="0" presId="urn:microsoft.com/office/officeart/2005/8/layout/vList2"/>
    <dgm:cxn modelId="{E8B9A036-DA2F-47C1-A5F4-6ACB38444CAC}" srcId="{0C466CEB-CC62-4339-93A2-79ABCFDF9CC0}" destId="{6E57DCB4-84E3-422A-8780-0F5D64117B6C}" srcOrd="1" destOrd="0" parTransId="{04EF5C35-0738-4C7C-936D-1F9D99EFBA66}" sibTransId="{D57E5EC1-ECA7-48DE-9D71-94569890EF53}"/>
    <dgm:cxn modelId="{31D20572-4D3C-464C-BB0F-28EC36D83290}" srcId="{0C466CEB-CC62-4339-93A2-79ABCFDF9CC0}" destId="{2CF365CD-5031-4016-A7BF-D7365C43106D}" srcOrd="2" destOrd="0" parTransId="{6362093D-53A8-4A4E-BE0C-AC4388ADE468}" sibTransId="{158071CC-6000-4B1E-930F-8AD8919C60F7}"/>
    <dgm:cxn modelId="{A83C5490-1C22-46AB-BB8C-1CACC3248316}" type="presOf" srcId="{0C466CEB-CC62-4339-93A2-79ABCFDF9CC0}" destId="{A3086C9D-212C-4C00-BAB1-D2AA5696B737}" srcOrd="0" destOrd="0" presId="urn:microsoft.com/office/officeart/2005/8/layout/vList2"/>
    <dgm:cxn modelId="{FB80F0B9-F7A9-4DEE-BD64-65952B830724}" type="presOf" srcId="{28A64E14-5099-4967-A8DE-21DE3CCC8DF0}" destId="{08E40E25-ECD2-4F02-865B-0437B65E341F}" srcOrd="0" destOrd="0" presId="urn:microsoft.com/office/officeart/2005/8/layout/vList2"/>
    <dgm:cxn modelId="{9E5FD7C6-0189-463A-AB45-91BF5B14A4C2}" type="presOf" srcId="{6E57DCB4-84E3-422A-8780-0F5D64117B6C}" destId="{2E8D1EA5-1FE4-42DC-A943-34F98837C477}" srcOrd="0" destOrd="0" presId="urn:microsoft.com/office/officeart/2005/8/layout/vList2"/>
    <dgm:cxn modelId="{B09960D3-6271-4CF5-850E-5A837BE56F62}" srcId="{0C466CEB-CC62-4339-93A2-79ABCFDF9CC0}" destId="{5D1F523D-5135-4C87-AADF-7E889CB3A042}" srcOrd="0" destOrd="0" parTransId="{181A1635-4F62-4193-BF47-A2E448BF1FC2}" sibTransId="{D7C13A11-A650-4525-855D-97484381DBF9}"/>
    <dgm:cxn modelId="{1BE2FEEE-B7A2-4EB2-A712-C43E2C62D137}" srcId="{0C466CEB-CC62-4339-93A2-79ABCFDF9CC0}" destId="{28A64E14-5099-4967-A8DE-21DE3CCC8DF0}" srcOrd="3" destOrd="0" parTransId="{8EBA0CB2-DB57-4E43-9AD5-DC0E061A4C08}" sibTransId="{099DC0EE-9F23-495B-94E4-A11951CAAD96}"/>
    <dgm:cxn modelId="{56B212F6-8FB0-4126-B4E2-A75C99CDF9DE}" type="presOf" srcId="{5D1F523D-5135-4C87-AADF-7E889CB3A042}" destId="{8E97B4A9-6CCC-4647-B380-E1D3EB00DAA1}" srcOrd="0" destOrd="0" presId="urn:microsoft.com/office/officeart/2005/8/layout/vList2"/>
    <dgm:cxn modelId="{016DD90B-02BB-456B-9577-505CE8F74050}" type="presParOf" srcId="{A3086C9D-212C-4C00-BAB1-D2AA5696B737}" destId="{8E97B4A9-6CCC-4647-B380-E1D3EB00DAA1}" srcOrd="0" destOrd="0" presId="urn:microsoft.com/office/officeart/2005/8/layout/vList2"/>
    <dgm:cxn modelId="{605F1E1E-CF1B-4D16-B3E0-83462423C8B6}" type="presParOf" srcId="{A3086C9D-212C-4C00-BAB1-D2AA5696B737}" destId="{F993A403-8BD0-4E5E-A160-AE578496D079}" srcOrd="1" destOrd="0" presId="urn:microsoft.com/office/officeart/2005/8/layout/vList2"/>
    <dgm:cxn modelId="{259D14AF-8248-4CE3-AE16-B0071DB327DC}" type="presParOf" srcId="{A3086C9D-212C-4C00-BAB1-D2AA5696B737}" destId="{2E8D1EA5-1FE4-42DC-A943-34F98837C477}" srcOrd="2" destOrd="0" presId="urn:microsoft.com/office/officeart/2005/8/layout/vList2"/>
    <dgm:cxn modelId="{37A0D1EB-7049-4DE7-8C32-CFC029CC7F78}" type="presParOf" srcId="{A3086C9D-212C-4C00-BAB1-D2AA5696B737}" destId="{E79853F8-5A53-4F4B-878D-505B6C233E43}" srcOrd="3" destOrd="0" presId="urn:microsoft.com/office/officeart/2005/8/layout/vList2"/>
    <dgm:cxn modelId="{FA50806B-28D2-40E7-85EF-7CC270678EB6}" type="presParOf" srcId="{A3086C9D-212C-4C00-BAB1-D2AA5696B737}" destId="{B994ABC9-6B9C-45DE-AB69-2F0AA9219331}" srcOrd="4" destOrd="0" presId="urn:microsoft.com/office/officeart/2005/8/layout/vList2"/>
    <dgm:cxn modelId="{FF08DCC0-42CC-4191-9D48-69629F6FF7B3}" type="presParOf" srcId="{A3086C9D-212C-4C00-BAB1-D2AA5696B737}" destId="{F321DDFE-F8F3-4973-B1E4-CEB53F2A7F31}" srcOrd="5" destOrd="0" presId="urn:microsoft.com/office/officeart/2005/8/layout/vList2"/>
    <dgm:cxn modelId="{DAD5631E-E536-497B-8668-F0AA29FDD9FD}" type="presParOf" srcId="{A3086C9D-212C-4C00-BAB1-D2AA5696B737}" destId="{08E40E25-ECD2-4F02-865B-0437B65E341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54C46C6-EDC8-4574-AF6B-89DA2DD80130}" type="doc">
      <dgm:prSet loTypeId="urn:microsoft.com/office/officeart/2005/8/layout/hierarchy1" loCatId="hierarchy" qsTypeId="urn:microsoft.com/office/officeart/2005/8/quickstyle/simple2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DA8E9DDD-07B7-4D2B-A87A-22881A9A12EA}">
      <dgm:prSet/>
      <dgm:spPr/>
      <dgm:t>
        <a:bodyPr/>
        <a:lstStyle/>
        <a:p>
          <a:r>
            <a:rPr lang="en-US"/>
            <a:t>Area of greenspace per capita</a:t>
          </a:r>
        </a:p>
      </dgm:t>
    </dgm:pt>
    <dgm:pt modelId="{28CC32C6-CFEF-436F-9827-F88CD03AAD1C}" type="parTrans" cxnId="{2571D8F7-A9AC-473E-8C4B-2FC6C9522CCA}">
      <dgm:prSet/>
      <dgm:spPr/>
      <dgm:t>
        <a:bodyPr/>
        <a:lstStyle/>
        <a:p>
          <a:endParaRPr lang="en-US"/>
        </a:p>
      </dgm:t>
    </dgm:pt>
    <dgm:pt modelId="{8DE14BDA-7DD6-4F9A-862E-E1DBF12A0E10}" type="sibTrans" cxnId="{2571D8F7-A9AC-473E-8C4B-2FC6C9522CCA}">
      <dgm:prSet/>
      <dgm:spPr/>
      <dgm:t>
        <a:bodyPr/>
        <a:lstStyle/>
        <a:p>
          <a:endParaRPr lang="en-US"/>
        </a:p>
      </dgm:t>
    </dgm:pt>
    <dgm:pt modelId="{ECACCB8C-4C8D-4DE3-B758-412696CE02BD}">
      <dgm:prSet/>
      <dgm:spPr/>
      <dgm:t>
        <a:bodyPr/>
        <a:lstStyle/>
        <a:p>
          <a:r>
            <a:rPr lang="en-US"/>
            <a:t>Distance to greenspace</a:t>
          </a:r>
        </a:p>
      </dgm:t>
    </dgm:pt>
    <dgm:pt modelId="{090A7679-5F7C-41DA-A7C6-EB8AD32539E7}" type="parTrans" cxnId="{0BECD338-CEA5-4886-9EF7-7E3752935FB3}">
      <dgm:prSet/>
      <dgm:spPr/>
      <dgm:t>
        <a:bodyPr/>
        <a:lstStyle/>
        <a:p>
          <a:endParaRPr lang="en-US"/>
        </a:p>
      </dgm:t>
    </dgm:pt>
    <dgm:pt modelId="{93CA4676-7B7C-49F6-B33A-5EA176E64792}" type="sibTrans" cxnId="{0BECD338-CEA5-4886-9EF7-7E3752935FB3}">
      <dgm:prSet/>
      <dgm:spPr/>
      <dgm:t>
        <a:bodyPr/>
        <a:lstStyle/>
        <a:p>
          <a:endParaRPr lang="en-US"/>
        </a:p>
      </dgm:t>
    </dgm:pt>
    <dgm:pt modelId="{4DF9CD8F-52B1-436C-8A7A-358C7197AC24}" type="pres">
      <dgm:prSet presAssocID="{654C46C6-EDC8-4574-AF6B-89DA2DD8013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0F27F72-396C-42A4-BF25-D892F19A190D}" type="pres">
      <dgm:prSet presAssocID="{DA8E9DDD-07B7-4D2B-A87A-22881A9A12EA}" presName="hierRoot1" presStyleCnt="0"/>
      <dgm:spPr/>
    </dgm:pt>
    <dgm:pt modelId="{7504E8D7-7F2F-4CC6-995D-CA4DE5E014B1}" type="pres">
      <dgm:prSet presAssocID="{DA8E9DDD-07B7-4D2B-A87A-22881A9A12EA}" presName="composite" presStyleCnt="0"/>
      <dgm:spPr/>
    </dgm:pt>
    <dgm:pt modelId="{5E6B3D0B-1C29-421C-85FC-562A0CB27EF8}" type="pres">
      <dgm:prSet presAssocID="{DA8E9DDD-07B7-4D2B-A87A-22881A9A12EA}" presName="background" presStyleLbl="node0" presStyleIdx="0" presStyleCnt="2"/>
      <dgm:spPr/>
    </dgm:pt>
    <dgm:pt modelId="{C7BDF177-57AA-4EAB-95D9-7E8A429A81C2}" type="pres">
      <dgm:prSet presAssocID="{DA8E9DDD-07B7-4D2B-A87A-22881A9A12EA}" presName="text" presStyleLbl="fgAcc0" presStyleIdx="0" presStyleCnt="2">
        <dgm:presLayoutVars>
          <dgm:chPref val="3"/>
        </dgm:presLayoutVars>
      </dgm:prSet>
      <dgm:spPr/>
    </dgm:pt>
    <dgm:pt modelId="{7D336B3F-B576-4B63-A47B-DE392F744DF0}" type="pres">
      <dgm:prSet presAssocID="{DA8E9DDD-07B7-4D2B-A87A-22881A9A12EA}" presName="hierChild2" presStyleCnt="0"/>
      <dgm:spPr/>
    </dgm:pt>
    <dgm:pt modelId="{401C7016-CE5E-49B6-8771-DC413709B976}" type="pres">
      <dgm:prSet presAssocID="{ECACCB8C-4C8D-4DE3-B758-412696CE02BD}" presName="hierRoot1" presStyleCnt="0"/>
      <dgm:spPr/>
    </dgm:pt>
    <dgm:pt modelId="{B3B613C9-6FD4-4FB9-85DB-AD85E12CFBB3}" type="pres">
      <dgm:prSet presAssocID="{ECACCB8C-4C8D-4DE3-B758-412696CE02BD}" presName="composite" presStyleCnt="0"/>
      <dgm:spPr/>
    </dgm:pt>
    <dgm:pt modelId="{5796B818-26EE-4F85-B4E1-7703B395CBEC}" type="pres">
      <dgm:prSet presAssocID="{ECACCB8C-4C8D-4DE3-B758-412696CE02BD}" presName="background" presStyleLbl="node0" presStyleIdx="1" presStyleCnt="2"/>
      <dgm:spPr/>
    </dgm:pt>
    <dgm:pt modelId="{B789069C-A615-46F8-9351-A1F88A4DDCA1}" type="pres">
      <dgm:prSet presAssocID="{ECACCB8C-4C8D-4DE3-B758-412696CE02BD}" presName="text" presStyleLbl="fgAcc0" presStyleIdx="1" presStyleCnt="2">
        <dgm:presLayoutVars>
          <dgm:chPref val="3"/>
        </dgm:presLayoutVars>
      </dgm:prSet>
      <dgm:spPr/>
    </dgm:pt>
    <dgm:pt modelId="{BC7CAEB7-7C50-46BD-B398-8BA50075DE13}" type="pres">
      <dgm:prSet presAssocID="{ECACCB8C-4C8D-4DE3-B758-412696CE02BD}" presName="hierChild2" presStyleCnt="0"/>
      <dgm:spPr/>
    </dgm:pt>
  </dgm:ptLst>
  <dgm:cxnLst>
    <dgm:cxn modelId="{0BECD338-CEA5-4886-9EF7-7E3752935FB3}" srcId="{654C46C6-EDC8-4574-AF6B-89DA2DD80130}" destId="{ECACCB8C-4C8D-4DE3-B758-412696CE02BD}" srcOrd="1" destOrd="0" parTransId="{090A7679-5F7C-41DA-A7C6-EB8AD32539E7}" sibTransId="{93CA4676-7B7C-49F6-B33A-5EA176E64792}"/>
    <dgm:cxn modelId="{C942DE76-922C-4F29-BEBD-E0CBF9352AC4}" type="presOf" srcId="{ECACCB8C-4C8D-4DE3-B758-412696CE02BD}" destId="{B789069C-A615-46F8-9351-A1F88A4DDCA1}" srcOrd="0" destOrd="0" presId="urn:microsoft.com/office/officeart/2005/8/layout/hierarchy1"/>
    <dgm:cxn modelId="{CE8C9086-018B-4C6F-A904-0AA2F169ED1E}" type="presOf" srcId="{654C46C6-EDC8-4574-AF6B-89DA2DD80130}" destId="{4DF9CD8F-52B1-436C-8A7A-358C7197AC24}" srcOrd="0" destOrd="0" presId="urn:microsoft.com/office/officeart/2005/8/layout/hierarchy1"/>
    <dgm:cxn modelId="{731E2AD7-DB3F-4996-B0EC-D30F0728DCBF}" type="presOf" srcId="{DA8E9DDD-07B7-4D2B-A87A-22881A9A12EA}" destId="{C7BDF177-57AA-4EAB-95D9-7E8A429A81C2}" srcOrd="0" destOrd="0" presId="urn:microsoft.com/office/officeart/2005/8/layout/hierarchy1"/>
    <dgm:cxn modelId="{2571D8F7-A9AC-473E-8C4B-2FC6C9522CCA}" srcId="{654C46C6-EDC8-4574-AF6B-89DA2DD80130}" destId="{DA8E9DDD-07B7-4D2B-A87A-22881A9A12EA}" srcOrd="0" destOrd="0" parTransId="{28CC32C6-CFEF-436F-9827-F88CD03AAD1C}" sibTransId="{8DE14BDA-7DD6-4F9A-862E-E1DBF12A0E10}"/>
    <dgm:cxn modelId="{0D99B809-DCFA-4D48-9E2A-B3640A79B368}" type="presParOf" srcId="{4DF9CD8F-52B1-436C-8A7A-358C7197AC24}" destId="{D0F27F72-396C-42A4-BF25-D892F19A190D}" srcOrd="0" destOrd="0" presId="urn:microsoft.com/office/officeart/2005/8/layout/hierarchy1"/>
    <dgm:cxn modelId="{24B2344F-215D-4FB8-8E37-BD6959864838}" type="presParOf" srcId="{D0F27F72-396C-42A4-BF25-D892F19A190D}" destId="{7504E8D7-7F2F-4CC6-995D-CA4DE5E014B1}" srcOrd="0" destOrd="0" presId="urn:microsoft.com/office/officeart/2005/8/layout/hierarchy1"/>
    <dgm:cxn modelId="{A3C05D35-F407-42B6-ADCF-CB19F0BD2173}" type="presParOf" srcId="{7504E8D7-7F2F-4CC6-995D-CA4DE5E014B1}" destId="{5E6B3D0B-1C29-421C-85FC-562A0CB27EF8}" srcOrd="0" destOrd="0" presId="urn:microsoft.com/office/officeart/2005/8/layout/hierarchy1"/>
    <dgm:cxn modelId="{E728BA20-9F26-4261-8D20-CCF5576E52DE}" type="presParOf" srcId="{7504E8D7-7F2F-4CC6-995D-CA4DE5E014B1}" destId="{C7BDF177-57AA-4EAB-95D9-7E8A429A81C2}" srcOrd="1" destOrd="0" presId="urn:microsoft.com/office/officeart/2005/8/layout/hierarchy1"/>
    <dgm:cxn modelId="{514BB9CC-1BCC-4936-9B5F-EA1AE75D8879}" type="presParOf" srcId="{D0F27F72-396C-42A4-BF25-D892F19A190D}" destId="{7D336B3F-B576-4B63-A47B-DE392F744DF0}" srcOrd="1" destOrd="0" presId="urn:microsoft.com/office/officeart/2005/8/layout/hierarchy1"/>
    <dgm:cxn modelId="{B64162E2-384D-476C-B0BF-9C5B8807527A}" type="presParOf" srcId="{4DF9CD8F-52B1-436C-8A7A-358C7197AC24}" destId="{401C7016-CE5E-49B6-8771-DC413709B976}" srcOrd="1" destOrd="0" presId="urn:microsoft.com/office/officeart/2005/8/layout/hierarchy1"/>
    <dgm:cxn modelId="{BD829A70-B3E1-4244-A310-BE6D42F19779}" type="presParOf" srcId="{401C7016-CE5E-49B6-8771-DC413709B976}" destId="{B3B613C9-6FD4-4FB9-85DB-AD85E12CFBB3}" srcOrd="0" destOrd="0" presId="urn:microsoft.com/office/officeart/2005/8/layout/hierarchy1"/>
    <dgm:cxn modelId="{750687D6-7E28-4211-9CC8-D489994AD377}" type="presParOf" srcId="{B3B613C9-6FD4-4FB9-85DB-AD85E12CFBB3}" destId="{5796B818-26EE-4F85-B4E1-7703B395CBEC}" srcOrd="0" destOrd="0" presId="urn:microsoft.com/office/officeart/2005/8/layout/hierarchy1"/>
    <dgm:cxn modelId="{4D88A40A-3986-4877-8BBB-EB490A595073}" type="presParOf" srcId="{B3B613C9-6FD4-4FB9-85DB-AD85E12CFBB3}" destId="{B789069C-A615-46F8-9351-A1F88A4DDCA1}" srcOrd="1" destOrd="0" presId="urn:microsoft.com/office/officeart/2005/8/layout/hierarchy1"/>
    <dgm:cxn modelId="{DE00F25C-AE22-445B-B0A1-089AA35844E9}" type="presParOf" srcId="{401C7016-CE5E-49B6-8771-DC413709B976}" destId="{BC7CAEB7-7C50-46BD-B398-8BA50075DE1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1E8B880-4C65-42AF-AC57-A97DB4D7301D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D5C6CF57-35C1-4172-8B14-99F3045BBB2E}">
      <dgm:prSet/>
      <dgm:spPr/>
      <dgm:t>
        <a:bodyPr/>
        <a:lstStyle/>
        <a:p>
          <a:r>
            <a:rPr lang="en-US"/>
            <a:t>Availability: 70%</a:t>
          </a:r>
        </a:p>
      </dgm:t>
    </dgm:pt>
    <dgm:pt modelId="{76AAAFD3-1510-494B-8293-81BB47EE123D}" type="parTrans" cxnId="{C446A417-6271-4F8D-AE0E-1CFA258697C8}">
      <dgm:prSet/>
      <dgm:spPr/>
      <dgm:t>
        <a:bodyPr/>
        <a:lstStyle/>
        <a:p>
          <a:endParaRPr lang="en-US"/>
        </a:p>
      </dgm:t>
    </dgm:pt>
    <dgm:pt modelId="{01FEEE0A-FE6C-45BC-A08A-094CA34C95B6}" type="sibTrans" cxnId="{C446A417-6271-4F8D-AE0E-1CFA258697C8}">
      <dgm:prSet/>
      <dgm:spPr/>
      <dgm:t>
        <a:bodyPr/>
        <a:lstStyle/>
        <a:p>
          <a:endParaRPr lang="en-US"/>
        </a:p>
      </dgm:t>
    </dgm:pt>
    <dgm:pt modelId="{7CC6201E-3AE4-4784-B8EA-997CEAC90E7B}">
      <dgm:prSet/>
      <dgm:spPr/>
      <dgm:t>
        <a:bodyPr/>
        <a:lstStyle/>
        <a:p>
          <a:r>
            <a:rPr lang="en-US"/>
            <a:t>Accessibility: 20%</a:t>
          </a:r>
        </a:p>
      </dgm:t>
    </dgm:pt>
    <dgm:pt modelId="{46A4FF5C-7ACE-4A5D-9CBC-9617CD7100D0}" type="parTrans" cxnId="{58BF98C5-9503-4E99-BF91-B7FCE40E1250}">
      <dgm:prSet/>
      <dgm:spPr/>
      <dgm:t>
        <a:bodyPr/>
        <a:lstStyle/>
        <a:p>
          <a:endParaRPr lang="en-US"/>
        </a:p>
      </dgm:t>
    </dgm:pt>
    <dgm:pt modelId="{A112B47A-F874-419C-BFD8-5D1463777E50}" type="sibTrans" cxnId="{58BF98C5-9503-4E99-BF91-B7FCE40E1250}">
      <dgm:prSet/>
      <dgm:spPr/>
      <dgm:t>
        <a:bodyPr/>
        <a:lstStyle/>
        <a:p>
          <a:endParaRPr lang="en-US"/>
        </a:p>
      </dgm:t>
    </dgm:pt>
    <dgm:pt modelId="{5EA00829-A783-4207-8607-8B7AF708B03B}">
      <dgm:prSet/>
      <dgm:spPr/>
      <dgm:t>
        <a:bodyPr/>
        <a:lstStyle/>
        <a:p>
          <a:r>
            <a:rPr lang="en-US"/>
            <a:t>Equitability: 10%</a:t>
          </a:r>
        </a:p>
      </dgm:t>
    </dgm:pt>
    <dgm:pt modelId="{A8A103D3-4CE1-442A-A1A5-333320B23587}" type="parTrans" cxnId="{6588FA87-A3AB-4A78-BFB1-7D1212754D3A}">
      <dgm:prSet/>
      <dgm:spPr/>
      <dgm:t>
        <a:bodyPr/>
        <a:lstStyle/>
        <a:p>
          <a:endParaRPr lang="en-US"/>
        </a:p>
      </dgm:t>
    </dgm:pt>
    <dgm:pt modelId="{9BE02948-9E22-4FEE-96EF-FC5341CA2C73}" type="sibTrans" cxnId="{6588FA87-A3AB-4A78-BFB1-7D1212754D3A}">
      <dgm:prSet/>
      <dgm:spPr/>
      <dgm:t>
        <a:bodyPr/>
        <a:lstStyle/>
        <a:p>
          <a:endParaRPr lang="en-US"/>
        </a:p>
      </dgm:t>
    </dgm:pt>
    <dgm:pt modelId="{B2B55339-BA57-4250-B19B-19659A021F19}" type="pres">
      <dgm:prSet presAssocID="{51E8B880-4C65-42AF-AC57-A97DB4D7301D}" presName="vert0" presStyleCnt="0">
        <dgm:presLayoutVars>
          <dgm:dir/>
          <dgm:animOne val="branch"/>
          <dgm:animLvl val="lvl"/>
        </dgm:presLayoutVars>
      </dgm:prSet>
      <dgm:spPr/>
    </dgm:pt>
    <dgm:pt modelId="{12D7F06D-A266-4AAE-9D9E-C34F1B0E8A2B}" type="pres">
      <dgm:prSet presAssocID="{D5C6CF57-35C1-4172-8B14-99F3045BBB2E}" presName="thickLine" presStyleLbl="alignNode1" presStyleIdx="0" presStyleCnt="3"/>
      <dgm:spPr/>
    </dgm:pt>
    <dgm:pt modelId="{F66E9FAA-E440-49D6-AABE-9DFDF6CE460B}" type="pres">
      <dgm:prSet presAssocID="{D5C6CF57-35C1-4172-8B14-99F3045BBB2E}" presName="horz1" presStyleCnt="0"/>
      <dgm:spPr/>
    </dgm:pt>
    <dgm:pt modelId="{1DB195A5-200E-4025-B4F2-1CFBCF7F15BC}" type="pres">
      <dgm:prSet presAssocID="{D5C6CF57-35C1-4172-8B14-99F3045BBB2E}" presName="tx1" presStyleLbl="revTx" presStyleIdx="0" presStyleCnt="3"/>
      <dgm:spPr/>
    </dgm:pt>
    <dgm:pt modelId="{30253C9B-8A87-463E-9087-899F90DD61E9}" type="pres">
      <dgm:prSet presAssocID="{D5C6CF57-35C1-4172-8B14-99F3045BBB2E}" presName="vert1" presStyleCnt="0"/>
      <dgm:spPr/>
    </dgm:pt>
    <dgm:pt modelId="{E1058562-C19F-44CD-9BE8-AF778D93E73F}" type="pres">
      <dgm:prSet presAssocID="{7CC6201E-3AE4-4784-B8EA-997CEAC90E7B}" presName="thickLine" presStyleLbl="alignNode1" presStyleIdx="1" presStyleCnt="3"/>
      <dgm:spPr/>
    </dgm:pt>
    <dgm:pt modelId="{A7C9761D-EDAA-4E25-8302-25982604060C}" type="pres">
      <dgm:prSet presAssocID="{7CC6201E-3AE4-4784-B8EA-997CEAC90E7B}" presName="horz1" presStyleCnt="0"/>
      <dgm:spPr/>
    </dgm:pt>
    <dgm:pt modelId="{E4DF7ABF-AD35-42EE-BD46-4DD12B507838}" type="pres">
      <dgm:prSet presAssocID="{7CC6201E-3AE4-4784-B8EA-997CEAC90E7B}" presName="tx1" presStyleLbl="revTx" presStyleIdx="1" presStyleCnt="3"/>
      <dgm:spPr/>
    </dgm:pt>
    <dgm:pt modelId="{3B026507-D927-4FC0-8BDD-5097A3EFAF63}" type="pres">
      <dgm:prSet presAssocID="{7CC6201E-3AE4-4784-B8EA-997CEAC90E7B}" presName="vert1" presStyleCnt="0"/>
      <dgm:spPr/>
    </dgm:pt>
    <dgm:pt modelId="{62788D5F-9B03-48F8-A66A-796731BFD41D}" type="pres">
      <dgm:prSet presAssocID="{5EA00829-A783-4207-8607-8B7AF708B03B}" presName="thickLine" presStyleLbl="alignNode1" presStyleIdx="2" presStyleCnt="3"/>
      <dgm:spPr/>
    </dgm:pt>
    <dgm:pt modelId="{40BF12FE-467D-4746-9779-5D89D2E4153B}" type="pres">
      <dgm:prSet presAssocID="{5EA00829-A783-4207-8607-8B7AF708B03B}" presName="horz1" presStyleCnt="0"/>
      <dgm:spPr/>
    </dgm:pt>
    <dgm:pt modelId="{768101FF-260A-4E2D-8F85-B84C38810575}" type="pres">
      <dgm:prSet presAssocID="{5EA00829-A783-4207-8607-8B7AF708B03B}" presName="tx1" presStyleLbl="revTx" presStyleIdx="2" presStyleCnt="3"/>
      <dgm:spPr/>
    </dgm:pt>
    <dgm:pt modelId="{618285E9-E6DC-4CC5-97FC-856FC3769FC0}" type="pres">
      <dgm:prSet presAssocID="{5EA00829-A783-4207-8607-8B7AF708B03B}" presName="vert1" presStyleCnt="0"/>
      <dgm:spPr/>
    </dgm:pt>
  </dgm:ptLst>
  <dgm:cxnLst>
    <dgm:cxn modelId="{34C41D01-90F7-42E9-AA10-03C389636539}" type="presOf" srcId="{51E8B880-4C65-42AF-AC57-A97DB4D7301D}" destId="{B2B55339-BA57-4250-B19B-19659A021F19}" srcOrd="0" destOrd="0" presId="urn:microsoft.com/office/officeart/2008/layout/LinedList"/>
    <dgm:cxn modelId="{C446A417-6271-4F8D-AE0E-1CFA258697C8}" srcId="{51E8B880-4C65-42AF-AC57-A97DB4D7301D}" destId="{D5C6CF57-35C1-4172-8B14-99F3045BBB2E}" srcOrd="0" destOrd="0" parTransId="{76AAAFD3-1510-494B-8293-81BB47EE123D}" sibTransId="{01FEEE0A-FE6C-45BC-A08A-094CA34C95B6}"/>
    <dgm:cxn modelId="{6C241827-11A8-496A-A93C-496A8301BE52}" type="presOf" srcId="{5EA00829-A783-4207-8607-8B7AF708B03B}" destId="{768101FF-260A-4E2D-8F85-B84C38810575}" srcOrd="0" destOrd="0" presId="urn:microsoft.com/office/officeart/2008/layout/LinedList"/>
    <dgm:cxn modelId="{6588FA87-A3AB-4A78-BFB1-7D1212754D3A}" srcId="{51E8B880-4C65-42AF-AC57-A97DB4D7301D}" destId="{5EA00829-A783-4207-8607-8B7AF708B03B}" srcOrd="2" destOrd="0" parTransId="{A8A103D3-4CE1-442A-A1A5-333320B23587}" sibTransId="{9BE02948-9E22-4FEE-96EF-FC5341CA2C73}"/>
    <dgm:cxn modelId="{B91596B2-0026-47F6-A361-9829B0D97477}" type="presOf" srcId="{D5C6CF57-35C1-4172-8B14-99F3045BBB2E}" destId="{1DB195A5-200E-4025-B4F2-1CFBCF7F15BC}" srcOrd="0" destOrd="0" presId="urn:microsoft.com/office/officeart/2008/layout/LinedList"/>
    <dgm:cxn modelId="{58BF98C5-9503-4E99-BF91-B7FCE40E1250}" srcId="{51E8B880-4C65-42AF-AC57-A97DB4D7301D}" destId="{7CC6201E-3AE4-4784-B8EA-997CEAC90E7B}" srcOrd="1" destOrd="0" parTransId="{46A4FF5C-7ACE-4A5D-9CBC-9617CD7100D0}" sibTransId="{A112B47A-F874-419C-BFD8-5D1463777E50}"/>
    <dgm:cxn modelId="{8D552CFD-DF7E-4BD7-9AC3-D59E28A6E012}" type="presOf" srcId="{7CC6201E-3AE4-4784-B8EA-997CEAC90E7B}" destId="{E4DF7ABF-AD35-42EE-BD46-4DD12B507838}" srcOrd="0" destOrd="0" presId="urn:microsoft.com/office/officeart/2008/layout/LinedList"/>
    <dgm:cxn modelId="{6EE434A4-9294-40EF-B40C-D5AF79457941}" type="presParOf" srcId="{B2B55339-BA57-4250-B19B-19659A021F19}" destId="{12D7F06D-A266-4AAE-9D9E-C34F1B0E8A2B}" srcOrd="0" destOrd="0" presId="urn:microsoft.com/office/officeart/2008/layout/LinedList"/>
    <dgm:cxn modelId="{42504761-731F-4608-BB9A-FAD92F796B99}" type="presParOf" srcId="{B2B55339-BA57-4250-B19B-19659A021F19}" destId="{F66E9FAA-E440-49D6-AABE-9DFDF6CE460B}" srcOrd="1" destOrd="0" presId="urn:microsoft.com/office/officeart/2008/layout/LinedList"/>
    <dgm:cxn modelId="{8F32ED18-110D-4496-9348-4589C7BF9AE4}" type="presParOf" srcId="{F66E9FAA-E440-49D6-AABE-9DFDF6CE460B}" destId="{1DB195A5-200E-4025-B4F2-1CFBCF7F15BC}" srcOrd="0" destOrd="0" presId="urn:microsoft.com/office/officeart/2008/layout/LinedList"/>
    <dgm:cxn modelId="{911C97DA-AB5C-466E-BD25-B2788305ECF3}" type="presParOf" srcId="{F66E9FAA-E440-49D6-AABE-9DFDF6CE460B}" destId="{30253C9B-8A87-463E-9087-899F90DD61E9}" srcOrd="1" destOrd="0" presId="urn:microsoft.com/office/officeart/2008/layout/LinedList"/>
    <dgm:cxn modelId="{C5F09E7B-B301-45AE-AF23-D863D6F8E9C4}" type="presParOf" srcId="{B2B55339-BA57-4250-B19B-19659A021F19}" destId="{E1058562-C19F-44CD-9BE8-AF778D93E73F}" srcOrd="2" destOrd="0" presId="urn:microsoft.com/office/officeart/2008/layout/LinedList"/>
    <dgm:cxn modelId="{61DFA714-9FAB-42AA-8904-02EB255DC2E8}" type="presParOf" srcId="{B2B55339-BA57-4250-B19B-19659A021F19}" destId="{A7C9761D-EDAA-4E25-8302-25982604060C}" srcOrd="3" destOrd="0" presId="urn:microsoft.com/office/officeart/2008/layout/LinedList"/>
    <dgm:cxn modelId="{82CF1A43-FB92-4FF2-89DF-070C954A6536}" type="presParOf" srcId="{A7C9761D-EDAA-4E25-8302-25982604060C}" destId="{E4DF7ABF-AD35-42EE-BD46-4DD12B507838}" srcOrd="0" destOrd="0" presId="urn:microsoft.com/office/officeart/2008/layout/LinedList"/>
    <dgm:cxn modelId="{181C9C5D-8BF7-43C9-B664-CCDF76FDCAC1}" type="presParOf" srcId="{A7C9761D-EDAA-4E25-8302-25982604060C}" destId="{3B026507-D927-4FC0-8BDD-5097A3EFAF63}" srcOrd="1" destOrd="0" presId="urn:microsoft.com/office/officeart/2008/layout/LinedList"/>
    <dgm:cxn modelId="{9BE77DCD-F6E0-4C9D-A0DB-0CBDDF16A65B}" type="presParOf" srcId="{B2B55339-BA57-4250-B19B-19659A021F19}" destId="{62788D5F-9B03-48F8-A66A-796731BFD41D}" srcOrd="4" destOrd="0" presId="urn:microsoft.com/office/officeart/2008/layout/LinedList"/>
    <dgm:cxn modelId="{5E8E4EF4-BB22-4E02-B58D-6E13235664E3}" type="presParOf" srcId="{B2B55339-BA57-4250-B19B-19659A021F19}" destId="{40BF12FE-467D-4746-9779-5D89D2E4153B}" srcOrd="5" destOrd="0" presId="urn:microsoft.com/office/officeart/2008/layout/LinedList"/>
    <dgm:cxn modelId="{C7CB60E7-0D4C-4A59-A59F-0D3EB41BF83F}" type="presParOf" srcId="{40BF12FE-467D-4746-9779-5D89D2E4153B}" destId="{768101FF-260A-4E2D-8F85-B84C38810575}" srcOrd="0" destOrd="0" presId="urn:microsoft.com/office/officeart/2008/layout/LinedList"/>
    <dgm:cxn modelId="{6A5C570A-CB46-4307-9484-AEEDA0E1A888}" type="presParOf" srcId="{40BF12FE-467D-4746-9779-5D89D2E4153B}" destId="{618285E9-E6DC-4CC5-97FC-856FC3769FC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97B4A9-6CCC-4647-B380-E1D3EB00DAA1}">
      <dsp:nvSpPr>
        <dsp:cNvPr id="0" name=""/>
        <dsp:cNvSpPr/>
      </dsp:nvSpPr>
      <dsp:spPr>
        <a:xfrm>
          <a:off x="0" y="614370"/>
          <a:ext cx="6628804" cy="88803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Netherlands: 60m</a:t>
          </a:r>
          <a:r>
            <a:rPr lang="en-US" sz="2300" kern="1200" baseline="30000"/>
            <a:t>2 </a:t>
          </a:r>
          <a:r>
            <a:rPr lang="en-US" sz="2300" kern="1200"/>
            <a:t>per</a:t>
          </a:r>
          <a:r>
            <a:rPr lang="en-US" sz="2300" kern="1200" baseline="30000"/>
            <a:t> </a:t>
          </a:r>
          <a:r>
            <a:rPr lang="en-US" sz="2300" kern="1200"/>
            <a:t>individual of greenspace within a 500 m radius of the household.</a:t>
          </a:r>
        </a:p>
      </dsp:txBody>
      <dsp:txXfrm>
        <a:off x="43350" y="657720"/>
        <a:ext cx="6542104" cy="801330"/>
      </dsp:txXfrm>
    </dsp:sp>
    <dsp:sp modelId="{2E8D1EA5-1FE4-42DC-A943-34F98837C477}">
      <dsp:nvSpPr>
        <dsp:cNvPr id="0" name=""/>
        <dsp:cNvSpPr/>
      </dsp:nvSpPr>
      <dsp:spPr>
        <a:xfrm>
          <a:off x="0" y="1568640"/>
          <a:ext cx="6628804" cy="888030"/>
        </a:xfrm>
        <a:prstGeom prst="roundRect">
          <a:avLst/>
        </a:prstGeom>
        <a:gradFill rotWithShape="0">
          <a:gsLst>
            <a:gs pos="0">
              <a:schemeClr val="accent2">
                <a:hueOff val="-988095"/>
                <a:satOff val="4733"/>
                <a:lumOff val="4379"/>
                <a:alphaOff val="0"/>
                <a:tint val="96000"/>
                <a:lumMod val="100000"/>
              </a:schemeClr>
            </a:gs>
            <a:gs pos="78000">
              <a:schemeClr val="accent2">
                <a:hueOff val="-988095"/>
                <a:satOff val="4733"/>
                <a:lumOff val="4379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UK: 2 hectares within 300 meter distance of a house</a:t>
          </a:r>
        </a:p>
      </dsp:txBody>
      <dsp:txXfrm>
        <a:off x="43350" y="1611990"/>
        <a:ext cx="6542104" cy="801330"/>
      </dsp:txXfrm>
    </dsp:sp>
    <dsp:sp modelId="{B994ABC9-6B9C-45DE-AB69-2F0AA9219331}">
      <dsp:nvSpPr>
        <dsp:cNvPr id="0" name=""/>
        <dsp:cNvSpPr/>
      </dsp:nvSpPr>
      <dsp:spPr>
        <a:xfrm>
          <a:off x="0" y="2522910"/>
          <a:ext cx="6628804" cy="888030"/>
        </a:xfrm>
        <a:prstGeom prst="roundRect">
          <a:avLst/>
        </a:prstGeom>
        <a:gradFill rotWithShape="0">
          <a:gsLst>
            <a:gs pos="0">
              <a:schemeClr val="accent2">
                <a:hueOff val="-1976191"/>
                <a:satOff val="9467"/>
                <a:lumOff val="8758"/>
                <a:alphaOff val="0"/>
                <a:tint val="96000"/>
                <a:lumMod val="100000"/>
              </a:schemeClr>
            </a:gs>
            <a:gs pos="78000">
              <a:schemeClr val="accent2">
                <a:hueOff val="-1976191"/>
                <a:satOff val="9467"/>
                <a:lumOff val="8758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World Health Organization 9m</a:t>
          </a:r>
          <a:r>
            <a:rPr lang="en-US" sz="2300" kern="1200" baseline="30000"/>
            <a:t>2</a:t>
          </a:r>
          <a:r>
            <a:rPr lang="en-US" sz="2300" kern="1200"/>
            <a:t> per capita within a 15-minute walk.</a:t>
          </a:r>
        </a:p>
      </dsp:txBody>
      <dsp:txXfrm>
        <a:off x="43350" y="2566260"/>
        <a:ext cx="6542104" cy="801330"/>
      </dsp:txXfrm>
    </dsp:sp>
    <dsp:sp modelId="{08E40E25-ECD2-4F02-865B-0437B65E341F}">
      <dsp:nvSpPr>
        <dsp:cNvPr id="0" name=""/>
        <dsp:cNvSpPr/>
      </dsp:nvSpPr>
      <dsp:spPr>
        <a:xfrm>
          <a:off x="0" y="3477180"/>
          <a:ext cx="6628804" cy="888030"/>
        </a:xfrm>
        <a:prstGeom prst="roundRect">
          <a:avLst/>
        </a:prstGeom>
        <a:gradFill rotWithShape="0">
          <a:gsLst>
            <a:gs pos="0">
              <a:schemeClr val="accent2">
                <a:hueOff val="-2964286"/>
                <a:satOff val="14200"/>
                <a:lumOff val="13137"/>
                <a:alphaOff val="0"/>
                <a:tint val="96000"/>
                <a:lumMod val="100000"/>
              </a:schemeClr>
            </a:gs>
            <a:gs pos="78000">
              <a:schemeClr val="accent2">
                <a:hueOff val="-2964286"/>
                <a:satOff val="14200"/>
                <a:lumOff val="13137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Socio-Economic Status is ignored by using set distances / walking time.</a:t>
          </a:r>
        </a:p>
      </dsp:txBody>
      <dsp:txXfrm>
        <a:off x="43350" y="3520530"/>
        <a:ext cx="6542104" cy="8013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6B3D0B-1C29-421C-85FC-562A0CB27EF8}">
      <dsp:nvSpPr>
        <dsp:cNvPr id="0" name=""/>
        <dsp:cNvSpPr/>
      </dsp:nvSpPr>
      <dsp:spPr>
        <a:xfrm>
          <a:off x="791" y="911855"/>
          <a:ext cx="2779873" cy="176521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7BDF177-57AA-4EAB-95D9-7E8A429A81C2}">
      <dsp:nvSpPr>
        <dsp:cNvPr id="0" name=""/>
        <dsp:cNvSpPr/>
      </dsp:nvSpPr>
      <dsp:spPr>
        <a:xfrm>
          <a:off x="309666" y="1205286"/>
          <a:ext cx="2779873" cy="17652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Area of greenspace per capita</a:t>
          </a:r>
        </a:p>
      </dsp:txBody>
      <dsp:txXfrm>
        <a:off x="361367" y="1256987"/>
        <a:ext cx="2676471" cy="1661817"/>
      </dsp:txXfrm>
    </dsp:sp>
    <dsp:sp modelId="{5796B818-26EE-4F85-B4E1-7703B395CBEC}">
      <dsp:nvSpPr>
        <dsp:cNvPr id="0" name=""/>
        <dsp:cNvSpPr/>
      </dsp:nvSpPr>
      <dsp:spPr>
        <a:xfrm>
          <a:off x="3398414" y="911855"/>
          <a:ext cx="2779873" cy="176521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789069C-A615-46F8-9351-A1F88A4DDCA1}">
      <dsp:nvSpPr>
        <dsp:cNvPr id="0" name=""/>
        <dsp:cNvSpPr/>
      </dsp:nvSpPr>
      <dsp:spPr>
        <a:xfrm>
          <a:off x="3707289" y="1205286"/>
          <a:ext cx="2779873" cy="17652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Distance to greenspace</a:t>
          </a:r>
        </a:p>
      </dsp:txBody>
      <dsp:txXfrm>
        <a:off x="3758990" y="1256987"/>
        <a:ext cx="2676471" cy="166181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D7F06D-A266-4AAE-9D9E-C34F1B0E8A2B}">
      <dsp:nvSpPr>
        <dsp:cNvPr id="0" name=""/>
        <dsp:cNvSpPr/>
      </dsp:nvSpPr>
      <dsp:spPr>
        <a:xfrm>
          <a:off x="0" y="1895"/>
          <a:ext cx="6487955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B195A5-200E-4025-B4F2-1CFBCF7F15BC}">
      <dsp:nvSpPr>
        <dsp:cNvPr id="0" name=""/>
        <dsp:cNvSpPr/>
      </dsp:nvSpPr>
      <dsp:spPr>
        <a:xfrm>
          <a:off x="0" y="1895"/>
          <a:ext cx="6487955" cy="12928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0" tIns="228600" rIns="228600" bIns="228600" numCol="1" spcCol="1270" anchor="t" anchorCtr="0">
          <a:noAutofit/>
        </a:bodyPr>
        <a:lstStyle/>
        <a:p>
          <a:pPr marL="0" lvl="0" indent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kern="1200"/>
            <a:t>Availability: 70%</a:t>
          </a:r>
        </a:p>
      </dsp:txBody>
      <dsp:txXfrm>
        <a:off x="0" y="1895"/>
        <a:ext cx="6487955" cy="1292856"/>
      </dsp:txXfrm>
    </dsp:sp>
    <dsp:sp modelId="{E1058562-C19F-44CD-9BE8-AF778D93E73F}">
      <dsp:nvSpPr>
        <dsp:cNvPr id="0" name=""/>
        <dsp:cNvSpPr/>
      </dsp:nvSpPr>
      <dsp:spPr>
        <a:xfrm>
          <a:off x="0" y="1294752"/>
          <a:ext cx="6487955" cy="0"/>
        </a:xfrm>
        <a:prstGeom prst="line">
          <a:avLst/>
        </a:prstGeom>
        <a:solidFill>
          <a:schemeClr val="accent5">
            <a:hueOff val="1247628"/>
            <a:satOff val="-25244"/>
            <a:lumOff val="784"/>
            <a:alphaOff val="0"/>
          </a:schemeClr>
        </a:solidFill>
        <a:ln w="19050" cap="rnd" cmpd="sng" algn="ctr">
          <a:solidFill>
            <a:schemeClr val="accent5">
              <a:hueOff val="1247628"/>
              <a:satOff val="-25244"/>
              <a:lumOff val="7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DF7ABF-AD35-42EE-BD46-4DD12B507838}">
      <dsp:nvSpPr>
        <dsp:cNvPr id="0" name=""/>
        <dsp:cNvSpPr/>
      </dsp:nvSpPr>
      <dsp:spPr>
        <a:xfrm>
          <a:off x="0" y="1294752"/>
          <a:ext cx="6487955" cy="12928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0" tIns="228600" rIns="228600" bIns="228600" numCol="1" spcCol="1270" anchor="t" anchorCtr="0">
          <a:noAutofit/>
        </a:bodyPr>
        <a:lstStyle/>
        <a:p>
          <a:pPr marL="0" lvl="0" indent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kern="1200"/>
            <a:t>Accessibility: 20%</a:t>
          </a:r>
        </a:p>
      </dsp:txBody>
      <dsp:txXfrm>
        <a:off x="0" y="1294752"/>
        <a:ext cx="6487955" cy="1292856"/>
      </dsp:txXfrm>
    </dsp:sp>
    <dsp:sp modelId="{62788D5F-9B03-48F8-A66A-796731BFD41D}">
      <dsp:nvSpPr>
        <dsp:cNvPr id="0" name=""/>
        <dsp:cNvSpPr/>
      </dsp:nvSpPr>
      <dsp:spPr>
        <a:xfrm>
          <a:off x="0" y="2587609"/>
          <a:ext cx="6487955" cy="0"/>
        </a:xfrm>
        <a:prstGeom prst="line">
          <a:avLst/>
        </a:prstGeom>
        <a:solidFill>
          <a:schemeClr val="accent5">
            <a:hueOff val="2495256"/>
            <a:satOff val="-50489"/>
            <a:lumOff val="1569"/>
            <a:alphaOff val="0"/>
          </a:schemeClr>
        </a:solidFill>
        <a:ln w="19050" cap="rnd" cmpd="sng" algn="ctr">
          <a:solidFill>
            <a:schemeClr val="accent5">
              <a:hueOff val="2495256"/>
              <a:satOff val="-50489"/>
              <a:lumOff val="15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8101FF-260A-4E2D-8F85-B84C38810575}">
      <dsp:nvSpPr>
        <dsp:cNvPr id="0" name=""/>
        <dsp:cNvSpPr/>
      </dsp:nvSpPr>
      <dsp:spPr>
        <a:xfrm>
          <a:off x="0" y="2587609"/>
          <a:ext cx="6487955" cy="12928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0" tIns="228600" rIns="228600" bIns="228600" numCol="1" spcCol="1270" anchor="t" anchorCtr="0">
          <a:noAutofit/>
        </a:bodyPr>
        <a:lstStyle/>
        <a:p>
          <a:pPr marL="0" lvl="0" indent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kern="1200"/>
            <a:t>Equitability: 10%</a:t>
          </a:r>
        </a:p>
      </dsp:txBody>
      <dsp:txXfrm>
        <a:off x="0" y="2587609"/>
        <a:ext cx="6487955" cy="12928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1D57D-7ADA-4EC5-872C-C7CED6CB0220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933CC-B388-4A06-B864-03FC8A52F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556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1D57D-7ADA-4EC5-872C-C7CED6CB0220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933CC-B388-4A06-B864-03FC8A52F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924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1D57D-7ADA-4EC5-872C-C7CED6CB0220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933CC-B388-4A06-B864-03FC8A52FCEF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81060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1D57D-7ADA-4EC5-872C-C7CED6CB0220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933CC-B388-4A06-B864-03FC8A52F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4295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1D57D-7ADA-4EC5-872C-C7CED6CB0220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933CC-B388-4A06-B864-03FC8A52FCEF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770234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1D57D-7ADA-4EC5-872C-C7CED6CB0220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933CC-B388-4A06-B864-03FC8A52F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8745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1D57D-7ADA-4EC5-872C-C7CED6CB0220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933CC-B388-4A06-B864-03FC8A52F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9740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1D57D-7ADA-4EC5-872C-C7CED6CB0220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933CC-B388-4A06-B864-03FC8A52F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172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1D57D-7ADA-4EC5-872C-C7CED6CB0220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933CC-B388-4A06-B864-03FC8A52F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702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1D57D-7ADA-4EC5-872C-C7CED6CB0220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933CC-B388-4A06-B864-03FC8A52F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268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1D57D-7ADA-4EC5-872C-C7CED6CB0220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933CC-B388-4A06-B864-03FC8A52F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780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1D57D-7ADA-4EC5-872C-C7CED6CB0220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933CC-B388-4A06-B864-03FC8A52F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067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1D57D-7ADA-4EC5-872C-C7CED6CB0220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933CC-B388-4A06-B864-03FC8A52F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527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1D57D-7ADA-4EC5-872C-C7CED6CB0220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933CC-B388-4A06-B864-03FC8A52F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857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1D57D-7ADA-4EC5-872C-C7CED6CB0220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933CC-B388-4A06-B864-03FC8A52F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82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1D57D-7ADA-4EC5-872C-C7CED6CB0220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933CC-B388-4A06-B864-03FC8A52F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244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41D57D-7ADA-4EC5-872C-C7CED6CB0220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26933CC-B388-4A06-B864-03FC8A52F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883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94102-3EF5-B19A-DDDA-A2082F2600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Weighted Multivariate Rating of Urban Green Spaces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9FA406-93F7-A4D9-26E5-462E79F549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4483970"/>
            <a:ext cx="7766936" cy="1096899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By: Casey Faust</a:t>
            </a:r>
          </a:p>
        </p:txBody>
      </p:sp>
    </p:spTree>
    <p:extLst>
      <p:ext uri="{BB962C8B-B14F-4D97-AF65-F5344CB8AC3E}">
        <p14:creationId xmlns:p14="http://schemas.microsoft.com/office/powerpoint/2010/main" val="1785177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F5E9B-0B86-0D3E-1FA2-94F0326CF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3879" y="503041"/>
            <a:ext cx="2823275" cy="73696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Availability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F1ADF8-6077-298B-13D6-592A3D8C35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3559" y="1853832"/>
            <a:ext cx="3421958" cy="450112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Total Urban Green Space / Urban Population</a:t>
            </a:r>
          </a:p>
          <a:p>
            <a:pPr lvl="1"/>
            <a:r>
              <a:rPr lang="en-US" sz="1800" dirty="0">
                <a:solidFill>
                  <a:schemeClr val="bg1"/>
                </a:solidFill>
              </a:rPr>
              <a:t>Provides area of green space per capita</a:t>
            </a:r>
          </a:p>
          <a:p>
            <a:r>
              <a:rPr lang="en-US" dirty="0">
                <a:solidFill>
                  <a:schemeClr val="bg1"/>
                </a:solidFill>
              </a:rPr>
              <a:t>Area per capita / country standard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120777-7690-F9B5-90ED-7C3BC913240B}"/>
              </a:ext>
            </a:extLst>
          </p:cNvPr>
          <p:cNvSpPr txBox="1"/>
          <p:nvPr/>
        </p:nvSpPr>
        <p:spPr>
          <a:xfrm>
            <a:off x="5155557" y="1853832"/>
            <a:ext cx="3421957" cy="45011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Green Space Area: 54,000 m</a:t>
            </a:r>
            <a:r>
              <a:rPr lang="en-US" baseline="30000" dirty="0">
                <a:solidFill>
                  <a:schemeClr val="bg1"/>
                </a:solidFill>
              </a:rPr>
              <a:t>2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Population: 5200 individuals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Country Standard: 9m</a:t>
            </a:r>
            <a:r>
              <a:rPr lang="en-US" baseline="30000" dirty="0">
                <a:solidFill>
                  <a:schemeClr val="bg1"/>
                </a:solidFill>
              </a:rPr>
              <a:t>2</a:t>
            </a:r>
            <a:r>
              <a:rPr lang="en-US" dirty="0">
                <a:solidFill>
                  <a:schemeClr val="bg1"/>
                </a:solidFill>
              </a:rPr>
              <a:t> green space per individual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54,000 m</a:t>
            </a:r>
            <a:r>
              <a:rPr lang="en-US" baseline="30000" dirty="0">
                <a:solidFill>
                  <a:schemeClr val="bg1"/>
                </a:solidFill>
              </a:rPr>
              <a:t>2</a:t>
            </a:r>
            <a:r>
              <a:rPr lang="en-US" dirty="0">
                <a:solidFill>
                  <a:schemeClr val="bg1"/>
                </a:solidFill>
              </a:rPr>
              <a:t> / 5200 individuals = 10.38 m</a:t>
            </a:r>
            <a:r>
              <a:rPr lang="en-US" baseline="30000" dirty="0">
                <a:solidFill>
                  <a:schemeClr val="bg1"/>
                </a:solidFill>
              </a:rPr>
              <a:t>2</a:t>
            </a:r>
            <a:r>
              <a:rPr lang="en-US" dirty="0">
                <a:solidFill>
                  <a:schemeClr val="bg1"/>
                </a:solidFill>
              </a:rPr>
              <a:t>/</a:t>
            </a:r>
            <a:r>
              <a:rPr lang="en-US" dirty="0" err="1">
                <a:solidFill>
                  <a:schemeClr val="bg1"/>
                </a:solidFill>
              </a:rPr>
              <a:t>ind</a:t>
            </a:r>
            <a:endParaRPr lang="en-US" dirty="0">
              <a:solidFill>
                <a:schemeClr val="bg1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10.38 m</a:t>
            </a:r>
            <a:r>
              <a:rPr lang="en-US" baseline="30000" dirty="0">
                <a:solidFill>
                  <a:schemeClr val="bg1"/>
                </a:solidFill>
              </a:rPr>
              <a:t>2</a:t>
            </a:r>
            <a:r>
              <a:rPr lang="en-US" dirty="0">
                <a:solidFill>
                  <a:schemeClr val="bg1"/>
                </a:solidFill>
              </a:rPr>
              <a:t>/</a:t>
            </a:r>
            <a:r>
              <a:rPr lang="en-US" dirty="0" err="1">
                <a:solidFill>
                  <a:schemeClr val="bg1"/>
                </a:solidFill>
              </a:rPr>
              <a:t>ind</a:t>
            </a:r>
            <a:r>
              <a:rPr lang="en-US" dirty="0">
                <a:solidFill>
                  <a:schemeClr val="bg1"/>
                </a:solidFill>
              </a:rPr>
              <a:t> / 9 m</a:t>
            </a:r>
            <a:r>
              <a:rPr lang="en-US" baseline="30000" dirty="0">
                <a:solidFill>
                  <a:schemeClr val="bg1"/>
                </a:solidFill>
              </a:rPr>
              <a:t>2</a:t>
            </a:r>
            <a:r>
              <a:rPr lang="en-US" dirty="0">
                <a:solidFill>
                  <a:schemeClr val="bg1"/>
                </a:solidFill>
              </a:rPr>
              <a:t>/</a:t>
            </a:r>
            <a:r>
              <a:rPr lang="en-US" dirty="0" err="1">
                <a:solidFill>
                  <a:schemeClr val="bg1"/>
                </a:solidFill>
              </a:rPr>
              <a:t>ind</a:t>
            </a:r>
            <a:r>
              <a:rPr lang="en-US" dirty="0">
                <a:solidFill>
                  <a:schemeClr val="bg1"/>
                </a:solidFill>
              </a:rPr>
              <a:t>  = 115.38% =&gt; 100%</a:t>
            </a:r>
          </a:p>
        </p:txBody>
      </p:sp>
    </p:spTree>
    <p:extLst>
      <p:ext uri="{BB962C8B-B14F-4D97-AF65-F5344CB8AC3E}">
        <p14:creationId xmlns:p14="http://schemas.microsoft.com/office/powerpoint/2010/main" val="31913843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E1EE4-EA77-1AF7-B4B6-2583B0383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Accessibility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507900-77FB-F007-2CEE-B7B6A43936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101" y="1605287"/>
            <a:ext cx="4163458" cy="4351338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Percentage of residents within it’s country standard for distance.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6749DE-3665-0A9C-A0C8-1C3EBAE84E79}"/>
              </a:ext>
            </a:extLst>
          </p:cNvPr>
          <p:cNvSpPr txBox="1"/>
          <p:nvPr/>
        </p:nvSpPr>
        <p:spPr>
          <a:xfrm>
            <a:off x="5197461" y="1605287"/>
            <a:ext cx="45894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Population: 5200 individuals</a:t>
            </a:r>
          </a:p>
          <a:p>
            <a:r>
              <a:rPr lang="en-US" dirty="0"/>
              <a:t>Population within 1000 m: 4400 individuals</a:t>
            </a:r>
          </a:p>
          <a:p>
            <a:endParaRPr lang="en-US" dirty="0"/>
          </a:p>
          <a:p>
            <a:r>
              <a:rPr lang="en-US" dirty="0"/>
              <a:t>4400 </a:t>
            </a:r>
            <a:r>
              <a:rPr lang="en-US" dirty="0" err="1"/>
              <a:t>ind</a:t>
            </a:r>
            <a:r>
              <a:rPr lang="en-US" dirty="0"/>
              <a:t> / 5200 </a:t>
            </a:r>
            <a:r>
              <a:rPr lang="en-US" dirty="0" err="1"/>
              <a:t>ind</a:t>
            </a:r>
            <a:r>
              <a:rPr lang="en-US" dirty="0"/>
              <a:t> = 84.62%</a:t>
            </a:r>
          </a:p>
        </p:txBody>
      </p:sp>
    </p:spTree>
    <p:extLst>
      <p:ext uri="{BB962C8B-B14F-4D97-AF65-F5344CB8AC3E}">
        <p14:creationId xmlns:p14="http://schemas.microsoft.com/office/powerpoint/2010/main" val="4798336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DD9EA-0548-9F38-A740-7061FE259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1039" y="159026"/>
            <a:ext cx="8596668" cy="13208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Equitability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F7341-E688-8A7A-4674-940898A50A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869" y="1674674"/>
            <a:ext cx="5257800" cy="271028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Percentage of residents within 25% of the average accessible area of green space.</a:t>
            </a:r>
          </a:p>
          <a:p>
            <a:r>
              <a:rPr lang="en-US" dirty="0">
                <a:solidFill>
                  <a:schemeClr val="tx1"/>
                </a:solidFill>
              </a:rPr>
              <a:t>Gaussian 2-step floating catchment to determine accessible area of green space.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5B4193-8568-378E-4D8F-1303754F8B4D}"/>
              </a:ext>
            </a:extLst>
          </p:cNvPr>
          <p:cNvSpPr txBox="1"/>
          <p:nvPr/>
        </p:nvSpPr>
        <p:spPr>
          <a:xfrm>
            <a:off x="5658647" y="1659696"/>
            <a:ext cx="46742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Total population: 5200</a:t>
            </a:r>
          </a:p>
          <a:p>
            <a:r>
              <a:rPr lang="en-US" dirty="0"/>
              <a:t>Population with average area of green space +/- 25%: 3800</a:t>
            </a:r>
          </a:p>
          <a:p>
            <a:endParaRPr lang="en-US" dirty="0"/>
          </a:p>
          <a:p>
            <a:r>
              <a:rPr lang="en-US" dirty="0"/>
              <a:t>3800 / 5200 = 73.1%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862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3F8C3-3BFD-1106-CF8A-20B7E38F4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Example final score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B7E361-BDB6-101F-F524-48CFB27C64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Availability: 100% - 70/70</a:t>
            </a:r>
          </a:p>
          <a:p>
            <a:r>
              <a:rPr lang="en-US" dirty="0">
                <a:solidFill>
                  <a:schemeClr val="tx1"/>
                </a:solidFill>
              </a:rPr>
              <a:t>Accessibility: 84.62% - 16.92/20</a:t>
            </a:r>
          </a:p>
          <a:p>
            <a:r>
              <a:rPr lang="en-US" dirty="0">
                <a:solidFill>
                  <a:schemeClr val="tx1"/>
                </a:solidFill>
              </a:rPr>
              <a:t>Equitability: 73.1% - 7.31/10</a:t>
            </a:r>
          </a:p>
          <a:p>
            <a:r>
              <a:rPr lang="en-US" dirty="0">
                <a:solidFill>
                  <a:schemeClr val="tx1"/>
                </a:solidFill>
              </a:rPr>
              <a:t>Total score: 94.23/100</a:t>
            </a:r>
          </a:p>
        </p:txBody>
      </p:sp>
    </p:spTree>
    <p:extLst>
      <p:ext uri="{BB962C8B-B14F-4D97-AF65-F5344CB8AC3E}">
        <p14:creationId xmlns:p14="http://schemas.microsoft.com/office/powerpoint/2010/main" val="5434076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7374A95-944E-9FED-5CEF-6253834E4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969" y="4553712"/>
            <a:ext cx="8288032" cy="10963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Trial City: Williamsport, PA</a:t>
            </a:r>
          </a:p>
        </p:txBody>
      </p:sp>
      <p:pic>
        <p:nvPicPr>
          <p:cNvPr id="5" name="Picture 4" descr="Chart&#10;&#10;Description automatically generated with medium confidence">
            <a:extLst>
              <a:ext uri="{FF2B5EF4-FFF2-40B4-BE49-F238E27FC236}">
                <a16:creationId xmlns:a16="http://schemas.microsoft.com/office/drawing/2014/main" id="{7F4A7272-72DF-AF0F-416B-7D979C9A06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4" t="11667" r="6985" b="11491"/>
          <a:stretch/>
        </p:blipFill>
        <p:spPr>
          <a:xfrm>
            <a:off x="2086819" y="934222"/>
            <a:ext cx="6086330" cy="329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4456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8BD843D-D5EC-D0DA-5A51-EFD9A3AFD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969" y="4553712"/>
            <a:ext cx="8288032" cy="10963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Trail City: Bloomsburg, PA</a:t>
            </a:r>
          </a:p>
        </p:txBody>
      </p:sp>
      <p:pic>
        <p:nvPicPr>
          <p:cNvPr id="5" name="Picture 4" descr="Map&#10;&#10;Description automatically generated with medium confidence">
            <a:extLst>
              <a:ext uri="{FF2B5EF4-FFF2-40B4-BE49-F238E27FC236}">
                <a16:creationId xmlns:a16="http://schemas.microsoft.com/office/drawing/2014/main" id="{70AF7443-BB9D-23A2-CB1A-8E237D97DA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3" t="8695" r="11253" b="42924"/>
          <a:stretch/>
        </p:blipFill>
        <p:spPr>
          <a:xfrm>
            <a:off x="3093179" y="934222"/>
            <a:ext cx="4073611" cy="329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0487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7F535EA-6189-A16C-B56F-D7F00F182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969" y="4553712"/>
            <a:ext cx="8288032" cy="10963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Trial City: Hazleton, PA</a:t>
            </a:r>
          </a:p>
        </p:txBody>
      </p:sp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991497D5-B941-574A-8851-AC3364E909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9" t="10702" r="11555" b="23684"/>
          <a:stretch/>
        </p:blipFill>
        <p:spPr>
          <a:xfrm>
            <a:off x="3635084" y="934222"/>
            <a:ext cx="2989801" cy="329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4257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4" name="Picture 3" descr="Women in matching clothes">
            <a:extLst>
              <a:ext uri="{FF2B5EF4-FFF2-40B4-BE49-F238E27FC236}">
                <a16:creationId xmlns:a16="http://schemas.microsoft.com/office/drawing/2014/main" id="{622D7512-0069-8B8A-2EA3-758B806C81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228" t="9091" r="4947" b="-2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F3FEF1-DB88-1BE3-8AF8-C4F0AA2B9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867" y="1678666"/>
            <a:ext cx="4088190" cy="23690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800" dirty="0">
                <a:solidFill>
                  <a:schemeClr val="tx1"/>
                </a:solidFill>
              </a:rPr>
              <a:t>Results for Williamsport, PA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350264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4DB281F-4804-1B07-AB66-B809E7D81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969" y="4553712"/>
            <a:ext cx="8288032" cy="10963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Accessibility</a:t>
            </a:r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BEF7362D-C567-6032-34CD-883AE2BEEF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3" t="11842" r="6903" b="11492"/>
          <a:stretch/>
        </p:blipFill>
        <p:spPr>
          <a:xfrm>
            <a:off x="2086106" y="934222"/>
            <a:ext cx="6087757" cy="329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7207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27B1E21-E91C-E915-88E0-47198AB0D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969" y="4553712"/>
            <a:ext cx="8288032" cy="10963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Equitability</a:t>
            </a:r>
          </a:p>
        </p:txBody>
      </p:sp>
      <p:pic>
        <p:nvPicPr>
          <p:cNvPr id="5" name="Picture 4" descr="A picture containing map&#10;&#10;Description automatically generated">
            <a:extLst>
              <a:ext uri="{FF2B5EF4-FFF2-40B4-BE49-F238E27FC236}">
                <a16:creationId xmlns:a16="http://schemas.microsoft.com/office/drawing/2014/main" id="{C59ADD58-D7D1-C71B-B4DA-38746A31D1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9" t="11667" r="7145" b="11931"/>
          <a:stretch/>
        </p:blipFill>
        <p:spPr>
          <a:xfrm>
            <a:off x="2082269" y="934222"/>
            <a:ext cx="6095431" cy="329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041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roup 1030">
            <a:extLst>
              <a:ext uri="{FF2B5EF4-FFF2-40B4-BE49-F238E27FC236}">
                <a16:creationId xmlns:a16="http://schemas.microsoft.com/office/drawing/2014/main" id="{10BE40E3-5550-4CDD-B4FD-387C33EBF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32" name="Straight Connector 1031">
              <a:extLst>
                <a:ext uri="{FF2B5EF4-FFF2-40B4-BE49-F238E27FC236}">
                  <a16:creationId xmlns:a16="http://schemas.microsoft.com/office/drawing/2014/main" id="{71A6B738-E50C-4653-B343-B9D6A5EA2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3" name="Straight Connector 1032">
              <a:extLst>
                <a:ext uri="{FF2B5EF4-FFF2-40B4-BE49-F238E27FC236}">
                  <a16:creationId xmlns:a16="http://schemas.microsoft.com/office/drawing/2014/main" id="{498768D6-B28C-40A3-B381-39306F581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34" name="Rectangle 23">
              <a:extLst>
                <a:ext uri="{FF2B5EF4-FFF2-40B4-BE49-F238E27FC236}">
                  <a16:creationId xmlns:a16="http://schemas.microsoft.com/office/drawing/2014/main" id="{B27C15B9-7795-4321-AB30-DF1DEF65C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35" name="Rectangle 25">
              <a:extLst>
                <a:ext uri="{FF2B5EF4-FFF2-40B4-BE49-F238E27FC236}">
                  <a16:creationId xmlns:a16="http://schemas.microsoft.com/office/drawing/2014/main" id="{578EC957-1F3F-4C00-B023-C8725C217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36" name="Isosceles Triangle 1035">
              <a:extLst>
                <a:ext uri="{FF2B5EF4-FFF2-40B4-BE49-F238E27FC236}">
                  <a16:creationId xmlns:a16="http://schemas.microsoft.com/office/drawing/2014/main" id="{3D642632-BBD5-46D6-A91D-9B2BF6821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37" name="Rectangle 27">
              <a:extLst>
                <a:ext uri="{FF2B5EF4-FFF2-40B4-BE49-F238E27FC236}">
                  <a16:creationId xmlns:a16="http://schemas.microsoft.com/office/drawing/2014/main" id="{BF9D518D-AFF5-4DE2-AEE2-0EC15479A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38" name="Rectangle 28">
              <a:extLst>
                <a:ext uri="{FF2B5EF4-FFF2-40B4-BE49-F238E27FC236}">
                  <a16:creationId xmlns:a16="http://schemas.microsoft.com/office/drawing/2014/main" id="{14EF979B-B00D-460C-BD56-7EEAFB7E0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39" name="Rectangle 29">
              <a:extLst>
                <a:ext uri="{FF2B5EF4-FFF2-40B4-BE49-F238E27FC236}">
                  <a16:creationId xmlns:a16="http://schemas.microsoft.com/office/drawing/2014/main" id="{3E40F9A1-6B82-400F-9397-26D1D36F1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0" name="Isosceles Triangle 1039">
              <a:extLst>
                <a:ext uri="{FF2B5EF4-FFF2-40B4-BE49-F238E27FC236}">
                  <a16:creationId xmlns:a16="http://schemas.microsoft.com/office/drawing/2014/main" id="{2EF7DDF1-FF86-4CA4-B08B-8939557EBD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1" name="Isosceles Triangle 1040">
              <a:extLst>
                <a:ext uri="{FF2B5EF4-FFF2-40B4-BE49-F238E27FC236}">
                  <a16:creationId xmlns:a16="http://schemas.microsoft.com/office/drawing/2014/main" id="{6D7C1F89-72B2-4FDC-B9E2-04F52D5C5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40341DA7-991C-5731-C33F-921313D50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Urban Areas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8D80349-F38F-B9E6-9A13-135E452EA6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9563" y="2160589"/>
            <a:ext cx="4064439" cy="3880773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buFont typeface="Wingdings 3" charset="2"/>
              <a:buChar char=""/>
            </a:pPr>
            <a:r>
              <a:rPr lang="en-US" sz="1800" dirty="0">
                <a:solidFill>
                  <a:schemeClr val="tx1"/>
                </a:solidFill>
              </a:rPr>
              <a:t>Increasing number of urban areas</a:t>
            </a:r>
          </a:p>
          <a:p>
            <a:pPr marL="285750" indent="-228600">
              <a:buFont typeface="Wingdings 3" charset="2"/>
              <a:buChar char=""/>
            </a:pPr>
            <a:r>
              <a:rPr lang="en-US" sz="1800" dirty="0">
                <a:solidFill>
                  <a:schemeClr val="tx1"/>
                </a:solidFill>
              </a:rPr>
              <a:t>High population density.</a:t>
            </a:r>
          </a:p>
          <a:p>
            <a:pPr marL="285750" indent="-228600">
              <a:buFont typeface="Wingdings 3" charset="2"/>
              <a:buChar char=""/>
            </a:pPr>
            <a:r>
              <a:rPr lang="en-US" sz="1800" dirty="0">
                <a:solidFill>
                  <a:schemeClr val="tx1"/>
                </a:solidFill>
              </a:rPr>
              <a:t>Smaller residential plots</a:t>
            </a:r>
          </a:p>
          <a:p>
            <a:pPr marL="285750" indent="-228600">
              <a:buFont typeface="Wingdings 3" charset="2"/>
              <a:buChar char=""/>
            </a:pPr>
            <a:r>
              <a:rPr lang="en-US" sz="1800" dirty="0">
                <a:solidFill>
                  <a:schemeClr val="tx1"/>
                </a:solidFill>
              </a:rPr>
              <a:t>High Traffic</a:t>
            </a:r>
          </a:p>
          <a:p>
            <a:pPr marL="285750" indent="-228600">
              <a:buFont typeface="Wingdings 3" charset="2"/>
              <a:buChar char=""/>
            </a:pP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865EB0B-C2B8-EBBF-61C0-C51CFF96AB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90" r="27897"/>
          <a:stretch/>
        </p:blipFill>
        <p:spPr bwMode="auto"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3" name="Isosceles Triangle 1042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785096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44D673F-C8A5-3040-86C3-55438F88B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969" y="4553712"/>
            <a:ext cx="8288032" cy="10963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Composite</a:t>
            </a:r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8AC5D676-30C3-9621-AEC6-D09136EB21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3" t="11755" r="7039" b="11842"/>
          <a:stretch/>
        </p:blipFill>
        <p:spPr>
          <a:xfrm>
            <a:off x="2086148" y="934222"/>
            <a:ext cx="6087672" cy="329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6943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3B3D9-05CE-71D5-3615-EE41EBA08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Timeline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EC10A9-F8F6-CDE1-B345-EEA250D749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City ratings to be completed by end of August 2022</a:t>
            </a:r>
          </a:p>
          <a:p>
            <a:r>
              <a:rPr lang="en-US" dirty="0"/>
              <a:t>Paper completion and revision completed by end of September 2022</a:t>
            </a:r>
          </a:p>
          <a:p>
            <a:r>
              <a:rPr lang="en-US" dirty="0"/>
              <a:t>Presentation of findings November / December 2022</a:t>
            </a:r>
          </a:p>
        </p:txBody>
      </p:sp>
    </p:spTree>
    <p:extLst>
      <p:ext uri="{BB962C8B-B14F-4D97-AF65-F5344CB8AC3E}">
        <p14:creationId xmlns:p14="http://schemas.microsoft.com/office/powerpoint/2010/main" val="4767146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8B388-8FD8-5838-4849-E3FC6000D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Resources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C0FC6018-418B-1BC8-226C-F04A4FBB6F6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77334" y="2315875"/>
            <a:ext cx="8923866" cy="3570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Berg, M. v., </a:t>
            </a:r>
            <a:r>
              <a:rPr kumimoji="0" lang="en-US" altLang="en-US" sz="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Poppel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M. v., Smith, G., </a:t>
            </a:r>
            <a:r>
              <a:rPr kumimoji="0" lang="en-US" altLang="en-US" sz="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Triguero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-Mas, M., </a:t>
            </a:r>
            <a:r>
              <a:rPr kumimoji="0" lang="en-US" altLang="en-US" sz="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Andrusaityte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S., Kamp, I. v., . . . Maas, J. (2017). Does time spent on visits to green space mediate the associations between the level of residential greenness and mental health? </a:t>
            </a:r>
            <a:r>
              <a:rPr kumimoji="0" lang="en-US" altLang="en-US" sz="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Urban Forestry &amp; Urban Greening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94-102.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Fritz, S. L., &amp; Lusardi, M. (2009). Walking Speed: The sixth vital sign. </a:t>
            </a:r>
            <a:r>
              <a:rPr kumimoji="0" lang="en-US" altLang="en-US" sz="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Journal of Geriatric Physical Therapy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46-49.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Ha, J., Kim, H. J., &amp; With, K. A. (2022). Urban green space alone is not enough: A landscape analysis linking the spatial distribution of urban green space to mental health in the city of Chicago. </a:t>
            </a:r>
            <a:r>
              <a:rPr kumimoji="0" lang="en-US" altLang="en-US" sz="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Landscape and Urban Planning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104309.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Kimpton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A., Corcoran, J., &amp; Wickes, R. (2016). Green space and Crime: An Analysis of Greenspace Types, Neighboring Composition, and the Temporal Dimensions of Crime. </a:t>
            </a:r>
            <a:r>
              <a:rPr kumimoji="0" lang="en-US" altLang="en-US" sz="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Journal of Research in Crime and Delinquency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303-337.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Lee, M., Kim, S., &amp; Ha, M. (2019). Community greenness and neurobehavioral health in children. </a:t>
            </a:r>
            <a:r>
              <a:rPr kumimoji="0" lang="en-US" altLang="en-US" sz="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Science of the Total Environment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381-388.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Maas, J., </a:t>
            </a:r>
            <a:r>
              <a:rPr kumimoji="0" lang="en-US" altLang="en-US" sz="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Verheij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R. A., Groenewegen, P. P., Vries, S., &amp; </a:t>
            </a:r>
            <a:r>
              <a:rPr kumimoji="0" lang="en-US" altLang="en-US" sz="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Spreeuwenberg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P. (2006). Green space, urbanity, and health: how strong is the relation? . </a:t>
            </a:r>
            <a:r>
              <a:rPr kumimoji="0" lang="en-US" altLang="en-US" sz="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Journal of Epidemiology and Community Health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587-592.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Madzia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J., Ryan, P. P., </a:t>
            </a:r>
            <a:r>
              <a:rPr kumimoji="0" lang="en-US" altLang="en-US" sz="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Yolton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K. P., Percy, Z., Newman, N. D., </a:t>
            </a:r>
            <a:r>
              <a:rPr kumimoji="0" lang="en-US" altLang="en-US" sz="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LeMasters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G. P., &amp; Brokamp, C. P. (2018). Residential Greenspace Association with Childhood Behavioral Outcomes. </a:t>
            </a:r>
            <a:r>
              <a:rPr kumimoji="0" lang="en-US" altLang="en-US" sz="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Journal of Pediatrics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233-240.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Piaggio, M. (2021). The value of public urban green spaces: Measuring the effects of proximity to and size of urban green spaces on housing market values in San </a:t>
            </a:r>
            <a:r>
              <a:rPr kumimoji="0" lang="en-US" altLang="en-US" sz="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Jos´e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Costa Rica . </a:t>
            </a:r>
            <a:r>
              <a:rPr kumimoji="0" lang="en-US" altLang="en-US" sz="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Land Use Policy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105656.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Qian, X., &amp; Ming, L. (2020). Measures of Spatial and Demographic Disparities in Access to Urban Green Space in Harbin, China. </a:t>
            </a:r>
            <a:r>
              <a:rPr kumimoji="0" lang="en-US" altLang="en-US" sz="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Complexity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Shin, J. C., </a:t>
            </a:r>
            <a:r>
              <a:rPr kumimoji="0" lang="en-US" altLang="en-US" sz="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Parab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K. V., An, R., &amp; Grigsby-Toussaint, D. S. (2020). Greenspace exposure and sleep: A systematic review. </a:t>
            </a:r>
            <a:r>
              <a:rPr kumimoji="0" lang="en-US" altLang="en-US" sz="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Environmental Research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Slawsky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E. D., </a:t>
            </a:r>
            <a:r>
              <a:rPr kumimoji="0" lang="en-US" altLang="en-US" sz="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Hajat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A., </a:t>
            </a:r>
            <a:r>
              <a:rPr kumimoji="0" lang="en-US" altLang="en-US" sz="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Rhew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I. C., </a:t>
            </a:r>
            <a:r>
              <a:rPr kumimoji="0" lang="en-US" altLang="en-US" sz="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Russette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H., Semmens, E. O., Kaufman, J. D., . . . Fitzpatrick, A. L. (2022). Neighborhood greenspace exposure as a protective factor in dementia risk among U.S. adults 75 years or older: a cohort study. </a:t>
            </a:r>
            <a:r>
              <a:rPr kumimoji="0" lang="en-US" altLang="en-US" sz="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Environmental Health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761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BFF60B97-5EB1-411D-9287-82F79E225F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D674D93F-5BDC-4ACB-A8CA-7E98165118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08928BCD-A664-442D-ABA1-C3CFBED999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3">
              <a:extLst>
                <a:ext uri="{FF2B5EF4-FFF2-40B4-BE49-F238E27FC236}">
                  <a16:creationId xmlns:a16="http://schemas.microsoft.com/office/drawing/2014/main" id="{BA984793-63CC-45CB-A884-996FAAC233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5">
              <a:extLst>
                <a:ext uri="{FF2B5EF4-FFF2-40B4-BE49-F238E27FC236}">
                  <a16:creationId xmlns:a16="http://schemas.microsoft.com/office/drawing/2014/main" id="{2F0C28C5-1A58-4CFD-AE80-A035DCD738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95D7054E-4DD9-45B4-9774-43146D6C73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7">
              <a:extLst>
                <a:ext uri="{FF2B5EF4-FFF2-40B4-BE49-F238E27FC236}">
                  <a16:creationId xmlns:a16="http://schemas.microsoft.com/office/drawing/2014/main" id="{B82025D2-80F5-4523-8D68-3831F8711F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8">
              <a:extLst>
                <a:ext uri="{FF2B5EF4-FFF2-40B4-BE49-F238E27FC236}">
                  <a16:creationId xmlns:a16="http://schemas.microsoft.com/office/drawing/2014/main" id="{BC890E5E-6997-4B43-8F03-33C4CA22B6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29">
              <a:extLst>
                <a:ext uri="{FF2B5EF4-FFF2-40B4-BE49-F238E27FC236}">
                  <a16:creationId xmlns:a16="http://schemas.microsoft.com/office/drawing/2014/main" id="{A8F61413-378E-434E-BB32-C83A8B826E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22FCA4F9-826F-46CC-97AA-E951F199A6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96E65488-263B-49DE-A257-2F17752147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07BD4810-CC43-6BE2-8CF9-3C6947EA3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7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Urbanization Trends</a:t>
            </a:r>
          </a:p>
        </p:txBody>
      </p:sp>
      <p:pic>
        <p:nvPicPr>
          <p:cNvPr id="15" name="Picture 14" descr="A picture containing tree, grass, outdoor, field&#10;&#10;Description automatically generated">
            <a:extLst>
              <a:ext uri="{FF2B5EF4-FFF2-40B4-BE49-F238E27FC236}">
                <a16:creationId xmlns:a16="http://schemas.microsoft.com/office/drawing/2014/main" id="{E71A7EF6-854F-BDB6-D16B-3635920A6D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84" r="24767" b="2"/>
          <a:stretch/>
        </p:blipFill>
        <p:spPr>
          <a:xfrm>
            <a:off x="677334" y="3525260"/>
            <a:ext cx="2033047" cy="2992435"/>
          </a:xfrm>
          <a:prstGeom prst="rect">
            <a:avLst/>
          </a:prstGeom>
        </p:spPr>
      </p:pic>
      <p:pic>
        <p:nvPicPr>
          <p:cNvPr id="11" name="Content Placeholder 10" descr="Chart, line chart&#10;&#10;Description automatically generated">
            <a:extLst>
              <a:ext uri="{FF2B5EF4-FFF2-40B4-BE49-F238E27FC236}">
                <a16:creationId xmlns:a16="http://schemas.microsoft.com/office/drawing/2014/main" id="{1782D044-D775-C791-82A0-A67E5F7A0A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4" r="20370" b="-4"/>
          <a:stretch/>
        </p:blipFill>
        <p:spPr>
          <a:xfrm>
            <a:off x="3105163" y="1375044"/>
            <a:ext cx="4319261" cy="3060856"/>
          </a:xfrm>
          <a:prstGeom prst="rect">
            <a:avLst/>
          </a:prstGeom>
        </p:spPr>
      </p:pic>
      <p:sp>
        <p:nvSpPr>
          <p:cNvPr id="36" name="Isosceles Triangle 8">
            <a:extLst>
              <a:ext uri="{FF2B5EF4-FFF2-40B4-BE49-F238E27FC236}">
                <a16:creationId xmlns:a16="http://schemas.microsoft.com/office/drawing/2014/main" id="{EDEA1E2F-218D-4172-856B-74C87C8951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1"/>
            <a:ext cx="476655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7" name="Picture 16" descr="A picture containing building, outdoor, stone, garden&#10;&#10;Description automatically generated">
            <a:extLst>
              <a:ext uri="{FF2B5EF4-FFF2-40B4-BE49-F238E27FC236}">
                <a16:creationId xmlns:a16="http://schemas.microsoft.com/office/drawing/2014/main" id="{F325E51D-A19B-1DB1-35DE-07450103DD2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" r="5266" b="3"/>
          <a:stretch/>
        </p:blipFill>
        <p:spPr>
          <a:xfrm>
            <a:off x="6427458" y="4656485"/>
            <a:ext cx="2616049" cy="1861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464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1D7272E-2640-F161-56AB-224B7593B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488" y="2745736"/>
            <a:ext cx="3703320" cy="1366528"/>
          </a:xfrm>
          <a:solidFill>
            <a:schemeClr val="tx1">
              <a:alpha val="50000"/>
            </a:schemeClr>
          </a:solidFill>
          <a:ln w="25400" cap="sq" cmpd="sng">
            <a:solidFill>
              <a:schemeClr val="bg1"/>
            </a:solidFill>
            <a:miter lim="800000"/>
          </a:ln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Importance of Green space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F8C372-4ED8-CE13-2B27-D2CEF4E303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80995" y="785853"/>
            <a:ext cx="6049953" cy="2523854"/>
          </a:xfrm>
        </p:spPr>
        <p:txBody>
          <a:bodyPr anchor="b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Health:</a:t>
            </a:r>
          </a:p>
          <a:p>
            <a:pPr lvl="1"/>
            <a:r>
              <a:rPr lang="en-US" sz="1800" dirty="0">
                <a:solidFill>
                  <a:schemeClr val="bg1"/>
                </a:solidFill>
              </a:rPr>
              <a:t>Mental Health</a:t>
            </a:r>
          </a:p>
          <a:p>
            <a:pPr lvl="1"/>
            <a:r>
              <a:rPr lang="en-US" sz="1800" dirty="0">
                <a:solidFill>
                  <a:schemeClr val="bg1"/>
                </a:solidFill>
              </a:rPr>
              <a:t>Physical well being</a:t>
            </a:r>
          </a:p>
          <a:p>
            <a:pPr lvl="1"/>
            <a:r>
              <a:rPr lang="en-US" sz="1800" dirty="0">
                <a:solidFill>
                  <a:schemeClr val="bg1"/>
                </a:solidFill>
              </a:rPr>
              <a:t>Perceived Health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224678D-76A5-ED9F-EFED-B676FB3579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71525" y="3694067"/>
            <a:ext cx="6059423" cy="250564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Other:</a:t>
            </a:r>
          </a:p>
          <a:p>
            <a:pPr lvl="1"/>
            <a:r>
              <a:rPr lang="en-US" sz="1800" dirty="0">
                <a:solidFill>
                  <a:schemeClr val="bg1"/>
                </a:solidFill>
              </a:rPr>
              <a:t>Property Values</a:t>
            </a:r>
          </a:p>
          <a:p>
            <a:pPr lvl="1"/>
            <a:r>
              <a:rPr lang="en-US" sz="1800" dirty="0">
                <a:solidFill>
                  <a:schemeClr val="bg1"/>
                </a:solidFill>
              </a:rPr>
              <a:t>Business </a:t>
            </a:r>
          </a:p>
          <a:p>
            <a:pPr lvl="1"/>
            <a:r>
              <a:rPr lang="en-US" sz="1800" dirty="0">
                <a:solidFill>
                  <a:schemeClr val="bg1"/>
                </a:solidFill>
              </a:rPr>
              <a:t>Reduction in pollution</a:t>
            </a:r>
          </a:p>
          <a:p>
            <a:pPr lvl="1"/>
            <a:r>
              <a:rPr lang="en-US" sz="1800" dirty="0">
                <a:solidFill>
                  <a:schemeClr val="bg1"/>
                </a:solidFill>
              </a:rPr>
              <a:t>Reduction in heat island effect</a:t>
            </a:r>
          </a:p>
        </p:txBody>
      </p:sp>
    </p:spTree>
    <p:extLst>
      <p:ext uri="{BB962C8B-B14F-4D97-AF65-F5344CB8AC3E}">
        <p14:creationId xmlns:p14="http://schemas.microsoft.com/office/powerpoint/2010/main" val="38534853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8">
            <a:extLst>
              <a:ext uri="{FF2B5EF4-FFF2-40B4-BE49-F238E27FC236}">
                <a16:creationId xmlns:a16="http://schemas.microsoft.com/office/drawing/2014/main" id="{655AE6B0-AC9E-4167-806F-E9DB135FC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3A8091-B8D2-FE97-24DC-71ABFF334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anchor="ctr"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Multiple standards</a:t>
            </a:r>
          </a:p>
        </p:txBody>
      </p:sp>
      <p:grpSp>
        <p:nvGrpSpPr>
          <p:cNvPr id="25" name="Group 10">
            <a:extLst>
              <a:ext uri="{FF2B5EF4-FFF2-40B4-BE49-F238E27FC236}">
                <a16:creationId xmlns:a16="http://schemas.microsoft.com/office/drawing/2014/main" id="{3523416A-383B-4FDC-B4C9-D8EDDFE9C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267" y="-8467"/>
            <a:ext cx="4766733" cy="6866467"/>
            <a:chOff x="7425267" y="-8467"/>
            <a:chExt cx="4766733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9" name="Rectangle 21">
            <a:extLst>
              <a:ext uri="{FF2B5EF4-FFF2-40B4-BE49-F238E27FC236}">
                <a16:creationId xmlns:a16="http://schemas.microsoft.com/office/drawing/2014/main" id="{87BD1F4E-A66D-4C06-86DA-8D56CA7A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719" y="0"/>
            <a:ext cx="621428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0" name="Content Placeholder 2">
            <a:extLst>
              <a:ext uri="{FF2B5EF4-FFF2-40B4-BE49-F238E27FC236}">
                <a16:creationId xmlns:a16="http://schemas.microsoft.com/office/drawing/2014/main" id="{D3706DFD-2B26-4FD2-36C1-35EE209A55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3162913"/>
              </p:ext>
            </p:extLst>
          </p:nvPr>
        </p:nvGraphicFramePr>
        <p:xfrm>
          <a:off x="4916553" y="944563"/>
          <a:ext cx="6628804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09172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26C67-7A3B-5976-D68C-4F8764ED5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442" y="685800"/>
            <a:ext cx="4353116" cy="1474666"/>
          </a:xfrm>
        </p:spPr>
        <p:txBody>
          <a:bodyPr anchor="b">
            <a:normAutofit fontScale="90000"/>
          </a:bodyPr>
          <a:lstStyle/>
          <a:p>
            <a:pPr algn="ctr"/>
            <a:r>
              <a:rPr lang="en-US" sz="3200">
                <a:solidFill>
                  <a:srgbClr val="595959"/>
                </a:solidFill>
              </a:rPr>
              <a:t>How to create a rating that works with any standard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8A89D7-6D78-8C2F-CEFB-C67122A281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1442" y="2447337"/>
            <a:ext cx="4353116" cy="3770434"/>
          </a:xfrm>
        </p:spPr>
        <p:txBody>
          <a:bodyPr anchor="t">
            <a:normAutofit/>
          </a:bodyPr>
          <a:lstStyle/>
          <a:p>
            <a:r>
              <a:rPr lang="en-US" sz="2000">
                <a:solidFill>
                  <a:srgbClr val="595959"/>
                </a:solidFill>
              </a:rPr>
              <a:t>Commonalities</a:t>
            </a:r>
          </a:p>
          <a:p>
            <a:pPr lvl="1"/>
            <a:r>
              <a:rPr lang="en-US" sz="2000">
                <a:solidFill>
                  <a:srgbClr val="595959"/>
                </a:solidFill>
              </a:rPr>
              <a:t>Area of greenspace</a:t>
            </a:r>
          </a:p>
          <a:p>
            <a:pPr lvl="1"/>
            <a:r>
              <a:rPr lang="en-US" sz="2000">
                <a:solidFill>
                  <a:srgbClr val="595959"/>
                </a:solidFill>
              </a:rPr>
              <a:t>Distance to home</a:t>
            </a:r>
          </a:p>
          <a:p>
            <a:r>
              <a:rPr lang="en-US" sz="2000">
                <a:solidFill>
                  <a:srgbClr val="595959"/>
                </a:solidFill>
              </a:rPr>
              <a:t>WHO recommends equitable distribution to all residents</a:t>
            </a:r>
          </a:p>
        </p:txBody>
      </p:sp>
      <p:pic>
        <p:nvPicPr>
          <p:cNvPr id="5" name="Picture 4" descr="Figures of houses in different position and sizes">
            <a:extLst>
              <a:ext uri="{FF2B5EF4-FFF2-40B4-BE49-F238E27FC236}">
                <a16:creationId xmlns:a16="http://schemas.microsoft.com/office/drawing/2014/main" id="{516A068C-2ADE-DF82-B67D-43E8EA4450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05" r="29999"/>
          <a:stretch/>
        </p:blipFill>
        <p:spPr>
          <a:xfrm>
            <a:off x="6781801" y="1105236"/>
            <a:ext cx="4797056" cy="4693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631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1018397-BDB8-90B3-5A99-5E8C6A3D0B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9091" t="24478" b="7340"/>
          <a:stretch/>
        </p:blipFill>
        <p:spPr>
          <a:xfrm>
            <a:off x="1" y="10"/>
            <a:ext cx="12191999" cy="6857990"/>
          </a:xfrm>
          <a:prstGeom prst="rect">
            <a:avLst/>
          </a:prstGeom>
        </p:spPr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BBFBD429-C7AA-4D85-BEBF-26ECE2DBA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Parallelogram 12">
            <a:extLst>
              <a:ext uri="{FF2B5EF4-FFF2-40B4-BE49-F238E27FC236}">
                <a16:creationId xmlns:a16="http://schemas.microsoft.com/office/drawing/2014/main" id="{7A9CEEF0-7547-4FA2-93BD-0B8C799DD2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24188" y="0"/>
            <a:ext cx="9372600" cy="6858000"/>
          </a:xfrm>
          <a:prstGeom prst="parallelogram">
            <a:avLst>
              <a:gd name="adj" fmla="val 14937"/>
            </a:avLst>
          </a:prstGeom>
          <a:solidFill>
            <a:schemeClr val="bg1">
              <a:alpha val="8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A02E860-D290-48CF-9C38-BC8EB8854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BF60179-3A15-468E-86D0-1C2FFD504B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23">
            <a:extLst>
              <a:ext uri="{FF2B5EF4-FFF2-40B4-BE49-F238E27FC236}">
                <a16:creationId xmlns:a16="http://schemas.microsoft.com/office/drawing/2014/main" id="{87ED294B-4D40-44B4-86E7-F23C046882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44BF66-8252-DE31-5AA9-5C60DE072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6047" y="609600"/>
            <a:ext cx="6487955" cy="1320800"/>
          </a:xfrm>
        </p:spPr>
        <p:txBody>
          <a:bodyPr anchor="t"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Current rating Methods</a:t>
            </a:r>
          </a:p>
        </p:txBody>
      </p:sp>
      <p:sp>
        <p:nvSpPr>
          <p:cNvPr id="21" name="Rectangle 25">
            <a:extLst>
              <a:ext uri="{FF2B5EF4-FFF2-40B4-BE49-F238E27FC236}">
                <a16:creationId xmlns:a16="http://schemas.microsoft.com/office/drawing/2014/main" id="{55D78701-1D8D-45A3-9B44-A94C334622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B8C595DB-254F-4E8B-9C0D-648B3FF1B0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27">
            <a:extLst>
              <a:ext uri="{FF2B5EF4-FFF2-40B4-BE49-F238E27FC236}">
                <a16:creationId xmlns:a16="http://schemas.microsoft.com/office/drawing/2014/main" id="{2E000235-D5DF-4D2F-AECA-3814821B5C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Rectangle 28">
            <a:extLst>
              <a:ext uri="{FF2B5EF4-FFF2-40B4-BE49-F238E27FC236}">
                <a16:creationId xmlns:a16="http://schemas.microsoft.com/office/drawing/2014/main" id="{D7CE0E87-2C2C-4907-BBE3-D24D86C42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Rectangle 29">
            <a:extLst>
              <a:ext uri="{FF2B5EF4-FFF2-40B4-BE49-F238E27FC236}">
                <a16:creationId xmlns:a16="http://schemas.microsoft.com/office/drawing/2014/main" id="{8FF0BC47-4F6D-4430-8C11-E1566CBF63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5B73C5C4-3778-4E76-9467-8B46C9F91F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DEE41B7-27F4-729B-4D1C-398887004F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9579518"/>
              </p:ext>
            </p:extLst>
          </p:nvPr>
        </p:nvGraphicFramePr>
        <p:xfrm>
          <a:off x="2786047" y="2159000"/>
          <a:ext cx="6487955" cy="3882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51890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4A0B035-7D19-CCF5-7D4C-DAD3833816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9091" t="2339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BBFBD429-C7AA-4D85-BEBF-26ECE2DBA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Parallelogram 19">
            <a:extLst>
              <a:ext uri="{FF2B5EF4-FFF2-40B4-BE49-F238E27FC236}">
                <a16:creationId xmlns:a16="http://schemas.microsoft.com/office/drawing/2014/main" id="{7A9CEEF0-7547-4FA2-93BD-0B8C799DD2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24188" y="0"/>
            <a:ext cx="9372600" cy="6858000"/>
          </a:xfrm>
          <a:prstGeom prst="parallelogram">
            <a:avLst>
              <a:gd name="adj" fmla="val 14937"/>
            </a:avLst>
          </a:prstGeom>
          <a:solidFill>
            <a:schemeClr val="bg1">
              <a:alpha val="8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A02E860-D290-48CF-9C38-BC8EB8854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BF60179-3A15-468E-86D0-1C2FFD504B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3">
            <a:extLst>
              <a:ext uri="{FF2B5EF4-FFF2-40B4-BE49-F238E27FC236}">
                <a16:creationId xmlns:a16="http://schemas.microsoft.com/office/drawing/2014/main" id="{87ED294B-4D40-44B4-86E7-F23C046882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9276E9-C4EF-4654-9982-D47B8C20A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6047" y="609600"/>
            <a:ext cx="6487955" cy="1320800"/>
          </a:xfrm>
        </p:spPr>
        <p:txBody>
          <a:bodyPr anchor="t"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Methodology: Weighted Multivariate Analysis</a:t>
            </a:r>
          </a:p>
        </p:txBody>
      </p:sp>
      <p:sp>
        <p:nvSpPr>
          <p:cNvPr id="28" name="Rectangle 25">
            <a:extLst>
              <a:ext uri="{FF2B5EF4-FFF2-40B4-BE49-F238E27FC236}">
                <a16:creationId xmlns:a16="http://schemas.microsoft.com/office/drawing/2014/main" id="{55D78701-1D8D-45A3-9B44-A94C334622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B8C595DB-254F-4E8B-9C0D-648B3FF1B0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Rectangle 27">
            <a:extLst>
              <a:ext uri="{FF2B5EF4-FFF2-40B4-BE49-F238E27FC236}">
                <a16:creationId xmlns:a16="http://schemas.microsoft.com/office/drawing/2014/main" id="{2E000235-D5DF-4D2F-AECA-3814821B5C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Rectangle 28">
            <a:extLst>
              <a:ext uri="{FF2B5EF4-FFF2-40B4-BE49-F238E27FC236}">
                <a16:creationId xmlns:a16="http://schemas.microsoft.com/office/drawing/2014/main" id="{D7CE0E87-2C2C-4907-BBE3-D24D86C42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Rectangle 29">
            <a:extLst>
              <a:ext uri="{FF2B5EF4-FFF2-40B4-BE49-F238E27FC236}">
                <a16:creationId xmlns:a16="http://schemas.microsoft.com/office/drawing/2014/main" id="{8FF0BC47-4F6D-4430-8C11-E1566CBF63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Isosceles Triangle 37">
            <a:extLst>
              <a:ext uri="{FF2B5EF4-FFF2-40B4-BE49-F238E27FC236}">
                <a16:creationId xmlns:a16="http://schemas.microsoft.com/office/drawing/2014/main" id="{5B73C5C4-3778-4E76-9467-8B46C9F91F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41329C81-A4E4-A5CD-DC7F-3828F6A025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0788217"/>
              </p:ext>
            </p:extLst>
          </p:nvPr>
        </p:nvGraphicFramePr>
        <p:xfrm>
          <a:off x="2786047" y="2159000"/>
          <a:ext cx="6487955" cy="3882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92770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AFBB5-B66C-F641-F7A3-EA9CB2738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Data: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0E2386-084F-E429-6283-0578401BE2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American Community Survey</a:t>
            </a:r>
          </a:p>
          <a:p>
            <a:r>
              <a:rPr lang="en-US" dirty="0"/>
              <a:t>DCNR local park survey</a:t>
            </a:r>
          </a:p>
          <a:p>
            <a:r>
              <a:rPr lang="en-US" dirty="0" err="1"/>
              <a:t>Parkserve</a:t>
            </a:r>
            <a:r>
              <a:rPr lang="en-US" dirty="0"/>
              <a:t> park access </a:t>
            </a:r>
          </a:p>
          <a:p>
            <a:r>
              <a:rPr lang="en-US" dirty="0"/>
              <a:t>PASDA urban boundaries</a:t>
            </a:r>
          </a:p>
          <a:p>
            <a:r>
              <a:rPr lang="en-US" dirty="0"/>
              <a:t>Individual cities for parcel information</a:t>
            </a:r>
          </a:p>
        </p:txBody>
      </p:sp>
    </p:spTree>
    <p:extLst>
      <p:ext uri="{BB962C8B-B14F-4D97-AF65-F5344CB8AC3E}">
        <p14:creationId xmlns:p14="http://schemas.microsoft.com/office/powerpoint/2010/main" val="61568576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9198</TotalTime>
  <Words>932</Words>
  <Application>Microsoft Office PowerPoint</Application>
  <PresentationFormat>Widescreen</PresentationFormat>
  <Paragraphs>102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Trebuchet MS</vt:lpstr>
      <vt:lpstr>Wingdings 3</vt:lpstr>
      <vt:lpstr>Facet</vt:lpstr>
      <vt:lpstr>Weighted Multivariate Rating of Urban Green Spaces</vt:lpstr>
      <vt:lpstr>Urban Areas</vt:lpstr>
      <vt:lpstr>Urbanization Trends</vt:lpstr>
      <vt:lpstr>Importance of Green space</vt:lpstr>
      <vt:lpstr>Multiple standards</vt:lpstr>
      <vt:lpstr>How to create a rating that works with any standard</vt:lpstr>
      <vt:lpstr>Current rating Methods</vt:lpstr>
      <vt:lpstr>Methodology: Weighted Multivariate Analysis</vt:lpstr>
      <vt:lpstr>Data:</vt:lpstr>
      <vt:lpstr>Availability</vt:lpstr>
      <vt:lpstr>Accessibility</vt:lpstr>
      <vt:lpstr>Equitability</vt:lpstr>
      <vt:lpstr>Example final score</vt:lpstr>
      <vt:lpstr>Trial City: Williamsport, PA</vt:lpstr>
      <vt:lpstr>Trail City: Bloomsburg, PA</vt:lpstr>
      <vt:lpstr>Trial City: Hazleton, PA</vt:lpstr>
      <vt:lpstr>Results for Williamsport, PA</vt:lpstr>
      <vt:lpstr>Accessibility</vt:lpstr>
      <vt:lpstr>Equitability</vt:lpstr>
      <vt:lpstr>Composite</vt:lpstr>
      <vt:lpstr>Timeline</vt:lpstr>
      <vt:lpstr>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Urban Greenspace ratings based on Availability, Accessibility, and Equitability</dc:title>
  <dc:creator>Casey Faust</dc:creator>
  <cp:lastModifiedBy>Faust, Casey C</cp:lastModifiedBy>
  <cp:revision>3</cp:revision>
  <dcterms:created xsi:type="dcterms:W3CDTF">2022-06-22T15:58:55Z</dcterms:created>
  <dcterms:modified xsi:type="dcterms:W3CDTF">2022-07-13T19:37:32Z</dcterms:modified>
</cp:coreProperties>
</file>