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  <p:sldMasterId id="2147483722" r:id="rId2"/>
  </p:sldMasterIdLst>
  <p:notesMasterIdLst>
    <p:notesMasterId r:id="rId26"/>
  </p:notesMasterIdLst>
  <p:handoutMasterIdLst>
    <p:handoutMasterId r:id="rId27"/>
  </p:handoutMasterIdLst>
  <p:sldIdLst>
    <p:sldId id="373" r:id="rId3"/>
    <p:sldId id="453" r:id="rId4"/>
    <p:sldId id="454" r:id="rId5"/>
    <p:sldId id="457" r:id="rId6"/>
    <p:sldId id="458" r:id="rId7"/>
    <p:sldId id="455" r:id="rId8"/>
    <p:sldId id="459" r:id="rId9"/>
    <p:sldId id="460" r:id="rId10"/>
    <p:sldId id="463" r:id="rId11"/>
    <p:sldId id="478" r:id="rId12"/>
    <p:sldId id="479" r:id="rId13"/>
    <p:sldId id="480" r:id="rId14"/>
    <p:sldId id="483" r:id="rId15"/>
    <p:sldId id="486" r:id="rId16"/>
    <p:sldId id="487" r:id="rId17"/>
    <p:sldId id="490" r:id="rId18"/>
    <p:sldId id="488" r:id="rId19"/>
    <p:sldId id="489" r:id="rId20"/>
    <p:sldId id="467" r:id="rId21"/>
    <p:sldId id="491" r:id="rId22"/>
    <p:sldId id="474" r:id="rId23"/>
    <p:sldId id="475" r:id="rId24"/>
    <p:sldId id="379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0">
          <p15:clr>
            <a:srgbClr val="A4A3A4"/>
          </p15:clr>
        </p15:guide>
        <p15:guide id="2" pos="28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3" autoAdjust="0"/>
    <p:restoredTop sz="95132" autoAdjust="0"/>
  </p:normalViewPr>
  <p:slideViewPr>
    <p:cSldViewPr snapToGrid="0" snapToObjects="1">
      <p:cViewPr>
        <p:scale>
          <a:sx n="96" d="100"/>
          <a:sy n="96" d="100"/>
        </p:scale>
        <p:origin x="876" y="930"/>
      </p:cViewPr>
      <p:guideLst>
        <p:guide orient="horz" pos="1610"/>
        <p:guide pos="2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20" d="100"/>
        <a:sy n="120" d="100"/>
      </p:scale>
      <p:origin x="0" y="-58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3B4C0-1011-0B4A-BB54-31DF571664C0}" type="datetimeFigureOut">
              <a:t>5/9/2017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D9969-7CC6-6840-8DAC-E43D0366181D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327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1C7CA-DF79-8846-9F95-E49BAB9BBD04}" type="datetimeFigureOut">
              <a:t>5/9/2017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E732A-A94D-7948-AC8A-EA6E2776516F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9139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E732A-A94D-7948-AC8A-EA6E277651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44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E732A-A94D-7948-AC8A-EA6E2776516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60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now can take a couple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 or comments regarding Penn State’s new strategic plan and related topics. Thank you for your attention and for having me join you today. It’s been a pleasure.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E732A-A94D-7948-AC8A-EA6E2776516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8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999862"/>
            <a:ext cx="6400800" cy="1102519"/>
          </a:xfrm>
        </p:spPr>
        <p:txBody>
          <a:bodyPr/>
          <a:lstStyle>
            <a:lvl1pPr algn="l">
              <a:lnSpc>
                <a:spcPct val="90000"/>
              </a:lnSpc>
              <a:defRPr b="1" i="0">
                <a:solidFill>
                  <a:schemeClr val="accent1"/>
                </a:solidFill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49548"/>
            <a:ext cx="6400800" cy="48371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828151"/>
            <a:ext cx="9144000" cy="13153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PSUrev_sht285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2" y="2475539"/>
            <a:ext cx="1895079" cy="1092287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371600" y="3947333"/>
            <a:ext cx="6280150" cy="397669"/>
          </a:xfrm>
        </p:spPr>
        <p:txBody>
          <a:bodyPr>
            <a:normAutofit/>
          </a:bodyPr>
          <a:lstStyle>
            <a:lvl1pPr marL="0" indent="0">
              <a:buNone/>
              <a:defRPr sz="1800" cap="al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88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1" i="0"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3870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  <p:pic>
        <p:nvPicPr>
          <p:cNvPr id="6" name="Picture 5" descr="PS_HOR_REV_CMYK_2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7" y="4660191"/>
            <a:ext cx="1376493" cy="4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0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1436" y="205980"/>
            <a:ext cx="1255363" cy="4239022"/>
          </a:xfrm>
        </p:spPr>
        <p:txBody>
          <a:bodyPr vert="eaVert">
            <a:normAutofit/>
          </a:bodyPr>
          <a:lstStyle>
            <a:lvl1pPr>
              <a:defRPr sz="3600" b="1" i="0"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05980"/>
            <a:ext cx="6703017" cy="42390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3870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  <p:pic>
        <p:nvPicPr>
          <p:cNvPr id="6" name="Picture 5" descr="PS_HOR_REV_CMYK_2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7" y="4660191"/>
            <a:ext cx="1376493" cy="4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40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999862"/>
            <a:ext cx="6400800" cy="1102519"/>
          </a:xfrm>
        </p:spPr>
        <p:txBody>
          <a:bodyPr/>
          <a:lstStyle>
            <a:lvl1pPr algn="l">
              <a:lnSpc>
                <a:spcPct val="90000"/>
              </a:lnSpc>
              <a:defRPr b="1" i="0">
                <a:solidFill>
                  <a:schemeClr val="accent1"/>
                </a:solidFill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49548"/>
            <a:ext cx="6400800" cy="48371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828151"/>
            <a:ext cx="9144000" cy="13153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371600" y="3947333"/>
            <a:ext cx="6280150" cy="397669"/>
          </a:xfrm>
        </p:spPr>
        <p:txBody>
          <a:bodyPr>
            <a:normAutofit/>
          </a:bodyPr>
          <a:lstStyle>
            <a:lvl1pPr marL="0" indent="0">
              <a:buNone/>
              <a:defRPr sz="1800" cap="al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883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1" i="0"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2165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960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43359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1821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2165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01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1" i="0"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2333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2333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2165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86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8011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59938"/>
            <a:ext cx="4040188" cy="3096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88011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359938"/>
            <a:ext cx="4041775" cy="3096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299764" y="4740331"/>
            <a:ext cx="52165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621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1" i="0"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2165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082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2165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12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2228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3513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2165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15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1" i="0"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3870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  <p:pic>
        <p:nvPicPr>
          <p:cNvPr id="5" name="Picture 4" descr="PS_HOR_REV_CMYK_2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7" y="4660191"/>
            <a:ext cx="1376493" cy="4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60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424453"/>
            <a:ext cx="5486400" cy="425054"/>
          </a:xfrm>
        </p:spPr>
        <p:txBody>
          <a:bodyPr anchor="b"/>
          <a:lstStyle>
            <a:lvl1pPr algn="l">
              <a:defRPr sz="20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3835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849509"/>
            <a:ext cx="5486400" cy="5319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2165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20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1" i="0"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2165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0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5980"/>
            <a:ext cx="1371600" cy="4239022"/>
          </a:xfrm>
        </p:spPr>
        <p:txBody>
          <a:bodyPr vert="eaVert">
            <a:normAutofit/>
          </a:bodyPr>
          <a:lstStyle>
            <a:lvl1pPr>
              <a:defRPr sz="3600" b="1" i="0"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05980"/>
            <a:ext cx="6610027" cy="42390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2165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84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43359"/>
            <a:ext cx="7772400" cy="1021556"/>
          </a:xfrm>
        </p:spPr>
        <p:txBody>
          <a:bodyPr anchor="t">
            <a:noAutofit/>
          </a:bodyPr>
          <a:lstStyle>
            <a:lvl1pPr algn="l">
              <a:defRPr sz="3600" b="1" cap="all"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1821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3870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  <p:pic>
        <p:nvPicPr>
          <p:cNvPr id="6" name="Picture 5" descr="PS_HOR_REV_CMYK_2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7" y="4660191"/>
            <a:ext cx="1376493" cy="4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0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1" i="0"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364"/>
            <a:ext cx="4038600" cy="34330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364"/>
            <a:ext cx="4038600" cy="34330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3870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  <p:pic>
        <p:nvPicPr>
          <p:cNvPr id="7" name="Picture 6" descr="PS_HOR_REV_CMYK_2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7" y="4660191"/>
            <a:ext cx="1376493" cy="4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8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77273"/>
            <a:ext cx="4040188" cy="6538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8"/>
            <a:ext cx="4040188" cy="28253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977273"/>
            <a:ext cx="4041775" cy="6538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8253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299764" y="4740331"/>
            <a:ext cx="53870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  <p:pic>
        <p:nvPicPr>
          <p:cNvPr id="9" name="Picture 8" descr="PS_HOR_REV_CMYK_2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7" y="4660191"/>
            <a:ext cx="1376493" cy="4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2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 b="1" i="0">
                <a:latin typeface="Rockwell"/>
                <a:cs typeface="Rockwel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3870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  <p:pic>
        <p:nvPicPr>
          <p:cNvPr id="5" name="Picture 4" descr="PS_HOR_REV_CMYK_2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7" y="4660191"/>
            <a:ext cx="1376493" cy="4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8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3870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  <p:pic>
        <p:nvPicPr>
          <p:cNvPr id="4" name="Picture 3" descr="PS_HOR_REV_CMYK_2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7" y="4660191"/>
            <a:ext cx="1376493" cy="4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1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2228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3513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3870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  <p:pic>
        <p:nvPicPr>
          <p:cNvPr id="7" name="Picture 6" descr="PS_HOR_REV_CMYK_2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7" y="4660191"/>
            <a:ext cx="1376493" cy="4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424453"/>
            <a:ext cx="5486400" cy="425054"/>
          </a:xfrm>
        </p:spPr>
        <p:txBody>
          <a:bodyPr anchor="b"/>
          <a:lstStyle>
            <a:lvl1pPr algn="l">
              <a:defRPr sz="20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3835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849509"/>
            <a:ext cx="5486400" cy="5319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299764" y="4740331"/>
            <a:ext cx="53870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College of Earth and mineral sciences – world campus</a:t>
            </a:r>
            <a:endParaRPr lang="en-US" dirty="0"/>
          </a:p>
        </p:txBody>
      </p:sp>
      <p:pic>
        <p:nvPicPr>
          <p:cNvPr id="7" name="Picture 6" descr="PS_HOR_REV_CMYK_2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7" y="4660191"/>
            <a:ext cx="1376493" cy="4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2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99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9898"/>
            <a:ext cx="8229600" cy="3434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4593687"/>
            <a:ext cx="9144000" cy="5498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100" dirty="0"/>
          </a:p>
        </p:txBody>
      </p:sp>
    </p:spTree>
    <p:extLst>
      <p:ext uri="{BB962C8B-B14F-4D97-AF65-F5344CB8AC3E}">
        <p14:creationId xmlns:p14="http://schemas.microsoft.com/office/powerpoint/2010/main" val="117256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Rockwell"/>
          <a:ea typeface="+mj-ea"/>
          <a:cs typeface="Rockwel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2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93639"/>
            <a:ext cx="8229600" cy="3570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4593687"/>
            <a:ext cx="9144000" cy="5498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100" dirty="0">
              <a:solidFill>
                <a:prstClr val="white"/>
              </a:solidFill>
              <a:latin typeface="Franklin Gothic Book"/>
            </a:endParaRPr>
          </a:p>
        </p:txBody>
      </p:sp>
      <p:pic>
        <p:nvPicPr>
          <p:cNvPr id="16" name="Picture 15" descr="PSLH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88" y="4593687"/>
            <a:ext cx="606312" cy="549815"/>
          </a:xfrm>
          <a:prstGeom prst="rect">
            <a:avLst/>
          </a:prstGeom>
        </p:spPr>
      </p:pic>
      <p:pic>
        <p:nvPicPr>
          <p:cNvPr id="9" name="Picture 8" descr="PSLH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88" y="4593687"/>
            <a:ext cx="606312" cy="549815"/>
          </a:xfrm>
          <a:prstGeom prst="rect">
            <a:avLst/>
          </a:prstGeom>
        </p:spPr>
      </p:pic>
      <p:pic>
        <p:nvPicPr>
          <p:cNvPr id="10" name="Picture 9" descr="PSUrev_sht285.a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49270"/>
            <a:ext cx="1087967" cy="5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6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Rockwell"/>
          <a:ea typeface="+mj-ea"/>
          <a:cs typeface="Rockwel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4" y="2310714"/>
            <a:ext cx="6050276" cy="1434809"/>
          </a:xfrm>
        </p:spPr>
        <p:txBody>
          <a:bodyPr>
            <a:noAutofit/>
          </a:bodyPr>
          <a:lstStyle/>
          <a:p>
            <a:pPr algn="ctr"/>
            <a:endParaRPr lang="en-US" sz="1800" dirty="0"/>
          </a:p>
          <a:p>
            <a:pPr algn="ctr"/>
            <a:r>
              <a:rPr lang="en-US" sz="1800" dirty="0" smtClean="0"/>
              <a:t>Don Ferguson</a:t>
            </a:r>
          </a:p>
          <a:p>
            <a:pPr algn="ctr"/>
            <a:r>
              <a:rPr lang="en-US" sz="1800" dirty="0" smtClean="0"/>
              <a:t>GEOG 596A – MGIS Capstone Proposal</a:t>
            </a:r>
          </a:p>
          <a:p>
            <a:pPr algn="ctr"/>
            <a:r>
              <a:rPr lang="en-US" sz="1800" dirty="0" smtClean="0"/>
              <a:t>Tuesday, May 9, 2017</a:t>
            </a:r>
            <a:br>
              <a:rPr lang="en-US" sz="1800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627085" y="4107543"/>
            <a:ext cx="5950858" cy="725714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College of Earth and mineral sciences – world campus</a:t>
            </a:r>
            <a:endParaRPr lang="en-US" sz="1600" dirty="0"/>
          </a:p>
        </p:txBody>
      </p:sp>
      <p:pic>
        <p:nvPicPr>
          <p:cNvPr id="6" name="Picture 5" descr="PS_HOR_REV_CMYK_2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2" y="4036164"/>
            <a:ext cx="2170243" cy="6844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6055" y="999862"/>
            <a:ext cx="8021888" cy="1102519"/>
          </a:xfrm>
        </p:spPr>
        <p:txBody>
          <a:bodyPr>
            <a:noAutofit/>
          </a:bodyPr>
          <a:lstStyle/>
          <a:p>
            <a:r>
              <a:rPr lang="en-US" sz="2800" dirty="0"/>
              <a:t>The Application of </a:t>
            </a:r>
            <a:r>
              <a:rPr lang="en-US" sz="2800" dirty="0" smtClean="0"/>
              <a:t>Geospatial Based Operations </a:t>
            </a:r>
            <a:r>
              <a:rPr lang="en-US" sz="2800" dirty="0"/>
              <a:t>Research to Optimize Search Strategies for Wilderness Search and Rescue</a:t>
            </a:r>
          </a:p>
        </p:txBody>
      </p:sp>
    </p:spTree>
    <p:extLst>
      <p:ext uri="{BB962C8B-B14F-4D97-AF65-F5344CB8AC3E}">
        <p14:creationId xmlns:p14="http://schemas.microsoft.com/office/powerpoint/2010/main" val="177629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670" y="733942"/>
            <a:ext cx="2578263" cy="2318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Establishing the Search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6069"/>
            <a:ext cx="4568470" cy="343456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Combination of historical-categorical subject data</a:t>
            </a:r>
          </a:p>
          <a:p>
            <a:r>
              <a:rPr lang="en-US" sz="2000" dirty="0" smtClean="0">
                <a:solidFill>
                  <a:schemeClr val="accent4"/>
                </a:solidFill>
              </a:rPr>
              <a:t>Scenario analysis and geospatial models</a:t>
            </a:r>
          </a:p>
          <a:p>
            <a:pPr lvl="1"/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b="71974"/>
          <a:stretch>
            <a:fillRect/>
          </a:stretch>
        </p:blipFill>
        <p:spPr bwMode="auto">
          <a:xfrm>
            <a:off x="585895" y="2389869"/>
            <a:ext cx="2646356" cy="10649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r="41700"/>
          <a:stretch>
            <a:fillRect/>
          </a:stretch>
        </p:blipFill>
        <p:spPr bwMode="auto">
          <a:xfrm>
            <a:off x="3177054" y="2751329"/>
            <a:ext cx="1560399" cy="145390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t="51869" b="24288"/>
          <a:stretch>
            <a:fillRect/>
          </a:stretch>
        </p:blipFill>
        <p:spPr bwMode="auto">
          <a:xfrm>
            <a:off x="585894" y="3403969"/>
            <a:ext cx="2646356" cy="90593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8" name="TextBox 7"/>
          <p:cNvSpPr txBox="1"/>
          <p:nvPr/>
        </p:nvSpPr>
        <p:spPr>
          <a:xfrm>
            <a:off x="745419" y="4250634"/>
            <a:ext cx="3843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+mn-lt"/>
              </a:rPr>
              <a:t>Koester, R.J., “Lost Person Behavior: A search and rescue guide on where to look - for land, air and water”, </a:t>
            </a:r>
            <a:r>
              <a:rPr lang="en-US" sz="800" dirty="0" err="1" smtClean="0"/>
              <a:t>dbS</a:t>
            </a:r>
            <a:r>
              <a:rPr lang="en-US" sz="800" dirty="0" smtClean="0"/>
              <a:t> Productions LLC, 2008.</a:t>
            </a:r>
            <a:r>
              <a:rPr lang="en-US" sz="800" dirty="0" smtClean="0">
                <a:latin typeface="+mn-lt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829" y="733942"/>
            <a:ext cx="979180" cy="2152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t="19517" r="14485" b="16537"/>
          <a:stretch/>
        </p:blipFill>
        <p:spPr>
          <a:xfrm>
            <a:off x="5823409" y="3107256"/>
            <a:ext cx="2375452" cy="146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Prioritization of the Search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9898"/>
            <a:ext cx="4460789" cy="3434565"/>
          </a:xfrm>
        </p:spPr>
        <p:txBody>
          <a:bodyPr>
            <a:normAutofit fontScale="92500"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Establish Probability Regions</a:t>
            </a:r>
          </a:p>
          <a:p>
            <a:pPr lvl="1"/>
            <a:r>
              <a:rPr lang="en-US" sz="1600" dirty="0" smtClean="0">
                <a:solidFill>
                  <a:schemeClr val="accent4"/>
                </a:solidFill>
              </a:rPr>
              <a:t>A </a:t>
            </a:r>
            <a:r>
              <a:rPr lang="en-US" sz="1600" dirty="0">
                <a:solidFill>
                  <a:schemeClr val="accent4"/>
                </a:solidFill>
              </a:rPr>
              <a:t>Region is a defined subset of the Search Area within which there is a uniform distribution of the likelihood of containing the search object (Land SAR Addendum to NSS V1.0, Nov 2011)</a:t>
            </a:r>
          </a:p>
          <a:p>
            <a:pPr lvl="2"/>
            <a:r>
              <a:rPr lang="en-US" sz="1400" dirty="0">
                <a:solidFill>
                  <a:schemeClr val="accent4"/>
                </a:solidFill>
              </a:rPr>
              <a:t>Probability Density (</a:t>
            </a:r>
            <a:r>
              <a:rPr lang="en-US" sz="1400" dirty="0" err="1">
                <a:solidFill>
                  <a:schemeClr val="accent4"/>
                </a:solidFill>
              </a:rPr>
              <a:t>Pden</a:t>
            </a:r>
            <a:r>
              <a:rPr lang="en-US" sz="1400" dirty="0">
                <a:solidFill>
                  <a:schemeClr val="accent4"/>
                </a:solidFill>
              </a:rPr>
              <a:t>) – Probability/Area</a:t>
            </a:r>
          </a:p>
          <a:p>
            <a:pPr lvl="1"/>
            <a:endParaRPr lang="en-US" sz="1600" dirty="0" smtClean="0">
              <a:solidFill>
                <a:schemeClr val="accent4"/>
              </a:solidFill>
            </a:endParaRPr>
          </a:p>
          <a:p>
            <a:pPr lvl="1"/>
            <a:r>
              <a:rPr lang="en-US" sz="1600" dirty="0" smtClean="0">
                <a:solidFill>
                  <a:schemeClr val="accent4"/>
                </a:solidFill>
              </a:rPr>
              <a:t>Based </a:t>
            </a:r>
            <a:r>
              <a:rPr lang="en-US" sz="1600" dirty="0">
                <a:solidFill>
                  <a:schemeClr val="accent4"/>
                </a:solidFill>
              </a:rPr>
              <a:t>only on factors that affect the search object</a:t>
            </a:r>
          </a:p>
          <a:p>
            <a:pPr lvl="1"/>
            <a:endParaRPr lang="en-US" sz="1600" dirty="0" smtClean="0">
              <a:solidFill>
                <a:schemeClr val="accent4"/>
              </a:solidFill>
            </a:endParaRPr>
          </a:p>
          <a:p>
            <a:pPr lvl="1"/>
            <a:r>
              <a:rPr lang="en-US" sz="1600" dirty="0" smtClean="0">
                <a:solidFill>
                  <a:schemeClr val="accent4"/>
                </a:solidFill>
              </a:rPr>
              <a:t>How </a:t>
            </a:r>
            <a:r>
              <a:rPr lang="en-US" sz="1600" dirty="0">
                <a:solidFill>
                  <a:schemeClr val="accent4"/>
                </a:solidFill>
              </a:rPr>
              <a:t>the area is to be searched should not impact Regional boundaries.</a:t>
            </a:r>
          </a:p>
          <a:p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989" y="796161"/>
            <a:ext cx="3584201" cy="3702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989" y="3353967"/>
            <a:ext cx="989728" cy="114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342" y="1079729"/>
            <a:ext cx="3163381" cy="2890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9898"/>
            <a:ext cx="5114142" cy="343456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Sub-divisions of Probability Regions </a:t>
            </a:r>
            <a:endParaRPr lang="en-US" sz="2000" dirty="0" smtClean="0">
              <a:solidFill>
                <a:schemeClr val="accent4"/>
              </a:solidFill>
            </a:endParaRPr>
          </a:p>
          <a:p>
            <a:pPr lvl="1"/>
            <a:r>
              <a:rPr lang="en-US" sz="1600" dirty="0" smtClean="0">
                <a:solidFill>
                  <a:schemeClr val="accent4"/>
                </a:solidFill>
              </a:rPr>
              <a:t>Based </a:t>
            </a:r>
            <a:r>
              <a:rPr lang="en-US" sz="1600" dirty="0">
                <a:solidFill>
                  <a:schemeClr val="accent4"/>
                </a:solidFill>
              </a:rPr>
              <a:t>on logistical and operational issues associated with conducting the search itself (Land SAR Addendum to NSS V1.0, Nov 2011)</a:t>
            </a:r>
          </a:p>
          <a:p>
            <a:pPr lvl="1"/>
            <a:r>
              <a:rPr lang="en-US" sz="1800" dirty="0">
                <a:solidFill>
                  <a:schemeClr val="accent4"/>
                </a:solidFill>
              </a:rPr>
              <a:t>Based on resource capabilities, not the subject</a:t>
            </a:r>
          </a:p>
          <a:p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966" y="2539414"/>
            <a:ext cx="3222468" cy="499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Searchable Segments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342" y="2796605"/>
            <a:ext cx="1000684" cy="11646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2232784" y="3541380"/>
                <a:ext cx="1998752" cy="24622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𝑷𝑺𝑹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𝑷𝒅𝒆𝒏</m:t>
                      </m:r>
                    </m:oMath>
                  </m:oMathPara>
                </a14:m>
                <a:endParaRPr lang="en-US" sz="1600" b="1" i="1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784" y="3541380"/>
                <a:ext cx="1998752" cy="246221"/>
              </a:xfrm>
              <a:prstGeom prst="rect">
                <a:avLst/>
              </a:prstGeom>
              <a:blipFill>
                <a:blip r:embed="rId5"/>
                <a:stretch>
                  <a:fillRect l="-1524" r="-152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2174966" y="3771805"/>
            <a:ext cx="3006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W - </a:t>
            </a:r>
            <a:r>
              <a:rPr lang="en-US" sz="1200" dirty="0" smtClean="0"/>
              <a:t>is </a:t>
            </a:r>
            <a:r>
              <a:rPr lang="en-US" sz="1200" dirty="0"/>
              <a:t>the effective sweep width.</a:t>
            </a:r>
          </a:p>
          <a:p>
            <a:r>
              <a:rPr lang="en-US" sz="1200" i="1" dirty="0"/>
              <a:t>V </a:t>
            </a:r>
            <a:r>
              <a:rPr lang="en-US" sz="1200" i="1" dirty="0" smtClean="0"/>
              <a:t>- </a:t>
            </a:r>
            <a:r>
              <a:rPr lang="en-US" sz="1200" dirty="0" smtClean="0"/>
              <a:t>is </a:t>
            </a:r>
            <a:r>
              <a:rPr lang="en-US" sz="1200" dirty="0"/>
              <a:t>the search speed</a:t>
            </a:r>
            <a:r>
              <a:rPr lang="en-US" sz="1200" dirty="0" smtClean="0"/>
              <a:t>.</a:t>
            </a:r>
          </a:p>
          <a:p>
            <a:r>
              <a:rPr lang="en-US" sz="1200" i="1" dirty="0" err="1"/>
              <a:t>Pden</a:t>
            </a:r>
            <a:r>
              <a:rPr lang="en-US" sz="1200" i="1" dirty="0"/>
              <a:t> </a:t>
            </a:r>
            <a:r>
              <a:rPr lang="en-US" sz="1200" i="1" dirty="0" smtClean="0"/>
              <a:t>- </a:t>
            </a:r>
            <a:r>
              <a:rPr lang="en-US" sz="1200" dirty="0" smtClean="0"/>
              <a:t>is </a:t>
            </a:r>
            <a:r>
              <a:rPr lang="en-US" sz="1200" dirty="0"/>
              <a:t>the probability </a:t>
            </a:r>
            <a:r>
              <a:rPr lang="en-US" sz="1200" dirty="0" smtClean="0"/>
              <a:t>density (POA/Area).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232784" y="3163740"/>
            <a:ext cx="301383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Probable Success Rate (PSR)</a:t>
            </a:r>
          </a:p>
        </p:txBody>
      </p:sp>
    </p:spTree>
    <p:extLst>
      <p:ext uri="{BB962C8B-B14F-4D97-AF65-F5344CB8AC3E}">
        <p14:creationId xmlns:p14="http://schemas.microsoft.com/office/powerpoint/2010/main" val="8476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Cumulative Probability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711" y="860704"/>
            <a:ext cx="6243552" cy="3456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965" y="3403331"/>
            <a:ext cx="2981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is to drive down POA across the entire search area as quickly as possible.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28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3394"/>
            <a:ext cx="6309859" cy="3130658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How </a:t>
            </a:r>
            <a:r>
              <a:rPr lang="en-US" sz="2000" dirty="0">
                <a:solidFill>
                  <a:schemeClr val="accent4"/>
                </a:solidFill>
              </a:rPr>
              <a:t>likely </a:t>
            </a:r>
            <a:r>
              <a:rPr lang="en-US" sz="2000" dirty="0" smtClean="0">
                <a:solidFill>
                  <a:schemeClr val="accent4"/>
                </a:solidFill>
              </a:rPr>
              <a:t>the Search Unit was </a:t>
            </a:r>
            <a:r>
              <a:rPr lang="en-US" sz="2000" dirty="0">
                <a:solidFill>
                  <a:schemeClr val="accent4"/>
                </a:solidFill>
              </a:rPr>
              <a:t>to have detected the subject (or clue, object) if it had been present in the area you were searching</a:t>
            </a:r>
            <a:r>
              <a:rPr lang="en-US" sz="2000" dirty="0" smtClean="0">
                <a:solidFill>
                  <a:schemeClr val="accent4"/>
                </a:solidFill>
              </a:rPr>
              <a:t>?</a:t>
            </a:r>
          </a:p>
          <a:p>
            <a:pPr lvl="1"/>
            <a:r>
              <a:rPr lang="en-US" sz="1600" dirty="0" smtClean="0">
                <a:solidFill>
                  <a:schemeClr val="accent4"/>
                </a:solidFill>
              </a:rPr>
              <a:t>Due to Random Search Theory, even a search with 100% coverage only leads to a POD of 63%</a:t>
            </a:r>
            <a:r>
              <a:rPr lang="en-US" sz="1600" baseline="30000" dirty="0" smtClean="0">
                <a:solidFill>
                  <a:schemeClr val="accent4"/>
                </a:solidFill>
              </a:rPr>
              <a:t>1</a:t>
            </a:r>
            <a:r>
              <a:rPr lang="en-US" sz="1600" dirty="0" smtClean="0">
                <a:solidFill>
                  <a:schemeClr val="accent4"/>
                </a:solidFill>
              </a:rPr>
              <a:t>.</a:t>
            </a:r>
          </a:p>
          <a:p>
            <a:pPr lvl="1"/>
            <a:r>
              <a:rPr lang="en-US" sz="1600" dirty="0" smtClean="0">
                <a:solidFill>
                  <a:schemeClr val="accent4"/>
                </a:solidFill>
              </a:rPr>
              <a:t>Dependent on Effective Sweep Width</a:t>
            </a:r>
            <a:endParaRPr lang="en-US" sz="1600" dirty="0" smtClean="0">
              <a:solidFill>
                <a:schemeClr val="accent4"/>
              </a:solidFill>
            </a:endParaRPr>
          </a:p>
          <a:p>
            <a:endParaRPr lang="en-US" sz="2000" dirty="0" smtClean="0">
              <a:solidFill>
                <a:schemeClr val="accent4"/>
              </a:solidFill>
            </a:endParaRPr>
          </a:p>
          <a:p>
            <a:r>
              <a:rPr lang="en-US" sz="2000" dirty="0" smtClean="0">
                <a:solidFill>
                  <a:schemeClr val="accent4"/>
                </a:solidFill>
              </a:rPr>
              <a:t>Important for Resource Allocation</a:t>
            </a:r>
          </a:p>
          <a:p>
            <a:pPr lvl="1"/>
            <a:r>
              <a:rPr lang="en-US" sz="1600" dirty="0" smtClean="0">
                <a:solidFill>
                  <a:schemeClr val="accent4"/>
                </a:solidFill>
              </a:rPr>
              <a:t>Provide a desired POD, time on station (search time) and resource type</a:t>
            </a:r>
          </a:p>
          <a:p>
            <a:pPr lvl="1"/>
            <a:r>
              <a:rPr lang="en-US" sz="1600" dirty="0" smtClean="0">
                <a:solidFill>
                  <a:schemeClr val="accent4"/>
                </a:solidFill>
              </a:rPr>
              <a:t>Predict the number of resources required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accent4"/>
              </a:solidFill>
            </a:endParaRPr>
          </a:p>
          <a:p>
            <a:endParaRPr lang="en-US" sz="2000" dirty="0" smtClean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13012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1. </a:t>
            </a:r>
            <a:r>
              <a:rPr lang="en-US" sz="1000" dirty="0" err="1" smtClean="0"/>
              <a:t>Koopman</a:t>
            </a:r>
            <a:r>
              <a:rPr lang="en-US" sz="1000" dirty="0" smtClean="0"/>
              <a:t>, B.O., “Search and Screening: General Principles with Historical Applications”, </a:t>
            </a:r>
            <a:r>
              <a:rPr lang="en-US" sz="1000" dirty="0" err="1" smtClean="0"/>
              <a:t>Pergamon</a:t>
            </a:r>
            <a:r>
              <a:rPr lang="en-US" sz="1000" dirty="0" smtClean="0"/>
              <a:t> Press, New York, 1980., 2003.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275" y="662735"/>
            <a:ext cx="1030256" cy="775347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682747" y="2429757"/>
            <a:ext cx="1241343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000" dirty="0">
                <a:solidFill>
                  <a:schemeClr val="tx1"/>
                </a:solidFill>
              </a:rPr>
              <a:t>High-visibility adult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884275" y="2403091"/>
            <a:ext cx="1321493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FF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050" dirty="0">
                <a:solidFill>
                  <a:schemeClr val="tx1"/>
                </a:solidFill>
              </a:rPr>
              <a:t>Low-visibility adult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59" y="1619513"/>
            <a:ext cx="1072720" cy="80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54" y="1623933"/>
            <a:ext cx="1066800" cy="79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567" y="2678823"/>
            <a:ext cx="2159045" cy="15505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78710" y="4206800"/>
            <a:ext cx="246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POD / ESW Test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3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Allocation 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0413776"/>
              </p:ext>
            </p:extLst>
          </p:nvPr>
        </p:nvGraphicFramePr>
        <p:xfrm>
          <a:off x="6490130" y="1104011"/>
          <a:ext cx="2006600" cy="2828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366">
                  <a:extLst>
                    <a:ext uri="{9D8B030D-6E8A-4147-A177-3AD203B41FA5}">
                      <a16:colId xmlns:a16="http://schemas.microsoft.com/office/drawing/2014/main" val="1333737468"/>
                    </a:ext>
                  </a:extLst>
                </a:gridCol>
                <a:gridCol w="1179234">
                  <a:extLst>
                    <a:ext uri="{9D8B030D-6E8A-4147-A177-3AD203B41FA5}">
                      <a16:colId xmlns:a16="http://schemas.microsoft.com/office/drawing/2014/main" val="2730963707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Segment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# of Searchers Needed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223625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AA01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160538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AA02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03019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AA03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195858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BB01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352812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BB03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991524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CC01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78051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DD02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178644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DD04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450063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DD05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15762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DD08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418195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042" y="1185620"/>
            <a:ext cx="3142240" cy="2665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31" y="2325758"/>
            <a:ext cx="2184994" cy="1747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31" y="734672"/>
            <a:ext cx="2184994" cy="15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59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Operations Research / Constraint Programming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OR provides </a:t>
            </a:r>
            <a:r>
              <a:rPr lang="en-US" sz="2000" dirty="0">
                <a:solidFill>
                  <a:schemeClr val="accent4"/>
                </a:solidFill>
              </a:rPr>
              <a:t>framework </a:t>
            </a:r>
            <a:r>
              <a:rPr lang="en-US" sz="2000" dirty="0" smtClean="0">
                <a:solidFill>
                  <a:schemeClr val="accent4"/>
                </a:solidFill>
              </a:rPr>
              <a:t>through the application of advanced analytical methods to </a:t>
            </a:r>
            <a:r>
              <a:rPr lang="en-US" sz="2000" dirty="0">
                <a:solidFill>
                  <a:schemeClr val="accent4"/>
                </a:solidFill>
              </a:rPr>
              <a:t>aid in decision-making and improve </a:t>
            </a:r>
            <a:r>
              <a:rPr lang="en-US" sz="2000" dirty="0" smtClean="0">
                <a:solidFill>
                  <a:schemeClr val="accent4"/>
                </a:solidFill>
              </a:rPr>
              <a:t>efficiency</a:t>
            </a:r>
            <a:r>
              <a:rPr lang="en-US" sz="2000" baseline="30000" dirty="0" smtClean="0">
                <a:solidFill>
                  <a:schemeClr val="accent4"/>
                </a:solidFill>
              </a:rPr>
              <a:t>1</a:t>
            </a:r>
            <a:r>
              <a:rPr lang="en-US" sz="2000" dirty="0" smtClean="0">
                <a:solidFill>
                  <a:schemeClr val="accent4"/>
                </a:solidFill>
              </a:rPr>
              <a:t>. </a:t>
            </a:r>
            <a:endParaRPr lang="en-US" sz="2000" dirty="0">
              <a:solidFill>
                <a:schemeClr val="accent4"/>
              </a:solidFill>
            </a:endParaRPr>
          </a:p>
          <a:p>
            <a:pPr lvl="1"/>
            <a:r>
              <a:rPr lang="en-US" sz="1800" dirty="0">
                <a:solidFill>
                  <a:schemeClr val="accent4"/>
                </a:solidFill>
              </a:rPr>
              <a:t>Developed during WWII </a:t>
            </a:r>
            <a:r>
              <a:rPr lang="en-US" sz="1800" dirty="0" smtClean="0">
                <a:solidFill>
                  <a:schemeClr val="accent4"/>
                </a:solidFill>
              </a:rPr>
              <a:t>to improve </a:t>
            </a:r>
            <a:r>
              <a:rPr lang="en-US" sz="1800" dirty="0">
                <a:solidFill>
                  <a:schemeClr val="accent4"/>
                </a:solidFill>
              </a:rPr>
              <a:t>resource </a:t>
            </a:r>
            <a:r>
              <a:rPr lang="en-US" sz="1800" dirty="0" smtClean="0">
                <a:solidFill>
                  <a:schemeClr val="accent4"/>
                </a:solidFill>
              </a:rPr>
              <a:t>allocation</a:t>
            </a:r>
            <a:endParaRPr lang="en-US" sz="1800" baseline="30000" dirty="0" smtClean="0">
              <a:solidFill>
                <a:schemeClr val="accent4"/>
              </a:solidFill>
            </a:endParaRP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Widely used in the business community to improve process efficiency and reduce expenses including resource allocation and scheduling.</a:t>
            </a:r>
          </a:p>
          <a:p>
            <a:endParaRPr lang="en-US" sz="2200" dirty="0">
              <a:solidFill>
                <a:schemeClr val="accent4"/>
              </a:solidFill>
            </a:endParaRPr>
          </a:p>
          <a:p>
            <a:r>
              <a:rPr lang="en-US" sz="2200" dirty="0" smtClean="0">
                <a:solidFill>
                  <a:schemeClr val="accent4"/>
                </a:solidFill>
              </a:rPr>
              <a:t>CP simultaneously solves a system of equations based on a series of defined variables and constraints</a:t>
            </a:r>
          </a:p>
          <a:p>
            <a:pPr lvl="1"/>
            <a:endParaRPr lang="en-US" sz="1800" dirty="0">
              <a:solidFill>
                <a:schemeClr val="accent4"/>
              </a:solidFill>
            </a:endParaRPr>
          </a:p>
          <a:p>
            <a:endParaRPr lang="en-US" sz="2000" dirty="0">
              <a:solidFill>
                <a:schemeClr val="accent4"/>
              </a:solidFill>
            </a:endParaRPr>
          </a:p>
          <a:p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53548" y="4278666"/>
            <a:ext cx="7225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 Hillier</a:t>
            </a:r>
            <a:r>
              <a:rPr lang="en-US" sz="1200" dirty="0"/>
              <a:t>, F., &amp; Lieberman, G. (2005). </a:t>
            </a:r>
            <a:r>
              <a:rPr lang="en-US" sz="1200" i="1" dirty="0"/>
              <a:t>Introduction to Operations Research</a:t>
            </a:r>
            <a:r>
              <a:rPr lang="en-US" sz="1200" dirty="0"/>
              <a:t> (8th Intl.). Boston: McGraw-Hill.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0420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The current method assumes</a:t>
            </a: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Uniform search speed </a:t>
            </a: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Uniform spacing (Effective Search Width)</a:t>
            </a: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Single resource type</a:t>
            </a: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Specify which Segments to search</a:t>
            </a: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Output is the number of searchers required</a:t>
            </a:r>
          </a:p>
          <a:p>
            <a:pPr lvl="1"/>
            <a:endParaRPr lang="en-US" sz="1800" dirty="0" smtClean="0">
              <a:solidFill>
                <a:schemeClr val="accent4"/>
              </a:solidFill>
            </a:endParaRPr>
          </a:p>
          <a:p>
            <a:r>
              <a:rPr lang="en-US" sz="2200" dirty="0" smtClean="0">
                <a:solidFill>
                  <a:schemeClr val="accent4"/>
                </a:solidFill>
              </a:rPr>
              <a:t>Additional desired method</a:t>
            </a: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Specify number and type of resources available</a:t>
            </a: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Method determines which areas to search (POA) in order to maximize Probable Success Rate (PSR) </a:t>
            </a:r>
          </a:p>
          <a:p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566" r="36151" b="9124"/>
          <a:stretch/>
        </p:blipFill>
        <p:spPr>
          <a:xfrm>
            <a:off x="7413284" y="606658"/>
            <a:ext cx="752290" cy="72596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9" y="1312749"/>
            <a:ext cx="727749" cy="727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6" t="-194" r="-675" b="6184"/>
          <a:stretch/>
        </p:blipFill>
        <p:spPr>
          <a:xfrm>
            <a:off x="6422843" y="606658"/>
            <a:ext cx="726443" cy="727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9935506">
            <a:off x="6852245" y="2650971"/>
            <a:ext cx="1839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Also has DOD and emergency response applications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32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Develop a methodology that will determine the optimal resource allocation to maximize the Probable Success Rate (PSR) given the following constraints</a:t>
            </a:r>
          </a:p>
          <a:p>
            <a:pPr lvl="1"/>
            <a:r>
              <a:rPr lang="en-US" sz="2000" dirty="0" smtClean="0">
                <a:solidFill>
                  <a:schemeClr val="accent4"/>
                </a:solidFill>
              </a:rPr>
              <a:t>Defined set of mixed resources (Helicopter, Tracking K9, Air Scent K9, Ground Team) with fixed (but different) search times.</a:t>
            </a:r>
          </a:p>
          <a:p>
            <a:pPr lvl="1"/>
            <a:r>
              <a:rPr lang="en-US" sz="2000" dirty="0" smtClean="0">
                <a:solidFill>
                  <a:schemeClr val="accent4"/>
                </a:solidFill>
              </a:rPr>
              <a:t>Resource specific, space varying search speed (cost-distance Model)</a:t>
            </a:r>
          </a:p>
          <a:p>
            <a:pPr lvl="1"/>
            <a:r>
              <a:rPr lang="en-US" sz="2000" dirty="0" smtClean="0">
                <a:solidFill>
                  <a:schemeClr val="accent4"/>
                </a:solidFill>
              </a:rPr>
              <a:t>Resource specific, space varying Effective Sweep Width </a:t>
            </a:r>
          </a:p>
          <a:p>
            <a:pPr lvl="1"/>
            <a:r>
              <a:rPr lang="en-US" sz="2000" dirty="0" smtClean="0">
                <a:solidFill>
                  <a:schemeClr val="accent4"/>
                </a:solidFill>
              </a:rPr>
              <a:t>Output is schedule of resource to segments which maximized PSR. 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46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Utilize geospatial data to determine</a:t>
            </a: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Search speed (cost-distance): based on land cover, DEM and vector data layers.  This will vary by resource and may require different data layers.</a:t>
            </a: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Effective Sweep Width: Multiple return Lidar, land cover, vector data layers – still may require some approximations.</a:t>
            </a:r>
          </a:p>
          <a:p>
            <a:pPr lvl="2"/>
            <a:r>
              <a:rPr lang="en-US" sz="1600" dirty="0" smtClean="0">
                <a:solidFill>
                  <a:schemeClr val="accent4"/>
                </a:solidFill>
              </a:rPr>
              <a:t>Use ESW Field Studies to help anchor approximations.  Evaluate geospatial data impacts across ESW field courses.</a:t>
            </a:r>
          </a:p>
          <a:p>
            <a:endParaRPr lang="en-US" sz="2400" dirty="0" smtClean="0">
              <a:solidFill>
                <a:schemeClr val="accent4"/>
              </a:solidFill>
            </a:endParaRPr>
          </a:p>
          <a:p>
            <a:r>
              <a:rPr lang="en-US" sz="2000" dirty="0" smtClean="0">
                <a:solidFill>
                  <a:schemeClr val="accent4"/>
                </a:solidFill>
              </a:rPr>
              <a:t>Constraint Programming (Operations Research)</a:t>
            </a:r>
          </a:p>
          <a:p>
            <a:pPr lvl="1"/>
            <a:r>
              <a:rPr lang="en-US" sz="1600" dirty="0" smtClean="0">
                <a:solidFill>
                  <a:schemeClr val="accent4"/>
                </a:solidFill>
              </a:rPr>
              <a:t>Develop algorithm in Python utilizing Multi-Objective Resource Constraint Project Scheduling Problem </a:t>
            </a:r>
            <a:r>
              <a:rPr lang="en-US" sz="1600" dirty="0">
                <a:solidFill>
                  <a:schemeClr val="accent4"/>
                </a:solidFill>
              </a:rPr>
              <a:t>(</a:t>
            </a:r>
            <a:r>
              <a:rPr lang="en-US" sz="1600" dirty="0" smtClean="0">
                <a:solidFill>
                  <a:schemeClr val="accent4"/>
                </a:solidFill>
              </a:rPr>
              <a:t>MRCPSP)methodology.</a:t>
            </a:r>
          </a:p>
          <a:p>
            <a:pPr lvl="1"/>
            <a:endParaRPr lang="en-US" sz="2000" dirty="0" smtClean="0">
              <a:solidFill>
                <a:schemeClr val="accent4"/>
              </a:solidFill>
            </a:endParaRPr>
          </a:p>
          <a:p>
            <a:pPr lvl="1"/>
            <a:endParaRPr lang="en-US" sz="1200" dirty="0" smtClean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Search is an Inherently Spatial Problem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9898"/>
            <a:ext cx="4856205" cy="343456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The issue of “Where” occurs repeatedly throughout </a:t>
            </a:r>
            <a:r>
              <a:rPr lang="en-US" sz="2400" dirty="0" err="1" smtClean="0">
                <a:solidFill>
                  <a:schemeClr val="accent4"/>
                </a:solidFill>
              </a:rPr>
              <a:t>WiSAR</a:t>
            </a:r>
            <a:endParaRPr lang="en-US" sz="2400" dirty="0" smtClean="0">
              <a:solidFill>
                <a:schemeClr val="accent4"/>
              </a:solidFill>
            </a:endParaRPr>
          </a:p>
          <a:p>
            <a:pPr lvl="1"/>
            <a:r>
              <a:rPr lang="en-US" sz="1900" dirty="0" smtClean="0">
                <a:solidFill>
                  <a:schemeClr val="accent4"/>
                </a:solidFill>
              </a:rPr>
              <a:t>Where was the subject last seen? Where are clues? </a:t>
            </a:r>
            <a:r>
              <a:rPr lang="en-US" sz="1900" dirty="0">
                <a:solidFill>
                  <a:schemeClr val="accent4"/>
                </a:solidFill>
              </a:rPr>
              <a:t>Where are </a:t>
            </a:r>
            <a:r>
              <a:rPr lang="en-US" sz="1900" dirty="0" smtClean="0">
                <a:solidFill>
                  <a:schemeClr val="accent4"/>
                </a:solidFill>
              </a:rPr>
              <a:t>the search assets? Where do we have wireless communications?  Where can we land a helicopter?</a:t>
            </a:r>
          </a:p>
          <a:p>
            <a:pPr lvl="1"/>
            <a:endParaRPr lang="en-US" sz="2000" dirty="0" smtClean="0">
              <a:solidFill>
                <a:schemeClr val="accent4"/>
              </a:solidFill>
            </a:endParaRPr>
          </a:p>
          <a:p>
            <a:pPr lvl="1"/>
            <a:r>
              <a:rPr lang="en-US" sz="1900" dirty="0" smtClean="0">
                <a:solidFill>
                  <a:schemeClr val="accent4"/>
                </a:solidFill>
              </a:rPr>
              <a:t>The environment / geography influences</a:t>
            </a:r>
          </a:p>
          <a:p>
            <a:pPr lvl="2"/>
            <a:r>
              <a:rPr lang="en-US" sz="1700" dirty="0" smtClean="0">
                <a:solidFill>
                  <a:schemeClr val="accent4"/>
                </a:solidFill>
              </a:rPr>
              <a:t>Subject’s behavior</a:t>
            </a:r>
          </a:p>
          <a:p>
            <a:pPr lvl="2"/>
            <a:r>
              <a:rPr lang="en-US" sz="1700" dirty="0" smtClean="0">
                <a:solidFill>
                  <a:schemeClr val="accent4"/>
                </a:solidFill>
              </a:rPr>
              <a:t>Search strategy and tactics</a:t>
            </a:r>
            <a:endParaRPr lang="en-US" sz="17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487" y="929898"/>
            <a:ext cx="3146138" cy="2899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622" y="3360691"/>
            <a:ext cx="588348" cy="787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69587" y="3039787"/>
            <a:ext cx="697728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Theoretical POD</a:t>
            </a:r>
            <a:endParaRPr lang="en-US" sz="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333" y="3822244"/>
            <a:ext cx="962289" cy="236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333" y="4054135"/>
            <a:ext cx="789467" cy="2588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8571" y="3835307"/>
            <a:ext cx="157607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Search for missing Dementia subject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60688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Utilize ESW Field Test locations to baseline ground and air-scent K9</a:t>
            </a: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Influence of multi-return Lidar, land cover and </a:t>
            </a:r>
            <a:r>
              <a:rPr lang="en-US" sz="1800" dirty="0" err="1" smtClean="0">
                <a:solidFill>
                  <a:schemeClr val="accent4"/>
                </a:solidFill>
              </a:rPr>
              <a:t>viewshed</a:t>
            </a:r>
            <a:r>
              <a:rPr lang="en-US" sz="1800" dirty="0" smtClean="0">
                <a:solidFill>
                  <a:schemeClr val="accent4"/>
                </a:solidFill>
              </a:rPr>
              <a:t> analysis on empirical correlations</a:t>
            </a:r>
          </a:p>
          <a:p>
            <a:pPr lvl="1"/>
            <a:r>
              <a:rPr lang="en-US" sz="1800" dirty="0" smtClean="0">
                <a:solidFill>
                  <a:schemeClr val="accent4"/>
                </a:solidFill>
              </a:rPr>
              <a:t>Explore available literature to improve assumptions on Helicopter ESW</a:t>
            </a:r>
          </a:p>
          <a:p>
            <a:r>
              <a:rPr lang="en-US" sz="2000" dirty="0" smtClean="0">
                <a:solidFill>
                  <a:schemeClr val="accent4"/>
                </a:solidFill>
              </a:rPr>
              <a:t>Modify cost-distance (speed) model to accommodate different resource types</a:t>
            </a:r>
          </a:p>
          <a:p>
            <a:r>
              <a:rPr lang="en-US" sz="2000" dirty="0" smtClean="0">
                <a:solidFill>
                  <a:schemeClr val="accent4"/>
                </a:solidFill>
              </a:rPr>
              <a:t>Program CP algorithm in Python for optimized resource allocation integration with geospatial data in ArcGIS</a:t>
            </a:r>
          </a:p>
          <a:p>
            <a:r>
              <a:rPr lang="en-US" sz="2000" dirty="0" smtClean="0">
                <a:solidFill>
                  <a:schemeClr val="accent4"/>
                </a:solidFill>
              </a:rPr>
              <a:t>Run multiple test cases and verify accuracy</a:t>
            </a:r>
          </a:p>
          <a:p>
            <a:endParaRPr lang="en-US" sz="2000" dirty="0" smtClean="0">
              <a:solidFill>
                <a:schemeClr val="accent4"/>
              </a:solidFill>
            </a:endParaRPr>
          </a:p>
          <a:p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39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10" y="705173"/>
            <a:ext cx="8600780" cy="36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7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chemeClr val="accent4"/>
                </a:solidFill>
              </a:rPr>
              <a:t>WiSAR</a:t>
            </a:r>
            <a:r>
              <a:rPr lang="en-US" dirty="0" smtClean="0">
                <a:solidFill>
                  <a:schemeClr val="accent4"/>
                </a:solidFill>
              </a:rPr>
              <a:t> is labor and time intensive but must be performed efficiently to maximize subject’s chance for survival.</a:t>
            </a:r>
          </a:p>
          <a:p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dirty="0" smtClean="0">
                <a:solidFill>
                  <a:schemeClr val="accent4"/>
                </a:solidFill>
              </a:rPr>
              <a:t>Prioritization of the search area helps with resource allocations but is limited</a:t>
            </a:r>
          </a:p>
          <a:p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dirty="0" smtClean="0">
                <a:solidFill>
                  <a:schemeClr val="accent4"/>
                </a:solidFill>
              </a:rPr>
              <a:t>Existing methods for resource estimation and allocation are restricted to single resource type, estimated uniform search speeds and ESW</a:t>
            </a:r>
          </a:p>
          <a:p>
            <a:endParaRPr lang="en-US" dirty="0" smtClean="0">
              <a:solidFill>
                <a:schemeClr val="accent4"/>
              </a:solidFill>
            </a:endParaRPr>
          </a:p>
          <a:p>
            <a:r>
              <a:rPr lang="en-US" dirty="0" smtClean="0">
                <a:solidFill>
                  <a:schemeClr val="accent4"/>
                </a:solidFill>
              </a:rPr>
              <a:t>Need for improved methods that account for disparate resource types with different capabilities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5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14338"/>
            <a:ext cx="7772400" cy="3757612"/>
          </a:xfrm>
        </p:spPr>
        <p:txBody>
          <a:bodyPr/>
          <a:lstStyle/>
          <a:p>
            <a:pPr algn="ctr"/>
            <a:r>
              <a:rPr lang="en-US" cap="none" dirty="0" smtClean="0"/>
              <a:t>Thank You</a:t>
            </a:r>
            <a:r>
              <a:rPr lang="en-US" cap="none" dirty="0" smtClean="0"/>
              <a:t>!</a:t>
            </a:r>
            <a:br>
              <a:rPr lang="en-US" cap="none" dirty="0" smtClean="0"/>
            </a:br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n-US" cap="none" dirty="0" smtClean="0"/>
              <a:t>Questions? </a:t>
            </a:r>
            <a:br>
              <a:rPr lang="en-US" cap="none" dirty="0" smtClean="0"/>
            </a:br>
            <a:endParaRPr lang="en-US" b="0" cap="none" dirty="0"/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7" y="4660191"/>
            <a:ext cx="1376493" cy="43412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/>
        </p:nvSpPr>
        <p:spPr>
          <a:xfrm>
            <a:off x="1914279" y="4641862"/>
            <a:ext cx="6352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kern="1200" cap="all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kern="1200" dirty="0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OFFICE OF THE EXECUTIVE VICE PRESIDENT AND PROVOST</a:t>
            </a:r>
            <a:endParaRPr lang="en-US" sz="1100" kern="1200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903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is an Emergency!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29898"/>
            <a:ext cx="4757352" cy="343456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“Search” for a missing subject could be considered the proverbial “needle in a haystack”</a:t>
            </a:r>
          </a:p>
          <a:p>
            <a:pPr lvl="1"/>
            <a:r>
              <a:rPr lang="en-US" sz="1800" dirty="0">
                <a:solidFill>
                  <a:schemeClr val="accent4"/>
                </a:solidFill>
              </a:rPr>
              <a:t>Time is limited – subject health, clue longevity, search safety and availability.</a:t>
            </a:r>
          </a:p>
          <a:p>
            <a:pPr lvl="1">
              <a:lnSpc>
                <a:spcPct val="90000"/>
              </a:lnSpc>
            </a:pPr>
            <a:endParaRPr lang="en-US" sz="1800" dirty="0" smtClean="0">
              <a:solidFill>
                <a:schemeClr val="accent4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dirty="0" smtClean="0">
                <a:solidFill>
                  <a:schemeClr val="accent4"/>
                </a:solidFill>
              </a:rPr>
              <a:t>Search is “Abstract” with respect to emergency response</a:t>
            </a:r>
          </a:p>
          <a:p>
            <a:pPr lvl="2">
              <a:lnSpc>
                <a:spcPct val="90000"/>
              </a:lnSpc>
            </a:pPr>
            <a:r>
              <a:rPr lang="en-US" sz="1400" dirty="0" smtClean="0">
                <a:solidFill>
                  <a:schemeClr val="accent4"/>
                </a:solidFill>
              </a:rPr>
              <a:t>Can not “See” the incident (subject) to know what has happened</a:t>
            </a:r>
          </a:p>
          <a:p>
            <a:pPr lvl="2">
              <a:lnSpc>
                <a:spcPct val="90000"/>
              </a:lnSpc>
            </a:pPr>
            <a:r>
              <a:rPr lang="en-US" sz="1400" dirty="0" smtClean="0">
                <a:solidFill>
                  <a:schemeClr val="accent4"/>
                </a:solidFill>
              </a:rPr>
              <a:t>Very little feedback while searching</a:t>
            </a:r>
            <a:endParaRPr lang="en-US" sz="1400" dirty="0">
              <a:solidFill>
                <a:schemeClr val="accent4"/>
              </a:solidFill>
            </a:endParaRPr>
          </a:p>
          <a:p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94" y="929898"/>
            <a:ext cx="2227868" cy="227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4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Need to Optimize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9899"/>
            <a:ext cx="4312508" cy="989518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How long of an area to search if the subject had been missing for one hour?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07352" y="3721400"/>
            <a:ext cx="323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If we assume an average search speed of 1.1 mph (1.8 </a:t>
            </a:r>
            <a:r>
              <a:rPr lang="en-US" sz="1200" dirty="0" err="1" smtClean="0"/>
              <a:t>kph</a:t>
            </a:r>
            <a:r>
              <a:rPr lang="en-US" sz="1200" dirty="0" smtClean="0"/>
              <a:t>) and a sweep width of 10 </a:t>
            </a:r>
            <a:r>
              <a:rPr lang="en-US" sz="1200" dirty="0" err="1" smtClean="0"/>
              <a:t>ft</a:t>
            </a:r>
            <a:r>
              <a:rPr lang="en-US" sz="1200" dirty="0" smtClean="0"/>
              <a:t> (~3m) it would take </a:t>
            </a:r>
            <a:r>
              <a:rPr lang="en-US" sz="1200" b="1" u="sng" dirty="0" smtClean="0"/>
              <a:t>50 searchers, 68 hours</a:t>
            </a:r>
            <a:r>
              <a:rPr lang="en-US" sz="1200" dirty="0" smtClean="0"/>
              <a:t> to search this area to a </a:t>
            </a:r>
            <a:r>
              <a:rPr lang="en-US" sz="1200" b="1" u="sng" dirty="0" smtClean="0"/>
              <a:t>POD of 63%</a:t>
            </a:r>
            <a:endParaRPr lang="en-US" sz="1200" b="1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919416"/>
            <a:ext cx="4480833" cy="2421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032" t="3048" r="23964" b="5842"/>
          <a:stretch/>
        </p:blipFill>
        <p:spPr>
          <a:xfrm>
            <a:off x="5718413" y="669360"/>
            <a:ext cx="2968388" cy="304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086" t="2726" r="23790" b="5905"/>
          <a:stretch/>
        </p:blipFill>
        <p:spPr>
          <a:xfrm>
            <a:off x="5717588" y="668108"/>
            <a:ext cx="2980944" cy="3041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to Optimize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9899"/>
            <a:ext cx="4312508" cy="989518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How long of an area to search if the subject had been missing for one hour?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07352" y="3721400"/>
            <a:ext cx="323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If we assume an average search speed of 1.1 mph (1.8 </a:t>
            </a:r>
            <a:r>
              <a:rPr lang="en-US" sz="1200" dirty="0" err="1" smtClean="0"/>
              <a:t>kph</a:t>
            </a:r>
            <a:r>
              <a:rPr lang="en-US" sz="1200" dirty="0" smtClean="0"/>
              <a:t>) and a sweep width of 10 </a:t>
            </a:r>
            <a:r>
              <a:rPr lang="en-US" sz="1200" dirty="0" err="1" smtClean="0"/>
              <a:t>ft</a:t>
            </a:r>
            <a:r>
              <a:rPr lang="en-US" sz="1200" dirty="0" smtClean="0"/>
              <a:t> (~3m) it would take </a:t>
            </a:r>
            <a:r>
              <a:rPr lang="en-US" sz="1200" b="1" u="sng" dirty="0" smtClean="0"/>
              <a:t>50 searchers, 68 hours</a:t>
            </a:r>
            <a:r>
              <a:rPr lang="en-US" sz="1200" dirty="0" smtClean="0"/>
              <a:t> to search this area to a </a:t>
            </a:r>
            <a:r>
              <a:rPr lang="en-US" sz="1200" b="1" u="sng" dirty="0" smtClean="0"/>
              <a:t>POD of 63%</a:t>
            </a:r>
            <a:endParaRPr lang="en-US" sz="1200" b="1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919416"/>
            <a:ext cx="4480833" cy="242192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3657600" y="3587931"/>
            <a:ext cx="357051" cy="252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0266245">
            <a:off x="4166461" y="3525383"/>
            <a:ext cx="123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17.69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286264" y="4002603"/>
            <a:ext cx="357051" cy="252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0266245">
            <a:off x="1033084" y="3946936"/>
            <a:ext cx="1301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4372 Acres</a:t>
            </a:r>
            <a:endParaRPr lang="en-US" baseline="300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955877" y="4114603"/>
            <a:ext cx="357051" cy="252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0266245">
            <a:off x="8039348" y="424280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856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Prioritization of Search Area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026" y="1174384"/>
            <a:ext cx="4856039" cy="2579011"/>
          </a:xfrm>
          <a:prstGeom prst="rect">
            <a:avLst/>
          </a:prstGeom>
        </p:spPr>
      </p:pic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457200" y="929898"/>
            <a:ext cx="3482826" cy="3434565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4"/>
                </a:solidFill>
              </a:rPr>
              <a:t>Goal: Maximize </a:t>
            </a:r>
            <a:r>
              <a:rPr lang="en-US" sz="1800" dirty="0">
                <a:solidFill>
                  <a:schemeClr val="accent4"/>
                </a:solidFill>
              </a:rPr>
              <a:t>the </a:t>
            </a:r>
            <a:r>
              <a:rPr lang="en-US" sz="1800" dirty="0" smtClean="0">
                <a:solidFill>
                  <a:schemeClr val="accent4"/>
                </a:solidFill>
              </a:rPr>
              <a:t>Probability </a:t>
            </a:r>
            <a:r>
              <a:rPr lang="en-US" sz="1800" dirty="0">
                <a:solidFill>
                  <a:schemeClr val="accent4"/>
                </a:solidFill>
              </a:rPr>
              <a:t>of </a:t>
            </a:r>
            <a:r>
              <a:rPr lang="en-US" sz="1800" dirty="0" smtClean="0">
                <a:solidFill>
                  <a:schemeClr val="accent4"/>
                </a:solidFill>
              </a:rPr>
              <a:t>Success </a:t>
            </a:r>
            <a:r>
              <a:rPr lang="en-US" sz="1800" dirty="0">
                <a:solidFill>
                  <a:schemeClr val="accent4"/>
                </a:solidFill>
              </a:rPr>
              <a:t>at the greatest </a:t>
            </a:r>
            <a:r>
              <a:rPr lang="en-US" sz="1800" dirty="0" smtClean="0">
                <a:solidFill>
                  <a:schemeClr val="accent4"/>
                </a:solidFill>
              </a:rPr>
              <a:t>Rate </a:t>
            </a:r>
            <a:r>
              <a:rPr lang="en-US" sz="1800" dirty="0">
                <a:solidFill>
                  <a:schemeClr val="accent4"/>
                </a:solidFill>
              </a:rPr>
              <a:t>possible (PSR</a:t>
            </a:r>
            <a:r>
              <a:rPr lang="en-US" sz="1800" dirty="0" smtClean="0">
                <a:solidFill>
                  <a:schemeClr val="accent4"/>
                </a:solidFill>
              </a:rPr>
              <a:t>)</a:t>
            </a:r>
          </a:p>
          <a:p>
            <a:endParaRPr lang="en-US" sz="1800" dirty="0">
              <a:solidFill>
                <a:schemeClr val="accent4"/>
              </a:solidFill>
            </a:endParaRPr>
          </a:p>
          <a:p>
            <a:r>
              <a:rPr lang="en-US" sz="1800" dirty="0" smtClean="0">
                <a:solidFill>
                  <a:schemeClr val="accent4"/>
                </a:solidFill>
              </a:rPr>
              <a:t>Piece together known / discovered information</a:t>
            </a:r>
          </a:p>
          <a:p>
            <a:endParaRPr lang="en-US" sz="1800" dirty="0">
              <a:solidFill>
                <a:schemeClr val="accent4"/>
              </a:solidFill>
            </a:endParaRPr>
          </a:p>
          <a:p>
            <a:r>
              <a:rPr lang="en-US" sz="1800" dirty="0" smtClean="0">
                <a:solidFill>
                  <a:schemeClr val="accent4"/>
                </a:solidFill>
              </a:rPr>
              <a:t>Deduce possibilities through experience and research.</a:t>
            </a:r>
            <a:endParaRPr lang="en-US" sz="1800" dirty="0">
              <a:solidFill>
                <a:schemeClr val="accent4"/>
              </a:solidFill>
            </a:endParaRPr>
          </a:p>
          <a:p>
            <a:endParaRPr lang="en-US" sz="1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Approach to </a:t>
            </a:r>
            <a:r>
              <a:rPr lang="en-US" dirty="0" err="1" smtClean="0"/>
              <a:t>WiSAR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29899"/>
            <a:ext cx="3975462" cy="352018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dirty="0" smtClean="0">
                <a:solidFill>
                  <a:schemeClr val="accent4"/>
                </a:solidFill>
              </a:rPr>
              <a:t>There are steps to prioritize but optimization is limited</a:t>
            </a:r>
          </a:p>
          <a:p>
            <a:pPr marL="400050" lvl="1" indent="0">
              <a:buNone/>
            </a:pPr>
            <a:r>
              <a:rPr lang="en-US" sz="4000" dirty="0" smtClean="0">
                <a:solidFill>
                  <a:schemeClr val="accent4"/>
                </a:solidFill>
              </a:rPr>
              <a:t>Steps </a:t>
            </a:r>
            <a:r>
              <a:rPr lang="en-US" sz="4000" dirty="0">
                <a:solidFill>
                  <a:schemeClr val="accent4"/>
                </a:solidFill>
              </a:rPr>
              <a:t>of Search Planning (NSARC Land SAR Addendum)</a:t>
            </a:r>
          </a:p>
          <a:p>
            <a:pPr marL="627063" lvl="1" indent="-227013">
              <a:buFont typeface="+mj-lt"/>
              <a:buAutoNum type="arabicPeriod"/>
            </a:pPr>
            <a:r>
              <a:rPr lang="en-US" sz="4000" dirty="0" smtClean="0">
                <a:solidFill>
                  <a:schemeClr val="accent4"/>
                </a:solidFill>
              </a:rPr>
              <a:t>Determine / Estimate the incident </a:t>
            </a:r>
            <a:r>
              <a:rPr lang="en-US" sz="4000" dirty="0">
                <a:solidFill>
                  <a:schemeClr val="accent4"/>
                </a:solidFill>
              </a:rPr>
              <a:t>location (IPP).</a:t>
            </a:r>
          </a:p>
          <a:p>
            <a:pPr marL="627063" lvl="1" indent="-227013">
              <a:buFont typeface="+mj-lt"/>
              <a:buAutoNum type="arabicPeriod"/>
            </a:pPr>
            <a:r>
              <a:rPr lang="en-US" sz="4000" dirty="0">
                <a:solidFill>
                  <a:schemeClr val="accent4"/>
                </a:solidFill>
              </a:rPr>
              <a:t>Estimate the distress person’s movements.</a:t>
            </a:r>
          </a:p>
          <a:p>
            <a:pPr marL="627063" lvl="1" indent="-227013">
              <a:buFont typeface="+mj-lt"/>
              <a:buAutoNum type="arabicPeriod"/>
            </a:pPr>
            <a:r>
              <a:rPr lang="en-US" sz="4000" dirty="0" smtClean="0">
                <a:solidFill>
                  <a:schemeClr val="accent4"/>
                </a:solidFill>
              </a:rPr>
              <a:t>Estimate the </a:t>
            </a:r>
            <a:r>
              <a:rPr lang="en-US" sz="4000" dirty="0">
                <a:solidFill>
                  <a:schemeClr val="accent4"/>
                </a:solidFill>
              </a:rPr>
              <a:t>most probable location </a:t>
            </a:r>
            <a:r>
              <a:rPr lang="en-US" sz="4000" dirty="0" smtClean="0">
                <a:solidFill>
                  <a:schemeClr val="accent4"/>
                </a:solidFill>
              </a:rPr>
              <a:t>person(s</a:t>
            </a:r>
            <a:r>
              <a:rPr lang="en-US" sz="4000" dirty="0">
                <a:solidFill>
                  <a:schemeClr val="accent4"/>
                </a:solidFill>
              </a:rPr>
              <a:t>).</a:t>
            </a:r>
          </a:p>
          <a:p>
            <a:pPr marL="627063" lvl="1" indent="-227013">
              <a:buFont typeface="+mj-lt"/>
              <a:buAutoNum type="arabicPeriod"/>
            </a:pPr>
            <a:r>
              <a:rPr lang="en-US" sz="4000" dirty="0">
                <a:solidFill>
                  <a:schemeClr val="accent4"/>
                </a:solidFill>
              </a:rPr>
              <a:t>Define search sub-areas and search patterns for assignment to specific search resources. </a:t>
            </a:r>
            <a:endParaRPr lang="en-US" sz="4000" dirty="0" smtClean="0">
              <a:solidFill>
                <a:schemeClr val="accent4"/>
              </a:solidFill>
            </a:endParaRPr>
          </a:p>
          <a:p>
            <a:pPr marL="627063" lvl="1" indent="-227013">
              <a:buFont typeface="+mj-lt"/>
              <a:buAutoNum type="arabicPeriod"/>
            </a:pPr>
            <a:r>
              <a:rPr lang="en-US" sz="4000" dirty="0" smtClean="0">
                <a:solidFill>
                  <a:schemeClr val="accent4"/>
                </a:solidFill>
              </a:rPr>
              <a:t>Determine </a:t>
            </a:r>
            <a:r>
              <a:rPr lang="en-US" sz="4000" dirty="0">
                <a:solidFill>
                  <a:schemeClr val="accent4"/>
                </a:solidFill>
              </a:rPr>
              <a:t>the best way to use the available resources to maximize probable success rate</a:t>
            </a:r>
            <a:r>
              <a:rPr lang="en-US" sz="4000" dirty="0" smtClean="0">
                <a:solidFill>
                  <a:schemeClr val="accent4"/>
                </a:solidFill>
              </a:rPr>
              <a:t>.</a:t>
            </a:r>
            <a:endParaRPr lang="en-US" sz="4000" dirty="0">
              <a:solidFill>
                <a:schemeClr val="accent4"/>
              </a:solidFill>
            </a:endParaRPr>
          </a:p>
          <a:p>
            <a:pPr marL="627063" lvl="1" indent="-227013">
              <a:buFont typeface="+mj-lt"/>
              <a:buAutoNum type="arabicPeriod"/>
            </a:pPr>
            <a:r>
              <a:rPr lang="en-US" sz="4000" dirty="0">
                <a:solidFill>
                  <a:schemeClr val="accent4"/>
                </a:solidFill>
              </a:rPr>
              <a:t>Provide search action plan that includes description of current situation, search object description(s), assigns specific search responsibilities to search resources, on-scene coordination instructions and resource reporting </a:t>
            </a:r>
            <a:r>
              <a:rPr lang="en-US" sz="4000" dirty="0" smtClean="0">
                <a:solidFill>
                  <a:schemeClr val="accent4"/>
                </a:solidFill>
              </a:rPr>
              <a:t>requirements</a:t>
            </a:r>
          </a:p>
          <a:p>
            <a:pPr marL="227013" indent="-227013">
              <a:buFont typeface="+mj-lt"/>
              <a:buAutoNum type="arabicPeriod"/>
            </a:pPr>
            <a:endParaRPr lang="en-US" dirty="0" smtClean="0">
              <a:solidFill>
                <a:schemeClr val="accent4"/>
              </a:solidFill>
            </a:endParaRPr>
          </a:p>
          <a:p>
            <a:pPr marL="227013" indent="-227013">
              <a:buFont typeface="+mj-lt"/>
              <a:buAutoNum type="arabicPeriod"/>
            </a:pPr>
            <a:endParaRPr lang="en-US" dirty="0">
              <a:solidFill>
                <a:schemeClr val="accent4"/>
              </a:solidFill>
            </a:endParaRPr>
          </a:p>
          <a:p>
            <a:r>
              <a:rPr lang="en-US" sz="4800" dirty="0">
                <a:solidFill>
                  <a:schemeClr val="accent4"/>
                </a:solidFill>
              </a:rPr>
              <a:t>Maps are an integral part of SAR</a:t>
            </a:r>
          </a:p>
          <a:p>
            <a:pPr lvl="1"/>
            <a:r>
              <a:rPr lang="en-US" sz="4800" dirty="0" smtClean="0">
                <a:solidFill>
                  <a:schemeClr val="accent4"/>
                </a:solidFill>
              </a:rPr>
              <a:t>Used to visualize potential subject behavior, establish search area boundaries and prioritize the search area</a:t>
            </a:r>
          </a:p>
          <a:p>
            <a:pPr lvl="1"/>
            <a:r>
              <a:rPr lang="en-US" sz="4800" dirty="0" smtClean="0">
                <a:solidFill>
                  <a:schemeClr val="accent4"/>
                </a:solidFill>
              </a:rPr>
              <a:t>Track Planning, Operational and Logistical details.</a:t>
            </a:r>
            <a:endParaRPr lang="en-US" sz="4400" dirty="0">
              <a:solidFill>
                <a:schemeClr val="accent4"/>
              </a:solidFill>
            </a:endParaRPr>
          </a:p>
          <a:p>
            <a:endParaRPr lang="en-US" sz="7200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pic>
        <p:nvPicPr>
          <p:cNvPr id="5" name="Picture 4" descr="Lengthwise restrai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9" b="15692"/>
          <a:stretch>
            <a:fillRect/>
          </a:stretch>
        </p:blipFill>
        <p:spPr bwMode="auto">
          <a:xfrm>
            <a:off x="5457807" y="705173"/>
            <a:ext cx="2475701" cy="236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09657" y="3155632"/>
            <a:ext cx="4572000" cy="11172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accent4"/>
                </a:solidFill>
              </a:rPr>
              <a:t>Layered transparencies placed over map (Onion Skin)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solidFill>
                  <a:schemeClr val="accent4"/>
                </a:solidFill>
              </a:rPr>
              <a:t>Each layer represents planning or operational period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solidFill>
                  <a:schemeClr val="accent4"/>
                </a:solidFill>
              </a:rPr>
              <a:t>At the end of each operational period overlay are removed and new one added</a:t>
            </a:r>
            <a:endParaRPr lang="en-US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Application of GIS to </a:t>
            </a:r>
            <a:r>
              <a:rPr lang="en-US" dirty="0" err="1" smtClean="0"/>
              <a:t>WiSAR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29898"/>
            <a:ext cx="4356463" cy="2734233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Expansion of GIS in </a:t>
            </a:r>
            <a:r>
              <a:rPr lang="en-US" sz="1400" dirty="0" err="1" smtClean="0">
                <a:solidFill>
                  <a:schemeClr val="accent4"/>
                </a:solidFill>
              </a:rPr>
              <a:t>WiSAR</a:t>
            </a:r>
            <a:endParaRPr lang="en-US" sz="1400" dirty="0" smtClean="0">
              <a:solidFill>
                <a:schemeClr val="accent4"/>
              </a:solidFill>
            </a:endParaRPr>
          </a:p>
          <a:p>
            <a:pPr lvl="1"/>
            <a:r>
              <a:rPr lang="en-US" sz="900" dirty="0" smtClean="0">
                <a:solidFill>
                  <a:schemeClr val="accent4"/>
                </a:solidFill>
              </a:rPr>
              <a:t>NAPSG </a:t>
            </a:r>
            <a:r>
              <a:rPr lang="en-US" sz="900" dirty="0" err="1" smtClean="0">
                <a:solidFill>
                  <a:schemeClr val="accent4"/>
                </a:solidFill>
              </a:rPr>
              <a:t>WiSAR</a:t>
            </a:r>
            <a:r>
              <a:rPr lang="en-US" sz="900" dirty="0" smtClean="0">
                <a:solidFill>
                  <a:schemeClr val="accent4"/>
                </a:solidFill>
              </a:rPr>
              <a:t> working group</a:t>
            </a:r>
          </a:p>
          <a:p>
            <a:pPr lvl="1"/>
            <a:r>
              <a:rPr lang="en-US" sz="900" dirty="0" smtClean="0">
                <a:solidFill>
                  <a:schemeClr val="accent4"/>
                </a:solidFill>
              </a:rPr>
              <a:t>Ferguson, D., “GIS for Wilderness Search and Rescue”, ESRI Federal User Conference, Washington, D.C., Feb 20-22, 2008.</a:t>
            </a:r>
          </a:p>
          <a:p>
            <a:pPr lvl="1"/>
            <a:r>
              <a:rPr lang="en-US" sz="900" dirty="0" err="1" smtClean="0">
                <a:solidFill>
                  <a:schemeClr val="accent4"/>
                </a:solidFill>
              </a:rPr>
              <a:t>Durkee</a:t>
            </a:r>
            <a:r>
              <a:rPr lang="en-US" sz="900" dirty="0" smtClean="0">
                <a:solidFill>
                  <a:schemeClr val="accent4"/>
                </a:solidFill>
              </a:rPr>
              <a:t>, G., Glynn-</a:t>
            </a:r>
            <a:r>
              <a:rPr lang="en-US" sz="900" dirty="0" err="1" smtClean="0">
                <a:solidFill>
                  <a:schemeClr val="accent4"/>
                </a:solidFill>
              </a:rPr>
              <a:t>Linaris</a:t>
            </a:r>
            <a:r>
              <a:rPr lang="en-US" sz="900" dirty="0" smtClean="0">
                <a:solidFill>
                  <a:schemeClr val="accent4"/>
                </a:solidFill>
              </a:rPr>
              <a:t>, V., “Using GIS for Wilderness Search and Rescue”, ESRI Press, July 2012.</a:t>
            </a:r>
          </a:p>
          <a:p>
            <a:pPr lvl="1"/>
            <a:r>
              <a:rPr lang="en-US" sz="900" dirty="0" smtClean="0">
                <a:solidFill>
                  <a:schemeClr val="accent4"/>
                </a:solidFill>
              </a:rPr>
              <a:t>Rose, C., “Mapping Technology in Wilderness Search and Rescue” (Master’s Thesis),  University of Wisconsin-Madison, 2015.</a:t>
            </a:r>
          </a:p>
          <a:p>
            <a:pPr lvl="1"/>
            <a:r>
              <a:rPr lang="en-US" sz="900" dirty="0" err="1" smtClean="0">
                <a:solidFill>
                  <a:schemeClr val="accent4"/>
                </a:solidFill>
              </a:rPr>
              <a:t>Pfau</a:t>
            </a:r>
            <a:r>
              <a:rPr lang="en-US" sz="900" dirty="0" smtClean="0">
                <a:solidFill>
                  <a:schemeClr val="accent4"/>
                </a:solidFill>
              </a:rPr>
              <a:t>, L., “Wilderness Search and Rescue: Sources and Uses of Geospatial </a:t>
            </a:r>
            <a:r>
              <a:rPr lang="en-US" sz="900" dirty="0" err="1" smtClean="0">
                <a:solidFill>
                  <a:schemeClr val="accent4"/>
                </a:solidFill>
              </a:rPr>
              <a:t>Infomration</a:t>
            </a:r>
            <a:r>
              <a:rPr lang="en-US" sz="900" dirty="0" smtClean="0">
                <a:solidFill>
                  <a:schemeClr val="accent4"/>
                </a:solidFill>
              </a:rPr>
              <a:t>” (Master’s Thesis), Penn State University, April 2013.</a:t>
            </a:r>
          </a:p>
          <a:p>
            <a:pPr lvl="1"/>
            <a:r>
              <a:rPr lang="en-US" sz="900" dirty="0" err="1" smtClean="0">
                <a:solidFill>
                  <a:schemeClr val="accent4"/>
                </a:solidFill>
              </a:rPr>
              <a:t>Donia</a:t>
            </a:r>
            <a:r>
              <a:rPr lang="en-US" sz="900" dirty="0" smtClean="0">
                <a:solidFill>
                  <a:schemeClr val="accent4"/>
                </a:solidFill>
              </a:rPr>
              <a:t>, K., “Custom GIS Tools for Enhancing Wilderness Search and Rescue” (Master’s Thesis), University of Redlands, Dec 2009.</a:t>
            </a:r>
          </a:p>
          <a:p>
            <a:pPr lvl="1"/>
            <a:r>
              <a:rPr lang="en-US" sz="900" dirty="0" smtClean="0">
                <a:solidFill>
                  <a:schemeClr val="accent4"/>
                </a:solidFill>
              </a:rPr>
              <a:t>Doherty, P., “The Applications of </a:t>
            </a:r>
            <a:r>
              <a:rPr lang="en-US" sz="900" dirty="0" err="1" smtClean="0">
                <a:solidFill>
                  <a:schemeClr val="accent4"/>
                </a:solidFill>
              </a:rPr>
              <a:t>GISystems</a:t>
            </a:r>
            <a:r>
              <a:rPr lang="en-US" sz="900" dirty="0" smtClean="0">
                <a:solidFill>
                  <a:schemeClr val="accent4"/>
                </a:solidFill>
              </a:rPr>
              <a:t> to Wilderness Search and Rescue, an Overview Within a </a:t>
            </a:r>
            <a:r>
              <a:rPr lang="en-US" sz="900" dirty="0" err="1" smtClean="0">
                <a:solidFill>
                  <a:schemeClr val="accent4"/>
                </a:solidFill>
              </a:rPr>
              <a:t>GIScience</a:t>
            </a:r>
            <a:r>
              <a:rPr lang="en-US" sz="900" dirty="0" smtClean="0">
                <a:solidFill>
                  <a:schemeClr val="accent4"/>
                </a:solidFill>
              </a:rPr>
              <a:t> Context and Examples from Yosemite National Park” (Doctoral Dissertation), University of CA – Merced, 2013.</a:t>
            </a:r>
          </a:p>
          <a:p>
            <a:pPr lvl="1"/>
            <a:endParaRPr lang="en-US" sz="1000" dirty="0" smtClean="0">
              <a:solidFill>
                <a:schemeClr val="accent4"/>
              </a:solidFill>
            </a:endParaRPr>
          </a:p>
          <a:p>
            <a:pPr lvl="1"/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636" y="1081041"/>
            <a:ext cx="2514244" cy="2243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98880" y="2944083"/>
            <a:ext cx="1391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Topographic </a:t>
            </a:r>
            <a:r>
              <a:rPr lang="en-US" sz="1000" dirty="0" err="1" smtClean="0"/>
              <a:t>Basemap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7498880" y="2563500"/>
            <a:ext cx="792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Land Cover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498880" y="2187632"/>
            <a:ext cx="5261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Roads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498880" y="1692142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Trails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7498880" y="1196652"/>
            <a:ext cx="11384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Search Segments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4984636" y="3315775"/>
            <a:ext cx="3905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Enhanced Situational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Analytic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Communication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289814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823" y="767339"/>
            <a:ext cx="3439690" cy="3597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Reducing the Search Area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9898"/>
            <a:ext cx="4369526" cy="3434565"/>
          </a:xfrm>
        </p:spPr>
        <p:txBody>
          <a:bodyPr>
            <a:normAutofit fontScale="92500"/>
          </a:bodyPr>
          <a:lstStyle/>
          <a:p>
            <a:r>
              <a:rPr lang="en-US" sz="1800" dirty="0" smtClean="0">
                <a:solidFill>
                  <a:schemeClr val="accent4"/>
                </a:solidFill>
              </a:rPr>
              <a:t>Categorical Search History (Statistical Search Area)</a:t>
            </a:r>
          </a:p>
          <a:p>
            <a:r>
              <a:rPr lang="en-US" sz="1800" dirty="0" smtClean="0">
                <a:solidFill>
                  <a:schemeClr val="accent4"/>
                </a:solidFill>
              </a:rPr>
              <a:t>Historical find locations (empirical model)</a:t>
            </a:r>
          </a:p>
          <a:p>
            <a:r>
              <a:rPr lang="en-US" sz="1800" dirty="0" smtClean="0">
                <a:solidFill>
                  <a:schemeClr val="accent4"/>
                </a:solidFill>
              </a:rPr>
              <a:t>Cost-Distance Model</a:t>
            </a:r>
            <a:endParaRPr lang="en-US" sz="1100" dirty="0" smtClean="0">
              <a:solidFill>
                <a:schemeClr val="accent4"/>
              </a:solidFill>
            </a:endParaRPr>
          </a:p>
          <a:p>
            <a:pPr lvl="1"/>
            <a:r>
              <a:rPr lang="en-US" sz="1400" dirty="0" smtClean="0">
                <a:solidFill>
                  <a:schemeClr val="accent4"/>
                </a:solidFill>
              </a:rPr>
              <a:t>Tobler Hiking Function – Influence of slope.</a:t>
            </a:r>
          </a:p>
          <a:p>
            <a:pPr lvl="1"/>
            <a:r>
              <a:rPr lang="en-US" sz="1400" dirty="0" err="1" smtClean="0">
                <a:solidFill>
                  <a:schemeClr val="accent4"/>
                </a:solidFill>
              </a:rPr>
              <a:t>Strahler</a:t>
            </a:r>
            <a:r>
              <a:rPr lang="en-US" sz="1400" dirty="0" smtClean="0">
                <a:solidFill>
                  <a:schemeClr val="accent4"/>
                </a:solidFill>
              </a:rPr>
              <a:t> Stream Order, land cover and travel aides.</a:t>
            </a:r>
          </a:p>
          <a:p>
            <a:pPr lvl="1"/>
            <a:r>
              <a:rPr lang="en-US" sz="1400" dirty="0" smtClean="0">
                <a:solidFill>
                  <a:schemeClr val="accent4"/>
                </a:solidFill>
              </a:rPr>
              <a:t>1 </a:t>
            </a:r>
            <a:r>
              <a:rPr lang="en-US" sz="1400" dirty="0" err="1" smtClean="0">
                <a:solidFill>
                  <a:schemeClr val="accent4"/>
                </a:solidFill>
              </a:rPr>
              <a:t>hr</a:t>
            </a:r>
            <a:r>
              <a:rPr lang="en-US" sz="1400" dirty="0" smtClean="0">
                <a:solidFill>
                  <a:schemeClr val="accent4"/>
                </a:solidFill>
              </a:rPr>
              <a:t> travel at a nominal walking speed of 1.5 </a:t>
            </a:r>
            <a:r>
              <a:rPr lang="en-US" sz="1400" dirty="0" err="1" smtClean="0">
                <a:solidFill>
                  <a:schemeClr val="accent4"/>
                </a:solidFill>
              </a:rPr>
              <a:t>kph</a:t>
            </a:r>
            <a:endParaRPr lang="en-US" sz="1400" dirty="0" smtClean="0">
              <a:solidFill>
                <a:schemeClr val="accent4"/>
              </a:solidFill>
            </a:endParaRPr>
          </a:p>
          <a:p>
            <a:pPr lvl="2"/>
            <a:r>
              <a:rPr lang="en-US" sz="1200" dirty="0" smtClean="0">
                <a:solidFill>
                  <a:schemeClr val="accent4"/>
                </a:solidFill>
              </a:rPr>
              <a:t>Reduces the search area from 17.69 km</a:t>
            </a:r>
            <a:r>
              <a:rPr lang="en-US" sz="1200" baseline="30000" dirty="0" smtClean="0">
                <a:solidFill>
                  <a:schemeClr val="accent4"/>
                </a:solidFill>
              </a:rPr>
              <a:t>2</a:t>
            </a:r>
            <a:r>
              <a:rPr lang="en-US" sz="1200" dirty="0" smtClean="0">
                <a:solidFill>
                  <a:schemeClr val="accent4"/>
                </a:solidFill>
              </a:rPr>
              <a:t> to </a:t>
            </a:r>
          </a:p>
          <a:p>
            <a:pPr lvl="3"/>
            <a:r>
              <a:rPr lang="en-US" sz="1200" b="1" dirty="0" smtClean="0">
                <a:solidFill>
                  <a:schemeClr val="accent4"/>
                </a:solidFill>
              </a:rPr>
              <a:t>8.11 km</a:t>
            </a:r>
            <a:r>
              <a:rPr lang="en-US" sz="1200" b="1" baseline="30000" dirty="0" smtClean="0">
                <a:solidFill>
                  <a:schemeClr val="accent4"/>
                </a:solidFill>
              </a:rPr>
              <a:t>2 </a:t>
            </a:r>
          </a:p>
          <a:p>
            <a:pPr lvl="2"/>
            <a:r>
              <a:rPr lang="en-US" sz="1200" dirty="0" smtClean="0">
                <a:solidFill>
                  <a:schemeClr val="accent4"/>
                </a:solidFill>
              </a:rPr>
              <a:t>Search time: assume </a:t>
            </a:r>
            <a:r>
              <a:rPr lang="en-US" sz="1200" dirty="0">
                <a:solidFill>
                  <a:schemeClr val="accent4"/>
                </a:solidFill>
              </a:rPr>
              <a:t>an average search speed of 1.1 mph (1.8 </a:t>
            </a:r>
            <a:r>
              <a:rPr lang="en-US" sz="1200" dirty="0" err="1">
                <a:solidFill>
                  <a:schemeClr val="accent4"/>
                </a:solidFill>
              </a:rPr>
              <a:t>kph</a:t>
            </a:r>
            <a:r>
              <a:rPr lang="en-US" sz="1200" dirty="0">
                <a:solidFill>
                  <a:schemeClr val="accent4"/>
                </a:solidFill>
              </a:rPr>
              <a:t>) and a sweep width of 10 </a:t>
            </a:r>
            <a:r>
              <a:rPr lang="en-US" sz="1200" dirty="0" err="1">
                <a:solidFill>
                  <a:schemeClr val="accent4"/>
                </a:solidFill>
              </a:rPr>
              <a:t>ft</a:t>
            </a:r>
            <a:r>
              <a:rPr lang="en-US" sz="1200" dirty="0">
                <a:solidFill>
                  <a:schemeClr val="accent4"/>
                </a:solidFill>
              </a:rPr>
              <a:t> (~3m) it would take 50 searchers, </a:t>
            </a:r>
            <a:r>
              <a:rPr lang="en-US" sz="1200" b="1" u="sng" dirty="0" smtClean="0">
                <a:solidFill>
                  <a:schemeClr val="accent4"/>
                </a:solidFill>
              </a:rPr>
              <a:t>30 </a:t>
            </a:r>
            <a:r>
              <a:rPr lang="en-US" sz="1200" b="1" u="sng" dirty="0">
                <a:solidFill>
                  <a:schemeClr val="accent4"/>
                </a:solidFill>
              </a:rPr>
              <a:t>hours</a:t>
            </a:r>
            <a:r>
              <a:rPr lang="en-US" sz="1200" dirty="0">
                <a:solidFill>
                  <a:schemeClr val="accent4"/>
                </a:solidFill>
              </a:rPr>
              <a:t> </a:t>
            </a:r>
            <a:r>
              <a:rPr lang="en-US" sz="1200" b="1" dirty="0">
                <a:solidFill>
                  <a:schemeClr val="accent4"/>
                </a:solidFill>
              </a:rPr>
              <a:t>(original 63 </a:t>
            </a:r>
            <a:r>
              <a:rPr lang="en-US" sz="1200" b="1" dirty="0" smtClean="0">
                <a:solidFill>
                  <a:schemeClr val="accent4"/>
                </a:solidFill>
              </a:rPr>
              <a:t>hours)</a:t>
            </a:r>
            <a:r>
              <a:rPr lang="en-US" sz="1200" dirty="0" smtClean="0">
                <a:solidFill>
                  <a:schemeClr val="accent4"/>
                </a:solidFill>
              </a:rPr>
              <a:t> to </a:t>
            </a:r>
            <a:r>
              <a:rPr lang="en-US" sz="1200" dirty="0">
                <a:solidFill>
                  <a:schemeClr val="accent4"/>
                </a:solidFill>
              </a:rPr>
              <a:t>search this area to a POD of 63</a:t>
            </a:r>
            <a:r>
              <a:rPr lang="en-US" sz="1200" dirty="0" smtClean="0">
                <a:solidFill>
                  <a:schemeClr val="accent4"/>
                </a:solidFill>
              </a:rPr>
              <a:t>%.</a:t>
            </a:r>
          </a:p>
          <a:p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College of Earth and mineral sciences – world campus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624251" y="3030583"/>
            <a:ext cx="901338" cy="907868"/>
          </a:xfrm>
          <a:prstGeom prst="straightConnector1">
            <a:avLst/>
          </a:prstGeom>
          <a:ln>
            <a:solidFill>
              <a:srgbClr val="CC66F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5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LH master">
  <a:themeElements>
    <a:clrScheme name="PSLH 2">
      <a:dk1>
        <a:sysClr val="windowText" lastClr="000000"/>
      </a:dk1>
      <a:lt1>
        <a:sysClr val="window" lastClr="FFFFFF"/>
      </a:lt1>
      <a:dk2>
        <a:srgbClr val="242852"/>
      </a:dk2>
      <a:lt2>
        <a:srgbClr val="C4E0FF"/>
      </a:lt2>
      <a:accent1>
        <a:srgbClr val="629DD1"/>
      </a:accent1>
      <a:accent2>
        <a:srgbClr val="0461C8"/>
      </a:accent2>
      <a:accent3>
        <a:srgbClr val="AAB5D0"/>
      </a:accent3>
      <a:accent4>
        <a:srgbClr val="1D2C5A"/>
      </a:accent4>
      <a:accent5>
        <a:srgbClr val="76CBD5"/>
      </a:accent5>
      <a:accent6>
        <a:srgbClr val="7F95DE"/>
      </a:accent6>
      <a:hlink>
        <a:srgbClr val="20ACC3"/>
      </a:hlink>
      <a:folHlink>
        <a:srgbClr val="A962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PSLH master">
  <a:themeElements>
    <a:clrScheme name="PSLH 2">
      <a:dk1>
        <a:sysClr val="windowText" lastClr="000000"/>
      </a:dk1>
      <a:lt1>
        <a:sysClr val="window" lastClr="FFFFFF"/>
      </a:lt1>
      <a:dk2>
        <a:srgbClr val="242852"/>
      </a:dk2>
      <a:lt2>
        <a:srgbClr val="C4E0FF"/>
      </a:lt2>
      <a:accent1>
        <a:srgbClr val="629DD1"/>
      </a:accent1>
      <a:accent2>
        <a:srgbClr val="0461C8"/>
      </a:accent2>
      <a:accent3>
        <a:srgbClr val="AAB5D0"/>
      </a:accent3>
      <a:accent4>
        <a:srgbClr val="1D2C5A"/>
      </a:accent4>
      <a:accent5>
        <a:srgbClr val="76CBD5"/>
      </a:accent5>
      <a:accent6>
        <a:srgbClr val="7F95DE"/>
      </a:accent6>
      <a:hlink>
        <a:srgbClr val="20ACC3"/>
      </a:hlink>
      <a:folHlink>
        <a:srgbClr val="A962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8431</TotalTime>
  <Words>1871</Words>
  <Application>Microsoft Office PowerPoint</Application>
  <PresentationFormat>On-screen Show (16:9)</PresentationFormat>
  <Paragraphs>217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 Math</vt:lpstr>
      <vt:lpstr>Franklin Gothic Book</vt:lpstr>
      <vt:lpstr>Lucida Sans Unicode</vt:lpstr>
      <vt:lpstr>Rockwell</vt:lpstr>
      <vt:lpstr>PSLH master</vt:lpstr>
      <vt:lpstr>2_PSLH master</vt:lpstr>
      <vt:lpstr>The Application of Geospatial Based Operations Research to Optimize Search Strategies for Wilderness Search and Rescue</vt:lpstr>
      <vt:lpstr>Search is an Inherently Spatial Problem</vt:lpstr>
      <vt:lpstr>Search is an Emergency!</vt:lpstr>
      <vt:lpstr>The Need to Optimize</vt:lpstr>
      <vt:lpstr>The Need to Optimize</vt:lpstr>
      <vt:lpstr>Prioritization of Search Area</vt:lpstr>
      <vt:lpstr>Classical Approach to WiSAR</vt:lpstr>
      <vt:lpstr>The Application of GIS to WiSAR</vt:lpstr>
      <vt:lpstr>Further Reducing the Search Area</vt:lpstr>
      <vt:lpstr>Establishing the Search Area</vt:lpstr>
      <vt:lpstr>Prioritization of the Search Area</vt:lpstr>
      <vt:lpstr>Creating Searchable Segments</vt:lpstr>
      <vt:lpstr>Cumulative Probability</vt:lpstr>
      <vt:lpstr>Probability of Detection</vt:lpstr>
      <vt:lpstr>Resource Allocation Example</vt:lpstr>
      <vt:lpstr>Operations Research / Constraint Programming</vt:lpstr>
      <vt:lpstr>Current Limitations</vt:lpstr>
      <vt:lpstr>Goals</vt:lpstr>
      <vt:lpstr>Proposed Methodology</vt:lpstr>
      <vt:lpstr>Objectives</vt:lpstr>
      <vt:lpstr>Timeline</vt:lpstr>
      <vt:lpstr>Summary</vt:lpstr>
      <vt:lpstr>Thank You!  Questions?  </vt:lpstr>
    </vt:vector>
  </TitlesOfParts>
  <Company>Penn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Plan Update 09/15</dc:title>
  <dc:creator>Nick Jones</dc:creator>
  <cp:keywords>Penn State University; Strategic Plan</cp:keywords>
  <cp:lastModifiedBy>Don Ferguson</cp:lastModifiedBy>
  <cp:revision>465</cp:revision>
  <cp:lastPrinted>2015-01-14T16:17:38Z</cp:lastPrinted>
  <dcterms:created xsi:type="dcterms:W3CDTF">2014-01-15T19:58:58Z</dcterms:created>
  <dcterms:modified xsi:type="dcterms:W3CDTF">2017-05-09T20:18:10Z</dcterms:modified>
  <cp:category>Strategic Planning</cp:category>
</cp:coreProperties>
</file>