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3" r:id="rId2"/>
    <p:sldId id="282" r:id="rId3"/>
    <p:sldId id="281" r:id="rId4"/>
    <p:sldId id="271" r:id="rId5"/>
    <p:sldId id="284" r:id="rId6"/>
    <p:sldId id="285" r:id="rId7"/>
    <p:sldId id="279" r:id="rId8"/>
    <p:sldId id="280" r:id="rId9"/>
    <p:sldId id="263" r:id="rId10"/>
    <p:sldId id="272" r:id="rId11"/>
    <p:sldId id="273" r:id="rId12"/>
    <p:sldId id="278" r:id="rId13"/>
    <p:sldId id="269" r:id="rId14"/>
    <p:sldId id="264" r:id="rId15"/>
    <p:sldId id="277" r:id="rId16"/>
    <p:sldId id="259" r:id="rId17"/>
    <p:sldId id="287" r:id="rId18"/>
    <p:sldId id="258" r:id="rId19"/>
    <p:sldId id="267" r:id="rId20"/>
    <p:sldId id="275" r:id="rId21"/>
    <p:sldId id="270" r:id="rId22"/>
    <p:sldId id="276" r:id="rId23"/>
    <p:sldId id="286" r:id="rId24"/>
    <p:sldId id="268"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0290" autoAdjust="0"/>
  </p:normalViewPr>
  <p:slideViewPr>
    <p:cSldViewPr snapToGrid="0">
      <p:cViewPr varScale="1">
        <p:scale>
          <a:sx n="71" d="100"/>
          <a:sy n="71" d="100"/>
        </p:scale>
        <p:origin x="907" y="43"/>
      </p:cViewPr>
      <p:guideLst>
        <p:guide orient="horz" pos="2400"/>
        <p:guide pos="3840"/>
      </p:guideLst>
    </p:cSldViewPr>
  </p:slideViewPr>
  <p:notesTextViewPr>
    <p:cViewPr>
      <p:scale>
        <a:sx n="1" d="1"/>
        <a:sy n="1" d="1"/>
      </p:scale>
      <p:origin x="0" y="0"/>
    </p:cViewPr>
  </p:notesTextViewPr>
  <p:notesViewPr>
    <p:cSldViewPr snapToGrid="0">
      <p:cViewPr varScale="1">
        <p:scale>
          <a:sx n="68" d="100"/>
          <a:sy n="68" d="100"/>
        </p:scale>
        <p:origin x="2246"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3DA483E-C99A-40A6-B09D-7546BABF6465}" type="datetimeFigureOut">
              <a:rPr lang="en-US" smtClean="0"/>
              <a:t>12/18/2017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B9140EC-A6C6-47B2-887A-53D3840887AF}" type="slidenum">
              <a:rPr lang="en-US" smtClean="0"/>
              <a:t>‹#›</a:t>
            </a:fld>
            <a:endParaRPr lang="en-US"/>
          </a:p>
        </p:txBody>
      </p:sp>
    </p:spTree>
    <p:extLst>
      <p:ext uri="{BB962C8B-B14F-4D97-AF65-F5344CB8AC3E}">
        <p14:creationId xmlns:p14="http://schemas.microsoft.com/office/powerpoint/2010/main" val="603975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a:t>
            </a:r>
            <a:r>
              <a:rPr lang="en-US" baseline="0" dirty="0"/>
              <a:t> irrigation stats here. Need to know how much irrigation is taking up as a percent of water use. </a:t>
            </a:r>
          </a:p>
          <a:p>
            <a:r>
              <a:rPr lang="en-US" dirty="0"/>
              <a:t>Denver Water Demand Model and efficiency numbers based in part on </a:t>
            </a:r>
            <a:r>
              <a:rPr lang="en-US" dirty="0" err="1"/>
              <a:t>planimetric</a:t>
            </a:r>
            <a:r>
              <a:rPr lang="en-US" dirty="0"/>
              <a:t> data.</a:t>
            </a:r>
          </a:p>
          <a:p>
            <a:r>
              <a:rPr lang="en-US" dirty="0"/>
              <a:t>There are lots of non-irrigated landscapes that are captured as pervious in the </a:t>
            </a:r>
            <a:r>
              <a:rPr lang="en-US" dirty="0" err="1"/>
              <a:t>planimetric</a:t>
            </a:r>
            <a:r>
              <a:rPr lang="en-US" dirty="0"/>
              <a:t> data.</a:t>
            </a:r>
          </a:p>
          <a:p>
            <a:r>
              <a:rPr lang="en-US" dirty="0"/>
              <a:t>Classified landscapes will help Denver Water better identify true irrigable areas and how their customers use their water.</a:t>
            </a:r>
          </a:p>
          <a:p>
            <a:r>
              <a:rPr lang="en-US" dirty="0"/>
              <a:t>Since there are approximately 1.2 million customers that Denver Water services, models need to be built to process the features quickly and accurately.</a:t>
            </a:r>
          </a:p>
          <a:p>
            <a:endParaRPr lang="en-US" dirty="0"/>
          </a:p>
          <a:p>
            <a:endParaRPr lang="en-US" dirty="0"/>
          </a:p>
        </p:txBody>
      </p:sp>
      <p:sp>
        <p:nvSpPr>
          <p:cNvPr id="4" name="Slide Number Placeholder 3"/>
          <p:cNvSpPr>
            <a:spLocks noGrp="1"/>
          </p:cNvSpPr>
          <p:nvPr>
            <p:ph type="sldNum" sz="quarter" idx="10"/>
          </p:nvPr>
        </p:nvSpPr>
        <p:spPr/>
        <p:txBody>
          <a:bodyPr/>
          <a:lstStyle/>
          <a:p>
            <a:fld id="{1B9140EC-A6C6-47B2-887A-53D3840887AF}" type="slidenum">
              <a:rPr lang="en-US" smtClean="0"/>
              <a:t>3</a:t>
            </a:fld>
            <a:endParaRPr lang="en-US"/>
          </a:p>
        </p:txBody>
      </p:sp>
    </p:spTree>
    <p:extLst>
      <p:ext uri="{BB962C8B-B14F-4D97-AF65-F5344CB8AC3E}">
        <p14:creationId xmlns:p14="http://schemas.microsoft.com/office/powerpoint/2010/main" val="892708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140EC-A6C6-47B2-887A-53D3840887AF}" type="slidenum">
              <a:rPr lang="en-US" smtClean="0"/>
              <a:t>13</a:t>
            </a:fld>
            <a:endParaRPr lang="en-US"/>
          </a:p>
        </p:txBody>
      </p:sp>
    </p:spTree>
    <p:extLst>
      <p:ext uri="{BB962C8B-B14F-4D97-AF65-F5344CB8AC3E}">
        <p14:creationId xmlns:p14="http://schemas.microsoft.com/office/powerpoint/2010/main" val="3425278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different</a:t>
            </a:r>
            <a:r>
              <a:rPr lang="en-US" baseline="0" dirty="0"/>
              <a:t> types of classifications and their definitions. After several attempts to classify multiple different landscape types, internal stakeholders determined that the current list of landscape types was sufficient for this study.</a:t>
            </a:r>
          </a:p>
        </p:txBody>
      </p:sp>
      <p:sp>
        <p:nvSpPr>
          <p:cNvPr id="4" name="Slide Number Placeholder 3"/>
          <p:cNvSpPr>
            <a:spLocks noGrp="1"/>
          </p:cNvSpPr>
          <p:nvPr>
            <p:ph type="sldNum" sz="quarter" idx="10"/>
          </p:nvPr>
        </p:nvSpPr>
        <p:spPr/>
        <p:txBody>
          <a:bodyPr/>
          <a:lstStyle/>
          <a:p>
            <a:fld id="{1B9140EC-A6C6-47B2-887A-53D3840887AF}" type="slidenum">
              <a:rPr lang="en-US" smtClean="0"/>
              <a:t>14</a:t>
            </a:fld>
            <a:endParaRPr lang="en-US"/>
          </a:p>
        </p:txBody>
      </p:sp>
    </p:spTree>
    <p:extLst>
      <p:ext uri="{BB962C8B-B14F-4D97-AF65-F5344CB8AC3E}">
        <p14:creationId xmlns:p14="http://schemas.microsoft.com/office/powerpoint/2010/main" val="4086481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effectLst/>
              </a:rPr>
              <a:t>RPP -The Raster Pixel Processor (RPP) node performs pixel level image classification. This is normally the first process node in a feature model. Going from the Imagery to the RPP raster</a:t>
            </a:r>
            <a:r>
              <a:rPr lang="en-US" baseline="0" dirty="0">
                <a:effectLst/>
              </a:rPr>
              <a:t> the shadows are picked up easily. </a:t>
            </a:r>
            <a:endParaRPr lang="en-US" dirty="0">
              <a:effectLst/>
            </a:endParaRPr>
          </a:p>
          <a:p>
            <a:pPr marL="174708" indent="-174708">
              <a:buFont typeface="Arial" panose="020B0604020202020204" pitchFamily="34" charset="0"/>
              <a:buChar char="•"/>
            </a:pPr>
            <a:r>
              <a:rPr lang="en-US" dirty="0">
                <a:effectLst/>
              </a:rPr>
              <a:t>ROC - Raster Object Creation Operators create sets of Raster Objects from input raster data. These operators form groups of pixels from the input raster data, and identify each distinct group of pixels by assignment of a unique output value which identifies the Raster Object.</a:t>
            </a:r>
          </a:p>
          <a:p>
            <a:pPr marL="174708" indent="-174708" fontAlgn="t">
              <a:buFont typeface="Arial" panose="020B0604020202020204" pitchFamily="34" charset="0"/>
              <a:buChar char="•"/>
            </a:pPr>
            <a:r>
              <a:rPr lang="en-US" dirty="0">
                <a:effectLst/>
              </a:rPr>
              <a:t>ROO - Use Raster Object Operators to manipulate the raster objects created by the Raster Object Creator. The Raster Object Operator may perform a variety of functions on the Raster Objects including:</a:t>
            </a:r>
          </a:p>
          <a:p>
            <a:pPr marL="640594" lvl="1" indent="-174708" fontAlgn="t">
              <a:buFont typeface="Arial" panose="020B0604020202020204" pitchFamily="34" charset="0"/>
              <a:buChar char="•"/>
            </a:pPr>
            <a:r>
              <a:rPr lang="en-US" dirty="0">
                <a:effectLst/>
              </a:rPr>
              <a:t>Expand or shrink the existing Raster Objects</a:t>
            </a:r>
          </a:p>
          <a:p>
            <a:pPr marL="640594" lvl="1" indent="-174708" fontAlgn="t">
              <a:buFont typeface="Arial" panose="020B0604020202020204" pitchFamily="34" charset="0"/>
              <a:buChar char="•"/>
            </a:pPr>
            <a:r>
              <a:rPr lang="en-US" dirty="0">
                <a:effectLst/>
              </a:rPr>
              <a:t>Eliminate raster objects that do not meet some criteria</a:t>
            </a:r>
          </a:p>
          <a:p>
            <a:pPr marL="640594" lvl="1" indent="-174708" fontAlgn="t">
              <a:buFont typeface="Arial" panose="020B0604020202020204" pitchFamily="34" charset="0"/>
              <a:buChar char="•"/>
            </a:pPr>
            <a:r>
              <a:rPr lang="en-US" dirty="0">
                <a:effectLst/>
              </a:rPr>
              <a:t>Combine multiple input raster objects into a single raster objects</a:t>
            </a:r>
          </a:p>
          <a:p>
            <a:pPr marL="640594" lvl="1" indent="-174708" fontAlgn="t">
              <a:buFont typeface="Arial" panose="020B0604020202020204" pitchFamily="34" charset="0"/>
              <a:buChar char="•"/>
            </a:pPr>
            <a:r>
              <a:rPr lang="en-US" dirty="0">
                <a:effectLst/>
              </a:rPr>
              <a:t>Split input raster objects into multiple new raster objects</a:t>
            </a:r>
          </a:p>
          <a:p>
            <a:pPr marL="640594" lvl="1" indent="-174708" fontAlgn="t">
              <a:buFont typeface="Arial" panose="020B0604020202020204" pitchFamily="34" charset="0"/>
              <a:buChar char="•"/>
            </a:pPr>
            <a:r>
              <a:rPr lang="en-US" dirty="0">
                <a:effectLst/>
              </a:rPr>
              <a:t>Renumber the raster objects to eliminate gaps after a filtering or eliminating operation</a:t>
            </a:r>
          </a:p>
          <a:p>
            <a:pPr marL="174708" indent="-174708" fontAlgn="t">
              <a:buFont typeface="Arial" panose="020B0604020202020204" pitchFamily="34" charset="0"/>
              <a:buChar char="•"/>
            </a:pPr>
            <a:r>
              <a:rPr lang="en-US" dirty="0">
                <a:effectLst/>
              </a:rPr>
              <a:t>RVC -Raster to Vector Conversion Operators convert sets of raster objects to sets of Vector Objects. The set of Vector Objects produced may be either Polygons or Polylines.</a:t>
            </a:r>
          </a:p>
          <a:p>
            <a:pPr marL="174708" indent="-174708" fontAlgn="t">
              <a:buFont typeface="Arial" panose="020B0604020202020204" pitchFamily="34" charset="0"/>
              <a:buChar char="•"/>
            </a:pPr>
            <a:r>
              <a:rPr lang="en-US" dirty="0">
                <a:effectLst/>
              </a:rPr>
              <a:t>VOC -Use Vector Object Operators to manipulate the vector objects created by the Raster To Vector Conversion. These operators may perform a variety of functions on the vector objects including:</a:t>
            </a:r>
          </a:p>
          <a:p>
            <a:pPr marL="640594" lvl="1" indent="-174708" fontAlgn="t">
              <a:buFont typeface="Arial" panose="020B0604020202020204" pitchFamily="34" charset="0"/>
              <a:buChar char="•"/>
            </a:pPr>
            <a:r>
              <a:rPr lang="en-US" dirty="0">
                <a:effectLst/>
              </a:rPr>
              <a:t>Reshape the existing Vector Objects</a:t>
            </a:r>
          </a:p>
          <a:p>
            <a:pPr marL="640594" lvl="1" indent="-174708" fontAlgn="t">
              <a:buFont typeface="Arial" panose="020B0604020202020204" pitchFamily="34" charset="0"/>
              <a:buChar char="•"/>
            </a:pPr>
            <a:r>
              <a:rPr lang="en-US" dirty="0">
                <a:effectLst/>
              </a:rPr>
              <a:t>Eliminate vector objects that do not meet some criteria</a:t>
            </a:r>
          </a:p>
          <a:p>
            <a:pPr marL="640594" lvl="1" indent="-174708" fontAlgn="t">
              <a:buFont typeface="Arial" panose="020B0604020202020204" pitchFamily="34" charset="0"/>
              <a:buChar char="•"/>
            </a:pPr>
            <a:r>
              <a:rPr lang="en-US" dirty="0">
                <a:effectLst/>
              </a:rPr>
              <a:t>Combine multiple input vector objects into a single vector object</a:t>
            </a:r>
          </a:p>
          <a:p>
            <a:pPr marL="640594" lvl="1" indent="-174708" fontAlgn="t">
              <a:buFont typeface="Arial" panose="020B0604020202020204" pitchFamily="34" charset="0"/>
              <a:buChar char="•"/>
            </a:pPr>
            <a:r>
              <a:rPr lang="en-US" dirty="0">
                <a:effectLst/>
              </a:rPr>
              <a:t>Split vector objects into multiple new vector objects</a:t>
            </a:r>
          </a:p>
          <a:p>
            <a:pPr marL="640594" lvl="1" indent="-174708" fontAlgn="t">
              <a:buFont typeface="Arial" panose="020B0604020202020204" pitchFamily="34" charset="0"/>
              <a:buChar char="•"/>
            </a:pPr>
            <a:r>
              <a:rPr lang="en-US" dirty="0">
                <a:effectLst/>
              </a:rPr>
              <a:t>Convert polygon objects into polylines, and convert polylines into polygon objects</a:t>
            </a:r>
          </a:p>
          <a:p>
            <a:pPr marL="174708" indent="-174708" fontAlgn="t">
              <a:buFont typeface="Arial" panose="020B0604020202020204" pitchFamily="34" charset="0"/>
              <a:buChar char="•"/>
            </a:pPr>
            <a:r>
              <a:rPr lang="en-US" dirty="0">
                <a:effectLst/>
              </a:rPr>
              <a:t>VOP</a:t>
            </a:r>
            <a:r>
              <a:rPr lang="en-US" baseline="0" dirty="0">
                <a:effectLst/>
              </a:rPr>
              <a:t> - </a:t>
            </a:r>
            <a:r>
              <a:rPr lang="en-US" dirty="0">
                <a:effectLst/>
              </a:rPr>
              <a:t>The Vector Object Processor node performs classification on vector objects. Vector object classification involves specifying one or more cues which are used by an Object Classifier. The cues include metrics which measure some property of vector objects. The Object Classifier uses the cues to assign a probability to each object in a group of vector objects.</a:t>
            </a:r>
          </a:p>
          <a:p>
            <a:pPr marL="174708" indent="-174708" fontAlgn="t">
              <a:buFont typeface="Arial" panose="020B0604020202020204" pitchFamily="34" charset="0"/>
              <a:buChar char="•"/>
            </a:pP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1B9140EC-A6C6-47B2-887A-53D3840887AF}" type="slidenum">
              <a:rPr lang="en-US" smtClean="0"/>
              <a:t>15</a:t>
            </a:fld>
            <a:endParaRPr lang="en-US"/>
          </a:p>
        </p:txBody>
      </p:sp>
    </p:spTree>
    <p:extLst>
      <p:ext uri="{BB962C8B-B14F-4D97-AF65-F5344CB8AC3E}">
        <p14:creationId xmlns:p14="http://schemas.microsoft.com/office/powerpoint/2010/main" val="2718284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100" dirty="0">
                <a:solidFill>
                  <a:prstClr val="black"/>
                </a:solidFill>
                <a:latin typeface="Calibri Light" panose="020F0302020204030204"/>
                <a:ea typeface="+mj-ea"/>
                <a:cs typeface="+mj-cs"/>
              </a:rPr>
              <a:t>An example of the difference classification types overlaid on top of the DRAPP 3-inch imagery. </a:t>
            </a:r>
            <a:endParaRPr lang="en-US" dirty="0"/>
          </a:p>
        </p:txBody>
      </p:sp>
      <p:sp>
        <p:nvSpPr>
          <p:cNvPr id="4" name="Slide Number Placeholder 3"/>
          <p:cNvSpPr>
            <a:spLocks noGrp="1"/>
          </p:cNvSpPr>
          <p:nvPr>
            <p:ph type="sldNum" sz="quarter" idx="10"/>
          </p:nvPr>
        </p:nvSpPr>
        <p:spPr/>
        <p:txBody>
          <a:bodyPr/>
          <a:lstStyle/>
          <a:p>
            <a:fld id="{1B9140EC-A6C6-47B2-887A-53D3840887AF}" type="slidenum">
              <a:rPr lang="en-US" smtClean="0"/>
              <a:t>18</a:t>
            </a:fld>
            <a:endParaRPr lang="en-US"/>
          </a:p>
        </p:txBody>
      </p:sp>
    </p:spTree>
    <p:extLst>
      <p:ext uri="{BB962C8B-B14F-4D97-AF65-F5344CB8AC3E}">
        <p14:creationId xmlns:p14="http://schemas.microsoft.com/office/powerpoint/2010/main" val="3394212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this important? When utilities like Denver Water expand or improve its infrastructure, one of the strongest factors in determining what that new infrastructure looks like is the demand on the system, especially in the irrigating months between April and November. Whether or not a 12 inch main is installed instead of a 6 inch main has a lot to do with whether or not a high demand is expected. Landscapes and the customers that are using them will tell Denver Water a lot about how they expect a customer to use water when a new building, development, etc. is installed. Classified landscape along with information being generated by the water efficiency team at Denver Water, like the customer model, will help Denver Water determine how certain customers use water based on the irrigable area and the type of land cover that makes up that irritable area. 	</a:t>
            </a:r>
            <a:br>
              <a:rPr lang="en-US" dirty="0"/>
            </a:br>
            <a:r>
              <a:rPr lang="en-US" dirty="0"/>
              <a:t/>
            </a:r>
            <a:br>
              <a:rPr lang="en-US" dirty="0"/>
            </a:br>
            <a:r>
              <a:rPr lang="en-US" dirty="0"/>
              <a:t>The below graphic depicts what could be the end result for measuring water efficiency. The idea is to take all landscape types except for the tree canopy, multiply that by 12 and measure that against the water consumption total which is measured in terms of thousands of gallons. This is because Denver Water typically considers efficient water use to be 12k gallons of water per square foot. </a:t>
            </a:r>
          </a:p>
        </p:txBody>
      </p:sp>
      <p:sp>
        <p:nvSpPr>
          <p:cNvPr id="4" name="Slide Number Placeholder 3"/>
          <p:cNvSpPr>
            <a:spLocks noGrp="1"/>
          </p:cNvSpPr>
          <p:nvPr>
            <p:ph type="sldNum" sz="quarter" idx="10"/>
          </p:nvPr>
        </p:nvSpPr>
        <p:spPr/>
        <p:txBody>
          <a:bodyPr/>
          <a:lstStyle/>
          <a:p>
            <a:fld id="{1B9140EC-A6C6-47B2-887A-53D3840887AF}" type="slidenum">
              <a:rPr lang="en-US" smtClean="0"/>
              <a:t>19</a:t>
            </a:fld>
            <a:endParaRPr lang="en-US"/>
          </a:p>
        </p:txBody>
      </p:sp>
    </p:spTree>
    <p:extLst>
      <p:ext uri="{BB962C8B-B14F-4D97-AF65-F5344CB8AC3E}">
        <p14:creationId xmlns:p14="http://schemas.microsoft.com/office/powerpoint/2010/main" val="3425659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One</a:t>
            </a:r>
            <a:r>
              <a:rPr lang="en-US" baseline="0" dirty="0"/>
              <a:t> of the goals of this project is to determine water efficiency at the parcel level.</a:t>
            </a:r>
          </a:p>
          <a:p>
            <a:pPr marL="174708" indent="-174708">
              <a:buFont typeface="Arial" panose="020B0604020202020204" pitchFamily="34" charset="0"/>
              <a:buChar char="•"/>
            </a:pPr>
            <a:r>
              <a:rPr lang="en-US" baseline="0" dirty="0"/>
              <a:t>Determining efficiency will help the conservation department at Denver Water understand current trends in water use and help the Demand Planning department determine trends in irrigation water use for future developments. </a:t>
            </a:r>
            <a:endParaRPr lang="en-US" dirty="0"/>
          </a:p>
        </p:txBody>
      </p:sp>
      <p:sp>
        <p:nvSpPr>
          <p:cNvPr id="4" name="Slide Number Placeholder 3"/>
          <p:cNvSpPr>
            <a:spLocks noGrp="1"/>
          </p:cNvSpPr>
          <p:nvPr>
            <p:ph type="sldNum" sz="quarter" idx="10"/>
          </p:nvPr>
        </p:nvSpPr>
        <p:spPr/>
        <p:txBody>
          <a:bodyPr/>
          <a:lstStyle/>
          <a:p>
            <a:fld id="{1B9140EC-A6C6-47B2-887A-53D3840887AF}" type="slidenum">
              <a:rPr lang="en-US" smtClean="0"/>
              <a:t>20</a:t>
            </a:fld>
            <a:endParaRPr lang="en-US"/>
          </a:p>
        </p:txBody>
      </p:sp>
    </p:spTree>
    <p:extLst>
      <p:ext uri="{BB962C8B-B14F-4D97-AF65-F5344CB8AC3E}">
        <p14:creationId xmlns:p14="http://schemas.microsoft.com/office/powerpoint/2010/main" val="236619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Quality</a:t>
            </a:r>
            <a:r>
              <a:rPr lang="en-US" baseline="0" dirty="0"/>
              <a:t> assurance/Quality Control will be performed via a confusion matrix that will look at the 7 different landscape types. Ideally we’d like to have a 95% accuracy rate. Ground-trothing will be performed in the Denver area neighborhoods where the land is accessible/visible. A final cleanup will be performed that will eliminate or reclassify features that were incorrectly classified. </a:t>
            </a:r>
            <a:endParaRPr lang="en-US" dirty="0"/>
          </a:p>
        </p:txBody>
      </p:sp>
      <p:sp>
        <p:nvSpPr>
          <p:cNvPr id="4" name="Slide Number Placeholder 3"/>
          <p:cNvSpPr>
            <a:spLocks noGrp="1"/>
          </p:cNvSpPr>
          <p:nvPr>
            <p:ph type="sldNum" sz="quarter" idx="10"/>
          </p:nvPr>
        </p:nvSpPr>
        <p:spPr/>
        <p:txBody>
          <a:bodyPr/>
          <a:lstStyle/>
          <a:p>
            <a:fld id="{1B9140EC-A6C6-47B2-887A-53D3840887AF}" type="slidenum">
              <a:rPr lang="en-US" smtClean="0"/>
              <a:t>21</a:t>
            </a:fld>
            <a:endParaRPr lang="en-US"/>
          </a:p>
        </p:txBody>
      </p:sp>
    </p:spTree>
    <p:extLst>
      <p:ext uri="{BB962C8B-B14F-4D97-AF65-F5344CB8AC3E}">
        <p14:creationId xmlns:p14="http://schemas.microsoft.com/office/powerpoint/2010/main" val="1628553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a confusion </a:t>
            </a:r>
            <a:r>
              <a:rPr lang="en-US" baseline="0" dirty="0"/>
              <a:t>matrix.</a:t>
            </a:r>
            <a:endParaRPr lang="en-US" dirty="0"/>
          </a:p>
        </p:txBody>
      </p:sp>
      <p:sp>
        <p:nvSpPr>
          <p:cNvPr id="4" name="Slide Number Placeholder 3"/>
          <p:cNvSpPr>
            <a:spLocks noGrp="1"/>
          </p:cNvSpPr>
          <p:nvPr>
            <p:ph type="sldNum" sz="quarter" idx="10"/>
          </p:nvPr>
        </p:nvSpPr>
        <p:spPr/>
        <p:txBody>
          <a:bodyPr/>
          <a:lstStyle/>
          <a:p>
            <a:fld id="{1B9140EC-A6C6-47B2-887A-53D3840887AF}" type="slidenum">
              <a:rPr lang="en-US" smtClean="0"/>
              <a:t>22</a:t>
            </a:fld>
            <a:endParaRPr lang="en-US"/>
          </a:p>
        </p:txBody>
      </p:sp>
    </p:spTree>
    <p:extLst>
      <p:ext uri="{BB962C8B-B14F-4D97-AF65-F5344CB8AC3E}">
        <p14:creationId xmlns:p14="http://schemas.microsoft.com/office/powerpoint/2010/main" val="780088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140EC-A6C6-47B2-887A-53D3840887AF}" type="slidenum">
              <a:rPr lang="en-US" smtClean="0"/>
              <a:t>24</a:t>
            </a:fld>
            <a:endParaRPr lang="en-US"/>
          </a:p>
        </p:txBody>
      </p:sp>
    </p:spTree>
    <p:extLst>
      <p:ext uri="{BB962C8B-B14F-4D97-AF65-F5344CB8AC3E}">
        <p14:creationId xmlns:p14="http://schemas.microsoft.com/office/powerpoint/2010/main" val="1754750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defTabSz="931774">
              <a:lnSpc>
                <a:spcPct val="90000"/>
              </a:lnSpc>
              <a:spcBef>
                <a:spcPts val="1019"/>
              </a:spcBef>
              <a:buFont typeface="Arial" panose="020B0604020202020204" pitchFamily="34" charset="0"/>
              <a:buChar char="•"/>
              <a:defRPr/>
            </a:pPr>
            <a:r>
              <a:rPr lang="en-US" sz="2400" dirty="0">
                <a:solidFill>
                  <a:srgbClr val="000000"/>
                </a:solidFill>
                <a:latin typeface="geneva"/>
              </a:rPr>
              <a:t>Short duration drought as defined by the three-month Standardized Precipitation Index (SPI) </a:t>
            </a:r>
          </a:p>
          <a:p>
            <a:pPr marL="232943" indent="-232943" defTabSz="931774">
              <a:lnSpc>
                <a:spcPct val="90000"/>
              </a:lnSpc>
              <a:spcBef>
                <a:spcPts val="1019"/>
              </a:spcBef>
              <a:buFont typeface="Arial" panose="020B0604020202020204" pitchFamily="34" charset="0"/>
              <a:buChar char="•"/>
              <a:defRPr/>
            </a:pPr>
            <a:r>
              <a:rPr lang="en-US" sz="2400" dirty="0">
                <a:solidFill>
                  <a:srgbClr val="000000"/>
                </a:solidFill>
                <a:latin typeface="geneva"/>
              </a:rPr>
              <a:t>Occur somewhere in Colorado in nearly nine out of every ten years. </a:t>
            </a:r>
          </a:p>
          <a:p>
            <a:pPr marL="232943" indent="-232943" defTabSz="931774">
              <a:lnSpc>
                <a:spcPct val="90000"/>
              </a:lnSpc>
              <a:spcBef>
                <a:spcPts val="1019"/>
              </a:spcBef>
              <a:buFont typeface="Arial" panose="020B0604020202020204" pitchFamily="34" charset="0"/>
              <a:buChar char="•"/>
              <a:defRPr/>
            </a:pPr>
            <a:r>
              <a:rPr lang="en-US" sz="2400" dirty="0">
                <a:solidFill>
                  <a:srgbClr val="000000"/>
                </a:solidFill>
                <a:latin typeface="geneva"/>
              </a:rPr>
              <a:t>Severe, widespread multiyear droughts are much less common. Since the 1893, Colorado has experienced six droughts that are widely considered “severe.” These droughts affected most of the state, involved record-breaking dry spells, and/or lasted for multiple years.</a:t>
            </a:r>
          </a:p>
          <a:p>
            <a:pPr marL="232943" indent="-232943" defTabSz="931774">
              <a:lnSpc>
                <a:spcPct val="90000"/>
              </a:lnSpc>
              <a:spcBef>
                <a:spcPts val="1019"/>
              </a:spcBef>
              <a:buFont typeface="Arial" panose="020B0604020202020204" pitchFamily="34" charset="0"/>
              <a:buChar char="•"/>
              <a:defRPr/>
            </a:pPr>
            <a:r>
              <a:rPr lang="en-US" sz="2400" dirty="0">
                <a:solidFill>
                  <a:srgbClr val="000000"/>
                </a:solidFill>
                <a:latin typeface="geneva"/>
              </a:rPr>
              <a:t>Lake Oroville  before and after the California drought of 2015.</a:t>
            </a:r>
            <a:endParaRPr lang="en-US" sz="2400"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1B9140EC-A6C6-47B2-887A-53D3840887AF}" type="slidenum">
              <a:rPr lang="en-US" smtClean="0"/>
              <a:t>4</a:t>
            </a:fld>
            <a:endParaRPr lang="en-US" dirty="0"/>
          </a:p>
        </p:txBody>
      </p:sp>
    </p:spTree>
    <p:extLst>
      <p:ext uri="{BB962C8B-B14F-4D97-AF65-F5344CB8AC3E}">
        <p14:creationId xmlns:p14="http://schemas.microsoft.com/office/powerpoint/2010/main" val="1287197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140EC-A6C6-47B2-887A-53D3840887AF}" type="slidenum">
              <a:rPr lang="en-US" smtClean="0"/>
              <a:t>5</a:t>
            </a:fld>
            <a:endParaRPr lang="en-US"/>
          </a:p>
        </p:txBody>
      </p:sp>
    </p:spTree>
    <p:extLst>
      <p:ext uri="{BB962C8B-B14F-4D97-AF65-F5344CB8AC3E}">
        <p14:creationId xmlns:p14="http://schemas.microsoft.com/office/powerpoint/2010/main" val="3240181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Denver</a:t>
            </a:r>
            <a:r>
              <a:rPr lang="en-US" baseline="0" dirty="0"/>
              <a:t> Water Service area which serves water 1.2 million in and around the Denver area. </a:t>
            </a:r>
          </a:p>
          <a:p>
            <a:r>
              <a:rPr lang="en-US" baseline="0" dirty="0"/>
              <a:t>The two primary neighborhoods of interest which are outlined in red are Stapleton and North Park Hill. Both areas are to the north east of downtown Denver. </a:t>
            </a:r>
            <a:endParaRPr lang="en-US" dirty="0"/>
          </a:p>
        </p:txBody>
      </p:sp>
      <p:sp>
        <p:nvSpPr>
          <p:cNvPr id="4" name="Slide Number Placeholder 3"/>
          <p:cNvSpPr>
            <a:spLocks noGrp="1"/>
          </p:cNvSpPr>
          <p:nvPr>
            <p:ph type="sldNum" sz="quarter" idx="10"/>
          </p:nvPr>
        </p:nvSpPr>
        <p:spPr/>
        <p:txBody>
          <a:bodyPr/>
          <a:lstStyle/>
          <a:p>
            <a:fld id="{1B9140EC-A6C6-47B2-887A-53D3840887AF}" type="slidenum">
              <a:rPr lang="en-US" smtClean="0"/>
              <a:t>7</a:t>
            </a:fld>
            <a:endParaRPr lang="en-US"/>
          </a:p>
        </p:txBody>
      </p:sp>
    </p:spTree>
    <p:extLst>
      <p:ext uri="{BB962C8B-B14F-4D97-AF65-F5344CB8AC3E}">
        <p14:creationId xmlns:p14="http://schemas.microsoft.com/office/powerpoint/2010/main" val="3329372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Stapleton and North Park Hill?</a:t>
            </a:r>
          </a:p>
          <a:p>
            <a:r>
              <a:rPr lang="en-US" baseline="0" dirty="0"/>
              <a:t>Stapleton is a relatively new development and models new construction in the Denver area. The neighborhoods are very ‘cookie cutter’ with few trees.</a:t>
            </a:r>
          </a:p>
          <a:p>
            <a:r>
              <a:rPr lang="en-US" baseline="0" dirty="0"/>
              <a:t>North Park Hill is an example of an older neighborhood which has become gentrified. As the demographics of neighborhoods like North Park Hill change, so do the landscape types. Determining how the landscapes change when these older neighborhoods ‘turnover’ is of particular interest to Denver Water. </a:t>
            </a:r>
          </a:p>
        </p:txBody>
      </p:sp>
      <p:sp>
        <p:nvSpPr>
          <p:cNvPr id="4" name="Slide Number Placeholder 3"/>
          <p:cNvSpPr>
            <a:spLocks noGrp="1"/>
          </p:cNvSpPr>
          <p:nvPr>
            <p:ph type="sldNum" sz="quarter" idx="10"/>
          </p:nvPr>
        </p:nvSpPr>
        <p:spPr/>
        <p:txBody>
          <a:bodyPr/>
          <a:lstStyle/>
          <a:p>
            <a:fld id="{1B9140EC-A6C6-47B2-887A-53D3840887AF}" type="slidenum">
              <a:rPr lang="en-US" smtClean="0"/>
              <a:t>8</a:t>
            </a:fld>
            <a:endParaRPr lang="en-US"/>
          </a:p>
        </p:txBody>
      </p:sp>
    </p:spTree>
    <p:extLst>
      <p:ext uri="{BB962C8B-B14F-4D97-AF65-F5344CB8AC3E}">
        <p14:creationId xmlns:p14="http://schemas.microsoft.com/office/powerpoint/2010/main" val="940176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Denver Regional Council of Governments(DRCOG) purchases imagery every two years for an area that covers a 6,000- square-mile region. The imagery is collected as part of the Denver Regional Aerial Photography Program (DRAPP). Some of the imagery specifications:</a:t>
            </a:r>
          </a:p>
          <a:p>
            <a:r>
              <a:rPr lang="en-US" dirty="0"/>
              <a:t>Resolutions 3-inch, 6-inch, 12-inch</a:t>
            </a:r>
          </a:p>
          <a:p>
            <a:r>
              <a:rPr lang="en-US" dirty="0"/>
              <a:t>Feb/Mar/Apr and June/July flight windows (metro and mountains, respectively) </a:t>
            </a:r>
          </a:p>
          <a:p>
            <a:r>
              <a:rPr lang="en-US" dirty="0"/>
              <a:t>Accuracy adheres to industry standards for positional accuracy</a:t>
            </a:r>
          </a:p>
          <a:p>
            <a:r>
              <a:rPr lang="en-US" dirty="0"/>
              <a:t>Quality control is performed on every imagery tile</a:t>
            </a:r>
          </a:p>
          <a:p>
            <a:r>
              <a:rPr lang="en-US" dirty="0"/>
              <a:t>Aesthetics</a:t>
            </a:r>
          </a:p>
          <a:p>
            <a:r>
              <a:rPr lang="en-US" dirty="0"/>
              <a:t>Reduced shadows</a:t>
            </a:r>
          </a:p>
          <a:p>
            <a:r>
              <a:rPr lang="en-US" dirty="0"/>
              <a:t>Reduced building lean</a:t>
            </a:r>
          </a:p>
          <a:p>
            <a:r>
              <a:rPr lang="en-US" dirty="0"/>
              <a:t>Snow-free and leaf off</a:t>
            </a:r>
          </a:p>
          <a:p>
            <a:endParaRPr lang="en-US" dirty="0"/>
          </a:p>
          <a:p>
            <a:endParaRPr lang="en-US" dirty="0"/>
          </a:p>
        </p:txBody>
      </p:sp>
      <p:sp>
        <p:nvSpPr>
          <p:cNvPr id="4" name="Slide Number Placeholder 3"/>
          <p:cNvSpPr>
            <a:spLocks noGrp="1"/>
          </p:cNvSpPr>
          <p:nvPr>
            <p:ph type="sldNum" sz="quarter" idx="10"/>
          </p:nvPr>
        </p:nvSpPr>
        <p:spPr/>
        <p:txBody>
          <a:bodyPr/>
          <a:lstStyle/>
          <a:p>
            <a:fld id="{1B9140EC-A6C6-47B2-887A-53D3840887AF}" type="slidenum">
              <a:rPr lang="en-US" smtClean="0"/>
              <a:t>9</a:t>
            </a:fld>
            <a:endParaRPr lang="en-US" dirty="0"/>
          </a:p>
        </p:txBody>
      </p:sp>
    </p:spTree>
    <p:extLst>
      <p:ext uri="{BB962C8B-B14F-4D97-AF65-F5344CB8AC3E}">
        <p14:creationId xmlns:p14="http://schemas.microsoft.com/office/powerpoint/2010/main" val="42156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be</a:t>
            </a:r>
            <a:r>
              <a:rPr lang="en-US" baseline="0" dirty="0"/>
              <a:t> two vector layers used in this project. </a:t>
            </a:r>
          </a:p>
          <a:p>
            <a:pPr marL="232943" indent="-232943" defTabSz="931774">
              <a:buFontTx/>
              <a:buAutoNum type="arabicPeriod"/>
              <a:defRPr/>
            </a:pPr>
            <a:r>
              <a:rPr lang="en-US" baseline="0" dirty="0" err="1"/>
              <a:t>Planimetric</a:t>
            </a:r>
            <a:r>
              <a:rPr lang="en-US" baseline="0" dirty="0"/>
              <a:t> data which will be used to erase impervious surfaces from the imagery. Sidewalks within a yard will be present and captured in the concrete layer. </a:t>
            </a:r>
            <a:r>
              <a:rPr lang="en-US" u="none" baseline="0" dirty="0" err="1">
                <a:latin typeface="Calibri" panose="020F0502020204030204" pitchFamily="34" charset="0"/>
                <a:cs typeface="Times New Roman" panose="02020603050405020304" pitchFamily="18" charset="0"/>
              </a:rPr>
              <a:t>Planimetric</a:t>
            </a:r>
            <a:r>
              <a:rPr lang="en-US" u="none" baseline="0" dirty="0">
                <a:latin typeface="Calibri" panose="020F0502020204030204" pitchFamily="34" charset="0"/>
                <a:cs typeface="Times New Roman" panose="02020603050405020304" pitchFamily="18" charset="0"/>
              </a:rPr>
              <a:t> data represents</a:t>
            </a:r>
            <a:r>
              <a:rPr lang="en-US" dirty="0">
                <a:latin typeface="Calibri" panose="020F0502020204030204" pitchFamily="34" charset="0"/>
                <a:ea typeface="Calibri" panose="020F0502020204030204" pitchFamily="34" charset="0"/>
                <a:cs typeface="Times New Roman" panose="02020603050405020304" pitchFamily="18" charset="0"/>
              </a:rPr>
              <a:t> Edge of Pavement (roads), Parking lots, Sidewalks, Driveways, Rooftops</a:t>
            </a:r>
          </a:p>
          <a:p>
            <a:pPr marL="232943" indent="-232943">
              <a:buAutoNum type="arabicPeriod"/>
            </a:pPr>
            <a:endParaRPr lang="en-US" baseline="0" dirty="0"/>
          </a:p>
          <a:p>
            <a:pPr marL="232943" indent="-232943">
              <a:buAutoNum type="arabicPeriod"/>
            </a:pPr>
            <a:r>
              <a:rPr lang="en-US" baseline="0" dirty="0"/>
              <a:t>Neighborhood boundary layer which will be downloaded from the U.S. Census. A mask will be created and used to extract a smaller portion of the 6000 square mile imagery. </a:t>
            </a:r>
            <a:endParaRPr lang="en-US" dirty="0"/>
          </a:p>
        </p:txBody>
      </p:sp>
      <p:sp>
        <p:nvSpPr>
          <p:cNvPr id="4" name="Slide Number Placeholder 3"/>
          <p:cNvSpPr>
            <a:spLocks noGrp="1"/>
          </p:cNvSpPr>
          <p:nvPr>
            <p:ph type="sldNum" sz="quarter" idx="10"/>
          </p:nvPr>
        </p:nvSpPr>
        <p:spPr/>
        <p:txBody>
          <a:bodyPr/>
          <a:lstStyle/>
          <a:p>
            <a:fld id="{1B9140EC-A6C6-47B2-887A-53D3840887AF}" type="slidenum">
              <a:rPr lang="en-US" smtClean="0"/>
              <a:t>10</a:t>
            </a:fld>
            <a:endParaRPr lang="en-US" dirty="0"/>
          </a:p>
        </p:txBody>
      </p:sp>
    </p:spTree>
    <p:extLst>
      <p:ext uri="{BB962C8B-B14F-4D97-AF65-F5344CB8AC3E}">
        <p14:creationId xmlns:p14="http://schemas.microsoft.com/office/powerpoint/2010/main" val="3207214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defTabSz="931774">
              <a:lnSpc>
                <a:spcPct val="90000"/>
              </a:lnSpc>
              <a:spcBef>
                <a:spcPts val="1019"/>
              </a:spcBef>
              <a:buFont typeface="Arial" panose="020B0604020202020204" pitchFamily="34" charset="0"/>
              <a:buChar char="•"/>
              <a:defRPr/>
            </a:pPr>
            <a:r>
              <a:rPr lang="en-US" sz="2900" dirty="0">
                <a:solidFill>
                  <a:prstClr val="black"/>
                </a:solidFill>
              </a:rPr>
              <a:t>A Hexagon Geospatial product, ERDAS Imagine Objective, will be used to extract the features from the imagery. </a:t>
            </a:r>
          </a:p>
          <a:p>
            <a:pPr marL="232943" indent="-232943" defTabSz="931774">
              <a:lnSpc>
                <a:spcPct val="90000"/>
              </a:lnSpc>
              <a:spcBef>
                <a:spcPts val="1019"/>
              </a:spcBef>
              <a:buFont typeface="Arial" panose="020B0604020202020204" pitchFamily="34" charset="0"/>
              <a:buChar char="•"/>
              <a:defRPr/>
            </a:pPr>
            <a:r>
              <a:rPr lang="en-US" sz="2900" dirty="0">
                <a:solidFill>
                  <a:prstClr val="black"/>
                </a:solidFill>
              </a:rPr>
              <a:t>Imagine Objective is an add in to ERDAS Imagine and offers object oriented image classification to segment and classify an image based on its shape and pixel values. </a:t>
            </a:r>
          </a:p>
          <a:p>
            <a:pPr marL="232943" indent="-232943" defTabSz="931774">
              <a:lnSpc>
                <a:spcPct val="90000"/>
              </a:lnSpc>
              <a:spcBef>
                <a:spcPts val="1019"/>
              </a:spcBef>
              <a:buFont typeface="Arial" panose="020B0604020202020204" pitchFamily="34" charset="0"/>
              <a:buChar char="•"/>
              <a:defRPr/>
            </a:pPr>
            <a:r>
              <a:rPr lang="en-US" sz="2900" dirty="0">
                <a:solidFill>
                  <a:prstClr val="black"/>
                </a:solidFill>
              </a:rPr>
              <a:t>A model will be built for each feature in Imagine Objective to extract the 7 features from the imagery. These features will represent landscape types not represented in the </a:t>
            </a:r>
            <a:r>
              <a:rPr lang="en-US" sz="2900" dirty="0" err="1">
                <a:solidFill>
                  <a:prstClr val="black"/>
                </a:solidFill>
              </a:rPr>
              <a:t>planimetric</a:t>
            </a:r>
            <a:r>
              <a:rPr lang="en-US" sz="2900" dirty="0">
                <a:solidFill>
                  <a:prstClr val="black"/>
                </a:solidFill>
              </a:rPr>
              <a:t> data which depicts building rooftops, sidewalks, driveways roads. Since these areas are already captured by the </a:t>
            </a:r>
            <a:r>
              <a:rPr lang="en-US" sz="2900" dirty="0" err="1">
                <a:solidFill>
                  <a:prstClr val="black"/>
                </a:solidFill>
              </a:rPr>
              <a:t>planimetric</a:t>
            </a:r>
            <a:r>
              <a:rPr lang="en-US" sz="2900" dirty="0">
                <a:solidFill>
                  <a:prstClr val="black"/>
                </a:solidFill>
              </a:rPr>
              <a:t> data and are not being irrigated, they fall outside the scope of this project. </a:t>
            </a:r>
          </a:p>
          <a:p>
            <a:endParaRPr lang="en-US" dirty="0"/>
          </a:p>
        </p:txBody>
      </p:sp>
      <p:sp>
        <p:nvSpPr>
          <p:cNvPr id="4" name="Slide Number Placeholder 3"/>
          <p:cNvSpPr>
            <a:spLocks noGrp="1"/>
          </p:cNvSpPr>
          <p:nvPr>
            <p:ph type="sldNum" sz="quarter" idx="10"/>
          </p:nvPr>
        </p:nvSpPr>
        <p:spPr/>
        <p:txBody>
          <a:bodyPr/>
          <a:lstStyle/>
          <a:p>
            <a:fld id="{1B9140EC-A6C6-47B2-887A-53D3840887AF}" type="slidenum">
              <a:rPr lang="en-US" smtClean="0"/>
              <a:t>11</a:t>
            </a:fld>
            <a:endParaRPr lang="en-US"/>
          </a:p>
        </p:txBody>
      </p:sp>
    </p:spTree>
    <p:extLst>
      <p:ext uri="{BB962C8B-B14F-4D97-AF65-F5344CB8AC3E}">
        <p14:creationId xmlns:p14="http://schemas.microsoft.com/office/powerpoint/2010/main" val="794851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Ability</a:t>
            </a:r>
            <a:r>
              <a:rPr lang="en-US" baseline="0" dirty="0"/>
              <a:t> to create and modify models</a:t>
            </a:r>
          </a:p>
          <a:p>
            <a:pPr marL="171450" indent="-171450">
              <a:buFont typeface="Arial" panose="020B0604020202020204" pitchFamily="34" charset="0"/>
              <a:buChar char="•"/>
            </a:pPr>
            <a:r>
              <a:rPr lang="en-US" baseline="0" dirty="0"/>
              <a:t>True object oriented approach which means spectral properties and spatial components are measured and available to the processing engine. </a:t>
            </a:r>
          </a:p>
          <a:p>
            <a:pPr marL="171450" indent="-171450">
              <a:buFont typeface="Arial" panose="020B0604020202020204" pitchFamily="34" charset="0"/>
              <a:buChar char="•"/>
            </a:pPr>
            <a:r>
              <a:rPr lang="en-US" baseline="0" dirty="0"/>
              <a:t>Provides discrete feature extraction, where clean-up operators can be included in the feature model to produce output suitable for merging into a GIS with minimal post-processing (squared-up buildings, smooth gap-less roads, aircraft outlines, </a:t>
            </a:r>
            <a:r>
              <a:rPr lang="en-US" baseline="0" dirty="0" err="1"/>
              <a:t>etc</a:t>
            </a:r>
            <a:r>
              <a:rPr lang="en-US" baseline="0" dirty="0"/>
              <a:t>)</a:t>
            </a:r>
          </a:p>
          <a:p>
            <a:pPr marL="171450" indent="-171450">
              <a:buFont typeface="Arial" panose="020B0604020202020204" pitchFamily="34" charset="0"/>
              <a:buChar char="•"/>
            </a:pPr>
            <a:r>
              <a:rPr lang="en-US" baseline="0" dirty="0"/>
              <a:t>Integrates with ERDAS IMAGINE, providing a full suite of vector editing tools for further clean-up and editing.</a:t>
            </a:r>
          </a:p>
          <a:p>
            <a:pPr marL="171450" indent="-171450">
              <a:buFont typeface="Arial" panose="020B0604020202020204" pitchFamily="34" charset="0"/>
              <a:buChar char="•"/>
            </a:pPr>
            <a:r>
              <a:rPr lang="en-US" baseline="0" dirty="0"/>
              <a:t>Uses ancillary layers (data fusion) – e.g. slope, aspect, texture, etc. – along with the capability inherent with an object based approach to employ shape metrics, proximity, association, thereby leading to increased feature extraction accuracy.</a:t>
            </a:r>
          </a:p>
          <a:p>
            <a:pPr marL="171450" indent="-171450">
              <a:buFont typeface="Arial" panose="020B0604020202020204" pitchFamily="34" charset="0"/>
              <a:buChar char="•"/>
            </a:pPr>
            <a:r>
              <a:rPr lang="en-US" baseline="0" dirty="0"/>
              <a:t>Leverages holding of all remotely sensed imagery, including panchromatic, multispectral, </a:t>
            </a:r>
            <a:r>
              <a:rPr lang="en-US" baseline="0" dirty="0" err="1"/>
              <a:t>hyperspectral</a:t>
            </a:r>
            <a:r>
              <a:rPr lang="en-US" baseline="0" dirty="0"/>
              <a:t>, SAR, </a:t>
            </a:r>
            <a:r>
              <a:rPr lang="en-US" baseline="0" dirty="0" err="1"/>
              <a:t>LiDAR</a:t>
            </a:r>
            <a:r>
              <a:rPr lang="en-US" baseline="0" dirty="0"/>
              <a:t>, etc.</a:t>
            </a:r>
          </a:p>
          <a:p>
            <a:pPr marL="171450" indent="-171450">
              <a:buFont typeface="Arial" panose="020B0604020202020204" pitchFamily="34" charset="0"/>
              <a:buChar char="•"/>
            </a:pPr>
            <a:r>
              <a:rPr lang="en-US" baseline="0" dirty="0"/>
              <a:t>Extracts features and classes that are attributed based on the measures used to identify them, including a final probability of being in that class, enabling quicker validation of final results and analysis of problem areas. </a:t>
            </a:r>
            <a:endParaRPr lang="en-US" dirty="0"/>
          </a:p>
        </p:txBody>
      </p:sp>
      <p:sp>
        <p:nvSpPr>
          <p:cNvPr id="4" name="Slide Number Placeholder 3"/>
          <p:cNvSpPr>
            <a:spLocks noGrp="1"/>
          </p:cNvSpPr>
          <p:nvPr>
            <p:ph type="sldNum" sz="quarter" idx="10"/>
          </p:nvPr>
        </p:nvSpPr>
        <p:spPr/>
        <p:txBody>
          <a:bodyPr/>
          <a:lstStyle/>
          <a:p>
            <a:fld id="{1B9140EC-A6C6-47B2-887A-53D3840887AF}" type="slidenum">
              <a:rPr lang="en-US" smtClean="0"/>
              <a:t>12</a:t>
            </a:fld>
            <a:endParaRPr lang="en-US"/>
          </a:p>
        </p:txBody>
      </p:sp>
    </p:spTree>
    <p:extLst>
      <p:ext uri="{BB962C8B-B14F-4D97-AF65-F5344CB8AC3E}">
        <p14:creationId xmlns:p14="http://schemas.microsoft.com/office/powerpoint/2010/main" val="2319797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26541B-F2C9-434F-8DBD-F10DFE250A6B}" type="datetimeFigureOut">
              <a:rPr lang="en-US" smtClean="0"/>
              <a:t>12/18/2017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7131C-51DC-4819-A8BA-0B52760722F3}" type="slidenum">
              <a:rPr lang="en-US" smtClean="0"/>
              <a:t>‹#›</a:t>
            </a:fld>
            <a:endParaRPr lang="en-US"/>
          </a:p>
        </p:txBody>
      </p:sp>
    </p:spTree>
    <p:extLst>
      <p:ext uri="{BB962C8B-B14F-4D97-AF65-F5344CB8AC3E}">
        <p14:creationId xmlns:p14="http://schemas.microsoft.com/office/powerpoint/2010/main" val="2635796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26541B-F2C9-434F-8DBD-F10DFE250A6B}" type="datetimeFigureOut">
              <a:rPr lang="en-US" smtClean="0"/>
              <a:t>12/18/2017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7131C-51DC-4819-A8BA-0B52760722F3}" type="slidenum">
              <a:rPr lang="en-US" smtClean="0"/>
              <a:t>‹#›</a:t>
            </a:fld>
            <a:endParaRPr lang="en-US"/>
          </a:p>
        </p:txBody>
      </p:sp>
    </p:spTree>
    <p:extLst>
      <p:ext uri="{BB962C8B-B14F-4D97-AF65-F5344CB8AC3E}">
        <p14:creationId xmlns:p14="http://schemas.microsoft.com/office/powerpoint/2010/main" val="1106229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26541B-F2C9-434F-8DBD-F10DFE250A6B}" type="datetimeFigureOut">
              <a:rPr lang="en-US" smtClean="0"/>
              <a:t>12/18/2017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7131C-51DC-4819-A8BA-0B52760722F3}" type="slidenum">
              <a:rPr lang="en-US" smtClean="0"/>
              <a:t>‹#›</a:t>
            </a:fld>
            <a:endParaRPr lang="en-US"/>
          </a:p>
        </p:txBody>
      </p:sp>
    </p:spTree>
    <p:extLst>
      <p:ext uri="{BB962C8B-B14F-4D97-AF65-F5344CB8AC3E}">
        <p14:creationId xmlns:p14="http://schemas.microsoft.com/office/powerpoint/2010/main" val="150060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26541B-F2C9-434F-8DBD-F10DFE250A6B}" type="datetimeFigureOut">
              <a:rPr lang="en-US" smtClean="0"/>
              <a:t>12/18/2017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7131C-51DC-4819-A8BA-0B52760722F3}" type="slidenum">
              <a:rPr lang="en-US" smtClean="0"/>
              <a:t>‹#›</a:t>
            </a:fld>
            <a:endParaRPr lang="en-US"/>
          </a:p>
        </p:txBody>
      </p:sp>
    </p:spTree>
    <p:extLst>
      <p:ext uri="{BB962C8B-B14F-4D97-AF65-F5344CB8AC3E}">
        <p14:creationId xmlns:p14="http://schemas.microsoft.com/office/powerpoint/2010/main" val="714856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26541B-F2C9-434F-8DBD-F10DFE250A6B}" type="datetimeFigureOut">
              <a:rPr lang="en-US" smtClean="0"/>
              <a:t>12/18/2017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7131C-51DC-4819-A8BA-0B52760722F3}" type="slidenum">
              <a:rPr lang="en-US" smtClean="0"/>
              <a:t>‹#›</a:t>
            </a:fld>
            <a:endParaRPr lang="en-US"/>
          </a:p>
        </p:txBody>
      </p:sp>
    </p:spTree>
    <p:extLst>
      <p:ext uri="{BB962C8B-B14F-4D97-AF65-F5344CB8AC3E}">
        <p14:creationId xmlns:p14="http://schemas.microsoft.com/office/powerpoint/2010/main" val="3548067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26541B-F2C9-434F-8DBD-F10DFE250A6B}" type="datetimeFigureOut">
              <a:rPr lang="en-US" smtClean="0"/>
              <a:t>12/18/2017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67131C-51DC-4819-A8BA-0B52760722F3}" type="slidenum">
              <a:rPr lang="en-US" smtClean="0"/>
              <a:t>‹#›</a:t>
            </a:fld>
            <a:endParaRPr lang="en-US"/>
          </a:p>
        </p:txBody>
      </p:sp>
    </p:spTree>
    <p:extLst>
      <p:ext uri="{BB962C8B-B14F-4D97-AF65-F5344CB8AC3E}">
        <p14:creationId xmlns:p14="http://schemas.microsoft.com/office/powerpoint/2010/main" val="2494247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26541B-F2C9-434F-8DBD-F10DFE250A6B}" type="datetimeFigureOut">
              <a:rPr lang="en-US" smtClean="0"/>
              <a:t>12/18/2017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67131C-51DC-4819-A8BA-0B52760722F3}" type="slidenum">
              <a:rPr lang="en-US" smtClean="0"/>
              <a:t>‹#›</a:t>
            </a:fld>
            <a:endParaRPr lang="en-US"/>
          </a:p>
        </p:txBody>
      </p:sp>
    </p:spTree>
    <p:extLst>
      <p:ext uri="{BB962C8B-B14F-4D97-AF65-F5344CB8AC3E}">
        <p14:creationId xmlns:p14="http://schemas.microsoft.com/office/powerpoint/2010/main" val="3684964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26541B-F2C9-434F-8DBD-F10DFE250A6B}" type="datetimeFigureOut">
              <a:rPr lang="en-US" smtClean="0"/>
              <a:t>12/18/2017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67131C-51DC-4819-A8BA-0B52760722F3}" type="slidenum">
              <a:rPr lang="en-US" smtClean="0"/>
              <a:t>‹#›</a:t>
            </a:fld>
            <a:endParaRPr lang="en-US"/>
          </a:p>
        </p:txBody>
      </p:sp>
    </p:spTree>
    <p:extLst>
      <p:ext uri="{BB962C8B-B14F-4D97-AF65-F5344CB8AC3E}">
        <p14:creationId xmlns:p14="http://schemas.microsoft.com/office/powerpoint/2010/main" val="786340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6541B-F2C9-434F-8DBD-F10DFE250A6B}" type="datetimeFigureOut">
              <a:rPr lang="en-US" smtClean="0"/>
              <a:t>12/18/2017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67131C-51DC-4819-A8BA-0B52760722F3}" type="slidenum">
              <a:rPr lang="en-US" smtClean="0"/>
              <a:t>‹#›</a:t>
            </a:fld>
            <a:endParaRPr lang="en-US"/>
          </a:p>
        </p:txBody>
      </p:sp>
    </p:spTree>
    <p:extLst>
      <p:ext uri="{BB962C8B-B14F-4D97-AF65-F5344CB8AC3E}">
        <p14:creationId xmlns:p14="http://schemas.microsoft.com/office/powerpoint/2010/main" val="3651197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26541B-F2C9-434F-8DBD-F10DFE250A6B}" type="datetimeFigureOut">
              <a:rPr lang="en-US" smtClean="0"/>
              <a:t>12/18/2017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67131C-51DC-4819-A8BA-0B52760722F3}" type="slidenum">
              <a:rPr lang="en-US" smtClean="0"/>
              <a:t>‹#›</a:t>
            </a:fld>
            <a:endParaRPr lang="en-US"/>
          </a:p>
        </p:txBody>
      </p:sp>
    </p:spTree>
    <p:extLst>
      <p:ext uri="{BB962C8B-B14F-4D97-AF65-F5344CB8AC3E}">
        <p14:creationId xmlns:p14="http://schemas.microsoft.com/office/powerpoint/2010/main" val="1577999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26541B-F2C9-434F-8DBD-F10DFE250A6B}" type="datetimeFigureOut">
              <a:rPr lang="en-US" smtClean="0"/>
              <a:t>12/18/2017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67131C-51DC-4819-A8BA-0B52760722F3}" type="slidenum">
              <a:rPr lang="en-US" smtClean="0"/>
              <a:t>‹#›</a:t>
            </a:fld>
            <a:endParaRPr lang="en-US"/>
          </a:p>
        </p:txBody>
      </p:sp>
    </p:spTree>
    <p:extLst>
      <p:ext uri="{BB962C8B-B14F-4D97-AF65-F5344CB8AC3E}">
        <p14:creationId xmlns:p14="http://schemas.microsoft.com/office/powerpoint/2010/main" val="1461033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6541B-F2C9-434F-8DBD-F10DFE250A6B}" type="datetimeFigureOut">
              <a:rPr lang="en-US" smtClean="0"/>
              <a:t>12/18/2017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7131C-51DC-4819-A8BA-0B52760722F3}" type="slidenum">
              <a:rPr lang="en-US" smtClean="0"/>
              <a:t>‹#›</a:t>
            </a:fld>
            <a:endParaRPr lang="en-US"/>
          </a:p>
        </p:txBody>
      </p:sp>
    </p:spTree>
    <p:extLst>
      <p:ext uri="{BB962C8B-B14F-4D97-AF65-F5344CB8AC3E}">
        <p14:creationId xmlns:p14="http://schemas.microsoft.com/office/powerpoint/2010/main" val="1515504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5153" y="118334"/>
            <a:ext cx="9464450" cy="7109639"/>
          </a:xfrm>
          <a:prstGeom prst="rect">
            <a:avLst/>
          </a:prstGeom>
          <a:noFill/>
        </p:spPr>
        <p:txBody>
          <a:bodyPr wrap="none" rtlCol="0">
            <a:spAutoFit/>
          </a:bodyPr>
          <a:lstStyle/>
          <a:p>
            <a:r>
              <a:rPr lang="en-US" sz="4000" dirty="0">
                <a:latin typeface="Verdana" panose="020B0604030504040204" pitchFamily="34" charset="0"/>
                <a:ea typeface="Verdana" panose="020B0604030504040204" pitchFamily="34" charset="0"/>
                <a:cs typeface="Verdana" panose="020B0604030504040204" pitchFamily="34" charset="0"/>
              </a:rPr>
              <a:t>Determining Efficient Water Use </a:t>
            </a:r>
          </a:p>
          <a:p>
            <a:r>
              <a:rPr lang="en-US" sz="4000" dirty="0">
                <a:latin typeface="Verdana" panose="020B0604030504040204" pitchFamily="34" charset="0"/>
                <a:ea typeface="Verdana" panose="020B0604030504040204" pitchFamily="34" charset="0"/>
                <a:cs typeface="Verdana" panose="020B0604030504040204" pitchFamily="34" charset="0"/>
              </a:rPr>
              <a:t>Through the Classification of Urban </a:t>
            </a:r>
          </a:p>
          <a:p>
            <a:r>
              <a:rPr lang="en-US" sz="4000" dirty="0">
                <a:latin typeface="Verdana" panose="020B0604030504040204" pitchFamily="34" charset="0"/>
                <a:ea typeface="Verdana" panose="020B0604030504040204" pitchFamily="34" charset="0"/>
                <a:cs typeface="Verdana" panose="020B0604030504040204" pitchFamily="34" charset="0"/>
              </a:rPr>
              <a:t>Landscapes at the Parcel Level</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400" dirty="0">
                <a:latin typeface="+mj-lt"/>
                <a:ea typeface="Verdana" panose="020B0604030504040204" pitchFamily="34" charset="0"/>
                <a:cs typeface="Verdana" panose="020B0604030504040204" pitchFamily="34" charset="0"/>
              </a:rPr>
              <a:t>Pennsylvania State University</a:t>
            </a:r>
          </a:p>
          <a:p>
            <a:r>
              <a:rPr lang="en-US" sz="2400" dirty="0">
                <a:latin typeface="+mj-lt"/>
                <a:ea typeface="Verdana" panose="020B0604030504040204" pitchFamily="34" charset="0"/>
                <a:cs typeface="Verdana" panose="020B0604030504040204" pitchFamily="34" charset="0"/>
              </a:rPr>
              <a:t>Geography 596A</a:t>
            </a:r>
          </a:p>
          <a:p>
            <a:r>
              <a:rPr lang="en-US" sz="2400" dirty="0">
                <a:latin typeface="+mj-lt"/>
                <a:ea typeface="Verdana" panose="020B0604030504040204" pitchFamily="34" charset="0"/>
                <a:cs typeface="Verdana" panose="020B0604030504040204" pitchFamily="34" charset="0"/>
              </a:rPr>
              <a:t>Joshua Ferguson</a:t>
            </a:r>
          </a:p>
          <a:p>
            <a:r>
              <a:rPr lang="en-US" sz="2400" dirty="0">
                <a:latin typeface="+mj-lt"/>
                <a:ea typeface="Verdana" panose="020B0604030504040204" pitchFamily="34" charset="0"/>
                <a:cs typeface="Verdana" panose="020B0604030504040204" pitchFamily="34" charset="0"/>
              </a:rPr>
              <a:t>Advisor: Patrick Kennelly</a:t>
            </a:r>
          </a:p>
          <a:p>
            <a:endParaRPr lang="en-US" sz="2400" dirty="0">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781744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55064" y="0"/>
            <a:ext cx="8732520" cy="715328"/>
          </a:xfrm>
        </p:spPr>
        <p:txBody>
          <a:bodyPr>
            <a:normAutofit/>
          </a:bodyPr>
          <a:lstStyle/>
          <a:p>
            <a:pPr algn="ctr"/>
            <a:r>
              <a:rPr lang="en-US" dirty="0"/>
              <a:t>Vector</a:t>
            </a:r>
          </a:p>
        </p:txBody>
      </p:sp>
      <p:pic>
        <p:nvPicPr>
          <p:cNvPr id="2" name="Picture 1"/>
          <p:cNvPicPr>
            <a:picLocks noChangeAspect="1"/>
          </p:cNvPicPr>
          <p:nvPr/>
        </p:nvPicPr>
        <p:blipFill>
          <a:blip r:embed="rId3"/>
          <a:stretch>
            <a:fillRect/>
          </a:stretch>
        </p:blipFill>
        <p:spPr>
          <a:xfrm>
            <a:off x="1024128" y="643128"/>
            <a:ext cx="9605058" cy="5836920"/>
          </a:xfrm>
          <a:prstGeom prst="rect">
            <a:avLst/>
          </a:prstGeom>
        </p:spPr>
      </p:pic>
    </p:spTree>
    <p:extLst>
      <p:ext uri="{BB962C8B-B14F-4D97-AF65-F5344CB8AC3E}">
        <p14:creationId xmlns:p14="http://schemas.microsoft.com/office/powerpoint/2010/main" val="9045205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6629" y="567559"/>
            <a:ext cx="11011292" cy="6200051"/>
          </a:xfrm>
          <a:prstGeom prst="rect">
            <a:avLst/>
          </a:prstGeom>
          <a:ln>
            <a:solidFill>
              <a:schemeClr val="accent1"/>
            </a:solidFill>
          </a:ln>
          <a:effectLst>
            <a:outerShdw blurRad="50800" dist="38100" dir="5400000" algn="t" rotWithShape="0">
              <a:prstClr val="black">
                <a:alpha val="40000"/>
              </a:prstClr>
            </a:outerShdw>
          </a:effectLst>
        </p:spPr>
      </p:pic>
      <p:sp>
        <p:nvSpPr>
          <p:cNvPr id="4" name="Title 2"/>
          <p:cNvSpPr>
            <a:spLocks noGrp="1"/>
          </p:cNvSpPr>
          <p:nvPr>
            <p:ph type="title"/>
          </p:nvPr>
        </p:nvSpPr>
        <p:spPr>
          <a:xfrm>
            <a:off x="1655064" y="0"/>
            <a:ext cx="8732520" cy="715328"/>
          </a:xfrm>
        </p:spPr>
        <p:txBody>
          <a:bodyPr>
            <a:normAutofit/>
          </a:bodyPr>
          <a:lstStyle/>
          <a:p>
            <a:pPr algn="ctr"/>
            <a:r>
              <a:rPr lang="en-US" dirty="0"/>
              <a:t>Software Used</a:t>
            </a:r>
          </a:p>
        </p:txBody>
      </p:sp>
    </p:spTree>
    <p:extLst>
      <p:ext uri="{BB962C8B-B14F-4D97-AF65-F5344CB8AC3E}">
        <p14:creationId xmlns:p14="http://schemas.microsoft.com/office/powerpoint/2010/main" val="9825426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3151" y="200722"/>
            <a:ext cx="6111240" cy="949045"/>
          </a:xfrm>
        </p:spPr>
        <p:txBody>
          <a:bodyPr/>
          <a:lstStyle/>
          <a:p>
            <a:r>
              <a:rPr lang="en-US" dirty="0"/>
              <a:t>Why Imagine Objective?	</a:t>
            </a:r>
          </a:p>
        </p:txBody>
      </p:sp>
      <p:sp>
        <p:nvSpPr>
          <p:cNvPr id="3" name="TextBox 2"/>
          <p:cNvSpPr txBox="1"/>
          <p:nvPr/>
        </p:nvSpPr>
        <p:spPr>
          <a:xfrm>
            <a:off x="903248" y="1489672"/>
            <a:ext cx="11128917" cy="3970318"/>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mj-lt"/>
              </a:rPr>
              <a:t>Offers open, modifiable, and extensible feature models.</a:t>
            </a:r>
          </a:p>
          <a:p>
            <a:pPr marL="285750" indent="-285750">
              <a:buFont typeface="Arial" panose="020B0604020202020204" pitchFamily="34" charset="0"/>
              <a:buChar char="•"/>
            </a:pPr>
            <a:r>
              <a:rPr lang="en-US" sz="3600" dirty="0">
                <a:latin typeface="+mj-lt"/>
              </a:rPr>
              <a:t>Object oriented approach. </a:t>
            </a:r>
          </a:p>
          <a:p>
            <a:pPr marL="285750" indent="-285750">
              <a:buFont typeface="Arial" panose="020B0604020202020204" pitchFamily="34" charset="0"/>
              <a:buChar char="•"/>
            </a:pPr>
            <a:r>
              <a:rPr lang="en-US" sz="3600" dirty="0">
                <a:latin typeface="+mj-lt"/>
              </a:rPr>
              <a:t>Caters to discrete feature. </a:t>
            </a:r>
          </a:p>
          <a:p>
            <a:pPr marL="285750" indent="-285750">
              <a:buFont typeface="Arial" panose="020B0604020202020204" pitchFamily="34" charset="0"/>
              <a:buChar char="•"/>
            </a:pPr>
            <a:r>
              <a:rPr lang="en-US" sz="3600" dirty="0">
                <a:latin typeface="+mj-lt"/>
              </a:rPr>
              <a:t>Integrates with ERDAS IMAGINE.</a:t>
            </a:r>
          </a:p>
          <a:p>
            <a:pPr marL="285750" indent="-285750">
              <a:buFont typeface="Arial" panose="020B0604020202020204" pitchFamily="34" charset="0"/>
              <a:buChar char="•"/>
            </a:pPr>
            <a:r>
              <a:rPr lang="en-US" sz="3600" dirty="0">
                <a:latin typeface="+mj-lt"/>
              </a:rPr>
              <a:t>Uses ancillary layers (data fusion).</a:t>
            </a:r>
          </a:p>
          <a:p>
            <a:pPr marL="285750" indent="-285750">
              <a:buFont typeface="Arial" panose="020B0604020202020204" pitchFamily="34" charset="0"/>
              <a:buChar char="•"/>
            </a:pPr>
            <a:r>
              <a:rPr lang="en-US" sz="3600" dirty="0">
                <a:latin typeface="+mj-lt"/>
              </a:rPr>
              <a:t>Leverages holding of all remotely sensed imagery.</a:t>
            </a:r>
          </a:p>
          <a:p>
            <a:pPr marL="285750" indent="-285750">
              <a:buFont typeface="Arial" panose="020B0604020202020204" pitchFamily="34" charset="0"/>
              <a:buChar char="•"/>
            </a:pPr>
            <a:r>
              <a:rPr lang="en-US" sz="3600" dirty="0">
                <a:latin typeface="+mj-lt"/>
              </a:rPr>
              <a:t>Extracts features and classes. </a:t>
            </a:r>
          </a:p>
        </p:txBody>
      </p:sp>
    </p:spTree>
    <p:extLst>
      <p:ext uri="{BB962C8B-B14F-4D97-AF65-F5344CB8AC3E}">
        <p14:creationId xmlns:p14="http://schemas.microsoft.com/office/powerpoint/2010/main" val="5161782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cxnSp>
        <p:nvCxnSpPr>
          <p:cNvPr id="63" name="Straight Arrow Connector 62"/>
          <p:cNvCxnSpPr>
            <a:stCxn id="56" idx="3"/>
          </p:cNvCxnSpPr>
          <p:nvPr/>
        </p:nvCxnSpPr>
        <p:spPr>
          <a:xfrm flipV="1">
            <a:off x="2933022" y="3683424"/>
            <a:ext cx="1979352" cy="30223"/>
          </a:xfrm>
          <a:prstGeom prst="straightConnector1">
            <a:avLst/>
          </a:prstGeom>
          <a:ln w="47625">
            <a:tailEnd type="triangle"/>
          </a:ln>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2159838" y="3031779"/>
            <a:ext cx="19380" cy="540452"/>
          </a:xfrm>
          <a:prstGeom prst="straightConnector1">
            <a:avLst/>
          </a:prstGeom>
          <a:ln w="47625">
            <a:tailEnd type="triangle"/>
          </a:ln>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H="1">
            <a:off x="6369575" y="4985520"/>
            <a:ext cx="9124" cy="496035"/>
          </a:xfrm>
          <a:prstGeom prst="straightConnector1">
            <a:avLst/>
          </a:prstGeom>
          <a:ln w="47625">
            <a:tailEnd type="triangle"/>
          </a:ln>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flipH="1">
            <a:off x="6360451" y="3716698"/>
            <a:ext cx="9124" cy="496035"/>
          </a:xfrm>
          <a:prstGeom prst="straightConnector1">
            <a:avLst/>
          </a:prstGeom>
          <a:ln w="47625">
            <a:tailEnd type="triangle"/>
          </a:ln>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flipH="1">
            <a:off x="6360451" y="4337094"/>
            <a:ext cx="9124" cy="496035"/>
          </a:xfrm>
          <a:prstGeom prst="straightConnector1">
            <a:avLst/>
          </a:prstGeom>
          <a:ln w="47625">
            <a:tailEnd type="triangle"/>
          </a:ln>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a:off x="6322674" y="1535443"/>
            <a:ext cx="5531" cy="373382"/>
          </a:xfrm>
          <a:prstGeom prst="straightConnector1">
            <a:avLst/>
          </a:prstGeom>
          <a:ln w="47625">
            <a:tailEnd type="triangle"/>
          </a:ln>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a:off x="6330427" y="895097"/>
            <a:ext cx="9124" cy="496035"/>
          </a:xfrm>
          <a:prstGeom prst="straightConnector1">
            <a:avLst/>
          </a:prstGeom>
          <a:ln w="47625">
            <a:tailEnd type="triangle"/>
          </a:ln>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endCxn id="87" idx="3"/>
          </p:cNvCxnSpPr>
          <p:nvPr/>
        </p:nvCxnSpPr>
        <p:spPr>
          <a:xfrm flipH="1">
            <a:off x="3005323" y="3114965"/>
            <a:ext cx="2611762" cy="36417"/>
          </a:xfrm>
          <a:prstGeom prst="straightConnector1">
            <a:avLst/>
          </a:prstGeom>
          <a:ln w="47625">
            <a:tailEnd type="triangle"/>
          </a:ln>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flipH="1" flipV="1">
            <a:off x="2150379" y="2670630"/>
            <a:ext cx="9525" cy="344068"/>
          </a:xfrm>
          <a:prstGeom prst="straightConnector1">
            <a:avLst/>
          </a:prstGeom>
          <a:ln w="47625">
            <a:tailEnd type="triangle"/>
          </a:ln>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1472027" y="2551263"/>
            <a:ext cx="3052445" cy="21056"/>
          </a:xfrm>
          <a:prstGeom prst="straightConnector1">
            <a:avLst/>
          </a:prstGeom>
          <a:ln w="47625">
            <a:tailEnd type="triangle"/>
          </a:ln>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a:off x="6330965" y="2101276"/>
            <a:ext cx="0" cy="320850"/>
          </a:xfrm>
          <a:prstGeom prst="straightConnector1">
            <a:avLst/>
          </a:prstGeom>
          <a:ln w="47625">
            <a:tailEnd type="triangle"/>
          </a:ln>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6335862" y="2667941"/>
            <a:ext cx="0" cy="320850"/>
          </a:xfrm>
          <a:prstGeom prst="straightConnector1">
            <a:avLst/>
          </a:prstGeom>
          <a:ln w="47625">
            <a:tailEnd type="triangle"/>
          </a:ln>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6344183" y="3212740"/>
            <a:ext cx="0" cy="320850"/>
          </a:xfrm>
          <a:prstGeom prst="straightConnector1">
            <a:avLst/>
          </a:prstGeom>
          <a:ln w="47625">
            <a:tailEnd type="triangle"/>
          </a:ln>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spPr>
        <p:style>
          <a:lnRef idx="1">
            <a:schemeClr val="accent1"/>
          </a:lnRef>
          <a:fillRef idx="0">
            <a:schemeClr val="accent1"/>
          </a:fillRef>
          <a:effectRef idx="0">
            <a:schemeClr val="accent1"/>
          </a:effectRef>
          <a:fontRef idx="minor">
            <a:schemeClr val="tx1"/>
          </a:fontRef>
        </p:style>
      </p:cxnSp>
      <p:sp>
        <p:nvSpPr>
          <p:cNvPr id="85" name="Rounded Rectangle 84"/>
          <p:cNvSpPr/>
          <p:nvPr/>
        </p:nvSpPr>
        <p:spPr>
          <a:xfrm>
            <a:off x="4524472" y="4826415"/>
            <a:ext cx="3533924" cy="293853"/>
          </a:xfrm>
          <a:prstGeom prst="roundRect">
            <a:avLst/>
          </a:prstGeom>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7" name="TextBox 56"/>
          <p:cNvSpPr txBox="1"/>
          <p:nvPr/>
        </p:nvSpPr>
        <p:spPr>
          <a:xfrm>
            <a:off x="5412188" y="75304"/>
            <a:ext cx="1975156" cy="646331"/>
          </a:xfrm>
          <a:prstGeom prst="rect">
            <a:avLst/>
          </a:prstGeom>
          <a:noFill/>
          <a:ln w="19050" cap="rnd">
            <a:solidFill>
              <a:schemeClr val="accent1">
                <a:lumMod val="75000"/>
              </a:schemeClr>
            </a:solidFill>
          </a:ln>
          <a:effectLst>
            <a:softEdge rad="25400"/>
          </a:effectLst>
          <a:scene3d>
            <a:camera prst="perspectiveFront"/>
            <a:lightRig rig="threePt" dir="t"/>
          </a:scene3d>
        </p:spPr>
        <p:txBody>
          <a:bodyPr wrap="none" rtlCol="0">
            <a:spAutoFit/>
          </a:bodyPr>
          <a:lstStyle/>
          <a:p>
            <a:pPr algn="ctr"/>
            <a:r>
              <a:rPr lang="en-US" sz="3600" dirty="0">
                <a:latin typeface="+mj-lt"/>
              </a:rPr>
              <a:t>Workflow</a:t>
            </a:r>
          </a:p>
        </p:txBody>
      </p:sp>
      <p:grpSp>
        <p:nvGrpSpPr>
          <p:cNvPr id="100" name="Group 99"/>
          <p:cNvGrpSpPr/>
          <p:nvPr/>
        </p:nvGrpSpPr>
        <p:grpSpPr>
          <a:xfrm>
            <a:off x="4686554" y="795763"/>
            <a:ext cx="3387443" cy="369332"/>
            <a:chOff x="4409095" y="769149"/>
            <a:chExt cx="3387443" cy="369332"/>
          </a:xfrm>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grpSpPr>
        <p:sp>
          <p:nvSpPr>
            <p:cNvPr id="75" name="Rounded Rectangle 74"/>
            <p:cNvSpPr/>
            <p:nvPr/>
          </p:nvSpPr>
          <p:spPr>
            <a:xfrm>
              <a:off x="4422982" y="816715"/>
              <a:ext cx="3373556" cy="2881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8" name="TextBox 57"/>
            <p:cNvSpPr txBox="1"/>
            <p:nvPr/>
          </p:nvSpPr>
          <p:spPr>
            <a:xfrm>
              <a:off x="4409095" y="769149"/>
              <a:ext cx="3373809" cy="369332"/>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n-US" dirty="0">
                  <a:latin typeface="+mj-lt"/>
                </a:rPr>
                <a:t>Mosaic imagery for neighborhood</a:t>
              </a:r>
            </a:p>
          </p:txBody>
        </p:sp>
      </p:grpSp>
      <p:grpSp>
        <p:nvGrpSpPr>
          <p:cNvPr id="99" name="Group 98"/>
          <p:cNvGrpSpPr/>
          <p:nvPr/>
        </p:nvGrpSpPr>
        <p:grpSpPr>
          <a:xfrm>
            <a:off x="5066504" y="1362152"/>
            <a:ext cx="2647136" cy="369332"/>
            <a:chOff x="4772429" y="1181469"/>
            <a:chExt cx="2647136" cy="369332"/>
          </a:xfrm>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grpSpPr>
        <p:sp>
          <p:nvSpPr>
            <p:cNvPr id="76" name="Rounded Rectangle 75"/>
            <p:cNvSpPr/>
            <p:nvPr/>
          </p:nvSpPr>
          <p:spPr>
            <a:xfrm>
              <a:off x="4774032" y="1207351"/>
              <a:ext cx="2643929" cy="300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9" name="TextBox 58"/>
            <p:cNvSpPr txBox="1"/>
            <p:nvPr/>
          </p:nvSpPr>
          <p:spPr>
            <a:xfrm>
              <a:off x="4772429" y="1181469"/>
              <a:ext cx="2647136" cy="369332"/>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n-US" dirty="0">
                  <a:latin typeface="+mj-lt"/>
                </a:rPr>
                <a:t>Mask out </a:t>
              </a:r>
              <a:r>
                <a:rPr lang="en-US" dirty="0" err="1">
                  <a:latin typeface="+mj-lt"/>
                </a:rPr>
                <a:t>planimetric</a:t>
              </a:r>
              <a:r>
                <a:rPr lang="en-US" dirty="0">
                  <a:latin typeface="+mj-lt"/>
                </a:rPr>
                <a:t> data</a:t>
              </a:r>
            </a:p>
          </p:txBody>
        </p:sp>
      </p:grpSp>
      <p:grpSp>
        <p:nvGrpSpPr>
          <p:cNvPr id="97" name="Group 96"/>
          <p:cNvGrpSpPr/>
          <p:nvPr/>
        </p:nvGrpSpPr>
        <p:grpSpPr>
          <a:xfrm>
            <a:off x="4444045" y="2398257"/>
            <a:ext cx="3963906" cy="369332"/>
            <a:chOff x="4148228" y="2085875"/>
            <a:chExt cx="3963906" cy="369332"/>
          </a:xfrm>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grpSpPr>
        <p:sp>
          <p:nvSpPr>
            <p:cNvPr id="79" name="Rounded Rectangle 78"/>
            <p:cNvSpPr/>
            <p:nvPr/>
          </p:nvSpPr>
          <p:spPr>
            <a:xfrm>
              <a:off x="4203907" y="2120502"/>
              <a:ext cx="3806618" cy="2944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0" name="TextBox 59"/>
            <p:cNvSpPr txBox="1"/>
            <p:nvPr/>
          </p:nvSpPr>
          <p:spPr>
            <a:xfrm>
              <a:off x="4148228" y="2085875"/>
              <a:ext cx="3963906" cy="369332"/>
            </a:xfrm>
            <a:prstGeom prst="rect">
              <a:avLst/>
            </a:prstGeom>
            <a:noFill/>
          </p:spPr>
          <p:txBody>
            <a:bodyPr wrap="none" rtlCol="0">
              <a:spAutoFit/>
            </a:bodyPr>
            <a:lstStyle/>
            <a:p>
              <a:pPr algn="ctr"/>
              <a:r>
                <a:rPr lang="en-US" dirty="0">
                  <a:latin typeface="+mj-lt"/>
                </a:rPr>
                <a:t>Run object-oriented classification model</a:t>
              </a:r>
            </a:p>
          </p:txBody>
        </p:sp>
      </p:grpSp>
      <p:grpSp>
        <p:nvGrpSpPr>
          <p:cNvPr id="98" name="Group 97"/>
          <p:cNvGrpSpPr/>
          <p:nvPr/>
        </p:nvGrpSpPr>
        <p:grpSpPr>
          <a:xfrm>
            <a:off x="4752976" y="1890337"/>
            <a:ext cx="3346044" cy="369332"/>
            <a:chOff x="4422982" y="1652707"/>
            <a:chExt cx="3346044" cy="369332"/>
          </a:xfrm>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grpSpPr>
        <p:sp>
          <p:nvSpPr>
            <p:cNvPr id="77" name="Rounded Rectangle 76"/>
            <p:cNvSpPr/>
            <p:nvPr/>
          </p:nvSpPr>
          <p:spPr>
            <a:xfrm>
              <a:off x="4422982" y="1675744"/>
              <a:ext cx="3346044" cy="2856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7" name="TextBox 66"/>
            <p:cNvSpPr txBox="1"/>
            <p:nvPr/>
          </p:nvSpPr>
          <p:spPr>
            <a:xfrm>
              <a:off x="4422982" y="1652707"/>
              <a:ext cx="3346044" cy="369332"/>
            </a:xfrm>
            <a:prstGeom prst="rect">
              <a:avLst/>
            </a:prstGeom>
            <a:noFill/>
          </p:spPr>
          <p:txBody>
            <a:bodyPr wrap="none" rtlCol="0">
              <a:spAutoFit/>
            </a:bodyPr>
            <a:lstStyle/>
            <a:p>
              <a:pPr algn="ctr"/>
              <a:r>
                <a:rPr lang="en-US" dirty="0">
                  <a:latin typeface="+mj-lt"/>
                </a:rPr>
                <a:t>Collect samples for feature model</a:t>
              </a:r>
            </a:p>
          </p:txBody>
        </p:sp>
      </p:grpSp>
      <p:grpSp>
        <p:nvGrpSpPr>
          <p:cNvPr id="96" name="Group 95"/>
          <p:cNvGrpSpPr/>
          <p:nvPr/>
        </p:nvGrpSpPr>
        <p:grpSpPr>
          <a:xfrm>
            <a:off x="4823483" y="2918774"/>
            <a:ext cx="3031973" cy="369332"/>
            <a:chOff x="5033699" y="2559847"/>
            <a:chExt cx="2159245" cy="369332"/>
          </a:xfrm>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grpSpPr>
        <p:sp>
          <p:nvSpPr>
            <p:cNvPr id="80" name="Rounded Rectangle 79"/>
            <p:cNvSpPr/>
            <p:nvPr/>
          </p:nvSpPr>
          <p:spPr>
            <a:xfrm>
              <a:off x="5318872" y="2620503"/>
              <a:ext cx="1622618" cy="248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8" name="TextBox 67"/>
            <p:cNvSpPr txBox="1"/>
            <p:nvPr/>
          </p:nvSpPr>
          <p:spPr>
            <a:xfrm>
              <a:off x="5033699" y="2559847"/>
              <a:ext cx="2159245" cy="369332"/>
            </a:xfrm>
            <a:prstGeom prst="rect">
              <a:avLst/>
            </a:prstGeom>
            <a:noFill/>
          </p:spPr>
          <p:txBody>
            <a:bodyPr wrap="none" rtlCol="0">
              <a:spAutoFit/>
            </a:bodyPr>
            <a:lstStyle/>
            <a:p>
              <a:pPr algn="ctr"/>
              <a:r>
                <a:rPr lang="en-US" dirty="0">
                  <a:latin typeface="+mj-lt"/>
                </a:rPr>
                <a:t>Accuracy Assessment</a:t>
              </a:r>
            </a:p>
          </p:txBody>
        </p:sp>
      </p:grpSp>
      <p:grpSp>
        <p:nvGrpSpPr>
          <p:cNvPr id="101" name="Group 100"/>
          <p:cNvGrpSpPr/>
          <p:nvPr/>
        </p:nvGrpSpPr>
        <p:grpSpPr>
          <a:xfrm>
            <a:off x="1215343" y="2988590"/>
            <a:ext cx="1789980" cy="369332"/>
            <a:chOff x="8896350" y="2614987"/>
            <a:chExt cx="1591098" cy="345740"/>
          </a:xfrm>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grpSpPr>
        <p:sp>
          <p:nvSpPr>
            <p:cNvPr id="87" name="Rounded Rectangle 86"/>
            <p:cNvSpPr/>
            <p:nvPr/>
          </p:nvSpPr>
          <p:spPr>
            <a:xfrm>
              <a:off x="8896350" y="2620503"/>
              <a:ext cx="1591098" cy="2937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0" name="TextBox 69"/>
            <p:cNvSpPr txBox="1"/>
            <p:nvPr/>
          </p:nvSpPr>
          <p:spPr>
            <a:xfrm>
              <a:off x="8904412" y="2614987"/>
              <a:ext cx="1518768" cy="345740"/>
            </a:xfrm>
            <a:prstGeom prst="rect">
              <a:avLst/>
            </a:prstGeom>
            <a:noFill/>
          </p:spPr>
          <p:txBody>
            <a:bodyPr wrap="none" rtlCol="0">
              <a:spAutoFit/>
            </a:bodyPr>
            <a:lstStyle/>
            <a:p>
              <a:pPr algn="ctr"/>
              <a:r>
                <a:rPr lang="en-US" dirty="0">
                  <a:latin typeface="+mj-lt"/>
                </a:rPr>
                <a:t>Ground </a:t>
              </a:r>
              <a:r>
                <a:rPr lang="en-US" dirty="0" err="1">
                  <a:latin typeface="+mj-lt"/>
                </a:rPr>
                <a:t>truthing</a:t>
              </a:r>
              <a:endParaRPr lang="en-US" dirty="0">
                <a:latin typeface="+mj-lt"/>
              </a:endParaRPr>
            </a:p>
          </p:txBody>
        </p:sp>
      </p:grpSp>
      <p:grpSp>
        <p:nvGrpSpPr>
          <p:cNvPr id="94" name="Group 93"/>
          <p:cNvGrpSpPr/>
          <p:nvPr/>
        </p:nvGrpSpPr>
        <p:grpSpPr>
          <a:xfrm>
            <a:off x="4786144" y="3505522"/>
            <a:ext cx="3106813" cy="369332"/>
            <a:chOff x="4559917" y="3443405"/>
            <a:chExt cx="3106813" cy="369332"/>
          </a:xfrm>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grpSpPr>
        <p:sp>
          <p:nvSpPr>
            <p:cNvPr id="83" name="Rounded Rectangle 82"/>
            <p:cNvSpPr/>
            <p:nvPr/>
          </p:nvSpPr>
          <p:spPr>
            <a:xfrm>
              <a:off x="4638955" y="3504061"/>
              <a:ext cx="2952470" cy="2392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2" name="TextBox 71"/>
            <p:cNvSpPr txBox="1"/>
            <p:nvPr/>
          </p:nvSpPr>
          <p:spPr>
            <a:xfrm>
              <a:off x="4559917" y="3443405"/>
              <a:ext cx="3106813" cy="369332"/>
            </a:xfrm>
            <a:prstGeom prst="rect">
              <a:avLst/>
            </a:prstGeom>
            <a:noFill/>
          </p:spPr>
          <p:txBody>
            <a:bodyPr wrap="none" rtlCol="0">
              <a:spAutoFit/>
            </a:bodyPr>
            <a:lstStyle/>
            <a:p>
              <a:pPr algn="ctr"/>
              <a:r>
                <a:rPr lang="en-US" dirty="0">
                  <a:latin typeface="+mj-lt"/>
                </a:rPr>
                <a:t>Finalize and export to </a:t>
              </a:r>
              <a:r>
                <a:rPr lang="en-US" dirty="0" err="1">
                  <a:latin typeface="+mj-lt"/>
                </a:rPr>
                <a:t>shapefile</a:t>
              </a:r>
              <a:endParaRPr lang="en-US" dirty="0">
                <a:latin typeface="+mj-lt"/>
              </a:endParaRPr>
            </a:p>
          </p:txBody>
        </p:sp>
      </p:grpSp>
      <p:grpSp>
        <p:nvGrpSpPr>
          <p:cNvPr id="93" name="Group 92"/>
          <p:cNvGrpSpPr/>
          <p:nvPr/>
        </p:nvGrpSpPr>
        <p:grpSpPr>
          <a:xfrm>
            <a:off x="3626103" y="4167605"/>
            <a:ext cx="5667800" cy="369332"/>
            <a:chOff x="3952875" y="3964442"/>
            <a:chExt cx="4300159" cy="369332"/>
          </a:xfrm>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grpSpPr>
        <p:sp>
          <p:nvSpPr>
            <p:cNvPr id="84" name="Rounded Rectangle 83"/>
            <p:cNvSpPr/>
            <p:nvPr/>
          </p:nvSpPr>
          <p:spPr>
            <a:xfrm>
              <a:off x="3952875" y="4017854"/>
              <a:ext cx="4200525" cy="2554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3" name="TextBox 72"/>
            <p:cNvSpPr txBox="1"/>
            <p:nvPr/>
          </p:nvSpPr>
          <p:spPr>
            <a:xfrm>
              <a:off x="3952875" y="3964442"/>
              <a:ext cx="4300159" cy="369332"/>
            </a:xfrm>
            <a:prstGeom prst="rect">
              <a:avLst/>
            </a:prstGeom>
            <a:noFill/>
          </p:spPr>
          <p:txBody>
            <a:bodyPr wrap="square" rtlCol="0">
              <a:spAutoFit/>
            </a:bodyPr>
            <a:lstStyle/>
            <a:p>
              <a:pPr algn="ctr"/>
              <a:r>
                <a:rPr lang="en-US" dirty="0">
                  <a:latin typeface="+mj-lt"/>
                </a:rPr>
                <a:t>Intersect classified layers with edge of pavement parcels</a:t>
              </a:r>
            </a:p>
          </p:txBody>
        </p:sp>
      </p:grpSp>
      <p:sp>
        <p:nvSpPr>
          <p:cNvPr id="74" name="TextBox 73"/>
          <p:cNvSpPr txBox="1"/>
          <p:nvPr/>
        </p:nvSpPr>
        <p:spPr>
          <a:xfrm>
            <a:off x="4488963" y="4794517"/>
            <a:ext cx="3595471" cy="369332"/>
          </a:xfrm>
          <a:prstGeom prst="rect">
            <a:avLst/>
          </a:prstGeom>
          <a:noFill/>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spPr>
        <p:txBody>
          <a:bodyPr wrap="none" rtlCol="0">
            <a:spAutoFit/>
          </a:bodyPr>
          <a:lstStyle/>
          <a:p>
            <a:pPr algn="ctr"/>
            <a:r>
              <a:rPr lang="en-US" dirty="0">
                <a:latin typeface="+mj-lt"/>
              </a:rPr>
              <a:t>Spatially join with consumption data</a:t>
            </a:r>
          </a:p>
        </p:txBody>
      </p:sp>
      <p:grpSp>
        <p:nvGrpSpPr>
          <p:cNvPr id="92" name="Group 91"/>
          <p:cNvGrpSpPr/>
          <p:nvPr/>
        </p:nvGrpSpPr>
        <p:grpSpPr>
          <a:xfrm>
            <a:off x="5315216" y="5436304"/>
            <a:ext cx="2047101" cy="369332"/>
            <a:chOff x="5157040" y="4954952"/>
            <a:chExt cx="2047101" cy="369332"/>
          </a:xfrm>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grpSpPr>
        <p:sp>
          <p:nvSpPr>
            <p:cNvPr id="88" name="Rounded Rectangle 87"/>
            <p:cNvSpPr/>
            <p:nvPr/>
          </p:nvSpPr>
          <p:spPr>
            <a:xfrm>
              <a:off x="5157040" y="4992692"/>
              <a:ext cx="2047101" cy="2938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1" name="TextBox 90"/>
            <p:cNvSpPr txBox="1"/>
            <p:nvPr/>
          </p:nvSpPr>
          <p:spPr>
            <a:xfrm>
              <a:off x="5191629" y="4954952"/>
              <a:ext cx="1963486" cy="369332"/>
            </a:xfrm>
            <a:prstGeom prst="rect">
              <a:avLst/>
            </a:prstGeom>
            <a:noFill/>
          </p:spPr>
          <p:txBody>
            <a:bodyPr wrap="none" rtlCol="0">
              <a:spAutoFit/>
            </a:bodyPr>
            <a:lstStyle/>
            <a:p>
              <a:pPr algn="ctr"/>
              <a:r>
                <a:rPr lang="en-US" dirty="0">
                  <a:latin typeface="+mj-lt"/>
                </a:rPr>
                <a:t>Calculate efficiency</a:t>
              </a:r>
            </a:p>
          </p:txBody>
        </p:sp>
      </p:grpSp>
      <p:grpSp>
        <p:nvGrpSpPr>
          <p:cNvPr id="51" name="Group 50"/>
          <p:cNvGrpSpPr/>
          <p:nvPr/>
        </p:nvGrpSpPr>
        <p:grpSpPr>
          <a:xfrm>
            <a:off x="1237191" y="2358003"/>
            <a:ext cx="1749223" cy="369332"/>
            <a:chOff x="1720927" y="2559847"/>
            <a:chExt cx="1683808" cy="369332"/>
          </a:xfrm>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grpSpPr>
        <p:sp>
          <p:nvSpPr>
            <p:cNvPr id="52" name="Rounded Rectangle 51"/>
            <p:cNvSpPr/>
            <p:nvPr/>
          </p:nvSpPr>
          <p:spPr>
            <a:xfrm>
              <a:off x="1720927" y="2620503"/>
              <a:ext cx="1683808" cy="260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TextBox 52"/>
            <p:cNvSpPr txBox="1"/>
            <p:nvPr/>
          </p:nvSpPr>
          <p:spPr>
            <a:xfrm>
              <a:off x="1852218" y="2559847"/>
              <a:ext cx="1375480" cy="369332"/>
            </a:xfrm>
            <a:prstGeom prst="rect">
              <a:avLst/>
            </a:prstGeom>
            <a:noFill/>
          </p:spPr>
          <p:txBody>
            <a:bodyPr wrap="none" rtlCol="0">
              <a:spAutoFit/>
            </a:bodyPr>
            <a:lstStyle/>
            <a:p>
              <a:pPr algn="ctr"/>
              <a:r>
                <a:rPr lang="en-US" dirty="0">
                  <a:latin typeface="+mj-lt"/>
                </a:rPr>
                <a:t>Refine model</a:t>
              </a:r>
            </a:p>
          </p:txBody>
        </p:sp>
      </p:grpSp>
      <p:grpSp>
        <p:nvGrpSpPr>
          <p:cNvPr id="55" name="Group 54"/>
          <p:cNvGrpSpPr/>
          <p:nvPr/>
        </p:nvGrpSpPr>
        <p:grpSpPr>
          <a:xfrm>
            <a:off x="1183799" y="3522884"/>
            <a:ext cx="1749223" cy="369332"/>
            <a:chOff x="1720927" y="2559847"/>
            <a:chExt cx="1683808" cy="369332"/>
          </a:xfrm>
          <a:effectLst>
            <a:glow rad="101600">
              <a:schemeClr val="accent1">
                <a:satMod val="175000"/>
                <a:alpha val="40000"/>
              </a:schemeClr>
            </a:glow>
            <a:outerShdw blurRad="50800" dist="38100" dir="5400000" algn="t" rotWithShape="0">
              <a:prstClr val="black">
                <a:alpha val="40000"/>
              </a:prstClr>
            </a:outerShdw>
          </a:effectLst>
          <a:scene3d>
            <a:camera prst="perspectiveFront"/>
            <a:lightRig rig="threePt" dir="t"/>
          </a:scene3d>
        </p:grpSpPr>
        <p:sp>
          <p:nvSpPr>
            <p:cNvPr id="56" name="Rounded Rectangle 55"/>
            <p:cNvSpPr/>
            <p:nvPr/>
          </p:nvSpPr>
          <p:spPr>
            <a:xfrm>
              <a:off x="1720927" y="2620503"/>
              <a:ext cx="1683808" cy="260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1" name="TextBox 60"/>
            <p:cNvSpPr txBox="1"/>
            <p:nvPr/>
          </p:nvSpPr>
          <p:spPr>
            <a:xfrm>
              <a:off x="1742751" y="2559847"/>
              <a:ext cx="1594410" cy="369332"/>
            </a:xfrm>
            <a:prstGeom prst="rect">
              <a:avLst/>
            </a:prstGeom>
            <a:noFill/>
          </p:spPr>
          <p:txBody>
            <a:bodyPr wrap="none" rtlCol="0">
              <a:spAutoFit/>
            </a:bodyPr>
            <a:lstStyle/>
            <a:p>
              <a:pPr algn="ctr"/>
              <a:r>
                <a:rPr lang="en-US" dirty="0">
                  <a:latin typeface="+mj-lt"/>
                </a:rPr>
                <a:t>Perform QA/QC</a:t>
              </a:r>
            </a:p>
          </p:txBody>
        </p:sp>
      </p:grpSp>
    </p:spTree>
    <p:extLst>
      <p:ext uri="{BB962C8B-B14F-4D97-AF65-F5344CB8AC3E}">
        <p14:creationId xmlns:p14="http://schemas.microsoft.com/office/powerpoint/2010/main" val="26255934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The different types of landscapes and their descriptions are:</a:t>
            </a:r>
          </a:p>
        </p:txBody>
      </p:sp>
      <p:sp>
        <p:nvSpPr>
          <p:cNvPr id="3" name="Content Placeholder 2"/>
          <p:cNvSpPr>
            <a:spLocks noGrp="1"/>
          </p:cNvSpPr>
          <p:nvPr>
            <p:ph idx="1"/>
          </p:nvPr>
        </p:nvSpPr>
        <p:spPr>
          <a:xfrm>
            <a:off x="838200" y="1825624"/>
            <a:ext cx="10515600" cy="4806823"/>
          </a:xfrm>
        </p:spPr>
        <p:txBody>
          <a:bodyPr>
            <a:normAutofit fontScale="92500" lnSpcReduction="10000"/>
          </a:bodyPr>
          <a:lstStyle/>
          <a:p>
            <a:pPr marL="342900" marR="0" lvl="0" indent="-342900">
              <a:spcBef>
                <a:spcPts val="0"/>
              </a:spcBef>
              <a:spcAft>
                <a:spcPts val="0"/>
              </a:spcAft>
              <a:buFont typeface="+mj-lt"/>
              <a:buAutoNum type="arabicPeriod"/>
            </a:pPr>
            <a:r>
              <a:rPr lang="en-US" u="sng" dirty="0">
                <a:latin typeface="+mj-lt"/>
                <a:ea typeface="Calibri" panose="020F0502020204030204" pitchFamily="34" charset="0"/>
                <a:cs typeface="Times New Roman" panose="02020603050405020304" pitchFamily="18" charset="0"/>
              </a:rPr>
              <a:t>Coniferous</a:t>
            </a:r>
            <a:r>
              <a:rPr lang="en-US" dirty="0">
                <a:latin typeface="+mj-lt"/>
                <a:ea typeface="Calibri" panose="020F0502020204030204" pitchFamily="34" charset="0"/>
                <a:cs typeface="Times New Roman" panose="02020603050405020304" pitchFamily="18" charset="0"/>
              </a:rPr>
              <a:t> - Green plants at time of imagery (spring). Includes shrubs, hedges, other plants, and clusters of bare branches.</a:t>
            </a:r>
          </a:p>
          <a:p>
            <a:pPr marL="342900" marR="0" lvl="0" indent="-342900">
              <a:spcBef>
                <a:spcPts val="0"/>
              </a:spcBef>
              <a:spcAft>
                <a:spcPts val="0"/>
              </a:spcAft>
              <a:buFont typeface="+mj-lt"/>
              <a:buAutoNum type="arabicPeriod"/>
            </a:pPr>
            <a:r>
              <a:rPr lang="en-US" u="sng" dirty="0">
                <a:latin typeface="+mj-lt"/>
                <a:ea typeface="Calibri" panose="020F0502020204030204" pitchFamily="34" charset="0"/>
                <a:cs typeface="Times New Roman" panose="02020603050405020304" pitchFamily="18" charset="0"/>
              </a:rPr>
              <a:t>Deciduous</a:t>
            </a:r>
            <a:r>
              <a:rPr lang="en-US" dirty="0">
                <a:latin typeface="+mj-lt"/>
                <a:ea typeface="Calibri" panose="020F0502020204030204" pitchFamily="34" charset="0"/>
                <a:cs typeface="Times New Roman" panose="02020603050405020304" pitchFamily="18" charset="0"/>
              </a:rPr>
              <a:t> – Plants and trees with leaf-off at time of imagery. </a:t>
            </a:r>
          </a:p>
          <a:p>
            <a:pPr marL="342900" marR="0" lvl="0" indent="-342900">
              <a:spcBef>
                <a:spcPts val="0"/>
              </a:spcBef>
              <a:spcAft>
                <a:spcPts val="0"/>
              </a:spcAft>
              <a:buFont typeface="+mj-lt"/>
              <a:buAutoNum type="arabicPeriod"/>
            </a:pPr>
            <a:r>
              <a:rPr lang="en-US" u="sng" dirty="0">
                <a:latin typeface="+mj-lt"/>
                <a:ea typeface="Calibri" panose="020F0502020204030204" pitchFamily="34" charset="0"/>
                <a:cs typeface="Times New Roman" panose="02020603050405020304" pitchFamily="18" charset="0"/>
              </a:rPr>
              <a:t>Concrete</a:t>
            </a:r>
            <a:r>
              <a:rPr lang="en-US" dirty="0">
                <a:latin typeface="+mj-lt"/>
                <a:ea typeface="Calibri" panose="020F0502020204030204" pitchFamily="34" charset="0"/>
                <a:cs typeface="Times New Roman" panose="02020603050405020304" pitchFamily="18" charset="0"/>
              </a:rPr>
              <a:t> – Includes colored concrete, asphalt, brick, stone paths and patios. There is no way to prevent some overlap with the unmaintained layer (e.g. decorative rock).</a:t>
            </a:r>
          </a:p>
          <a:p>
            <a:pPr marL="342900" marR="0" lvl="0" indent="-342900">
              <a:spcBef>
                <a:spcPts val="0"/>
              </a:spcBef>
              <a:spcAft>
                <a:spcPts val="0"/>
              </a:spcAft>
              <a:buFont typeface="+mj-lt"/>
              <a:buAutoNum type="arabicPeriod"/>
            </a:pPr>
            <a:r>
              <a:rPr lang="en-US" u="sng" dirty="0">
                <a:latin typeface="+mj-lt"/>
                <a:ea typeface="Calibri" panose="020F0502020204030204" pitchFamily="34" charset="0"/>
                <a:cs typeface="Times New Roman" panose="02020603050405020304" pitchFamily="18" charset="0"/>
              </a:rPr>
              <a:t>Unmaintained/Alternative</a:t>
            </a:r>
            <a:r>
              <a:rPr lang="en-US" dirty="0">
                <a:latin typeface="+mj-lt"/>
                <a:ea typeface="Calibri" panose="020F0502020204030204" pitchFamily="34" charset="0"/>
                <a:cs typeface="Times New Roman" panose="02020603050405020304" pitchFamily="18" charset="0"/>
              </a:rPr>
              <a:t> – Includes mulch, decorative rock patches, dirt. There is no way to prevent some overlap with the Concrete layer (i.e. decorative rock).</a:t>
            </a:r>
          </a:p>
          <a:p>
            <a:pPr marL="342900" marR="0" lvl="0" indent="-342900">
              <a:spcBef>
                <a:spcPts val="0"/>
              </a:spcBef>
              <a:spcAft>
                <a:spcPts val="0"/>
              </a:spcAft>
              <a:buFont typeface="+mj-lt"/>
              <a:buAutoNum type="arabicPeriod"/>
            </a:pPr>
            <a:r>
              <a:rPr lang="en-US" u="sng" dirty="0">
                <a:latin typeface="+mj-lt"/>
                <a:ea typeface="Calibri" panose="020F0502020204030204" pitchFamily="34" charset="0"/>
                <a:cs typeface="Times New Roman" panose="02020603050405020304" pitchFamily="18" charset="0"/>
              </a:rPr>
              <a:t>Turf </a:t>
            </a:r>
            <a:r>
              <a:rPr lang="en-US" dirty="0">
                <a:latin typeface="+mj-lt"/>
                <a:ea typeface="Calibri" panose="020F0502020204030204" pitchFamily="34" charset="0"/>
                <a:cs typeface="Times New Roman" panose="02020603050405020304" pitchFamily="18" charset="0"/>
              </a:rPr>
              <a:t>– Turf in early spring can be green, brown, or patchy.</a:t>
            </a:r>
          </a:p>
          <a:p>
            <a:pPr marL="342900" marR="0" lvl="0" indent="-342900">
              <a:spcBef>
                <a:spcPts val="0"/>
              </a:spcBef>
              <a:spcAft>
                <a:spcPts val="0"/>
              </a:spcAft>
              <a:buFont typeface="+mj-lt"/>
              <a:buAutoNum type="arabicPeriod"/>
            </a:pPr>
            <a:r>
              <a:rPr lang="en-US" u="sng" dirty="0">
                <a:latin typeface="+mj-lt"/>
                <a:ea typeface="Calibri" panose="020F0502020204030204" pitchFamily="34" charset="0"/>
                <a:cs typeface="Times New Roman" panose="02020603050405020304" pitchFamily="18" charset="0"/>
              </a:rPr>
              <a:t>Shadows </a:t>
            </a:r>
            <a:r>
              <a:rPr lang="en-US" dirty="0">
                <a:latin typeface="+mj-lt"/>
                <a:ea typeface="Calibri" panose="020F0502020204030204" pitchFamily="34" charset="0"/>
                <a:cs typeface="Times New Roman" panose="02020603050405020304" pitchFamily="18" charset="0"/>
              </a:rPr>
              <a:t>– Shadows at day/time imagery was taken.</a:t>
            </a:r>
          </a:p>
          <a:p>
            <a:pPr marL="342900" marR="0" lvl="0" indent="-342900">
              <a:spcBef>
                <a:spcPts val="0"/>
              </a:spcBef>
              <a:spcAft>
                <a:spcPts val="0"/>
              </a:spcAft>
              <a:buFont typeface="+mj-lt"/>
              <a:buAutoNum type="arabicPeriod"/>
            </a:pPr>
            <a:r>
              <a:rPr lang="en-US" u="sng" dirty="0">
                <a:latin typeface="+mj-lt"/>
                <a:ea typeface="Calibri" panose="020F0502020204030204" pitchFamily="34" charset="0"/>
                <a:cs typeface="Times New Roman" panose="02020603050405020304" pitchFamily="18" charset="0"/>
              </a:rPr>
              <a:t>Unclassified impervious</a:t>
            </a:r>
            <a:r>
              <a:rPr lang="en-US" dirty="0">
                <a:latin typeface="+mj-lt"/>
                <a:ea typeface="Calibri" panose="020F0502020204030204" pitchFamily="34" charset="0"/>
                <a:cs typeface="Times New Roman" panose="02020603050405020304" pitchFamily="18" charset="0"/>
              </a:rPr>
              <a:t> – "everything else" examples include, junk piles, cars, tarps, play toys, etc. Usually the feature(s) captured are on top of a pervious surface. </a:t>
            </a:r>
          </a:p>
          <a:p>
            <a:pPr marL="0" marR="0" lvl="0" indent="0">
              <a:spcBef>
                <a:spcPts val="0"/>
              </a:spcBef>
              <a:spcAft>
                <a:spcPts val="0"/>
              </a:spcAft>
              <a:buNone/>
            </a:pPr>
            <a:endParaRPr lang="en-US" dirty="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92793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227755" y="0"/>
            <a:ext cx="3937299" cy="3205779"/>
          </a:xfrm>
          <a:prstGeom prst="rect">
            <a:avLst/>
          </a:prstGeom>
          <a:ln w="25400">
            <a:solidFill>
              <a:schemeClr val="bg1"/>
            </a:solidFill>
          </a:ln>
        </p:spPr>
      </p:pic>
      <p:pic>
        <p:nvPicPr>
          <p:cNvPr id="7" name="Picture 6"/>
          <p:cNvPicPr>
            <a:picLocks noChangeAspect="1"/>
          </p:cNvPicPr>
          <p:nvPr/>
        </p:nvPicPr>
        <p:blipFill>
          <a:blip r:embed="rId4"/>
          <a:stretch>
            <a:fillRect/>
          </a:stretch>
        </p:blipFill>
        <p:spPr>
          <a:xfrm>
            <a:off x="10759" y="0"/>
            <a:ext cx="4195482" cy="3216536"/>
          </a:xfrm>
          <a:prstGeom prst="rect">
            <a:avLst/>
          </a:prstGeom>
          <a:ln w="25400">
            <a:solidFill>
              <a:schemeClr val="bg1"/>
            </a:solidFill>
          </a:ln>
        </p:spPr>
      </p:pic>
      <p:pic>
        <p:nvPicPr>
          <p:cNvPr id="5" name="Picture 4"/>
          <p:cNvPicPr>
            <a:picLocks/>
          </p:cNvPicPr>
          <p:nvPr/>
        </p:nvPicPr>
        <p:blipFill>
          <a:blip r:embed="rId5"/>
          <a:stretch>
            <a:fillRect/>
          </a:stretch>
        </p:blipFill>
        <p:spPr>
          <a:xfrm>
            <a:off x="0" y="3216536"/>
            <a:ext cx="4249271" cy="3641464"/>
          </a:xfrm>
          <a:prstGeom prst="rect">
            <a:avLst/>
          </a:prstGeom>
          <a:ln w="25400">
            <a:solidFill>
              <a:schemeClr val="bg1"/>
            </a:solidFill>
          </a:ln>
        </p:spPr>
      </p:pic>
      <p:pic>
        <p:nvPicPr>
          <p:cNvPr id="3" name="Picture 2"/>
          <p:cNvPicPr>
            <a:picLocks/>
          </p:cNvPicPr>
          <p:nvPr/>
        </p:nvPicPr>
        <p:blipFill>
          <a:blip r:embed="rId6"/>
          <a:stretch>
            <a:fillRect/>
          </a:stretch>
        </p:blipFill>
        <p:spPr>
          <a:xfrm>
            <a:off x="4227756" y="3216536"/>
            <a:ext cx="3937298" cy="3641464"/>
          </a:xfrm>
          <a:prstGeom prst="rect">
            <a:avLst/>
          </a:prstGeom>
          <a:ln w="25400">
            <a:solidFill>
              <a:schemeClr val="bg1"/>
            </a:solidFill>
          </a:ln>
        </p:spPr>
      </p:pic>
      <p:pic>
        <p:nvPicPr>
          <p:cNvPr id="8" name="Picture 7"/>
          <p:cNvPicPr>
            <a:picLocks noChangeAspect="1"/>
          </p:cNvPicPr>
          <p:nvPr/>
        </p:nvPicPr>
        <p:blipFill>
          <a:blip r:embed="rId7"/>
          <a:stretch>
            <a:fillRect/>
          </a:stretch>
        </p:blipFill>
        <p:spPr>
          <a:xfrm>
            <a:off x="8194659" y="0"/>
            <a:ext cx="3997341" cy="3281082"/>
          </a:xfrm>
          <a:prstGeom prst="rect">
            <a:avLst/>
          </a:prstGeom>
        </p:spPr>
      </p:pic>
      <p:pic>
        <p:nvPicPr>
          <p:cNvPr id="2" name="Picture 1"/>
          <p:cNvPicPr>
            <a:picLocks/>
          </p:cNvPicPr>
          <p:nvPr/>
        </p:nvPicPr>
        <p:blipFill>
          <a:blip r:embed="rId8"/>
          <a:stretch>
            <a:fillRect/>
          </a:stretch>
        </p:blipFill>
        <p:spPr>
          <a:xfrm>
            <a:off x="8186569" y="3216536"/>
            <a:ext cx="4005431" cy="3641464"/>
          </a:xfrm>
          <a:prstGeom prst="rect">
            <a:avLst/>
          </a:prstGeom>
          <a:ln w="25400">
            <a:solidFill>
              <a:schemeClr val="bg1"/>
            </a:solidFill>
          </a:ln>
        </p:spPr>
      </p:pic>
      <p:sp>
        <p:nvSpPr>
          <p:cNvPr id="11" name="TextBox 10"/>
          <p:cNvSpPr txBox="1"/>
          <p:nvPr/>
        </p:nvSpPr>
        <p:spPr>
          <a:xfrm>
            <a:off x="5773271" y="88213"/>
            <a:ext cx="670560" cy="461665"/>
          </a:xfrm>
          <a:prstGeom prst="rect">
            <a:avLst/>
          </a:prstGeom>
          <a:solidFill>
            <a:schemeClr val="accent4">
              <a:lumMod val="60000"/>
              <a:lumOff val="40000"/>
            </a:schemeClr>
          </a:solidFill>
        </p:spPr>
        <p:txBody>
          <a:bodyPr wrap="square" rtlCol="0">
            <a:spAutoFit/>
          </a:bodyPr>
          <a:lstStyle/>
          <a:p>
            <a:r>
              <a:rPr lang="en-US" sz="2400" dirty="0"/>
              <a:t>RPP</a:t>
            </a:r>
          </a:p>
        </p:txBody>
      </p:sp>
      <p:sp>
        <p:nvSpPr>
          <p:cNvPr id="12" name="TextBox 11"/>
          <p:cNvSpPr txBox="1"/>
          <p:nvPr/>
        </p:nvSpPr>
        <p:spPr>
          <a:xfrm>
            <a:off x="9819939" y="83551"/>
            <a:ext cx="725424" cy="461665"/>
          </a:xfrm>
          <a:prstGeom prst="rect">
            <a:avLst/>
          </a:prstGeom>
          <a:solidFill>
            <a:schemeClr val="accent4">
              <a:lumMod val="60000"/>
              <a:lumOff val="40000"/>
            </a:schemeClr>
          </a:solidFill>
        </p:spPr>
        <p:txBody>
          <a:bodyPr wrap="square" rtlCol="0">
            <a:spAutoFit/>
          </a:bodyPr>
          <a:lstStyle/>
          <a:p>
            <a:r>
              <a:rPr lang="en-US" sz="2400" dirty="0"/>
              <a:t>ROC</a:t>
            </a:r>
          </a:p>
        </p:txBody>
      </p:sp>
      <p:sp>
        <p:nvSpPr>
          <p:cNvPr id="13" name="TextBox 12"/>
          <p:cNvSpPr txBox="1"/>
          <p:nvPr/>
        </p:nvSpPr>
        <p:spPr>
          <a:xfrm>
            <a:off x="1740946" y="3333794"/>
            <a:ext cx="762000" cy="461665"/>
          </a:xfrm>
          <a:prstGeom prst="rect">
            <a:avLst/>
          </a:prstGeom>
          <a:solidFill>
            <a:schemeClr val="accent4">
              <a:lumMod val="60000"/>
              <a:lumOff val="40000"/>
            </a:schemeClr>
          </a:solidFill>
        </p:spPr>
        <p:txBody>
          <a:bodyPr wrap="square" rtlCol="0">
            <a:spAutoFit/>
          </a:bodyPr>
          <a:lstStyle/>
          <a:p>
            <a:r>
              <a:rPr lang="en-US" sz="2400" dirty="0"/>
              <a:t>ROO</a:t>
            </a:r>
          </a:p>
        </p:txBody>
      </p:sp>
      <p:sp>
        <p:nvSpPr>
          <p:cNvPr id="14" name="TextBox 13"/>
          <p:cNvSpPr txBox="1"/>
          <p:nvPr/>
        </p:nvSpPr>
        <p:spPr>
          <a:xfrm>
            <a:off x="5736694" y="3358537"/>
            <a:ext cx="792480" cy="461665"/>
          </a:xfrm>
          <a:prstGeom prst="rect">
            <a:avLst/>
          </a:prstGeom>
          <a:solidFill>
            <a:schemeClr val="accent4">
              <a:lumMod val="60000"/>
              <a:lumOff val="40000"/>
            </a:schemeClr>
          </a:solidFill>
        </p:spPr>
        <p:txBody>
          <a:bodyPr wrap="square" rtlCol="0">
            <a:spAutoFit/>
          </a:bodyPr>
          <a:lstStyle/>
          <a:p>
            <a:r>
              <a:rPr lang="en-US" sz="2400" dirty="0"/>
              <a:t>RVC</a:t>
            </a:r>
          </a:p>
        </p:txBody>
      </p:sp>
      <p:sp>
        <p:nvSpPr>
          <p:cNvPr id="15" name="TextBox 14"/>
          <p:cNvSpPr txBox="1"/>
          <p:nvPr/>
        </p:nvSpPr>
        <p:spPr>
          <a:xfrm>
            <a:off x="9815635" y="3357462"/>
            <a:ext cx="792480" cy="461665"/>
          </a:xfrm>
          <a:prstGeom prst="rect">
            <a:avLst/>
          </a:prstGeom>
          <a:solidFill>
            <a:schemeClr val="accent4">
              <a:lumMod val="60000"/>
              <a:lumOff val="40000"/>
            </a:schemeClr>
          </a:solidFill>
        </p:spPr>
        <p:txBody>
          <a:bodyPr wrap="square" rtlCol="0">
            <a:spAutoFit/>
          </a:bodyPr>
          <a:lstStyle/>
          <a:p>
            <a:r>
              <a:rPr lang="en-US" sz="2400" dirty="0"/>
              <a:t>VOO</a:t>
            </a:r>
          </a:p>
        </p:txBody>
      </p:sp>
      <p:sp>
        <p:nvSpPr>
          <p:cNvPr id="16" name="TextBox 15"/>
          <p:cNvSpPr txBox="1"/>
          <p:nvPr/>
        </p:nvSpPr>
        <p:spPr>
          <a:xfrm>
            <a:off x="1535116" y="98971"/>
            <a:ext cx="1200912" cy="461665"/>
          </a:xfrm>
          <a:prstGeom prst="rect">
            <a:avLst/>
          </a:prstGeom>
          <a:solidFill>
            <a:schemeClr val="accent4">
              <a:lumMod val="60000"/>
              <a:lumOff val="40000"/>
            </a:schemeClr>
          </a:solidFill>
        </p:spPr>
        <p:txBody>
          <a:bodyPr wrap="square" rtlCol="0">
            <a:spAutoFit/>
          </a:bodyPr>
          <a:lstStyle/>
          <a:p>
            <a:r>
              <a:rPr lang="en-US" sz="2400" dirty="0"/>
              <a:t>Imagery</a:t>
            </a:r>
          </a:p>
        </p:txBody>
      </p:sp>
    </p:spTree>
    <p:extLst>
      <p:ext uri="{BB962C8B-B14F-4D97-AF65-F5344CB8AC3E}">
        <p14:creationId xmlns:p14="http://schemas.microsoft.com/office/powerpoint/2010/main" val="19857413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5134924" y="597408"/>
            <a:ext cx="5911027" cy="556002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The model for each feature class will be key for this project. Being able to turn out feature layers representing each feature type quickly and efficiently is one of the main focuses for this project.</a:t>
            </a:r>
          </a:p>
          <a:p>
            <a:r>
              <a:rPr lang="en-US" dirty="0">
                <a:latin typeface="+mj-lt"/>
              </a:rPr>
              <a:t>Each model will used raster and vector processors and creators to step through the model to create an ideal representation of each feature. </a:t>
            </a:r>
          </a:p>
          <a:p>
            <a:r>
              <a:rPr lang="en-US" dirty="0">
                <a:latin typeface="+mj-lt"/>
              </a:rPr>
              <a:t>Each model will be customized to each feature and made to be usable for any new area of interest so that the process can become more automated.  </a:t>
            </a:r>
          </a:p>
        </p:txBody>
      </p:sp>
      <p:pic>
        <p:nvPicPr>
          <p:cNvPr id="3" name="Picture 2"/>
          <p:cNvPicPr>
            <a:picLocks noChangeAspect="1"/>
          </p:cNvPicPr>
          <p:nvPr/>
        </p:nvPicPr>
        <p:blipFill>
          <a:blip r:embed="rId2"/>
          <a:stretch>
            <a:fillRect/>
          </a:stretch>
        </p:blipFill>
        <p:spPr>
          <a:xfrm>
            <a:off x="1030072" y="228039"/>
            <a:ext cx="3316018" cy="631242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39774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98789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4082" y="136633"/>
            <a:ext cx="12192001" cy="662677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842" y="627125"/>
            <a:ext cx="3104053" cy="2280285"/>
          </a:xfrm>
          <a:prstGeom prst="rect">
            <a:avLst/>
          </a:prstGeom>
          <a:ln>
            <a:solidFill>
              <a:schemeClr val="tx1"/>
            </a:solidFill>
          </a:ln>
        </p:spPr>
      </p:pic>
    </p:spTree>
    <p:extLst>
      <p:ext uri="{BB962C8B-B14F-4D97-AF65-F5344CB8AC3E}">
        <p14:creationId xmlns:p14="http://schemas.microsoft.com/office/powerpoint/2010/main" val="29503666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97" t="22514" r="1581" b="30567"/>
          <a:stretch/>
        </p:blipFill>
        <p:spPr>
          <a:xfrm>
            <a:off x="154387" y="1914392"/>
            <a:ext cx="11904740" cy="2847660"/>
          </a:xfrm>
          <a:prstGeom prst="rect">
            <a:avLst/>
          </a:prstGeom>
          <a:ln>
            <a:solidFill>
              <a:schemeClr val="tx1"/>
            </a:solidFill>
          </a:ln>
        </p:spPr>
      </p:pic>
      <p:sp>
        <p:nvSpPr>
          <p:cNvPr id="5" name="Title 1"/>
          <p:cNvSpPr>
            <a:spLocks noGrp="1"/>
          </p:cNvSpPr>
          <p:nvPr>
            <p:ph type="title"/>
          </p:nvPr>
        </p:nvSpPr>
        <p:spPr>
          <a:xfrm>
            <a:off x="154386" y="322094"/>
            <a:ext cx="11745005" cy="1325563"/>
          </a:xfrm>
        </p:spPr>
        <p:txBody>
          <a:bodyPr>
            <a:normAutofit/>
          </a:bodyPr>
          <a:lstStyle/>
          <a:p>
            <a:pPr algn="ctr"/>
            <a:r>
              <a:rPr lang="en-US" sz="4000" dirty="0">
                <a:latin typeface="+mn-lt"/>
              </a:rPr>
              <a:t>Water Consumption Volumes By Property With Landscape Types</a:t>
            </a:r>
          </a:p>
        </p:txBody>
      </p:sp>
      <p:sp>
        <p:nvSpPr>
          <p:cNvPr id="2" name="TextBox 1"/>
          <p:cNvSpPr txBox="1"/>
          <p:nvPr/>
        </p:nvSpPr>
        <p:spPr>
          <a:xfrm>
            <a:off x="294041" y="5008079"/>
            <a:ext cx="11760427" cy="1754326"/>
          </a:xfrm>
          <a:prstGeom prst="rect">
            <a:avLst/>
          </a:prstGeom>
          <a:noFill/>
        </p:spPr>
        <p:txBody>
          <a:bodyPr wrap="square" rtlCol="0">
            <a:spAutoFit/>
          </a:bodyPr>
          <a:lstStyle/>
          <a:p>
            <a:r>
              <a:rPr lang="en-US" dirty="0">
                <a:latin typeface="+mj-lt"/>
              </a:rPr>
              <a:t>(Average Monthly Water Use During the Summer Months – Average Water Use During the Winter Months)/Total Pervious Area</a:t>
            </a:r>
          </a:p>
          <a:p>
            <a:r>
              <a:rPr lang="en-US" dirty="0">
                <a:latin typeface="+mj-lt"/>
              </a:rPr>
              <a:t>If the number calculated is less than 12 gallons per square foot of pervious area, then water use for that location is considered efficient. </a:t>
            </a:r>
          </a:p>
          <a:p>
            <a:r>
              <a:rPr lang="en-US" dirty="0">
                <a:latin typeface="+mj-lt"/>
              </a:rPr>
              <a:t>If the number calculated is higher than 12 gallons per square of pervious area, then water use for that location is considered inefficient. </a:t>
            </a:r>
          </a:p>
        </p:txBody>
      </p:sp>
    </p:spTree>
    <p:extLst>
      <p:ext uri="{BB962C8B-B14F-4D97-AF65-F5344CB8AC3E}">
        <p14:creationId xmlns:p14="http://schemas.microsoft.com/office/powerpoint/2010/main" val="10330580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Overview</a:t>
            </a:r>
          </a:p>
        </p:txBody>
      </p:sp>
      <p:sp>
        <p:nvSpPr>
          <p:cNvPr id="3" name="Content Placeholder 2"/>
          <p:cNvSpPr>
            <a:spLocks noGrp="1"/>
          </p:cNvSpPr>
          <p:nvPr>
            <p:ph idx="1"/>
          </p:nvPr>
        </p:nvSpPr>
        <p:spPr>
          <a:xfrm>
            <a:off x="838200" y="1541145"/>
            <a:ext cx="10515600" cy="4351338"/>
          </a:xfrm>
        </p:spPr>
        <p:txBody>
          <a:bodyPr>
            <a:normAutofit fontScale="92500" lnSpcReduction="20000"/>
          </a:bodyPr>
          <a:lstStyle/>
          <a:p>
            <a:r>
              <a:rPr lang="en-US" dirty="0">
                <a:latin typeface="+mj-lt"/>
              </a:rPr>
              <a:t>Background</a:t>
            </a:r>
          </a:p>
          <a:p>
            <a:r>
              <a:rPr lang="en-US" dirty="0">
                <a:latin typeface="+mj-lt"/>
              </a:rPr>
              <a:t>Purpose</a:t>
            </a:r>
          </a:p>
          <a:p>
            <a:r>
              <a:rPr lang="en-US" dirty="0">
                <a:latin typeface="+mj-lt"/>
              </a:rPr>
              <a:t>Work by Others</a:t>
            </a:r>
          </a:p>
          <a:p>
            <a:r>
              <a:rPr lang="en-US" dirty="0">
                <a:latin typeface="+mj-lt"/>
              </a:rPr>
              <a:t>Objective</a:t>
            </a:r>
          </a:p>
          <a:p>
            <a:r>
              <a:rPr lang="en-US" dirty="0">
                <a:latin typeface="+mj-lt"/>
              </a:rPr>
              <a:t>Study Area</a:t>
            </a:r>
          </a:p>
          <a:p>
            <a:r>
              <a:rPr lang="en-US" dirty="0">
                <a:latin typeface="+mj-lt"/>
              </a:rPr>
              <a:t>Data and Software </a:t>
            </a:r>
          </a:p>
          <a:p>
            <a:r>
              <a:rPr lang="en-US" dirty="0">
                <a:latin typeface="+mj-lt"/>
              </a:rPr>
              <a:t>Landscape Types</a:t>
            </a:r>
          </a:p>
          <a:p>
            <a:r>
              <a:rPr lang="en-US" dirty="0">
                <a:latin typeface="+mj-lt"/>
              </a:rPr>
              <a:t>Workflow</a:t>
            </a:r>
          </a:p>
          <a:p>
            <a:r>
              <a:rPr lang="en-US" dirty="0">
                <a:latin typeface="+mj-lt"/>
              </a:rPr>
              <a:t>Quality Control/Quality Assurance</a:t>
            </a:r>
          </a:p>
          <a:p>
            <a:r>
              <a:rPr lang="en-US" dirty="0" smtClean="0">
                <a:latin typeface="+mj-lt"/>
              </a:rPr>
              <a:t>Bibliography</a:t>
            </a:r>
            <a:endParaRPr lang="en-US" dirty="0">
              <a:latin typeface="+mj-lt"/>
            </a:endParaRPr>
          </a:p>
          <a:p>
            <a:endParaRPr lang="en-US" dirty="0">
              <a:latin typeface="+mj-lt"/>
            </a:endParaRPr>
          </a:p>
          <a:p>
            <a:endParaRPr lang="en-US" dirty="0"/>
          </a:p>
          <a:p>
            <a:endParaRPr lang="en-US" dirty="0"/>
          </a:p>
        </p:txBody>
      </p:sp>
    </p:spTree>
    <p:extLst>
      <p:ext uri="{BB962C8B-B14F-4D97-AF65-F5344CB8AC3E}">
        <p14:creationId xmlns:p14="http://schemas.microsoft.com/office/powerpoint/2010/main" val="14543981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44113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96511" y="205913"/>
            <a:ext cx="4117489" cy="708488"/>
          </a:xfrm>
        </p:spPr>
        <p:txBody>
          <a:bodyPr/>
          <a:lstStyle/>
          <a:p>
            <a:pPr algn="ctr"/>
            <a:r>
              <a:rPr lang="en-US" dirty="0"/>
              <a:t>Quality Control	</a:t>
            </a:r>
          </a:p>
        </p:txBody>
      </p:sp>
      <p:sp>
        <p:nvSpPr>
          <p:cNvPr id="3" name="Content Placeholder 2"/>
          <p:cNvSpPr>
            <a:spLocks noGrp="1"/>
          </p:cNvSpPr>
          <p:nvPr>
            <p:ph idx="1"/>
          </p:nvPr>
        </p:nvSpPr>
        <p:spPr>
          <a:xfrm>
            <a:off x="5595819" y="1125718"/>
            <a:ext cx="5308002" cy="5506730"/>
          </a:xfrm>
        </p:spPr>
        <p:txBody>
          <a:bodyPr>
            <a:normAutofit/>
          </a:bodyPr>
          <a:lstStyle/>
          <a:p>
            <a:r>
              <a:rPr lang="en-US" dirty="0">
                <a:latin typeface="+mj-lt"/>
              </a:rPr>
              <a:t>An accuracy assessment will be performed on the results for the seven features types.</a:t>
            </a:r>
          </a:p>
          <a:p>
            <a:pPr lvl="1"/>
            <a:r>
              <a:rPr lang="en-US" dirty="0">
                <a:latin typeface="+mj-lt"/>
              </a:rPr>
              <a:t>Ground-truth of at least a 1000 accessible locations will be used within the neighborhoods being classified.</a:t>
            </a:r>
          </a:p>
          <a:p>
            <a:pPr lvl="1"/>
            <a:r>
              <a:rPr lang="en-US" dirty="0">
                <a:latin typeface="+mj-lt"/>
              </a:rPr>
              <a:t>QA/QC will be performed for obvious misclassifications. Vector objects representing the wrong landscape type will either be reclassified or deleted all together. </a:t>
            </a:r>
          </a:p>
          <a:p>
            <a:pPr lvl="1"/>
            <a:endParaRPr lang="en-US" dirty="0">
              <a:latin typeface="+mj-lt"/>
            </a:endParaRPr>
          </a:p>
        </p:txBody>
      </p:sp>
      <p:pic>
        <p:nvPicPr>
          <p:cNvPr id="1026" name="Picture 2" descr="Image result for field verific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5926" y="1178974"/>
            <a:ext cx="3490874" cy="51242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6855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08917417"/>
              </p:ext>
            </p:extLst>
          </p:nvPr>
        </p:nvGraphicFramePr>
        <p:xfrm>
          <a:off x="2" y="0"/>
          <a:ext cx="12191996" cy="6858003"/>
        </p:xfrm>
        <a:graphic>
          <a:graphicData uri="http://schemas.openxmlformats.org/drawingml/2006/table">
            <a:tbl>
              <a:tblPr firstRow="1" firstCol="1" bandRow="1">
                <a:tableStyleId>{5C22544A-7EE6-4342-B048-85BDC9FD1C3A}</a:tableStyleId>
              </a:tblPr>
              <a:tblGrid>
                <a:gridCol w="1642862">
                  <a:extLst>
                    <a:ext uri="{9D8B030D-6E8A-4147-A177-3AD203B41FA5}">
                      <a16:colId xmlns="" xmlns:a16="http://schemas.microsoft.com/office/drawing/2014/main" val="20000"/>
                    </a:ext>
                  </a:extLst>
                </a:gridCol>
                <a:gridCol w="1227463">
                  <a:extLst>
                    <a:ext uri="{9D8B030D-6E8A-4147-A177-3AD203B41FA5}">
                      <a16:colId xmlns="" xmlns:a16="http://schemas.microsoft.com/office/drawing/2014/main" val="20001"/>
                    </a:ext>
                  </a:extLst>
                </a:gridCol>
                <a:gridCol w="1388335">
                  <a:extLst>
                    <a:ext uri="{9D8B030D-6E8A-4147-A177-3AD203B41FA5}">
                      <a16:colId xmlns="" xmlns:a16="http://schemas.microsoft.com/office/drawing/2014/main" val="20002"/>
                    </a:ext>
                  </a:extLst>
                </a:gridCol>
                <a:gridCol w="1388335">
                  <a:extLst>
                    <a:ext uri="{9D8B030D-6E8A-4147-A177-3AD203B41FA5}">
                      <a16:colId xmlns="" xmlns:a16="http://schemas.microsoft.com/office/drawing/2014/main" val="20003"/>
                    </a:ext>
                  </a:extLst>
                </a:gridCol>
                <a:gridCol w="1399262">
                  <a:extLst>
                    <a:ext uri="{9D8B030D-6E8A-4147-A177-3AD203B41FA5}">
                      <a16:colId xmlns="" xmlns:a16="http://schemas.microsoft.com/office/drawing/2014/main" val="20004"/>
                    </a:ext>
                  </a:extLst>
                </a:gridCol>
                <a:gridCol w="980738">
                  <a:extLst>
                    <a:ext uri="{9D8B030D-6E8A-4147-A177-3AD203B41FA5}">
                      <a16:colId xmlns="" xmlns:a16="http://schemas.microsoft.com/office/drawing/2014/main" val="20005"/>
                    </a:ext>
                  </a:extLst>
                </a:gridCol>
                <a:gridCol w="1190001">
                  <a:extLst>
                    <a:ext uri="{9D8B030D-6E8A-4147-A177-3AD203B41FA5}">
                      <a16:colId xmlns="" xmlns:a16="http://schemas.microsoft.com/office/drawing/2014/main" val="20006"/>
                    </a:ext>
                  </a:extLst>
                </a:gridCol>
                <a:gridCol w="1487500">
                  <a:extLst>
                    <a:ext uri="{9D8B030D-6E8A-4147-A177-3AD203B41FA5}">
                      <a16:colId xmlns="" xmlns:a16="http://schemas.microsoft.com/office/drawing/2014/main" val="20007"/>
                    </a:ext>
                  </a:extLst>
                </a:gridCol>
                <a:gridCol w="1487500">
                  <a:extLst>
                    <a:ext uri="{9D8B030D-6E8A-4147-A177-3AD203B41FA5}">
                      <a16:colId xmlns="" xmlns:a16="http://schemas.microsoft.com/office/drawing/2014/main" val="20008"/>
                    </a:ext>
                  </a:extLst>
                </a:gridCol>
              </a:tblGrid>
              <a:tr h="750610">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Turf</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Deciduous Vegetation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Coniferous Vegetation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Unmaintained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Shadow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Concrete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Unclassified Impervious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Totals</a:t>
                      </a:r>
                    </a:p>
                  </a:txBody>
                  <a:tcPr marL="68580" marR="68580" marT="0" marB="0"/>
                </a:tc>
                <a:extLst>
                  <a:ext uri="{0D108BD9-81ED-4DB2-BD59-A6C34878D82A}">
                    <a16:rowId xmlns="" xmlns:a16="http://schemas.microsoft.com/office/drawing/2014/main" val="10000"/>
                  </a:ext>
                </a:extLst>
              </a:tr>
              <a:tr h="750610">
                <a:tc>
                  <a:txBody>
                    <a:bodyPr/>
                    <a:lstStyle/>
                    <a:p>
                      <a:pPr marL="0" marR="0">
                        <a:lnSpc>
                          <a:spcPct val="107000"/>
                        </a:lnSpc>
                        <a:spcBef>
                          <a:spcPts val="0"/>
                        </a:spcBef>
                        <a:spcAft>
                          <a:spcPts val="0"/>
                        </a:spcAft>
                      </a:pPr>
                      <a:r>
                        <a:rPr lang="en-US" sz="1600" dirty="0">
                          <a:effectLst/>
                        </a:rPr>
                        <a:t>Turf</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784781">
                <a:tc>
                  <a:txBody>
                    <a:bodyPr/>
                    <a:lstStyle/>
                    <a:p>
                      <a:pPr marL="0" marR="0">
                        <a:lnSpc>
                          <a:spcPct val="107000"/>
                        </a:lnSpc>
                        <a:spcBef>
                          <a:spcPts val="0"/>
                        </a:spcBef>
                        <a:spcAft>
                          <a:spcPts val="0"/>
                        </a:spcAft>
                      </a:pPr>
                      <a:r>
                        <a:rPr lang="en-US" sz="1600" dirty="0">
                          <a:effectLst/>
                        </a:rPr>
                        <a:t>Deciduous</a:t>
                      </a:r>
                    </a:p>
                    <a:p>
                      <a:pPr marL="0" marR="0">
                        <a:lnSpc>
                          <a:spcPct val="107000"/>
                        </a:lnSpc>
                        <a:spcBef>
                          <a:spcPts val="0"/>
                        </a:spcBef>
                        <a:spcAft>
                          <a:spcPts val="0"/>
                        </a:spcAft>
                      </a:pPr>
                      <a:r>
                        <a:rPr lang="en-US" sz="1600" dirty="0">
                          <a:effectLst/>
                        </a:rPr>
                        <a:t>Vegetation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750610">
                <a:tc>
                  <a:txBody>
                    <a:bodyPr/>
                    <a:lstStyle/>
                    <a:p>
                      <a:pPr marL="0" marR="0">
                        <a:lnSpc>
                          <a:spcPct val="107000"/>
                        </a:lnSpc>
                        <a:spcBef>
                          <a:spcPts val="0"/>
                        </a:spcBef>
                        <a:spcAft>
                          <a:spcPts val="0"/>
                        </a:spcAft>
                      </a:pPr>
                      <a:r>
                        <a:rPr lang="en-US" sz="1600">
                          <a:effectLst/>
                        </a:rPr>
                        <a:t>Coniferous Vegetation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750610">
                <a:tc>
                  <a:txBody>
                    <a:bodyPr/>
                    <a:lstStyle/>
                    <a:p>
                      <a:pPr marL="0" marR="0">
                        <a:lnSpc>
                          <a:spcPct val="107000"/>
                        </a:lnSpc>
                        <a:spcBef>
                          <a:spcPts val="0"/>
                        </a:spcBef>
                        <a:spcAft>
                          <a:spcPts val="0"/>
                        </a:spcAft>
                      </a:pPr>
                      <a:r>
                        <a:rPr lang="en-US" sz="1600">
                          <a:effectLst/>
                        </a:rPr>
                        <a:t>Unmaintained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750610">
                <a:tc>
                  <a:txBody>
                    <a:bodyPr/>
                    <a:lstStyle/>
                    <a:p>
                      <a:pPr marL="0" marR="0">
                        <a:lnSpc>
                          <a:spcPct val="107000"/>
                        </a:lnSpc>
                        <a:spcBef>
                          <a:spcPts val="0"/>
                        </a:spcBef>
                        <a:spcAft>
                          <a:spcPts val="0"/>
                        </a:spcAft>
                      </a:pPr>
                      <a:r>
                        <a:rPr lang="en-US" sz="1600">
                          <a:effectLst/>
                        </a:rPr>
                        <a:t>Shadow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750610">
                <a:tc>
                  <a:txBody>
                    <a:bodyPr/>
                    <a:lstStyle/>
                    <a:p>
                      <a:pPr marL="0" marR="0">
                        <a:lnSpc>
                          <a:spcPct val="107000"/>
                        </a:lnSpc>
                        <a:spcBef>
                          <a:spcPts val="0"/>
                        </a:spcBef>
                        <a:spcAft>
                          <a:spcPts val="0"/>
                        </a:spcAft>
                      </a:pPr>
                      <a:r>
                        <a:rPr lang="en-US" sz="1600" dirty="0">
                          <a:effectLst/>
                        </a:rPr>
                        <a:t>Concrete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784781">
                <a:tc>
                  <a:txBody>
                    <a:bodyPr/>
                    <a:lstStyle/>
                    <a:p>
                      <a:pPr marL="0" marR="0">
                        <a:lnSpc>
                          <a:spcPct val="107000"/>
                        </a:lnSpc>
                        <a:spcBef>
                          <a:spcPts val="0"/>
                        </a:spcBef>
                        <a:spcAft>
                          <a:spcPts val="0"/>
                        </a:spcAft>
                      </a:pPr>
                      <a:r>
                        <a:rPr lang="en-US" sz="1600" dirty="0">
                          <a:effectLst/>
                        </a:rPr>
                        <a:t>Unclassified Impervious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784781">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Totals</a:t>
                      </a:r>
                    </a:p>
                  </a:txBody>
                  <a:tcPr marL="68580" marR="68580" marT="0" marB="0"/>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36430000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Timeline</a:t>
            </a:r>
          </a:p>
        </p:txBody>
      </p:sp>
      <p:sp>
        <p:nvSpPr>
          <p:cNvPr id="3" name="Content Placeholder 2"/>
          <p:cNvSpPr>
            <a:spLocks noGrp="1"/>
          </p:cNvSpPr>
          <p:nvPr>
            <p:ph idx="1"/>
          </p:nvPr>
        </p:nvSpPr>
        <p:spPr/>
        <p:txBody>
          <a:bodyPr>
            <a:normAutofit/>
          </a:bodyPr>
          <a:lstStyle/>
          <a:p>
            <a:r>
              <a:rPr lang="en-US" sz="3200" dirty="0">
                <a:latin typeface="+mj-lt"/>
              </a:rPr>
              <a:t>January – Data prep for both neighborhoods, create areas of interest for features, build and run models.</a:t>
            </a:r>
          </a:p>
          <a:p>
            <a:r>
              <a:rPr lang="en-US" sz="3200" dirty="0">
                <a:latin typeface="+mj-lt"/>
              </a:rPr>
              <a:t>February, March and April – Quality control via ground </a:t>
            </a:r>
            <a:r>
              <a:rPr lang="en-US" sz="3200" dirty="0" err="1">
                <a:latin typeface="+mj-lt"/>
              </a:rPr>
              <a:t>truthing</a:t>
            </a:r>
            <a:endParaRPr lang="en-US" sz="3200" dirty="0">
              <a:latin typeface="+mj-lt"/>
            </a:endParaRPr>
          </a:p>
          <a:p>
            <a:r>
              <a:rPr lang="en-US" sz="3200" dirty="0">
                <a:latin typeface="+mj-lt"/>
              </a:rPr>
              <a:t>June - Quality control with heads up digitizing and recalibrating of model where needed. </a:t>
            </a:r>
          </a:p>
          <a:p>
            <a:r>
              <a:rPr lang="en-US" sz="3200" dirty="0">
                <a:latin typeface="+mj-lt"/>
              </a:rPr>
              <a:t>July – Present at Conservation for GIS Conference </a:t>
            </a:r>
          </a:p>
        </p:txBody>
      </p:sp>
    </p:spTree>
    <p:extLst>
      <p:ext uri="{BB962C8B-B14F-4D97-AF65-F5344CB8AC3E}">
        <p14:creationId xmlns:p14="http://schemas.microsoft.com/office/powerpoint/2010/main" val="15523853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74626"/>
            <a:ext cx="10515600" cy="787400"/>
          </a:xfrm>
        </p:spPr>
        <p:txBody>
          <a:bodyPr/>
          <a:lstStyle/>
          <a:p>
            <a:pPr algn="ctr"/>
            <a:r>
              <a:rPr lang="en-US" dirty="0"/>
              <a:t>Bibliography</a:t>
            </a:r>
          </a:p>
        </p:txBody>
      </p:sp>
      <p:sp>
        <p:nvSpPr>
          <p:cNvPr id="3" name="Content Placeholder 2"/>
          <p:cNvSpPr>
            <a:spLocks noGrp="1"/>
          </p:cNvSpPr>
          <p:nvPr>
            <p:ph idx="1"/>
          </p:nvPr>
        </p:nvSpPr>
        <p:spPr>
          <a:xfrm>
            <a:off x="838200" y="962026"/>
            <a:ext cx="10515600" cy="4897821"/>
          </a:xfrm>
        </p:spPr>
        <p:txBody>
          <a:bodyPr>
            <a:noAutofit/>
          </a:bodyPr>
          <a:lstStyle/>
          <a:p>
            <a:pPr marL="0">
              <a:spcBef>
                <a:spcPts val="0"/>
              </a:spcBef>
              <a:buNone/>
            </a:pPr>
            <a:r>
              <a:rPr lang="en-US" sz="1600" dirty="0">
                <a:latin typeface="+mj-lt"/>
              </a:rPr>
              <a:t>Al-</a:t>
            </a:r>
            <a:r>
              <a:rPr lang="en-US" sz="1600" dirty="0" err="1">
                <a:latin typeface="+mj-lt"/>
              </a:rPr>
              <a:t>Kofahi</a:t>
            </a:r>
            <a:r>
              <a:rPr lang="en-US" sz="1600" dirty="0">
                <a:latin typeface="+mj-lt"/>
              </a:rPr>
              <a:t>, S., Steele, C., </a:t>
            </a:r>
            <a:r>
              <a:rPr lang="en-US" sz="1600" dirty="0" err="1">
                <a:latin typeface="+mj-lt"/>
              </a:rPr>
              <a:t>VanLeeuwen</a:t>
            </a:r>
            <a:r>
              <a:rPr lang="en-US" sz="1600" dirty="0">
                <a:latin typeface="+mj-lt"/>
              </a:rPr>
              <a:t>, D., &amp; </a:t>
            </a:r>
            <a:r>
              <a:rPr lang="en-US" sz="1600" dirty="0" err="1">
                <a:latin typeface="+mj-lt"/>
              </a:rPr>
              <a:t>Hilaire</a:t>
            </a:r>
            <a:r>
              <a:rPr lang="en-US" sz="1600" dirty="0">
                <a:latin typeface="+mj-lt"/>
              </a:rPr>
              <a:t>, R. S. (2012). Mapping land cover in urban residential landscapes using very high spatial </a:t>
            </a:r>
            <a:r>
              <a:rPr lang="en-US" sz="1600" dirty="0" smtClean="0">
                <a:latin typeface="+mj-lt"/>
              </a:rPr>
              <a:t> </a:t>
            </a:r>
          </a:p>
          <a:p>
            <a:pPr marL="0">
              <a:spcBef>
                <a:spcPts val="0"/>
              </a:spcBef>
              <a:buNone/>
            </a:pPr>
            <a:r>
              <a:rPr lang="en-US" sz="1600" dirty="0">
                <a:latin typeface="+mj-lt"/>
              </a:rPr>
              <a:t> </a:t>
            </a:r>
            <a:r>
              <a:rPr lang="en-US" sz="1600" dirty="0" smtClean="0">
                <a:latin typeface="+mj-lt"/>
              </a:rPr>
              <a:t>    resolution </a:t>
            </a:r>
            <a:r>
              <a:rPr lang="en-US" sz="1600" dirty="0">
                <a:latin typeface="+mj-lt"/>
              </a:rPr>
              <a:t>aerial photographs. </a:t>
            </a:r>
            <a:r>
              <a:rPr lang="en-US" sz="1600" i="1" dirty="0">
                <a:latin typeface="+mj-lt"/>
              </a:rPr>
              <a:t>Urban forestry &amp; urban greening</a:t>
            </a:r>
            <a:r>
              <a:rPr lang="en-US" sz="1600" dirty="0">
                <a:latin typeface="+mj-lt"/>
              </a:rPr>
              <a:t>, </a:t>
            </a:r>
            <a:r>
              <a:rPr lang="en-US" sz="1600" i="1" dirty="0">
                <a:latin typeface="+mj-lt"/>
              </a:rPr>
              <a:t>11</a:t>
            </a:r>
            <a:r>
              <a:rPr lang="en-US" sz="1600" dirty="0">
                <a:latin typeface="+mj-lt"/>
              </a:rPr>
              <a:t>(3), 291-301.</a:t>
            </a:r>
          </a:p>
          <a:p>
            <a:pPr marL="0">
              <a:spcBef>
                <a:spcPts val="0"/>
              </a:spcBef>
              <a:buNone/>
            </a:pPr>
            <a:endParaRPr lang="en-US" sz="1600" dirty="0">
              <a:latin typeface="+mj-lt"/>
            </a:endParaRPr>
          </a:p>
          <a:p>
            <a:pPr marL="0">
              <a:spcBef>
                <a:spcPts val="0"/>
              </a:spcBef>
              <a:buNone/>
            </a:pPr>
            <a:r>
              <a:rPr lang="en-US" sz="1600" dirty="0" err="1">
                <a:latin typeface="+mj-lt"/>
              </a:rPr>
              <a:t>Aronoff</a:t>
            </a:r>
            <a:r>
              <a:rPr lang="en-US" sz="1600" dirty="0">
                <a:latin typeface="+mj-lt"/>
              </a:rPr>
              <a:t>, S. (2005). </a:t>
            </a:r>
            <a:r>
              <a:rPr lang="en-US" sz="1600" i="1" dirty="0">
                <a:latin typeface="+mj-lt"/>
              </a:rPr>
              <a:t>Remote sensing for GIS managers</a:t>
            </a:r>
            <a:r>
              <a:rPr lang="en-US" sz="1600" dirty="0">
                <a:latin typeface="+mj-lt"/>
              </a:rPr>
              <a:t>. Redlands, Calif.: ESRI Press</a:t>
            </a:r>
          </a:p>
          <a:p>
            <a:pPr marL="228600" lvl="1" indent="0">
              <a:spcBef>
                <a:spcPts val="0"/>
              </a:spcBef>
              <a:buNone/>
            </a:pPr>
            <a:endParaRPr lang="en-US" sz="1600" dirty="0">
              <a:latin typeface="+mj-lt"/>
              <a:ea typeface="Times New Roman" panose="02020603050405020304" pitchFamily="18" charset="0"/>
            </a:endParaRPr>
          </a:p>
          <a:p>
            <a:pPr marL="228600" lvl="1" indent="-457200">
              <a:spcBef>
                <a:spcPts val="0"/>
              </a:spcBef>
              <a:buNone/>
            </a:pPr>
            <a:r>
              <a:rPr lang="en-US" sz="1600" dirty="0">
                <a:solidFill>
                  <a:srgbClr val="222222"/>
                </a:solidFill>
                <a:latin typeface="+mj-lt"/>
              </a:rPr>
              <a:t>Bauer, T., &amp; </a:t>
            </a:r>
            <a:r>
              <a:rPr lang="en-US" sz="1600" dirty="0" err="1">
                <a:solidFill>
                  <a:srgbClr val="222222"/>
                </a:solidFill>
                <a:latin typeface="+mj-lt"/>
              </a:rPr>
              <a:t>Steinnocher</a:t>
            </a:r>
            <a:r>
              <a:rPr lang="en-US" sz="1600" dirty="0">
                <a:solidFill>
                  <a:srgbClr val="222222"/>
                </a:solidFill>
                <a:latin typeface="+mj-lt"/>
              </a:rPr>
              <a:t>, K. (2001). Per-parcel land use classification in urban areas applying a rule-based technique. </a:t>
            </a:r>
            <a:r>
              <a:rPr lang="en-US" sz="1600" i="1" dirty="0" err="1">
                <a:solidFill>
                  <a:srgbClr val="222222"/>
                </a:solidFill>
                <a:latin typeface="+mj-lt"/>
              </a:rPr>
              <a:t>GeoBIT</a:t>
            </a:r>
            <a:r>
              <a:rPr lang="en-US" sz="1600" i="1" dirty="0">
                <a:solidFill>
                  <a:srgbClr val="222222"/>
                </a:solidFill>
                <a:latin typeface="+mj-lt"/>
              </a:rPr>
              <a:t>/GIS</a:t>
            </a:r>
            <a:r>
              <a:rPr lang="en-US" sz="1600" dirty="0">
                <a:solidFill>
                  <a:srgbClr val="222222"/>
                </a:solidFill>
                <a:latin typeface="+mj-lt"/>
              </a:rPr>
              <a:t>, </a:t>
            </a:r>
            <a:r>
              <a:rPr lang="en-US" sz="1600" i="1" dirty="0">
                <a:solidFill>
                  <a:srgbClr val="222222"/>
                </a:solidFill>
                <a:latin typeface="+mj-lt"/>
              </a:rPr>
              <a:t>6</a:t>
            </a:r>
            <a:r>
              <a:rPr lang="en-US" sz="1600" dirty="0">
                <a:solidFill>
                  <a:srgbClr val="222222"/>
                </a:solidFill>
                <a:latin typeface="+mj-lt"/>
              </a:rPr>
              <a:t>, 24-27.</a:t>
            </a:r>
          </a:p>
          <a:p>
            <a:pPr marL="228600" lvl="1" indent="-457200">
              <a:spcBef>
                <a:spcPts val="0"/>
              </a:spcBef>
              <a:buNone/>
            </a:pPr>
            <a:endParaRPr lang="en-US" sz="1600" dirty="0">
              <a:latin typeface="+mj-lt"/>
              <a:ea typeface="Times New Roman" panose="02020603050405020304" pitchFamily="18" charset="0"/>
            </a:endParaRPr>
          </a:p>
          <a:p>
            <a:pPr marL="228600" lvl="1" indent="-457200">
              <a:spcBef>
                <a:spcPts val="0"/>
              </a:spcBef>
              <a:buNone/>
            </a:pPr>
            <a:r>
              <a:rPr lang="en-US" sz="1600" dirty="0" err="1">
                <a:latin typeface="+mj-lt"/>
              </a:rPr>
              <a:t>Geneletti</a:t>
            </a:r>
            <a:r>
              <a:rPr lang="en-US" sz="1600" dirty="0">
                <a:latin typeface="+mj-lt"/>
              </a:rPr>
              <a:t>, D., &amp; </a:t>
            </a:r>
            <a:r>
              <a:rPr lang="en-US" sz="1600" dirty="0" err="1">
                <a:latin typeface="+mj-lt"/>
              </a:rPr>
              <a:t>Gorte</a:t>
            </a:r>
            <a:r>
              <a:rPr lang="en-US" sz="1600" dirty="0">
                <a:latin typeface="+mj-lt"/>
              </a:rPr>
              <a:t>, B. G. H. (2003). A method for object-oriented land cover classification combining Landsat TM data and aerial photographs. </a:t>
            </a:r>
            <a:r>
              <a:rPr lang="en-US" sz="1600" i="1" dirty="0">
                <a:latin typeface="+mj-lt"/>
              </a:rPr>
              <a:t>International Journal of Remote Sensing</a:t>
            </a:r>
            <a:r>
              <a:rPr lang="en-US" sz="1600" dirty="0">
                <a:latin typeface="+mj-lt"/>
              </a:rPr>
              <a:t>, </a:t>
            </a:r>
            <a:r>
              <a:rPr lang="en-US" sz="1600" i="1" dirty="0">
                <a:latin typeface="+mj-lt"/>
              </a:rPr>
              <a:t>24</a:t>
            </a:r>
            <a:r>
              <a:rPr lang="en-US" sz="1600" dirty="0">
                <a:latin typeface="+mj-lt"/>
              </a:rPr>
              <a:t>(6), 1273-1286.</a:t>
            </a:r>
          </a:p>
          <a:p>
            <a:pPr marL="228600" lvl="1" indent="-457200">
              <a:spcBef>
                <a:spcPts val="0"/>
              </a:spcBef>
              <a:buNone/>
            </a:pPr>
            <a:endParaRPr lang="en-US" sz="1600" dirty="0">
              <a:latin typeface="+mj-lt"/>
            </a:endParaRPr>
          </a:p>
          <a:p>
            <a:pPr marL="0">
              <a:spcBef>
                <a:spcPts val="0"/>
              </a:spcBef>
              <a:buNone/>
            </a:pPr>
            <a:r>
              <a:rPr lang="en-US" sz="1600" dirty="0">
                <a:latin typeface="+mj-lt"/>
              </a:rPr>
              <a:t>Jensen, J. R. (2007). </a:t>
            </a:r>
            <a:r>
              <a:rPr lang="en-US" sz="1600" i="1" dirty="0">
                <a:latin typeface="+mj-lt"/>
              </a:rPr>
              <a:t>Remote sensing of the environment: an earth resource perspective </a:t>
            </a:r>
            <a:r>
              <a:rPr lang="en-US" sz="1600" dirty="0">
                <a:latin typeface="+mj-lt"/>
              </a:rPr>
              <a:t>(2nd ed.). Upper Saddle River, NJ: Pearson Prentice Hall.</a:t>
            </a:r>
          </a:p>
          <a:p>
            <a:pPr marL="228600" lvl="1" indent="0">
              <a:spcBef>
                <a:spcPts val="0"/>
              </a:spcBef>
              <a:buNone/>
            </a:pPr>
            <a:endParaRPr lang="en-US" sz="1600" dirty="0">
              <a:latin typeface="+mj-lt"/>
            </a:endParaRPr>
          </a:p>
          <a:p>
            <a:pPr marL="0">
              <a:spcBef>
                <a:spcPts val="0"/>
              </a:spcBef>
              <a:buNone/>
            </a:pPr>
            <a:r>
              <a:rPr lang="en-US" sz="1600" dirty="0" err="1">
                <a:latin typeface="+mj-lt"/>
              </a:rPr>
              <a:t>Lillesand</a:t>
            </a:r>
            <a:r>
              <a:rPr lang="en-US" sz="1600" dirty="0">
                <a:latin typeface="+mj-lt"/>
              </a:rPr>
              <a:t>, T. M., &amp; Kiefer, R. W. (2007). </a:t>
            </a:r>
            <a:r>
              <a:rPr lang="en-US" sz="1600" i="1" dirty="0">
                <a:latin typeface="+mj-lt"/>
              </a:rPr>
              <a:t>Remote sensing and image interpretation(6th ed.)</a:t>
            </a:r>
            <a:r>
              <a:rPr lang="en-US" sz="1600" dirty="0">
                <a:latin typeface="+mj-lt"/>
              </a:rPr>
              <a:t>. New York: Wiley.​</a:t>
            </a:r>
          </a:p>
          <a:p>
            <a:pPr marL="0">
              <a:spcBef>
                <a:spcPts val="0"/>
              </a:spcBef>
              <a:buNone/>
            </a:pPr>
            <a:endParaRPr lang="en-US" sz="1600" dirty="0">
              <a:latin typeface="+mj-lt"/>
            </a:endParaRPr>
          </a:p>
          <a:p>
            <a:pPr marL="0">
              <a:spcBef>
                <a:spcPts val="0"/>
              </a:spcBef>
              <a:buNone/>
            </a:pPr>
            <a:r>
              <a:rPr lang="en-US" sz="1600" dirty="0">
                <a:latin typeface="+mj-lt"/>
              </a:rPr>
              <a:t>Sun, H., Kopp, K., &amp; </a:t>
            </a:r>
            <a:r>
              <a:rPr lang="en-US" sz="1600" dirty="0" err="1">
                <a:latin typeface="+mj-lt"/>
              </a:rPr>
              <a:t>Kjelgren</a:t>
            </a:r>
            <a:r>
              <a:rPr lang="en-US" sz="1600" dirty="0">
                <a:latin typeface="+mj-lt"/>
              </a:rPr>
              <a:t>, R. (2012). Water-efficient urban landscapes: Integrating different water use categorizations and </a:t>
            </a:r>
          </a:p>
          <a:p>
            <a:pPr marL="0">
              <a:spcBef>
                <a:spcPts val="0"/>
              </a:spcBef>
              <a:buNone/>
            </a:pPr>
            <a:r>
              <a:rPr lang="en-US" sz="1600" dirty="0">
                <a:latin typeface="+mj-lt"/>
              </a:rPr>
              <a:t>     plant types. </a:t>
            </a:r>
            <a:r>
              <a:rPr lang="en-US" sz="1600" i="1" dirty="0" err="1">
                <a:latin typeface="+mj-lt"/>
              </a:rPr>
              <a:t>HortScience</a:t>
            </a:r>
            <a:r>
              <a:rPr lang="en-US" sz="1600" dirty="0">
                <a:latin typeface="+mj-lt"/>
              </a:rPr>
              <a:t>, </a:t>
            </a:r>
            <a:r>
              <a:rPr lang="en-US" sz="1600" i="1" dirty="0">
                <a:latin typeface="+mj-lt"/>
              </a:rPr>
              <a:t>47</a:t>
            </a:r>
            <a:r>
              <a:rPr lang="en-US" sz="1600" dirty="0">
                <a:latin typeface="+mj-lt"/>
              </a:rPr>
              <a:t>(2), 254-263.</a:t>
            </a:r>
          </a:p>
          <a:p>
            <a:pPr marL="228600" lvl="1" indent="0">
              <a:spcBef>
                <a:spcPts val="0"/>
              </a:spcBef>
              <a:buNone/>
            </a:pPr>
            <a:endParaRPr lang="en-US" sz="1600" dirty="0">
              <a:latin typeface="+mj-lt"/>
            </a:endParaRPr>
          </a:p>
          <a:p>
            <a:pPr marL="228600" lvl="1" indent="-457200">
              <a:spcBef>
                <a:spcPts val="0"/>
              </a:spcBef>
              <a:buNone/>
            </a:pPr>
            <a:r>
              <a:rPr lang="en-US" sz="1600" dirty="0">
                <a:solidFill>
                  <a:srgbClr val="222222"/>
                </a:solidFill>
                <a:latin typeface="+mj-lt"/>
              </a:rPr>
              <a:t>Zhou, W., &amp; Troy, A. (2008). An object‐oriented approach for </a:t>
            </a:r>
            <a:r>
              <a:rPr lang="en-US" sz="1600" dirty="0" err="1">
                <a:solidFill>
                  <a:srgbClr val="222222"/>
                </a:solidFill>
                <a:latin typeface="+mj-lt"/>
              </a:rPr>
              <a:t>analysing</a:t>
            </a:r>
            <a:r>
              <a:rPr lang="en-US" sz="1600" dirty="0">
                <a:solidFill>
                  <a:srgbClr val="222222"/>
                </a:solidFill>
                <a:latin typeface="+mj-lt"/>
              </a:rPr>
              <a:t> and characterizing urban landscape at the parcel level. </a:t>
            </a:r>
            <a:r>
              <a:rPr lang="en-US" sz="1600" i="1" dirty="0">
                <a:solidFill>
                  <a:srgbClr val="222222"/>
                </a:solidFill>
                <a:latin typeface="+mj-lt"/>
              </a:rPr>
              <a:t>International Journal of Remote Sensing</a:t>
            </a:r>
            <a:r>
              <a:rPr lang="en-US" sz="1600" dirty="0">
                <a:solidFill>
                  <a:srgbClr val="222222"/>
                </a:solidFill>
                <a:latin typeface="+mj-lt"/>
              </a:rPr>
              <a:t>, </a:t>
            </a:r>
            <a:r>
              <a:rPr lang="en-US" sz="1600" i="1" dirty="0">
                <a:solidFill>
                  <a:srgbClr val="222222"/>
                </a:solidFill>
                <a:latin typeface="+mj-lt"/>
              </a:rPr>
              <a:t>29</a:t>
            </a:r>
            <a:r>
              <a:rPr lang="en-US" sz="1600" dirty="0">
                <a:solidFill>
                  <a:srgbClr val="222222"/>
                </a:solidFill>
                <a:latin typeface="+mj-lt"/>
              </a:rPr>
              <a:t>(11), 3119-3135.</a:t>
            </a:r>
          </a:p>
          <a:p>
            <a:pPr marL="228600" lvl="1" indent="-457200">
              <a:spcBef>
                <a:spcPts val="0"/>
              </a:spcBef>
              <a:buNone/>
            </a:pPr>
            <a:endParaRPr lang="en-US" sz="1600" dirty="0">
              <a:latin typeface="+mj-lt"/>
              <a:ea typeface="Times New Roman" panose="02020603050405020304" pitchFamily="18" charset="0"/>
            </a:endParaRPr>
          </a:p>
          <a:p>
            <a:pPr marL="228600" lvl="1" indent="-457200">
              <a:spcBef>
                <a:spcPts val="0"/>
              </a:spcBef>
              <a:buNone/>
            </a:pPr>
            <a:r>
              <a:rPr lang="en-US" sz="1600" dirty="0">
                <a:latin typeface="+mj-lt"/>
              </a:rPr>
              <a:t>Zhou, W. (2013). An object-based approach for urban land cover classification: Integrating </a:t>
            </a:r>
            <a:r>
              <a:rPr lang="en-US" sz="1600" dirty="0" err="1">
                <a:latin typeface="+mj-lt"/>
              </a:rPr>
              <a:t>LiDAR</a:t>
            </a:r>
            <a:r>
              <a:rPr lang="en-US" sz="1600" dirty="0">
                <a:latin typeface="+mj-lt"/>
              </a:rPr>
              <a:t> height and intensity data. </a:t>
            </a:r>
            <a:r>
              <a:rPr lang="en-US" sz="1600" i="1" dirty="0">
                <a:latin typeface="+mj-lt"/>
              </a:rPr>
              <a:t>IEEE Geoscience and Remote Sensing Letters</a:t>
            </a:r>
            <a:r>
              <a:rPr lang="en-US" sz="1600" dirty="0">
                <a:latin typeface="+mj-lt"/>
              </a:rPr>
              <a:t>, </a:t>
            </a:r>
            <a:r>
              <a:rPr lang="en-US" sz="1600" i="1" dirty="0">
                <a:latin typeface="+mj-lt"/>
              </a:rPr>
              <a:t>10</a:t>
            </a:r>
            <a:r>
              <a:rPr lang="en-US" sz="1600" dirty="0">
                <a:latin typeface="+mj-lt"/>
              </a:rPr>
              <a:t>(4), 928-931.</a:t>
            </a:r>
          </a:p>
          <a:p>
            <a:pPr marL="571500" lvl="1" indent="-342900">
              <a:spcBef>
                <a:spcPts val="0"/>
              </a:spcBef>
            </a:pPr>
            <a:endParaRPr lang="en-US" sz="1200" dirty="0">
              <a:latin typeface="Arial" panose="020B0604020202020204" pitchFamily="34" charset="0"/>
            </a:endParaRPr>
          </a:p>
          <a:p>
            <a:pPr marL="228600" lvl="1" indent="0">
              <a:spcBef>
                <a:spcPts val="0"/>
              </a:spcBef>
              <a:buNone/>
            </a:pPr>
            <a:endParaRPr lang="en-US" sz="1200" dirty="0"/>
          </a:p>
          <a:p>
            <a:pPr lvl="1"/>
            <a:endParaRPr lang="en-US" sz="1200" dirty="0"/>
          </a:p>
          <a:p>
            <a:endParaRPr lang="en-US" sz="1200" dirty="0"/>
          </a:p>
        </p:txBody>
      </p:sp>
    </p:spTree>
    <p:extLst>
      <p:ext uri="{BB962C8B-B14F-4D97-AF65-F5344CB8AC3E}">
        <p14:creationId xmlns:p14="http://schemas.microsoft.com/office/powerpoint/2010/main" val="40602363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87700" y="170656"/>
            <a:ext cx="5308600" cy="918528"/>
          </a:xfrm>
        </p:spPr>
        <p:txBody>
          <a:bodyPr/>
          <a:lstStyle/>
          <a:p>
            <a:pPr algn="ctr"/>
            <a:r>
              <a:rPr lang="en-US" dirty="0"/>
              <a:t>Background</a:t>
            </a:r>
          </a:p>
        </p:txBody>
      </p:sp>
      <p:sp>
        <p:nvSpPr>
          <p:cNvPr id="3" name="Content Placeholder 2"/>
          <p:cNvSpPr>
            <a:spLocks noGrp="1"/>
          </p:cNvSpPr>
          <p:nvPr>
            <p:ph idx="1"/>
          </p:nvPr>
        </p:nvSpPr>
        <p:spPr>
          <a:xfrm>
            <a:off x="502920" y="1690688"/>
            <a:ext cx="4191000" cy="4906963"/>
          </a:xfrm>
        </p:spPr>
        <p:txBody>
          <a:bodyPr>
            <a:normAutofit/>
          </a:bodyPr>
          <a:lstStyle/>
          <a:p>
            <a:r>
              <a:rPr lang="en-US" dirty="0">
                <a:latin typeface="+mj-lt"/>
              </a:rPr>
              <a:t>Water demand and efficiency</a:t>
            </a:r>
          </a:p>
          <a:p>
            <a:r>
              <a:rPr lang="en-US" dirty="0">
                <a:latin typeface="+mj-lt"/>
              </a:rPr>
              <a:t>Non-irrigated land identified as pervious</a:t>
            </a:r>
          </a:p>
          <a:p>
            <a:r>
              <a:rPr lang="en-US" dirty="0">
                <a:latin typeface="+mj-lt"/>
              </a:rPr>
              <a:t>Classified landscapes</a:t>
            </a:r>
          </a:p>
          <a:p>
            <a:r>
              <a:rPr lang="en-US" dirty="0">
                <a:latin typeface="+mj-lt"/>
              </a:rPr>
              <a:t>Landscape classification model</a:t>
            </a:r>
          </a:p>
          <a:p>
            <a:pPr marL="0" indent="0">
              <a:buNone/>
            </a:pPr>
            <a:endParaRPr lang="en-US" dirty="0"/>
          </a:p>
        </p:txBody>
      </p:sp>
      <p:pic>
        <p:nvPicPr>
          <p:cNvPr id="6" name="Picture 5"/>
          <p:cNvPicPr>
            <a:picLocks noChangeAspect="1"/>
          </p:cNvPicPr>
          <p:nvPr/>
        </p:nvPicPr>
        <p:blipFill>
          <a:blip r:embed="rId3"/>
          <a:stretch>
            <a:fillRect/>
          </a:stretch>
        </p:blipFill>
        <p:spPr>
          <a:xfrm>
            <a:off x="4399135" y="1473799"/>
            <a:ext cx="7529477" cy="4362224"/>
          </a:xfrm>
          <a:prstGeom prst="rect">
            <a:avLst/>
          </a:prstGeom>
        </p:spPr>
      </p:pic>
    </p:spTree>
    <p:extLst>
      <p:ext uri="{BB962C8B-B14F-4D97-AF65-F5344CB8AC3E}">
        <p14:creationId xmlns:p14="http://schemas.microsoft.com/office/powerpoint/2010/main" val="4086282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4" name="Picture 3"/>
          <p:cNvPicPr>
            <a:picLocks/>
          </p:cNvPicPr>
          <p:nvPr/>
        </p:nvPicPr>
        <p:blipFill rotWithShape="1">
          <a:blip r:embed="rId3"/>
          <a:srcRect b="1178"/>
          <a:stretch/>
        </p:blipFill>
        <p:spPr>
          <a:xfrm>
            <a:off x="6147636" y="572929"/>
            <a:ext cx="5829210" cy="5591202"/>
          </a:xfrm>
          <a:prstGeom prst="rect">
            <a:avLst/>
          </a:prstGeom>
          <a:effectLst>
            <a:outerShdw blurRad="50800" dist="38100" dir="5400000" algn="t" rotWithShape="0">
              <a:prstClr val="black">
                <a:alpha val="40000"/>
              </a:prstClr>
            </a:outerShdw>
          </a:effectLst>
        </p:spPr>
      </p:pic>
      <p:pic>
        <p:nvPicPr>
          <p:cNvPr id="6" name="Picture 5"/>
          <p:cNvPicPr>
            <a:picLocks/>
          </p:cNvPicPr>
          <p:nvPr/>
        </p:nvPicPr>
        <p:blipFill rotWithShape="1">
          <a:blip r:embed="rId4"/>
          <a:srcRect t="-1" b="582"/>
          <a:stretch/>
        </p:blipFill>
        <p:spPr>
          <a:xfrm>
            <a:off x="268941" y="580913"/>
            <a:ext cx="5622663" cy="5604733"/>
          </a:xfrm>
          <a:prstGeom prst="rect">
            <a:avLst/>
          </a:prstGeom>
          <a:effectLst>
            <a:outerShdw blurRad="50800" dist="38100" dir="5400000" algn="t" rotWithShape="0">
              <a:prstClr val="black">
                <a:alpha val="40000"/>
              </a:prstClr>
            </a:outerShdw>
          </a:effectLst>
        </p:spPr>
      </p:pic>
      <p:sp>
        <p:nvSpPr>
          <p:cNvPr id="2" name="Title 1"/>
          <p:cNvSpPr>
            <a:spLocks noGrp="1"/>
          </p:cNvSpPr>
          <p:nvPr>
            <p:ph type="title"/>
          </p:nvPr>
        </p:nvSpPr>
        <p:spPr>
          <a:xfrm>
            <a:off x="2370218" y="385523"/>
            <a:ext cx="7849126" cy="390779"/>
          </a:xfrm>
        </p:spPr>
        <p:txBody>
          <a:bodyPr>
            <a:normAutofit fontScale="90000"/>
          </a:bodyPr>
          <a:lstStyle/>
          <a:p>
            <a:r>
              <a:rPr lang="en-US" dirty="0">
                <a:solidFill>
                  <a:schemeClr val="tx1">
                    <a:lumMod val="95000"/>
                    <a:lumOff val="5000"/>
                  </a:schemeClr>
                </a:solidFill>
              </a:rPr>
              <a:t>Why efficient water use is important</a:t>
            </a:r>
            <a:r>
              <a:rPr lang="en-US" dirty="0"/>
              <a:t>	</a:t>
            </a:r>
          </a:p>
        </p:txBody>
      </p:sp>
      <p:sp>
        <p:nvSpPr>
          <p:cNvPr id="3" name="TextBox 2"/>
          <p:cNvSpPr txBox="1"/>
          <p:nvPr/>
        </p:nvSpPr>
        <p:spPr>
          <a:xfrm>
            <a:off x="206361" y="6227417"/>
            <a:ext cx="11820687" cy="523220"/>
          </a:xfrm>
          <a:prstGeom prst="rect">
            <a:avLst/>
          </a:prstGeom>
          <a:noFill/>
        </p:spPr>
        <p:txBody>
          <a:bodyPr wrap="square" rtlCol="0">
            <a:spAutoFit/>
          </a:bodyPr>
          <a:lstStyle/>
          <a:p>
            <a:r>
              <a:rPr lang="en-US" sz="1400" dirty="0"/>
              <a:t>Sullivan, J (</a:t>
            </a:r>
            <a:r>
              <a:rPr lang="en-US" sz="1400" i="1" dirty="0"/>
              <a:t>2017, April 7) Before and After Photos of California Drought </a:t>
            </a:r>
            <a:r>
              <a:rPr lang="en-US" sz="1400" dirty="0"/>
              <a:t>[Photograph]. http://www.gettyimages.com/articles/news/california-drought-before-and-after</a:t>
            </a:r>
          </a:p>
        </p:txBody>
      </p:sp>
    </p:spTree>
    <p:extLst>
      <p:ext uri="{BB962C8B-B14F-4D97-AF65-F5344CB8AC3E}">
        <p14:creationId xmlns:p14="http://schemas.microsoft.com/office/powerpoint/2010/main" val="1378939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41348" y="221130"/>
            <a:ext cx="8792671" cy="968823"/>
          </a:xfrm>
        </p:spPr>
        <p:txBody>
          <a:bodyPr>
            <a:normAutofit fontScale="90000"/>
          </a:bodyPr>
          <a:lstStyle/>
          <a:p>
            <a:pPr algn="ctr"/>
            <a:r>
              <a:rPr lang="en-US" dirty="0"/>
              <a:t>Two Examples of Peer Reviewed Research</a:t>
            </a:r>
          </a:p>
        </p:txBody>
      </p:sp>
      <p:sp>
        <p:nvSpPr>
          <p:cNvPr id="4" name="Title 1"/>
          <p:cNvSpPr txBox="1">
            <a:spLocks/>
          </p:cNvSpPr>
          <p:nvPr/>
        </p:nvSpPr>
        <p:spPr>
          <a:xfrm>
            <a:off x="1141206" y="1905262"/>
            <a:ext cx="9992959" cy="9688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In 2012 a similar study, “</a:t>
            </a:r>
            <a:r>
              <a:rPr lang="en-US" sz="2400" i="1" dirty="0"/>
              <a:t>Mapping land cover in urban residential landscapes using very high spatial resolution aerial photographs”, </a:t>
            </a:r>
            <a:r>
              <a:rPr lang="en-US" sz="2400" dirty="0"/>
              <a:t>was done in Albuquerque New Mexico. The study looked at the distribution of residential green space and its composition among zip codes. The study used 6-inch imagery and object-oriented supervised classification. The objective wasn’t to use this data strictly for water conservation or demand planning, but was used by city planners to enact ordinances and regulations that govern urban residential landscapes. </a:t>
            </a:r>
          </a:p>
        </p:txBody>
      </p:sp>
      <p:sp>
        <p:nvSpPr>
          <p:cNvPr id="5" name="Title 1"/>
          <p:cNvSpPr txBox="1">
            <a:spLocks/>
          </p:cNvSpPr>
          <p:nvPr/>
        </p:nvSpPr>
        <p:spPr>
          <a:xfrm>
            <a:off x="1141205" y="4558217"/>
            <a:ext cx="9992959" cy="9688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  </a:t>
            </a:r>
          </a:p>
        </p:txBody>
      </p:sp>
      <p:sp>
        <p:nvSpPr>
          <p:cNvPr id="3" name="Rectangle 2"/>
          <p:cNvSpPr/>
          <p:nvPr/>
        </p:nvSpPr>
        <p:spPr>
          <a:xfrm>
            <a:off x="1192995" y="3764162"/>
            <a:ext cx="9941169" cy="2308324"/>
          </a:xfrm>
          <a:prstGeom prst="rect">
            <a:avLst/>
          </a:prstGeom>
        </p:spPr>
        <p:txBody>
          <a:bodyPr wrap="square">
            <a:spAutoFit/>
          </a:bodyPr>
          <a:lstStyle/>
          <a:p>
            <a:r>
              <a:rPr lang="en-US" sz="2400" dirty="0">
                <a:latin typeface="+mj-lt"/>
              </a:rPr>
              <a:t>Another study performed in 2012, “</a:t>
            </a:r>
            <a:r>
              <a:rPr lang="en-US" sz="2400" i="1" dirty="0">
                <a:latin typeface="+mj-lt"/>
              </a:rPr>
              <a:t>Water-efficient Urban Landscapes: Integrating Different Water Use Categorizations and Plant Types”, looked at water use by various landscape types. The amount of water used was calculated based on the rate of </a:t>
            </a:r>
            <a:r>
              <a:rPr lang="en-US" sz="2400" dirty="0">
                <a:latin typeface="+mj-lt"/>
              </a:rPr>
              <a:t>evapotranspiration (</a:t>
            </a:r>
            <a:r>
              <a:rPr lang="en-US" sz="2400" dirty="0" err="1">
                <a:latin typeface="+mj-lt"/>
              </a:rPr>
              <a:t>ET</a:t>
            </a:r>
            <a:r>
              <a:rPr lang="en-US" sz="2400" baseline="-25000" dirty="0" err="1">
                <a:latin typeface="+mj-lt"/>
              </a:rPr>
              <a:t>o</a:t>
            </a:r>
            <a:r>
              <a:rPr lang="en-US" sz="2400" dirty="0">
                <a:latin typeface="+mj-lt"/>
              </a:rPr>
              <a:t>) under well-watered conditions. The objective was to look at various vegetation types, the area they occupy and weather conditions to determine water needs of different landscape types. </a:t>
            </a:r>
            <a:endParaRPr lang="en-US" sz="2400" i="1" dirty="0">
              <a:latin typeface="+mj-lt"/>
            </a:endParaRPr>
          </a:p>
        </p:txBody>
      </p:sp>
    </p:spTree>
    <p:extLst>
      <p:ext uri="{BB962C8B-B14F-4D97-AF65-F5344CB8AC3E}">
        <p14:creationId xmlns:p14="http://schemas.microsoft.com/office/powerpoint/2010/main" val="388406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Objectives</a:t>
            </a:r>
          </a:p>
        </p:txBody>
      </p:sp>
      <p:sp>
        <p:nvSpPr>
          <p:cNvPr id="3" name="Content Placeholder 2"/>
          <p:cNvSpPr>
            <a:spLocks noGrp="1"/>
          </p:cNvSpPr>
          <p:nvPr>
            <p:ph idx="1"/>
          </p:nvPr>
        </p:nvSpPr>
        <p:spPr/>
        <p:txBody>
          <a:bodyPr>
            <a:normAutofit/>
          </a:bodyPr>
          <a:lstStyle/>
          <a:p>
            <a:r>
              <a:rPr lang="en-US" sz="3200" dirty="0">
                <a:latin typeface="+mj-lt"/>
              </a:rPr>
              <a:t>The objectives of this study are to:</a:t>
            </a:r>
          </a:p>
          <a:p>
            <a:pPr lvl="1"/>
            <a:r>
              <a:rPr lang="en-US" sz="3200" dirty="0">
                <a:latin typeface="+mj-lt"/>
              </a:rPr>
              <a:t>Create a parcel-level land use coverage map. </a:t>
            </a:r>
          </a:p>
          <a:p>
            <a:pPr lvl="1"/>
            <a:r>
              <a:rPr lang="en-US" sz="3200" dirty="0">
                <a:latin typeface="+mj-lt"/>
              </a:rPr>
              <a:t>Create landscape classification models which can be used by other employees looking to due similar types of landscape classification.</a:t>
            </a:r>
          </a:p>
          <a:p>
            <a:pPr lvl="1"/>
            <a:r>
              <a:rPr lang="en-US" sz="3200" dirty="0">
                <a:latin typeface="+mj-lt"/>
              </a:rPr>
              <a:t>Identify where efficient water use is taking place by integrating water use numbers and pervious landscapes.</a:t>
            </a:r>
          </a:p>
        </p:txBody>
      </p:sp>
    </p:spTree>
    <p:extLst>
      <p:ext uri="{BB962C8B-B14F-4D97-AF65-F5344CB8AC3E}">
        <p14:creationId xmlns:p14="http://schemas.microsoft.com/office/powerpoint/2010/main" val="2748019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1079" y="9926"/>
            <a:ext cx="6848074" cy="6848074"/>
          </a:xfrm>
        </p:spPr>
      </p:pic>
    </p:spTree>
    <p:extLst>
      <p:ext uri="{BB962C8B-B14F-4D97-AF65-F5344CB8AC3E}">
        <p14:creationId xmlns:p14="http://schemas.microsoft.com/office/powerpoint/2010/main" val="6473218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6" name="Group 5"/>
          <p:cNvGrpSpPr/>
          <p:nvPr/>
        </p:nvGrpSpPr>
        <p:grpSpPr>
          <a:xfrm>
            <a:off x="-86061" y="0"/>
            <a:ext cx="6113929" cy="6858000"/>
            <a:chOff x="6078071" y="0"/>
            <a:chExt cx="6113929" cy="685800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071" y="0"/>
              <a:ext cx="6113929" cy="6858000"/>
            </a:xfrm>
            <a:prstGeom prst="rect">
              <a:avLst/>
            </a:prstGeom>
          </p:spPr>
        </p:pic>
        <p:sp>
          <p:nvSpPr>
            <p:cNvPr id="7" name="TextBox 6"/>
            <p:cNvSpPr txBox="1"/>
            <p:nvPr/>
          </p:nvSpPr>
          <p:spPr>
            <a:xfrm>
              <a:off x="6208956" y="86055"/>
              <a:ext cx="1551900" cy="369332"/>
            </a:xfrm>
            <a:prstGeom prst="rect">
              <a:avLst/>
            </a:prstGeom>
            <a:solidFill>
              <a:schemeClr val="accent4">
                <a:lumMod val="40000"/>
                <a:lumOff val="60000"/>
              </a:schemeClr>
            </a:solidFill>
          </p:spPr>
          <p:txBody>
            <a:bodyPr wrap="none" rtlCol="0">
              <a:spAutoFit/>
            </a:bodyPr>
            <a:lstStyle/>
            <a:p>
              <a:r>
                <a:rPr lang="en-US" dirty="0"/>
                <a:t>North Park Hill</a:t>
              </a:r>
            </a:p>
          </p:txBody>
        </p:sp>
      </p:grpSp>
      <p:grpSp>
        <p:nvGrpSpPr>
          <p:cNvPr id="9" name="Group 8"/>
          <p:cNvGrpSpPr/>
          <p:nvPr/>
        </p:nvGrpSpPr>
        <p:grpSpPr>
          <a:xfrm>
            <a:off x="6024282" y="0"/>
            <a:ext cx="6167718" cy="6858000"/>
            <a:chOff x="-1" y="0"/>
            <a:chExt cx="6078071" cy="685800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6078071" cy="6858000"/>
            </a:xfrm>
            <a:prstGeom prst="rect">
              <a:avLst/>
            </a:prstGeom>
          </p:spPr>
        </p:pic>
        <p:sp>
          <p:nvSpPr>
            <p:cNvPr id="8" name="TextBox 7"/>
            <p:cNvSpPr txBox="1"/>
            <p:nvPr/>
          </p:nvSpPr>
          <p:spPr>
            <a:xfrm>
              <a:off x="111163" y="98610"/>
              <a:ext cx="1082476" cy="369332"/>
            </a:xfrm>
            <a:prstGeom prst="rect">
              <a:avLst/>
            </a:prstGeom>
            <a:solidFill>
              <a:schemeClr val="accent4">
                <a:lumMod val="40000"/>
                <a:lumOff val="60000"/>
              </a:schemeClr>
            </a:solidFill>
          </p:spPr>
          <p:txBody>
            <a:bodyPr wrap="none" rtlCol="0">
              <a:spAutoFit/>
            </a:bodyPr>
            <a:lstStyle/>
            <a:p>
              <a:r>
                <a:rPr lang="en-US" dirty="0"/>
                <a:t>Stapleton</a:t>
              </a:r>
            </a:p>
          </p:txBody>
        </p:sp>
      </p:grpSp>
    </p:spTree>
    <p:extLst>
      <p:ext uri="{BB962C8B-B14F-4D97-AF65-F5344CB8AC3E}">
        <p14:creationId xmlns:p14="http://schemas.microsoft.com/office/powerpoint/2010/main" val="22544477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886" y="711636"/>
            <a:ext cx="4700016" cy="6032852"/>
          </a:xfrm>
          <a:prstGeom prst="rect">
            <a:avLst/>
          </a:prstGeom>
          <a:solidFill>
            <a:schemeClr val="accent5">
              <a:lumMod val="40000"/>
              <a:lumOff val="60000"/>
            </a:schemeClr>
          </a:solid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081" y="719608"/>
            <a:ext cx="4655589" cy="6024880"/>
          </a:xfrm>
          <a:prstGeom prst="rect">
            <a:avLst/>
          </a:prstGeom>
        </p:spPr>
      </p:pic>
      <p:sp>
        <p:nvSpPr>
          <p:cNvPr id="8" name="TextBox 7"/>
          <p:cNvSpPr txBox="1"/>
          <p:nvPr/>
        </p:nvSpPr>
        <p:spPr>
          <a:xfrm>
            <a:off x="2601777" y="794813"/>
            <a:ext cx="1153008" cy="369332"/>
          </a:xfrm>
          <a:prstGeom prst="rect">
            <a:avLst/>
          </a:prstGeom>
          <a:noFill/>
        </p:spPr>
        <p:txBody>
          <a:bodyPr wrap="none" rtlCol="0">
            <a:spAutoFit/>
          </a:bodyPr>
          <a:lstStyle/>
          <a:p>
            <a:r>
              <a:rPr lang="en-US" dirty="0"/>
              <a:t>True Color</a:t>
            </a:r>
          </a:p>
        </p:txBody>
      </p:sp>
      <p:sp>
        <p:nvSpPr>
          <p:cNvPr id="9" name="TextBox 8"/>
          <p:cNvSpPr txBox="1"/>
          <p:nvPr/>
        </p:nvSpPr>
        <p:spPr>
          <a:xfrm>
            <a:off x="7675180" y="786685"/>
            <a:ext cx="2516138" cy="369332"/>
          </a:xfrm>
          <a:prstGeom prst="rect">
            <a:avLst/>
          </a:prstGeom>
          <a:noFill/>
        </p:spPr>
        <p:txBody>
          <a:bodyPr wrap="none" rtlCol="0">
            <a:spAutoFit/>
          </a:bodyPr>
          <a:lstStyle/>
          <a:p>
            <a:r>
              <a:rPr lang="en-US" dirty="0"/>
              <a:t>False Color Near Infrared</a:t>
            </a:r>
          </a:p>
        </p:txBody>
      </p:sp>
      <p:sp>
        <p:nvSpPr>
          <p:cNvPr id="3" name="Title 2"/>
          <p:cNvSpPr>
            <a:spLocks noGrp="1"/>
          </p:cNvSpPr>
          <p:nvPr>
            <p:ph type="title"/>
          </p:nvPr>
        </p:nvSpPr>
        <p:spPr>
          <a:xfrm>
            <a:off x="5305685" y="-26179"/>
            <a:ext cx="2039112" cy="812864"/>
          </a:xfrm>
        </p:spPr>
        <p:txBody>
          <a:bodyPr/>
          <a:lstStyle/>
          <a:p>
            <a:r>
              <a:rPr lang="en-US" dirty="0"/>
              <a:t>Raster</a:t>
            </a:r>
          </a:p>
        </p:txBody>
      </p:sp>
    </p:spTree>
    <p:extLst>
      <p:ext uri="{BB962C8B-B14F-4D97-AF65-F5344CB8AC3E}">
        <p14:creationId xmlns:p14="http://schemas.microsoft.com/office/powerpoint/2010/main" val="31675709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4759</TotalTime>
  <Words>2416</Words>
  <Application>Microsoft Office PowerPoint</Application>
  <PresentationFormat>Widescreen</PresentationFormat>
  <Paragraphs>272</Paragraphs>
  <Slides>24</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geneva</vt:lpstr>
      <vt:lpstr>Times New Roman</vt:lpstr>
      <vt:lpstr>Verdana</vt:lpstr>
      <vt:lpstr>Office Theme</vt:lpstr>
      <vt:lpstr>PowerPoint Presentation</vt:lpstr>
      <vt:lpstr>Overview</vt:lpstr>
      <vt:lpstr>Background</vt:lpstr>
      <vt:lpstr>Why efficient water use is important </vt:lpstr>
      <vt:lpstr>Two Examples of Peer Reviewed Research</vt:lpstr>
      <vt:lpstr>Objectives</vt:lpstr>
      <vt:lpstr>PowerPoint Presentation</vt:lpstr>
      <vt:lpstr>PowerPoint Presentation</vt:lpstr>
      <vt:lpstr>Raster</vt:lpstr>
      <vt:lpstr>Vector</vt:lpstr>
      <vt:lpstr>Software Used</vt:lpstr>
      <vt:lpstr>Why Imagine Objective? </vt:lpstr>
      <vt:lpstr>PowerPoint Presentation</vt:lpstr>
      <vt:lpstr>The different types of landscapes and their descriptions are:</vt:lpstr>
      <vt:lpstr>PowerPoint Presentation</vt:lpstr>
      <vt:lpstr>PowerPoint Presentation</vt:lpstr>
      <vt:lpstr>PowerPoint Presentation</vt:lpstr>
      <vt:lpstr>PowerPoint Presentation</vt:lpstr>
      <vt:lpstr>Water Consumption Volumes By Property With Landscape Types</vt:lpstr>
      <vt:lpstr>PowerPoint Presentation</vt:lpstr>
      <vt:lpstr>Quality Control </vt:lpstr>
      <vt:lpstr>PowerPoint Presentation</vt:lpstr>
      <vt:lpstr>Timeline</vt:lpstr>
      <vt:lpstr>Bibliography</vt:lpstr>
    </vt:vector>
  </TitlesOfParts>
  <Company>Denver Water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efficient water use by landscape type?</dc:title>
  <dc:creator>Ferguson, Josh</dc:creator>
  <cp:lastModifiedBy>Ferguson, Josh</cp:lastModifiedBy>
  <cp:revision>146</cp:revision>
  <cp:lastPrinted>2017-12-11T15:54:40Z</cp:lastPrinted>
  <dcterms:created xsi:type="dcterms:W3CDTF">2017-10-11T04:09:23Z</dcterms:created>
  <dcterms:modified xsi:type="dcterms:W3CDTF">2017-12-19T03:01:58Z</dcterms:modified>
</cp:coreProperties>
</file>