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3" r:id="rId13"/>
    <p:sldId id="265" r:id="rId14"/>
    <p:sldId id="268" r:id="rId15"/>
    <p:sldId id="269" r:id="rId16"/>
    <p:sldId id="270" r:id="rId17"/>
    <p:sldId id="272" r:id="rId18"/>
    <p:sldId id="273" r:id="rId19"/>
    <p:sldId id="279" r:id="rId20"/>
    <p:sldId id="278" r:id="rId21"/>
    <p:sldId id="274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tsu.com/global/services/solutions/sensor-network/ami-solutio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ulb.edu/~rodrigue/geog140/lectures/symbolism.html" TargetMode="External"/><Relationship Id="rId3" Type="http://schemas.openxmlformats.org/officeDocument/2006/relationships/hyperlink" Target="http://app.knovel.com/hotlink/toc/id:kpWBEEBAS1/web-based-enterprise" TargetMode="External"/><Relationship Id="rId7" Type="http://schemas.openxmlformats.org/officeDocument/2006/relationships/hyperlink" Target="http://smartgridcc.org/wp-content/uploads/2014/01/AMI-White-Paper-ATT.pdf" TargetMode="External"/><Relationship Id="rId2" Type="http://schemas.openxmlformats.org/officeDocument/2006/relationships/hyperlink" Target="http://www.electricenergyonline.com/show_article.php?mag=63&amp;article=49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aseyfinedell.weebly.com/" TargetMode="External"/><Relationship Id="rId5" Type="http://schemas.openxmlformats.org/officeDocument/2006/relationships/hyperlink" Target="http://ipu.msu.edu/programs/MIGrid2011/presentations/pdfs/Reference%20Material%20-%20Estimating%20the%20Costs%20and%20Benefits%20of%20the%20Smart%20Grid.pdf" TargetMode="External"/><Relationship Id="rId4" Type="http://schemas.openxmlformats.org/officeDocument/2006/relationships/hyperlink" Target="http://proceedings.esri.com/library/userconf/egug2009/papers/tuesday/integr~1.pdf" TargetMode="External"/><Relationship Id="rId9" Type="http://schemas.openxmlformats.org/officeDocument/2006/relationships/hyperlink" Target="http://app.knovel.com/hotlink/toc/id:kpEETEDG06/energy-efficiency-toward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219200"/>
            <a:ext cx="4648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Implementing the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Smart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Grid’s most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critical technology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791200" y="6172200"/>
            <a:ext cx="3212592" cy="588498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Casey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Finedell</a:t>
            </a:r>
          </a:p>
          <a:p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Advisor:  Kirby Calvert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86000" y="152400"/>
            <a:ext cx="6727085" cy="124968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A methodology for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smart meter collector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siting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31077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Role of AMI in Outage Management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65587" y="2640014"/>
            <a:ext cx="5334001" cy="2797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5240" y="1752600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Self reporting outages</a:t>
            </a:r>
          </a:p>
          <a:p>
            <a:endParaRPr lang="en-US" dirty="0" smtClean="0"/>
          </a:p>
          <a:p>
            <a:r>
              <a:rPr lang="en-US" dirty="0" smtClean="0"/>
              <a:t>Pinging capabilities for outage assessment</a:t>
            </a:r>
          </a:p>
          <a:p>
            <a:endParaRPr lang="en-US" dirty="0" smtClean="0"/>
          </a:p>
          <a:p>
            <a:r>
              <a:rPr lang="en-US" dirty="0" smtClean="0"/>
              <a:t>Verification of outage restoration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00072"/>
          </a:xfrm>
        </p:spPr>
        <p:txBody>
          <a:bodyPr/>
          <a:lstStyle/>
          <a:p>
            <a:r>
              <a:rPr lang="en-US" dirty="0" smtClean="0"/>
              <a:t>This AMI system uses two communication formats:</a:t>
            </a:r>
          </a:p>
          <a:p>
            <a:pPr lvl="1"/>
            <a:r>
              <a:rPr lang="en-US" dirty="0" smtClean="0"/>
              <a:t>Mesh radio network to communicate locally</a:t>
            </a:r>
          </a:p>
          <a:p>
            <a:pPr lvl="1"/>
            <a:r>
              <a:rPr lang="en-US" dirty="0" smtClean="0"/>
              <a:t>Cellular technology to interface with central server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Relevant Literature</a:t>
            </a:r>
            <a:br>
              <a:rPr lang="en-US" dirty="0" smtClean="0"/>
            </a:br>
            <a:r>
              <a:rPr lang="en-US" sz="3600" i="1" dirty="0" smtClean="0"/>
              <a:t>900 MHz  Mesh Radio Networks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24200"/>
            <a:ext cx="6124575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704467"/>
            <a:ext cx="609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u="sng" dirty="0">
                <a:hlinkClick r:id="rId3"/>
              </a:rPr>
              <a:t>http://www.fujitsu.com/global/services/solutions/sensor-network/ami-solution/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763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Self-configuring nodes</a:t>
            </a:r>
          </a:p>
          <a:p>
            <a:endParaRPr lang="en-US" dirty="0" smtClean="0"/>
          </a:p>
          <a:p>
            <a:r>
              <a:rPr lang="en-US" dirty="0" smtClean="0"/>
              <a:t>Multiple routing paths</a:t>
            </a:r>
          </a:p>
          <a:p>
            <a:endParaRPr lang="en-US" dirty="0" smtClean="0"/>
          </a:p>
          <a:p>
            <a:r>
              <a:rPr lang="en-US" dirty="0" smtClean="0"/>
              <a:t>Use of spread spectrum radios</a:t>
            </a:r>
          </a:p>
          <a:p>
            <a:endParaRPr lang="en-US" dirty="0" smtClean="0"/>
          </a:p>
          <a:p>
            <a:r>
              <a:rPr lang="en-US" dirty="0" smtClean="0"/>
              <a:t>Broadcast on ISM (instrumentation, scientific and medical) band frequencies</a:t>
            </a:r>
          </a:p>
          <a:p>
            <a:endParaRPr lang="en-US" dirty="0" smtClean="0"/>
          </a:p>
          <a:p>
            <a:pPr marL="109728" indent="0" algn="r">
              <a:buNone/>
            </a:pPr>
            <a:r>
              <a:rPr lang="en-US" sz="2000" i="1" dirty="0" smtClean="0"/>
              <a:t>- Capehart </a:t>
            </a:r>
            <a:r>
              <a:rPr lang="en-US" sz="2000" i="1" dirty="0"/>
              <a:t>and Capehart </a:t>
            </a:r>
            <a:r>
              <a:rPr lang="en-US" sz="2000" dirty="0"/>
              <a:t>(2007, 322-323</a:t>
            </a:r>
            <a:r>
              <a:rPr lang="en-US" sz="2000" dirty="0" smtClean="0"/>
              <a:t>)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Four characteristics of mesh networks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8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Python is the preferred object-oriented programming language for ArcGIS applications</a:t>
            </a:r>
          </a:p>
          <a:p>
            <a:pPr lvl="1"/>
            <a:r>
              <a:rPr lang="en-US" dirty="0" smtClean="0"/>
              <a:t>Runs </a:t>
            </a:r>
            <a:r>
              <a:rPr lang="en-US" dirty="0"/>
              <a:t>smoothly with existing mapping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No additional programs to install to interface with GIS data</a:t>
            </a:r>
          </a:p>
          <a:p>
            <a:pPr lvl="1"/>
            <a:r>
              <a:rPr lang="en-US" dirty="0" smtClean="0"/>
              <a:t>Once code is written, it is simple to modify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Python is free and open source</a:t>
            </a:r>
          </a:p>
          <a:p>
            <a:pPr lvl="1"/>
            <a:r>
              <a:rPr lang="en-US" dirty="0" smtClean="0"/>
              <a:t>Automates – saving time and increasing accuracy</a:t>
            </a:r>
          </a:p>
          <a:p>
            <a:pPr lvl="1"/>
            <a:r>
              <a:rPr lang="en-US" dirty="0" smtClean="0"/>
              <a:t>Only cost is knowledge of the language structure</a:t>
            </a:r>
          </a:p>
          <a:p>
            <a:pPr marL="109728" indent="0">
              <a:buNone/>
            </a:pPr>
            <a:endParaRPr lang="en-US" dirty="0"/>
          </a:p>
          <a:p>
            <a:pPr marL="109728" indent="0" algn="r">
              <a:buNone/>
            </a:pPr>
            <a:r>
              <a:rPr lang="en-US" sz="2000" dirty="0" smtClean="0"/>
              <a:t>Zandbergen (2013)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Python and ArcGIS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and calculate meter density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Proximity selection using a </a:t>
            </a:r>
            <a:r>
              <a:rPr lang="en-US" dirty="0"/>
              <a:t>P</a:t>
            </a:r>
            <a:r>
              <a:rPr lang="en-US" dirty="0" smtClean="0"/>
              <a:t>ython script</a:t>
            </a:r>
          </a:p>
          <a:p>
            <a:pPr lvl="2"/>
            <a:r>
              <a:rPr lang="en-US" dirty="0" smtClean="0"/>
              <a:t>Write values of quantity of neighboring meter points meeting parameters – in this case within 1200 feet</a:t>
            </a:r>
          </a:p>
          <a:p>
            <a:pPr lvl="2"/>
            <a:r>
              <a:rPr lang="en-US" dirty="0" smtClean="0"/>
              <a:t>Repeat as many times as desired using selected sets for each successive selection – in this case 8 hops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Symbolize in ArcMap based on quantity using quantile classification</a:t>
            </a:r>
          </a:p>
          <a:p>
            <a:pPr lvl="2"/>
            <a:r>
              <a:rPr lang="en-US" dirty="0" smtClean="0"/>
              <a:t>Symbolize for each data hop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Plan</a:t>
            </a:r>
            <a:br>
              <a:rPr lang="en-US" dirty="0"/>
            </a:br>
            <a:r>
              <a:rPr lang="en-US" sz="2200" i="1" dirty="0"/>
              <a:t>Apply script and </a:t>
            </a:r>
            <a:r>
              <a:rPr lang="en-US" sz="2200" i="1" dirty="0" smtClean="0"/>
              <a:t>methodology </a:t>
            </a:r>
            <a:r>
              <a:rPr lang="en-US" sz="2200" i="1" dirty="0"/>
              <a:t>to </a:t>
            </a:r>
            <a:r>
              <a:rPr lang="en-US" sz="2200" i="1" dirty="0" smtClean="0"/>
              <a:t>meter </a:t>
            </a:r>
            <a:r>
              <a:rPr lang="en-US" sz="2200" i="1" dirty="0"/>
              <a:t>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Symbolization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Map symbol used will have a ringed theme</a:t>
            </a:r>
          </a:p>
          <a:p>
            <a:endParaRPr lang="en-US" dirty="0" smtClean="0"/>
          </a:p>
          <a:p>
            <a:r>
              <a:rPr lang="en-US" dirty="0" smtClean="0"/>
              <a:t>Class symbology for quantity at each threshold</a:t>
            </a:r>
          </a:p>
          <a:p>
            <a:endParaRPr lang="en-US" dirty="0" smtClean="0"/>
          </a:p>
          <a:p>
            <a:r>
              <a:rPr lang="en-US" dirty="0" smtClean="0"/>
              <a:t>Helps visualize density at each hop</a:t>
            </a:r>
          </a:p>
        </p:txBody>
      </p:sp>
      <p:pic>
        <p:nvPicPr>
          <p:cNvPr id="2050" name="Picture 2" descr="C:\WCGIS\Capstone\resources\symbology - New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66" y="1676400"/>
            <a:ext cx="4023659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WCGIS\Capstone\resources\neighborhood with 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62250"/>
            <a:ext cx="59436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CGIS\Geog897C\Term Project\images\subdivision level no 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3" y="81756"/>
            <a:ext cx="595765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4572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and unexpected areas of communication densities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76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identify function to view hop specific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/>
          <a:lstStyle/>
          <a:p>
            <a:r>
              <a:rPr lang="en-US" dirty="0" smtClean="0"/>
              <a:t>AMI database contains collector ID and ‘paths’</a:t>
            </a:r>
          </a:p>
          <a:p>
            <a:endParaRPr lang="en-US" dirty="0" smtClean="0"/>
          </a:p>
          <a:p>
            <a:r>
              <a:rPr lang="en-US" dirty="0" smtClean="0"/>
              <a:t>Once moved to GIS database:</a:t>
            </a:r>
          </a:p>
          <a:p>
            <a:pPr lvl="1"/>
            <a:r>
              <a:rPr lang="en-US" dirty="0" smtClean="0"/>
              <a:t>Can symbolize based on collector meter</a:t>
            </a:r>
          </a:p>
          <a:p>
            <a:pPr lvl="1"/>
            <a:r>
              <a:rPr lang="en-US" dirty="0" smtClean="0"/>
              <a:t>Can create ‘path’ from endpoint to collector </a:t>
            </a:r>
            <a:endParaRPr lang="en-US" dirty="0"/>
          </a:p>
        </p:txBody>
      </p:sp>
      <p:pic>
        <p:nvPicPr>
          <p:cNvPr id="3074" name="Picture 2" descr="C:\WCGIS\Capstone\resources\SQL PULLS - New P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957695" cy="23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CGIS\Capstone\resources\SAMPLE_SQ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28"/>
            <a:ext cx="8778875" cy="67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 methodology for AMI collector siting and visualization</a:t>
            </a:r>
          </a:p>
          <a:p>
            <a:endParaRPr lang="en-US" dirty="0" smtClean="0"/>
          </a:p>
          <a:p>
            <a:r>
              <a:rPr lang="en-US" dirty="0" smtClean="0"/>
              <a:t>Functional and transferable Python script to calculate meter proximity</a:t>
            </a:r>
          </a:p>
          <a:p>
            <a:endParaRPr lang="en-US" dirty="0" smtClean="0"/>
          </a:p>
          <a:p>
            <a:r>
              <a:rPr lang="en-US" dirty="0" smtClean="0"/>
              <a:t>Map document - minimal local customization</a:t>
            </a:r>
          </a:p>
          <a:p>
            <a:endParaRPr lang="en-US" dirty="0" smtClean="0"/>
          </a:p>
          <a:p>
            <a:r>
              <a:rPr lang="en-US" dirty="0" smtClean="0"/>
              <a:t>Network map for creating nightly SQL update</a:t>
            </a:r>
          </a:p>
          <a:p>
            <a:endParaRPr lang="en-US" dirty="0" smtClean="0"/>
          </a:p>
          <a:p>
            <a:r>
              <a:rPr lang="en-US" dirty="0" smtClean="0"/>
              <a:t>Simple web based map viewer for final results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Electrical </a:t>
            </a:r>
            <a:r>
              <a:rPr lang="en-US" dirty="0"/>
              <a:t>generation, transmission, and distribution </a:t>
            </a:r>
            <a:r>
              <a:rPr lang="en-US" dirty="0" smtClean="0"/>
              <a:t>systems</a:t>
            </a:r>
          </a:p>
          <a:p>
            <a:endParaRPr lang="en-US" dirty="0" smtClean="0"/>
          </a:p>
          <a:p>
            <a:r>
              <a:rPr lang="en-US" dirty="0" smtClean="0"/>
              <a:t>Capable </a:t>
            </a:r>
            <a:r>
              <a:rPr lang="en-US" dirty="0"/>
              <a:t>of real-time communication and automated responses to load demands and outage events through advanced </a:t>
            </a:r>
            <a:r>
              <a:rPr lang="en-US" dirty="0" smtClean="0"/>
              <a:t>technology</a:t>
            </a:r>
          </a:p>
          <a:p>
            <a:endParaRPr lang="en-US" dirty="0" smtClean="0"/>
          </a:p>
          <a:p>
            <a:r>
              <a:rPr lang="en-US" dirty="0" smtClean="0"/>
              <a:t>Programmed responses </a:t>
            </a:r>
            <a:r>
              <a:rPr lang="en-US" dirty="0"/>
              <a:t>to system </a:t>
            </a:r>
            <a:r>
              <a:rPr lang="en-US" dirty="0" smtClean="0"/>
              <a:t>adversity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What is an electric grid?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>How can it be ‘smart’?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30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Planning, installation, and monitoring</a:t>
            </a:r>
          </a:p>
          <a:p>
            <a:endParaRPr lang="en-US" dirty="0"/>
          </a:p>
          <a:p>
            <a:r>
              <a:rPr lang="en-US" dirty="0" smtClean="0"/>
              <a:t>Daily tool for metering managers visualization of AMI communication </a:t>
            </a:r>
          </a:p>
          <a:p>
            <a:endParaRPr lang="en-US" dirty="0" smtClean="0"/>
          </a:p>
          <a:p>
            <a:r>
              <a:rPr lang="en-US" dirty="0" smtClean="0"/>
              <a:t>Scalable and applicable to multiple sizes and industries</a:t>
            </a:r>
          </a:p>
          <a:p>
            <a:endParaRPr lang="en-US" dirty="0"/>
          </a:p>
          <a:p>
            <a:r>
              <a:rPr lang="en-US" dirty="0" smtClean="0"/>
              <a:t>Moderate expertise needed to follow methodology and embrace benefits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en-US" sz="6400" dirty="0" smtClean="0"/>
              <a:t>References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Brief History of Electric Utility Automation Systems, article by H. Lee Smith.  (2010). 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dirty="0" smtClean="0"/>
              <a:t>	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://www.electricenergyonline.com/show_article.php?mag=63&amp;article=491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Baird, G. (2011).  Expressway to the Future: GIS and Advanced Metering Infrastructure.  </a:t>
            </a:r>
            <a:r>
              <a:rPr lang="en-US" i="1" dirty="0"/>
              <a:t>Journal:  American Water Works Association.</a:t>
            </a:r>
            <a:r>
              <a:rPr lang="en-US" dirty="0"/>
              <a:t>  </a:t>
            </a:r>
            <a:r>
              <a:rPr lang="en-US" dirty="0" smtClean="0"/>
              <a:t>	Volume </a:t>
            </a:r>
            <a:r>
              <a:rPr lang="en-US" dirty="0"/>
              <a:t>103, Issue 1, January 2011, pages 34-39</a:t>
            </a:r>
          </a:p>
          <a:p>
            <a:endParaRPr lang="en-US" dirty="0"/>
          </a:p>
          <a:p>
            <a:r>
              <a:rPr lang="en-US" dirty="0"/>
              <a:t>Capehart, Barney &amp; L. Capehart, Lynne C. (2007). Web Based Enterprise Energy and Building </a:t>
            </a:r>
            <a:r>
              <a:rPr lang="en-US" dirty="0" smtClean="0"/>
              <a:t>Automation </a:t>
            </a:r>
            <a:r>
              <a:rPr lang="en-US" dirty="0"/>
              <a:t>Systems. (pp. 318-328). </a:t>
            </a:r>
            <a:r>
              <a:rPr lang="en-US" dirty="0" smtClean="0"/>
              <a:t>	Fairmont </a:t>
            </a:r>
            <a:r>
              <a:rPr lang="en-US" dirty="0"/>
              <a:t>Press, Inc.. Retrieved from: 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://app.knovel.com/hotlink/toc/id:kpWBEEBAS1/web-based-enterprise</a:t>
            </a:r>
            <a:endParaRPr lang="en-US" dirty="0"/>
          </a:p>
          <a:p>
            <a:endParaRPr lang="en-US" dirty="0"/>
          </a:p>
          <a:p>
            <a:r>
              <a:rPr lang="en-US" dirty="0"/>
              <a:t>Carr, N. (2008). </a:t>
            </a:r>
            <a:r>
              <a:rPr lang="en-US" i="1" dirty="0"/>
              <a:t>The Big Switch: Rewiring the World from Edison to Google</a:t>
            </a:r>
            <a:r>
              <a:rPr lang="en-US" dirty="0"/>
              <a:t>. New York, NY: W. W. </a:t>
            </a:r>
            <a:r>
              <a:rPr lang="en-US" dirty="0" smtClean="0"/>
              <a:t>Norton </a:t>
            </a:r>
            <a:r>
              <a:rPr lang="en-US" dirty="0"/>
              <a:t>&amp; Company Ltd.</a:t>
            </a:r>
          </a:p>
          <a:p>
            <a:endParaRPr lang="en-US" dirty="0"/>
          </a:p>
          <a:p>
            <a:r>
              <a:rPr lang="en-US" dirty="0"/>
              <a:t>Cousins, A.  (2009) </a:t>
            </a:r>
            <a:r>
              <a:rPr lang="en-US" i="1" dirty="0"/>
              <a:t>Integrating Automated Metering Infrastructure (AMI) with GIS to Predict </a:t>
            </a:r>
            <a:r>
              <a:rPr lang="en-US" i="1" dirty="0" smtClean="0"/>
              <a:t>Electrical Outages</a:t>
            </a:r>
            <a:r>
              <a:rPr lang="en-US" i="1" dirty="0"/>
              <a:t>. </a:t>
            </a:r>
            <a:r>
              <a:rPr lang="en-US" dirty="0"/>
              <a:t>Spokane, WA:  </a:t>
            </a:r>
            <a:r>
              <a:rPr lang="en-US" dirty="0" err="1"/>
              <a:t>Avista</a:t>
            </a:r>
            <a:r>
              <a:rPr lang="en-US" dirty="0"/>
              <a:t> </a:t>
            </a:r>
            <a:r>
              <a:rPr lang="en-US" dirty="0" smtClean="0"/>
              <a:t>	Corporation</a:t>
            </a:r>
            <a:r>
              <a:rPr lang="en-US" dirty="0"/>
              <a:t>.  Retrieved from:  </a:t>
            </a:r>
            <a:r>
              <a:rPr lang="en-US" u="sng" dirty="0">
                <a:hlinkClick r:id="rId4"/>
              </a:rPr>
              <a:t>http://proceedings.esri.com/library/userconf/egug2009/papers/tuesday/integr~1.pdf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Electric Power Research Institute.  (2011)  </a:t>
            </a:r>
            <a:r>
              <a:rPr lang="en-US" i="1" dirty="0"/>
              <a:t>Estimating the Costs and Benefits of the Smart Grid.</a:t>
            </a:r>
            <a:r>
              <a:rPr lang="en-US" dirty="0"/>
              <a:t>  </a:t>
            </a:r>
            <a:r>
              <a:rPr lang="en-US" dirty="0" smtClean="0"/>
              <a:t>Retrieved </a:t>
            </a:r>
            <a:r>
              <a:rPr lang="en-US" dirty="0"/>
              <a:t>from:  </a:t>
            </a:r>
            <a:r>
              <a:rPr lang="en-US" dirty="0" smtClean="0"/>
              <a:t>	</a:t>
            </a:r>
            <a:r>
              <a:rPr lang="en-US" u="sng" dirty="0" smtClean="0">
                <a:hlinkClick r:id="rId5"/>
              </a:rPr>
              <a:t>http://ipu.msu.edu/programs/MIGrid2011/presentations/pdfs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Finedell, C. Automated Metering Infrastructure (AMI) Deployment Module.  (2013). 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u="sng" dirty="0">
                <a:hlinkClick r:id="rId6"/>
              </a:rPr>
              <a:t>caseyfinedell.weebly.com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Meehan, B.  (2007).  </a:t>
            </a:r>
            <a:r>
              <a:rPr lang="en-US" i="1" dirty="0"/>
              <a:t>Empowering Electric and Gas Utilities with GIS.</a:t>
            </a:r>
            <a:r>
              <a:rPr lang="en-US" dirty="0"/>
              <a:t>  Redlands, CA:  ESRI Press</a:t>
            </a:r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Patel, S., Scafuto, R., Westrup, W. &amp; Troxell, D.  (2009) </a:t>
            </a:r>
            <a:r>
              <a:rPr lang="en-US" i="1" dirty="0"/>
              <a:t>Deploying AMI Solutions:  A Best Practices </a:t>
            </a:r>
            <a:r>
              <a:rPr lang="en-US" i="1" dirty="0" smtClean="0"/>
              <a:t>Approach</a:t>
            </a:r>
            <a:r>
              <a:rPr lang="en-US" i="1" dirty="0"/>
              <a:t>.  </a:t>
            </a:r>
            <a:r>
              <a:rPr lang="en-US" dirty="0"/>
              <a:t>AT&amp;T Wireless.  Retrieved </a:t>
            </a:r>
            <a:r>
              <a:rPr lang="en-US" dirty="0" smtClean="0"/>
              <a:t>	from</a:t>
            </a:r>
            <a:r>
              <a:rPr lang="en-US" dirty="0"/>
              <a:t>:  </a:t>
            </a:r>
            <a:r>
              <a:rPr lang="en-US" u="sng" dirty="0">
                <a:hlinkClick r:id="rId7"/>
              </a:rPr>
              <a:t>http://smartgridcc.org/wp-content/uploads/2014/01/AMI-White-Paper-ATT.pdf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Rodrigue, C. (2007).  </a:t>
            </a:r>
            <a:r>
              <a:rPr lang="en-US" i="1" dirty="0"/>
              <a:t>Map Symbolism</a:t>
            </a:r>
            <a:r>
              <a:rPr lang="en-US" dirty="0"/>
              <a:t> [Lecture notes].  Retrieved from: </a:t>
            </a:r>
            <a:r>
              <a:rPr lang="en-US" dirty="0" smtClean="0"/>
              <a:t>	</a:t>
            </a:r>
            <a:r>
              <a:rPr lang="en-US" u="sng" dirty="0" smtClean="0">
                <a:hlinkClick r:id="rId8"/>
              </a:rPr>
              <a:t>http</a:t>
            </a:r>
            <a:r>
              <a:rPr lang="en-US" u="sng" dirty="0">
                <a:hlinkClick r:id="rId8"/>
              </a:rPr>
              <a:t>://www.csulb.edu/~rodrigue/geog140/lectures/symbolism.html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Sioshansi, Fereidoon P. (2013). Energy Efficiency - Towards the End of Demand Growth. (pp. 430-432</a:t>
            </a:r>
            <a:r>
              <a:rPr lang="en-US" dirty="0" smtClean="0"/>
              <a:t>).  Elsevier</a:t>
            </a:r>
            <a:r>
              <a:rPr lang="en-US" dirty="0"/>
              <a:t>. Online version available </a:t>
            </a:r>
            <a:r>
              <a:rPr lang="en-US" dirty="0" smtClean="0"/>
              <a:t>	at:  </a:t>
            </a:r>
            <a:r>
              <a:rPr lang="en-US" u="sng" dirty="0" smtClean="0">
                <a:hlinkClick r:id="rId9"/>
              </a:rPr>
              <a:t>http</a:t>
            </a:r>
            <a:r>
              <a:rPr lang="en-US" u="sng" dirty="0">
                <a:hlinkClick r:id="rId9"/>
              </a:rPr>
              <a:t>://app.knovel.com/hotlink/toc/id:kpEETEDG06/energy-efficiency-towards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Zandbergen, P. (2013).  </a:t>
            </a:r>
            <a:r>
              <a:rPr lang="en-US" i="1" dirty="0"/>
              <a:t>Python Scripting for ArcGIS.</a:t>
            </a:r>
            <a:r>
              <a:rPr lang="en-US" dirty="0"/>
              <a:t>  Redlands, CA:  ESRI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Meters:</a:t>
            </a:r>
          </a:p>
          <a:p>
            <a:pPr lvl="1"/>
            <a:r>
              <a:rPr lang="en-US" dirty="0" smtClean="0"/>
              <a:t>Revenue information at various points of delivery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fair and equitable electricity for </a:t>
            </a:r>
            <a:r>
              <a:rPr lang="en-US" dirty="0" smtClean="0"/>
              <a:t>all</a:t>
            </a:r>
          </a:p>
          <a:p>
            <a:pPr lvl="1"/>
            <a:r>
              <a:rPr lang="en-US" dirty="0" smtClean="0"/>
              <a:t>Record total usage and forecast </a:t>
            </a:r>
            <a:r>
              <a:rPr lang="en-US" dirty="0"/>
              <a:t>peak </a:t>
            </a:r>
            <a:r>
              <a:rPr lang="en-US" dirty="0" smtClean="0"/>
              <a:t>demand</a:t>
            </a:r>
          </a:p>
          <a:p>
            <a:endParaRPr lang="en-US" dirty="0"/>
          </a:p>
          <a:p>
            <a:r>
              <a:rPr lang="en-US" dirty="0" smtClean="0"/>
              <a:t>Automated Meter Infrastructure (AMI):</a:t>
            </a:r>
          </a:p>
          <a:p>
            <a:pPr lvl="1"/>
            <a:r>
              <a:rPr lang="en-US" dirty="0" smtClean="0"/>
              <a:t>Two-way communication between a central server and end consumer</a:t>
            </a:r>
          </a:p>
          <a:p>
            <a:pPr lvl="1"/>
            <a:r>
              <a:rPr lang="en-US" dirty="0" smtClean="0"/>
              <a:t>Save time in standard operations</a:t>
            </a:r>
          </a:p>
          <a:p>
            <a:pPr lvl="1"/>
            <a:r>
              <a:rPr lang="en-US" dirty="0" smtClean="0"/>
              <a:t>Bring field capabilities to the office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Meters make the grid even smarter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60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ontribute </a:t>
            </a:r>
            <a:r>
              <a:rPr lang="en-US" dirty="0"/>
              <a:t>to the planning, siting, and interactivity of AMI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Enable </a:t>
            </a:r>
            <a:r>
              <a:rPr lang="en-US" dirty="0"/>
              <a:t>utilities to deploy AMI in (cost) effective </a:t>
            </a:r>
            <a:r>
              <a:rPr lang="en-US" dirty="0" smtClean="0"/>
              <a:t>ways</a:t>
            </a:r>
          </a:p>
          <a:p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ain </a:t>
            </a:r>
            <a:r>
              <a:rPr lang="en-US" dirty="0"/>
              <a:t>full advantage of the benefits of increased monitoring and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overview</a:t>
            </a:r>
            <a:br>
              <a:rPr lang="en-US" dirty="0" smtClean="0"/>
            </a:br>
            <a:r>
              <a:rPr lang="en-US" sz="2800" i="1" dirty="0" smtClean="0"/>
              <a:t>Why is this project necessary?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</a:t>
            </a:r>
            <a:r>
              <a:rPr lang="en-US" dirty="0"/>
              <a:t>of AMI and smart grid technology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Literature </a:t>
            </a:r>
            <a:r>
              <a:rPr lang="en-US" dirty="0"/>
              <a:t>on mesh </a:t>
            </a:r>
            <a:r>
              <a:rPr lang="en-US" dirty="0" smtClean="0"/>
              <a:t>networks and use of </a:t>
            </a:r>
            <a:r>
              <a:rPr lang="en-US" dirty="0"/>
              <a:t>GIS in electrical delivery </a:t>
            </a:r>
            <a:r>
              <a:rPr lang="en-US" dirty="0" smtClean="0"/>
              <a:t>systems </a:t>
            </a:r>
          </a:p>
          <a:p>
            <a:endParaRPr lang="en-US" dirty="0" smtClean="0"/>
          </a:p>
          <a:p>
            <a:r>
              <a:rPr lang="en-US" dirty="0" smtClean="0"/>
              <a:t>Workplan </a:t>
            </a:r>
            <a:r>
              <a:rPr lang="en-US" dirty="0"/>
              <a:t>and expected </a:t>
            </a:r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Proposal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AMI</a:t>
            </a:r>
            <a:br>
              <a:rPr lang="en-US" dirty="0" smtClean="0"/>
            </a:br>
            <a:r>
              <a:rPr lang="en-US" sz="2700" dirty="0" smtClean="0"/>
              <a:t>SCADA – the </a:t>
            </a:r>
            <a:r>
              <a:rPr lang="en-US" sz="2700" i="1" dirty="0"/>
              <a:t>b</a:t>
            </a:r>
            <a:r>
              <a:rPr lang="en-US" sz="2700" i="1" dirty="0" smtClean="0"/>
              <a:t>ackbone of smart grid technology</a:t>
            </a:r>
            <a:endParaRPr lang="en-US" sz="2700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0" y="1481138"/>
            <a:ext cx="4572000" cy="4525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 Control and Data Acquisition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Network of devices and sensors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Transmit detailed information to a central interface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Providing the same information and control as if the operator is in the field</a:t>
            </a:r>
          </a:p>
          <a:p>
            <a:endParaRPr lang="en-US" dirty="0"/>
          </a:p>
        </p:txBody>
      </p:sp>
      <p:pic>
        <p:nvPicPr>
          <p:cNvPr id="1026" name="Picture 2" descr="C:\WCGIS\Capstone\resourc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94479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1066800"/>
            <a:ext cx="3657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Simple </a:t>
            </a:r>
            <a:r>
              <a:rPr lang="en-US" dirty="0"/>
              <a:t>gauges and switches wired </a:t>
            </a:r>
            <a:r>
              <a:rPr lang="en-US" dirty="0" smtClean="0"/>
              <a:t>from control rooms onsite at substations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32753" y="152400"/>
            <a:ext cx="8229600" cy="8699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SCADA - </a:t>
            </a:r>
            <a:r>
              <a:rPr lang="en-US" sz="4000" i="1" dirty="0" smtClean="0"/>
              <a:t>Through the years	</a:t>
            </a:r>
            <a:endParaRPr lang="en-US" sz="4000" dirty="0"/>
          </a:p>
        </p:txBody>
      </p:sp>
      <p:pic>
        <p:nvPicPr>
          <p:cNvPr id="2050" name="Picture 2" descr="C:\WCGIS\Capstone\resources\SCADA 7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805365"/>
            <a:ext cx="326136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WCGIS\Capstone\resources\SCADA 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3161"/>
            <a:ext cx="3770313" cy="26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WCGIS\Capstone\resources\arr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667250" y="1114425"/>
            <a:ext cx="4095749" cy="2438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Complex communication</a:t>
            </a:r>
          </a:p>
          <a:p>
            <a:r>
              <a:rPr lang="en-US" dirty="0" smtClean="0"/>
              <a:t>Real-time data </a:t>
            </a:r>
          </a:p>
          <a:p>
            <a:r>
              <a:rPr lang="en-US" dirty="0" smtClean="0"/>
              <a:t>Detailed reporting</a:t>
            </a:r>
          </a:p>
          <a:p>
            <a:r>
              <a:rPr lang="en-US" dirty="0" smtClean="0"/>
              <a:t>Automated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AMI vs. AMR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Two-way communication</a:t>
            </a:r>
          </a:p>
          <a:p>
            <a:endParaRPr lang="en-US" dirty="0"/>
          </a:p>
          <a:p>
            <a:r>
              <a:rPr lang="en-US" dirty="0" smtClean="0"/>
              <a:t>Control for remote disconnect</a:t>
            </a:r>
          </a:p>
          <a:p>
            <a:endParaRPr lang="en-US" dirty="0" smtClean="0"/>
          </a:p>
          <a:p>
            <a:r>
              <a:rPr lang="en-US" dirty="0" smtClean="0"/>
              <a:t>Trouble reporting for outage management</a:t>
            </a:r>
          </a:p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interface for consumer interaction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Meter to server communication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Collect read information only</a:t>
            </a:r>
          </a:p>
          <a:p>
            <a:endParaRPr lang="en-US" dirty="0"/>
          </a:p>
          <a:p>
            <a:r>
              <a:rPr lang="en-US" dirty="0" smtClean="0"/>
              <a:t>No monitoring</a:t>
            </a:r>
          </a:p>
          <a:p>
            <a:endParaRPr lang="en-US" dirty="0"/>
          </a:p>
          <a:p>
            <a:r>
              <a:rPr lang="en-US" dirty="0" smtClean="0"/>
              <a:t>No control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Smart grid provides the framework for: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Ability </a:t>
            </a:r>
            <a:r>
              <a:rPr lang="en-US" dirty="0"/>
              <a:t>to coordinate multiple generation locations and schedules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Fluctuations </a:t>
            </a:r>
            <a:r>
              <a:rPr lang="en-US" dirty="0"/>
              <a:t>in renewable energy 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Evening hours</a:t>
            </a:r>
          </a:p>
          <a:p>
            <a:pPr lvl="1"/>
            <a:r>
              <a:rPr lang="en-US" dirty="0" smtClean="0"/>
              <a:t>Low wind 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automatically offset and equalized by increasing generation from traditional </a:t>
            </a:r>
            <a:r>
              <a:rPr lang="en-US" dirty="0" smtClean="0"/>
              <a:t>sources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ocal energy to be returned to the grid:</a:t>
            </a:r>
          </a:p>
          <a:p>
            <a:pPr lvl="1"/>
            <a:r>
              <a:rPr lang="en-US" dirty="0" smtClean="0"/>
              <a:t>Distributed generation facilities (non-transmission level)</a:t>
            </a:r>
          </a:p>
          <a:p>
            <a:pPr lvl="1"/>
            <a:r>
              <a:rPr lang="en-US" dirty="0" smtClean="0"/>
              <a:t>Home renewable energy production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AMI and Renewable Energy </a:t>
            </a:r>
            <a:br>
              <a:rPr lang="en-US" dirty="0" smtClean="0"/>
            </a:br>
            <a:r>
              <a:rPr lang="en-US" i="1" dirty="0" smtClean="0"/>
              <a:t>Are they connected?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77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5275</TotalTime>
  <Words>695</Words>
  <Application>Microsoft Office PowerPoint</Application>
  <PresentationFormat>On-screen Show (4:3)</PresentationFormat>
  <Paragraphs>177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Lucida Sans Unicode</vt:lpstr>
      <vt:lpstr>Verdana</vt:lpstr>
      <vt:lpstr>Wingdings 2</vt:lpstr>
      <vt:lpstr>Wingdings 3</vt:lpstr>
      <vt:lpstr>Concourse</vt:lpstr>
      <vt:lpstr>1_Concourse</vt:lpstr>
      <vt:lpstr>2_Concourse</vt:lpstr>
      <vt:lpstr>3_Concourse</vt:lpstr>
      <vt:lpstr>Implementing the Smart Grid’s most critical technology </vt:lpstr>
      <vt:lpstr>What is an electric grid? How can it be ‘smart’?</vt:lpstr>
      <vt:lpstr>Meters make the grid even smarter</vt:lpstr>
      <vt:lpstr>Project overview Why is this project necessary?</vt:lpstr>
      <vt:lpstr>Proposal outline</vt:lpstr>
      <vt:lpstr>Benefits of AMI SCADA – the backbone of smart grid technology</vt:lpstr>
      <vt:lpstr>SCADA - Through the years </vt:lpstr>
      <vt:lpstr>AMI vs. AMR</vt:lpstr>
      <vt:lpstr>AMI and Renewable Energy  Are they connected?</vt:lpstr>
      <vt:lpstr>Role of AMI in Outage Management</vt:lpstr>
      <vt:lpstr>Relevant Literature 900 MHz  Mesh Radio Networks</vt:lpstr>
      <vt:lpstr>Four characteristics of mesh networks</vt:lpstr>
      <vt:lpstr>Python and ArcGIS</vt:lpstr>
      <vt:lpstr>Work Plan Apply script and methodology to meter data </vt:lpstr>
      <vt:lpstr>Symbolization </vt:lpstr>
      <vt:lpstr>PowerPoint Presentation</vt:lpstr>
      <vt:lpstr>System Snapshot</vt:lpstr>
      <vt:lpstr>PowerPoint Presentation</vt:lpstr>
      <vt:lpstr>Expected results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and Katie</dc:creator>
  <cp:lastModifiedBy>Beth King</cp:lastModifiedBy>
  <cp:revision>98</cp:revision>
  <dcterms:created xsi:type="dcterms:W3CDTF">2014-04-27T17:32:38Z</dcterms:created>
  <dcterms:modified xsi:type="dcterms:W3CDTF">2014-05-07T23:05:26Z</dcterms:modified>
</cp:coreProperties>
</file>