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3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customXml/itemProps20.xml" ContentType="application/vnd.openxmlformats-officedocument.customXmlPropertie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customXml/itemProps8.xml" ContentType="application/vnd.openxmlformats-officedocument.customXmlProperties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customXml/itemProps38.xml" ContentType="application/vnd.openxmlformats-officedocument.customXmlProperties+xml"/>
  <Override PartName="/customXml/itemProps4.xml" ContentType="application/vnd.openxmlformats-officedocument.customXmlProperties+xml"/>
  <Override PartName="/customXml/itemProps18.xml" ContentType="application/vnd.openxmlformats-officedocument.customXmlProperties+xml"/>
  <Override PartName="/customXml/itemProps27.xml" ContentType="application/vnd.openxmlformats-officedocument.customXmlProperties+xml"/>
  <Override PartName="/customXml/itemProps36.xml" ContentType="application/vnd.openxmlformats-officedocument.customXml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customXml/itemProps16.xml" ContentType="application/vnd.openxmlformats-officedocument.customXmlProperties+xml"/>
  <Override PartName="/customXml/itemProps25.xml" ContentType="application/vnd.openxmlformats-officedocument.customXmlProperties+xml"/>
  <Override PartName="/customXml/itemProps34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customXml/itemProps14.xml" ContentType="application/vnd.openxmlformats-officedocument.customXmlProperties+xml"/>
  <Override PartName="/customXml/itemProps23.xml" ContentType="application/vnd.openxmlformats-officedocument.customXmlProperties+xml"/>
  <Override PartName="/customXml/itemProps32.xml" ContentType="application/vnd.openxmlformats-officedocument.customXmlProperties+xml"/>
  <Override PartName="/customXml/itemProps41.xml" ContentType="application/vnd.openxmlformats-officedocument.customXmlProperties+xml"/>
  <Override PartName="/customXml/itemProps43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customXml/itemProps12.xml" ContentType="application/vnd.openxmlformats-officedocument.customXmlProperties+xml"/>
  <Override PartName="/customXml/itemProps21.xml" ContentType="application/vnd.openxmlformats-officedocument.customXmlProperties+xml"/>
  <Override PartName="/customXml/itemProps3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customXml/itemProps7.xml" ContentType="application/vnd.openxmlformats-officedocument.customXmlProperties+xml"/>
  <Override PartName="/customXml/itemProps39.xml" ContentType="application/vnd.openxmlformats-officedocument.customXmlPropertie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19.xml" ContentType="application/vnd.openxmlformats-officedocument.customXmlProperties+xml"/>
  <Override PartName="/customXml/itemProps28.xml" ContentType="application/vnd.openxmlformats-officedocument.customXmlProperties+xml"/>
  <Override PartName="/customXml/itemProps37.xml" ContentType="application/vnd.openxmlformats-officedocument.customXmlProperties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4"/>
    <p:sldMasterId id="2147483672" r:id="rId45"/>
    <p:sldMasterId id="2147483696" r:id="rId46"/>
    <p:sldMasterId id="2147483708" r:id="rId47"/>
  </p:sldMasterIdLst>
  <p:notesMasterIdLst>
    <p:notesMasterId r:id="rId66"/>
  </p:notesMasterIdLst>
  <p:sldIdLst>
    <p:sldId id="256" r:id="rId48"/>
    <p:sldId id="260" r:id="rId49"/>
    <p:sldId id="261" r:id="rId50"/>
    <p:sldId id="284" r:id="rId51"/>
    <p:sldId id="285" r:id="rId52"/>
    <p:sldId id="265" r:id="rId53"/>
    <p:sldId id="268" r:id="rId54"/>
    <p:sldId id="269" r:id="rId55"/>
    <p:sldId id="270" r:id="rId56"/>
    <p:sldId id="272" r:id="rId57"/>
    <p:sldId id="273" r:id="rId58"/>
    <p:sldId id="281" r:id="rId59"/>
    <p:sldId id="282" r:id="rId60"/>
    <p:sldId id="278" r:id="rId61"/>
    <p:sldId id="274" r:id="rId62"/>
    <p:sldId id="276" r:id="rId63"/>
    <p:sldId id="277" r:id="rId64"/>
    <p:sldId id="28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Master" Target="slideMasters/slideMaster4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slide" Target="slides/slide16.xml"/><Relationship Id="rId68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slideMaster" Target="slideMasters/slideMaster2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66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61" Type="http://schemas.openxmlformats.org/officeDocument/2006/relationships/slide" Target="slides/slide14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Master" Target="slideMasters/slideMaster1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64" Type="http://schemas.openxmlformats.org/officeDocument/2006/relationships/slide" Target="slides/slide17.xml"/><Relationship Id="rId69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3.xml"/><Relationship Id="rId59" Type="http://schemas.openxmlformats.org/officeDocument/2006/relationships/slide" Target="slides/slide12.xml"/><Relationship Id="rId67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7.xml"/><Relationship Id="rId62" Type="http://schemas.openxmlformats.org/officeDocument/2006/relationships/slide" Target="slides/slide15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CCDCA-07DC-44EA-8995-A5AEA188EF63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763DA-AA46-43E1-9A6E-18309A6219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6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763DA-AA46-43E1-9A6E-18309A6219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44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D23A6-BBBC-4171-AA1A-799E20115C1C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2D580C-E5A1-4F09-B366-A7BAC6E49D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99AB2E-FD82-4611-902F-C65E61C8DB68}" type="datetimeFigureOut">
              <a:rPr lang="en-US" smtClean="0"/>
              <a:pPr/>
              <a:t>12/17/2014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CE4220-C4B6-429B-961F-0DCC3AB973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cpud.maps.arcgis.com/apps/OnePane/basicviewer/index.html?appid=636eae917a2b43fa9648444e3a49b0d6" TargetMode="External"/><Relationship Id="rId2" Type="http://schemas.openxmlformats.org/officeDocument/2006/relationships/hyperlink" Target="http://caseyfinedell.weebly.com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ulb.edu/~rodrigue/geog140/lectures/symbolism.html" TargetMode="External"/><Relationship Id="rId3" Type="http://schemas.openxmlformats.org/officeDocument/2006/relationships/hyperlink" Target="http://app.knovel.com/hotlink/toc/id:kpWBEEBAS1/web-based-enterprise" TargetMode="External"/><Relationship Id="rId7" Type="http://schemas.openxmlformats.org/officeDocument/2006/relationships/hyperlink" Target="http://smartgridcc.org/wp-content/uploads/2014/01/AMI-White-Paper-ATT.pdf" TargetMode="External"/><Relationship Id="rId2" Type="http://schemas.openxmlformats.org/officeDocument/2006/relationships/hyperlink" Target="http://www.electricenergyonline.com/show_article.php?mag=63&amp;article=49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aseyfinedell.weebly.com/" TargetMode="External"/><Relationship Id="rId5" Type="http://schemas.openxmlformats.org/officeDocument/2006/relationships/hyperlink" Target="http://ipu.msu.edu/programs/MIGrid2011/presentations/pdfs/Reference%20Material%20-%20Estimating%20the%20Costs%20and%20Benefits%20of%20the%20Smart%20Grid.pdf" TargetMode="External"/><Relationship Id="rId4" Type="http://schemas.openxmlformats.org/officeDocument/2006/relationships/hyperlink" Target="http://proceedings.esri.com/library/userconf/egug2009/papers/tuesday/integr~1.pdf" TargetMode="External"/><Relationship Id="rId9" Type="http://schemas.openxmlformats.org/officeDocument/2006/relationships/hyperlink" Target="http://app.knovel.com/hotlink/toc/id:kpEETEDG06/energy-efficiency-toward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jitsu.com/global/services/solutions/sensor-network/ami-solutio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219200"/>
            <a:ext cx="4648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Implementing the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Smart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Grid’s most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critical technology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791200" y="6172200"/>
            <a:ext cx="3212592" cy="588498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Casey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Finedell</a:t>
            </a:r>
          </a:p>
          <a:p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Advisor:  Kirby Calvert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86000" y="152400"/>
            <a:ext cx="6727085" cy="124968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A methodology for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smart meter collector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siting and monitoring</a:t>
            </a:r>
          </a:p>
        </p:txBody>
      </p:sp>
    </p:spTree>
    <p:extLst>
      <p:ext uri="{BB962C8B-B14F-4D97-AF65-F5344CB8AC3E}">
        <p14:creationId xmlns:p14="http://schemas.microsoft.com/office/powerpoint/2010/main" xmlns="" val="31077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0202"/>
            <a:ext cx="8439660" cy="6907179"/>
          </a:xfrm>
        </p:spPr>
      </p:pic>
    </p:spTree>
    <p:extLst>
      <p:ext uri="{BB962C8B-B14F-4D97-AF65-F5344CB8AC3E}">
        <p14:creationId xmlns:p14="http://schemas.microsoft.com/office/powerpoint/2010/main" xmlns="" val="31570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Symbolization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 symbol used has a ringed theme</a:t>
            </a:r>
          </a:p>
          <a:p>
            <a:endParaRPr lang="en-US" dirty="0" smtClean="0"/>
          </a:p>
          <a:p>
            <a:r>
              <a:rPr lang="en-US" dirty="0" smtClean="0"/>
              <a:t>Class symbology for quantity at each threshold</a:t>
            </a:r>
          </a:p>
          <a:p>
            <a:endParaRPr lang="en-US" dirty="0" smtClean="0"/>
          </a:p>
          <a:p>
            <a:r>
              <a:rPr lang="en-US" dirty="0" smtClean="0"/>
              <a:t>Helps visualize density at each hop</a:t>
            </a:r>
          </a:p>
        </p:txBody>
      </p:sp>
      <p:pic>
        <p:nvPicPr>
          <p:cNvPr id="2050" name="Picture 2" descr="C:\WCGIS\Capstone\resources\symbology - New P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966" y="1676400"/>
            <a:ext cx="4023659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2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0"/>
            <a:ext cx="5257800" cy="6804212"/>
          </a:xfrm>
        </p:spPr>
      </p:pic>
    </p:spTree>
    <p:extLst>
      <p:ext uri="{BB962C8B-B14F-4D97-AF65-F5344CB8AC3E}">
        <p14:creationId xmlns:p14="http://schemas.microsoft.com/office/powerpoint/2010/main" xmlns="" val="8802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spect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Analysis on Jefferson PUD Data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Project Website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Web Map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3333" y="2057400"/>
            <a:ext cx="3497334" cy="4525962"/>
          </a:xfrm>
        </p:spPr>
      </p:pic>
    </p:spTree>
    <p:extLst>
      <p:ext uri="{BB962C8B-B14F-4D97-AF65-F5344CB8AC3E}">
        <p14:creationId xmlns:p14="http://schemas.microsoft.com/office/powerpoint/2010/main" xmlns="" val="41555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/>
          <a:lstStyle/>
          <a:p>
            <a:r>
              <a:rPr lang="en-US" dirty="0" smtClean="0"/>
              <a:t>AMI database contains collector ID that each meter reports to</a:t>
            </a:r>
          </a:p>
          <a:p>
            <a:endParaRPr lang="en-US" sz="1100" dirty="0" smtClean="0"/>
          </a:p>
          <a:p>
            <a:r>
              <a:rPr lang="en-US" dirty="0" smtClean="0"/>
              <a:t>Once updated to GIS database via SQL query:</a:t>
            </a:r>
          </a:p>
          <a:p>
            <a:pPr lvl="1"/>
            <a:r>
              <a:rPr lang="en-US" dirty="0" smtClean="0"/>
              <a:t>Can symbolize based on collector meter</a:t>
            </a:r>
          </a:p>
          <a:p>
            <a:pPr lvl="1"/>
            <a:r>
              <a:rPr lang="en-US" dirty="0" smtClean="0"/>
              <a:t>Data is near live after each desired update timeframe</a:t>
            </a:r>
            <a:endParaRPr lang="en-US" dirty="0"/>
          </a:p>
        </p:txBody>
      </p:sp>
      <p:pic>
        <p:nvPicPr>
          <p:cNvPr id="3074" name="Picture 2" descr="C:\WCGIS\Capstone\resources\SQL PULLS - New P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952" y="3751749"/>
            <a:ext cx="6957695" cy="23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50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2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Complete methodology for AMI collector siting and visualization</a:t>
            </a:r>
          </a:p>
          <a:p>
            <a:endParaRPr lang="en-US" dirty="0" smtClean="0"/>
          </a:p>
          <a:p>
            <a:r>
              <a:rPr lang="en-US" dirty="0" smtClean="0"/>
              <a:t>Functional and transferable Python script to calculate meter proximity</a:t>
            </a:r>
          </a:p>
          <a:p>
            <a:endParaRPr lang="en-US" dirty="0" smtClean="0"/>
          </a:p>
          <a:p>
            <a:r>
              <a:rPr lang="en-US" dirty="0" smtClean="0"/>
              <a:t>Map document - minimal local customization</a:t>
            </a:r>
          </a:p>
          <a:p>
            <a:endParaRPr lang="en-US" dirty="0" smtClean="0"/>
          </a:p>
          <a:p>
            <a:r>
              <a:rPr lang="en-US" dirty="0" smtClean="0"/>
              <a:t>Network map for creating nightly SQL update</a:t>
            </a:r>
          </a:p>
          <a:p>
            <a:endParaRPr lang="en-US" dirty="0" smtClean="0"/>
          </a:p>
          <a:p>
            <a:r>
              <a:rPr lang="en-US" dirty="0" smtClean="0"/>
              <a:t>Simple web based map viewer for final results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– This projected created: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01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Planning, installation, and monitoring</a:t>
            </a:r>
          </a:p>
          <a:p>
            <a:endParaRPr lang="en-US" dirty="0"/>
          </a:p>
          <a:p>
            <a:r>
              <a:rPr lang="en-US" dirty="0" smtClean="0"/>
              <a:t>Daily tool for metering managers visualization of AMI communication </a:t>
            </a:r>
          </a:p>
          <a:p>
            <a:endParaRPr lang="en-US" dirty="0"/>
          </a:p>
          <a:p>
            <a:r>
              <a:rPr lang="en-US" dirty="0" smtClean="0"/>
              <a:t>Communication and siting concepts also apply to Automated Meter Reading (AMR) projects</a:t>
            </a:r>
          </a:p>
          <a:p>
            <a:endParaRPr lang="en-US" dirty="0" smtClean="0"/>
          </a:p>
          <a:p>
            <a:r>
              <a:rPr lang="en-US" dirty="0" smtClean="0"/>
              <a:t>Scalable and applicable to multiple sizes and industries</a:t>
            </a:r>
          </a:p>
          <a:p>
            <a:endParaRPr lang="en-US" dirty="0"/>
          </a:p>
          <a:p>
            <a:r>
              <a:rPr lang="en-US" dirty="0" smtClean="0"/>
              <a:t>Moderate expertise needed to follow methodology and embrace benefits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34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en-US" sz="6400" dirty="0" smtClean="0"/>
              <a:t>References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Brief History of Electric Utility Automation Systems, article by H. Lee Smith.  (2010).  </a:t>
            </a:r>
            <a:r>
              <a:rPr lang="en-US" dirty="0" smtClean="0"/>
              <a:t>Retrieved </a:t>
            </a:r>
            <a:r>
              <a:rPr lang="en-US" dirty="0"/>
              <a:t>from </a:t>
            </a:r>
            <a:r>
              <a:rPr lang="en-US" dirty="0" smtClean="0"/>
              <a:t>	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://www.electricenergyonline.com/show_article.php?mag=63&amp;article=491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Baird, G. (2011).  Expressway to the Future: GIS and Advanced Metering Infrastructure.  </a:t>
            </a:r>
            <a:r>
              <a:rPr lang="en-US" i="1" dirty="0"/>
              <a:t>Journal:  American Water Works Association.</a:t>
            </a:r>
            <a:r>
              <a:rPr lang="en-US" dirty="0"/>
              <a:t>  </a:t>
            </a:r>
            <a:r>
              <a:rPr lang="en-US" dirty="0" smtClean="0"/>
              <a:t>	Volume </a:t>
            </a:r>
            <a:r>
              <a:rPr lang="en-US" dirty="0"/>
              <a:t>103, Issue 1, January 2011, pages 34-39</a:t>
            </a:r>
          </a:p>
          <a:p>
            <a:endParaRPr lang="en-US" dirty="0"/>
          </a:p>
          <a:p>
            <a:r>
              <a:rPr lang="en-US" dirty="0"/>
              <a:t>Capehart, Barney &amp; L. Capehart, Lynne C. (2007). Web Based Enterprise Energy and Building </a:t>
            </a:r>
            <a:r>
              <a:rPr lang="en-US" dirty="0" smtClean="0"/>
              <a:t>Automation </a:t>
            </a:r>
            <a:r>
              <a:rPr lang="en-US" dirty="0"/>
              <a:t>Systems. (pp. 318-328). </a:t>
            </a:r>
            <a:r>
              <a:rPr lang="en-US" dirty="0" smtClean="0"/>
              <a:t>	Fairmont </a:t>
            </a:r>
            <a:r>
              <a:rPr lang="en-US" dirty="0"/>
              <a:t>Press, Inc.. Retrieved from: 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://app.knovel.com/hotlink/toc/id:kpWBEEBAS1/web-based-enterprise</a:t>
            </a:r>
            <a:endParaRPr lang="en-US" dirty="0"/>
          </a:p>
          <a:p>
            <a:endParaRPr lang="en-US" dirty="0"/>
          </a:p>
          <a:p>
            <a:r>
              <a:rPr lang="en-US" dirty="0"/>
              <a:t>Carr, N. (2008). </a:t>
            </a:r>
            <a:r>
              <a:rPr lang="en-US" i="1" dirty="0"/>
              <a:t>The Big Switch: Rewiring the World from Edison to Google</a:t>
            </a:r>
            <a:r>
              <a:rPr lang="en-US" dirty="0"/>
              <a:t>. New York, NY: W. W. </a:t>
            </a:r>
            <a:r>
              <a:rPr lang="en-US" dirty="0" smtClean="0"/>
              <a:t>Norton </a:t>
            </a:r>
            <a:r>
              <a:rPr lang="en-US" dirty="0"/>
              <a:t>&amp; Company Ltd.</a:t>
            </a:r>
          </a:p>
          <a:p>
            <a:endParaRPr lang="en-US" dirty="0"/>
          </a:p>
          <a:p>
            <a:r>
              <a:rPr lang="en-US" dirty="0"/>
              <a:t>Cousins, A.  (2009) </a:t>
            </a:r>
            <a:r>
              <a:rPr lang="en-US" i="1" dirty="0"/>
              <a:t>Integrating Automated Metering Infrastructure (AMI) with GIS to Predict </a:t>
            </a:r>
            <a:r>
              <a:rPr lang="en-US" i="1" dirty="0" smtClean="0"/>
              <a:t>Electrical Outages</a:t>
            </a:r>
            <a:r>
              <a:rPr lang="en-US" i="1" dirty="0"/>
              <a:t>. </a:t>
            </a:r>
            <a:r>
              <a:rPr lang="en-US" dirty="0"/>
              <a:t>Spokane, WA:  Avista </a:t>
            </a:r>
            <a:r>
              <a:rPr lang="en-US" dirty="0" smtClean="0"/>
              <a:t>	Corporation</a:t>
            </a:r>
            <a:r>
              <a:rPr lang="en-US" dirty="0"/>
              <a:t>.  Retrieved from:  </a:t>
            </a:r>
            <a:r>
              <a:rPr lang="en-US" u="sng" dirty="0">
                <a:hlinkClick r:id="rId4"/>
              </a:rPr>
              <a:t>http://proceedings.esri.com/library/userconf/egug2009/papers/tuesday/integr~1.pdf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Electric Power Research Institute.  (2011)  </a:t>
            </a:r>
            <a:r>
              <a:rPr lang="en-US" i="1" dirty="0"/>
              <a:t>Estimating the Costs and Benefits of the Smart Grid.</a:t>
            </a:r>
            <a:r>
              <a:rPr lang="en-US" dirty="0"/>
              <a:t>  </a:t>
            </a:r>
            <a:r>
              <a:rPr lang="en-US" dirty="0" smtClean="0"/>
              <a:t>Retrieved </a:t>
            </a:r>
            <a:r>
              <a:rPr lang="en-US" dirty="0"/>
              <a:t>from:  </a:t>
            </a:r>
            <a:r>
              <a:rPr lang="en-US" dirty="0" smtClean="0"/>
              <a:t>	</a:t>
            </a:r>
            <a:r>
              <a:rPr lang="en-US" u="sng" dirty="0" smtClean="0">
                <a:hlinkClick r:id="rId5"/>
              </a:rPr>
              <a:t>http://ipu.msu.edu/programs/MIGrid2011/presentations/pdfs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Finedell, C. Automated Metering Infrastructure (AMI) Deployment Module.  (2013).  </a:t>
            </a:r>
            <a:r>
              <a:rPr lang="en-US" dirty="0" smtClean="0"/>
              <a:t>Retrieved </a:t>
            </a:r>
            <a:r>
              <a:rPr lang="en-US" dirty="0"/>
              <a:t>from </a:t>
            </a:r>
            <a:r>
              <a:rPr lang="en-US" u="sng" dirty="0">
                <a:hlinkClick r:id="rId6"/>
              </a:rPr>
              <a:t>caseyfinedell.weebly.com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Meehan, B.  (2007).  </a:t>
            </a:r>
            <a:r>
              <a:rPr lang="en-US" i="1" dirty="0"/>
              <a:t>Empowering Electric and Gas Utilities with GIS.</a:t>
            </a:r>
            <a:r>
              <a:rPr lang="en-US" dirty="0"/>
              <a:t>  Redlands, CA:  ESRI Press</a:t>
            </a:r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Patel, S., Scafuto, R., Westrup, W. &amp; Troxell, D.  (2009) </a:t>
            </a:r>
            <a:r>
              <a:rPr lang="en-US" i="1" dirty="0"/>
              <a:t>Deploying AMI Solutions:  A Best Practices </a:t>
            </a:r>
            <a:r>
              <a:rPr lang="en-US" i="1" dirty="0" smtClean="0"/>
              <a:t>Approach</a:t>
            </a:r>
            <a:r>
              <a:rPr lang="en-US" i="1" dirty="0"/>
              <a:t>.  </a:t>
            </a:r>
            <a:r>
              <a:rPr lang="en-US" dirty="0"/>
              <a:t>AT&amp;T Wireless.  Retrieved </a:t>
            </a:r>
            <a:r>
              <a:rPr lang="en-US" dirty="0" smtClean="0"/>
              <a:t>	from</a:t>
            </a:r>
            <a:r>
              <a:rPr lang="en-US" dirty="0"/>
              <a:t>:  </a:t>
            </a:r>
            <a:r>
              <a:rPr lang="en-US" u="sng" dirty="0">
                <a:hlinkClick r:id="rId7"/>
              </a:rPr>
              <a:t>http://smartgridcc.org/wp-content/uploads/2014/01/AMI-White-Paper-ATT.pdf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Rodrigue, C. (2007).  </a:t>
            </a:r>
            <a:r>
              <a:rPr lang="en-US" i="1" dirty="0"/>
              <a:t>Map Symbolism</a:t>
            </a:r>
            <a:r>
              <a:rPr lang="en-US" dirty="0"/>
              <a:t> [Lecture notes].  Retrieved from: </a:t>
            </a:r>
            <a:r>
              <a:rPr lang="en-US" dirty="0" smtClean="0"/>
              <a:t>	</a:t>
            </a:r>
            <a:r>
              <a:rPr lang="en-US" u="sng" dirty="0" smtClean="0">
                <a:hlinkClick r:id="rId8"/>
              </a:rPr>
              <a:t>http</a:t>
            </a:r>
            <a:r>
              <a:rPr lang="en-US" u="sng" dirty="0">
                <a:hlinkClick r:id="rId8"/>
              </a:rPr>
              <a:t>://www.csulb.edu/~rodrigue/geog140/lectures/symbolism.html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Sioshansi, Fereidoon P. (2013). Energy Efficiency - Towards the End of Demand Growth. (pp. 430-432</a:t>
            </a:r>
            <a:r>
              <a:rPr lang="en-US" dirty="0" smtClean="0"/>
              <a:t>).  Elsevier</a:t>
            </a:r>
            <a:r>
              <a:rPr lang="en-US" dirty="0"/>
              <a:t>. Online version available </a:t>
            </a:r>
            <a:r>
              <a:rPr lang="en-US" dirty="0" smtClean="0"/>
              <a:t>	at:  </a:t>
            </a:r>
            <a:r>
              <a:rPr lang="en-US" u="sng" dirty="0" smtClean="0">
                <a:hlinkClick r:id="rId9"/>
              </a:rPr>
              <a:t>http</a:t>
            </a:r>
            <a:r>
              <a:rPr lang="en-US" u="sng" dirty="0">
                <a:hlinkClick r:id="rId9"/>
              </a:rPr>
              <a:t>://app.knovel.com/hotlink/toc/id:kpEETEDG06/energy-efficiency-towards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Zandbergen, P. (2013).  </a:t>
            </a:r>
            <a:r>
              <a:rPr lang="en-US" i="1" dirty="0"/>
              <a:t>Python Scripting for ArcGIS.</a:t>
            </a:r>
            <a:r>
              <a:rPr lang="en-US" dirty="0"/>
              <a:t>  Redlands, CA:  ESRI 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9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Inspiration of project</a:t>
            </a:r>
          </a:p>
          <a:p>
            <a:endParaRPr lang="en-US" sz="1200" dirty="0" smtClean="0"/>
          </a:p>
          <a:p>
            <a:r>
              <a:rPr lang="en-US" dirty="0" smtClean="0"/>
              <a:t>Benefits </a:t>
            </a:r>
            <a:r>
              <a:rPr lang="en-US" dirty="0"/>
              <a:t>of </a:t>
            </a:r>
            <a:r>
              <a:rPr lang="en-US" dirty="0" smtClean="0"/>
              <a:t>Automated Meter Infrastructure (AMI) </a:t>
            </a:r>
            <a:r>
              <a:rPr lang="en-US" dirty="0"/>
              <a:t>and smart grid technology </a:t>
            </a:r>
            <a:endParaRPr lang="en-US" dirty="0" smtClean="0"/>
          </a:p>
          <a:p>
            <a:endParaRPr lang="en-US" sz="1100" dirty="0" smtClean="0"/>
          </a:p>
          <a:p>
            <a:r>
              <a:rPr lang="en-US" dirty="0" smtClean="0"/>
              <a:t>Overview of </a:t>
            </a:r>
            <a:r>
              <a:rPr lang="en-US" dirty="0"/>
              <a:t>mesh </a:t>
            </a:r>
            <a:r>
              <a:rPr lang="en-US" dirty="0" smtClean="0"/>
              <a:t>networks and application of AMI with </a:t>
            </a:r>
            <a:r>
              <a:rPr lang="en-US" dirty="0"/>
              <a:t>GIS in electrical delivery </a:t>
            </a:r>
            <a:r>
              <a:rPr lang="en-US" dirty="0" smtClean="0"/>
              <a:t>systems </a:t>
            </a:r>
          </a:p>
          <a:p>
            <a:endParaRPr lang="en-US" sz="1100" dirty="0" smtClean="0"/>
          </a:p>
          <a:p>
            <a:r>
              <a:rPr lang="en-US" dirty="0" smtClean="0"/>
              <a:t>Implementation and results</a:t>
            </a:r>
          </a:p>
          <a:p>
            <a:endParaRPr lang="en-US" sz="1100" dirty="0" smtClean="0"/>
          </a:p>
          <a:p>
            <a:r>
              <a:rPr lang="en-US" dirty="0" smtClean="0"/>
              <a:t>Conclusions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" y="1066800"/>
            <a:ext cx="41910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Began with simple </a:t>
            </a:r>
            <a:r>
              <a:rPr lang="en-US" dirty="0"/>
              <a:t>gauges and switches wired </a:t>
            </a:r>
            <a:r>
              <a:rPr lang="en-US" dirty="0" smtClean="0"/>
              <a:t>from control rooms onsite at substations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32753" y="152400"/>
            <a:ext cx="82296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System Control and Data Acquisition (SCADA)</a:t>
            </a:r>
            <a:r>
              <a:rPr lang="en-US" sz="4000" i="1" dirty="0" smtClean="0"/>
              <a:t>	</a:t>
            </a:r>
            <a:endParaRPr lang="en-US" sz="4000" dirty="0"/>
          </a:p>
        </p:txBody>
      </p:sp>
      <p:pic>
        <p:nvPicPr>
          <p:cNvPr id="2050" name="Picture 2" descr="C:\WCGIS\Capstone\resources\SCADA 70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" y="3805365"/>
            <a:ext cx="326136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WCGIS\Capstone\resources\SCADA n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03161"/>
            <a:ext cx="3770313" cy="26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WCGIS\Capstone\resources\ar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171506" y="1128522"/>
            <a:ext cx="4724399" cy="239077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Network </a:t>
            </a:r>
            <a:r>
              <a:rPr lang="en-US" dirty="0"/>
              <a:t>of devices and </a:t>
            </a:r>
            <a:r>
              <a:rPr lang="en-US" dirty="0" smtClean="0"/>
              <a:t>sensors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Transmit </a:t>
            </a:r>
            <a:r>
              <a:rPr lang="en-US" dirty="0"/>
              <a:t>detailed information to a central </a:t>
            </a:r>
            <a:r>
              <a:rPr lang="en-US" dirty="0" smtClean="0"/>
              <a:t>interface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Providing </a:t>
            </a:r>
            <a:r>
              <a:rPr lang="en-US" dirty="0"/>
              <a:t>the same information and control as if the operator is in the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35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the most from the two towers of field to office communication </a:t>
            </a:r>
            <a:r>
              <a:rPr lang="en-US" dirty="0" smtClean="0"/>
              <a:t>networks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How can these communication systems work in tandem to achieve better system views</a:t>
            </a:r>
          </a:p>
          <a:p>
            <a:endParaRPr lang="en-US" dirty="0" smtClean="0"/>
          </a:p>
          <a:p>
            <a:r>
              <a:rPr lang="en-US" dirty="0" smtClean="0"/>
              <a:t>Areas of overlap</a:t>
            </a:r>
          </a:p>
          <a:p>
            <a:endParaRPr lang="en-US" dirty="0" smtClean="0"/>
          </a:p>
          <a:p>
            <a:r>
              <a:rPr lang="en-US" dirty="0" smtClean="0"/>
              <a:t>Areas of delineation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SCADA and AMI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3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Role of GIS in electric utilities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5240" y="1752600"/>
            <a:ext cx="8747760" cy="3941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Asset </a:t>
            </a:r>
            <a:r>
              <a:rPr lang="en-US" dirty="0" smtClean="0"/>
              <a:t>management</a:t>
            </a:r>
          </a:p>
          <a:p>
            <a:pPr marL="109728" indent="0">
              <a:buNone/>
            </a:pPr>
            <a:endParaRPr lang="en-US" sz="1100" dirty="0" smtClean="0"/>
          </a:p>
          <a:p>
            <a:r>
              <a:rPr lang="en-US" dirty="0" smtClean="0"/>
              <a:t>Planning – tracking all proposed projects in one concise view</a:t>
            </a:r>
          </a:p>
          <a:p>
            <a:endParaRPr lang="en-US" sz="1100" dirty="0" smtClean="0"/>
          </a:p>
          <a:p>
            <a:r>
              <a:rPr lang="en-US" dirty="0" smtClean="0"/>
              <a:t>Engineering assessment</a:t>
            </a:r>
          </a:p>
          <a:p>
            <a:pPr lvl="1"/>
            <a:r>
              <a:rPr lang="en-US" dirty="0" smtClean="0"/>
              <a:t>Electric flow model creation and analysis</a:t>
            </a:r>
          </a:p>
          <a:p>
            <a:pPr lvl="1"/>
            <a:endParaRPr lang="en-US" sz="1100" dirty="0" smtClean="0"/>
          </a:p>
          <a:p>
            <a:pPr lvl="1"/>
            <a:r>
              <a:rPr lang="en-US" dirty="0"/>
              <a:t>Load Forecasting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Ability to manage data from outside the utility as it relates to the existing electrical system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76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Role of GIS with AMI in </a:t>
            </a:r>
            <a:br>
              <a:rPr lang="en-US" sz="3600" dirty="0" smtClean="0"/>
            </a:br>
            <a:r>
              <a:rPr lang="en-US" sz="3600" dirty="0" smtClean="0"/>
              <a:t>Outage Management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4065587" y="2640014"/>
            <a:ext cx="5334001" cy="2797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5240" y="1752600"/>
            <a:ext cx="4041775" cy="394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Self reporting outages</a:t>
            </a:r>
          </a:p>
          <a:p>
            <a:endParaRPr lang="en-US" dirty="0" smtClean="0"/>
          </a:p>
          <a:p>
            <a:r>
              <a:rPr lang="en-US" dirty="0" smtClean="0"/>
              <a:t>Pinging capabilities for outage assessment</a:t>
            </a:r>
          </a:p>
          <a:p>
            <a:endParaRPr lang="en-US" dirty="0" smtClean="0"/>
          </a:p>
          <a:p>
            <a:r>
              <a:rPr lang="en-US" dirty="0" smtClean="0"/>
              <a:t>Verification of outage restoration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38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00072"/>
          </a:xfrm>
        </p:spPr>
        <p:txBody>
          <a:bodyPr/>
          <a:lstStyle/>
          <a:p>
            <a:r>
              <a:rPr lang="en-US" dirty="0" smtClean="0"/>
              <a:t>This AMI system uses two communication formats:</a:t>
            </a:r>
          </a:p>
          <a:p>
            <a:pPr lvl="1"/>
            <a:r>
              <a:rPr lang="en-US" dirty="0" smtClean="0"/>
              <a:t>Mesh radio network to communicate locally</a:t>
            </a:r>
          </a:p>
          <a:p>
            <a:pPr lvl="1"/>
            <a:r>
              <a:rPr lang="en-US" dirty="0" smtClean="0"/>
              <a:t>Cellular technology to interface with central server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900 MHz Mesh Radio Networks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124200"/>
            <a:ext cx="6124575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704467"/>
            <a:ext cx="609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u="sng" dirty="0">
                <a:hlinkClick r:id="rId3"/>
              </a:rPr>
              <a:t>http://www.fujitsu.com/global/services/solutions/sensor-network/ami-solution/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3763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Self-configuring nodes</a:t>
            </a:r>
          </a:p>
          <a:p>
            <a:endParaRPr lang="en-US" dirty="0" smtClean="0"/>
          </a:p>
          <a:p>
            <a:r>
              <a:rPr lang="en-US" dirty="0" smtClean="0"/>
              <a:t>Multiple routing paths</a:t>
            </a:r>
          </a:p>
          <a:p>
            <a:endParaRPr lang="en-US" dirty="0" smtClean="0"/>
          </a:p>
          <a:p>
            <a:r>
              <a:rPr lang="en-US" dirty="0" smtClean="0"/>
              <a:t>Use of spread spectrum radios</a:t>
            </a:r>
          </a:p>
          <a:p>
            <a:endParaRPr lang="en-US" dirty="0" smtClean="0"/>
          </a:p>
          <a:p>
            <a:r>
              <a:rPr lang="en-US" dirty="0" smtClean="0"/>
              <a:t>Broadcast on ISM (instrumentation, scientific and medical) band frequencies</a:t>
            </a:r>
          </a:p>
          <a:p>
            <a:endParaRPr lang="en-US" dirty="0" smtClean="0"/>
          </a:p>
          <a:p>
            <a:pPr marL="109728" indent="0" algn="r">
              <a:buNone/>
            </a:pPr>
            <a:r>
              <a:rPr lang="en-US" sz="2000" i="1" dirty="0" smtClean="0"/>
              <a:t>- Capehart </a:t>
            </a:r>
            <a:r>
              <a:rPr lang="en-US" sz="2000" i="1" dirty="0"/>
              <a:t>and Capehart </a:t>
            </a:r>
            <a:r>
              <a:rPr lang="en-US" sz="2000" dirty="0"/>
              <a:t>(2007, 322-323</a:t>
            </a:r>
            <a:r>
              <a:rPr lang="en-US" sz="2000" dirty="0" smtClean="0"/>
              <a:t>)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Four characteristics of mesh networks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388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Python is the preferred object-oriented programming language for ArcGIS applications</a:t>
            </a:r>
          </a:p>
          <a:p>
            <a:pPr lvl="1"/>
            <a:r>
              <a:rPr lang="en-US" dirty="0" smtClean="0"/>
              <a:t>Runs </a:t>
            </a:r>
            <a:r>
              <a:rPr lang="en-US" dirty="0"/>
              <a:t>smoothly with existing mapping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No additional programs to install to interface with GIS data</a:t>
            </a:r>
          </a:p>
          <a:p>
            <a:pPr lvl="1"/>
            <a:r>
              <a:rPr lang="en-US" dirty="0" smtClean="0"/>
              <a:t>Once code is written, it is simple to modify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Python is free and open source</a:t>
            </a:r>
          </a:p>
          <a:p>
            <a:pPr lvl="1"/>
            <a:r>
              <a:rPr lang="en-US" dirty="0" smtClean="0"/>
              <a:t>Automates – saving time and increasing accuracy</a:t>
            </a:r>
          </a:p>
          <a:p>
            <a:pPr lvl="1"/>
            <a:r>
              <a:rPr lang="en-US" dirty="0" smtClean="0"/>
              <a:t>Only cost is knowledge of the language structure</a:t>
            </a:r>
          </a:p>
          <a:p>
            <a:pPr marL="109728" indent="0">
              <a:buNone/>
            </a:pPr>
            <a:endParaRPr lang="en-US" dirty="0"/>
          </a:p>
          <a:p>
            <a:pPr marL="109728" indent="0" algn="r">
              <a:buNone/>
            </a:pPr>
            <a:r>
              <a:rPr lang="en-US" sz="2000" dirty="0" smtClean="0"/>
              <a:t>Zandbergen (2013)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Python and ArcGIS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84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True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True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True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True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True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F7E626E-7A98-4A52-ABA9-23E571FB5AC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0F17346B-904A-4E5E-8139-C207D7645E4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CE0FBF7-218B-46BA-8A91-78C8CCB781F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CD86F35-77E6-412E-8053-7B24B4D1C45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F9A1D36-6DE5-4040-A60E-2FC1C63A0083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0EEEC1D-593F-4CF2-9A23-A9AEA71CD965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0888AFF-07AB-42EA-BAE7-5A00DD0897D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B4800FB-943E-4D45-9007-E3F1C87BE6B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ADA921D-2BB5-4F6A-AB76-78472193B81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9E345F1-7FD8-44A0-9DC6-7D6FCD439CE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CF6CFF33-6EF8-4CBF-9199-AC9A923E239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7C7BED4-4A83-4036-BFBD-264CA760217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1B53675-1024-4215-B782-C930C85199C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963E477-CEAE-4774-BF32-D937CCBF97B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1317593-3CF6-423D-85A7-006A4A696137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652E3FF-78D6-4D1D-900C-700E51917B0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2258B1B-EB7A-4B55-BDD4-EB5155B453E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345E5C92-4102-40E1-A74A-C91DA9A2CE39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329AD31-70CB-4804-99CB-D0FD8527BE7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6918180-9110-4A18-9884-2723D6950A0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5AA63F10-168D-4721-832E-A289A69CF6B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A7E8A43E-4653-487A-8811-B5554AB8032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A30159E-460F-4D35-B768-686C18763C4F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D34FD1E-96BA-4505-86CC-F16822B64F43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14DE57B-2DC6-474C-B631-31F2CE1FC151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55C222D-5D06-4B58-BEE5-F58AEA61024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33C5157-4960-4395-AA89-5CC25C5894C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233763C-0698-4FD4-B97C-BBE1CF32749C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B14E929-A74B-4F5A-8581-D10F39A66CA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3FE855DF-F861-4CB5-B4E2-E1F31C8EE4E8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09390809-EC62-483B-8324-B453766AA2C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3EA119D-10AE-4122-A191-D72D4519914B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A61A737D-AA8C-4228-AF27-975C5BE79CC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A4253E4-45DF-4689-BE64-7A30A6EFDAB2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F28EA92C-D611-44E6-9D53-6B7ABA81A606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A6B3B9BE-0C37-45CA-AD34-75BEE6D8ADF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D5034B4B-4C1E-47E1-9B52-0EE674A67690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2096E2D7-23EF-4621-AB1D-C7491491063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68944E6-A8A4-4749-BD56-98EBB135B0B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37FCA9B-758F-425E-B681-D5BC0666182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1D39EC9-67AA-45C2-AEA8-94DF3B6DB0B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2DD7238-FF8F-4A20-A949-173D4E35E7A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D11F2B1-2E3E-436A-BCA9-0A2C4D816C2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6001</TotalTime>
  <Words>507</Words>
  <Application>Microsoft Office PowerPoint</Application>
  <PresentationFormat>On-screen Show (4:3)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Concourse</vt:lpstr>
      <vt:lpstr>1_Concourse</vt:lpstr>
      <vt:lpstr>2_Concourse</vt:lpstr>
      <vt:lpstr>3_Concourse</vt:lpstr>
      <vt:lpstr>Implementing the Smart Grid’s most critical technology </vt:lpstr>
      <vt:lpstr>Project Outline</vt:lpstr>
      <vt:lpstr>System Control and Data Acquisition (SCADA) </vt:lpstr>
      <vt:lpstr>SCADA and AMI </vt:lpstr>
      <vt:lpstr>Role of GIS in electric utilities</vt:lpstr>
      <vt:lpstr>Role of GIS with AMI in  Outage Management</vt:lpstr>
      <vt:lpstr>900 MHz Mesh Radio Networks</vt:lpstr>
      <vt:lpstr>Four characteristics of mesh networks</vt:lpstr>
      <vt:lpstr>Python and ArcGIS</vt:lpstr>
      <vt:lpstr>Slide 10</vt:lpstr>
      <vt:lpstr>Symbolization </vt:lpstr>
      <vt:lpstr>Slide 12</vt:lpstr>
      <vt:lpstr>Analysis on Jefferson PUD Data Project Website Web Map</vt:lpstr>
      <vt:lpstr>System Snapshot</vt:lpstr>
      <vt:lpstr>Slide 15</vt:lpstr>
      <vt:lpstr>Results – This projected created:</vt:lpstr>
      <vt:lpstr>Conclusion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and Katie</dc:creator>
  <cp:lastModifiedBy>exf107</cp:lastModifiedBy>
  <cp:revision>152</cp:revision>
  <dcterms:created xsi:type="dcterms:W3CDTF">2014-04-27T17:32:38Z</dcterms:created>
  <dcterms:modified xsi:type="dcterms:W3CDTF">2014-12-17T15:40:31Z</dcterms:modified>
</cp:coreProperties>
</file>