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28"/>
  </p:notesMasterIdLst>
  <p:sldIdLst>
    <p:sldId id="256" r:id="rId2"/>
    <p:sldId id="263" r:id="rId3"/>
    <p:sldId id="262" r:id="rId4"/>
    <p:sldId id="281" r:id="rId5"/>
    <p:sldId id="259" r:id="rId6"/>
    <p:sldId id="264" r:id="rId7"/>
    <p:sldId id="277" r:id="rId8"/>
    <p:sldId id="275" r:id="rId9"/>
    <p:sldId id="282" r:id="rId10"/>
    <p:sldId id="265" r:id="rId11"/>
    <p:sldId id="266" r:id="rId12"/>
    <p:sldId id="261" r:id="rId13"/>
    <p:sldId id="267" r:id="rId14"/>
    <p:sldId id="269" r:id="rId15"/>
    <p:sldId id="268" r:id="rId16"/>
    <p:sldId id="271" r:id="rId17"/>
    <p:sldId id="283" r:id="rId18"/>
    <p:sldId id="272" r:id="rId19"/>
    <p:sldId id="273" r:id="rId20"/>
    <p:sldId id="274" r:id="rId21"/>
    <p:sldId id="278" r:id="rId22"/>
    <p:sldId id="279" r:id="rId23"/>
    <p:sldId id="270" r:id="rId24"/>
    <p:sldId id="280" r:id="rId25"/>
    <p:sldId id="284" r:id="rId26"/>
    <p:sldId id="285"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278C"/>
    <a:srgbClr val="384820"/>
    <a:srgbClr val="A50021"/>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52" autoAdjust="0"/>
    <p:restoredTop sz="56949" autoAdjust="0"/>
  </p:normalViewPr>
  <p:slideViewPr>
    <p:cSldViewPr>
      <p:cViewPr varScale="1">
        <p:scale>
          <a:sx n="68" d="100"/>
          <a:sy n="68" d="100"/>
        </p:scale>
        <p:origin x="-13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3" tIns="48322" rIns="96643" bIns="48322" rtlCol="0"/>
          <a:lstStyle>
            <a:lvl1pPr algn="l">
              <a:defRPr sz="11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3" tIns="48322" rIns="96643" bIns="48322" rtlCol="0"/>
          <a:lstStyle>
            <a:lvl1pPr algn="r">
              <a:defRPr sz="1100"/>
            </a:lvl1pPr>
          </a:lstStyle>
          <a:p>
            <a:fld id="{E28287AA-0D99-42CE-A71B-10FA9908BBF8}" type="datetimeFigureOut">
              <a:rPr lang="en-US" smtClean="0"/>
              <a:pPr/>
              <a:t>7/8/2011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3" tIns="48322" rIns="96643" bIns="48322"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3" tIns="48322" rIns="96643" bIns="483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3" tIns="48322" rIns="96643" bIns="48322" rtlCol="0" anchor="b"/>
          <a:lstStyle>
            <a:lvl1pPr algn="l">
              <a:defRPr sz="11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3" tIns="48322" rIns="96643" bIns="48322" rtlCol="0" anchor="b"/>
          <a:lstStyle>
            <a:lvl1pPr algn="r">
              <a:defRPr sz="1100"/>
            </a:lvl1pPr>
          </a:lstStyle>
          <a:p>
            <a:fld id="{D7C167DB-EFF0-400D-96A1-6799F871DE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 – Title Slide</a:t>
            </a:r>
            <a:endParaRPr lang="en-US" dirty="0" smtClean="0"/>
          </a:p>
          <a:p>
            <a:pPr defTabSz="966432">
              <a:defRPr/>
            </a:pPr>
            <a:endParaRPr lang="en-US" dirty="0" smtClean="0"/>
          </a:p>
          <a:p>
            <a:pPr defTabSz="966432">
              <a:defRPr/>
            </a:pPr>
            <a:r>
              <a:rPr lang="en-US" dirty="0" smtClean="0"/>
              <a:t>My name is Linda Foster and in this talk I am going to be highlighting my capstone project.  My project involves developing and testing a workflow prototype using ESRI’s parcel fabric data model to improve cadastral data.  This project is also one that I am working on concurrently at my job.  </a:t>
            </a:r>
          </a:p>
          <a:p>
            <a:pPr defTabSz="966432">
              <a:defRPr/>
            </a:pPr>
            <a:endParaRPr lang="en-US" dirty="0" smtClean="0"/>
          </a:p>
          <a:p>
            <a:pPr defTabSz="966432">
              <a:defRPr/>
            </a:pPr>
            <a:r>
              <a:rPr lang="en-US" dirty="0" smtClean="0"/>
              <a:t>Throughout the talk I will be covering some background and history of the project, the objectives of the project, data that will be used, the development and evaluation of the resulting workflow, and a timeline for completing my project.</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10 – How to Accomplish?</a:t>
            </a:r>
          </a:p>
          <a:p>
            <a:endParaRPr lang="en-US" dirty="0" smtClean="0"/>
          </a:p>
          <a:p>
            <a:r>
              <a:rPr lang="en-US" baseline="0" dirty="0" smtClean="0"/>
              <a:t>So how does an organization such as Rapid City’s GIS Division go about improving their digital cadastre?  Ideally by utilizing an out-of-the-box solution that is readily available.  That is why for my project I am proposing to explore ESRI’s recently introduced parcel fabric data model that resides in the core of </a:t>
            </a:r>
            <a:r>
              <a:rPr lang="en-US" baseline="0" dirty="0" err="1" smtClean="0"/>
              <a:t>ArcGIS</a:t>
            </a:r>
            <a:r>
              <a:rPr lang="en-US" baseline="0" dirty="0" smtClean="0"/>
              <a:t> Desktop and claims to do the following:</a:t>
            </a:r>
          </a:p>
          <a:p>
            <a:endParaRPr lang="en-US" baseline="0" dirty="0" smtClean="0"/>
          </a:p>
          <a:p>
            <a:r>
              <a:rPr lang="en-US" baseline="0" dirty="0" smtClean="0"/>
              <a:t>-allow for the import of existing cadastral data</a:t>
            </a:r>
          </a:p>
          <a:p>
            <a:r>
              <a:rPr lang="en-US" baseline="0" dirty="0" smtClean="0"/>
              <a:t>-store control point information</a:t>
            </a:r>
          </a:p>
          <a:p>
            <a:r>
              <a:rPr lang="en-US" baseline="0" dirty="0" smtClean="0"/>
              <a:t>-perform least squares adjustments in specified areas to improve data over time</a:t>
            </a:r>
          </a:p>
          <a:p>
            <a:r>
              <a:rPr lang="en-US" baseline="0" dirty="0" smtClean="0"/>
              <a:t>-store originally recorded survey information</a:t>
            </a:r>
          </a:p>
          <a:p>
            <a:r>
              <a:rPr lang="en-US" baseline="0" dirty="0" smtClean="0"/>
              <a:t>-apply adjustment vectors to related layers</a:t>
            </a:r>
          </a:p>
          <a:p>
            <a:endParaRPr lang="en-US" baseline="0" dirty="0" smtClean="0"/>
          </a:p>
          <a:p>
            <a:r>
              <a:rPr lang="en-US" baseline="0" dirty="0" smtClean="0"/>
              <a:t>Note that these features also meet the key considerations outlined by </a:t>
            </a:r>
            <a:r>
              <a:rPr lang="en-US" baseline="0" dirty="0" err="1" smtClean="0"/>
              <a:t>Bhowmick</a:t>
            </a:r>
            <a:r>
              <a:rPr lang="en-US" baseline="0" dirty="0" smtClean="0"/>
              <a:t> et. al on the previous slide.</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11 – About the Parcel Fabric</a:t>
            </a:r>
          </a:p>
          <a:p>
            <a:endParaRPr lang="en-US" dirty="0" smtClean="0"/>
          </a:p>
          <a:p>
            <a:r>
              <a:rPr lang="en-US" dirty="0" smtClean="0"/>
              <a:t>Although the parcel fabric was just introduced by ESRI in 2010, it is the result of over two decades of research and development by ESRI and their partners.  The parcel fabric was based on a process originally developed by </a:t>
            </a:r>
            <a:r>
              <a:rPr lang="en-US" dirty="0" err="1" smtClean="0"/>
              <a:t>Geodata</a:t>
            </a:r>
            <a:r>
              <a:rPr lang="en-US" dirty="0" smtClean="0"/>
              <a:t> of Australia called </a:t>
            </a:r>
            <a:r>
              <a:rPr lang="en-US" dirty="0" err="1" smtClean="0"/>
              <a:t>GeoCadastre</a:t>
            </a:r>
            <a:r>
              <a:rPr lang="en-US" dirty="0" smtClean="0"/>
              <a:t>.  This process included migrating a parcel network fabric into the GIS database and then allowing an adjustment and update of survey points and features within the GIS while retaining original survey title data.  For ESRI, this was a new data model and concept for storing parcels and took several years of joint product development as ESRI had to incorporate cadastral storage in the </a:t>
            </a:r>
            <a:r>
              <a:rPr lang="en-US" dirty="0" err="1" smtClean="0"/>
              <a:t>geodatabase</a:t>
            </a:r>
            <a:r>
              <a:rPr lang="en-US" dirty="0" smtClean="0"/>
              <a:t> as defined by points and lines (survey methodology) rather than shape files (GIS/mapping methodology).   </a:t>
            </a:r>
          </a:p>
          <a:p>
            <a:r>
              <a:rPr lang="en-US" dirty="0" smtClean="0"/>
              <a:t> </a:t>
            </a:r>
          </a:p>
          <a:p>
            <a:r>
              <a:rPr lang="en-US" dirty="0" smtClean="0"/>
              <a:t>Careful consideration given to national and international standards, decades of development and the successful implementation of the </a:t>
            </a:r>
            <a:r>
              <a:rPr lang="en-US" dirty="0" err="1" smtClean="0"/>
              <a:t>GeoCadastre</a:t>
            </a:r>
            <a:r>
              <a:rPr lang="en-US" dirty="0" smtClean="0"/>
              <a:t> process in other countries signifies that a stable, comprehensive solution has been developed.  ESRI committing to this model and incorporating the solution into its software core provides further confidence that this is a solution that was developed with longevity in mind. </a:t>
            </a:r>
          </a:p>
          <a:p>
            <a:endParaRPr lang="en-US" dirty="0" smtClean="0"/>
          </a:p>
          <a:p>
            <a:r>
              <a:rPr lang="en-US" dirty="0" smtClean="0"/>
              <a:t>Not only does its technical ability seem to meet what Rapid City needs, but the fact that it is included in the core of software and requires no additional licensing is also a bonus.</a:t>
            </a:r>
          </a:p>
        </p:txBody>
      </p:sp>
      <p:sp>
        <p:nvSpPr>
          <p:cNvPr id="4" name="Slide Number Placeholder 3"/>
          <p:cNvSpPr>
            <a:spLocks noGrp="1"/>
          </p:cNvSpPr>
          <p:nvPr>
            <p:ph type="sldNum" sz="quarter" idx="10"/>
          </p:nvPr>
        </p:nvSpPr>
        <p:spPr/>
        <p:txBody>
          <a:bodyPr/>
          <a:lstStyle/>
          <a:p>
            <a:fld id="{D7C167DB-EFF0-400D-96A1-6799F871DE5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12 – Project Objectives</a:t>
            </a:r>
          </a:p>
          <a:p>
            <a:pPr defTabSz="966432">
              <a:defRPr/>
            </a:pPr>
            <a:endParaRPr lang="en-US" b="1" dirty="0" smtClean="0"/>
          </a:p>
          <a:p>
            <a:pPr defTabSz="966432">
              <a:defRPr/>
            </a:pPr>
            <a:r>
              <a:rPr lang="en-US" dirty="0" smtClean="0"/>
              <a:t>The objectives of my project are to improve the accuracy of the cadastre dataset, evaluate the success of the improvement and test the success of the workflow used to achieve the improvements.  </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13 – Study Area and Test Data Sample to be Used</a:t>
            </a:r>
          </a:p>
          <a:p>
            <a:pPr defTabSz="966432">
              <a:defRPr/>
            </a:pPr>
            <a:endParaRPr lang="en-US" b="1" dirty="0" smtClean="0"/>
          </a:p>
          <a:p>
            <a:r>
              <a:rPr lang="en-US" dirty="0" smtClean="0"/>
              <a:t>The data to be used for this study is a small portion of parcels from Rapid City’s existing cadastre.  The area was chosen because a major arterial street reconstruction project was recently completed in the area providing an ideal dataset for use in this study.  During the design phase of this street project a property layer, more accurate than what the City maintains, had to be put together so properties impacted by construction activities could be identified.  Detailed property information was also necessary for developing construction easement documents and acquiring necessary rights-of-way.  To develop the property layer, property corners in the project area were located and recorded using a mix of RTK GPS and conventional surveying methods.  Plats, easements, deeds and other existing property documentation were retrieved from the county courthouse.  A cadastral layer for the project area was then constructed in AutoCAD Civil 3D 2011 using the plats and surveyed property corner information.  For this study, having surveyed property corners will give us coordinates to import into the fabric to adjust the existing parcels to.  Also, having the independently created cadastral layer will allow for a comparison to see how well the parcel fabric adjusts the City’s existing parcels in the test area.</a:t>
            </a:r>
          </a:p>
          <a:p>
            <a:endParaRPr lang="en-US" dirty="0" smtClean="0"/>
          </a:p>
          <a:p>
            <a:r>
              <a:rPr lang="en-US" dirty="0" smtClean="0"/>
              <a:t>Our firm designed this particular project</a:t>
            </a:r>
            <a:r>
              <a:rPr lang="en-US" baseline="0" dirty="0" smtClean="0"/>
              <a:t> and I managed the surveying effort, so I am comfortable with the quality of the data that was produced</a:t>
            </a:r>
            <a:r>
              <a:rPr lang="en-US" dirty="0" smtClean="0"/>
              <a:t>.</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14 – Methodology</a:t>
            </a:r>
          </a:p>
          <a:p>
            <a:endParaRPr lang="en-US" dirty="0" smtClean="0"/>
          </a:p>
          <a:p>
            <a:r>
              <a:rPr lang="en-US" dirty="0" smtClean="0"/>
              <a:t>I have identified five</a:t>
            </a:r>
            <a:r>
              <a:rPr lang="en-US" baseline="0" dirty="0" smtClean="0"/>
              <a:t> steps that collectively make up the workflow portion of my project.  They are:</a:t>
            </a:r>
          </a:p>
          <a:p>
            <a:endParaRPr lang="en-US" baseline="0" dirty="0" smtClean="0"/>
          </a:p>
          <a:p>
            <a:pPr>
              <a:buFontTx/>
              <a:buChar char="-"/>
            </a:pPr>
            <a:r>
              <a:rPr lang="en-US" baseline="0" dirty="0" smtClean="0"/>
              <a:t>Building the framework for working with the data</a:t>
            </a:r>
          </a:p>
          <a:p>
            <a:pPr>
              <a:buFontTx/>
              <a:buChar char="-"/>
            </a:pPr>
            <a:r>
              <a:rPr lang="en-US" baseline="0" dirty="0" smtClean="0"/>
              <a:t>Preparing and loading the existing data</a:t>
            </a:r>
          </a:p>
          <a:p>
            <a:pPr>
              <a:buFontTx/>
              <a:buChar char="-"/>
            </a:pPr>
            <a:r>
              <a:rPr lang="en-US" baseline="0" dirty="0" smtClean="0"/>
              <a:t>Adjusting the parcels to the surveyed property corner coordinates</a:t>
            </a:r>
          </a:p>
          <a:p>
            <a:pPr>
              <a:buFontTx/>
              <a:buChar char="-"/>
            </a:pPr>
            <a:r>
              <a:rPr lang="en-US" baseline="0" dirty="0" smtClean="0"/>
              <a:t>Assessing the accuracy of the adjustment</a:t>
            </a:r>
          </a:p>
          <a:p>
            <a:pPr>
              <a:buFontTx/>
              <a:buChar char="-"/>
            </a:pPr>
            <a:r>
              <a:rPr lang="en-US" baseline="0" dirty="0" smtClean="0"/>
              <a:t>Applying the adjustment to an associated layer</a:t>
            </a:r>
          </a:p>
          <a:p>
            <a:pPr>
              <a:buFontTx/>
              <a:buChar char="-"/>
            </a:pPr>
            <a:endParaRPr lang="en-US" baseline="0" dirty="0"/>
          </a:p>
          <a:p>
            <a:pPr>
              <a:buFontTx/>
              <a:buNone/>
            </a:pPr>
            <a:r>
              <a:rPr lang="en-US" baseline="0" dirty="0" smtClean="0"/>
              <a:t>This project has been a collaboration with the client and so has involved delivering a workflow item for each step in the process and gathering feedback from them to make any necessary improvements or adjustments.</a:t>
            </a:r>
          </a:p>
        </p:txBody>
      </p:sp>
      <p:sp>
        <p:nvSpPr>
          <p:cNvPr id="4" name="Slide Number Placeholder 3"/>
          <p:cNvSpPr>
            <a:spLocks noGrp="1"/>
          </p:cNvSpPr>
          <p:nvPr>
            <p:ph type="sldNum" sz="quarter" idx="10"/>
          </p:nvPr>
        </p:nvSpPr>
        <p:spPr/>
        <p:txBody>
          <a:bodyPr/>
          <a:lstStyle/>
          <a:p>
            <a:fld id="{D7C167DB-EFF0-400D-96A1-6799F871DE5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15 – Step 1 – Building Framework</a:t>
            </a:r>
          </a:p>
          <a:p>
            <a:pPr defTabSz="966432">
              <a:defRPr/>
            </a:pPr>
            <a:endParaRPr lang="en-US" b="1" dirty="0" smtClean="0"/>
          </a:p>
          <a:p>
            <a:r>
              <a:rPr lang="en-US" dirty="0" smtClean="0"/>
              <a:t>The first step in the workflow development of this project was reviewing existing documentation to identify the necessary steps required to prepare the data to load into the parcel fabric.  This included reviewing ESRI documentation and other available literature (which is limited since this is still a fairly new component) as well as conversing with ESRI personnel.  Preliminary work indicates that approximately a dozen steps need to be executed.  This includes technical and data-related tasks such as verifying software version, installation of necessary components such as the Curves and Lines tool, creating workspaces and verification of projection and coordinate system information.  A workflow item has been delivered to the client and feedback received.</a:t>
            </a:r>
          </a:p>
          <a:p>
            <a:pPr defTabSz="966432">
              <a:defRPr/>
            </a:pPr>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16 – Step 2 – Preparing and Loading Data</a:t>
            </a:r>
          </a:p>
          <a:p>
            <a:pPr defTabSz="966432">
              <a:defRPr/>
            </a:pPr>
            <a:endParaRPr lang="en-US" b="1" dirty="0" smtClean="0"/>
          </a:p>
          <a:p>
            <a:pPr defTabSz="966432">
              <a:defRPr/>
            </a:pPr>
            <a:r>
              <a:rPr lang="en-US" dirty="0" smtClean="0"/>
              <a:t>Step 2 is preparing and loading existing data to the fabric and is arguably the most important step in the process.  After all, if the existing data cannot be successfully loaded to the parcel fabric, the project ends here!</a:t>
            </a:r>
          </a:p>
          <a:p>
            <a:pPr defTabSz="966432">
              <a:defRPr/>
            </a:pPr>
            <a:endParaRPr lang="en-US" dirty="0" smtClean="0"/>
          </a:p>
          <a:p>
            <a:pPr defTabSz="966432">
              <a:defRPr/>
            </a:pPr>
            <a:r>
              <a:rPr lang="en-US" dirty="0" smtClean="0"/>
              <a:t>Preliminary work on this step has also been completed and a workflow item developed for this step.  An extensive amount of researching documentation and numerous phone calls to ESRI’s Land Records Division were required to successfully complete the process of loading data.  As we have all experienced, the three-step process provided by the software vendor turned into several weeks of trial and error and tweaking before success was achieved.   Along the way it was discovered that the dataset needed some additional work done to it before it could be loaded.  For example, the lines needed to be </a:t>
            </a:r>
            <a:r>
              <a:rPr lang="en-US" dirty="0" err="1" smtClean="0"/>
              <a:t>planarized</a:t>
            </a:r>
            <a:r>
              <a:rPr lang="en-US" dirty="0" smtClean="0"/>
              <a:t> (or intersections created where there were none) - upper right, and the curves converted from many tiny line segments to a two-point parametric curve (bottom).  This took some investigating because the dataset met ESRI’s required topology rules for loading to the parcel fabric before this additional processing was completed.  </a:t>
            </a:r>
          </a:p>
          <a:p>
            <a:pPr defTabSz="966432">
              <a:defRPr/>
            </a:pPr>
            <a:endParaRPr lang="en-US" dirty="0" smtClean="0"/>
          </a:p>
          <a:p>
            <a:pPr defTabSz="966432">
              <a:defRPr/>
            </a:pPr>
            <a:r>
              <a:rPr lang="en-US" dirty="0" smtClean="0"/>
              <a:t>A visual inspection was then performed to see how much movement occurred in the data after processing– after all, we don’t want to be introducing unacceptable amounts of additional error into a dataset with troubled accuracy.  Topology checks were then performed again before loading data to the parcel fabric.  The parcels lines and polygons were loaded to the fabric.  </a:t>
            </a:r>
          </a:p>
          <a:p>
            <a:pPr defTabSz="966432">
              <a:defRPr/>
            </a:pPr>
            <a:endParaRPr lang="en-US" dirty="0" smtClean="0"/>
          </a:p>
          <a:p>
            <a:pPr defTabSz="966432">
              <a:defRPr/>
            </a:pPr>
            <a:endParaRPr lang="en-US" dirty="0" smtClean="0"/>
          </a:p>
          <a:p>
            <a:pPr defTabSz="966432">
              <a:defRPr/>
            </a:pPr>
            <a:endParaRPr lang="en-US" dirty="0" smtClean="0"/>
          </a:p>
          <a:p>
            <a:pPr defTabSz="96643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17 – Step 2 (Cont.) – Preparing and Loading Data</a:t>
            </a:r>
          </a:p>
          <a:p>
            <a:pPr defTabSz="966432">
              <a:defRPr/>
            </a:pPr>
            <a:endParaRPr lang="en-US" b="1" dirty="0" smtClean="0"/>
          </a:p>
          <a:p>
            <a:pPr defTabSz="966432">
              <a:defRPr/>
            </a:pPr>
            <a:r>
              <a:rPr lang="en-US" dirty="0" smtClean="0"/>
              <a:t>Following the parcel lines and polygons, the control points were loaded to the fabric and associated to their corresponding parcel corner points.</a:t>
            </a:r>
          </a:p>
          <a:p>
            <a:pPr defTabSz="966432">
              <a:defRPr/>
            </a:pPr>
            <a:endParaRPr lang="en-US" dirty="0" smtClean="0"/>
          </a:p>
          <a:p>
            <a:pPr defTabSz="966432">
              <a:defRPr/>
            </a:pPr>
            <a:r>
              <a:rPr lang="en-US" dirty="0" smtClean="0"/>
              <a:t>Control points define accurate, surveyed </a:t>
            </a:r>
            <a:r>
              <a:rPr lang="en-US" dirty="0" err="1" smtClean="0"/>
              <a:t>x,y,z</a:t>
            </a:r>
            <a:r>
              <a:rPr lang="en-US" dirty="0" smtClean="0"/>
              <a:t> coordinates for physical features on the surface of the earth. A control point network is added to the parcel fabric so that parcels can be adjusted to the control point network in a fabric least-squares adjustment. The result is parcels that are accurately </a:t>
            </a:r>
            <a:r>
              <a:rPr lang="en-US" dirty="0" err="1" smtClean="0"/>
              <a:t>georeferenced</a:t>
            </a:r>
            <a:r>
              <a:rPr lang="en-US" dirty="0" smtClean="0"/>
              <a:t> on the surface of the earth. While parcel dimensions (as shown on the slide) accurately define parcel boundaries in relation to each other, control points, when used in a least-squares adjustment, result in accurately defined spatial locations for parcel corner points.  </a:t>
            </a:r>
          </a:p>
          <a:p>
            <a:pPr defTabSz="966432">
              <a:defRPr/>
            </a:pPr>
            <a:endParaRPr lang="en-US" dirty="0" smtClean="0"/>
          </a:p>
          <a:p>
            <a:pPr defTabSz="966432">
              <a:defRPr/>
            </a:pPr>
            <a:r>
              <a:rPr lang="en-US" dirty="0" smtClean="0"/>
              <a:t>So to recap what is happening in step 2:  we are importing an existing parcels dataset that consists of parcel shapes that don’t have any coordinate geometry (COGO) attributes (i.e. bearing and distance of record) and that may not have truly represented the shape of the parcel (too many vertices and line segments making up the curves).  We essentially needed to break these shapes down or reverse calculate their components as might be represented on a plat document (i.e. 2-point lines, and parametric curves).  That is why we needed to go through the </a:t>
            </a:r>
            <a:r>
              <a:rPr lang="en-US" dirty="0" err="1" smtClean="0"/>
              <a:t>planarizing</a:t>
            </a:r>
            <a:r>
              <a:rPr lang="en-US" dirty="0" smtClean="0"/>
              <a:t> of lines and simplification of curves step.  What we should have once the data is imported into the parcel fabric is a set of lines, points and polygons that closely represent the shape of each piece of property as it was platted.  </a:t>
            </a:r>
          </a:p>
          <a:p>
            <a:pPr defTabSz="966432">
              <a:defRPr/>
            </a:pPr>
            <a:endParaRPr lang="en-US" dirty="0" smtClean="0"/>
          </a:p>
          <a:p>
            <a:pPr defTabSz="966432">
              <a:defRPr/>
            </a:pPr>
            <a:endParaRPr lang="en-US" dirty="0" smtClean="0"/>
          </a:p>
          <a:p>
            <a:pPr defTabSz="96643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66432">
              <a:defRPr/>
            </a:pPr>
            <a:r>
              <a:rPr lang="en-US" b="1" dirty="0" smtClean="0"/>
              <a:t>Slide 18 – Step 3 – Parcel Adjustment</a:t>
            </a:r>
          </a:p>
          <a:p>
            <a:endParaRPr lang="en-US" dirty="0" smtClean="0"/>
          </a:p>
          <a:p>
            <a:r>
              <a:rPr lang="en-US" dirty="0" smtClean="0"/>
              <a:t>The third step in the process is to use</a:t>
            </a:r>
            <a:r>
              <a:rPr lang="en-US" baseline="0" dirty="0" smtClean="0"/>
              <a:t> the least-squares adjustment built into the parcel fabric to adjust the existing parcels to surveyed control points.  In a fabric least-squares adjustment, control point coordinate values are held fixed and the horizontal and vertical coordinate system of the control points is transferred to the parcel fabric.  In other words, control points are processed together with recorded dimensions to derive new, more accurate coordinates for parcel corners.  Line dimension attributes don’t change, but fabric point coordinates and the parcel shape are updated.  The result is an accurate coordinate-based cadastral system.</a:t>
            </a:r>
          </a:p>
          <a:p>
            <a:endParaRPr lang="en-US" baseline="0" dirty="0" smtClean="0"/>
          </a:p>
          <a:p>
            <a:r>
              <a:rPr lang="en-US" baseline="0" dirty="0" smtClean="0"/>
              <a:t>A least squares adjustment is a mathematical procedure that derives the most likely coordinate location of points based on multiple measurements in a network using the theory of probability.  </a:t>
            </a:r>
            <a:r>
              <a:rPr lang="en-US" dirty="0" smtClean="0"/>
              <a:t>Least squares adjustments are applied to a group</a:t>
            </a:r>
            <a:r>
              <a:rPr lang="en-US" baseline="0" dirty="0" smtClean="0"/>
              <a:t> of selected parcels and should be in an area that has a reasonably well-balanced geometric shape with redundant measurements and evenly distributed control (figure on the left).  </a:t>
            </a:r>
          </a:p>
          <a:p>
            <a:endParaRPr lang="en-US" baseline="0" dirty="0" smtClean="0"/>
          </a:p>
          <a:p>
            <a:r>
              <a:rPr lang="en-US" baseline="0" dirty="0" smtClean="0"/>
              <a:t>Redundant measurements are multiple observations of the same point as shown in the upper right-hand figure.  Repeated observations validate a measurement network and a parcel fabric is a redundant measurement network.  Each parcel dimension and thus each parcel in the parcel fabric can have an associated accuracy.  This is because parcel dimensions are derived from raw survey measurements which have associated accuracies.  By default, accuracy in the parcel fabric is defined by survey date because in general, surveying equipment is more precise today than it was in the past. </a:t>
            </a:r>
          </a:p>
          <a:p>
            <a:endParaRPr lang="en-US" baseline="0" dirty="0" smtClean="0"/>
          </a:p>
          <a:p>
            <a:r>
              <a:rPr lang="en-US" baseline="0" dirty="0" smtClean="0"/>
              <a:t>Accuracy assignments in the parcel fabric are important in the least-squares adjustment because parcels with a higher accuracy assigned to them will have a higher weight in the adjustment and will adjust less than those parcels with lower accuracies.  In other words, low-accuracy parcels will adjust around the more accurate parcels.  There are 7 accuracy levels as shown in the table.  The data we imported was automatically assigned an accuracy level of 6, which is the lowest that can participate in an adjustment, since the dimensions were calculated and not entered from a plat.  If they had been entered off of a plat, then an accuracy level could have been assigned based on the date of the plat.</a:t>
            </a:r>
          </a:p>
          <a:p>
            <a:endParaRPr lang="en-US" baseline="0" dirty="0" smtClean="0"/>
          </a:p>
          <a:p>
            <a:r>
              <a:rPr lang="en-US" baseline="0" dirty="0" smtClean="0"/>
              <a:t>Prior to running a least-squares adjustment, ESRI recommends checking the fit of control points.  The check fit process calculates transformation between the linked fabric point coordinates and the coordinates of the control points.  The calculated parameters are then applied to the linked fabric point coordinates to compute temporary new values for the fabric point coordinates.  The difference between the newly calculated fabric point values and the original control point values are reported as residuals for each active control point.  These residual values can be telling of problems that should be addressed in the network before permanently applying the adjustment.  For instance, if you are confident the fabric has good measurement precision, then the there could be a control point that is bad.  On the flipside, if your confidence is high in the accuracy of the control points but the residual values are high, then the parcel data probably needs to be scrutinized for problems.</a:t>
            </a:r>
          </a:p>
          <a:p>
            <a:endParaRPr lang="en-US" baseline="0" dirty="0" smtClean="0"/>
          </a:p>
          <a:p>
            <a:r>
              <a:rPr lang="en-US" baseline="0" dirty="0" smtClean="0"/>
              <a:t>Preliminary work has been done on this step.  I am still working with the client to determine what tolerances and residuals are acceptable and then I will need to incorporate their feedback into the workflow item. </a:t>
            </a:r>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432">
              <a:defRPr/>
            </a:pPr>
            <a:r>
              <a:rPr lang="en-US" b="1" dirty="0" smtClean="0"/>
              <a:t>Slide 19 – Step 4 – Accuracy Assessment</a:t>
            </a:r>
          </a:p>
          <a:p>
            <a:endParaRPr lang="en-US" dirty="0" smtClean="0"/>
          </a:p>
          <a:p>
            <a:r>
              <a:rPr lang="en-US" dirty="0" smtClean="0"/>
              <a:t>The fourth step</a:t>
            </a:r>
            <a:r>
              <a:rPr lang="en-US" baseline="0" dirty="0" smtClean="0"/>
              <a:t> is to evaluate the results of the adjustment.  In our case, we have an AutoCAD layer that was independently constructed using the original plat documents and survey control.  Visual inspection is going to provide a good indication of whether or not the adjustment performed well.  In areas where there is no independent work to check against, a visual inspection against the aerial photography will provide some verification of the success of the adjustment.  This would be considered a qualitative assessment of the accuracy.</a:t>
            </a:r>
          </a:p>
          <a:p>
            <a:endParaRPr lang="en-US" baseline="0" dirty="0" smtClean="0"/>
          </a:p>
          <a:p>
            <a:r>
              <a:rPr lang="en-US" baseline="0" dirty="0" smtClean="0"/>
              <a:t>Another marker for adjustment success is the residual values that are returned when the adjustment or check fit is run.  I am planning on running adjustments on several different areas in the study extent where we have the independently created parcels to check against to see if I can help our client develop a range of acceptable values.  I think this would be very helpful for them when there are areas that don’t have anything much available for visual verification.  This is a quantitative assessment of the adjustment accuracy.</a:t>
            </a:r>
          </a:p>
          <a:p>
            <a:endParaRPr lang="en-US" baseline="0" dirty="0" smtClean="0"/>
          </a:p>
          <a:p>
            <a:pPr defTabSz="966432">
              <a:defRPr/>
            </a:pPr>
            <a:r>
              <a:rPr lang="en-US" baseline="0" dirty="0" smtClean="0"/>
              <a:t>Preliminary adjustments have been executed with a range of results.  Some areas, like the one shown above, adjusted very well.  As you can see, the adjusted lines are much closer than they were before and come very close to fitting the independently created parcels.  Other areas that I adjusted did not fare as well.  In one instance, the residuals were high and I was never able to get a solution anywhere near zero in both directions which is the desired result.  I looked at the control points and they were well distributed.  I then compared the existing parcels with the independently created ones and noticed that a couple of them did not seem to have the correct shape.  In this instance, if the shape is bad, no matter how many times an adjustment is run, it is never going to reach and optimum fit.  The shape should be re-created using the original plat document and re-joined to the fabric so the adjustment can be run again.   </a:t>
            </a:r>
          </a:p>
          <a:p>
            <a:pPr defTabSz="966432">
              <a:defRPr/>
            </a:pPr>
            <a:endParaRPr lang="en-US" baseline="0" dirty="0" smtClean="0"/>
          </a:p>
          <a:p>
            <a:pPr defTabSz="966432">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2 – Background / Description of Cadastre</a:t>
            </a:r>
            <a:endParaRPr lang="en-US" dirty="0" smtClean="0"/>
          </a:p>
          <a:p>
            <a:endParaRPr lang="en-US" dirty="0" smtClean="0"/>
          </a:p>
          <a:p>
            <a:r>
              <a:rPr lang="en-US" dirty="0" smtClean="0"/>
              <a:t>So what is cadastral data?  A cadastre is a register of the quantity, value and ownership of property.  Its main purpose is for assessing taxes.  So each local jurisdiction, or county when we are talking about the United States, maintains a record for every piece of property (parcel), in its boundary resulting in a cadastre.  A simpler way to think about might be to liken it to an inventory.  How does this relate to each of us?  If you own your own home or another piece of property, the local governing agency in your jurisdiction calculates your tax responsibility based partially on the size of the property you own.  In order for this to be calculated, the shape or boundaries of the property have to be known so an area can be calculated.  </a:t>
            </a:r>
          </a:p>
          <a:p>
            <a:r>
              <a:rPr lang="en-US" dirty="0" smtClean="0"/>
              <a:t> </a:t>
            </a:r>
          </a:p>
          <a:p>
            <a:r>
              <a:rPr lang="en-US" dirty="0" smtClean="0"/>
              <a:t>An example of this is shown on the slide.  Property corners, or monuments, are placed in the ground by surveyors when land is divided up.  The distance and direction of each line from property corner to property corner is measured and recorded by the surveyor on a document called a plat.  These measurements are what describe the configuration and area of the property.  The plat document is then recorded by the local taxing authority as part of their permanent record.</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20 – Step 5 – Adjusting an Associated Layer</a:t>
            </a:r>
          </a:p>
          <a:p>
            <a:endParaRPr lang="en-US" dirty="0" smtClean="0"/>
          </a:p>
          <a:p>
            <a:r>
              <a:rPr lang="en-US" dirty="0" smtClean="0"/>
              <a:t>The</a:t>
            </a:r>
            <a:r>
              <a:rPr lang="en-US" baseline="0" dirty="0" smtClean="0"/>
              <a:t> fifth step in the process is to apply the parcel adjustment to an associated layer.  The results of some preliminary work are shown on this slide.  The adjustment performed on parcels shown in the previous two slides was applied to an associated layer – zoning.  As you can see, the zoning now aligns with the parcels that were moved.  Seeing this happen successfully was a big victory because one of the biggest challenges the City faced adjusting parcels in the past was how to efficiently and accurately apply these improvements to related layers.  </a:t>
            </a:r>
            <a:endParaRPr lang="en-US" dirty="0" smtClean="0"/>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21 – Workflow Usability Evaluation</a:t>
            </a:r>
          </a:p>
          <a:p>
            <a:pPr defTabSz="966432">
              <a:defRPr/>
            </a:pPr>
            <a:endParaRPr lang="en-US" dirty="0" smtClean="0"/>
          </a:p>
          <a:p>
            <a:pPr defTabSz="966432">
              <a:defRPr/>
            </a:pPr>
            <a:r>
              <a:rPr lang="en-US" dirty="0" smtClean="0"/>
              <a:t>So far I have talked about two out of three of my project objectives– improving the accuracy of the cadastre dataset and evaluating the success of the improvement.  </a:t>
            </a:r>
          </a:p>
          <a:p>
            <a:endParaRPr lang="en-US" dirty="0" smtClean="0"/>
          </a:p>
          <a:p>
            <a:r>
              <a:rPr lang="en-US" dirty="0" smtClean="0"/>
              <a:t>The third objective of my project is testing the success of the workflow that was developed.  I mentioned previously</a:t>
            </a:r>
            <a:r>
              <a:rPr lang="en-US" baseline="0" dirty="0" smtClean="0"/>
              <a:t> that this project is very much a collaborative effort between the client and myself.  At the conclusion of each step a written workflow process is provided to the client.  Verbal communication commences as the client is testing the step and their feedback is incorporated back into the workflow.  All workflow steps have been tested by at least one staff member of the GIS Division for usability.  A survey will be provided to formally document their feedback for all steps included in the workflow.</a:t>
            </a:r>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22 – Summary of Results</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23 – Project Timeline</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24 – Acknowledgements</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24 – References</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24 – Thank You!</a:t>
            </a:r>
          </a:p>
          <a:p>
            <a:pPr defTabSz="966432">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3 – History / Purpose of Cadastre</a:t>
            </a:r>
            <a:endParaRPr lang="en-US" dirty="0" smtClean="0"/>
          </a:p>
          <a:p>
            <a:endParaRPr lang="en-US" dirty="0" smtClean="0"/>
          </a:p>
          <a:p>
            <a:r>
              <a:rPr lang="en-US" dirty="0" smtClean="0"/>
              <a:t>Now that you have an idea of what a cadastre is, let’s talk a little bit about the history and purposes of a cadastre.  Although the origins of cadastres and land registration systems can be traced back to the 14</a:t>
            </a:r>
            <a:r>
              <a:rPr lang="en-US" baseline="30000" dirty="0" smtClean="0"/>
              <a:t>th</a:t>
            </a:r>
            <a:r>
              <a:rPr lang="en-US" dirty="0" smtClean="0"/>
              <a:t> century BC in Egypt and their primary purpose has been for taxation, digital parcel </a:t>
            </a:r>
            <a:r>
              <a:rPr lang="en-US" dirty="0" err="1" smtClean="0"/>
              <a:t>coverages</a:t>
            </a:r>
            <a:r>
              <a:rPr lang="en-US" dirty="0" smtClean="0"/>
              <a:t> have been emerging for some time.  This is because property boundary information is useful for many other things such as managing public infrastructure, responding to natural disasters, securing the homeland, and economics.  </a:t>
            </a:r>
          </a:p>
          <a:p>
            <a:endParaRPr lang="en-US" dirty="0" smtClean="0"/>
          </a:p>
          <a:p>
            <a:r>
              <a:rPr lang="en-US" dirty="0" smtClean="0"/>
              <a:t>Most of the activities listed are obvious, but economics is a bit more elusive.  Obviously, cadastres are used primarily for tax collection purposes, but in the United States property transaction fees are high because of the amount of manual research that has to be done.  If the records were digitized and readily accessible, these fees could be greatly reduced.  Some have also suggested that the mortgage crisis could have been recognized earlier if the U.S. had a national seamless digital parcel fabric or cadastre.</a:t>
            </a:r>
          </a:p>
          <a:p>
            <a:r>
              <a:rPr lang="en-US" dirty="0" smtClean="0"/>
              <a:t> </a:t>
            </a:r>
          </a:p>
          <a:p>
            <a:r>
              <a:rPr lang="en-US" dirty="0" smtClean="0"/>
              <a:t>Accomplishing this is a tall order though, because property information is managed and administered on a local (county) government level.  The logistics of developing a state-wide seamless digital cadastre are overwhelming enough—imagine tackling a national cadastre!  </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4 – How Rapid City Uses Land Records</a:t>
            </a:r>
            <a:endParaRPr lang="en-US" dirty="0" smtClean="0"/>
          </a:p>
          <a:p>
            <a:endParaRPr lang="en-US" dirty="0" smtClean="0"/>
          </a:p>
          <a:p>
            <a:r>
              <a:rPr lang="en-US" dirty="0" smtClean="0"/>
              <a:t>The local government that I am working with for my project is Rapid City,</a:t>
            </a:r>
            <a:r>
              <a:rPr lang="en-US" baseline="0" dirty="0" smtClean="0"/>
              <a:t> which is located in Pennington County, South Dakota.  A county-wide digital cadastre currently exists and is maintained by the Pennington County – Rapid City joint GIS Division.  Although the dataset spans the county, I am going to be focusing specifically on how Rapid City uses this information and what their goals are for improving it.</a:t>
            </a:r>
            <a:r>
              <a:rPr lang="en-US" dirty="0" smtClean="0"/>
              <a:t> </a:t>
            </a:r>
          </a:p>
          <a:p>
            <a:endParaRPr lang="en-US" dirty="0" smtClean="0"/>
          </a:p>
          <a:p>
            <a:r>
              <a:rPr lang="en-US" dirty="0" smtClean="0"/>
              <a:t>Rapid</a:t>
            </a:r>
            <a:r>
              <a:rPr lang="en-US" baseline="0" dirty="0" smtClean="0"/>
              <a:t> City’s parcels dataset has been used for maintaining ownership and tax information, recording zoning and future land use planning designations, tracking annexations, maintaining corporate limits and planning future transportation routes.  More recently, it has been used in conjunction with managing city assets such as sanitary sewer and water infrastructure.  </a:t>
            </a:r>
          </a:p>
          <a:p>
            <a:endParaRPr lang="en-US" baseline="0" dirty="0" smtClean="0"/>
          </a:p>
          <a:p>
            <a:r>
              <a:rPr lang="en-US" baseline="0" dirty="0" smtClean="0"/>
              <a:t>Some of the more recent mapping and asset management activities are part of what is driving improvement of the parcels dataset.</a:t>
            </a:r>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5 – Why is Improvement Needed?</a:t>
            </a:r>
            <a:endParaRPr lang="en-US" dirty="0" smtClean="0"/>
          </a:p>
          <a:p>
            <a:endParaRPr lang="en-US" dirty="0" smtClean="0"/>
          </a:p>
          <a:p>
            <a:r>
              <a:rPr lang="en-US" dirty="0" smtClean="0"/>
              <a:t>Why do Rapid City’s parcels need to be improved?  Because newly acquired</a:t>
            </a:r>
            <a:r>
              <a:rPr lang="en-US" baseline="0" dirty="0" smtClean="0"/>
              <a:t> data, such as aerial imagery and GPS coordinates are of a much higher accuracy than the existing parcels dataset.  This is a problem when multiple layers are displayed together in a GIS, as shown in the example on this slide.  </a:t>
            </a:r>
          </a:p>
          <a:p>
            <a:endParaRPr lang="en-US" baseline="0" dirty="0" smtClean="0"/>
          </a:p>
          <a:p>
            <a:r>
              <a:rPr lang="en-US" baseline="0" dirty="0" smtClean="0"/>
              <a:t>Another example is of the City’s sanitary sewer system layer as it relates to the parcels.  It was developed recently from RTK GPS survey data. Highly accurate data was necessary when the data was developed because it was incorporated into a whole-pipe engineering model. When the data was added to the City’s GIS, there were assets that appeared to not be located in public rights-of-way because of the inaccuracy of the parcels.  </a:t>
            </a:r>
          </a:p>
          <a:p>
            <a:endParaRPr lang="en-US" baseline="0" dirty="0" smtClean="0"/>
          </a:p>
          <a:p>
            <a:r>
              <a:rPr lang="en-US" baseline="0" dirty="0" smtClean="0"/>
              <a:t>This difference in accuracy is troubling for users who wish to use the data visually (i.e. the City Engineer taking a quick look at an area to get an idea how much additional right-of-way might need to acquired for an upcoming engineering project) and for users who wish to perform geospatial analysis against multiple layers.  It is also alarming to citizens at large when they access the City’s online mapping system and note that their property boundary appears to run through the middle of their neighbor’s house!! [It should be noted here that there is an abundance of disclaimers strategically located throughout the site– but we all also know how much attention the average user gives them!]</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432">
              <a:defRPr/>
            </a:pPr>
            <a:r>
              <a:rPr lang="en-US" b="1" dirty="0" smtClean="0"/>
              <a:t>Slide 6 – Rapid City Parcels Dataset History</a:t>
            </a:r>
            <a:endParaRPr lang="en-US" dirty="0" smtClean="0"/>
          </a:p>
          <a:p>
            <a:endParaRPr lang="en-US" dirty="0" smtClean="0"/>
          </a:p>
          <a:p>
            <a:r>
              <a:rPr lang="en-US" dirty="0" smtClean="0"/>
              <a:t>So some of</a:t>
            </a:r>
            <a:r>
              <a:rPr lang="en-US" baseline="0" dirty="0" smtClean="0"/>
              <a:t> you may be wondering why the parcels dataset is not as accurate as other layers in the City’s GIS system.  A quick look at the history of the dataset and its original purpose will make this clearer. The figure on this slide outlines some of the major events surrounding the development and maintenance of the data.  As you can see, it was originally developed digitally in 1989 in </a:t>
            </a:r>
            <a:r>
              <a:rPr lang="en-US" baseline="0" dirty="0" err="1" smtClean="0"/>
              <a:t>MicrostationCAD</a:t>
            </a:r>
            <a:r>
              <a:rPr lang="en-US" baseline="0" dirty="0" smtClean="0"/>
              <a:t> and was intended to be a REPRESENTATION of the properties making up the county’s cadastre.  It was developed by digitizing from plats at different scales and used USGS 7.5 minute quadrangle section corners as control.  Rectified, but not </a:t>
            </a:r>
            <a:r>
              <a:rPr lang="en-US" baseline="0" dirty="0" err="1" smtClean="0"/>
              <a:t>ortho</a:t>
            </a:r>
            <a:r>
              <a:rPr lang="en-US" baseline="0" dirty="0" smtClean="0"/>
              <a:t>-corrected imagery was also used to help align property boundaries.  </a:t>
            </a:r>
          </a:p>
          <a:p>
            <a:endParaRPr lang="en-US" baseline="0" dirty="0" smtClean="0"/>
          </a:p>
          <a:p>
            <a:r>
              <a:rPr lang="en-US" baseline="0" dirty="0" smtClean="0"/>
              <a:t>In 2000, the dataset was converted to ESRI’s </a:t>
            </a:r>
            <a:r>
              <a:rPr lang="en-US" baseline="0" dirty="0" err="1" smtClean="0"/>
              <a:t>ArcInfo</a:t>
            </a:r>
            <a:r>
              <a:rPr lang="en-US" baseline="0" dirty="0" smtClean="0"/>
              <a:t> coverage format. </a:t>
            </a:r>
            <a:r>
              <a:rPr lang="en-US" dirty="0" smtClean="0"/>
              <a:t>The 1:24,000 USGS digital line graph (DLG) section lines served as control for this project.  During this effort, the lines were also adjusted visually to the USGS digital </a:t>
            </a:r>
            <a:r>
              <a:rPr lang="en-US" dirty="0" err="1" smtClean="0"/>
              <a:t>orthophoto</a:t>
            </a:r>
            <a:r>
              <a:rPr lang="en-US" dirty="0" smtClean="0"/>
              <a:t> quarter-quadrangles (DOQQ)s and Rapid City area </a:t>
            </a:r>
            <a:r>
              <a:rPr lang="en-US" dirty="0" err="1" smtClean="0"/>
              <a:t>orthophotography</a:t>
            </a:r>
            <a:r>
              <a:rPr lang="en-US" dirty="0" smtClean="0"/>
              <a:t>.  Sometime after this project was finished, it was discovered that the conversion vendor incorrectly moved section lines in some tax parcels to match the DLG section lines, rather than moving the parcels to the correct section.  It was also noted that water boundaries were erroneously incorporated to represent parcel boundaries.</a:t>
            </a:r>
          </a:p>
          <a:p>
            <a:endParaRPr lang="en-US" dirty="0" smtClean="0"/>
          </a:p>
          <a:p>
            <a:r>
              <a:rPr lang="en-US" dirty="0" smtClean="0"/>
              <a:t>In 2003, another conversion occurred migrating the data from coverage format to a single county-wide SDE feature class.  No errors previously introduced into the data were corrected.  Maintenance of the dataset continued using COGO input and heads-up digitizing.</a:t>
            </a:r>
          </a:p>
          <a:p>
            <a:endParaRPr lang="en-US" dirty="0" smtClean="0"/>
          </a:p>
          <a:p>
            <a:pPr defTabSz="966432">
              <a:defRPr/>
            </a:pPr>
            <a:r>
              <a:rPr lang="en-US" dirty="0" smtClean="0"/>
              <a:t>Now that you have some idea of the dataset’s history and evolution, you can see why it does not align with data captured using today’s highly accurate methods. </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7 – Sources of Error</a:t>
            </a:r>
          </a:p>
          <a:p>
            <a:pPr defTabSz="966432">
              <a:defRPr/>
            </a:pPr>
            <a:endParaRPr lang="en-US" b="1" dirty="0" smtClean="0"/>
          </a:p>
          <a:p>
            <a:pPr defTabSz="966432">
              <a:defRPr/>
            </a:pPr>
            <a:r>
              <a:rPr lang="en-US" dirty="0" smtClean="0"/>
              <a:t>In my literature review, I came across a good article by Foote and Huebner.  They did a good job of recognizing that many types of error can be introduced into geospatial data and categorized these into three classifications.  Each classification is broken down further to represent specific sources.  The graphic on this slide illustrates how the errors in Rapid City’s dataset fit into the matrix developed by Foote and Huebner.  Factors such as age of the data, format, scale differences, cost to produce, positional accuracy, etc. are applicable to Rapid City’s parcel dataset are highlighted in yellow.</a:t>
            </a:r>
          </a:p>
          <a:p>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6432">
              <a:defRPr/>
            </a:pPr>
            <a:r>
              <a:rPr lang="en-US" b="1" dirty="0" smtClean="0"/>
              <a:t>Slide 8 – Problems with Error</a:t>
            </a:r>
          </a:p>
          <a:p>
            <a:endParaRPr lang="en-US" dirty="0" smtClean="0"/>
          </a:p>
          <a:p>
            <a:r>
              <a:rPr lang="en-US" dirty="0" smtClean="0"/>
              <a:t>To summarize what has</a:t>
            </a:r>
            <a:r>
              <a:rPr lang="en-US" baseline="0" dirty="0" smtClean="0"/>
              <a:t> been discussed so far:</a:t>
            </a:r>
          </a:p>
          <a:p>
            <a:r>
              <a:rPr lang="en-US" baseline="0" dirty="0" smtClean="0"/>
              <a:t>The current parcels dataset is a representation.  However, it is used heavily by city/county staff, consultants and the general public.  The fact that the dataset is less accurate than some layers in the City’s GIS is becoming a larger issue, especially as data with higher levels of accuracy are being incorporated into their GIS.  </a:t>
            </a:r>
          </a:p>
          <a:p>
            <a:endParaRPr lang="en-US" baseline="0" dirty="0" smtClean="0"/>
          </a:p>
          <a:p>
            <a:r>
              <a:rPr lang="en-US" baseline="0" dirty="0" smtClean="0"/>
              <a:t>Spatial analysis that is dependent on the property boundaries cannot be carried out with any confidence and decisions have to be made carefully when looking at the property boundaries in their current state.  </a:t>
            </a:r>
          </a:p>
          <a:p>
            <a:endParaRPr lang="en-US" baseline="0" dirty="0" smtClean="0"/>
          </a:p>
          <a:p>
            <a:r>
              <a:rPr lang="en-US" baseline="0" dirty="0" smtClean="0"/>
              <a:t>It is difficult to incorporate improvements in the parcels dataset because so many other layers are related (i.e. zoning and future land use designations) and would also have to be updated.  Public perception can also be an issue – for instance, John Doe looks his property up in the online mapping system and sees the boundary intersecting his neighbor’s home!...</a:t>
            </a:r>
          </a:p>
          <a:p>
            <a:endParaRPr lang="en-US" baseline="0" dirty="0" smtClean="0"/>
          </a:p>
          <a:p>
            <a:r>
              <a:rPr lang="en-US" baseline="0" dirty="0" smtClean="0"/>
              <a:t>All of these issues highlight the need to improve the accuracy of the parcels dataset.  However, there are some significant challenges that have stood in the way.  It is cost-prohibitive to hire a consultant to perform all of the records research and surveying to reconstruct the dataset.  The GIS Division consists of 3 full-time employees – not at all enough manpower to carry out the task themselves.  Some version of the parcels needs to be left in place at all times.  Up until now, there has not been an alternative that has met the City’s needs.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32">
              <a:defRPr/>
            </a:pPr>
            <a:r>
              <a:rPr lang="en-US" b="1" dirty="0" smtClean="0"/>
              <a:t>Slide 9 – Key Considerations</a:t>
            </a:r>
          </a:p>
          <a:p>
            <a:endParaRPr lang="en-US" baseline="0" dirty="0" smtClean="0"/>
          </a:p>
          <a:p>
            <a:r>
              <a:rPr lang="en-US" baseline="0" dirty="0" smtClean="0"/>
              <a:t>Some key considerations for building and maintaining cadastral data have been outlined by </a:t>
            </a:r>
            <a:r>
              <a:rPr lang="en-US" baseline="0" dirty="0" err="1" smtClean="0"/>
              <a:t>Bhowmick</a:t>
            </a:r>
            <a:r>
              <a:rPr lang="en-US" baseline="0" dirty="0" smtClean="0"/>
              <a:t> et al., and parallel Rapid City’s feelings on the matter and include developing layers with higher spatial accuracy, updating and maintaining cadastral layers continuously to increase accuracy over time, storing legacy data and easy retrieval.  These are all goals that have been expressed by Rapid City’s staff.</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7/8/2011</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7/8/2011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7/8/2011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7/8/2011</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7/8/2011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7/8/2011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7/8/2011</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7/8/2011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7/8/2011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7/8/2011</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smtClean="0"/>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7/8/2011</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7/8/2011</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rofsurv.com/magazine/article.aspx?i=219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colorado.edu/geography/gcraft/notes/error/error_f.html" TargetMode="External"/><Relationship Id="rId4" Type="http://schemas.openxmlformats.org/officeDocument/2006/relationships/hyperlink" Target="http://help.arcgis.com/en/arcgisdesktop/10.0/help/index.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305800" cy="1981200"/>
          </a:xfrm>
        </p:spPr>
        <p:txBody>
          <a:bodyPr/>
          <a:lstStyle/>
          <a:p>
            <a:r>
              <a:rPr lang="en-US" sz="3600" dirty="0" smtClean="0"/>
              <a:t/>
            </a:r>
            <a:br>
              <a:rPr lang="en-US" sz="3600" dirty="0" smtClean="0"/>
            </a:br>
            <a:r>
              <a:rPr lang="en-US" sz="3600" dirty="0" smtClean="0"/>
              <a:t/>
            </a:r>
            <a:br>
              <a:rPr lang="en-US" sz="3600" dirty="0" smtClean="0"/>
            </a:br>
            <a:r>
              <a:rPr lang="en-US" sz="3800" dirty="0" smtClean="0"/>
              <a:t/>
            </a:r>
            <a:br>
              <a:rPr lang="en-US" sz="3800" dirty="0" smtClean="0"/>
            </a:br>
            <a:r>
              <a:rPr lang="en-US" sz="3800" dirty="0" smtClean="0"/>
              <a:t>Improving Cadastre:  Development of a Workflow Prototype Using ESRI’s Parcel Fabric</a:t>
            </a:r>
            <a:endParaRPr lang="en-US" sz="3800" dirty="0"/>
          </a:p>
        </p:txBody>
      </p:sp>
      <p:sp>
        <p:nvSpPr>
          <p:cNvPr id="3" name="Subtitle 2"/>
          <p:cNvSpPr>
            <a:spLocks noGrp="1"/>
          </p:cNvSpPr>
          <p:nvPr>
            <p:ph type="subTitle" idx="1"/>
          </p:nvPr>
        </p:nvSpPr>
        <p:spPr>
          <a:xfrm>
            <a:off x="457200" y="3124200"/>
            <a:ext cx="8305800" cy="1143000"/>
          </a:xfrm>
        </p:spPr>
        <p:txBody>
          <a:bodyPr/>
          <a:lstStyle/>
          <a:p>
            <a:r>
              <a:rPr lang="en-US" dirty="0" smtClean="0"/>
              <a:t>Pennsylvania State University – GEOG 596A</a:t>
            </a:r>
          </a:p>
          <a:p>
            <a:r>
              <a:rPr lang="en-US" dirty="0" smtClean="0"/>
              <a:t>Linda M. Foster , MGIS Candidate</a:t>
            </a:r>
          </a:p>
          <a:p>
            <a:r>
              <a:rPr lang="en-US" dirty="0" smtClean="0"/>
              <a:t>Justine </a:t>
            </a:r>
            <a:r>
              <a:rPr lang="en-US" dirty="0" err="1" smtClean="0"/>
              <a:t>Blanford</a:t>
            </a:r>
            <a:r>
              <a:rPr lang="en-US" dirty="0" smtClean="0"/>
              <a:t>, Advisor</a:t>
            </a:r>
          </a:p>
          <a:p>
            <a:r>
              <a:rPr lang="en-US" sz="1600" dirty="0" smtClean="0"/>
              <a:t>July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fontScale="90000"/>
          </a:bodyPr>
          <a:lstStyle/>
          <a:p>
            <a:r>
              <a:rPr lang="en-US" dirty="0" smtClean="0"/>
              <a:t>How  to Accomplish? </a:t>
            </a:r>
            <a:br>
              <a:rPr lang="en-US" dirty="0" smtClean="0"/>
            </a:br>
            <a:r>
              <a:rPr lang="en-US" dirty="0" smtClean="0"/>
              <a:t>	use ESRI’s Parcel Fabric</a:t>
            </a:r>
            <a:endParaRPr lang="en-US" dirty="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pic>
        <p:nvPicPr>
          <p:cNvPr id="5" name="Picture 4"/>
          <p:cNvPicPr/>
          <p:nvPr/>
        </p:nvPicPr>
        <p:blipFill>
          <a:blip r:embed="rId3" cstate="print"/>
          <a:srcRect l="23237" t="33333" r="46955" b="24872"/>
          <a:stretch>
            <a:fillRect/>
          </a:stretch>
        </p:blipFill>
        <p:spPr bwMode="auto">
          <a:xfrm>
            <a:off x="914400" y="2362200"/>
            <a:ext cx="3065064" cy="2686050"/>
          </a:xfrm>
          <a:prstGeom prst="rect">
            <a:avLst/>
          </a:prstGeom>
          <a:noFill/>
          <a:ln w="9525">
            <a:noFill/>
            <a:miter lim="800000"/>
            <a:headEnd/>
            <a:tailEnd/>
          </a:ln>
        </p:spPr>
      </p:pic>
      <p:pic>
        <p:nvPicPr>
          <p:cNvPr id="6" name="Picture 5"/>
          <p:cNvPicPr/>
          <p:nvPr/>
        </p:nvPicPr>
        <p:blipFill>
          <a:blip r:embed="rId4" cstate="print"/>
          <a:srcRect l="22116" t="46410" r="48397" b="26154"/>
          <a:stretch>
            <a:fillRect/>
          </a:stretch>
        </p:blipFill>
        <p:spPr bwMode="auto">
          <a:xfrm>
            <a:off x="4800600" y="2819400"/>
            <a:ext cx="3013817" cy="1752600"/>
          </a:xfrm>
          <a:prstGeom prst="rect">
            <a:avLst/>
          </a:prstGeom>
          <a:noFill/>
          <a:ln w="9525">
            <a:noFill/>
            <a:miter lim="800000"/>
            <a:headEnd/>
            <a:tailEnd/>
          </a:ln>
        </p:spPr>
      </p:pic>
      <p:sp>
        <p:nvSpPr>
          <p:cNvPr id="10" name="Bent-Up Arrow 9"/>
          <p:cNvSpPr/>
          <p:nvPr/>
        </p:nvSpPr>
        <p:spPr>
          <a:xfrm>
            <a:off x="3657600" y="4495800"/>
            <a:ext cx="2362200" cy="381000"/>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67600" y="5867400"/>
            <a:ext cx="1167307" cy="246221"/>
          </a:xfrm>
          <a:prstGeom prst="rect">
            <a:avLst/>
          </a:prstGeom>
          <a:noFill/>
        </p:spPr>
        <p:txBody>
          <a:bodyPr wrap="none" rtlCol="0">
            <a:spAutoFit/>
          </a:bodyPr>
          <a:lstStyle/>
          <a:p>
            <a:r>
              <a:rPr lang="en-US" sz="1000" dirty="0" smtClean="0"/>
              <a:t>Source:  ESRI 2011</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Parcel Fabric</a:t>
            </a:r>
            <a:endParaRPr lang="en-US" dirty="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cxnSp>
        <p:nvCxnSpPr>
          <p:cNvPr id="5" name="Straight Connector 4"/>
          <p:cNvCxnSpPr/>
          <p:nvPr/>
        </p:nvCxnSpPr>
        <p:spPr>
          <a:xfrm>
            <a:off x="1143000" y="4229100"/>
            <a:ext cx="677570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1568932" y="4397619"/>
            <a:ext cx="3370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7744448" y="4060581"/>
            <a:ext cx="33703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5400" y="4572000"/>
            <a:ext cx="1123709"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1994</a:t>
            </a:r>
          </a:p>
          <a:p>
            <a:pPr algn="ctr"/>
            <a:r>
              <a:rPr lang="en-US" sz="1000" dirty="0" smtClean="0"/>
              <a:t>FIG Cadastre 2014 Vision</a:t>
            </a:r>
            <a:endParaRPr lang="en-US" sz="1000" dirty="0"/>
          </a:p>
        </p:txBody>
      </p:sp>
      <p:sp>
        <p:nvSpPr>
          <p:cNvPr id="11" name="TextBox 10"/>
          <p:cNvSpPr txBox="1"/>
          <p:nvPr/>
        </p:nvSpPr>
        <p:spPr>
          <a:xfrm>
            <a:off x="2133600" y="4572000"/>
            <a:ext cx="1271954"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1999</a:t>
            </a:r>
          </a:p>
          <a:p>
            <a:pPr algn="ctr"/>
            <a:r>
              <a:rPr lang="en-US" sz="1000" dirty="0" smtClean="0"/>
              <a:t>FGDC Cadastral Standard</a:t>
            </a:r>
            <a:endParaRPr lang="en-US" sz="1000" dirty="0"/>
          </a:p>
        </p:txBody>
      </p:sp>
      <p:sp>
        <p:nvSpPr>
          <p:cNvPr id="12" name="TextBox 11"/>
          <p:cNvSpPr txBox="1"/>
          <p:nvPr/>
        </p:nvSpPr>
        <p:spPr>
          <a:xfrm>
            <a:off x="7239000" y="3048000"/>
            <a:ext cx="13716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2010</a:t>
            </a:r>
          </a:p>
          <a:p>
            <a:pPr algn="ctr"/>
            <a:r>
              <a:rPr lang="en-US" sz="1000" dirty="0" smtClean="0"/>
              <a:t>ESRI Releases </a:t>
            </a:r>
            <a:r>
              <a:rPr lang="en-US" sz="1000" dirty="0" err="1" smtClean="0"/>
              <a:t>ArcGIS</a:t>
            </a:r>
            <a:r>
              <a:rPr lang="en-US" sz="1000" dirty="0" smtClean="0"/>
              <a:t> 10 with Parcel Fabric in software core</a:t>
            </a:r>
            <a:endParaRPr lang="en-US" sz="1000" dirty="0"/>
          </a:p>
        </p:txBody>
      </p:sp>
      <p:cxnSp>
        <p:nvCxnSpPr>
          <p:cNvPr id="13" name="Straight Connector 12"/>
          <p:cNvCxnSpPr/>
          <p:nvPr/>
        </p:nvCxnSpPr>
        <p:spPr>
          <a:xfrm rot="5400000" flipH="1" flipV="1">
            <a:off x="3668327" y="4060581"/>
            <a:ext cx="33703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1191" y="2743200"/>
            <a:ext cx="1112209"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2000</a:t>
            </a:r>
          </a:p>
          <a:p>
            <a:pPr algn="ctr"/>
            <a:r>
              <a:rPr lang="en-US" sz="1000" dirty="0" smtClean="0"/>
              <a:t>ESRI Releases Survey Analyst – collaborative effort with </a:t>
            </a:r>
            <a:r>
              <a:rPr lang="en-US" sz="1000" dirty="0" err="1" smtClean="0"/>
              <a:t>Leica</a:t>
            </a:r>
            <a:r>
              <a:rPr lang="en-US" sz="1000" dirty="0" smtClean="0"/>
              <a:t> </a:t>
            </a:r>
            <a:r>
              <a:rPr lang="en-US" sz="1000" dirty="0" err="1" smtClean="0"/>
              <a:t>Geosystems</a:t>
            </a:r>
            <a:endParaRPr lang="en-US" sz="1000" dirty="0"/>
          </a:p>
        </p:txBody>
      </p:sp>
      <p:sp>
        <p:nvSpPr>
          <p:cNvPr id="16" name="TextBox 15"/>
          <p:cNvSpPr txBox="1"/>
          <p:nvPr/>
        </p:nvSpPr>
        <p:spPr>
          <a:xfrm>
            <a:off x="2133600" y="3048000"/>
            <a:ext cx="111977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1999</a:t>
            </a:r>
          </a:p>
          <a:p>
            <a:pPr algn="ctr"/>
            <a:r>
              <a:rPr lang="en-US" sz="1000" dirty="0" smtClean="0"/>
              <a:t>ESRI Releases  </a:t>
            </a:r>
            <a:r>
              <a:rPr lang="en-US" sz="1000" dirty="0" err="1" smtClean="0"/>
              <a:t>ArcGIS</a:t>
            </a:r>
            <a:r>
              <a:rPr lang="en-US" sz="1000" dirty="0" smtClean="0"/>
              <a:t> 8 – birth of </a:t>
            </a:r>
            <a:r>
              <a:rPr lang="en-US" sz="1000" dirty="0" err="1" smtClean="0"/>
              <a:t>geodatabase</a:t>
            </a:r>
            <a:endParaRPr lang="en-US" sz="1000" dirty="0"/>
          </a:p>
        </p:txBody>
      </p:sp>
      <p:sp>
        <p:nvSpPr>
          <p:cNvPr id="18" name="TextBox 17"/>
          <p:cNvSpPr txBox="1"/>
          <p:nvPr/>
        </p:nvSpPr>
        <p:spPr>
          <a:xfrm>
            <a:off x="4343400" y="3200400"/>
            <a:ext cx="129041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2004</a:t>
            </a:r>
          </a:p>
          <a:p>
            <a:pPr algn="ctr"/>
            <a:r>
              <a:rPr lang="en-US" sz="1000" dirty="0" smtClean="0"/>
              <a:t>ESRI Releases  </a:t>
            </a:r>
            <a:r>
              <a:rPr lang="en-US" sz="1000" dirty="0" err="1" smtClean="0"/>
              <a:t>ArcGIS</a:t>
            </a:r>
            <a:r>
              <a:rPr lang="en-US" sz="1000" dirty="0" smtClean="0"/>
              <a:t> 9</a:t>
            </a:r>
            <a:endParaRPr lang="en-US" sz="1000" dirty="0"/>
          </a:p>
        </p:txBody>
      </p:sp>
      <p:cxnSp>
        <p:nvCxnSpPr>
          <p:cNvPr id="19" name="Straight Connector 18"/>
          <p:cNvCxnSpPr/>
          <p:nvPr/>
        </p:nvCxnSpPr>
        <p:spPr>
          <a:xfrm rot="5400000" flipH="1" flipV="1">
            <a:off x="6020041" y="4060580"/>
            <a:ext cx="33703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94999" y="2917448"/>
            <a:ext cx="151540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2007</a:t>
            </a:r>
          </a:p>
          <a:p>
            <a:pPr algn="ctr"/>
            <a:r>
              <a:rPr lang="en-US" sz="1000" dirty="0" smtClean="0"/>
              <a:t>ESRI Releases  Cadastral Fabric – collaborative effort with </a:t>
            </a:r>
            <a:r>
              <a:rPr lang="en-US" sz="1000" dirty="0" err="1" smtClean="0"/>
              <a:t>Geodata</a:t>
            </a:r>
            <a:r>
              <a:rPr lang="en-US" sz="1000" dirty="0" smtClean="0"/>
              <a:t> of Australia</a:t>
            </a:r>
            <a:endParaRPr lang="en-US" sz="1000" dirty="0"/>
          </a:p>
        </p:txBody>
      </p:sp>
      <p:sp>
        <p:nvSpPr>
          <p:cNvPr id="22" name="TextBox 21"/>
          <p:cNvSpPr txBox="1"/>
          <p:nvPr/>
        </p:nvSpPr>
        <p:spPr>
          <a:xfrm>
            <a:off x="4343400" y="4572000"/>
            <a:ext cx="1415562"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2004</a:t>
            </a:r>
            <a:endParaRPr lang="en-US" sz="1400" dirty="0" smtClean="0"/>
          </a:p>
          <a:p>
            <a:r>
              <a:rPr lang="en-US" sz="1000" dirty="0" err="1" smtClean="0"/>
              <a:t>ArcGIS</a:t>
            </a:r>
            <a:r>
              <a:rPr lang="en-US" sz="1000" dirty="0" smtClean="0"/>
              <a:t> Cadastre 2014 Data Model Vision Published</a:t>
            </a:r>
            <a:endParaRPr lang="en-US" sz="1000" dirty="0"/>
          </a:p>
        </p:txBody>
      </p:sp>
      <p:cxnSp>
        <p:nvCxnSpPr>
          <p:cNvPr id="23" name="Straight Connector 22"/>
          <p:cNvCxnSpPr/>
          <p:nvPr/>
        </p:nvCxnSpPr>
        <p:spPr>
          <a:xfrm rot="5400000" flipH="1" flipV="1">
            <a:off x="974481" y="4397619"/>
            <a:ext cx="33703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3400" y="4593848"/>
            <a:ext cx="1143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1992</a:t>
            </a:r>
          </a:p>
          <a:p>
            <a:pPr algn="ctr"/>
            <a:r>
              <a:rPr lang="en-US" sz="1000" dirty="0" err="1" smtClean="0"/>
              <a:t>Geodata</a:t>
            </a:r>
            <a:r>
              <a:rPr lang="en-US" sz="1000" dirty="0" smtClean="0"/>
              <a:t> Australia developing </a:t>
            </a:r>
            <a:r>
              <a:rPr lang="en-US" sz="1000" dirty="0" err="1" smtClean="0"/>
              <a:t>GeoCadastre</a:t>
            </a:r>
            <a:endParaRPr lang="en-US" sz="1000" dirty="0"/>
          </a:p>
        </p:txBody>
      </p:sp>
      <p:cxnSp>
        <p:nvCxnSpPr>
          <p:cNvPr id="29" name="Straight Connector 28"/>
          <p:cNvCxnSpPr/>
          <p:nvPr/>
        </p:nvCxnSpPr>
        <p:spPr>
          <a:xfrm rot="16200000" flipH="1">
            <a:off x="2387111" y="4215911"/>
            <a:ext cx="685800" cy="26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673111" y="4215912"/>
            <a:ext cx="685800" cy="2637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p:txBody>
          <a:bodyPr>
            <a:normAutofit/>
          </a:bodyPr>
          <a:lstStyle/>
          <a:p>
            <a:endParaRPr lang="en-US" dirty="0" smtClean="0"/>
          </a:p>
          <a:p>
            <a:pPr>
              <a:buNone/>
            </a:pPr>
            <a:r>
              <a:rPr lang="en-US" dirty="0" smtClean="0"/>
              <a:t>Develop and Evaluate a Workflow to:</a:t>
            </a:r>
          </a:p>
          <a:p>
            <a:pPr lvl="1"/>
            <a:endParaRPr lang="en-US" dirty="0" smtClean="0"/>
          </a:p>
          <a:p>
            <a:pPr lvl="1"/>
            <a:r>
              <a:rPr lang="en-US" dirty="0" smtClean="0"/>
              <a:t>improve accuracy of the cadastre  &amp; related dataset </a:t>
            </a:r>
          </a:p>
          <a:p>
            <a:pPr lvl="2"/>
            <a:r>
              <a:rPr lang="en-US" dirty="0" smtClean="0"/>
              <a:t>evaluate success of improvement</a:t>
            </a:r>
          </a:p>
          <a:p>
            <a:pPr lvl="2"/>
            <a:r>
              <a:rPr lang="en-US" dirty="0" smtClean="0"/>
              <a:t>test success of workflow</a:t>
            </a:r>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200"/>
          </a:xfrm>
        </p:spPr>
        <p:txBody>
          <a:bodyPr>
            <a:normAutofit fontScale="90000"/>
          </a:bodyPr>
          <a:lstStyle/>
          <a:p>
            <a:r>
              <a:rPr lang="en-US" dirty="0" smtClean="0"/>
              <a:t>Study Area – Test Data Sample to be Used</a:t>
            </a:r>
            <a:endParaRPr lang="en-US" dirty="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pic>
        <p:nvPicPr>
          <p:cNvPr id="5" name="Picture 4"/>
          <p:cNvPicPr/>
          <p:nvPr/>
        </p:nvPicPr>
        <p:blipFill>
          <a:blip r:embed="rId3" cstate="print"/>
          <a:srcRect l="23077" t="20000" r="34936" b="20000"/>
          <a:stretch>
            <a:fillRect/>
          </a:stretch>
        </p:blipFill>
        <p:spPr bwMode="auto">
          <a:xfrm>
            <a:off x="4953000" y="2026920"/>
            <a:ext cx="3531358" cy="3154680"/>
          </a:xfrm>
          <a:prstGeom prst="rect">
            <a:avLst/>
          </a:prstGeom>
          <a:noFill/>
          <a:ln w="9525">
            <a:solidFill>
              <a:schemeClr val="tx1"/>
            </a:solidFill>
            <a:miter lim="800000"/>
            <a:headEnd/>
            <a:tailEnd/>
          </a:ln>
        </p:spPr>
      </p:pic>
      <p:pic>
        <p:nvPicPr>
          <p:cNvPr id="6" name="Picture 5"/>
          <p:cNvPicPr/>
          <p:nvPr/>
        </p:nvPicPr>
        <p:blipFill>
          <a:blip r:embed="rId4" cstate="print"/>
          <a:srcRect l="27083" t="29487" r="32532" b="28205"/>
          <a:stretch>
            <a:fillRect/>
          </a:stretch>
        </p:blipFill>
        <p:spPr bwMode="auto">
          <a:xfrm>
            <a:off x="811876" y="2560320"/>
            <a:ext cx="3607724"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Workflow Development</a:t>
            </a:r>
            <a:endParaRPr lang="en-US" dirty="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grpSp>
        <p:nvGrpSpPr>
          <p:cNvPr id="28" name="Group 27"/>
          <p:cNvGrpSpPr/>
          <p:nvPr/>
        </p:nvGrpSpPr>
        <p:grpSpPr>
          <a:xfrm>
            <a:off x="1905000" y="1981200"/>
            <a:ext cx="5334000" cy="2819400"/>
            <a:chOff x="685800" y="228600"/>
            <a:chExt cx="4419600" cy="2286000"/>
          </a:xfrm>
        </p:grpSpPr>
        <p:sp>
          <p:nvSpPr>
            <p:cNvPr id="18" name="Rectangle 17"/>
            <p:cNvSpPr/>
            <p:nvPr/>
          </p:nvSpPr>
          <p:spPr>
            <a:xfrm>
              <a:off x="685800" y="6858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a:ea typeface="+mn-ea"/>
                  <a:cs typeface="+mn-cs"/>
                </a:rPr>
                <a:t>STEP 2</a:t>
              </a:r>
            </a:p>
          </p:txBody>
        </p:sp>
        <p:sp>
          <p:nvSpPr>
            <p:cNvPr id="19" name="Rectangle 18"/>
            <p:cNvSpPr/>
            <p:nvPr/>
          </p:nvSpPr>
          <p:spPr>
            <a:xfrm>
              <a:off x="685800" y="16002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a:ea typeface="+mn-ea"/>
                  <a:cs typeface="+mn-cs"/>
                </a:rPr>
                <a:t>STEP 4</a:t>
              </a:r>
            </a:p>
          </p:txBody>
        </p:sp>
        <p:sp>
          <p:nvSpPr>
            <p:cNvPr id="20" name="Rectangle 19"/>
            <p:cNvSpPr/>
            <p:nvPr/>
          </p:nvSpPr>
          <p:spPr>
            <a:xfrm>
              <a:off x="2895600" y="6858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Preparing and Loading Data</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Rectangle 20"/>
            <p:cNvSpPr/>
            <p:nvPr/>
          </p:nvSpPr>
          <p:spPr>
            <a:xfrm>
              <a:off x="2895600" y="16002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Accuracy Assessment</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Rectangle 21"/>
            <p:cNvSpPr/>
            <p:nvPr/>
          </p:nvSpPr>
          <p:spPr>
            <a:xfrm>
              <a:off x="685800" y="2286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a:ea typeface="+mn-ea"/>
                  <a:cs typeface="+mn-cs"/>
                </a:rPr>
                <a:t>STEP 1</a:t>
              </a:r>
            </a:p>
          </p:txBody>
        </p:sp>
        <p:sp>
          <p:nvSpPr>
            <p:cNvPr id="23" name="Rectangle 22"/>
            <p:cNvSpPr/>
            <p:nvPr/>
          </p:nvSpPr>
          <p:spPr>
            <a:xfrm>
              <a:off x="2895600" y="2286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Building Framework</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Rectangle 23"/>
            <p:cNvSpPr/>
            <p:nvPr/>
          </p:nvSpPr>
          <p:spPr>
            <a:xfrm>
              <a:off x="685800" y="11430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a:ea typeface="+mn-ea"/>
                  <a:cs typeface="+mn-cs"/>
                </a:rPr>
                <a:t>STEP 3</a:t>
              </a:r>
            </a:p>
          </p:txBody>
        </p:sp>
        <p:sp>
          <p:nvSpPr>
            <p:cNvPr id="25" name="Rectangle 24"/>
            <p:cNvSpPr/>
            <p:nvPr/>
          </p:nvSpPr>
          <p:spPr>
            <a:xfrm>
              <a:off x="2895600" y="11430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Parcel Adjustment</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Rectangle 25"/>
            <p:cNvSpPr/>
            <p:nvPr/>
          </p:nvSpPr>
          <p:spPr>
            <a:xfrm>
              <a:off x="685800" y="20574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a:ea typeface="+mn-ea"/>
                  <a:cs typeface="+mn-cs"/>
                </a:rPr>
                <a:t>STEP 5</a:t>
              </a:r>
            </a:p>
          </p:txBody>
        </p:sp>
        <p:sp>
          <p:nvSpPr>
            <p:cNvPr id="27" name="Rectangle 26"/>
            <p:cNvSpPr/>
            <p:nvPr/>
          </p:nvSpPr>
          <p:spPr>
            <a:xfrm>
              <a:off x="2895600" y="20574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Adjustment</a:t>
              </a:r>
              <a:r>
                <a:rPr kumimoji="0" lang="en-US" sz="1400" b="0" i="0" u="none" strike="noStrike" kern="0" cap="none" spc="0" normalizeH="0" noProof="0" dirty="0" smtClean="0">
                  <a:ln>
                    <a:noFill/>
                  </a:ln>
                  <a:solidFill>
                    <a:sysClr val="window" lastClr="FFFFFF"/>
                  </a:solidFill>
                  <a:effectLst/>
                  <a:uLnTx/>
                  <a:uFillTx/>
                  <a:latin typeface="Calibri"/>
                  <a:ea typeface="+mn-ea"/>
                  <a:cs typeface="+mn-cs"/>
                </a:rPr>
                <a:t> to</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 associated layer</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32" name="Rectangle 31"/>
          <p:cNvSpPr/>
          <p:nvPr/>
        </p:nvSpPr>
        <p:spPr>
          <a:xfrm>
            <a:off x="2362200" y="51816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smtClean="0">
                <a:solidFill>
                  <a:sysClr val="window" lastClr="FFFFFF"/>
                </a:solidFill>
                <a:latin typeface="Calibri"/>
              </a:rPr>
              <a:t>User</a:t>
            </a:r>
            <a:endPar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33" name="Rectangle 32"/>
          <p:cNvSpPr/>
          <p:nvPr/>
        </p:nvSpPr>
        <p:spPr>
          <a:xfrm>
            <a:off x="4572000" y="51816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ysClr val="window" lastClr="FFFFFF"/>
                </a:solidFill>
                <a:latin typeface="Calibri"/>
              </a:rPr>
              <a:t>Feedback</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4" name="Curved Left Arrow 33"/>
          <p:cNvSpPr/>
          <p:nvPr/>
        </p:nvSpPr>
        <p:spPr>
          <a:xfrm>
            <a:off x="7467600" y="2133600"/>
            <a:ext cx="1371600" cy="3429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urved Left Arrow 35"/>
          <p:cNvSpPr/>
          <p:nvPr/>
        </p:nvSpPr>
        <p:spPr>
          <a:xfrm rot="10800000">
            <a:off x="304801" y="1981200"/>
            <a:ext cx="1371600" cy="3429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Left Arrow 36"/>
          <p:cNvSpPr/>
          <p:nvPr/>
        </p:nvSpPr>
        <p:spPr>
          <a:xfrm>
            <a:off x="7467600" y="2667000"/>
            <a:ext cx="1371600" cy="2895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Left Arrow 37"/>
          <p:cNvSpPr/>
          <p:nvPr/>
        </p:nvSpPr>
        <p:spPr>
          <a:xfrm>
            <a:off x="7467600" y="3200400"/>
            <a:ext cx="1371600"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urved Left Arrow 38"/>
          <p:cNvSpPr/>
          <p:nvPr/>
        </p:nvSpPr>
        <p:spPr>
          <a:xfrm>
            <a:off x="7467600" y="3810000"/>
            <a:ext cx="1371600" cy="1752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urved Left Arrow 39"/>
          <p:cNvSpPr/>
          <p:nvPr/>
        </p:nvSpPr>
        <p:spPr>
          <a:xfrm rot="10800000">
            <a:off x="304801" y="2514600"/>
            <a:ext cx="1371600" cy="2895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urved Left Arrow 40"/>
          <p:cNvSpPr/>
          <p:nvPr/>
        </p:nvSpPr>
        <p:spPr>
          <a:xfrm rot="10800000">
            <a:off x="304800" y="3124200"/>
            <a:ext cx="1371600" cy="2286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Left Arrow 41"/>
          <p:cNvSpPr/>
          <p:nvPr/>
        </p:nvSpPr>
        <p:spPr>
          <a:xfrm rot="10800000">
            <a:off x="304800" y="3810000"/>
            <a:ext cx="1371600" cy="1600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810000"/>
          </a:xfrm>
        </p:spPr>
        <p:txBody>
          <a:bodyPr>
            <a:normAutofit/>
          </a:bodyPr>
          <a:lstStyle/>
          <a:p>
            <a:endParaRPr lang="en-US" dirty="0" smtClean="0"/>
          </a:p>
          <a:p>
            <a:r>
              <a:rPr lang="en-US" dirty="0" smtClean="0"/>
              <a:t>review </a:t>
            </a:r>
          </a:p>
          <a:p>
            <a:pPr lvl="2">
              <a:buFontTx/>
              <a:buChar char="-"/>
            </a:pPr>
            <a:r>
              <a:rPr lang="en-US" dirty="0" smtClean="0"/>
              <a:t>ESRI documentation</a:t>
            </a:r>
          </a:p>
          <a:p>
            <a:pPr lvl="2">
              <a:buFontTx/>
              <a:buChar char="-"/>
            </a:pPr>
            <a:r>
              <a:rPr lang="en-US" dirty="0" smtClean="0"/>
              <a:t> other literature </a:t>
            </a:r>
          </a:p>
          <a:p>
            <a:pPr lvl="2">
              <a:buFontTx/>
              <a:buChar char="-"/>
            </a:pPr>
            <a:endParaRPr lang="en-US" dirty="0" smtClean="0"/>
          </a:p>
          <a:p>
            <a:r>
              <a:rPr lang="en-US" dirty="0" smtClean="0"/>
              <a:t>identify steps necessary to use parcel fabric</a:t>
            </a:r>
          </a:p>
          <a:p>
            <a:endParaRPr lang="en-US" dirty="0" smtClean="0"/>
          </a:p>
          <a:p>
            <a:r>
              <a:rPr lang="en-US" dirty="0" smtClean="0"/>
              <a:t>gather feedback</a:t>
            </a:r>
          </a:p>
          <a:p>
            <a:endParaRPr lang="en-US"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
        <p:nvSpPr>
          <p:cNvPr id="12" name="Rectangle 11"/>
          <p:cNvSpPr/>
          <p:nvPr/>
        </p:nvSpPr>
        <p:spPr>
          <a:xfrm>
            <a:off x="533400" y="7620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STEP 1</a:t>
            </a:r>
          </a:p>
        </p:txBody>
      </p:sp>
      <p:sp>
        <p:nvSpPr>
          <p:cNvPr id="13" name="Rectangle 12"/>
          <p:cNvSpPr/>
          <p:nvPr/>
        </p:nvSpPr>
        <p:spPr>
          <a:xfrm>
            <a:off x="2743200" y="7620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Building Framework</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4419600" cy="4495800"/>
          </a:xfrm>
        </p:spPr>
        <p:txBody>
          <a:bodyPr>
            <a:normAutofit/>
          </a:bodyPr>
          <a:lstStyle/>
          <a:p>
            <a:r>
              <a:rPr lang="en-US" sz="2250" dirty="0" smtClean="0"/>
              <a:t>prepare data </a:t>
            </a:r>
          </a:p>
          <a:p>
            <a:pPr lvl="1">
              <a:buFont typeface="Wingdings" pitchFamily="2" charset="2"/>
              <a:buChar char="§"/>
            </a:pPr>
            <a:r>
              <a:rPr lang="en-US" sz="2250" dirty="0" err="1" smtClean="0"/>
              <a:t>planarize</a:t>
            </a:r>
            <a:r>
              <a:rPr lang="en-US" sz="2250" dirty="0" smtClean="0"/>
              <a:t> lines and curves</a:t>
            </a:r>
          </a:p>
          <a:p>
            <a:pPr lvl="1">
              <a:buFont typeface="Wingdings" pitchFamily="2" charset="2"/>
              <a:buChar char="§"/>
            </a:pPr>
            <a:r>
              <a:rPr lang="en-US" sz="2250" dirty="0" smtClean="0"/>
              <a:t>verify topology</a:t>
            </a:r>
          </a:p>
          <a:p>
            <a:r>
              <a:rPr lang="en-US" sz="2250" dirty="0" smtClean="0"/>
              <a:t>load data</a:t>
            </a:r>
          </a:p>
          <a:p>
            <a:pPr lvl="1">
              <a:buFont typeface="Wingdings" pitchFamily="2" charset="2"/>
              <a:buChar char="§"/>
            </a:pPr>
            <a:r>
              <a:rPr lang="en-US" sz="2250" dirty="0" smtClean="0"/>
              <a:t>points, lines &amp; polygons</a:t>
            </a:r>
          </a:p>
          <a:p>
            <a:pPr lvl="1">
              <a:buFont typeface="Wingdings" pitchFamily="2" charset="2"/>
              <a:buChar char="§"/>
            </a:pPr>
            <a:r>
              <a:rPr lang="en-US" sz="2250" dirty="0" smtClean="0"/>
              <a:t>match control points</a:t>
            </a:r>
          </a:p>
          <a:p>
            <a:r>
              <a:rPr lang="en-US" sz="2250" dirty="0" smtClean="0"/>
              <a:t>capture workflow for client </a:t>
            </a:r>
          </a:p>
          <a:p>
            <a:pPr>
              <a:buNone/>
            </a:pPr>
            <a:r>
              <a:rPr lang="en-US" sz="2250" dirty="0" smtClean="0"/>
              <a:t>to repeat </a:t>
            </a:r>
          </a:p>
          <a:p>
            <a:pPr>
              <a:buNone/>
            </a:pPr>
            <a:endParaRPr lang="en-US" sz="2400"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
        <p:nvSpPr>
          <p:cNvPr id="9" name="Rectangle 8"/>
          <p:cNvSpPr/>
          <p:nvPr/>
        </p:nvSpPr>
        <p:spPr>
          <a:xfrm>
            <a:off x="381000" y="3810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STEP 2</a:t>
            </a:r>
          </a:p>
        </p:txBody>
      </p:sp>
      <p:sp>
        <p:nvSpPr>
          <p:cNvPr id="10" name="Rectangle 9"/>
          <p:cNvSpPr/>
          <p:nvPr/>
        </p:nvSpPr>
        <p:spPr>
          <a:xfrm>
            <a:off x="2590800" y="3810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Preparing and Loading Data</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6" name="Picture 5"/>
          <p:cNvPicPr/>
          <p:nvPr/>
        </p:nvPicPr>
        <p:blipFill>
          <a:blip r:embed="rId3" cstate="print"/>
          <a:srcRect l="22756" t="39744" r="40705" b="31025"/>
          <a:stretch>
            <a:fillRect/>
          </a:stretch>
        </p:blipFill>
        <p:spPr bwMode="auto">
          <a:xfrm>
            <a:off x="5295900" y="870737"/>
            <a:ext cx="2781300" cy="1390650"/>
          </a:xfrm>
          <a:prstGeom prst="rect">
            <a:avLst/>
          </a:prstGeom>
          <a:noFill/>
          <a:ln w="15875">
            <a:solidFill>
              <a:schemeClr val="bg1"/>
            </a:solidFill>
            <a:miter lim="800000"/>
            <a:headEnd/>
            <a:tailEnd/>
          </a:ln>
        </p:spPr>
      </p:pic>
      <p:pic>
        <p:nvPicPr>
          <p:cNvPr id="11" name="Picture 10"/>
          <p:cNvPicPr/>
          <p:nvPr/>
        </p:nvPicPr>
        <p:blipFill>
          <a:blip r:embed="rId4" cstate="print"/>
          <a:srcRect l="17949" t="19487" r="23718" b="17949"/>
          <a:stretch>
            <a:fillRect/>
          </a:stretch>
        </p:blipFill>
        <p:spPr bwMode="auto">
          <a:xfrm>
            <a:off x="1981200" y="4572000"/>
            <a:ext cx="2286000" cy="1485900"/>
          </a:xfrm>
          <a:prstGeom prst="rect">
            <a:avLst/>
          </a:prstGeom>
          <a:noFill/>
          <a:ln w="15875">
            <a:solidFill>
              <a:schemeClr val="bg1"/>
            </a:solidFill>
            <a:miter lim="800000"/>
            <a:headEnd/>
            <a:tailEnd/>
          </a:ln>
        </p:spPr>
      </p:pic>
      <p:pic>
        <p:nvPicPr>
          <p:cNvPr id="12" name="Picture 11"/>
          <p:cNvPicPr/>
          <p:nvPr/>
        </p:nvPicPr>
        <p:blipFill>
          <a:blip r:embed="rId5" cstate="print"/>
          <a:srcRect l="17788" t="19487" r="23718" b="17436"/>
          <a:stretch>
            <a:fillRect/>
          </a:stretch>
        </p:blipFill>
        <p:spPr bwMode="auto">
          <a:xfrm>
            <a:off x="4648200" y="4572000"/>
            <a:ext cx="2286000" cy="1490472"/>
          </a:xfrm>
          <a:prstGeom prst="rect">
            <a:avLst/>
          </a:prstGeom>
          <a:noFill/>
          <a:ln w="19050">
            <a:solidFill>
              <a:schemeClr val="bg1"/>
            </a:solidFill>
            <a:miter lim="800000"/>
            <a:headEnd/>
            <a:tailEnd/>
          </a:ln>
        </p:spPr>
      </p:pic>
      <p:pic>
        <p:nvPicPr>
          <p:cNvPr id="7" name="Picture 6"/>
          <p:cNvPicPr/>
          <p:nvPr/>
        </p:nvPicPr>
        <p:blipFill>
          <a:blip r:embed="rId6" cstate="print"/>
          <a:srcRect l="22917" t="39744" r="40865" b="30769"/>
          <a:stretch>
            <a:fillRect/>
          </a:stretch>
        </p:blipFill>
        <p:spPr bwMode="auto">
          <a:xfrm>
            <a:off x="5295900" y="2623337"/>
            <a:ext cx="2781300" cy="1415263"/>
          </a:xfrm>
          <a:prstGeom prst="rect">
            <a:avLst/>
          </a:prstGeom>
          <a:noFill/>
          <a:ln w="15875">
            <a:solidFill>
              <a:schemeClr val="bg1"/>
            </a:solidFill>
            <a:miter lim="800000"/>
            <a:headEnd/>
            <a:tailEnd/>
          </a:ln>
        </p:spPr>
      </p:pic>
      <p:sp>
        <p:nvSpPr>
          <p:cNvPr id="19" name="Down Arrow 18"/>
          <p:cNvSpPr/>
          <p:nvPr/>
        </p:nvSpPr>
        <p:spPr>
          <a:xfrm>
            <a:off x="6591300" y="2057400"/>
            <a:ext cx="3810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6200000">
            <a:off x="4229100" y="4991100"/>
            <a:ext cx="3810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
        <p:nvSpPr>
          <p:cNvPr id="9" name="Rectangle 8"/>
          <p:cNvSpPr/>
          <p:nvPr/>
        </p:nvSpPr>
        <p:spPr>
          <a:xfrm>
            <a:off x="381000" y="3810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STEP 2</a:t>
            </a:r>
          </a:p>
        </p:txBody>
      </p:sp>
      <p:sp>
        <p:nvSpPr>
          <p:cNvPr id="10" name="Rectangle 9"/>
          <p:cNvSpPr/>
          <p:nvPr/>
        </p:nvSpPr>
        <p:spPr>
          <a:xfrm>
            <a:off x="2590800" y="3810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Preparing and Loading Data (Cont.)</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9" name="Picture 2"/>
          <p:cNvPicPr>
            <a:picLocks noChangeAspect="1" noChangeArrowheads="1"/>
          </p:cNvPicPr>
          <p:nvPr/>
        </p:nvPicPr>
        <p:blipFill>
          <a:blip r:embed="rId3" cstate="print">
            <a:lum bright="-30000"/>
          </a:blip>
          <a:srcRect l="45110" t="11719" r="14375" b="9375"/>
          <a:stretch>
            <a:fillRect/>
          </a:stretch>
        </p:blipFill>
        <p:spPr bwMode="auto">
          <a:xfrm>
            <a:off x="5791200" y="1143000"/>
            <a:ext cx="3124200" cy="4867682"/>
          </a:xfrm>
          <a:prstGeom prst="rect">
            <a:avLst/>
          </a:prstGeom>
          <a:noFill/>
          <a:ln w="9525">
            <a:noFill/>
            <a:miter lim="800000"/>
            <a:headEnd/>
            <a:tailEnd/>
          </a:ln>
          <a:effectLst>
            <a:outerShdw blurRad="50800" dist="50800" dir="5400000" algn="ctr" rotWithShape="0">
              <a:srgbClr val="000000">
                <a:alpha val="50000"/>
              </a:srgbClr>
            </a:outerShdw>
          </a:effectLst>
        </p:spPr>
      </p:pic>
      <p:pic>
        <p:nvPicPr>
          <p:cNvPr id="20" name="Picture 5"/>
          <p:cNvPicPr>
            <a:picLocks noChangeAspect="1" noChangeArrowheads="1"/>
          </p:cNvPicPr>
          <p:nvPr/>
        </p:nvPicPr>
        <p:blipFill>
          <a:blip r:embed="rId4" cstate="print"/>
          <a:srcRect/>
          <a:stretch>
            <a:fillRect/>
          </a:stretch>
        </p:blipFill>
        <p:spPr bwMode="auto">
          <a:xfrm>
            <a:off x="5486400" y="381000"/>
            <a:ext cx="1803380" cy="2419350"/>
          </a:xfrm>
          <a:prstGeom prst="rect">
            <a:avLst/>
          </a:prstGeom>
          <a:noFill/>
          <a:ln w="25400">
            <a:solidFill>
              <a:schemeClr val="bg1"/>
            </a:solidFill>
            <a:miter lim="800000"/>
            <a:headEnd/>
            <a:tailEnd/>
          </a:ln>
        </p:spPr>
      </p:pic>
      <p:pic>
        <p:nvPicPr>
          <p:cNvPr id="26" name="Picture 25" descr="traverse.jpg"/>
          <p:cNvPicPr>
            <a:picLocks noChangeAspect="1"/>
          </p:cNvPicPr>
          <p:nvPr/>
        </p:nvPicPr>
        <p:blipFill>
          <a:blip r:embed="rId5" cstate="print"/>
          <a:srcRect l="27500" t="13333" r="33333" b="12667"/>
          <a:stretch>
            <a:fillRect/>
          </a:stretch>
        </p:blipFill>
        <p:spPr>
          <a:xfrm>
            <a:off x="381000" y="1828800"/>
            <a:ext cx="3581400" cy="4229100"/>
          </a:xfrm>
          <a:prstGeom prst="rect">
            <a:avLst/>
          </a:prstGeom>
        </p:spPr>
      </p:pic>
      <p:pic>
        <p:nvPicPr>
          <p:cNvPr id="25" name="Picture 24" descr="traverse.jpg"/>
          <p:cNvPicPr>
            <a:picLocks noChangeAspect="1"/>
          </p:cNvPicPr>
          <p:nvPr/>
        </p:nvPicPr>
        <p:blipFill>
          <a:blip r:embed="rId5" cstate="print"/>
          <a:srcRect t="13333" r="82500" b="34667"/>
          <a:stretch>
            <a:fillRect/>
          </a:stretch>
        </p:blipFill>
        <p:spPr>
          <a:xfrm>
            <a:off x="3733800" y="990600"/>
            <a:ext cx="1600200" cy="2971800"/>
          </a:xfrm>
          <a:prstGeom prst="rect">
            <a:avLst/>
          </a:prstGeom>
          <a:ln w="12700">
            <a:noFill/>
          </a:ln>
        </p:spPr>
      </p:pic>
      <p:sp>
        <p:nvSpPr>
          <p:cNvPr id="28" name="Oval 27"/>
          <p:cNvSpPr/>
          <p:nvPr/>
        </p:nvSpPr>
        <p:spPr>
          <a:xfrm>
            <a:off x="3124200" y="4572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rot="16200000" flipV="1">
            <a:off x="6096000" y="3124200"/>
            <a:ext cx="1676400" cy="914400"/>
          </a:xfrm>
          <a:prstGeom prst="straightConnector1">
            <a:avLst/>
          </a:prstGeom>
          <a:ln>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V="1">
            <a:off x="6743700" y="2705100"/>
            <a:ext cx="1752600" cy="762000"/>
          </a:xfrm>
          <a:prstGeom prst="straightConnector1">
            <a:avLst/>
          </a:prstGeom>
          <a:ln>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9483072">
            <a:off x="1175914" y="2741485"/>
            <a:ext cx="1538306" cy="461665"/>
          </a:xfrm>
          <a:prstGeom prst="rect">
            <a:avLst/>
          </a:prstGeom>
          <a:noFill/>
        </p:spPr>
        <p:txBody>
          <a:bodyPr wrap="none" rtlCol="0">
            <a:spAutoFit/>
          </a:bodyPr>
          <a:lstStyle/>
          <a:p>
            <a:r>
              <a:rPr lang="en-US" sz="1200" i="1" dirty="0" smtClean="0">
                <a:solidFill>
                  <a:srgbClr val="FF0000"/>
                </a:solidFill>
              </a:rPr>
              <a:t>bearing &amp; distance </a:t>
            </a:r>
          </a:p>
          <a:p>
            <a:r>
              <a:rPr lang="en-US" sz="1200" i="1" dirty="0" smtClean="0">
                <a:solidFill>
                  <a:srgbClr val="FF0000"/>
                </a:solidFill>
              </a:rPr>
              <a:t>calculated on import</a:t>
            </a:r>
          </a:p>
        </p:txBody>
      </p:sp>
      <p:cxnSp>
        <p:nvCxnSpPr>
          <p:cNvPr id="43" name="Straight Arrow Connector 42"/>
          <p:cNvCxnSpPr/>
          <p:nvPr/>
        </p:nvCxnSpPr>
        <p:spPr>
          <a:xfrm rot="16200000" flipH="1">
            <a:off x="647700" y="4457700"/>
            <a:ext cx="838200" cy="609600"/>
          </a:xfrm>
          <a:prstGeom prst="straightConnector1">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flipV="1">
            <a:off x="2514600" y="2286000"/>
            <a:ext cx="304800" cy="228600"/>
          </a:xfrm>
          <a:prstGeom prst="straightConnector1">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2971800" y="2209800"/>
            <a:ext cx="304800" cy="1588"/>
          </a:xfrm>
          <a:prstGeom prst="straightConnector1">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2896394" y="3504406"/>
            <a:ext cx="762000" cy="1588"/>
          </a:xfrm>
          <a:prstGeom prst="straightConnector1">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362200" y="5181600"/>
            <a:ext cx="609600" cy="457200"/>
          </a:xfrm>
          <a:prstGeom prst="straightConnector1">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a:bodyPr>
          <a:lstStyle/>
          <a:p>
            <a:r>
              <a:rPr lang="en-US" dirty="0" smtClean="0"/>
              <a:t>adjust parcels to surveyed control points</a:t>
            </a:r>
          </a:p>
          <a:p>
            <a:r>
              <a:rPr lang="en-US" dirty="0" smtClean="0"/>
              <a:t>use least-squares adjustment built into parcel fabric</a:t>
            </a:r>
          </a:p>
          <a:p>
            <a:pPr>
              <a:buNone/>
            </a:pPr>
            <a:endParaRPr lang="en-US"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
        <p:nvSpPr>
          <p:cNvPr id="11" name="Rectangle 10"/>
          <p:cNvSpPr/>
          <p:nvPr/>
        </p:nvSpPr>
        <p:spPr>
          <a:xfrm>
            <a:off x="533400" y="7620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STEP 3</a:t>
            </a:r>
          </a:p>
        </p:txBody>
      </p:sp>
      <p:sp>
        <p:nvSpPr>
          <p:cNvPr id="12" name="Rectangle 11"/>
          <p:cNvSpPr/>
          <p:nvPr/>
        </p:nvSpPr>
        <p:spPr>
          <a:xfrm>
            <a:off x="2743200" y="7620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Parcel Adjustment</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6" name="Picture 5"/>
          <p:cNvPicPr/>
          <p:nvPr/>
        </p:nvPicPr>
        <p:blipFill>
          <a:blip r:embed="rId3" cstate="print"/>
          <a:srcRect l="18109" t="14359" r="24359" b="11795"/>
          <a:stretch>
            <a:fillRect/>
          </a:stretch>
        </p:blipFill>
        <p:spPr bwMode="auto">
          <a:xfrm>
            <a:off x="457200" y="2743200"/>
            <a:ext cx="3977640" cy="3187891"/>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4" cstate="print"/>
          <a:srcRect l="16351" t="51238" r="72162" b="25905"/>
          <a:stretch>
            <a:fillRect/>
          </a:stretch>
        </p:blipFill>
        <p:spPr bwMode="auto">
          <a:xfrm>
            <a:off x="5867400" y="2523564"/>
            <a:ext cx="1930400" cy="1362635"/>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l="26250" t="34000" r="9375" b="22000"/>
          <a:stretch>
            <a:fillRect/>
          </a:stretch>
        </p:blipFill>
        <p:spPr bwMode="auto">
          <a:xfrm>
            <a:off x="4724400" y="4114800"/>
            <a:ext cx="4114800" cy="1757779"/>
          </a:xfrm>
          <a:prstGeom prst="rect">
            <a:avLst/>
          </a:prstGeom>
          <a:noFill/>
          <a:ln w="9525">
            <a:noFill/>
            <a:miter lim="800000"/>
            <a:headEnd/>
            <a:tailEnd/>
          </a:ln>
        </p:spPr>
      </p:pic>
      <p:sp>
        <p:nvSpPr>
          <p:cNvPr id="10" name="TextBox 9"/>
          <p:cNvSpPr txBox="1"/>
          <p:nvPr/>
        </p:nvSpPr>
        <p:spPr>
          <a:xfrm>
            <a:off x="7696200" y="5943600"/>
            <a:ext cx="1167307" cy="246221"/>
          </a:xfrm>
          <a:prstGeom prst="rect">
            <a:avLst/>
          </a:prstGeom>
          <a:noFill/>
        </p:spPr>
        <p:txBody>
          <a:bodyPr wrap="none" rtlCol="0">
            <a:spAutoFit/>
          </a:bodyPr>
          <a:lstStyle/>
          <a:p>
            <a:r>
              <a:rPr lang="en-US" sz="1000" dirty="0" smtClean="0"/>
              <a:t>Source:  ESRI 2011</a:t>
            </a:r>
            <a:endParaRPr lang="en-US" sz="1000" dirty="0"/>
          </a:p>
        </p:txBody>
      </p:sp>
      <p:sp>
        <p:nvSpPr>
          <p:cNvPr id="13" name="TextBox 12"/>
          <p:cNvSpPr txBox="1"/>
          <p:nvPr/>
        </p:nvSpPr>
        <p:spPr>
          <a:xfrm>
            <a:off x="6705600" y="3886200"/>
            <a:ext cx="1167307" cy="246221"/>
          </a:xfrm>
          <a:prstGeom prst="rect">
            <a:avLst/>
          </a:prstGeom>
          <a:noFill/>
        </p:spPr>
        <p:txBody>
          <a:bodyPr wrap="none" rtlCol="0">
            <a:spAutoFit/>
          </a:bodyPr>
          <a:lstStyle/>
          <a:p>
            <a:r>
              <a:rPr lang="en-US" sz="1000" dirty="0" smtClean="0"/>
              <a:t>Source:  ESRI 2011</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error evaluation</a:t>
            </a:r>
          </a:p>
          <a:p>
            <a:pPr lvl="1"/>
            <a:r>
              <a:rPr lang="en-US" dirty="0" smtClean="0"/>
              <a:t>compare adjusted fabric parcels to independently developed AutoCAD parcels</a:t>
            </a:r>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
        <p:nvSpPr>
          <p:cNvPr id="9" name="Rectangle 8"/>
          <p:cNvSpPr/>
          <p:nvPr/>
        </p:nvSpPr>
        <p:spPr>
          <a:xfrm>
            <a:off x="533400" y="7620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STEP 4</a:t>
            </a:r>
          </a:p>
        </p:txBody>
      </p:sp>
      <p:sp>
        <p:nvSpPr>
          <p:cNvPr id="10" name="Rectangle 9"/>
          <p:cNvSpPr/>
          <p:nvPr/>
        </p:nvSpPr>
        <p:spPr>
          <a:xfrm>
            <a:off x="2743200" y="7620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Accuracy assessment</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12" name="Group 11"/>
          <p:cNvGrpSpPr/>
          <p:nvPr/>
        </p:nvGrpSpPr>
        <p:grpSpPr>
          <a:xfrm>
            <a:off x="381000" y="2895600"/>
            <a:ext cx="8401556" cy="3200400"/>
            <a:chOff x="381000" y="2895600"/>
            <a:chExt cx="8401556" cy="3200400"/>
          </a:xfrm>
        </p:grpSpPr>
        <p:pic>
          <p:nvPicPr>
            <p:cNvPr id="6" name="Picture 5"/>
            <p:cNvPicPr/>
            <p:nvPr/>
          </p:nvPicPr>
          <p:blipFill>
            <a:blip r:embed="rId3" cstate="print"/>
            <a:srcRect l="17949" t="14359" r="24199" b="12308"/>
            <a:stretch>
              <a:fillRect/>
            </a:stretch>
          </p:blipFill>
          <p:spPr bwMode="auto">
            <a:xfrm>
              <a:off x="4800600" y="2895600"/>
              <a:ext cx="3981956" cy="3154680"/>
            </a:xfrm>
            <a:prstGeom prst="rect">
              <a:avLst/>
            </a:prstGeom>
            <a:noFill/>
            <a:ln w="9525">
              <a:solidFill>
                <a:schemeClr val="tx1"/>
              </a:solidFill>
              <a:miter lim="800000"/>
              <a:headEnd/>
              <a:tailEnd/>
            </a:ln>
          </p:spPr>
        </p:pic>
        <p:pic>
          <p:nvPicPr>
            <p:cNvPr id="7" name="Picture 6"/>
            <p:cNvPicPr/>
            <p:nvPr/>
          </p:nvPicPr>
          <p:blipFill>
            <a:blip r:embed="rId4" cstate="print"/>
            <a:srcRect l="18109" t="14359" r="24359" b="11795"/>
            <a:stretch>
              <a:fillRect/>
            </a:stretch>
          </p:blipFill>
          <p:spPr bwMode="auto">
            <a:xfrm>
              <a:off x="381000" y="2908109"/>
              <a:ext cx="3977640" cy="3187891"/>
            </a:xfrm>
            <a:prstGeom prst="rect">
              <a:avLst/>
            </a:prstGeom>
            <a:noFill/>
            <a:ln w="9525">
              <a:solidFill>
                <a:schemeClr val="tx1"/>
              </a:solidFill>
              <a:miter lim="800000"/>
              <a:headEnd/>
              <a:tailEnd/>
            </a:ln>
          </p:spPr>
        </p:pic>
        <p:sp>
          <p:nvSpPr>
            <p:cNvPr id="11" name="Right Arrow 10"/>
            <p:cNvSpPr/>
            <p:nvPr/>
          </p:nvSpPr>
          <p:spPr>
            <a:xfrm>
              <a:off x="4191000" y="4191000"/>
              <a:ext cx="914400" cy="914400"/>
            </a:xfrm>
            <a:prstGeom prst="rightArrow">
              <a:avLst/>
            </a:prstGeom>
            <a:effectLst>
              <a:innerShdw blurRad="114300">
                <a:prstClr val="black"/>
              </a:inn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a:bodyPr>
          <a:lstStyle/>
          <a:p>
            <a:r>
              <a:rPr lang="en-US" dirty="0" smtClean="0"/>
              <a:t>What is a Cadastre?</a:t>
            </a:r>
            <a:endParaRPr lang="en-US" dirty="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pic>
        <p:nvPicPr>
          <p:cNvPr id="1026" name="Picture 2"/>
          <p:cNvPicPr>
            <a:picLocks noChangeAspect="1" noChangeArrowheads="1"/>
          </p:cNvPicPr>
          <p:nvPr/>
        </p:nvPicPr>
        <p:blipFill>
          <a:blip r:embed="rId3" cstate="print"/>
          <a:srcRect l="12500" t="11719" r="14375" b="9375"/>
          <a:stretch>
            <a:fillRect/>
          </a:stretch>
        </p:blipFill>
        <p:spPr bwMode="auto">
          <a:xfrm>
            <a:off x="228600" y="1295400"/>
            <a:ext cx="5638800" cy="4867682"/>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181600" y="762000"/>
            <a:ext cx="2030578" cy="2724150"/>
          </a:xfrm>
          <a:prstGeom prst="rect">
            <a:avLst/>
          </a:prstGeom>
          <a:noFill/>
          <a:ln w="25400">
            <a:solidFill>
              <a:schemeClr val="bg1"/>
            </a:solidFill>
            <a:miter lim="800000"/>
            <a:headEnd/>
            <a:tailEnd/>
          </a:ln>
        </p:spPr>
      </p:pic>
      <p:pic>
        <p:nvPicPr>
          <p:cNvPr id="11" name="Picture 10" descr="100_6888.jpg"/>
          <p:cNvPicPr>
            <a:picLocks noChangeAspect="1"/>
          </p:cNvPicPr>
          <p:nvPr/>
        </p:nvPicPr>
        <p:blipFill>
          <a:blip r:embed="rId5" cstate="print"/>
          <a:srcRect l="23259" t="3876" r="21499" b="30222"/>
          <a:stretch>
            <a:fillRect/>
          </a:stretch>
        </p:blipFill>
        <p:spPr>
          <a:xfrm>
            <a:off x="7391400" y="304800"/>
            <a:ext cx="1451207" cy="1298448"/>
          </a:xfrm>
          <a:prstGeom prst="rect">
            <a:avLst/>
          </a:prstGeom>
        </p:spPr>
      </p:pic>
      <p:pic>
        <p:nvPicPr>
          <p:cNvPr id="12" name="Picture 11" descr="100_6886.jpg"/>
          <p:cNvPicPr>
            <a:picLocks noChangeAspect="1"/>
          </p:cNvPicPr>
          <p:nvPr/>
        </p:nvPicPr>
        <p:blipFill>
          <a:blip r:embed="rId6" cstate="print"/>
          <a:srcRect l="30701" t="10069" r="24427" b="36273"/>
          <a:stretch>
            <a:fillRect/>
          </a:stretch>
        </p:blipFill>
        <p:spPr>
          <a:xfrm>
            <a:off x="7391400" y="2054352"/>
            <a:ext cx="1447800" cy="1298448"/>
          </a:xfrm>
          <a:prstGeom prst="rect">
            <a:avLst/>
          </a:prstGeom>
        </p:spPr>
      </p:pic>
      <p:cxnSp>
        <p:nvCxnSpPr>
          <p:cNvPr id="20" name="Straight Arrow Connector 19"/>
          <p:cNvCxnSpPr/>
          <p:nvPr/>
        </p:nvCxnSpPr>
        <p:spPr>
          <a:xfrm flipV="1">
            <a:off x="3657600" y="2057400"/>
            <a:ext cx="1676400" cy="1524000"/>
          </a:xfrm>
          <a:prstGeom prst="straightConnector1">
            <a:avLst/>
          </a:prstGeom>
          <a:ln w="381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343400" y="3352800"/>
            <a:ext cx="1905000" cy="1143000"/>
          </a:xfrm>
          <a:prstGeom prst="straightConnector1">
            <a:avLst/>
          </a:prstGeom>
          <a:ln w="381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010400" y="762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2590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30" idx="6"/>
          </p:cNvCxnSpPr>
          <p:nvPr/>
        </p:nvCxnSpPr>
        <p:spPr>
          <a:xfrm>
            <a:off x="7239000" y="876300"/>
            <a:ext cx="609600" cy="38100"/>
          </a:xfrm>
          <a:prstGeom prst="straightConnector1">
            <a:avLst/>
          </a:prstGeom>
          <a:ln w="38100">
            <a:solidFill>
              <a:schemeClr val="bg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239000" y="2743200"/>
            <a:ext cx="609600" cy="38100"/>
          </a:xfrm>
          <a:prstGeom prst="straightConnector1">
            <a:avLst/>
          </a:prstGeom>
          <a:ln w="38100">
            <a:solidFill>
              <a:schemeClr val="bg1"/>
            </a:solidFill>
            <a:prstDash val="solid"/>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7" cstate="print"/>
          <a:srcRect l="14324" t="22095" r="56216" b="29905"/>
          <a:stretch>
            <a:fillRect/>
          </a:stretch>
        </p:blipFill>
        <p:spPr bwMode="auto">
          <a:xfrm>
            <a:off x="5943600" y="4419600"/>
            <a:ext cx="2913743"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apply adjustment to associated layer – zoning</a:t>
            </a:r>
          </a:p>
          <a:p>
            <a:pPr>
              <a:buNone/>
            </a:pPr>
            <a:endParaRPr lang="en-US"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
        <p:nvSpPr>
          <p:cNvPr id="11" name="Rectangle 10"/>
          <p:cNvSpPr/>
          <p:nvPr/>
        </p:nvSpPr>
        <p:spPr>
          <a:xfrm>
            <a:off x="533400" y="762000"/>
            <a:ext cx="2209800" cy="4572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Calibri"/>
                <a:ea typeface="+mn-ea"/>
                <a:cs typeface="+mn-cs"/>
              </a:rPr>
              <a:t>STEP 5</a:t>
            </a:r>
          </a:p>
        </p:txBody>
      </p:sp>
      <p:sp>
        <p:nvSpPr>
          <p:cNvPr id="12" name="Rectangle 11"/>
          <p:cNvSpPr/>
          <p:nvPr/>
        </p:nvSpPr>
        <p:spPr>
          <a:xfrm>
            <a:off x="2743200" y="762000"/>
            <a:ext cx="2209800" cy="457200"/>
          </a:xfrm>
          <a:prstGeom prst="rect">
            <a:avLst/>
          </a:prstGeom>
          <a:solidFill>
            <a:srgbClr val="4F81B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Adjusting an associated layer</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6" name="Picture 5"/>
          <p:cNvPicPr/>
          <p:nvPr/>
        </p:nvPicPr>
        <p:blipFill>
          <a:blip r:embed="rId3" cstate="print"/>
          <a:srcRect l="18109" t="14103" r="24199" b="11795"/>
          <a:stretch>
            <a:fillRect/>
          </a:stretch>
        </p:blipFill>
        <p:spPr bwMode="auto">
          <a:xfrm>
            <a:off x="365760" y="2362200"/>
            <a:ext cx="3977640" cy="3187891"/>
          </a:xfrm>
          <a:prstGeom prst="rect">
            <a:avLst/>
          </a:prstGeom>
          <a:noFill/>
          <a:ln w="9525">
            <a:solidFill>
              <a:schemeClr val="tx1"/>
            </a:solidFill>
            <a:miter lim="800000"/>
            <a:headEnd/>
            <a:tailEnd/>
          </a:ln>
        </p:spPr>
      </p:pic>
      <p:pic>
        <p:nvPicPr>
          <p:cNvPr id="7" name="Picture 6"/>
          <p:cNvPicPr/>
          <p:nvPr/>
        </p:nvPicPr>
        <p:blipFill>
          <a:blip r:embed="rId4" cstate="print"/>
          <a:srcRect l="17789" t="14103" r="23878" b="12051"/>
          <a:stretch>
            <a:fillRect/>
          </a:stretch>
        </p:blipFill>
        <p:spPr bwMode="auto">
          <a:xfrm>
            <a:off x="4800600" y="2362200"/>
            <a:ext cx="3987165" cy="3154680"/>
          </a:xfrm>
          <a:prstGeom prst="rect">
            <a:avLst/>
          </a:prstGeom>
          <a:noFill/>
          <a:ln w="9525">
            <a:solidFill>
              <a:schemeClr val="tx1"/>
            </a:solidFill>
            <a:miter lim="800000"/>
            <a:headEnd/>
            <a:tailEnd/>
          </a:ln>
        </p:spPr>
      </p:pic>
      <p:sp>
        <p:nvSpPr>
          <p:cNvPr id="9" name="Right Arrow 8"/>
          <p:cNvSpPr/>
          <p:nvPr/>
        </p:nvSpPr>
        <p:spPr>
          <a:xfrm>
            <a:off x="4191000" y="3505200"/>
            <a:ext cx="914400" cy="914400"/>
          </a:xfrm>
          <a:prstGeom prst="rightArrow">
            <a:avLst/>
          </a:prstGeom>
          <a:effectLst>
            <a:innerShdw blurRad="114300">
              <a:prstClr val="black"/>
            </a:inn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Workflow Evaluation</a:t>
            </a:r>
            <a:endParaRPr lang="en-US" dirty="0"/>
          </a:p>
        </p:txBody>
      </p:sp>
      <p:sp>
        <p:nvSpPr>
          <p:cNvPr id="3" name="Content Placeholder 2"/>
          <p:cNvSpPr>
            <a:spLocks noGrp="1"/>
          </p:cNvSpPr>
          <p:nvPr>
            <p:ph idx="1"/>
          </p:nvPr>
        </p:nvSpPr>
        <p:spPr/>
        <p:txBody>
          <a:bodyPr>
            <a:normAutofit/>
          </a:bodyPr>
          <a:lstStyle/>
          <a:p>
            <a:r>
              <a:rPr lang="en-US" dirty="0" smtClean="0"/>
              <a:t>work with City GIS Division staff to test usability of the workflow</a:t>
            </a:r>
          </a:p>
          <a:p>
            <a:r>
              <a:rPr lang="en-US" dirty="0" smtClean="0"/>
              <a:t>incorporate their feedback into the workflow </a:t>
            </a:r>
          </a:p>
          <a:p>
            <a:pPr>
              <a:buNone/>
            </a:pPr>
            <a:endParaRPr lang="en-US"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pic>
        <p:nvPicPr>
          <p:cNvPr id="2050" name="Picture 2" descr="C:\Users\Administrator\AppData\Local\Microsoft\Windows\Temporary Internet Files\Content.IE5\MSU1JBCC\MC900059703[1].wmf"/>
          <p:cNvPicPr>
            <a:picLocks noChangeAspect="1" noChangeArrowheads="1"/>
          </p:cNvPicPr>
          <p:nvPr/>
        </p:nvPicPr>
        <p:blipFill>
          <a:blip r:embed="rId3" cstate="print"/>
          <a:srcRect/>
          <a:stretch>
            <a:fillRect/>
          </a:stretch>
        </p:blipFill>
        <p:spPr bwMode="auto">
          <a:xfrm>
            <a:off x="2667000" y="3428999"/>
            <a:ext cx="3429000" cy="207595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Results</a:t>
            </a:r>
            <a:endParaRPr lang="en-US" dirty="0"/>
          </a:p>
        </p:txBody>
      </p:sp>
      <p:sp>
        <p:nvSpPr>
          <p:cNvPr id="3" name="Content Placeholder 2"/>
          <p:cNvSpPr>
            <a:spLocks noGrp="1"/>
          </p:cNvSpPr>
          <p:nvPr>
            <p:ph idx="1"/>
          </p:nvPr>
        </p:nvSpPr>
        <p:spPr/>
        <p:txBody>
          <a:bodyPr>
            <a:normAutofit/>
          </a:bodyPr>
          <a:lstStyle/>
          <a:p>
            <a:r>
              <a:rPr lang="en-US" dirty="0" smtClean="0"/>
              <a:t>evaluate the project for pitfalls, lessons learned, best practices and if the objectives were met</a:t>
            </a:r>
          </a:p>
          <a:p>
            <a:pPr>
              <a:buNone/>
            </a:pPr>
            <a:r>
              <a:rPr lang="en-US" dirty="0" smtClean="0"/>
              <a:t> </a:t>
            </a:r>
          </a:p>
          <a:p>
            <a:pPr>
              <a:buNone/>
            </a:pPr>
            <a:endParaRPr lang="en-US"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pic>
        <p:nvPicPr>
          <p:cNvPr id="3074" name="Picture 2" descr="C:\Users\Administrator\AppData\Local\Microsoft\Windows\Temporary Internet Files\Content.IE5\CWX0YMPJ\MC900239195[1].wmf"/>
          <p:cNvPicPr>
            <a:picLocks noChangeAspect="1" noChangeArrowheads="1"/>
          </p:cNvPicPr>
          <p:nvPr/>
        </p:nvPicPr>
        <p:blipFill>
          <a:blip r:embed="rId3" cstate="print"/>
          <a:srcRect/>
          <a:stretch>
            <a:fillRect/>
          </a:stretch>
        </p:blipFill>
        <p:spPr bwMode="auto">
          <a:xfrm>
            <a:off x="3352800" y="2971800"/>
            <a:ext cx="2706254" cy="2438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Timeline</a:t>
            </a:r>
            <a:endParaRPr lang="en-US" dirty="0"/>
          </a:p>
        </p:txBody>
      </p:sp>
      <p:sp>
        <p:nvSpPr>
          <p:cNvPr id="3" name="Content Placeholder 2"/>
          <p:cNvSpPr>
            <a:spLocks noGrp="1"/>
          </p:cNvSpPr>
          <p:nvPr>
            <p:ph idx="1"/>
          </p:nvPr>
        </p:nvSpPr>
        <p:spPr/>
        <p:txBody>
          <a:bodyPr>
            <a:normAutofit/>
          </a:bodyPr>
          <a:lstStyle/>
          <a:p>
            <a:r>
              <a:rPr lang="en-US" dirty="0" smtClean="0"/>
              <a:t>July 7, 2011 – Proposal Presentation / Proposal Submittal</a:t>
            </a:r>
          </a:p>
          <a:p>
            <a:r>
              <a:rPr lang="en-US" dirty="0" smtClean="0"/>
              <a:t>June 22 – July 31, 2011 – Refine workflow, gather and incorporate client feedback, finish testing</a:t>
            </a:r>
          </a:p>
          <a:p>
            <a:r>
              <a:rPr lang="en-US" dirty="0" smtClean="0"/>
              <a:t>July 31 – August 30, 2011 – finish paper and prepare final presentation</a:t>
            </a:r>
          </a:p>
          <a:p>
            <a:r>
              <a:rPr lang="en-US" dirty="0" smtClean="0"/>
              <a:t>September 1, 2011 –Present work at GIS in the Rockies Conference, Denver CO</a:t>
            </a:r>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Pennsylvania State University – Justine </a:t>
            </a:r>
            <a:r>
              <a:rPr lang="en-US" dirty="0" err="1" smtClean="0"/>
              <a:t>Blanford</a:t>
            </a:r>
            <a:endParaRPr lang="en-US" dirty="0" smtClean="0"/>
          </a:p>
          <a:p>
            <a:r>
              <a:rPr lang="en-US" dirty="0" smtClean="0"/>
              <a:t>Ferber Engineering Company</a:t>
            </a:r>
          </a:p>
          <a:p>
            <a:r>
              <a:rPr lang="en-US" dirty="0" smtClean="0"/>
              <a:t>Rapid City/Pennington County GIS Division – Don </a:t>
            </a:r>
            <a:r>
              <a:rPr lang="en-US" dirty="0" err="1" smtClean="0"/>
              <a:t>Jarvinen</a:t>
            </a:r>
            <a:endParaRPr lang="en-US" dirty="0" smtClean="0"/>
          </a:p>
          <a:p>
            <a:r>
              <a:rPr lang="en-US" dirty="0" smtClean="0"/>
              <a:t>ESRI Land Records Division – Chris </a:t>
            </a:r>
            <a:r>
              <a:rPr lang="en-US" dirty="0" err="1" smtClean="0"/>
              <a:t>Buscaglia</a:t>
            </a:r>
            <a:endParaRPr lang="en-US" dirty="0" smtClean="0"/>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p:spPr>
        <p:txBody>
          <a:bodyPr/>
          <a:lstStyle/>
          <a:p>
            <a:r>
              <a:rPr lang="en-US" sz="1800" dirty="0" err="1" smtClean="0"/>
              <a:t>Bhowmick</a:t>
            </a:r>
            <a:r>
              <a:rPr lang="en-US" sz="1800" dirty="0" smtClean="0"/>
              <a:t>, A., </a:t>
            </a:r>
            <a:r>
              <a:rPr lang="en-US" sz="1800" dirty="0" err="1" smtClean="0"/>
              <a:t>Bodnar</a:t>
            </a:r>
            <a:r>
              <a:rPr lang="en-US" sz="1800" dirty="0" smtClean="0"/>
              <a:t>, N., Farmer, D., </a:t>
            </a:r>
            <a:r>
              <a:rPr lang="en-US" sz="1800" dirty="0" err="1" smtClean="0"/>
              <a:t>Tirunagari</a:t>
            </a:r>
            <a:r>
              <a:rPr lang="en-US" sz="1800" dirty="0" smtClean="0"/>
              <a:t>, P., &amp; Van Pelt, D.  (2008).  Cadastre Management the GIS Way.  </a:t>
            </a:r>
            <a:r>
              <a:rPr lang="en-US" sz="1800" i="1" dirty="0" smtClean="0"/>
              <a:t>Professional Surveyor Magazine, Volume 28, Issue 8.</a:t>
            </a:r>
            <a:r>
              <a:rPr lang="en-US" sz="1800" dirty="0" smtClean="0"/>
              <a:t>  Retrieved April 8, 2001 from </a:t>
            </a:r>
            <a:r>
              <a:rPr lang="en-US" sz="1800" u="sng" dirty="0" smtClean="0">
                <a:hlinkClick r:id="rId3"/>
              </a:rPr>
              <a:t>http://www.profsurv.com/magazine/article.aspx?i=2198</a:t>
            </a:r>
            <a:r>
              <a:rPr lang="en-US" sz="1800" dirty="0" smtClean="0"/>
              <a:t> </a:t>
            </a:r>
          </a:p>
          <a:p>
            <a:r>
              <a:rPr lang="en-US" sz="1800" dirty="0" smtClean="0"/>
              <a:t>ESRI (2011).  Desktop 10 Help.  </a:t>
            </a:r>
            <a:r>
              <a:rPr lang="en-US" sz="1800" i="1" dirty="0" smtClean="0"/>
              <a:t>ArcGIS Resource Center Desktop 10</a:t>
            </a:r>
            <a:r>
              <a:rPr lang="en-US" sz="1800" dirty="0" smtClean="0"/>
              <a:t>.  Retrieved May 18, 2011 from </a:t>
            </a:r>
            <a:r>
              <a:rPr lang="en-US" sz="1800" dirty="0" smtClean="0">
                <a:hlinkClick r:id="rId4"/>
              </a:rPr>
              <a:t>http://help.arcgis.com/en/arcgisdesktop/10.0/help/index.html</a:t>
            </a:r>
            <a:endParaRPr lang="en-US" sz="1800" dirty="0" smtClean="0"/>
          </a:p>
          <a:p>
            <a:r>
              <a:rPr lang="en-US" sz="1800" dirty="0" smtClean="0"/>
              <a:t>Foote, K. &amp; Huebner, D.  (2000).  Error, Accuracy, and Precision.  </a:t>
            </a:r>
            <a:r>
              <a:rPr lang="en-US" sz="1800" i="1" dirty="0" smtClean="0"/>
              <a:t>The Geographer’s Craft.  </a:t>
            </a:r>
            <a:r>
              <a:rPr lang="en-US" sz="1800" dirty="0" smtClean="0"/>
              <a:t>Retrieved from </a:t>
            </a:r>
            <a:r>
              <a:rPr lang="en-US" sz="1800" u="sng" dirty="0" smtClean="0">
                <a:hlinkClick r:id="rId5"/>
              </a:rPr>
              <a:t>http://www.colorado.edu/geography/gcraft/notes/error/error_f.html</a:t>
            </a:r>
            <a:r>
              <a:rPr lang="en-US" sz="1800" dirty="0" smtClean="0"/>
              <a:t> </a:t>
            </a:r>
          </a:p>
          <a:p>
            <a:r>
              <a:rPr lang="en-US" sz="1800" dirty="0" smtClean="0"/>
              <a:t>Rapid City GIS Division. (2009). Rapid City Corporate Limits [metadata]. City of Rapid City, South Dakota: GIS Division.</a:t>
            </a:r>
          </a:p>
          <a:p>
            <a:pPr>
              <a:buNone/>
            </a:pPr>
            <a:endParaRPr lang="en-US" sz="1600" dirty="0" smtClean="0"/>
          </a:p>
          <a:p>
            <a:endParaRPr lang="en-US" sz="1600" dirty="0" smtClean="0">
              <a:solidFill>
                <a:schemeClr val="bg1">
                  <a:lumMod val="65000"/>
                  <a:lumOff val="35000"/>
                </a:schemeClr>
              </a:solidFill>
            </a:endParaRP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0"/>
            <a:ext cx="8229600" cy="1219200"/>
          </a:xfrm>
        </p:spPr>
        <p:txBody>
          <a:bodyPr>
            <a:normAutofit fontScale="90000"/>
          </a:bodyPr>
          <a:lstStyle/>
          <a:p>
            <a:pPr algn="ctr"/>
            <a:r>
              <a:rPr lang="en-US" dirty="0" smtClean="0"/>
              <a:t/>
            </a:r>
            <a:br>
              <a:rPr lang="en-US" dirty="0" smtClean="0"/>
            </a:br>
            <a:r>
              <a:rPr lang="en-US" dirty="0" smtClean="0"/>
              <a:t>Thank You!</a:t>
            </a:r>
            <a:br>
              <a:rPr lang="en-US" dirty="0" smtClean="0"/>
            </a:br>
            <a:r>
              <a:rPr lang="en-US" dirty="0" smtClean="0"/>
              <a:t>Questions?</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Records History / Importance</a:t>
            </a:r>
            <a:endParaRPr lang="en-US" dirty="0"/>
          </a:p>
        </p:txBody>
      </p:sp>
      <p:sp>
        <p:nvSpPr>
          <p:cNvPr id="3" name="Content Placeholder 2"/>
          <p:cNvSpPr>
            <a:spLocks noGrp="1"/>
          </p:cNvSpPr>
          <p:nvPr>
            <p:ph idx="1"/>
          </p:nvPr>
        </p:nvSpPr>
        <p:spPr/>
        <p:txBody>
          <a:bodyPr>
            <a:normAutofit lnSpcReduction="10000"/>
          </a:bodyPr>
          <a:lstStyle/>
          <a:p>
            <a:r>
              <a:rPr lang="en-US" dirty="0" smtClean="0"/>
              <a:t>property cadastres /land registration systems date back to 14</a:t>
            </a:r>
            <a:r>
              <a:rPr lang="en-US" baseline="30000" dirty="0" smtClean="0"/>
              <a:t>th</a:t>
            </a:r>
            <a:r>
              <a:rPr lang="en-US" dirty="0" smtClean="0"/>
              <a:t> century BC in Egypt</a:t>
            </a:r>
            <a:br>
              <a:rPr lang="en-US" dirty="0" smtClean="0"/>
            </a:br>
            <a:endParaRPr lang="en-US" dirty="0" smtClean="0"/>
          </a:p>
          <a:p>
            <a:r>
              <a:rPr lang="en-US" dirty="0" smtClean="0"/>
              <a:t>a digital cadastre system allows for  the</a:t>
            </a:r>
          </a:p>
          <a:p>
            <a:pPr lvl="2"/>
            <a:r>
              <a:rPr lang="en-US" dirty="0" smtClean="0"/>
              <a:t>management of public infrastructure</a:t>
            </a:r>
          </a:p>
          <a:p>
            <a:pPr lvl="2"/>
            <a:r>
              <a:rPr lang="en-US" dirty="0" smtClean="0"/>
              <a:t>response to natural disasters</a:t>
            </a:r>
          </a:p>
          <a:p>
            <a:pPr lvl="2"/>
            <a:r>
              <a:rPr lang="en-US" dirty="0" smtClean="0"/>
              <a:t>homeland security</a:t>
            </a:r>
          </a:p>
          <a:p>
            <a:pPr lvl="2"/>
            <a:r>
              <a:rPr lang="en-US" dirty="0" smtClean="0"/>
              <a:t>economics – (e.g. tax collection and other revenues) currently high property transaction fees &amp; mortgage crisis</a:t>
            </a:r>
          </a:p>
          <a:p>
            <a:pPr lvl="2"/>
            <a:endParaRPr lang="en-US" dirty="0" smtClean="0"/>
          </a:p>
          <a:p>
            <a:r>
              <a:rPr lang="en-US" dirty="0" smtClean="0"/>
              <a:t>in the U.S. land records administered by local governments</a:t>
            </a:r>
          </a:p>
          <a:p>
            <a:pPr>
              <a:buNone/>
            </a:pPr>
            <a:endParaRPr lang="en-US"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3962400" cy="4800600"/>
          </a:xfrm>
        </p:spPr>
        <p:txBody>
          <a:bodyPr>
            <a:normAutofit lnSpcReduction="10000"/>
          </a:bodyPr>
          <a:lstStyle/>
          <a:p>
            <a:r>
              <a:rPr lang="en-US" dirty="0" smtClean="0"/>
              <a:t>maintain ownership and tax information</a:t>
            </a:r>
          </a:p>
          <a:p>
            <a:r>
              <a:rPr lang="en-US" dirty="0" smtClean="0"/>
              <a:t>zoning and planning designations </a:t>
            </a:r>
          </a:p>
          <a:p>
            <a:r>
              <a:rPr lang="en-US" dirty="0" smtClean="0"/>
              <a:t>development of future land use</a:t>
            </a:r>
          </a:p>
          <a:p>
            <a:r>
              <a:rPr lang="en-US" dirty="0" smtClean="0"/>
              <a:t>track annexations</a:t>
            </a:r>
          </a:p>
          <a:p>
            <a:r>
              <a:rPr lang="en-US" dirty="0" smtClean="0"/>
              <a:t>maintain corporate boundaries</a:t>
            </a:r>
          </a:p>
          <a:p>
            <a:r>
              <a:rPr lang="en-US" dirty="0" smtClean="0"/>
              <a:t>planning future transportation routes</a:t>
            </a:r>
          </a:p>
          <a:p>
            <a:endParaRPr lang="en-US" dirty="0" smtClean="0"/>
          </a:p>
        </p:txBody>
      </p:sp>
      <p:pic>
        <p:nvPicPr>
          <p:cNvPr id="4" name="Picture 3"/>
          <p:cNvPicPr/>
          <p:nvPr/>
        </p:nvPicPr>
        <p:blipFill>
          <a:blip r:embed="rId3" cstate="print"/>
          <a:srcRect l="27083" t="29487" r="32532" b="28205"/>
          <a:stretch>
            <a:fillRect/>
          </a:stretch>
        </p:blipFill>
        <p:spPr bwMode="auto">
          <a:xfrm>
            <a:off x="4724400" y="1752600"/>
            <a:ext cx="4038600" cy="2438400"/>
          </a:xfrm>
          <a:prstGeom prst="rect">
            <a:avLst/>
          </a:prstGeom>
          <a:noFill/>
          <a:ln w="9525">
            <a:noFill/>
            <a:miter lim="800000"/>
            <a:headEnd/>
            <a:tailEnd/>
          </a:ln>
        </p:spPr>
      </p:pic>
      <p:sp>
        <p:nvSpPr>
          <p:cNvPr id="5" name="Content Placeholder 1"/>
          <p:cNvSpPr txBox="1">
            <a:spLocks/>
          </p:cNvSpPr>
          <p:nvPr/>
        </p:nvSpPr>
        <p:spPr>
          <a:xfrm>
            <a:off x="4724400" y="4419600"/>
            <a:ext cx="4419600" cy="1905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lang="en-US" sz="2600" dirty="0" smtClean="0"/>
              <a:t>Infrastructure Management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noProof="0" dirty="0" smtClean="0"/>
              <a:t>sanitary</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sewer system</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t>water system</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600" dirty="0" smtClean="0"/>
              <a:t> other asset management</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a:spLocks noGrp="1"/>
          </p:cNvSpPr>
          <p:nvPr>
            <p:ph type="title"/>
          </p:nvPr>
        </p:nvSpPr>
        <p:spPr>
          <a:xfrm>
            <a:off x="457200" y="152400"/>
            <a:ext cx="8229600" cy="1219200"/>
          </a:xfrm>
        </p:spPr>
        <p:txBody>
          <a:bodyPr/>
          <a:lstStyle/>
          <a:p>
            <a:r>
              <a:rPr lang="en-US" dirty="0" smtClean="0"/>
              <a:t>How Rapid City Uses Land Records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Improvement Needed?</a:t>
            </a:r>
            <a:endParaRPr lang="en-US" dirty="0"/>
          </a:p>
        </p:txBody>
      </p:sp>
      <p:sp>
        <p:nvSpPr>
          <p:cNvPr id="3" name="Content Placeholder 2"/>
          <p:cNvSpPr>
            <a:spLocks noGrp="1"/>
          </p:cNvSpPr>
          <p:nvPr>
            <p:ph idx="1"/>
          </p:nvPr>
        </p:nvSpPr>
        <p:spPr/>
        <p:txBody>
          <a:bodyPr>
            <a:normAutofit/>
          </a:bodyPr>
          <a:lstStyle/>
          <a:p>
            <a:r>
              <a:rPr lang="en-US" dirty="0" smtClean="0"/>
              <a:t>because Rapid City’s parcels dataset accuracy hasn’t kept pace with the accuracy of other </a:t>
            </a:r>
            <a:r>
              <a:rPr lang="en-US" dirty="0" err="1" smtClean="0"/>
              <a:t>basemap</a:t>
            </a:r>
            <a:r>
              <a:rPr lang="en-US" dirty="0" smtClean="0"/>
              <a:t> layers (i.e. aerial imagery)</a:t>
            </a:r>
          </a:p>
          <a:p>
            <a:endParaRPr lang="en-US" dirty="0" smtClean="0"/>
          </a:p>
          <a:p>
            <a:pPr>
              <a:buNone/>
            </a:pPr>
            <a:endParaRPr lang="en-US"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pic>
        <p:nvPicPr>
          <p:cNvPr id="5" name="Picture 4"/>
          <p:cNvPicPr/>
          <p:nvPr/>
        </p:nvPicPr>
        <p:blipFill>
          <a:blip r:embed="rId3" cstate="print"/>
          <a:srcRect l="17789" t="14359" r="24038" b="11795"/>
          <a:stretch>
            <a:fillRect/>
          </a:stretch>
        </p:blipFill>
        <p:spPr bwMode="auto">
          <a:xfrm>
            <a:off x="2590800" y="2971800"/>
            <a:ext cx="3976211" cy="3154680"/>
          </a:xfrm>
          <a:prstGeom prst="rect">
            <a:avLst/>
          </a:prstGeom>
          <a:noFill/>
          <a:ln w="9525">
            <a:solidFill>
              <a:schemeClr val="tx1"/>
            </a:solidFill>
            <a:miter lim="800000"/>
            <a:headEnd/>
            <a:tailEnd/>
          </a:ln>
        </p:spPr>
      </p:pic>
      <p:cxnSp>
        <p:nvCxnSpPr>
          <p:cNvPr id="9" name="Straight Arrow Connector 8"/>
          <p:cNvCxnSpPr/>
          <p:nvPr/>
        </p:nvCxnSpPr>
        <p:spPr>
          <a:xfrm rot="16200000" flipH="1">
            <a:off x="5295900" y="5524500"/>
            <a:ext cx="228600" cy="15240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City Parcels Dataset History</a:t>
            </a:r>
            <a:endParaRPr lang="en-US" dirty="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grpSp>
        <p:nvGrpSpPr>
          <p:cNvPr id="19" name="Group 18"/>
          <p:cNvGrpSpPr/>
          <p:nvPr/>
        </p:nvGrpSpPr>
        <p:grpSpPr>
          <a:xfrm>
            <a:off x="609600" y="2133600"/>
            <a:ext cx="7924800" cy="3352800"/>
            <a:chOff x="685800" y="1676400"/>
            <a:chExt cx="7924800" cy="3352800"/>
          </a:xfrm>
        </p:grpSpPr>
        <p:sp>
          <p:nvSpPr>
            <p:cNvPr id="20" name="Rectangle 19"/>
            <p:cNvSpPr/>
            <p:nvPr/>
          </p:nvSpPr>
          <p:spPr>
            <a:xfrm>
              <a:off x="4648200" y="3733800"/>
              <a:ext cx="1981200" cy="3048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2003</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ctangle 20"/>
            <p:cNvSpPr/>
            <p:nvPr/>
          </p:nvSpPr>
          <p:spPr>
            <a:xfrm>
              <a:off x="2667000" y="3733800"/>
              <a:ext cx="1981200" cy="3048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2000</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ectangle 21"/>
            <p:cNvSpPr/>
            <p:nvPr/>
          </p:nvSpPr>
          <p:spPr>
            <a:xfrm>
              <a:off x="685800" y="3733800"/>
              <a:ext cx="1981200" cy="3048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1989</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ctangle 22"/>
            <p:cNvSpPr/>
            <p:nvPr/>
          </p:nvSpPr>
          <p:spPr>
            <a:xfrm>
              <a:off x="685800" y="1676400"/>
              <a:ext cx="1981200" cy="2057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Parcels digitized from plats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Scales: 1:7,200, 1:2,400, 1:1,200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Control: USGS quadrangle section corners (7.5 minute)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Lines aligned to rectified but not </a:t>
              </a:r>
              <a:r>
                <a:rPr kumimoji="0" lang="en-US" sz="1100" b="0" i="0" u="none" strike="noStrike" kern="0" cap="none" spc="0" normalizeH="0" baseline="0" noProof="0" dirty="0" err="1" smtClean="0">
                  <a:ln>
                    <a:noFill/>
                  </a:ln>
                  <a:solidFill>
                    <a:sysClr val="window" lastClr="FFFFFF"/>
                  </a:solidFill>
                  <a:effectLst/>
                  <a:uLnTx/>
                  <a:uFillTx/>
                  <a:latin typeface="Calibri"/>
                  <a:ea typeface="+mn-ea"/>
                  <a:cs typeface="+mn-cs"/>
                </a:rPr>
                <a:t>ortho</a:t>
              </a: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-corrected aerial photos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smtClean="0">
                  <a:ln>
                    <a:noFill/>
                  </a:ln>
                  <a:solidFill>
                    <a:sysClr val="window" lastClr="FFFFFF"/>
                  </a:solidFill>
                  <a:effectLst/>
                  <a:uLnTx/>
                  <a:uFillTx/>
                  <a:latin typeface="Calibri"/>
                  <a:ea typeface="+mn-ea"/>
                  <a:cs typeface="+mn-cs"/>
                </a:rPr>
                <a:t>Microstation</a:t>
              </a:r>
              <a:r>
                <a:rPr kumimoji="0" lang="en-US" sz="1100" b="1" i="0" u="none" strike="noStrike" kern="0" cap="none" spc="0" normalizeH="0" baseline="0" noProof="0" dirty="0" smtClean="0">
                  <a:ln>
                    <a:noFill/>
                  </a:ln>
                  <a:solidFill>
                    <a:sysClr val="window" lastClr="FFFFFF"/>
                  </a:solidFill>
                  <a:effectLst/>
                  <a:uLnTx/>
                  <a:uFillTx/>
                  <a:latin typeface="Calibri"/>
                  <a:ea typeface="+mn-ea"/>
                  <a:cs typeface="+mn-cs"/>
                </a:rPr>
                <a:t> CAD</a:t>
              </a:r>
              <a:endParaRPr kumimoji="0" lang="en-US" sz="11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Rectangle 23"/>
            <p:cNvSpPr/>
            <p:nvPr/>
          </p:nvSpPr>
          <p:spPr>
            <a:xfrm>
              <a:off x="2667000" y="1676400"/>
              <a:ext cx="1981200" cy="2057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Parcels converted to ESRI ArcInfo Coverage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Control: USGS DLG &amp; DRG </a:t>
              </a: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(1:24,000)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Lines aligned to USGS DOQQ &amp; Rapid City </a:t>
              </a:r>
              <a:r>
                <a:rPr kumimoji="0" lang="en-US" sz="1100" b="0" i="0" u="none" strike="noStrike" kern="0" cap="none" spc="0" normalizeH="0" baseline="0" noProof="0" dirty="0" err="1" smtClean="0">
                  <a:ln>
                    <a:noFill/>
                  </a:ln>
                  <a:solidFill>
                    <a:sysClr val="window" lastClr="FFFFFF"/>
                  </a:solidFill>
                  <a:effectLst/>
                  <a:uLnTx/>
                  <a:uFillTx/>
                  <a:latin typeface="Calibri"/>
                  <a:ea typeface="+mn-ea"/>
                  <a:cs typeface="+mn-cs"/>
                </a:rPr>
                <a:t>ortho</a:t>
              </a: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-photography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Calibri"/>
                  <a:ea typeface="+mn-ea"/>
                  <a:cs typeface="+mn-cs"/>
                </a:rPr>
                <a:t>ESRI GIS Software</a:t>
              </a:r>
              <a:endParaRPr kumimoji="0" lang="en-US" sz="11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Rectangle 24"/>
            <p:cNvSpPr/>
            <p:nvPr/>
          </p:nvSpPr>
          <p:spPr>
            <a:xfrm>
              <a:off x="4648200" y="1676400"/>
              <a:ext cx="1981200" cy="2057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Parcels converted to single county-wide SDE feature class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rPr>
                <a:t>Maintenance of parcels by COGO input and other editing techniques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latin typeface="Calibri"/>
                  <a:ea typeface="+mn-ea"/>
                  <a:cs typeface="+mn-cs"/>
                </a:rPr>
                <a:t>ESRI GIS Software </a:t>
              </a:r>
              <a:endParaRPr kumimoji="0" lang="en-US" sz="11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Rectangle 25"/>
            <p:cNvSpPr/>
            <p:nvPr/>
          </p:nvSpPr>
          <p:spPr>
            <a:xfrm>
              <a:off x="6629400" y="3733800"/>
              <a:ext cx="1981200" cy="3048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2011</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Rectangle 26"/>
            <p:cNvSpPr/>
            <p:nvPr/>
          </p:nvSpPr>
          <p:spPr>
            <a:xfrm>
              <a:off x="685800" y="4038600"/>
              <a:ext cx="1981200" cy="685800"/>
            </a:xfrm>
            <a:prstGeom prst="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smtClean="0">
                  <a:ln>
                    <a:noFill/>
                  </a:ln>
                  <a:solidFill>
                    <a:sysClr val="window" lastClr="FFFFFF"/>
                  </a:solidFill>
                  <a:effectLst/>
                  <a:uLnTx/>
                  <a:uFillTx/>
                  <a:latin typeface="Calibri"/>
                  <a:ea typeface="+mn-ea"/>
                  <a:cs typeface="+mn-cs"/>
                </a:rPr>
                <a:t>Errors:</a:t>
              </a: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 aligning property to aerial photo</a:t>
              </a: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 name="Rectangle 27"/>
            <p:cNvSpPr/>
            <p:nvPr/>
          </p:nvSpPr>
          <p:spPr>
            <a:xfrm>
              <a:off x="685800" y="4724400"/>
              <a:ext cx="5943600" cy="3048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Data exist as a representation</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Rectangle 28"/>
            <p:cNvSpPr/>
            <p:nvPr/>
          </p:nvSpPr>
          <p:spPr>
            <a:xfrm>
              <a:off x="2667000" y="4038600"/>
              <a:ext cx="1981200" cy="685800"/>
            </a:xfrm>
            <a:prstGeom prst="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smtClean="0">
                  <a:ln>
                    <a:noFill/>
                  </a:ln>
                  <a:solidFill>
                    <a:sysClr val="window" lastClr="FFFFFF"/>
                  </a:solidFill>
                  <a:effectLst/>
                  <a:uLnTx/>
                  <a:uFillTx/>
                  <a:latin typeface="Calibri"/>
                  <a:ea typeface="+mn-ea"/>
                  <a:cs typeface="+mn-cs"/>
                </a:rPr>
                <a:t>Errors:</a:t>
              </a: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  alignment was better in east than in west of county;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removal of tax parcel lines to match DLG section lines</a:t>
              </a: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Rectangle 29"/>
            <p:cNvSpPr/>
            <p:nvPr/>
          </p:nvSpPr>
          <p:spPr>
            <a:xfrm>
              <a:off x="4648200" y="4038600"/>
              <a:ext cx="1981200" cy="685800"/>
            </a:xfrm>
            <a:prstGeom prst="rect">
              <a:avLst/>
            </a:prstGeom>
            <a:solidFill>
              <a:srgbClr val="1F497D">
                <a:lumMod val="5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smtClean="0">
                  <a:ln>
                    <a:noFill/>
                  </a:ln>
                  <a:solidFill>
                    <a:sysClr val="window" lastClr="FFFFFF"/>
                  </a:solidFill>
                  <a:effectLst/>
                  <a:uLnTx/>
                  <a:uFillTx/>
                  <a:latin typeface="Calibri"/>
                  <a:ea typeface="+mn-ea"/>
                  <a:cs typeface="+mn-cs"/>
                </a:rPr>
                <a:t>Errors:</a:t>
              </a: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  remain uncorrected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Rectangle 30"/>
            <p:cNvSpPr/>
            <p:nvPr/>
          </p:nvSpPr>
          <p:spPr>
            <a:xfrm>
              <a:off x="6629400" y="1676400"/>
              <a:ext cx="1981200" cy="2057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w="635">
                    <a:noFill/>
                  </a:ln>
                  <a:solidFill>
                    <a:srgbClr val="FFFF00"/>
                  </a:solidFill>
                  <a:effectLst/>
                  <a:uLnTx/>
                  <a:uFillTx/>
                  <a:latin typeface="Calibri"/>
                  <a:ea typeface="+mn-ea"/>
                  <a:cs typeface="+mn-cs"/>
                </a:rPr>
                <a:t>Migrate parcels to parcel fabric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8FE02"/>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00"/>
                  </a:solidFill>
                  <a:effectLst/>
                  <a:uLnTx/>
                  <a:uFillTx/>
                  <a:latin typeface="Calibri"/>
                  <a:ea typeface="+mn-ea"/>
                  <a:cs typeface="+mn-cs"/>
                </a:rPr>
                <a:t>Maintain cadastre and improve accuracy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F7FCB2"/>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F7FCB2"/>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F8FE02"/>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00"/>
                  </a:solidFill>
                  <a:effectLst/>
                  <a:uLnTx/>
                  <a:uFillTx/>
                  <a:latin typeface="Calibri"/>
                  <a:ea typeface="+mn-ea"/>
                  <a:cs typeface="+mn-cs"/>
                </a:rPr>
                <a:t>ESRI GIS Software </a:t>
              </a:r>
              <a:endParaRPr kumimoji="0" lang="en-US" sz="1100" b="1" i="0" u="none" strike="noStrike" kern="0" cap="none" spc="0" normalizeH="0" baseline="0" noProof="0" dirty="0">
                <a:ln>
                  <a:noFill/>
                </a:ln>
                <a:solidFill>
                  <a:srgbClr val="FFFF00"/>
                </a:solidFill>
                <a:effectLst/>
                <a:uLnTx/>
                <a:uFillTx/>
                <a:latin typeface="Calibri"/>
                <a:ea typeface="+mn-ea"/>
                <a:cs typeface="+mn-cs"/>
              </a:endParaRPr>
            </a:p>
          </p:txBody>
        </p:sp>
        <p:sp>
          <p:nvSpPr>
            <p:cNvPr id="32" name="Rectangle 31"/>
            <p:cNvSpPr/>
            <p:nvPr/>
          </p:nvSpPr>
          <p:spPr>
            <a:xfrm>
              <a:off x="6629400" y="4038600"/>
              <a:ext cx="1981200" cy="685800"/>
            </a:xfrm>
            <a:prstGeom prst="rect">
              <a:avLst/>
            </a:prstGeom>
            <a:solidFill>
              <a:srgbClr val="1F497D">
                <a:lumMod val="50000"/>
              </a:srgbClr>
            </a:solidFill>
            <a:ln w="25400" cap="flat" cmpd="sng" algn="ctr">
              <a:solidFill>
                <a:srgbClr val="4F81BD">
                  <a:shade val="5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smtClean="0">
                  <a:ln>
                    <a:noFill/>
                  </a:ln>
                  <a:solidFill>
                    <a:sysClr val="window" lastClr="FFFFFF"/>
                  </a:solidFill>
                  <a:effectLst/>
                  <a:uLnTx/>
                  <a:uFillTx/>
                  <a:latin typeface="Calibri"/>
                  <a:ea typeface="+mn-ea"/>
                  <a:cs typeface="+mn-cs"/>
                </a:rPr>
                <a:t>Errors:</a:t>
              </a: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en-US" sz="1200" b="1" i="0" u="none" strike="noStrike" kern="0" cap="none" spc="0" normalizeH="0" baseline="0" noProof="0" dirty="0" smtClean="0">
                  <a:ln>
                    <a:noFill/>
                  </a:ln>
                  <a:solidFill>
                    <a:srgbClr val="FFFF00"/>
                  </a:solidFill>
                  <a:effectLst/>
                  <a:uLnTx/>
                  <a:uFillTx/>
                  <a:latin typeface="Calibri"/>
                  <a:ea typeface="+mn-ea"/>
                  <a:cs typeface="+mn-cs"/>
                </a:rPr>
                <a:t>to reduce errors</a:t>
              </a:r>
              <a:endParaRPr kumimoji="0" lang="en-US" sz="1000" b="0" i="0" u="none" strike="noStrike" kern="0" cap="none" spc="0" normalizeH="0" baseline="0" noProof="0" dirty="0">
                <a:ln>
                  <a:noFill/>
                </a:ln>
                <a:solidFill>
                  <a:srgbClr val="FFFF00"/>
                </a:solidFill>
                <a:effectLst/>
                <a:uLnTx/>
                <a:uFillTx/>
                <a:latin typeface="Calibri"/>
                <a:ea typeface="+mn-ea"/>
                <a:cs typeface="+mn-cs"/>
              </a:endParaRPr>
            </a:p>
          </p:txBody>
        </p:sp>
        <p:sp>
          <p:nvSpPr>
            <p:cNvPr id="33" name="Rectangle 32"/>
            <p:cNvSpPr/>
            <p:nvPr/>
          </p:nvSpPr>
          <p:spPr>
            <a:xfrm>
              <a:off x="6629400" y="4724400"/>
              <a:ext cx="1981200" cy="3048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Need improved accuracy</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 name="Right Arrow 33"/>
            <p:cNvSpPr/>
            <p:nvPr/>
          </p:nvSpPr>
          <p:spPr>
            <a:xfrm>
              <a:off x="2514600" y="3200400"/>
              <a:ext cx="304800" cy="533400"/>
            </a:xfrm>
            <a:prstGeom prst="rightArrow">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Right Arrow 34"/>
            <p:cNvSpPr/>
            <p:nvPr/>
          </p:nvSpPr>
          <p:spPr>
            <a:xfrm>
              <a:off x="4495800" y="3200400"/>
              <a:ext cx="304800" cy="533400"/>
            </a:xfrm>
            <a:prstGeom prst="rightArrow">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Right Arrow 35"/>
            <p:cNvSpPr/>
            <p:nvPr/>
          </p:nvSpPr>
          <p:spPr>
            <a:xfrm>
              <a:off x="6477000" y="3200400"/>
              <a:ext cx="304800" cy="533400"/>
            </a:xfrm>
            <a:prstGeom prst="rightArrow">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Error</a:t>
            </a:r>
            <a:endParaRPr lang="en-US" dirty="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
        <p:nvSpPr>
          <p:cNvPr id="41" name="Rectangle 40"/>
          <p:cNvSpPr/>
          <p:nvPr/>
        </p:nvSpPr>
        <p:spPr>
          <a:xfrm>
            <a:off x="762000" y="2209800"/>
            <a:ext cx="2209800" cy="9906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ea typeface="+mn-ea"/>
                <a:cs typeface="+mn-cs"/>
              </a:rPr>
              <a:t>OBVIOUS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2" name="Rectangle 41"/>
          <p:cNvSpPr/>
          <p:nvPr/>
        </p:nvSpPr>
        <p:spPr>
          <a:xfrm>
            <a:off x="2971800" y="2209800"/>
            <a:ext cx="3048000" cy="990600"/>
          </a:xfrm>
          <a:prstGeom prst="rect">
            <a:avLst/>
          </a:prstGeom>
          <a:solidFill>
            <a:srgbClr val="4F81BD"/>
          </a:solidFill>
          <a:ln w="25400" cap="flat" cmpd="sng" algn="ctr">
            <a:solidFill>
              <a:sysClr val="window" lastClr="FFFFFF"/>
            </a:solidFill>
            <a:prstDash val="solid"/>
          </a:ln>
          <a:effectLst/>
        </p:spPr>
        <p:txBody>
          <a:bodyPr numCol="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Relevance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Areal Cover</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Accessibility</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Density of Observations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1" i="1" u="none" strike="noStrike" kern="1200" cap="none" spc="0" normalizeH="0" baseline="0" noProof="0" dirty="0" smtClean="0">
                <a:ln>
                  <a:noFill/>
                </a:ln>
                <a:solidFill>
                  <a:srgbClr val="FFFF00"/>
                </a:solidFill>
                <a:effectLst/>
                <a:uLnTx/>
                <a:uFillTx/>
                <a:latin typeface="Calibri"/>
                <a:ea typeface="+mn-ea"/>
                <a:cs typeface="+mn-cs"/>
              </a:rPr>
              <a:t>Age of Data</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1" i="1" u="none" strike="noStrike" kern="1200" cap="none" spc="0" normalizeH="0" baseline="0" noProof="0" dirty="0" smtClean="0">
                <a:ln>
                  <a:noFill/>
                </a:ln>
                <a:solidFill>
                  <a:srgbClr val="FFFF00"/>
                </a:solidFill>
                <a:effectLst/>
                <a:uLnTx/>
                <a:uFillTx/>
                <a:latin typeface="Calibri"/>
                <a:ea typeface="+mn-ea"/>
                <a:cs typeface="+mn-cs"/>
              </a:rPr>
              <a:t>Format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1" i="1" u="none" strike="noStrike" kern="1200" cap="none" spc="0" normalizeH="0" baseline="0" noProof="0" dirty="0" smtClean="0">
                <a:ln>
                  <a:noFill/>
                </a:ln>
                <a:solidFill>
                  <a:srgbClr val="FFFF00"/>
                </a:solidFill>
                <a:effectLst/>
                <a:uLnTx/>
                <a:uFillTx/>
                <a:latin typeface="Calibri"/>
                <a:ea typeface="+mn-ea"/>
                <a:cs typeface="+mn-cs"/>
              </a:rPr>
              <a:t>Map Scale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1" i="1" u="none" strike="noStrike" kern="1200" cap="none" spc="0" normalizeH="0" baseline="0" noProof="0" dirty="0" smtClean="0">
                <a:ln>
                  <a:noFill/>
                </a:ln>
                <a:solidFill>
                  <a:srgbClr val="FFFF00"/>
                </a:solidFill>
                <a:effectLst/>
                <a:uLnTx/>
                <a:uFillTx/>
                <a:latin typeface="Calibri"/>
                <a:ea typeface="+mn-ea"/>
                <a:cs typeface="+mn-cs"/>
              </a:rPr>
              <a:t>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43" name="Straight Arrow Connector 42"/>
          <p:cNvCxnSpPr>
            <a:endCxn id="45" idx="1"/>
          </p:cNvCxnSpPr>
          <p:nvPr/>
        </p:nvCxnSpPr>
        <p:spPr>
          <a:xfrm flipV="1">
            <a:off x="5334000" y="2247900"/>
            <a:ext cx="838200" cy="114300"/>
          </a:xfrm>
          <a:prstGeom prst="straightConnector1">
            <a:avLst/>
          </a:prstGeom>
          <a:noFill/>
          <a:ln w="19050" cap="flat" cmpd="sng" algn="ctr">
            <a:solidFill>
              <a:sysClr val="windowText" lastClr="000000"/>
            </a:solidFill>
            <a:prstDash val="dash"/>
            <a:tailEnd type="arrow"/>
          </a:ln>
          <a:effectLst/>
        </p:spPr>
      </p:cxnSp>
      <p:sp>
        <p:nvSpPr>
          <p:cNvPr id="44" name="Rectangle 43"/>
          <p:cNvSpPr/>
          <p:nvPr/>
        </p:nvSpPr>
        <p:spPr>
          <a:xfrm rot="16200000">
            <a:off x="-876301" y="3543300"/>
            <a:ext cx="2971800" cy="304800"/>
          </a:xfrm>
          <a:prstGeom prst="rect">
            <a:avLst/>
          </a:prstGeom>
          <a:solidFill>
            <a:srgbClr val="1F497D">
              <a:lumMod val="20000"/>
              <a:lumOff val="80000"/>
            </a:srgbClr>
          </a:solidFill>
          <a:ln w="25400" cap="flat" cmpd="sng" algn="ctr">
            <a:solidFill>
              <a:sysClr val="window" lastClr="FFFFFF"/>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               </a:t>
            </a:r>
            <a:r>
              <a:rPr kumimoji="0" lang="en-US" sz="1600" b="1"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TYPES OF ERROR</a:t>
            </a:r>
            <a:endParaRPr kumimoji="0" lang="en-US" sz="1600" b="1"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sp>
        <p:nvSpPr>
          <p:cNvPr id="45" name="Rectangle 44"/>
          <p:cNvSpPr/>
          <p:nvPr/>
        </p:nvSpPr>
        <p:spPr>
          <a:xfrm>
            <a:off x="6172200" y="2133600"/>
            <a:ext cx="2514600" cy="2286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Original dataset developed in 1989</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sp>
        <p:nvSpPr>
          <p:cNvPr id="46" name="Rectangle 45"/>
          <p:cNvSpPr/>
          <p:nvPr/>
        </p:nvSpPr>
        <p:spPr>
          <a:xfrm>
            <a:off x="762000" y="3200400"/>
            <a:ext cx="2209800" cy="9906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ea typeface="+mn-ea"/>
                <a:cs typeface="+mn-cs"/>
              </a:rPr>
              <a:t>NATURAL VARIATIONS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7" name="Rectangle 46"/>
          <p:cNvSpPr/>
          <p:nvPr/>
        </p:nvSpPr>
        <p:spPr>
          <a:xfrm>
            <a:off x="2971800" y="3200400"/>
            <a:ext cx="3048000" cy="990600"/>
          </a:xfrm>
          <a:prstGeom prst="rect">
            <a:avLst/>
          </a:prstGeom>
          <a:solidFill>
            <a:srgbClr val="4F81BD"/>
          </a:solidFill>
          <a:ln w="25400" cap="flat" cmpd="sng" algn="ctr">
            <a:solidFill>
              <a:sysClr val="window" lastClr="FFFFFF"/>
            </a:solidFill>
            <a:prstDash val="solid"/>
          </a:ln>
          <a:effectLst/>
        </p:spPr>
        <p:txBody>
          <a:bodyPr numCol="1"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Accuracy of Content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1" i="1" u="none" strike="noStrike" kern="1200" cap="none" spc="0" normalizeH="0" baseline="0" noProof="0" dirty="0" smtClean="0">
                <a:ln>
                  <a:noFill/>
                </a:ln>
                <a:solidFill>
                  <a:srgbClr val="FFFF00"/>
                </a:solidFill>
                <a:effectLst/>
                <a:uLnTx/>
                <a:uFillTx/>
                <a:latin typeface="Calibri"/>
                <a:ea typeface="+mn-ea"/>
                <a:cs typeface="+mn-cs"/>
              </a:rPr>
              <a:t>Positional Accuracy</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Sources of Variations in Data</a:t>
            </a:r>
          </a:p>
        </p:txBody>
      </p:sp>
      <p:sp>
        <p:nvSpPr>
          <p:cNvPr id="48" name="Rectangle 47"/>
          <p:cNvSpPr/>
          <p:nvPr/>
        </p:nvSpPr>
        <p:spPr>
          <a:xfrm>
            <a:off x="762000" y="4191000"/>
            <a:ext cx="2209800" cy="990600"/>
          </a:xfrm>
          <a:prstGeom prst="rect">
            <a:avLst/>
          </a:prstGeom>
          <a:solidFill>
            <a:srgbClr val="1F497D">
              <a:lumMod val="75000"/>
            </a:srgbClr>
          </a:solidFill>
          <a:ln w="25400" cap="flat" cmpd="sng" algn="ctr">
            <a:solidFill>
              <a:sysClr val="window" lastClr="FFFFFF"/>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ea typeface="+mn-ea"/>
                <a:cs typeface="+mn-cs"/>
              </a:rPr>
              <a:t>PROCESSING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9" name="Rectangle 48"/>
          <p:cNvSpPr/>
          <p:nvPr/>
        </p:nvSpPr>
        <p:spPr>
          <a:xfrm>
            <a:off x="2971800" y="4191000"/>
            <a:ext cx="3048000" cy="990600"/>
          </a:xfrm>
          <a:prstGeom prst="rect">
            <a:avLst/>
          </a:prstGeom>
          <a:solidFill>
            <a:srgbClr val="4F81BD"/>
          </a:solidFill>
          <a:ln w="25400" cap="flat" cmpd="sng" algn="ctr">
            <a:solidFill>
              <a:sysClr val="window" lastClr="FFFFFF"/>
            </a:solidFill>
            <a:prstDash val="solid"/>
          </a:ln>
          <a:effectLst/>
        </p:spPr>
        <p:txBody>
          <a:bodyPr numCol="1"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1" i="1" u="none" strike="noStrike" kern="1200" cap="none" spc="0" normalizeH="0" baseline="0" noProof="0" dirty="0" smtClean="0">
                <a:ln>
                  <a:noFill/>
                </a:ln>
                <a:solidFill>
                  <a:srgbClr val="FFFF00"/>
                </a:solidFill>
                <a:effectLst/>
                <a:uLnTx/>
                <a:uFillTx/>
                <a:latin typeface="Calibri"/>
                <a:ea typeface="+mn-ea"/>
                <a:cs typeface="+mn-cs"/>
              </a:rPr>
              <a:t>Numerical Errors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Errors in Topological Analysis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1" i="1" u="none" strike="noStrike" kern="1200" cap="none" spc="0" normalizeH="0" baseline="0" noProof="0" dirty="0" smtClean="0">
                <a:ln>
                  <a:noFill/>
                </a:ln>
                <a:solidFill>
                  <a:srgbClr val="FFFF00"/>
                </a:solidFill>
                <a:effectLst/>
                <a:uLnTx/>
                <a:uFillTx/>
                <a:latin typeface="Calibri"/>
                <a:ea typeface="+mn-ea"/>
                <a:cs typeface="+mn-cs"/>
              </a:rPr>
              <a:t>Classification and Generalization of Problems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Digitizing and </a:t>
            </a:r>
            <a:r>
              <a:rPr kumimoji="0" lang="en-US" sz="1200" b="0" i="0" u="none" strike="noStrike" kern="1200" cap="none" spc="0" normalizeH="0" baseline="0" noProof="0" dirty="0" err="1" smtClean="0">
                <a:ln>
                  <a:noFill/>
                </a:ln>
                <a:solidFill>
                  <a:sysClr val="window" lastClr="FFFFFF"/>
                </a:solidFill>
                <a:effectLst/>
                <a:uLnTx/>
                <a:uFillTx/>
                <a:latin typeface="Calibri"/>
                <a:ea typeface="+mn-ea"/>
                <a:cs typeface="+mn-cs"/>
              </a:rPr>
              <a:t>Geocoding</a:t>
            </a:r>
            <a:r>
              <a:rPr kumimoji="0" lang="en-US" sz="1200" b="0" i="0" u="none" strike="noStrike" kern="1200" cap="none" spc="0" normalizeH="0" baseline="0" noProof="0" dirty="0" smtClean="0">
                <a:ln>
                  <a:noFill/>
                </a:ln>
                <a:solidFill>
                  <a:sysClr val="window" lastClr="FFFFFF"/>
                </a:solidFill>
                <a:effectLst/>
                <a:uLnTx/>
                <a:uFillTx/>
                <a:latin typeface="Calibri"/>
                <a:ea typeface="+mn-ea"/>
                <a:cs typeface="+mn-cs"/>
              </a:rPr>
              <a:t> Errors</a:t>
            </a:r>
            <a:endParaRPr kumimoji="0" lang="en-US" sz="1200" b="0" i="1" u="none" strike="noStrike" kern="1200" cap="none" spc="0" normalizeH="0" baseline="0" noProof="0" dirty="0" smtClean="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50" name="Rectangle 49"/>
          <p:cNvSpPr/>
          <p:nvPr/>
        </p:nvSpPr>
        <p:spPr>
          <a:xfrm>
            <a:off x="6172200" y="2438400"/>
            <a:ext cx="2514600" cy="2286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Data in .</a:t>
            </a:r>
            <a:r>
              <a:rPr kumimoji="0" lang="en-US" sz="1000" b="0" i="0" u="none" strike="noStrike" kern="1200" cap="none" spc="0" normalizeH="0" baseline="0" noProof="0" dirty="0" err="1" smtClean="0">
                <a:ln>
                  <a:noFill/>
                </a:ln>
                <a:solidFill>
                  <a:sysClr val="windowText" lastClr="000000"/>
                </a:solidFill>
                <a:effectLst/>
                <a:uLnTx/>
                <a:uFillTx/>
                <a:latin typeface="Calibri" pitchFamily="34" charset="0"/>
                <a:ea typeface="+mn-ea"/>
                <a:cs typeface="Times New Roman" pitchFamily="18" charset="0"/>
              </a:rPr>
              <a:t>dgn</a:t>
            </a:r>
            <a:r>
              <a:rPr kumimoji="0" lang="en-US" sz="10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 coverage &amp; </a:t>
            </a:r>
            <a:r>
              <a:rPr kumimoji="0" lang="en-US" sz="1000" b="0" i="0" u="none" strike="noStrike" kern="1200" cap="none" spc="0" normalizeH="0" baseline="0" noProof="0" dirty="0" err="1" smtClean="0">
                <a:ln>
                  <a:noFill/>
                </a:ln>
                <a:solidFill>
                  <a:sysClr val="windowText" lastClr="000000"/>
                </a:solidFill>
                <a:effectLst/>
                <a:uLnTx/>
                <a:uFillTx/>
                <a:latin typeface="Calibri" pitchFamily="34" charset="0"/>
                <a:ea typeface="+mn-ea"/>
                <a:cs typeface="Times New Roman" pitchFamily="18" charset="0"/>
              </a:rPr>
              <a:t>ArcSDE</a:t>
            </a:r>
            <a:r>
              <a:rPr kumimoji="0" lang="en-US" sz="10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 formats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sp>
        <p:nvSpPr>
          <p:cNvPr id="51" name="Rectangle 50"/>
          <p:cNvSpPr/>
          <p:nvPr/>
        </p:nvSpPr>
        <p:spPr>
          <a:xfrm>
            <a:off x="6172200" y="2743200"/>
            <a:ext cx="2514600" cy="2286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95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Scales used: 1:1,200, 1:2,400, 1:7,200</a:t>
            </a:r>
          </a:p>
        </p:txBody>
      </p:sp>
      <p:sp>
        <p:nvSpPr>
          <p:cNvPr id="52" name="Rectangle 51"/>
          <p:cNvSpPr/>
          <p:nvPr/>
        </p:nvSpPr>
        <p:spPr>
          <a:xfrm>
            <a:off x="6172200" y="3048000"/>
            <a:ext cx="2514600" cy="2286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Cost consideration during development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sp>
        <p:nvSpPr>
          <p:cNvPr id="67" name="Rectangle 66"/>
          <p:cNvSpPr/>
          <p:nvPr/>
        </p:nvSpPr>
        <p:spPr>
          <a:xfrm>
            <a:off x="6172200" y="3581400"/>
            <a:ext cx="2514600" cy="2286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No surveyed control points incorporated</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sp>
        <p:nvSpPr>
          <p:cNvPr id="68" name="Rectangle 67"/>
          <p:cNvSpPr/>
          <p:nvPr/>
        </p:nvSpPr>
        <p:spPr>
          <a:xfrm>
            <a:off x="6172200" y="4191000"/>
            <a:ext cx="2514600" cy="2286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Different formats = different math solutions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sp>
        <p:nvSpPr>
          <p:cNvPr id="69" name="Rectangle 68"/>
          <p:cNvSpPr/>
          <p:nvPr/>
        </p:nvSpPr>
        <p:spPr>
          <a:xfrm>
            <a:off x="6172200" y="4648200"/>
            <a:ext cx="2514600" cy="228600"/>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pitchFamily="34" charset="0"/>
                <a:ea typeface="+mn-ea"/>
                <a:cs typeface="Times New Roman" pitchFamily="18" charset="0"/>
              </a:rPr>
              <a:t>Human interpretation of data</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p:txBody>
      </p:sp>
      <p:cxnSp>
        <p:nvCxnSpPr>
          <p:cNvPr id="70" name="Straight Arrow Connector 69"/>
          <p:cNvCxnSpPr>
            <a:endCxn id="50" idx="1"/>
          </p:cNvCxnSpPr>
          <p:nvPr/>
        </p:nvCxnSpPr>
        <p:spPr>
          <a:xfrm>
            <a:off x="5029200" y="2514600"/>
            <a:ext cx="1143000" cy="38100"/>
          </a:xfrm>
          <a:prstGeom prst="straightConnector1">
            <a:avLst/>
          </a:prstGeom>
          <a:noFill/>
          <a:ln w="19050" cap="flat" cmpd="sng" algn="ctr">
            <a:solidFill>
              <a:sysClr val="windowText" lastClr="000000"/>
            </a:solidFill>
            <a:prstDash val="dash"/>
            <a:tailEnd type="arrow"/>
          </a:ln>
          <a:effectLst/>
        </p:spPr>
      </p:cxnSp>
      <p:cxnSp>
        <p:nvCxnSpPr>
          <p:cNvPr id="71" name="Straight Arrow Connector 70"/>
          <p:cNvCxnSpPr>
            <a:endCxn id="51" idx="1"/>
          </p:cNvCxnSpPr>
          <p:nvPr/>
        </p:nvCxnSpPr>
        <p:spPr>
          <a:xfrm>
            <a:off x="5181600" y="2743200"/>
            <a:ext cx="990600" cy="114300"/>
          </a:xfrm>
          <a:prstGeom prst="straightConnector1">
            <a:avLst/>
          </a:prstGeom>
          <a:noFill/>
          <a:ln w="19050" cap="flat" cmpd="sng" algn="ctr">
            <a:solidFill>
              <a:sysClr val="windowText" lastClr="000000"/>
            </a:solidFill>
            <a:prstDash val="dash"/>
            <a:tailEnd type="arrow"/>
          </a:ln>
          <a:effectLst/>
        </p:spPr>
      </p:cxnSp>
      <p:cxnSp>
        <p:nvCxnSpPr>
          <p:cNvPr id="72" name="Straight Arrow Connector 71"/>
          <p:cNvCxnSpPr>
            <a:endCxn id="52" idx="1"/>
          </p:cNvCxnSpPr>
          <p:nvPr/>
        </p:nvCxnSpPr>
        <p:spPr>
          <a:xfrm>
            <a:off x="4800600" y="2895600"/>
            <a:ext cx="1371600" cy="266700"/>
          </a:xfrm>
          <a:prstGeom prst="straightConnector1">
            <a:avLst/>
          </a:prstGeom>
          <a:noFill/>
          <a:ln w="19050" cap="flat" cmpd="sng" algn="ctr">
            <a:solidFill>
              <a:sysClr val="windowText" lastClr="000000"/>
            </a:solidFill>
            <a:prstDash val="dash"/>
            <a:tailEnd type="arrow"/>
          </a:ln>
          <a:effectLst/>
        </p:spPr>
      </p:cxnSp>
      <p:cxnSp>
        <p:nvCxnSpPr>
          <p:cNvPr id="73" name="Straight Arrow Connector 72"/>
          <p:cNvCxnSpPr>
            <a:endCxn id="67" idx="1"/>
          </p:cNvCxnSpPr>
          <p:nvPr/>
        </p:nvCxnSpPr>
        <p:spPr>
          <a:xfrm flipV="1">
            <a:off x="4343400" y="3695700"/>
            <a:ext cx="1828800" cy="38100"/>
          </a:xfrm>
          <a:prstGeom prst="straightConnector1">
            <a:avLst/>
          </a:prstGeom>
          <a:noFill/>
          <a:ln w="19050" cap="flat" cmpd="sng" algn="ctr">
            <a:solidFill>
              <a:sysClr val="windowText" lastClr="000000"/>
            </a:solidFill>
            <a:prstDash val="dash"/>
            <a:tailEnd type="arrow"/>
          </a:ln>
          <a:effectLst/>
        </p:spPr>
      </p:cxnSp>
      <p:cxnSp>
        <p:nvCxnSpPr>
          <p:cNvPr id="74" name="Straight Arrow Connector 73"/>
          <p:cNvCxnSpPr>
            <a:endCxn id="68" idx="1"/>
          </p:cNvCxnSpPr>
          <p:nvPr/>
        </p:nvCxnSpPr>
        <p:spPr>
          <a:xfrm flipV="1">
            <a:off x="4191000" y="4305300"/>
            <a:ext cx="1981200" cy="76200"/>
          </a:xfrm>
          <a:prstGeom prst="straightConnector1">
            <a:avLst/>
          </a:prstGeom>
          <a:noFill/>
          <a:ln w="19050" cap="flat" cmpd="sng" algn="ctr">
            <a:solidFill>
              <a:sysClr val="windowText" lastClr="000000"/>
            </a:solidFill>
            <a:prstDash val="dash"/>
            <a:tailEnd type="arrow"/>
          </a:ln>
          <a:effectLst/>
        </p:spPr>
      </p:cxnSp>
      <p:cxnSp>
        <p:nvCxnSpPr>
          <p:cNvPr id="75" name="Straight Arrow Connector 74"/>
          <p:cNvCxnSpPr>
            <a:endCxn id="69" idx="1"/>
          </p:cNvCxnSpPr>
          <p:nvPr/>
        </p:nvCxnSpPr>
        <p:spPr>
          <a:xfrm>
            <a:off x="5334000" y="4724400"/>
            <a:ext cx="838200" cy="38100"/>
          </a:xfrm>
          <a:prstGeom prst="straightConnector1">
            <a:avLst/>
          </a:prstGeom>
          <a:noFill/>
          <a:ln w="19050" cap="flat" cmpd="sng" algn="ctr">
            <a:solidFill>
              <a:sysClr val="windowText" lastClr="000000"/>
            </a:solidFill>
            <a:prstDash val="dash"/>
            <a:tailEnd type="arrow"/>
          </a:ln>
          <a:effectLst/>
        </p:spPr>
      </p:cxnSp>
      <p:sp>
        <p:nvSpPr>
          <p:cNvPr id="25" name="TextBox 24"/>
          <p:cNvSpPr txBox="1"/>
          <p:nvPr/>
        </p:nvSpPr>
        <p:spPr>
          <a:xfrm>
            <a:off x="381000" y="5715000"/>
            <a:ext cx="2286000" cy="246221"/>
          </a:xfrm>
          <a:prstGeom prst="rect">
            <a:avLst/>
          </a:prstGeom>
          <a:noFill/>
        </p:spPr>
        <p:txBody>
          <a:bodyPr wrap="square" rtlCol="0">
            <a:spAutoFit/>
          </a:bodyPr>
          <a:lstStyle/>
          <a:p>
            <a:r>
              <a:rPr lang="en-US" sz="1000" dirty="0" smtClean="0"/>
              <a:t>Source: Foote and Huebner (1995)</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Error</a:t>
            </a:r>
            <a:endParaRPr lang="en-US" dirty="0"/>
          </a:p>
        </p:txBody>
      </p:sp>
      <p:sp>
        <p:nvSpPr>
          <p:cNvPr id="3" name="Content Placeholder 2"/>
          <p:cNvSpPr>
            <a:spLocks noGrp="1"/>
          </p:cNvSpPr>
          <p:nvPr>
            <p:ph idx="1"/>
          </p:nvPr>
        </p:nvSpPr>
        <p:spPr>
          <a:xfrm>
            <a:off x="457200" y="1524000"/>
            <a:ext cx="8534400" cy="4572000"/>
          </a:xfrm>
        </p:spPr>
        <p:txBody>
          <a:bodyPr>
            <a:normAutofit/>
          </a:bodyPr>
          <a:lstStyle/>
          <a:p>
            <a:pPr lvl="1"/>
            <a:r>
              <a:rPr lang="en-US" dirty="0" smtClean="0"/>
              <a:t>current dataset is a representation</a:t>
            </a:r>
          </a:p>
          <a:p>
            <a:pPr lvl="1"/>
            <a:r>
              <a:rPr lang="en-US" dirty="0" smtClean="0"/>
              <a:t>public and city staff use data daily</a:t>
            </a:r>
          </a:p>
          <a:p>
            <a:pPr lvl="1"/>
            <a:r>
              <a:rPr lang="en-US" dirty="0" smtClean="0"/>
              <a:t>problems visually or spatially analyzing features as they relate to property boundaries</a:t>
            </a:r>
          </a:p>
          <a:p>
            <a:pPr lvl="1"/>
            <a:endParaRPr lang="en-US" dirty="0" smtClean="0"/>
          </a:p>
          <a:p>
            <a:r>
              <a:rPr lang="en-US" dirty="0" smtClean="0"/>
              <a:t>Need to Improve Accuracy</a:t>
            </a:r>
          </a:p>
          <a:p>
            <a:pPr lvl="1"/>
            <a:r>
              <a:rPr lang="en-US" dirty="0" smtClean="0"/>
              <a:t>cost prohibitive to hire a consultant to reconstruct</a:t>
            </a:r>
          </a:p>
          <a:p>
            <a:pPr lvl="1"/>
            <a:r>
              <a:rPr lang="en-US" dirty="0" smtClean="0"/>
              <a:t>not enough manpower in the GIS Division to re-build </a:t>
            </a:r>
          </a:p>
          <a:p>
            <a:pPr lvl="1"/>
            <a:r>
              <a:rPr lang="en-US" dirty="0" smtClean="0"/>
              <a:t>need to leave some version of parcels in service at all times</a:t>
            </a:r>
          </a:p>
          <a:p>
            <a:pPr lvl="1"/>
            <a:r>
              <a:rPr lang="en-US" dirty="0" smtClean="0"/>
              <a:t>up until now, no suitable alternative</a:t>
            </a:r>
          </a:p>
          <a:p>
            <a:endParaRPr lang="en-US" dirty="0" smtClean="0"/>
          </a:p>
          <a:p>
            <a:pPr>
              <a:buNone/>
            </a:pPr>
            <a:endParaRPr lang="en-US" dirty="0" smtClean="0"/>
          </a:p>
        </p:txBody>
      </p:sp>
      <p:sp>
        <p:nvSpPr>
          <p:cNvPr id="8" name="Footer Placeholder 7"/>
          <p:cNvSpPr>
            <a:spLocks noGrp="1"/>
          </p:cNvSpPr>
          <p:nvPr>
            <p:ph type="ftr" sz="quarter" idx="16"/>
          </p:nvPr>
        </p:nvSpPr>
        <p:spPr>
          <a:xfrm>
            <a:off x="1295400" y="6172200"/>
            <a:ext cx="6172200" cy="384048"/>
          </a:xfrm>
        </p:spPr>
        <p:txBody>
          <a:bodyPr/>
          <a:lstStyle/>
          <a:p>
            <a:r>
              <a:rPr lang="en-US" sz="1000" i="1" dirty="0" smtClean="0"/>
              <a:t>Pennsylvania State University  -  GEOG 596A  -  Spring 2011  - Capstone Proposal – Linda M. Foster             </a:t>
            </a:r>
            <a:endParaRPr lang="en-US" sz="1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72000"/>
          </a:xfrm>
        </p:spPr>
        <p:txBody>
          <a:bodyPr>
            <a:normAutofit lnSpcReduction="10000"/>
          </a:bodyPr>
          <a:lstStyle/>
          <a:p>
            <a:pPr lvl="0"/>
            <a:endParaRPr lang="en-US" u="sng" dirty="0" smtClean="0"/>
          </a:p>
          <a:p>
            <a:pPr lvl="0"/>
            <a:r>
              <a:rPr lang="en-US" dirty="0" smtClean="0"/>
              <a:t>develop layers with higher spatial accuracy</a:t>
            </a:r>
          </a:p>
          <a:p>
            <a:pPr lvl="0"/>
            <a:endParaRPr lang="en-US" dirty="0" smtClean="0"/>
          </a:p>
          <a:p>
            <a:pPr lvl="0"/>
            <a:r>
              <a:rPr lang="en-US" dirty="0" smtClean="0"/>
              <a:t>update and modify cadastral layers continuously, so as to increase accuracy of cadastre with time</a:t>
            </a:r>
          </a:p>
          <a:p>
            <a:pPr lvl="0"/>
            <a:endParaRPr lang="en-US" dirty="0" smtClean="0"/>
          </a:p>
          <a:p>
            <a:pPr lvl="0"/>
            <a:r>
              <a:rPr lang="en-US" dirty="0" smtClean="0"/>
              <a:t>store legacy data while constructing the maps from oldest to newest surveys</a:t>
            </a:r>
          </a:p>
          <a:p>
            <a:pPr lvl="0"/>
            <a:endParaRPr lang="en-US" u="sng" dirty="0" smtClean="0"/>
          </a:p>
          <a:p>
            <a:pPr lvl="0"/>
            <a:r>
              <a:rPr lang="en-US" dirty="0" smtClean="0"/>
              <a:t>retrieve easily</a:t>
            </a:r>
          </a:p>
          <a:p>
            <a:pPr>
              <a:buNone/>
            </a:pPr>
            <a:endParaRPr lang="en-US" dirty="0"/>
          </a:p>
        </p:txBody>
      </p:sp>
      <p:sp>
        <p:nvSpPr>
          <p:cNvPr id="3" name="Title 2"/>
          <p:cNvSpPr>
            <a:spLocks noGrp="1"/>
          </p:cNvSpPr>
          <p:nvPr>
            <p:ph type="title"/>
          </p:nvPr>
        </p:nvSpPr>
        <p:spPr>
          <a:xfrm>
            <a:off x="457200" y="533400"/>
            <a:ext cx="8229600" cy="1219200"/>
          </a:xfrm>
        </p:spPr>
        <p:txBody>
          <a:bodyPr>
            <a:normAutofit fontScale="90000"/>
          </a:bodyPr>
          <a:lstStyle/>
          <a:p>
            <a:r>
              <a:rPr lang="en-US" dirty="0" smtClean="0"/>
              <a:t>Key Considerations for Building and Managing Cadastre Data</a:t>
            </a:r>
            <a:endParaRPr lang="en-US" dirty="0"/>
          </a:p>
        </p:txBody>
      </p:sp>
      <p:sp>
        <p:nvSpPr>
          <p:cNvPr id="4" name="TextBox 3"/>
          <p:cNvSpPr txBox="1"/>
          <p:nvPr/>
        </p:nvSpPr>
        <p:spPr>
          <a:xfrm>
            <a:off x="6781800" y="6172200"/>
            <a:ext cx="1880643" cy="246221"/>
          </a:xfrm>
          <a:prstGeom prst="rect">
            <a:avLst/>
          </a:prstGeom>
          <a:noFill/>
        </p:spPr>
        <p:txBody>
          <a:bodyPr wrap="none" rtlCol="0">
            <a:spAutoFit/>
          </a:bodyPr>
          <a:lstStyle/>
          <a:p>
            <a:r>
              <a:rPr lang="en-US" sz="1000" dirty="0" smtClean="0"/>
              <a:t>Source:  </a:t>
            </a:r>
            <a:r>
              <a:rPr lang="en-US" sz="1000" dirty="0" err="1" smtClean="0"/>
              <a:t>Bhowmick</a:t>
            </a:r>
            <a:r>
              <a:rPr lang="en-US" sz="1000" dirty="0" smtClean="0"/>
              <a:t> et al., 2008</a:t>
            </a:r>
            <a:endParaRPr lang="en-US" sz="1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ral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 presentation</Template>
  <TotalTime>0</TotalTime>
  <Words>5643</Words>
  <Application>Microsoft Office PowerPoint</Application>
  <PresentationFormat>On-screen Show (4:3)</PresentationFormat>
  <Paragraphs>423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General presentation</vt:lpstr>
      <vt:lpstr>   Improving Cadastre:  Development of a Workflow Prototype Using ESRI’s Parcel Fabric</vt:lpstr>
      <vt:lpstr>What is a Cadastre?</vt:lpstr>
      <vt:lpstr>Land Records History / Importance</vt:lpstr>
      <vt:lpstr>How Rapid City Uses Land Records</vt:lpstr>
      <vt:lpstr>Why is Improvement Needed?</vt:lpstr>
      <vt:lpstr>Rapid City Parcels Dataset History</vt:lpstr>
      <vt:lpstr>Sources of Error</vt:lpstr>
      <vt:lpstr>Problems with Error</vt:lpstr>
      <vt:lpstr>Key Considerations for Building and Managing Cadastre Data</vt:lpstr>
      <vt:lpstr>How  to Accomplish?   use ESRI’s Parcel Fabric</vt:lpstr>
      <vt:lpstr>About the Parcel Fabric</vt:lpstr>
      <vt:lpstr>Project Objectives</vt:lpstr>
      <vt:lpstr>Study Area – Test Data Sample to be Used</vt:lpstr>
      <vt:lpstr>Workflow Development</vt:lpstr>
      <vt:lpstr>Slide 15</vt:lpstr>
      <vt:lpstr>Slide 16</vt:lpstr>
      <vt:lpstr>Slide 17</vt:lpstr>
      <vt:lpstr>Slide 18</vt:lpstr>
      <vt:lpstr>Slide 19</vt:lpstr>
      <vt:lpstr>Slide 20</vt:lpstr>
      <vt:lpstr>Workflow Evaluation</vt:lpstr>
      <vt:lpstr>Summary of Results</vt:lpstr>
      <vt:lpstr>Project Timeline</vt:lpstr>
      <vt:lpstr>Acknowledgements</vt:lpstr>
      <vt:lpstr>References</vt:lpstr>
      <vt:lpstr> Thank You!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2010-01-14T18:36:27Z</dcterms:created>
  <dcterms:modified xsi:type="dcterms:W3CDTF">2011-07-08T18:29:56Z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TC101079711033</vt:lpwstr>
  </property>
</Properties>
</file>