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2"/>
  </p:sldMasterIdLst>
  <p:notesMasterIdLst>
    <p:notesMasterId r:id="rId25"/>
  </p:notesMasterIdLst>
  <p:handoutMasterIdLst>
    <p:handoutMasterId r:id="rId26"/>
  </p:handoutMasterIdLst>
  <p:sldIdLst>
    <p:sldId id="257" r:id="rId3"/>
    <p:sldId id="267" r:id="rId4"/>
    <p:sldId id="259" r:id="rId5"/>
    <p:sldId id="260" r:id="rId6"/>
    <p:sldId id="278" r:id="rId7"/>
    <p:sldId id="261" r:id="rId8"/>
    <p:sldId id="262" r:id="rId9"/>
    <p:sldId id="264" r:id="rId10"/>
    <p:sldId id="265" r:id="rId11"/>
    <p:sldId id="266" r:id="rId12"/>
    <p:sldId id="269" r:id="rId13"/>
    <p:sldId id="274" r:id="rId14"/>
    <p:sldId id="270" r:id="rId15"/>
    <p:sldId id="275" r:id="rId16"/>
    <p:sldId id="271" r:id="rId17"/>
    <p:sldId id="280" r:id="rId18"/>
    <p:sldId id="281" r:id="rId19"/>
    <p:sldId id="276" r:id="rId20"/>
    <p:sldId id="272" r:id="rId21"/>
    <p:sldId id="279" r:id="rId22"/>
    <p:sldId id="277" r:id="rId23"/>
    <p:sldId id="273" r:id="rId24"/>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864" userDrawn="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30" autoAdjust="0"/>
  </p:normalViewPr>
  <p:slideViewPr>
    <p:cSldViewPr showGuides="1">
      <p:cViewPr varScale="1">
        <p:scale>
          <a:sx n="84" d="100"/>
          <a:sy n="84" d="100"/>
        </p:scale>
        <p:origin x="610" y="77"/>
      </p:cViewPr>
      <p:guideLst>
        <p:guide orient="horz" pos="2160"/>
        <p:guide orient="horz" pos="1008"/>
        <p:guide orient="horz" pos="3888"/>
        <p:guide orient="horz" pos="864"/>
        <p:guide pos="3839"/>
        <p:guide pos="1007"/>
        <p:guide pos="717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91" d="100"/>
          <a:sy n="91" d="100"/>
        </p:scale>
        <p:origin x="37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gif"/><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36176-502A-42C3-BBC0-8C1F6DE7092A}"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28761799-DC3B-46D8-AAF2-39F551D4BE3C}">
      <dgm:prSet/>
      <dgm:spPr/>
      <dgm:t>
        <a:bodyPr/>
        <a:lstStyle/>
        <a:p>
          <a:pPr algn="ctr" rtl="0"/>
          <a:r>
            <a:rPr lang="en-US" dirty="0" smtClean="0"/>
            <a:t>Historical Examples that Location Matters</a:t>
          </a:r>
          <a:endParaRPr lang="en-US" dirty="0"/>
        </a:p>
      </dgm:t>
    </dgm:pt>
    <dgm:pt modelId="{A3B957C7-DBE5-4F1E-B9CC-B841A3767FA8}" type="parTrans" cxnId="{A46208ED-B152-4165-9B9E-71E1D404BE4A}">
      <dgm:prSet/>
      <dgm:spPr/>
      <dgm:t>
        <a:bodyPr/>
        <a:lstStyle/>
        <a:p>
          <a:endParaRPr lang="en-US"/>
        </a:p>
      </dgm:t>
    </dgm:pt>
    <dgm:pt modelId="{46FDF071-6E3B-4C75-A308-ADE9F0960665}" type="sibTrans" cxnId="{A46208ED-B152-4165-9B9E-71E1D404BE4A}">
      <dgm:prSet/>
      <dgm:spPr/>
      <dgm:t>
        <a:bodyPr/>
        <a:lstStyle/>
        <a:p>
          <a:endParaRPr lang="en-US"/>
        </a:p>
      </dgm:t>
    </dgm:pt>
    <dgm:pt modelId="{7EB00F3A-4109-4A3B-8784-8B26BE100A43}">
      <dgm:prSet/>
      <dgm:spPr/>
      <dgm:t>
        <a:bodyPr/>
        <a:lstStyle/>
        <a:p>
          <a:pPr algn="l" rtl="0"/>
          <a:r>
            <a:rPr lang="en-US" dirty="0" smtClean="0"/>
            <a:t>Hippocrates 3</a:t>
          </a:r>
          <a:r>
            <a:rPr lang="en-US" baseline="30000" dirty="0" smtClean="0"/>
            <a:t>rd</a:t>
          </a:r>
          <a:r>
            <a:rPr lang="en-US" dirty="0" smtClean="0"/>
            <a:t> century BC physicians observed disease occurred some places and not in others</a:t>
          </a:r>
          <a:endParaRPr lang="en-US" dirty="0"/>
        </a:p>
      </dgm:t>
    </dgm:pt>
    <dgm:pt modelId="{78F0A7C7-58FE-4F21-B8CA-A957A0F57CE8}" type="parTrans" cxnId="{C27B9A39-414E-4FA6-BC33-3C828AE024A3}">
      <dgm:prSet/>
      <dgm:spPr/>
      <dgm:t>
        <a:bodyPr/>
        <a:lstStyle/>
        <a:p>
          <a:endParaRPr lang="en-US"/>
        </a:p>
      </dgm:t>
    </dgm:pt>
    <dgm:pt modelId="{D9B642B3-E6D1-49E4-8EFE-1CE1799E02AA}" type="sibTrans" cxnId="{C27B9A39-414E-4FA6-BC33-3C828AE024A3}">
      <dgm:prSet/>
      <dgm:spPr/>
      <dgm:t>
        <a:bodyPr/>
        <a:lstStyle/>
        <a:p>
          <a:endParaRPr lang="en-US"/>
        </a:p>
      </dgm:t>
    </dgm:pt>
    <dgm:pt modelId="{46D7B02A-E824-4F96-B767-63DD0994DD62}">
      <dgm:prSet/>
      <dgm:spPr/>
      <dgm:t>
        <a:bodyPr/>
        <a:lstStyle/>
        <a:p>
          <a:pPr algn="l" rtl="0"/>
          <a:r>
            <a:rPr lang="en-US" dirty="0" smtClean="0"/>
            <a:t>1854 Dr. John Snow used geospatial information to analyze cholera deaths and found clustering around water pumps in London</a:t>
          </a:r>
          <a:endParaRPr lang="en-US" dirty="0"/>
        </a:p>
      </dgm:t>
    </dgm:pt>
    <dgm:pt modelId="{C7D13951-E5D2-4D7D-A355-AF22E58017B9}" type="parTrans" cxnId="{B4BBD106-86BD-44E5-A13B-2DE3D8B812F1}">
      <dgm:prSet/>
      <dgm:spPr/>
      <dgm:t>
        <a:bodyPr/>
        <a:lstStyle/>
        <a:p>
          <a:endParaRPr lang="en-US"/>
        </a:p>
      </dgm:t>
    </dgm:pt>
    <dgm:pt modelId="{C55A3785-4D92-47E8-A6AA-B810A1881D37}" type="sibTrans" cxnId="{B4BBD106-86BD-44E5-A13B-2DE3D8B812F1}">
      <dgm:prSet/>
      <dgm:spPr/>
      <dgm:t>
        <a:bodyPr/>
        <a:lstStyle/>
        <a:p>
          <a:endParaRPr lang="en-US"/>
        </a:p>
      </dgm:t>
    </dgm:pt>
    <dgm:pt modelId="{090FB9AC-5DC9-4B23-95D6-3C9A949AABF5}">
      <dgm:prSet/>
      <dgm:spPr/>
      <dgm:t>
        <a:bodyPr/>
        <a:lstStyle/>
        <a:p>
          <a:pPr algn="ctr" rtl="0"/>
          <a:r>
            <a:rPr lang="en-US" dirty="0" smtClean="0"/>
            <a:t>Spatial Data Management</a:t>
          </a:r>
        </a:p>
      </dgm:t>
    </dgm:pt>
    <dgm:pt modelId="{94A23112-8140-4871-8D0B-574873E95A8E}" type="parTrans" cxnId="{F195906B-A230-48DC-85EA-45FC853115C1}">
      <dgm:prSet/>
      <dgm:spPr/>
      <dgm:t>
        <a:bodyPr/>
        <a:lstStyle/>
        <a:p>
          <a:endParaRPr lang="en-US"/>
        </a:p>
      </dgm:t>
    </dgm:pt>
    <dgm:pt modelId="{8D44DA23-239D-4BA6-9D34-0ECF006C9CA6}" type="sibTrans" cxnId="{F195906B-A230-48DC-85EA-45FC853115C1}">
      <dgm:prSet/>
      <dgm:spPr/>
      <dgm:t>
        <a:bodyPr/>
        <a:lstStyle/>
        <a:p>
          <a:endParaRPr lang="en-US"/>
        </a:p>
      </dgm:t>
    </dgm:pt>
    <dgm:pt modelId="{004B7458-1160-4D54-836E-B2A84C616DF7}">
      <dgm:prSet/>
      <dgm:spPr/>
      <dgm:t>
        <a:bodyPr/>
        <a:lstStyle/>
        <a:p>
          <a:pPr rtl="0"/>
          <a:r>
            <a:rPr lang="en-US" dirty="0" smtClean="0"/>
            <a:t>Spatial Analysis </a:t>
          </a:r>
          <a:endParaRPr lang="en-US" dirty="0"/>
        </a:p>
      </dgm:t>
    </dgm:pt>
    <dgm:pt modelId="{A99050C2-6507-45F9-8F7B-A8800560427F}" type="parTrans" cxnId="{AF69CA86-5978-4F9F-99A2-41D99D943674}">
      <dgm:prSet/>
      <dgm:spPr/>
      <dgm:t>
        <a:bodyPr/>
        <a:lstStyle/>
        <a:p>
          <a:endParaRPr lang="en-US"/>
        </a:p>
      </dgm:t>
    </dgm:pt>
    <dgm:pt modelId="{D23665AA-D22A-426E-A50B-89A6E9A0B25B}" type="sibTrans" cxnId="{AF69CA86-5978-4F9F-99A2-41D99D943674}">
      <dgm:prSet/>
      <dgm:spPr/>
      <dgm:t>
        <a:bodyPr/>
        <a:lstStyle/>
        <a:p>
          <a:endParaRPr lang="en-US"/>
        </a:p>
      </dgm:t>
    </dgm:pt>
    <dgm:pt modelId="{F0308E7D-028D-4F38-9EB2-C6C1C7D0A961}">
      <dgm:prSet/>
      <dgm:spPr/>
      <dgm:t>
        <a:bodyPr/>
        <a:lstStyle/>
        <a:p>
          <a:pPr rtl="0"/>
          <a:r>
            <a:rPr lang="en-US" dirty="0" smtClean="0"/>
            <a:t>Overlaying (Visualization)</a:t>
          </a:r>
          <a:endParaRPr lang="en-US" dirty="0"/>
        </a:p>
      </dgm:t>
    </dgm:pt>
    <dgm:pt modelId="{158C6935-4F50-4CAB-93ED-182563B6D6EE}" type="parTrans" cxnId="{59BAB293-9166-4475-AD84-AE4373B2733D}">
      <dgm:prSet/>
      <dgm:spPr/>
      <dgm:t>
        <a:bodyPr/>
        <a:lstStyle/>
        <a:p>
          <a:endParaRPr lang="en-US"/>
        </a:p>
      </dgm:t>
    </dgm:pt>
    <dgm:pt modelId="{D9314437-1A87-40F5-99DC-43E3042BF86A}" type="sibTrans" cxnId="{59BAB293-9166-4475-AD84-AE4373B2733D}">
      <dgm:prSet/>
      <dgm:spPr/>
      <dgm:t>
        <a:bodyPr/>
        <a:lstStyle/>
        <a:p>
          <a:endParaRPr lang="en-US"/>
        </a:p>
      </dgm:t>
    </dgm:pt>
    <dgm:pt modelId="{30FFB8AB-7D2A-4E6C-AB08-86F2F73FCA02}">
      <dgm:prSet/>
      <dgm:spPr/>
      <dgm:t>
        <a:bodyPr/>
        <a:lstStyle/>
        <a:p>
          <a:pPr rtl="0"/>
          <a:r>
            <a:rPr lang="en-US" dirty="0" smtClean="0"/>
            <a:t>Buffer Analysis</a:t>
          </a:r>
          <a:endParaRPr lang="en-US" dirty="0"/>
        </a:p>
      </dgm:t>
    </dgm:pt>
    <dgm:pt modelId="{D28CE711-C54A-44A6-9DF0-747DB8615D0C}" type="parTrans" cxnId="{1338121D-BBD6-4A1C-9C59-43884AB33D66}">
      <dgm:prSet/>
      <dgm:spPr/>
      <dgm:t>
        <a:bodyPr/>
        <a:lstStyle/>
        <a:p>
          <a:endParaRPr lang="en-US"/>
        </a:p>
      </dgm:t>
    </dgm:pt>
    <dgm:pt modelId="{1CECE538-049B-47A4-B781-CCE357E5263F}" type="sibTrans" cxnId="{1338121D-BBD6-4A1C-9C59-43884AB33D66}">
      <dgm:prSet/>
      <dgm:spPr/>
      <dgm:t>
        <a:bodyPr/>
        <a:lstStyle/>
        <a:p>
          <a:endParaRPr lang="en-US"/>
        </a:p>
      </dgm:t>
    </dgm:pt>
    <dgm:pt modelId="{1273A6ED-C574-4E1C-847B-19335F5B26DF}">
      <dgm:prSet/>
      <dgm:spPr/>
      <dgm:t>
        <a:bodyPr/>
        <a:lstStyle/>
        <a:p>
          <a:pPr rtl="0"/>
          <a:r>
            <a:rPr lang="en-US" dirty="0" smtClean="0"/>
            <a:t>Location-allocation Analysis</a:t>
          </a:r>
          <a:endParaRPr lang="en-US" dirty="0"/>
        </a:p>
      </dgm:t>
    </dgm:pt>
    <dgm:pt modelId="{A38D5B7F-BDEE-49D8-83D4-D903BAF6EE31}" type="parTrans" cxnId="{CF48C0EE-79CB-4A39-B1B8-506DE7113C40}">
      <dgm:prSet/>
      <dgm:spPr/>
      <dgm:t>
        <a:bodyPr/>
        <a:lstStyle/>
        <a:p>
          <a:endParaRPr lang="en-US"/>
        </a:p>
      </dgm:t>
    </dgm:pt>
    <dgm:pt modelId="{34D3F296-314A-4358-8578-FBEB81EB4363}" type="sibTrans" cxnId="{CF48C0EE-79CB-4A39-B1B8-506DE7113C40}">
      <dgm:prSet/>
      <dgm:spPr/>
      <dgm:t>
        <a:bodyPr/>
        <a:lstStyle/>
        <a:p>
          <a:endParaRPr lang="en-US"/>
        </a:p>
      </dgm:t>
    </dgm:pt>
    <dgm:pt modelId="{3BB3D2AB-5EA8-437D-B60E-9C045B673837}">
      <dgm:prSet/>
      <dgm:spPr/>
      <dgm:t>
        <a:bodyPr/>
        <a:lstStyle/>
        <a:p>
          <a:pPr rtl="0"/>
          <a:r>
            <a:rPr lang="en-US" dirty="0" smtClean="0"/>
            <a:t>Exploratory Spatial Analysis</a:t>
          </a:r>
          <a:endParaRPr lang="en-US" dirty="0"/>
        </a:p>
      </dgm:t>
    </dgm:pt>
    <dgm:pt modelId="{8EA18FB9-E84F-400D-B062-04841089D2BB}" type="parTrans" cxnId="{AFC9C050-ED71-431C-A1A3-E5084C6F4E83}">
      <dgm:prSet/>
      <dgm:spPr/>
      <dgm:t>
        <a:bodyPr/>
        <a:lstStyle/>
        <a:p>
          <a:endParaRPr lang="en-US"/>
        </a:p>
      </dgm:t>
    </dgm:pt>
    <dgm:pt modelId="{E80704B5-CF1E-4DA4-9959-28841D36432A}" type="sibTrans" cxnId="{AFC9C050-ED71-431C-A1A3-E5084C6F4E83}">
      <dgm:prSet/>
      <dgm:spPr/>
      <dgm:t>
        <a:bodyPr/>
        <a:lstStyle/>
        <a:p>
          <a:endParaRPr lang="en-US"/>
        </a:p>
      </dgm:t>
    </dgm:pt>
    <dgm:pt modelId="{9517ACAA-4BEA-4299-AFF1-28071EA83195}">
      <dgm:prSet/>
      <dgm:spPr/>
      <dgm:t>
        <a:bodyPr/>
        <a:lstStyle/>
        <a:p>
          <a:pPr rtl="0"/>
          <a:r>
            <a:rPr lang="en-US" dirty="0" smtClean="0"/>
            <a:t>Spatial Statistical Modeling</a:t>
          </a:r>
          <a:endParaRPr lang="en-US" dirty="0"/>
        </a:p>
      </dgm:t>
    </dgm:pt>
    <dgm:pt modelId="{9611BA07-D5E8-4966-B27F-5E7872B2913A}" type="parTrans" cxnId="{AC1EF1CA-5558-4617-AD57-9A718B89A578}">
      <dgm:prSet/>
      <dgm:spPr/>
      <dgm:t>
        <a:bodyPr/>
        <a:lstStyle/>
        <a:p>
          <a:endParaRPr lang="en-US"/>
        </a:p>
      </dgm:t>
    </dgm:pt>
    <dgm:pt modelId="{4049E5C0-4832-468D-8235-1878A318C018}" type="sibTrans" cxnId="{AC1EF1CA-5558-4617-AD57-9A718B89A578}">
      <dgm:prSet/>
      <dgm:spPr/>
      <dgm:t>
        <a:bodyPr/>
        <a:lstStyle/>
        <a:p>
          <a:endParaRPr lang="en-US"/>
        </a:p>
      </dgm:t>
    </dgm:pt>
    <dgm:pt modelId="{D95F14D1-9D33-48FB-97ED-4063C74A83C3}">
      <dgm:prSet/>
      <dgm:spPr/>
      <dgm:t>
        <a:bodyPr/>
        <a:lstStyle/>
        <a:p>
          <a:pPr rtl="0"/>
          <a:r>
            <a:rPr lang="en-US" dirty="0" smtClean="0"/>
            <a:t>Spatial Interaction Model</a:t>
          </a:r>
          <a:endParaRPr lang="en-US" dirty="0"/>
        </a:p>
      </dgm:t>
    </dgm:pt>
    <dgm:pt modelId="{E087C686-B123-4F1E-817D-1FE8BE94FFF4}" type="parTrans" cxnId="{2E1B62E0-8338-40D9-B32F-49B5F33DC5C3}">
      <dgm:prSet/>
      <dgm:spPr/>
      <dgm:t>
        <a:bodyPr/>
        <a:lstStyle/>
        <a:p>
          <a:endParaRPr lang="en-US"/>
        </a:p>
      </dgm:t>
    </dgm:pt>
    <dgm:pt modelId="{EC9E4787-EC6F-47C5-893C-89C8F629865A}" type="sibTrans" cxnId="{2E1B62E0-8338-40D9-B32F-49B5F33DC5C3}">
      <dgm:prSet/>
      <dgm:spPr/>
      <dgm:t>
        <a:bodyPr/>
        <a:lstStyle/>
        <a:p>
          <a:endParaRPr lang="en-US"/>
        </a:p>
      </dgm:t>
    </dgm:pt>
    <dgm:pt modelId="{750C043A-DDF5-4107-9F67-D262ED458C24}">
      <dgm:prSet/>
      <dgm:spPr/>
      <dgm:t>
        <a:bodyPr/>
        <a:lstStyle/>
        <a:p>
          <a:pPr rtl="0"/>
          <a:r>
            <a:rPr lang="en-US" dirty="0" smtClean="0"/>
            <a:t>Spatial Diffusion Models</a:t>
          </a:r>
          <a:endParaRPr lang="en-US" dirty="0"/>
        </a:p>
      </dgm:t>
    </dgm:pt>
    <dgm:pt modelId="{DA674759-70EB-4AC8-B245-D29183C623DD}" type="parTrans" cxnId="{AEE0CC03-F8E7-4561-A461-3482571F2A32}">
      <dgm:prSet/>
      <dgm:spPr/>
      <dgm:t>
        <a:bodyPr/>
        <a:lstStyle/>
        <a:p>
          <a:endParaRPr lang="en-US"/>
        </a:p>
      </dgm:t>
    </dgm:pt>
    <dgm:pt modelId="{94CA8EBD-2859-4C87-B65E-8AC606F15B54}" type="sibTrans" cxnId="{AEE0CC03-F8E7-4561-A461-3482571F2A32}">
      <dgm:prSet/>
      <dgm:spPr/>
      <dgm:t>
        <a:bodyPr/>
        <a:lstStyle/>
        <a:p>
          <a:endParaRPr lang="en-US"/>
        </a:p>
      </dgm:t>
    </dgm:pt>
    <dgm:pt modelId="{FDD125C2-9791-4DBB-8F3D-D98EF022EEC1}" type="pres">
      <dgm:prSet presAssocID="{05736176-502A-42C3-BBC0-8C1F6DE7092A}" presName="Name0" presStyleCnt="0">
        <dgm:presLayoutVars>
          <dgm:dir/>
          <dgm:resizeHandles val="exact"/>
        </dgm:presLayoutVars>
      </dgm:prSet>
      <dgm:spPr/>
      <dgm:t>
        <a:bodyPr/>
        <a:lstStyle/>
        <a:p>
          <a:endParaRPr lang="en-US"/>
        </a:p>
      </dgm:t>
    </dgm:pt>
    <dgm:pt modelId="{863AFCA0-A63F-4822-A2B5-5160AF5C9EDA}" type="pres">
      <dgm:prSet presAssocID="{05736176-502A-42C3-BBC0-8C1F6DE7092A}" presName="fgShape" presStyleLbl="fgShp" presStyleIdx="0" presStyleCnt="1"/>
      <dgm:spPr/>
    </dgm:pt>
    <dgm:pt modelId="{9FB073D9-9392-4F59-A818-D33CEB369073}" type="pres">
      <dgm:prSet presAssocID="{05736176-502A-42C3-BBC0-8C1F6DE7092A}" presName="linComp" presStyleCnt="0"/>
      <dgm:spPr/>
    </dgm:pt>
    <dgm:pt modelId="{58DF9286-59C2-4FFF-A828-194FF00FC368}" type="pres">
      <dgm:prSet presAssocID="{28761799-DC3B-46D8-AAF2-39F551D4BE3C}" presName="compNode" presStyleCnt="0"/>
      <dgm:spPr/>
    </dgm:pt>
    <dgm:pt modelId="{09CBD0C7-9F15-4220-A9F1-4473B3B34D35}" type="pres">
      <dgm:prSet presAssocID="{28761799-DC3B-46D8-AAF2-39F551D4BE3C}" presName="bkgdShape" presStyleLbl="node1" presStyleIdx="0" presStyleCnt="3"/>
      <dgm:spPr/>
      <dgm:t>
        <a:bodyPr/>
        <a:lstStyle/>
        <a:p>
          <a:endParaRPr lang="en-US"/>
        </a:p>
      </dgm:t>
    </dgm:pt>
    <dgm:pt modelId="{764A82A8-8944-4DAB-A7F1-717B55B47172}" type="pres">
      <dgm:prSet presAssocID="{28761799-DC3B-46D8-AAF2-39F551D4BE3C}" presName="nodeTx" presStyleLbl="node1" presStyleIdx="0" presStyleCnt="3">
        <dgm:presLayoutVars>
          <dgm:bulletEnabled val="1"/>
        </dgm:presLayoutVars>
      </dgm:prSet>
      <dgm:spPr/>
      <dgm:t>
        <a:bodyPr/>
        <a:lstStyle/>
        <a:p>
          <a:endParaRPr lang="en-US"/>
        </a:p>
      </dgm:t>
    </dgm:pt>
    <dgm:pt modelId="{E6D10CF8-18E5-4A1B-BEF2-F15A246DE827}" type="pres">
      <dgm:prSet presAssocID="{28761799-DC3B-46D8-AAF2-39F551D4BE3C}" presName="invisiNode" presStyleLbl="node1" presStyleIdx="0" presStyleCnt="3"/>
      <dgm:spPr/>
    </dgm:pt>
    <dgm:pt modelId="{313B9FEC-DDD2-4AA8-87ED-E79A36E4FCA8}" type="pres">
      <dgm:prSet presAssocID="{28761799-DC3B-46D8-AAF2-39F551D4BE3C}" presName="imagNode" presStyleLbl="fgImgPlace1" presStyleIdx="0" presStyleCnt="3" custScaleX="101939" custScaleY="101716" custLinFactNeighborX="-5311" custLinFactNeighborY="-8580"/>
      <dgm:spPr>
        <a:blipFill>
          <a:blip xmlns:r="http://schemas.openxmlformats.org/officeDocument/2006/relationships" r:embed="rId1">
            <a:extLst>
              <a:ext uri="{28A0092B-C50C-407E-A947-70E740481C1C}">
                <a14:useLocalDpi xmlns:a14="http://schemas.microsoft.com/office/drawing/2010/main" val="0"/>
              </a:ext>
            </a:extLst>
          </a:blip>
          <a:srcRect/>
          <a:stretch>
            <a:fillRect l="-91000" r="-91000"/>
          </a:stretch>
        </a:blipFill>
      </dgm:spPr>
      <dgm:t>
        <a:bodyPr/>
        <a:lstStyle/>
        <a:p>
          <a:endParaRPr lang="en-US"/>
        </a:p>
      </dgm:t>
    </dgm:pt>
    <dgm:pt modelId="{7C59C9B8-846A-431A-A09B-532D3EBF29FF}" type="pres">
      <dgm:prSet presAssocID="{46FDF071-6E3B-4C75-A308-ADE9F0960665}" presName="sibTrans" presStyleLbl="sibTrans2D1" presStyleIdx="0" presStyleCnt="0"/>
      <dgm:spPr/>
      <dgm:t>
        <a:bodyPr/>
        <a:lstStyle/>
        <a:p>
          <a:endParaRPr lang="en-US"/>
        </a:p>
      </dgm:t>
    </dgm:pt>
    <dgm:pt modelId="{63644924-BD7C-44D2-BE64-51D3C92699BA}" type="pres">
      <dgm:prSet presAssocID="{090FB9AC-5DC9-4B23-95D6-3C9A949AABF5}" presName="compNode" presStyleCnt="0"/>
      <dgm:spPr/>
    </dgm:pt>
    <dgm:pt modelId="{D1428527-AF69-4624-B3FC-F82E79A186D8}" type="pres">
      <dgm:prSet presAssocID="{090FB9AC-5DC9-4B23-95D6-3C9A949AABF5}" presName="bkgdShape" presStyleLbl="node1" presStyleIdx="1" presStyleCnt="3" custLinFactNeighborX="-798"/>
      <dgm:spPr/>
      <dgm:t>
        <a:bodyPr/>
        <a:lstStyle/>
        <a:p>
          <a:endParaRPr lang="en-US"/>
        </a:p>
      </dgm:t>
    </dgm:pt>
    <dgm:pt modelId="{81E1AF5A-86D3-45F6-B7D5-A049A17ACA2E}" type="pres">
      <dgm:prSet presAssocID="{090FB9AC-5DC9-4B23-95D6-3C9A949AABF5}" presName="nodeTx" presStyleLbl="node1" presStyleIdx="1" presStyleCnt="3">
        <dgm:presLayoutVars>
          <dgm:bulletEnabled val="1"/>
        </dgm:presLayoutVars>
      </dgm:prSet>
      <dgm:spPr/>
      <dgm:t>
        <a:bodyPr/>
        <a:lstStyle/>
        <a:p>
          <a:endParaRPr lang="en-US"/>
        </a:p>
      </dgm:t>
    </dgm:pt>
    <dgm:pt modelId="{B1A48B88-56F1-465A-A205-79A8370E4091}" type="pres">
      <dgm:prSet presAssocID="{090FB9AC-5DC9-4B23-95D6-3C9A949AABF5}" presName="invisiNode" presStyleLbl="node1" presStyleIdx="1" presStyleCnt="3"/>
      <dgm:spPr/>
    </dgm:pt>
    <dgm:pt modelId="{D60B56DE-B416-4160-9488-DF9DB6803D27}" type="pres">
      <dgm:prSet presAssocID="{090FB9AC-5DC9-4B23-95D6-3C9A949AABF5}" presName="imagNode" presStyleLbl="fgImgPlace1" presStyleIdx="1" presStyleCnt="3" custScaleX="102112" custScaleY="104272" custLinFactNeighborX="-2024" custLinFactNeighborY="-7302"/>
      <dgm:spPr>
        <a:blipFill rotWithShape="1">
          <a:blip xmlns:r="http://schemas.openxmlformats.org/officeDocument/2006/relationships" r:embed="rId2"/>
          <a:stretch>
            <a:fillRect/>
          </a:stretch>
        </a:blipFill>
      </dgm:spPr>
      <dgm:t>
        <a:bodyPr/>
        <a:lstStyle/>
        <a:p>
          <a:endParaRPr lang="en-US"/>
        </a:p>
      </dgm:t>
    </dgm:pt>
    <dgm:pt modelId="{D832BFCD-89EC-4F75-A9DF-8B4B75717D39}" type="pres">
      <dgm:prSet presAssocID="{8D44DA23-239D-4BA6-9D34-0ECF006C9CA6}" presName="sibTrans" presStyleLbl="sibTrans2D1" presStyleIdx="0" presStyleCnt="0"/>
      <dgm:spPr/>
      <dgm:t>
        <a:bodyPr/>
        <a:lstStyle/>
        <a:p>
          <a:endParaRPr lang="en-US"/>
        </a:p>
      </dgm:t>
    </dgm:pt>
    <dgm:pt modelId="{C30DF97B-20A7-4441-85F3-0A2852B24A23}" type="pres">
      <dgm:prSet presAssocID="{004B7458-1160-4D54-836E-B2A84C616DF7}" presName="compNode" presStyleCnt="0"/>
      <dgm:spPr/>
    </dgm:pt>
    <dgm:pt modelId="{E68E5645-6D6D-4D0B-B942-8D7BC0484B9E}" type="pres">
      <dgm:prSet presAssocID="{004B7458-1160-4D54-836E-B2A84C616DF7}" presName="bkgdShape" presStyleLbl="node1" presStyleIdx="2" presStyleCnt="3"/>
      <dgm:spPr/>
      <dgm:t>
        <a:bodyPr/>
        <a:lstStyle/>
        <a:p>
          <a:endParaRPr lang="en-US"/>
        </a:p>
      </dgm:t>
    </dgm:pt>
    <dgm:pt modelId="{929BE148-E5E9-48B5-899A-C798E4DE29DC}" type="pres">
      <dgm:prSet presAssocID="{004B7458-1160-4D54-836E-B2A84C616DF7}" presName="nodeTx" presStyleLbl="node1" presStyleIdx="2" presStyleCnt="3">
        <dgm:presLayoutVars>
          <dgm:bulletEnabled val="1"/>
        </dgm:presLayoutVars>
      </dgm:prSet>
      <dgm:spPr/>
      <dgm:t>
        <a:bodyPr/>
        <a:lstStyle/>
        <a:p>
          <a:endParaRPr lang="en-US"/>
        </a:p>
      </dgm:t>
    </dgm:pt>
    <dgm:pt modelId="{B98AC78C-7547-44DD-9D7B-215B741E9B81}" type="pres">
      <dgm:prSet presAssocID="{004B7458-1160-4D54-836E-B2A84C616DF7}" presName="invisiNode" presStyleLbl="node1" presStyleIdx="2" presStyleCnt="3"/>
      <dgm:spPr/>
    </dgm:pt>
    <dgm:pt modelId="{91BD219C-B497-42A5-9182-D9B44C3686C3}" type="pres">
      <dgm:prSet presAssocID="{004B7458-1160-4D54-836E-B2A84C616DF7}" presName="imagNode" presStyleLbl="fgImgPlace1" presStyleIdx="2" presStyleCnt="3" custScaleX="108579" custScaleY="105920" custLinFactNeighborX="-970" custLinFactNeighborY="-2188"/>
      <dgm:spPr>
        <a:blipFill rotWithShape="1">
          <a:blip xmlns:r="http://schemas.openxmlformats.org/officeDocument/2006/relationships" r:embed="rId3"/>
          <a:stretch>
            <a:fillRect/>
          </a:stretch>
        </a:blipFill>
      </dgm:spPr>
      <dgm:t>
        <a:bodyPr/>
        <a:lstStyle/>
        <a:p>
          <a:endParaRPr lang="en-US"/>
        </a:p>
      </dgm:t>
    </dgm:pt>
  </dgm:ptLst>
  <dgm:cxnLst>
    <dgm:cxn modelId="{505E484C-E5AC-45F0-9AEE-F5A5B8E10C12}" type="presOf" srcId="{004B7458-1160-4D54-836E-B2A84C616DF7}" destId="{929BE148-E5E9-48B5-899A-C798E4DE29DC}" srcOrd="1" destOrd="0" presId="urn:microsoft.com/office/officeart/2005/8/layout/hList7"/>
    <dgm:cxn modelId="{5D6FF500-F1E9-4FB8-9B8D-830C142959EA}" type="presOf" srcId="{F0308E7D-028D-4F38-9EB2-C6C1C7D0A961}" destId="{929BE148-E5E9-48B5-899A-C798E4DE29DC}" srcOrd="1" destOrd="1" presId="urn:microsoft.com/office/officeart/2005/8/layout/hList7"/>
    <dgm:cxn modelId="{7770C10F-CF54-4DED-B7A1-3F692A7BC66F}" type="presOf" srcId="{28761799-DC3B-46D8-AAF2-39F551D4BE3C}" destId="{764A82A8-8944-4DAB-A7F1-717B55B47172}" srcOrd="1" destOrd="0" presId="urn:microsoft.com/office/officeart/2005/8/layout/hList7"/>
    <dgm:cxn modelId="{C5FCC483-F877-415D-9CBF-1E743EA7185F}" type="presOf" srcId="{46D7B02A-E824-4F96-B767-63DD0994DD62}" destId="{09CBD0C7-9F15-4220-A9F1-4473B3B34D35}" srcOrd="0" destOrd="2" presId="urn:microsoft.com/office/officeart/2005/8/layout/hList7"/>
    <dgm:cxn modelId="{AEE0CC03-F8E7-4561-A461-3482571F2A32}" srcId="{004B7458-1160-4D54-836E-B2A84C616DF7}" destId="{750C043A-DDF5-4107-9F67-D262ED458C24}" srcOrd="6" destOrd="0" parTransId="{DA674759-70EB-4AC8-B245-D29183C623DD}" sibTransId="{94CA8EBD-2859-4C87-B65E-8AC606F15B54}"/>
    <dgm:cxn modelId="{1338121D-BBD6-4A1C-9C59-43884AB33D66}" srcId="{004B7458-1160-4D54-836E-B2A84C616DF7}" destId="{30FFB8AB-7D2A-4E6C-AB08-86F2F73FCA02}" srcOrd="1" destOrd="0" parTransId="{D28CE711-C54A-44A6-9DF0-747DB8615D0C}" sibTransId="{1CECE538-049B-47A4-B781-CCE357E5263F}"/>
    <dgm:cxn modelId="{2E1B62E0-8338-40D9-B32F-49B5F33DC5C3}" srcId="{004B7458-1160-4D54-836E-B2A84C616DF7}" destId="{D95F14D1-9D33-48FB-97ED-4063C74A83C3}" srcOrd="5" destOrd="0" parTransId="{E087C686-B123-4F1E-817D-1FE8BE94FFF4}" sibTransId="{EC9E4787-EC6F-47C5-893C-89C8F629865A}"/>
    <dgm:cxn modelId="{D573650E-F0E0-4207-804D-813C48FF2FCA}" type="presOf" srcId="{750C043A-DDF5-4107-9F67-D262ED458C24}" destId="{929BE148-E5E9-48B5-899A-C798E4DE29DC}" srcOrd="1" destOrd="7" presId="urn:microsoft.com/office/officeart/2005/8/layout/hList7"/>
    <dgm:cxn modelId="{FD3C6F38-D6BD-427D-9E82-A55DC01693AE}" type="presOf" srcId="{1273A6ED-C574-4E1C-847B-19335F5B26DF}" destId="{929BE148-E5E9-48B5-899A-C798E4DE29DC}" srcOrd="1" destOrd="3" presId="urn:microsoft.com/office/officeart/2005/8/layout/hList7"/>
    <dgm:cxn modelId="{9A4A24F9-98E4-49AA-B218-AB67140A2B34}" type="presOf" srcId="{46FDF071-6E3B-4C75-A308-ADE9F0960665}" destId="{7C59C9B8-846A-431A-A09B-532D3EBF29FF}" srcOrd="0" destOrd="0" presId="urn:microsoft.com/office/officeart/2005/8/layout/hList7"/>
    <dgm:cxn modelId="{799BF497-1DC9-441E-8274-3A7265C1F943}" type="presOf" srcId="{9517ACAA-4BEA-4299-AFF1-28071EA83195}" destId="{929BE148-E5E9-48B5-899A-C798E4DE29DC}" srcOrd="1" destOrd="5" presId="urn:microsoft.com/office/officeart/2005/8/layout/hList7"/>
    <dgm:cxn modelId="{A46208ED-B152-4165-9B9E-71E1D404BE4A}" srcId="{05736176-502A-42C3-BBC0-8C1F6DE7092A}" destId="{28761799-DC3B-46D8-AAF2-39F551D4BE3C}" srcOrd="0" destOrd="0" parTransId="{A3B957C7-DBE5-4F1E-B9CC-B841A3767FA8}" sibTransId="{46FDF071-6E3B-4C75-A308-ADE9F0960665}"/>
    <dgm:cxn modelId="{C15357AF-DEB1-49B6-9E5D-9CFFD1A19086}" type="presOf" srcId="{05736176-502A-42C3-BBC0-8C1F6DE7092A}" destId="{FDD125C2-9791-4DBB-8F3D-D98EF022EEC1}" srcOrd="0" destOrd="0" presId="urn:microsoft.com/office/officeart/2005/8/layout/hList7"/>
    <dgm:cxn modelId="{20429B26-CBF1-4BA0-B526-76EA25A65780}" type="presOf" srcId="{3BB3D2AB-5EA8-437D-B60E-9C045B673837}" destId="{E68E5645-6D6D-4D0B-B942-8D7BC0484B9E}" srcOrd="0" destOrd="4" presId="urn:microsoft.com/office/officeart/2005/8/layout/hList7"/>
    <dgm:cxn modelId="{68B62DF5-7C5B-468B-99A2-83BEF27CAB34}" type="presOf" srcId="{090FB9AC-5DC9-4B23-95D6-3C9A949AABF5}" destId="{81E1AF5A-86D3-45F6-B7D5-A049A17ACA2E}" srcOrd="1" destOrd="0" presId="urn:microsoft.com/office/officeart/2005/8/layout/hList7"/>
    <dgm:cxn modelId="{8E7C2463-932E-42AF-B7DB-2AF0C26893CA}" type="presOf" srcId="{30FFB8AB-7D2A-4E6C-AB08-86F2F73FCA02}" destId="{E68E5645-6D6D-4D0B-B942-8D7BC0484B9E}" srcOrd="0" destOrd="2" presId="urn:microsoft.com/office/officeart/2005/8/layout/hList7"/>
    <dgm:cxn modelId="{59BAB293-9166-4475-AD84-AE4373B2733D}" srcId="{004B7458-1160-4D54-836E-B2A84C616DF7}" destId="{F0308E7D-028D-4F38-9EB2-C6C1C7D0A961}" srcOrd="0" destOrd="0" parTransId="{158C6935-4F50-4CAB-93ED-182563B6D6EE}" sibTransId="{D9314437-1A87-40F5-99DC-43E3042BF86A}"/>
    <dgm:cxn modelId="{9790B8FF-9B88-412A-8018-B02BAB3A4569}" type="presOf" srcId="{D95F14D1-9D33-48FB-97ED-4063C74A83C3}" destId="{E68E5645-6D6D-4D0B-B942-8D7BC0484B9E}" srcOrd="0" destOrd="6" presId="urn:microsoft.com/office/officeart/2005/8/layout/hList7"/>
    <dgm:cxn modelId="{15B2AC74-E83A-4AE6-A51B-7EC0FDAB381B}" type="presOf" srcId="{1273A6ED-C574-4E1C-847B-19335F5B26DF}" destId="{E68E5645-6D6D-4D0B-B942-8D7BC0484B9E}" srcOrd="0" destOrd="3" presId="urn:microsoft.com/office/officeart/2005/8/layout/hList7"/>
    <dgm:cxn modelId="{8122FCDA-C408-4ADA-9330-F3D2E886775E}" type="presOf" srcId="{9517ACAA-4BEA-4299-AFF1-28071EA83195}" destId="{E68E5645-6D6D-4D0B-B942-8D7BC0484B9E}" srcOrd="0" destOrd="5" presId="urn:microsoft.com/office/officeart/2005/8/layout/hList7"/>
    <dgm:cxn modelId="{832D1088-E315-4501-8140-77873A61407A}" type="presOf" srcId="{D95F14D1-9D33-48FB-97ED-4063C74A83C3}" destId="{929BE148-E5E9-48B5-899A-C798E4DE29DC}" srcOrd="1" destOrd="6" presId="urn:microsoft.com/office/officeart/2005/8/layout/hList7"/>
    <dgm:cxn modelId="{AC1EF1CA-5558-4617-AD57-9A718B89A578}" srcId="{004B7458-1160-4D54-836E-B2A84C616DF7}" destId="{9517ACAA-4BEA-4299-AFF1-28071EA83195}" srcOrd="4" destOrd="0" parTransId="{9611BA07-D5E8-4966-B27F-5E7872B2913A}" sibTransId="{4049E5C0-4832-468D-8235-1878A318C018}"/>
    <dgm:cxn modelId="{09134B49-A41D-4E6F-96EF-6038F17690DB}" type="presOf" srcId="{750C043A-DDF5-4107-9F67-D262ED458C24}" destId="{E68E5645-6D6D-4D0B-B942-8D7BC0484B9E}" srcOrd="0" destOrd="7" presId="urn:microsoft.com/office/officeart/2005/8/layout/hList7"/>
    <dgm:cxn modelId="{B4BBD106-86BD-44E5-A13B-2DE3D8B812F1}" srcId="{28761799-DC3B-46D8-AAF2-39F551D4BE3C}" destId="{46D7B02A-E824-4F96-B767-63DD0994DD62}" srcOrd="1" destOrd="0" parTransId="{C7D13951-E5D2-4D7D-A355-AF22E58017B9}" sibTransId="{C55A3785-4D92-47E8-A6AA-B810A1881D37}"/>
    <dgm:cxn modelId="{AF69CA86-5978-4F9F-99A2-41D99D943674}" srcId="{05736176-502A-42C3-BBC0-8C1F6DE7092A}" destId="{004B7458-1160-4D54-836E-B2A84C616DF7}" srcOrd="2" destOrd="0" parTransId="{A99050C2-6507-45F9-8F7B-A8800560427F}" sibTransId="{D23665AA-D22A-426E-A50B-89A6E9A0B25B}"/>
    <dgm:cxn modelId="{7EA8BC7E-2DEB-44AF-B132-5564EE3A9088}" type="presOf" srcId="{7EB00F3A-4109-4A3B-8784-8B26BE100A43}" destId="{764A82A8-8944-4DAB-A7F1-717B55B47172}" srcOrd="1" destOrd="1" presId="urn:microsoft.com/office/officeart/2005/8/layout/hList7"/>
    <dgm:cxn modelId="{9A2A51D8-D431-4507-A37A-DB76EDCC6BCF}" type="presOf" srcId="{F0308E7D-028D-4F38-9EB2-C6C1C7D0A961}" destId="{E68E5645-6D6D-4D0B-B942-8D7BC0484B9E}" srcOrd="0" destOrd="1" presId="urn:microsoft.com/office/officeart/2005/8/layout/hList7"/>
    <dgm:cxn modelId="{6265E5C1-CF1F-4917-8C64-A3FDBD7C91CB}" type="presOf" srcId="{7EB00F3A-4109-4A3B-8784-8B26BE100A43}" destId="{09CBD0C7-9F15-4220-A9F1-4473B3B34D35}" srcOrd="0" destOrd="1" presId="urn:microsoft.com/office/officeart/2005/8/layout/hList7"/>
    <dgm:cxn modelId="{C27B9A39-414E-4FA6-BC33-3C828AE024A3}" srcId="{28761799-DC3B-46D8-AAF2-39F551D4BE3C}" destId="{7EB00F3A-4109-4A3B-8784-8B26BE100A43}" srcOrd="0" destOrd="0" parTransId="{78F0A7C7-58FE-4F21-B8CA-A957A0F57CE8}" sibTransId="{D9B642B3-E6D1-49E4-8EFE-1CE1799E02AA}"/>
    <dgm:cxn modelId="{CF48C0EE-79CB-4A39-B1B8-506DE7113C40}" srcId="{004B7458-1160-4D54-836E-B2A84C616DF7}" destId="{1273A6ED-C574-4E1C-847B-19335F5B26DF}" srcOrd="2" destOrd="0" parTransId="{A38D5B7F-BDEE-49D8-83D4-D903BAF6EE31}" sibTransId="{34D3F296-314A-4358-8578-FBEB81EB4363}"/>
    <dgm:cxn modelId="{31B6B7E7-0153-4041-80FA-E000560F4CC7}" type="presOf" srcId="{3BB3D2AB-5EA8-437D-B60E-9C045B673837}" destId="{929BE148-E5E9-48B5-899A-C798E4DE29DC}" srcOrd="1" destOrd="4" presId="urn:microsoft.com/office/officeart/2005/8/layout/hList7"/>
    <dgm:cxn modelId="{AFC9C050-ED71-431C-A1A3-E5084C6F4E83}" srcId="{004B7458-1160-4D54-836E-B2A84C616DF7}" destId="{3BB3D2AB-5EA8-437D-B60E-9C045B673837}" srcOrd="3" destOrd="0" parTransId="{8EA18FB9-E84F-400D-B062-04841089D2BB}" sibTransId="{E80704B5-CF1E-4DA4-9959-28841D36432A}"/>
    <dgm:cxn modelId="{F9AA6B69-EE5D-40E0-BF0A-B4C80D5777CE}" type="presOf" srcId="{28761799-DC3B-46D8-AAF2-39F551D4BE3C}" destId="{09CBD0C7-9F15-4220-A9F1-4473B3B34D35}" srcOrd="0" destOrd="0" presId="urn:microsoft.com/office/officeart/2005/8/layout/hList7"/>
    <dgm:cxn modelId="{F195906B-A230-48DC-85EA-45FC853115C1}" srcId="{05736176-502A-42C3-BBC0-8C1F6DE7092A}" destId="{090FB9AC-5DC9-4B23-95D6-3C9A949AABF5}" srcOrd="1" destOrd="0" parTransId="{94A23112-8140-4871-8D0B-574873E95A8E}" sibTransId="{8D44DA23-239D-4BA6-9D34-0ECF006C9CA6}"/>
    <dgm:cxn modelId="{25CFC955-0B43-4D25-99DC-C9858AFF5F6C}" type="presOf" srcId="{46D7B02A-E824-4F96-B767-63DD0994DD62}" destId="{764A82A8-8944-4DAB-A7F1-717B55B47172}" srcOrd="1" destOrd="2" presId="urn:microsoft.com/office/officeart/2005/8/layout/hList7"/>
    <dgm:cxn modelId="{3E4078CE-3831-454B-A489-3459D791CA44}" type="presOf" srcId="{004B7458-1160-4D54-836E-B2A84C616DF7}" destId="{E68E5645-6D6D-4D0B-B942-8D7BC0484B9E}" srcOrd="0" destOrd="0" presId="urn:microsoft.com/office/officeart/2005/8/layout/hList7"/>
    <dgm:cxn modelId="{60B87ACB-3D35-4DE5-9029-81F1FBA5F161}" type="presOf" srcId="{090FB9AC-5DC9-4B23-95D6-3C9A949AABF5}" destId="{D1428527-AF69-4624-B3FC-F82E79A186D8}" srcOrd="0" destOrd="0" presId="urn:microsoft.com/office/officeart/2005/8/layout/hList7"/>
    <dgm:cxn modelId="{62168DFF-189F-49E5-BCEE-3283ED6B92A4}" type="presOf" srcId="{8D44DA23-239D-4BA6-9D34-0ECF006C9CA6}" destId="{D832BFCD-89EC-4F75-A9DF-8B4B75717D39}" srcOrd="0" destOrd="0" presId="urn:microsoft.com/office/officeart/2005/8/layout/hList7"/>
    <dgm:cxn modelId="{A34E3757-2316-49A0-8216-E0781C50653A}" type="presOf" srcId="{30FFB8AB-7D2A-4E6C-AB08-86F2F73FCA02}" destId="{929BE148-E5E9-48B5-899A-C798E4DE29DC}" srcOrd="1" destOrd="2" presId="urn:microsoft.com/office/officeart/2005/8/layout/hList7"/>
    <dgm:cxn modelId="{572C3C8F-0A4B-4190-9CFC-848AECE53B97}" type="presParOf" srcId="{FDD125C2-9791-4DBB-8F3D-D98EF022EEC1}" destId="{863AFCA0-A63F-4822-A2B5-5160AF5C9EDA}" srcOrd="0" destOrd="0" presId="urn:microsoft.com/office/officeart/2005/8/layout/hList7"/>
    <dgm:cxn modelId="{A6AF5DC9-E8E8-4CB8-9F88-E5D16DCCB795}" type="presParOf" srcId="{FDD125C2-9791-4DBB-8F3D-D98EF022EEC1}" destId="{9FB073D9-9392-4F59-A818-D33CEB369073}" srcOrd="1" destOrd="0" presId="urn:microsoft.com/office/officeart/2005/8/layout/hList7"/>
    <dgm:cxn modelId="{5DD7D571-BAE0-4F07-B770-79A9A789ACAF}" type="presParOf" srcId="{9FB073D9-9392-4F59-A818-D33CEB369073}" destId="{58DF9286-59C2-4FFF-A828-194FF00FC368}" srcOrd="0" destOrd="0" presId="urn:microsoft.com/office/officeart/2005/8/layout/hList7"/>
    <dgm:cxn modelId="{5126D5E4-D1FB-466F-9604-578A0A7562CD}" type="presParOf" srcId="{58DF9286-59C2-4FFF-A828-194FF00FC368}" destId="{09CBD0C7-9F15-4220-A9F1-4473B3B34D35}" srcOrd="0" destOrd="0" presId="urn:microsoft.com/office/officeart/2005/8/layout/hList7"/>
    <dgm:cxn modelId="{A7906566-168C-488C-8655-A7DAF7B7234A}" type="presParOf" srcId="{58DF9286-59C2-4FFF-A828-194FF00FC368}" destId="{764A82A8-8944-4DAB-A7F1-717B55B47172}" srcOrd="1" destOrd="0" presId="urn:microsoft.com/office/officeart/2005/8/layout/hList7"/>
    <dgm:cxn modelId="{01818823-0C45-4874-A11B-294B1A0E94BA}" type="presParOf" srcId="{58DF9286-59C2-4FFF-A828-194FF00FC368}" destId="{E6D10CF8-18E5-4A1B-BEF2-F15A246DE827}" srcOrd="2" destOrd="0" presId="urn:microsoft.com/office/officeart/2005/8/layout/hList7"/>
    <dgm:cxn modelId="{4340882B-6BB2-4B6A-99AD-F6F2026252D5}" type="presParOf" srcId="{58DF9286-59C2-4FFF-A828-194FF00FC368}" destId="{313B9FEC-DDD2-4AA8-87ED-E79A36E4FCA8}" srcOrd="3" destOrd="0" presId="urn:microsoft.com/office/officeart/2005/8/layout/hList7"/>
    <dgm:cxn modelId="{C9BC43E9-C933-4AE4-A65E-6B98652231D3}" type="presParOf" srcId="{9FB073D9-9392-4F59-A818-D33CEB369073}" destId="{7C59C9B8-846A-431A-A09B-532D3EBF29FF}" srcOrd="1" destOrd="0" presId="urn:microsoft.com/office/officeart/2005/8/layout/hList7"/>
    <dgm:cxn modelId="{DC8D3E87-2C08-47B0-80F5-0A4F95A0764E}" type="presParOf" srcId="{9FB073D9-9392-4F59-A818-D33CEB369073}" destId="{63644924-BD7C-44D2-BE64-51D3C92699BA}" srcOrd="2" destOrd="0" presId="urn:microsoft.com/office/officeart/2005/8/layout/hList7"/>
    <dgm:cxn modelId="{9E2C25D3-3933-4B14-9C71-87B874903819}" type="presParOf" srcId="{63644924-BD7C-44D2-BE64-51D3C92699BA}" destId="{D1428527-AF69-4624-B3FC-F82E79A186D8}" srcOrd="0" destOrd="0" presId="urn:microsoft.com/office/officeart/2005/8/layout/hList7"/>
    <dgm:cxn modelId="{22DD8079-E0F7-4DF8-BAD2-60EA4FC53E40}" type="presParOf" srcId="{63644924-BD7C-44D2-BE64-51D3C92699BA}" destId="{81E1AF5A-86D3-45F6-B7D5-A049A17ACA2E}" srcOrd="1" destOrd="0" presId="urn:microsoft.com/office/officeart/2005/8/layout/hList7"/>
    <dgm:cxn modelId="{06DE8DB3-9F9F-4826-8857-20C81F20EC37}" type="presParOf" srcId="{63644924-BD7C-44D2-BE64-51D3C92699BA}" destId="{B1A48B88-56F1-465A-A205-79A8370E4091}" srcOrd="2" destOrd="0" presId="urn:microsoft.com/office/officeart/2005/8/layout/hList7"/>
    <dgm:cxn modelId="{7A2552F0-B5A5-4592-9251-8696FA4BFF6C}" type="presParOf" srcId="{63644924-BD7C-44D2-BE64-51D3C92699BA}" destId="{D60B56DE-B416-4160-9488-DF9DB6803D27}" srcOrd="3" destOrd="0" presId="urn:microsoft.com/office/officeart/2005/8/layout/hList7"/>
    <dgm:cxn modelId="{2E342734-D00C-46E7-BD3F-9B90B1D36247}" type="presParOf" srcId="{9FB073D9-9392-4F59-A818-D33CEB369073}" destId="{D832BFCD-89EC-4F75-A9DF-8B4B75717D39}" srcOrd="3" destOrd="0" presId="urn:microsoft.com/office/officeart/2005/8/layout/hList7"/>
    <dgm:cxn modelId="{04F3547F-F27B-4DCA-AA4B-FB53E3C43924}" type="presParOf" srcId="{9FB073D9-9392-4F59-A818-D33CEB369073}" destId="{C30DF97B-20A7-4441-85F3-0A2852B24A23}" srcOrd="4" destOrd="0" presId="urn:microsoft.com/office/officeart/2005/8/layout/hList7"/>
    <dgm:cxn modelId="{E41A6D9E-0013-41FA-A86D-F9BBEC75967F}" type="presParOf" srcId="{C30DF97B-20A7-4441-85F3-0A2852B24A23}" destId="{E68E5645-6D6D-4D0B-B942-8D7BC0484B9E}" srcOrd="0" destOrd="0" presId="urn:microsoft.com/office/officeart/2005/8/layout/hList7"/>
    <dgm:cxn modelId="{B2830AAA-3FB1-4FA3-BF5C-65A6D261FB1F}" type="presParOf" srcId="{C30DF97B-20A7-4441-85F3-0A2852B24A23}" destId="{929BE148-E5E9-48B5-899A-C798E4DE29DC}" srcOrd="1" destOrd="0" presId="urn:microsoft.com/office/officeart/2005/8/layout/hList7"/>
    <dgm:cxn modelId="{A950AAB7-E836-4E95-9CB4-6E2CA9A76494}" type="presParOf" srcId="{C30DF97B-20A7-4441-85F3-0A2852B24A23}" destId="{B98AC78C-7547-44DD-9D7B-215B741E9B81}" srcOrd="2" destOrd="0" presId="urn:microsoft.com/office/officeart/2005/8/layout/hList7"/>
    <dgm:cxn modelId="{DE6F5323-8B5A-4CE7-A67D-354E09A7D789}" type="presParOf" srcId="{C30DF97B-20A7-4441-85F3-0A2852B24A23}" destId="{91BD219C-B497-42A5-9182-D9B44C3686C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3C4D9-5722-4005-B150-9860B53D817C}" type="doc">
      <dgm:prSet loTypeId="urn:microsoft.com/office/officeart/2005/8/layout/pList1" loCatId="list" qsTypeId="urn:microsoft.com/office/officeart/2005/8/quickstyle/simple5" qsCatId="simple" csTypeId="urn:microsoft.com/office/officeart/2005/8/colors/accent1_2" csCatId="accent1" phldr="1"/>
      <dgm:spPr/>
      <dgm:t>
        <a:bodyPr/>
        <a:lstStyle/>
        <a:p>
          <a:endParaRPr lang="en-US"/>
        </a:p>
      </dgm:t>
    </dgm:pt>
    <dgm:pt modelId="{51018586-0213-4DBA-A9A4-D67418BFF634}">
      <dgm:prSet phldrT="[Text]" custT="1"/>
      <dgm:spPr/>
      <dgm:t>
        <a:bodyPr/>
        <a:lstStyle/>
        <a:p>
          <a:r>
            <a:rPr lang="en-US" sz="1600" b="0" dirty="0" smtClean="0"/>
            <a:t>Raw Count  Lyme disease cases</a:t>
          </a:r>
        </a:p>
      </dgm:t>
    </dgm:pt>
    <dgm:pt modelId="{CB06D77E-577E-4A28-95CE-A568E4D7D636}" type="parTrans" cxnId="{AA7178B1-0361-4C25-93D1-5063332B2AEA}">
      <dgm:prSet/>
      <dgm:spPr/>
      <dgm:t>
        <a:bodyPr/>
        <a:lstStyle/>
        <a:p>
          <a:endParaRPr lang="en-US"/>
        </a:p>
      </dgm:t>
    </dgm:pt>
    <dgm:pt modelId="{CA3C71E9-1ED3-4FE5-BBFD-31B2891CD1AA}" type="sibTrans" cxnId="{AA7178B1-0361-4C25-93D1-5063332B2AEA}">
      <dgm:prSet/>
      <dgm:spPr/>
      <dgm:t>
        <a:bodyPr/>
        <a:lstStyle/>
        <a:p>
          <a:endParaRPr lang="en-US"/>
        </a:p>
      </dgm:t>
    </dgm:pt>
    <dgm:pt modelId="{AB30DC2F-E0EA-408D-9F4E-20A7AE45E770}">
      <dgm:prSet phldrT="[Text]"/>
      <dgm:spPr/>
      <dgm:t>
        <a:bodyPr/>
        <a:lstStyle/>
        <a:p>
          <a:r>
            <a:rPr lang="en-US" dirty="0" smtClean="0"/>
            <a:t>Rural Housing and Metro Communities </a:t>
          </a:r>
          <a:endParaRPr lang="en-US" dirty="0"/>
        </a:p>
      </dgm:t>
    </dgm:pt>
    <dgm:pt modelId="{36DA35E9-E919-48F8-8D59-7744285F62A9}" type="parTrans" cxnId="{1984FA4A-DBF5-4F2E-B501-F1541A900093}">
      <dgm:prSet/>
      <dgm:spPr/>
      <dgm:t>
        <a:bodyPr/>
        <a:lstStyle/>
        <a:p>
          <a:endParaRPr lang="en-US"/>
        </a:p>
      </dgm:t>
    </dgm:pt>
    <dgm:pt modelId="{A506EE44-E4F9-4668-8B97-115123E27625}" type="sibTrans" cxnId="{1984FA4A-DBF5-4F2E-B501-F1541A900093}">
      <dgm:prSet/>
      <dgm:spPr/>
      <dgm:t>
        <a:bodyPr/>
        <a:lstStyle/>
        <a:p>
          <a:endParaRPr lang="en-US"/>
        </a:p>
      </dgm:t>
    </dgm:pt>
    <dgm:pt modelId="{61F555C2-7E39-49C2-B154-A29472C11802}">
      <dgm:prSet phldrT="[Text]"/>
      <dgm:spPr/>
      <dgm:t>
        <a:bodyPr/>
        <a:lstStyle/>
        <a:p>
          <a:r>
            <a:rPr lang="en-US" dirty="0" smtClean="0"/>
            <a:t>Soils, Climate and Temperature Data</a:t>
          </a:r>
          <a:endParaRPr lang="en-US" dirty="0"/>
        </a:p>
      </dgm:t>
    </dgm:pt>
    <dgm:pt modelId="{64A27539-906D-4D6B-936A-9716DB6BBC52}" type="parTrans" cxnId="{1D9E2CD0-BE8C-4C11-B4CE-B59E94CE4A25}">
      <dgm:prSet/>
      <dgm:spPr/>
      <dgm:t>
        <a:bodyPr/>
        <a:lstStyle/>
        <a:p>
          <a:endParaRPr lang="en-US"/>
        </a:p>
      </dgm:t>
    </dgm:pt>
    <dgm:pt modelId="{DFC05E16-52BE-404A-8068-57F54B5426A8}" type="sibTrans" cxnId="{1D9E2CD0-BE8C-4C11-B4CE-B59E94CE4A25}">
      <dgm:prSet/>
      <dgm:spPr/>
      <dgm:t>
        <a:bodyPr/>
        <a:lstStyle/>
        <a:p>
          <a:endParaRPr lang="en-US"/>
        </a:p>
      </dgm:t>
    </dgm:pt>
    <dgm:pt modelId="{FEEEB5E0-B3F5-4D69-85C0-EC2421545C78}">
      <dgm:prSet phldrT="[Text]"/>
      <dgm:spPr/>
      <dgm:t>
        <a:bodyPr/>
        <a:lstStyle/>
        <a:p>
          <a:r>
            <a:rPr lang="en-US" dirty="0" smtClean="0"/>
            <a:t>Population and County Data </a:t>
          </a:r>
          <a:endParaRPr lang="en-US" dirty="0"/>
        </a:p>
      </dgm:t>
    </dgm:pt>
    <dgm:pt modelId="{BE302B15-782B-43C8-9906-906DAA025C59}" type="parTrans" cxnId="{8997B895-E4B3-4B3A-B643-3F7A679BF895}">
      <dgm:prSet/>
      <dgm:spPr/>
      <dgm:t>
        <a:bodyPr/>
        <a:lstStyle/>
        <a:p>
          <a:endParaRPr lang="en-US"/>
        </a:p>
      </dgm:t>
    </dgm:pt>
    <dgm:pt modelId="{7F896E46-D8C4-48D1-856B-FD4AB1EF80B2}" type="sibTrans" cxnId="{8997B895-E4B3-4B3A-B643-3F7A679BF895}">
      <dgm:prSet/>
      <dgm:spPr/>
      <dgm:t>
        <a:bodyPr/>
        <a:lstStyle/>
        <a:p>
          <a:endParaRPr lang="en-US"/>
        </a:p>
      </dgm:t>
    </dgm:pt>
    <dgm:pt modelId="{0F756866-DC8D-4DF9-9D5C-DF2826BAB410}">
      <dgm:prSet/>
      <dgm:spPr/>
      <dgm:t>
        <a:bodyPr/>
        <a:lstStyle/>
        <a:p>
          <a:endParaRPr lang="en-US" dirty="0"/>
        </a:p>
      </dgm:t>
    </dgm:pt>
    <dgm:pt modelId="{56444814-AA3A-4034-9414-6933EABF8075}" type="parTrans" cxnId="{ED24A42F-5FA7-4DF7-805A-AEDCACD4C82C}">
      <dgm:prSet/>
      <dgm:spPr/>
      <dgm:t>
        <a:bodyPr/>
        <a:lstStyle/>
        <a:p>
          <a:endParaRPr lang="en-US"/>
        </a:p>
      </dgm:t>
    </dgm:pt>
    <dgm:pt modelId="{C32C1BC4-D426-4475-B195-0C4B6DFDE5C1}" type="sibTrans" cxnId="{ED24A42F-5FA7-4DF7-805A-AEDCACD4C82C}">
      <dgm:prSet/>
      <dgm:spPr/>
      <dgm:t>
        <a:bodyPr/>
        <a:lstStyle/>
        <a:p>
          <a:endParaRPr lang="en-US"/>
        </a:p>
      </dgm:t>
    </dgm:pt>
    <dgm:pt modelId="{72899E58-F37F-41B1-AC6E-5F038F0D2525}">
      <dgm:prSet/>
      <dgm:spPr/>
      <dgm:t>
        <a:bodyPr/>
        <a:lstStyle/>
        <a:p>
          <a:endParaRPr lang="en-US" dirty="0"/>
        </a:p>
      </dgm:t>
    </dgm:pt>
    <dgm:pt modelId="{8C1049C6-5C35-48BD-9802-81E02064E7F4}" type="parTrans" cxnId="{A1AB18C4-96AE-4B2C-B69B-6CAF463229E4}">
      <dgm:prSet/>
      <dgm:spPr/>
      <dgm:t>
        <a:bodyPr/>
        <a:lstStyle/>
        <a:p>
          <a:endParaRPr lang="en-US"/>
        </a:p>
      </dgm:t>
    </dgm:pt>
    <dgm:pt modelId="{D89D4AE2-59DD-46CF-A6FB-5EA405CF1345}" type="sibTrans" cxnId="{A1AB18C4-96AE-4B2C-B69B-6CAF463229E4}">
      <dgm:prSet/>
      <dgm:spPr/>
      <dgm:t>
        <a:bodyPr/>
        <a:lstStyle/>
        <a:p>
          <a:endParaRPr lang="en-US"/>
        </a:p>
      </dgm:t>
    </dgm:pt>
    <dgm:pt modelId="{75E2234B-8C31-4746-8D47-5DDA5B49680A}">
      <dgm:prSet/>
      <dgm:spPr/>
      <dgm:t>
        <a:bodyPr/>
        <a:lstStyle/>
        <a:p>
          <a:endParaRPr lang="en-US" dirty="0"/>
        </a:p>
      </dgm:t>
    </dgm:pt>
    <dgm:pt modelId="{D9291DC8-D349-4942-97C0-60B81A453DB9}" type="parTrans" cxnId="{AE8E833E-B5E9-4DC3-B6F3-F01BF276406F}">
      <dgm:prSet/>
      <dgm:spPr/>
      <dgm:t>
        <a:bodyPr/>
        <a:lstStyle/>
        <a:p>
          <a:endParaRPr lang="en-US"/>
        </a:p>
      </dgm:t>
    </dgm:pt>
    <dgm:pt modelId="{A2658B76-A0D3-4C0E-8C5E-BCF8F9BAFE43}" type="sibTrans" cxnId="{AE8E833E-B5E9-4DC3-B6F3-F01BF276406F}">
      <dgm:prSet/>
      <dgm:spPr/>
      <dgm:t>
        <a:bodyPr/>
        <a:lstStyle/>
        <a:p>
          <a:endParaRPr lang="en-US"/>
        </a:p>
      </dgm:t>
    </dgm:pt>
    <dgm:pt modelId="{39F1ACBF-CACF-4460-951D-5C47FDEF8B10}" type="pres">
      <dgm:prSet presAssocID="{CD63C4D9-5722-4005-B150-9860B53D817C}" presName="Name0" presStyleCnt="0">
        <dgm:presLayoutVars>
          <dgm:dir/>
          <dgm:resizeHandles val="exact"/>
        </dgm:presLayoutVars>
      </dgm:prSet>
      <dgm:spPr/>
      <dgm:t>
        <a:bodyPr/>
        <a:lstStyle/>
        <a:p>
          <a:endParaRPr lang="en-US"/>
        </a:p>
      </dgm:t>
    </dgm:pt>
    <dgm:pt modelId="{B89AAFCF-2628-45CB-8C70-C2DA7CC43FBB}" type="pres">
      <dgm:prSet presAssocID="{51018586-0213-4DBA-A9A4-D67418BFF634}" presName="compNode" presStyleCnt="0"/>
      <dgm:spPr/>
      <dgm:t>
        <a:bodyPr/>
        <a:lstStyle/>
        <a:p>
          <a:endParaRPr lang="en-US"/>
        </a:p>
      </dgm:t>
    </dgm:pt>
    <dgm:pt modelId="{7E3AF848-1044-4D64-8C05-06B7243A79B5}" type="pres">
      <dgm:prSet presAssocID="{51018586-0213-4DBA-A9A4-D67418BFF634}" presName="pictRect" presStyleLbl="node1" presStyleIdx="0" presStyleCnt="7" custScaleX="80869" custScaleY="134063" custLinFactNeighborX="-32918" custLinFactNeighborY="533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5176" t="9523" r="5176" b="9523"/>
          </a:stretch>
        </a:blipFill>
      </dgm:spPr>
      <dgm:t>
        <a:bodyPr/>
        <a:lstStyle/>
        <a:p>
          <a:endParaRPr lang="en-US"/>
        </a:p>
      </dgm:t>
    </dgm:pt>
    <dgm:pt modelId="{B43BDB5D-7668-4894-8E3F-F1C602875DDC}" type="pres">
      <dgm:prSet presAssocID="{51018586-0213-4DBA-A9A4-D67418BFF634}" presName="textRect" presStyleLbl="revTx" presStyleIdx="0" presStyleCnt="7" custScaleX="81327" custScaleY="77646" custLinFactNeighborX="-29070" custLinFactNeighborY="11581">
        <dgm:presLayoutVars>
          <dgm:bulletEnabled val="1"/>
        </dgm:presLayoutVars>
      </dgm:prSet>
      <dgm:spPr/>
      <dgm:t>
        <a:bodyPr/>
        <a:lstStyle/>
        <a:p>
          <a:endParaRPr lang="en-US"/>
        </a:p>
      </dgm:t>
    </dgm:pt>
    <dgm:pt modelId="{B09F25A6-3176-4BAD-AEE2-D9433F087DAC}" type="pres">
      <dgm:prSet presAssocID="{CA3C71E9-1ED3-4FE5-BBFD-31B2891CD1AA}" presName="sibTrans" presStyleLbl="sibTrans2D1" presStyleIdx="0" presStyleCnt="0"/>
      <dgm:spPr/>
      <dgm:t>
        <a:bodyPr/>
        <a:lstStyle/>
        <a:p>
          <a:endParaRPr lang="en-US"/>
        </a:p>
      </dgm:t>
    </dgm:pt>
    <dgm:pt modelId="{5B856308-25C3-41EA-81DD-D1361526FD5E}" type="pres">
      <dgm:prSet presAssocID="{AB30DC2F-E0EA-408D-9F4E-20A7AE45E770}" presName="compNode" presStyleCnt="0"/>
      <dgm:spPr/>
      <dgm:t>
        <a:bodyPr/>
        <a:lstStyle/>
        <a:p>
          <a:endParaRPr lang="en-US"/>
        </a:p>
      </dgm:t>
    </dgm:pt>
    <dgm:pt modelId="{2E482E2D-1707-4560-BD48-972B4BD9DE22}" type="pres">
      <dgm:prSet presAssocID="{AB30DC2F-E0EA-408D-9F4E-20A7AE45E770}" presName="pictRect" presStyleLbl="node1" presStyleIdx="1" presStyleCnt="7" custScaleX="106228" custScaleY="103592" custLinFactNeighborX="4301" custLinFactNeighborY="26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067932BC-5476-46F8-AF9A-11C74E3C159E}" type="pres">
      <dgm:prSet presAssocID="{AB30DC2F-E0EA-408D-9F4E-20A7AE45E770}" presName="textRect" presStyleLbl="revTx" presStyleIdx="1" presStyleCnt="7" custLinFactNeighborX="-2241" custLinFactNeighborY="14767">
        <dgm:presLayoutVars>
          <dgm:bulletEnabled val="1"/>
        </dgm:presLayoutVars>
      </dgm:prSet>
      <dgm:spPr/>
      <dgm:t>
        <a:bodyPr/>
        <a:lstStyle/>
        <a:p>
          <a:endParaRPr lang="en-US"/>
        </a:p>
      </dgm:t>
    </dgm:pt>
    <dgm:pt modelId="{77236BB8-5F0D-4D59-9A36-C209904CC991}" type="pres">
      <dgm:prSet presAssocID="{A506EE44-E4F9-4668-8B97-115123E27625}" presName="sibTrans" presStyleLbl="sibTrans2D1" presStyleIdx="0" presStyleCnt="0"/>
      <dgm:spPr/>
      <dgm:t>
        <a:bodyPr/>
        <a:lstStyle/>
        <a:p>
          <a:endParaRPr lang="en-US"/>
        </a:p>
      </dgm:t>
    </dgm:pt>
    <dgm:pt modelId="{0EBF33AB-7F46-445A-BFFD-26694CE4C526}" type="pres">
      <dgm:prSet presAssocID="{61F555C2-7E39-49C2-B154-A29472C11802}" presName="compNode" presStyleCnt="0"/>
      <dgm:spPr/>
      <dgm:t>
        <a:bodyPr/>
        <a:lstStyle/>
        <a:p>
          <a:endParaRPr lang="en-US"/>
        </a:p>
      </dgm:t>
    </dgm:pt>
    <dgm:pt modelId="{CF4D67DC-CE06-46E0-8C45-291BD0411CFC}" type="pres">
      <dgm:prSet presAssocID="{61F555C2-7E39-49C2-B154-A29472C11802}" presName="pictRect" presStyleLbl="node1" presStyleIdx="2" presStyleCnt="7" custLinFactNeighborX="32080" custLinFactNeighborY="-634"/>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463" r="4463"/>
          </a:stretch>
        </a:blipFill>
      </dgm:spPr>
      <dgm:t>
        <a:bodyPr/>
        <a:lstStyle/>
        <a:p>
          <a:endParaRPr lang="en-US"/>
        </a:p>
      </dgm:t>
    </dgm:pt>
    <dgm:pt modelId="{DCBBEF47-FFFF-4276-BE5D-782BB8B97058}" type="pres">
      <dgm:prSet presAssocID="{61F555C2-7E39-49C2-B154-A29472C11802}" presName="textRect" presStyleLbl="revTx" presStyleIdx="2" presStyleCnt="7" custLinFactNeighborX="32080" custLinFactNeighborY="416">
        <dgm:presLayoutVars>
          <dgm:bulletEnabled val="1"/>
        </dgm:presLayoutVars>
      </dgm:prSet>
      <dgm:spPr/>
      <dgm:t>
        <a:bodyPr/>
        <a:lstStyle/>
        <a:p>
          <a:endParaRPr lang="en-US"/>
        </a:p>
      </dgm:t>
    </dgm:pt>
    <dgm:pt modelId="{34DA893B-3173-475C-A501-1BD66BF52309}" type="pres">
      <dgm:prSet presAssocID="{DFC05E16-52BE-404A-8068-57F54B5426A8}" presName="sibTrans" presStyleLbl="sibTrans2D1" presStyleIdx="0" presStyleCnt="0"/>
      <dgm:spPr/>
      <dgm:t>
        <a:bodyPr/>
        <a:lstStyle/>
        <a:p>
          <a:endParaRPr lang="en-US"/>
        </a:p>
      </dgm:t>
    </dgm:pt>
    <dgm:pt modelId="{B4B540FD-18E0-4E79-B126-845272A6ED79}" type="pres">
      <dgm:prSet presAssocID="{FEEEB5E0-B3F5-4D69-85C0-EC2421545C78}" presName="compNode" presStyleCnt="0"/>
      <dgm:spPr/>
      <dgm:t>
        <a:bodyPr/>
        <a:lstStyle/>
        <a:p>
          <a:endParaRPr lang="en-US"/>
        </a:p>
      </dgm:t>
    </dgm:pt>
    <dgm:pt modelId="{EAFC1CFF-EB9F-482B-B577-1C1D5BDAF9CE}" type="pres">
      <dgm:prSet presAssocID="{FEEEB5E0-B3F5-4D69-85C0-EC2421545C78}" presName="pictRect" presStyleLbl="node1" presStyleIdx="3" presStyleCnt="7" custLinFactNeighborX="38656" custLinFactNeighborY="17097"/>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2053" t="432" r="12053" b="432"/>
          </a:stretch>
        </a:blipFill>
      </dgm:spPr>
      <dgm:t>
        <a:bodyPr/>
        <a:lstStyle/>
        <a:p>
          <a:endParaRPr lang="en-US"/>
        </a:p>
      </dgm:t>
    </dgm:pt>
    <dgm:pt modelId="{CB78C1E6-DB01-4299-83F4-DC46FDF28742}" type="pres">
      <dgm:prSet presAssocID="{FEEEB5E0-B3F5-4D69-85C0-EC2421545C78}" presName="textRect" presStyleLbl="revTx" presStyleIdx="3" presStyleCnt="7" custScaleX="88803" custScaleY="73240" custLinFactNeighborX="26655" custLinFactNeighborY="24091">
        <dgm:presLayoutVars>
          <dgm:bulletEnabled val="1"/>
        </dgm:presLayoutVars>
      </dgm:prSet>
      <dgm:spPr/>
      <dgm:t>
        <a:bodyPr/>
        <a:lstStyle/>
        <a:p>
          <a:endParaRPr lang="en-US"/>
        </a:p>
      </dgm:t>
    </dgm:pt>
    <dgm:pt modelId="{3C35A43F-785A-400A-95A2-03EF4ECF5DA5}" type="pres">
      <dgm:prSet presAssocID="{7F896E46-D8C4-48D1-856B-FD4AB1EF80B2}" presName="sibTrans" presStyleLbl="sibTrans2D1" presStyleIdx="0" presStyleCnt="0"/>
      <dgm:spPr/>
      <dgm:t>
        <a:bodyPr/>
        <a:lstStyle/>
        <a:p>
          <a:endParaRPr lang="en-US"/>
        </a:p>
      </dgm:t>
    </dgm:pt>
    <dgm:pt modelId="{31DEA22D-5F39-4F57-A8E2-45EB9622916E}" type="pres">
      <dgm:prSet presAssocID="{0F756866-DC8D-4DF9-9D5C-DF2826BAB410}" presName="compNode" presStyleCnt="0"/>
      <dgm:spPr/>
      <dgm:t>
        <a:bodyPr/>
        <a:lstStyle/>
        <a:p>
          <a:endParaRPr lang="en-US"/>
        </a:p>
      </dgm:t>
    </dgm:pt>
    <dgm:pt modelId="{DEA429A5-0682-49F6-BCB5-F98BC92A1A00}" type="pres">
      <dgm:prSet presAssocID="{0F756866-DC8D-4DF9-9D5C-DF2826BAB410}" presName="pictRect" presStyleLbl="node1" presStyleIdx="4" presStyleCnt="7" custLinFactNeighborX="-71663" custLinFactNeighborY="-3798"/>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16043" t="715" r="16043" b="715"/>
          </a:stretch>
        </a:blipFill>
      </dgm:spPr>
      <dgm:t>
        <a:bodyPr/>
        <a:lstStyle/>
        <a:p>
          <a:endParaRPr lang="en-US"/>
        </a:p>
      </dgm:t>
    </dgm:pt>
    <dgm:pt modelId="{58298A0A-1F6D-46FA-A470-B95F80DCF555}" type="pres">
      <dgm:prSet presAssocID="{0F756866-DC8D-4DF9-9D5C-DF2826BAB410}" presName="textRect" presStyleLbl="revTx" presStyleIdx="4" presStyleCnt="7">
        <dgm:presLayoutVars>
          <dgm:bulletEnabled val="1"/>
        </dgm:presLayoutVars>
      </dgm:prSet>
      <dgm:spPr/>
      <dgm:t>
        <a:bodyPr/>
        <a:lstStyle/>
        <a:p>
          <a:endParaRPr lang="en-US"/>
        </a:p>
      </dgm:t>
    </dgm:pt>
    <dgm:pt modelId="{BC65C92C-57E4-4317-9EE6-7AA4FC468F99}" type="pres">
      <dgm:prSet presAssocID="{C32C1BC4-D426-4475-B195-0C4B6DFDE5C1}" presName="sibTrans" presStyleLbl="sibTrans2D1" presStyleIdx="0" presStyleCnt="0"/>
      <dgm:spPr/>
      <dgm:t>
        <a:bodyPr/>
        <a:lstStyle/>
        <a:p>
          <a:endParaRPr lang="en-US"/>
        </a:p>
      </dgm:t>
    </dgm:pt>
    <dgm:pt modelId="{45700981-C1E2-4035-B110-7A453E010813}" type="pres">
      <dgm:prSet presAssocID="{72899E58-F37F-41B1-AC6E-5F038F0D2525}" presName="compNode" presStyleCnt="0"/>
      <dgm:spPr/>
      <dgm:t>
        <a:bodyPr/>
        <a:lstStyle/>
        <a:p>
          <a:endParaRPr lang="en-US"/>
        </a:p>
      </dgm:t>
    </dgm:pt>
    <dgm:pt modelId="{83CEF853-5146-4672-B45C-82ADFD958137}" type="pres">
      <dgm:prSet presAssocID="{72899E58-F37F-41B1-AC6E-5F038F0D2525}" presName="pictRect" presStyleLbl="node1" presStyleIdx="5" presStyleCnt="7" custLinFactNeighborX="-28863" custLinFactNeighborY="-5299"/>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7844" t="-4743" r="7844" b="-4743"/>
          </a:stretch>
        </a:blipFill>
      </dgm:spPr>
      <dgm:t>
        <a:bodyPr/>
        <a:lstStyle/>
        <a:p>
          <a:endParaRPr lang="en-US"/>
        </a:p>
      </dgm:t>
    </dgm:pt>
    <dgm:pt modelId="{ACF7060C-E00E-4CFB-9BF8-DCC647B0C5D1}" type="pres">
      <dgm:prSet presAssocID="{72899E58-F37F-41B1-AC6E-5F038F0D2525}" presName="textRect" presStyleLbl="revTx" presStyleIdx="5" presStyleCnt="7">
        <dgm:presLayoutVars>
          <dgm:bulletEnabled val="1"/>
        </dgm:presLayoutVars>
      </dgm:prSet>
      <dgm:spPr/>
      <dgm:t>
        <a:bodyPr/>
        <a:lstStyle/>
        <a:p>
          <a:endParaRPr lang="en-US"/>
        </a:p>
      </dgm:t>
    </dgm:pt>
    <dgm:pt modelId="{4AEFA2EC-A0C6-4E78-9D44-1C554BE95BCB}" type="pres">
      <dgm:prSet presAssocID="{D89D4AE2-59DD-46CF-A6FB-5EA405CF1345}" presName="sibTrans" presStyleLbl="sibTrans2D1" presStyleIdx="0" presStyleCnt="0"/>
      <dgm:spPr/>
      <dgm:t>
        <a:bodyPr/>
        <a:lstStyle/>
        <a:p>
          <a:endParaRPr lang="en-US"/>
        </a:p>
      </dgm:t>
    </dgm:pt>
    <dgm:pt modelId="{0B7861AD-6ED8-428B-BDC9-337477E39795}" type="pres">
      <dgm:prSet presAssocID="{75E2234B-8C31-4746-8D47-5DDA5B49680A}" presName="compNode" presStyleCnt="0"/>
      <dgm:spPr/>
      <dgm:t>
        <a:bodyPr/>
        <a:lstStyle/>
        <a:p>
          <a:endParaRPr lang="en-US"/>
        </a:p>
      </dgm:t>
    </dgm:pt>
    <dgm:pt modelId="{148B9313-BA92-4EDD-BF5F-F912399E8B3B}" type="pres">
      <dgm:prSet presAssocID="{75E2234B-8C31-4746-8D47-5DDA5B49680A}" presName="pictRect" presStyleLbl="node1" presStyleIdx="6" presStyleCnt="7" custLinFactNeighborX="1715" custLinFactNeighborY="-10275"/>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1641" t="2304" r="-1641" b="2304"/>
          </a:stretch>
        </a:blipFill>
      </dgm:spPr>
      <dgm:t>
        <a:bodyPr/>
        <a:lstStyle/>
        <a:p>
          <a:endParaRPr lang="en-US"/>
        </a:p>
      </dgm:t>
    </dgm:pt>
    <dgm:pt modelId="{661F2476-6C3B-4395-802D-E88F22B72733}" type="pres">
      <dgm:prSet presAssocID="{75E2234B-8C31-4746-8D47-5DDA5B49680A}" presName="textRect" presStyleLbl="revTx" presStyleIdx="6" presStyleCnt="7">
        <dgm:presLayoutVars>
          <dgm:bulletEnabled val="1"/>
        </dgm:presLayoutVars>
      </dgm:prSet>
      <dgm:spPr/>
      <dgm:t>
        <a:bodyPr/>
        <a:lstStyle/>
        <a:p>
          <a:endParaRPr lang="en-US"/>
        </a:p>
      </dgm:t>
    </dgm:pt>
  </dgm:ptLst>
  <dgm:cxnLst>
    <dgm:cxn modelId="{4B042ADF-FCAA-47E2-9DA4-81F7B024288D}" type="presOf" srcId="{61F555C2-7E39-49C2-B154-A29472C11802}" destId="{DCBBEF47-FFFF-4276-BE5D-782BB8B97058}" srcOrd="0" destOrd="0" presId="urn:microsoft.com/office/officeart/2005/8/layout/pList1"/>
    <dgm:cxn modelId="{05FB171E-5BBA-40AF-BF47-94718E5EBB09}" type="presOf" srcId="{A506EE44-E4F9-4668-8B97-115123E27625}" destId="{77236BB8-5F0D-4D59-9A36-C209904CC991}" srcOrd="0" destOrd="0" presId="urn:microsoft.com/office/officeart/2005/8/layout/pList1"/>
    <dgm:cxn modelId="{A1AB18C4-96AE-4B2C-B69B-6CAF463229E4}" srcId="{CD63C4D9-5722-4005-B150-9860B53D817C}" destId="{72899E58-F37F-41B1-AC6E-5F038F0D2525}" srcOrd="5" destOrd="0" parTransId="{8C1049C6-5C35-48BD-9802-81E02064E7F4}" sibTransId="{D89D4AE2-59DD-46CF-A6FB-5EA405CF1345}"/>
    <dgm:cxn modelId="{8FD3EE0C-690C-4C84-A65D-A34BB32553C1}" type="presOf" srcId="{0F756866-DC8D-4DF9-9D5C-DF2826BAB410}" destId="{58298A0A-1F6D-46FA-A470-B95F80DCF555}" srcOrd="0" destOrd="0" presId="urn:microsoft.com/office/officeart/2005/8/layout/pList1"/>
    <dgm:cxn modelId="{ED24A42F-5FA7-4DF7-805A-AEDCACD4C82C}" srcId="{CD63C4D9-5722-4005-B150-9860B53D817C}" destId="{0F756866-DC8D-4DF9-9D5C-DF2826BAB410}" srcOrd="4" destOrd="0" parTransId="{56444814-AA3A-4034-9414-6933EABF8075}" sibTransId="{C32C1BC4-D426-4475-B195-0C4B6DFDE5C1}"/>
    <dgm:cxn modelId="{8AC8A120-3B96-4B3C-B203-447939154027}" type="presOf" srcId="{CA3C71E9-1ED3-4FE5-BBFD-31B2891CD1AA}" destId="{B09F25A6-3176-4BAD-AEE2-D9433F087DAC}" srcOrd="0" destOrd="0" presId="urn:microsoft.com/office/officeart/2005/8/layout/pList1"/>
    <dgm:cxn modelId="{9618920D-C4C6-4CEB-8AD2-5BB645E0F072}" type="presOf" srcId="{AB30DC2F-E0EA-408D-9F4E-20A7AE45E770}" destId="{067932BC-5476-46F8-AF9A-11C74E3C159E}" srcOrd="0" destOrd="0" presId="urn:microsoft.com/office/officeart/2005/8/layout/pList1"/>
    <dgm:cxn modelId="{202884F6-BBB8-4812-83EE-C30F6F937915}" type="presOf" srcId="{7F896E46-D8C4-48D1-856B-FD4AB1EF80B2}" destId="{3C35A43F-785A-400A-95A2-03EF4ECF5DA5}" srcOrd="0" destOrd="0" presId="urn:microsoft.com/office/officeart/2005/8/layout/pList1"/>
    <dgm:cxn modelId="{6092A038-AB89-40CA-8201-5AAAA1B34435}" type="presOf" srcId="{75E2234B-8C31-4746-8D47-5DDA5B49680A}" destId="{661F2476-6C3B-4395-802D-E88F22B72733}" srcOrd="0" destOrd="0" presId="urn:microsoft.com/office/officeart/2005/8/layout/pList1"/>
    <dgm:cxn modelId="{AE8E833E-B5E9-4DC3-B6F3-F01BF276406F}" srcId="{CD63C4D9-5722-4005-B150-9860B53D817C}" destId="{75E2234B-8C31-4746-8D47-5DDA5B49680A}" srcOrd="6" destOrd="0" parTransId="{D9291DC8-D349-4942-97C0-60B81A453DB9}" sibTransId="{A2658B76-A0D3-4C0E-8C5E-BCF8F9BAFE43}"/>
    <dgm:cxn modelId="{23DCCFDD-16BA-4C89-A183-6468F41B3FC8}" type="presOf" srcId="{FEEEB5E0-B3F5-4D69-85C0-EC2421545C78}" destId="{CB78C1E6-DB01-4299-83F4-DC46FDF28742}" srcOrd="0" destOrd="0" presId="urn:microsoft.com/office/officeart/2005/8/layout/pList1"/>
    <dgm:cxn modelId="{13B73972-218D-4038-90A1-E0D3DCFC333B}" type="presOf" srcId="{72899E58-F37F-41B1-AC6E-5F038F0D2525}" destId="{ACF7060C-E00E-4CFB-9BF8-DCC647B0C5D1}" srcOrd="0" destOrd="0" presId="urn:microsoft.com/office/officeart/2005/8/layout/pList1"/>
    <dgm:cxn modelId="{1984FA4A-DBF5-4F2E-B501-F1541A900093}" srcId="{CD63C4D9-5722-4005-B150-9860B53D817C}" destId="{AB30DC2F-E0EA-408D-9F4E-20A7AE45E770}" srcOrd="1" destOrd="0" parTransId="{36DA35E9-E919-48F8-8D59-7744285F62A9}" sibTransId="{A506EE44-E4F9-4668-8B97-115123E27625}"/>
    <dgm:cxn modelId="{A69F3A02-0A27-4481-979E-60A706CEE69C}" type="presOf" srcId="{51018586-0213-4DBA-A9A4-D67418BFF634}" destId="{B43BDB5D-7668-4894-8E3F-F1C602875DDC}" srcOrd="0" destOrd="0" presId="urn:microsoft.com/office/officeart/2005/8/layout/pList1"/>
    <dgm:cxn modelId="{C91EAF4A-6DAD-4295-AC3B-83F1F87C9C93}" type="presOf" srcId="{C32C1BC4-D426-4475-B195-0C4B6DFDE5C1}" destId="{BC65C92C-57E4-4317-9EE6-7AA4FC468F99}" srcOrd="0" destOrd="0" presId="urn:microsoft.com/office/officeart/2005/8/layout/pList1"/>
    <dgm:cxn modelId="{34978753-0AB0-4B2E-9297-CC0D4A10D06D}" type="presOf" srcId="{CD63C4D9-5722-4005-B150-9860B53D817C}" destId="{39F1ACBF-CACF-4460-951D-5C47FDEF8B10}" srcOrd="0" destOrd="0" presId="urn:microsoft.com/office/officeart/2005/8/layout/pList1"/>
    <dgm:cxn modelId="{42E6E905-8843-45DD-A868-B1F4D8CF12FE}" type="presOf" srcId="{DFC05E16-52BE-404A-8068-57F54B5426A8}" destId="{34DA893B-3173-475C-A501-1BD66BF52309}" srcOrd="0" destOrd="0" presId="urn:microsoft.com/office/officeart/2005/8/layout/pList1"/>
    <dgm:cxn modelId="{AA7178B1-0361-4C25-93D1-5063332B2AEA}" srcId="{CD63C4D9-5722-4005-B150-9860B53D817C}" destId="{51018586-0213-4DBA-A9A4-D67418BFF634}" srcOrd="0" destOrd="0" parTransId="{CB06D77E-577E-4A28-95CE-A568E4D7D636}" sibTransId="{CA3C71E9-1ED3-4FE5-BBFD-31B2891CD1AA}"/>
    <dgm:cxn modelId="{8997B895-E4B3-4B3A-B643-3F7A679BF895}" srcId="{CD63C4D9-5722-4005-B150-9860B53D817C}" destId="{FEEEB5E0-B3F5-4D69-85C0-EC2421545C78}" srcOrd="3" destOrd="0" parTransId="{BE302B15-782B-43C8-9906-906DAA025C59}" sibTransId="{7F896E46-D8C4-48D1-856B-FD4AB1EF80B2}"/>
    <dgm:cxn modelId="{1D9E2CD0-BE8C-4C11-B4CE-B59E94CE4A25}" srcId="{CD63C4D9-5722-4005-B150-9860B53D817C}" destId="{61F555C2-7E39-49C2-B154-A29472C11802}" srcOrd="2" destOrd="0" parTransId="{64A27539-906D-4D6B-936A-9716DB6BBC52}" sibTransId="{DFC05E16-52BE-404A-8068-57F54B5426A8}"/>
    <dgm:cxn modelId="{54CE9DFE-7F51-4420-A5A5-78FBC26E891C}" type="presOf" srcId="{D89D4AE2-59DD-46CF-A6FB-5EA405CF1345}" destId="{4AEFA2EC-A0C6-4E78-9D44-1C554BE95BCB}" srcOrd="0" destOrd="0" presId="urn:microsoft.com/office/officeart/2005/8/layout/pList1"/>
    <dgm:cxn modelId="{12D0A27D-32A3-49D8-B5DF-A4F3CAE50269}" type="presParOf" srcId="{39F1ACBF-CACF-4460-951D-5C47FDEF8B10}" destId="{B89AAFCF-2628-45CB-8C70-C2DA7CC43FBB}" srcOrd="0" destOrd="0" presId="urn:microsoft.com/office/officeart/2005/8/layout/pList1"/>
    <dgm:cxn modelId="{21D15856-AB3D-406C-8687-56494C028231}" type="presParOf" srcId="{B89AAFCF-2628-45CB-8C70-C2DA7CC43FBB}" destId="{7E3AF848-1044-4D64-8C05-06B7243A79B5}" srcOrd="0" destOrd="0" presId="urn:microsoft.com/office/officeart/2005/8/layout/pList1"/>
    <dgm:cxn modelId="{5F77EB90-EC0B-4ED0-BB7C-2A7ABBFF88F1}" type="presParOf" srcId="{B89AAFCF-2628-45CB-8C70-C2DA7CC43FBB}" destId="{B43BDB5D-7668-4894-8E3F-F1C602875DDC}" srcOrd="1" destOrd="0" presId="urn:microsoft.com/office/officeart/2005/8/layout/pList1"/>
    <dgm:cxn modelId="{406E3098-AF85-44C1-9AAA-C016FCEB6F60}" type="presParOf" srcId="{39F1ACBF-CACF-4460-951D-5C47FDEF8B10}" destId="{B09F25A6-3176-4BAD-AEE2-D9433F087DAC}" srcOrd="1" destOrd="0" presId="urn:microsoft.com/office/officeart/2005/8/layout/pList1"/>
    <dgm:cxn modelId="{BDF370FE-CCCF-495E-B265-D6A83B6BB728}" type="presParOf" srcId="{39F1ACBF-CACF-4460-951D-5C47FDEF8B10}" destId="{5B856308-25C3-41EA-81DD-D1361526FD5E}" srcOrd="2" destOrd="0" presId="urn:microsoft.com/office/officeart/2005/8/layout/pList1"/>
    <dgm:cxn modelId="{249828FE-AD22-4E4F-AAAE-A154C4DB045E}" type="presParOf" srcId="{5B856308-25C3-41EA-81DD-D1361526FD5E}" destId="{2E482E2D-1707-4560-BD48-972B4BD9DE22}" srcOrd="0" destOrd="0" presId="urn:microsoft.com/office/officeart/2005/8/layout/pList1"/>
    <dgm:cxn modelId="{0DE86019-5C34-4E71-9AB1-D55969E5B551}" type="presParOf" srcId="{5B856308-25C3-41EA-81DD-D1361526FD5E}" destId="{067932BC-5476-46F8-AF9A-11C74E3C159E}" srcOrd="1" destOrd="0" presId="urn:microsoft.com/office/officeart/2005/8/layout/pList1"/>
    <dgm:cxn modelId="{60A902C4-5F6F-4428-9506-585677143B3A}" type="presParOf" srcId="{39F1ACBF-CACF-4460-951D-5C47FDEF8B10}" destId="{77236BB8-5F0D-4D59-9A36-C209904CC991}" srcOrd="3" destOrd="0" presId="urn:microsoft.com/office/officeart/2005/8/layout/pList1"/>
    <dgm:cxn modelId="{7361BCF7-CABA-4979-8037-9614FC4E5745}" type="presParOf" srcId="{39F1ACBF-CACF-4460-951D-5C47FDEF8B10}" destId="{0EBF33AB-7F46-445A-BFFD-26694CE4C526}" srcOrd="4" destOrd="0" presId="urn:microsoft.com/office/officeart/2005/8/layout/pList1"/>
    <dgm:cxn modelId="{C5E3EC21-1A5C-46A0-8BE3-15402ECFDCA2}" type="presParOf" srcId="{0EBF33AB-7F46-445A-BFFD-26694CE4C526}" destId="{CF4D67DC-CE06-46E0-8C45-291BD0411CFC}" srcOrd="0" destOrd="0" presId="urn:microsoft.com/office/officeart/2005/8/layout/pList1"/>
    <dgm:cxn modelId="{5369A3A2-1BCF-4C87-BED4-B45789A2A13F}" type="presParOf" srcId="{0EBF33AB-7F46-445A-BFFD-26694CE4C526}" destId="{DCBBEF47-FFFF-4276-BE5D-782BB8B97058}" srcOrd="1" destOrd="0" presId="urn:microsoft.com/office/officeart/2005/8/layout/pList1"/>
    <dgm:cxn modelId="{5420B531-2465-45C0-816E-D2D183F87391}" type="presParOf" srcId="{39F1ACBF-CACF-4460-951D-5C47FDEF8B10}" destId="{34DA893B-3173-475C-A501-1BD66BF52309}" srcOrd="5" destOrd="0" presId="urn:microsoft.com/office/officeart/2005/8/layout/pList1"/>
    <dgm:cxn modelId="{1E52D0C3-4633-4B98-A314-7B9260B7A482}" type="presParOf" srcId="{39F1ACBF-CACF-4460-951D-5C47FDEF8B10}" destId="{B4B540FD-18E0-4E79-B126-845272A6ED79}" srcOrd="6" destOrd="0" presId="urn:microsoft.com/office/officeart/2005/8/layout/pList1"/>
    <dgm:cxn modelId="{105D8198-D584-45FA-B526-D3A667907D38}" type="presParOf" srcId="{B4B540FD-18E0-4E79-B126-845272A6ED79}" destId="{EAFC1CFF-EB9F-482B-B577-1C1D5BDAF9CE}" srcOrd="0" destOrd="0" presId="urn:microsoft.com/office/officeart/2005/8/layout/pList1"/>
    <dgm:cxn modelId="{D8F1B60B-F2E1-4C05-87AF-34D0785C81EE}" type="presParOf" srcId="{B4B540FD-18E0-4E79-B126-845272A6ED79}" destId="{CB78C1E6-DB01-4299-83F4-DC46FDF28742}" srcOrd="1" destOrd="0" presId="urn:microsoft.com/office/officeart/2005/8/layout/pList1"/>
    <dgm:cxn modelId="{3C2A6D78-2DDB-4D08-8666-CF5B319DC351}" type="presParOf" srcId="{39F1ACBF-CACF-4460-951D-5C47FDEF8B10}" destId="{3C35A43F-785A-400A-95A2-03EF4ECF5DA5}" srcOrd="7" destOrd="0" presId="urn:microsoft.com/office/officeart/2005/8/layout/pList1"/>
    <dgm:cxn modelId="{E96E3DDC-A33C-4E80-86DF-40D7327842CD}" type="presParOf" srcId="{39F1ACBF-CACF-4460-951D-5C47FDEF8B10}" destId="{31DEA22D-5F39-4F57-A8E2-45EB9622916E}" srcOrd="8" destOrd="0" presId="urn:microsoft.com/office/officeart/2005/8/layout/pList1"/>
    <dgm:cxn modelId="{BACFAC1B-469D-4FE0-9C60-90F7EF9D8D29}" type="presParOf" srcId="{31DEA22D-5F39-4F57-A8E2-45EB9622916E}" destId="{DEA429A5-0682-49F6-BCB5-F98BC92A1A00}" srcOrd="0" destOrd="0" presId="urn:microsoft.com/office/officeart/2005/8/layout/pList1"/>
    <dgm:cxn modelId="{425A48EB-4C2B-4634-B1BB-0E2A40C029B5}" type="presParOf" srcId="{31DEA22D-5F39-4F57-A8E2-45EB9622916E}" destId="{58298A0A-1F6D-46FA-A470-B95F80DCF555}" srcOrd="1" destOrd="0" presId="urn:microsoft.com/office/officeart/2005/8/layout/pList1"/>
    <dgm:cxn modelId="{050BCE39-8F68-4D43-9903-12254FD27B23}" type="presParOf" srcId="{39F1ACBF-CACF-4460-951D-5C47FDEF8B10}" destId="{BC65C92C-57E4-4317-9EE6-7AA4FC468F99}" srcOrd="9" destOrd="0" presId="urn:microsoft.com/office/officeart/2005/8/layout/pList1"/>
    <dgm:cxn modelId="{AFE67CD6-732C-4F42-91A1-A32025E8C749}" type="presParOf" srcId="{39F1ACBF-CACF-4460-951D-5C47FDEF8B10}" destId="{45700981-C1E2-4035-B110-7A453E010813}" srcOrd="10" destOrd="0" presId="urn:microsoft.com/office/officeart/2005/8/layout/pList1"/>
    <dgm:cxn modelId="{FDA5584A-740D-4DE7-8A68-7278C60D566E}" type="presParOf" srcId="{45700981-C1E2-4035-B110-7A453E010813}" destId="{83CEF853-5146-4672-B45C-82ADFD958137}" srcOrd="0" destOrd="0" presId="urn:microsoft.com/office/officeart/2005/8/layout/pList1"/>
    <dgm:cxn modelId="{1953E2CE-905E-4E6D-85B2-1C6F4D641D75}" type="presParOf" srcId="{45700981-C1E2-4035-B110-7A453E010813}" destId="{ACF7060C-E00E-4CFB-9BF8-DCC647B0C5D1}" srcOrd="1" destOrd="0" presId="urn:microsoft.com/office/officeart/2005/8/layout/pList1"/>
    <dgm:cxn modelId="{52B8EBB1-5288-4380-B161-1034E8DA2CFF}" type="presParOf" srcId="{39F1ACBF-CACF-4460-951D-5C47FDEF8B10}" destId="{4AEFA2EC-A0C6-4E78-9D44-1C554BE95BCB}" srcOrd="11" destOrd="0" presId="urn:microsoft.com/office/officeart/2005/8/layout/pList1"/>
    <dgm:cxn modelId="{2B6DEEEB-43D9-4290-9661-E9B06500EC57}" type="presParOf" srcId="{39F1ACBF-CACF-4460-951D-5C47FDEF8B10}" destId="{0B7861AD-6ED8-428B-BDC9-337477E39795}" srcOrd="12" destOrd="0" presId="urn:microsoft.com/office/officeart/2005/8/layout/pList1"/>
    <dgm:cxn modelId="{4AA2DFC6-0FD3-4B93-9462-6DA0918FABAE}" type="presParOf" srcId="{0B7861AD-6ED8-428B-BDC9-337477E39795}" destId="{148B9313-BA92-4EDD-BF5F-F912399E8B3B}" srcOrd="0" destOrd="0" presId="urn:microsoft.com/office/officeart/2005/8/layout/pList1"/>
    <dgm:cxn modelId="{0ABC7821-A499-4029-9559-791ED3832A1A}" type="presParOf" srcId="{0B7861AD-6ED8-428B-BDC9-337477E39795}" destId="{661F2476-6C3B-4395-802D-E88F22B72733}" srcOrd="1" destOrd="0" presId="urn:microsoft.com/office/officeart/2005/8/layout/pList1"/>
  </dgm:cxnLst>
  <dgm:bg>
    <a:solidFill>
      <a:schemeClr val="bg1">
        <a:alpha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17169F-94F3-48A6-941E-103A66EF8175}" type="doc">
      <dgm:prSet loTypeId="urn:microsoft.com/office/officeart/2005/8/layout/hProcess10" loCatId="process" qsTypeId="urn:microsoft.com/office/officeart/2005/8/quickstyle/3d3" qsCatId="3D" csTypeId="urn:microsoft.com/office/officeart/2005/8/colors/accent1_2" csCatId="accent1" phldr="1"/>
      <dgm:spPr/>
      <dgm:t>
        <a:bodyPr/>
        <a:lstStyle/>
        <a:p>
          <a:endParaRPr lang="en-US"/>
        </a:p>
      </dgm:t>
    </dgm:pt>
    <dgm:pt modelId="{51DDABB7-937B-4F47-9E7C-80BEE43BDCD3}">
      <dgm:prSet phldrT="[Text]"/>
      <dgm:spPr/>
      <dgm:t>
        <a:bodyPr/>
        <a:lstStyle/>
        <a:p>
          <a:r>
            <a:rPr lang="en-US" sz="1400" dirty="0" smtClean="0"/>
            <a:t>Cluster Analysis</a:t>
          </a:r>
        </a:p>
        <a:p>
          <a:r>
            <a:rPr lang="en-US" sz="1400" dirty="0" smtClean="0"/>
            <a:t>(Spatial Auto-Correlation)</a:t>
          </a:r>
          <a:endParaRPr lang="en-US" sz="1400" dirty="0"/>
        </a:p>
      </dgm:t>
    </dgm:pt>
    <dgm:pt modelId="{F70245E5-D4D0-42B6-8D66-111BB4110273}" type="parTrans" cxnId="{60571358-B73E-47B7-B31F-18E91FF38862}">
      <dgm:prSet/>
      <dgm:spPr/>
      <dgm:t>
        <a:bodyPr/>
        <a:lstStyle/>
        <a:p>
          <a:endParaRPr lang="en-US"/>
        </a:p>
      </dgm:t>
    </dgm:pt>
    <dgm:pt modelId="{3686A540-F869-4EDF-8FE4-E903C838F493}" type="sibTrans" cxnId="{60571358-B73E-47B7-B31F-18E91FF38862}">
      <dgm:prSet/>
      <dgm:spPr/>
      <dgm:t>
        <a:bodyPr/>
        <a:lstStyle/>
        <a:p>
          <a:endParaRPr lang="en-US" dirty="0"/>
        </a:p>
      </dgm:t>
    </dgm:pt>
    <dgm:pt modelId="{72A5DF6A-C256-440A-8061-C10FF97DCA5F}">
      <dgm:prSet phldrT="[Text]" custT="1"/>
      <dgm:spPr/>
      <dgm:t>
        <a:bodyPr/>
        <a:lstStyle/>
        <a:p>
          <a:r>
            <a:rPr lang="en-US" sz="1400" dirty="0" smtClean="0"/>
            <a:t>Gets Indication of Lyme disease distribution over region.</a:t>
          </a:r>
          <a:endParaRPr lang="en-US" sz="1400" dirty="0"/>
        </a:p>
      </dgm:t>
    </dgm:pt>
    <dgm:pt modelId="{1032A5F3-C081-4484-8A0E-482AA6716A2A}" type="parTrans" cxnId="{A401B9AE-211F-4DEE-8681-BFD00F17C4DD}">
      <dgm:prSet/>
      <dgm:spPr/>
      <dgm:t>
        <a:bodyPr/>
        <a:lstStyle/>
        <a:p>
          <a:endParaRPr lang="en-US"/>
        </a:p>
      </dgm:t>
    </dgm:pt>
    <dgm:pt modelId="{F873E1C8-F4D5-4811-ACC2-C259071E6423}" type="sibTrans" cxnId="{A401B9AE-211F-4DEE-8681-BFD00F17C4DD}">
      <dgm:prSet/>
      <dgm:spPr/>
      <dgm:t>
        <a:bodyPr/>
        <a:lstStyle/>
        <a:p>
          <a:endParaRPr lang="en-US"/>
        </a:p>
      </dgm:t>
    </dgm:pt>
    <dgm:pt modelId="{A79410AA-D4AB-42F2-BD74-D578F50185A8}">
      <dgm:prSet phldrT="[Text]"/>
      <dgm:spPr/>
      <dgm:t>
        <a:bodyPr/>
        <a:lstStyle/>
        <a:p>
          <a:r>
            <a:rPr lang="en-US" sz="1400" dirty="0" smtClean="0"/>
            <a:t>Regression Analysis (OLS + GWR)</a:t>
          </a:r>
          <a:endParaRPr lang="en-US" sz="1400" dirty="0"/>
        </a:p>
      </dgm:t>
    </dgm:pt>
    <dgm:pt modelId="{C1A37C51-521D-432C-A699-F93E2629AAE8}" type="parTrans" cxnId="{95F945A1-AEDD-4BDB-A886-48D788F82A1D}">
      <dgm:prSet/>
      <dgm:spPr/>
      <dgm:t>
        <a:bodyPr/>
        <a:lstStyle/>
        <a:p>
          <a:endParaRPr lang="en-US"/>
        </a:p>
      </dgm:t>
    </dgm:pt>
    <dgm:pt modelId="{5041F831-FCA1-4A47-BCB9-ED5804B477D1}" type="sibTrans" cxnId="{95F945A1-AEDD-4BDB-A886-48D788F82A1D}">
      <dgm:prSet/>
      <dgm:spPr/>
      <dgm:t>
        <a:bodyPr/>
        <a:lstStyle/>
        <a:p>
          <a:endParaRPr lang="en-US"/>
        </a:p>
      </dgm:t>
    </dgm:pt>
    <dgm:pt modelId="{AAAF908D-5EFC-4B87-B6CA-54DB2AA52D30}">
      <dgm:prSet phldrT="[Text]" custT="1"/>
      <dgm:spPr/>
      <dgm:t>
        <a:bodyPr/>
        <a:lstStyle/>
        <a:p>
          <a:r>
            <a:rPr lang="en-US" sz="1400" dirty="0" smtClean="0"/>
            <a:t>Effects of Multiple Independent Variables on Dependent Variable</a:t>
          </a:r>
          <a:endParaRPr lang="en-US" sz="1400" dirty="0"/>
        </a:p>
      </dgm:t>
    </dgm:pt>
    <dgm:pt modelId="{67EBCE38-9C4B-4442-A22F-3CE399C4C97B}" type="parTrans" cxnId="{ABCD53AA-6CF8-432B-ADF5-6F0E979D4740}">
      <dgm:prSet/>
      <dgm:spPr/>
      <dgm:t>
        <a:bodyPr/>
        <a:lstStyle/>
        <a:p>
          <a:endParaRPr lang="en-US"/>
        </a:p>
      </dgm:t>
    </dgm:pt>
    <dgm:pt modelId="{7869210F-CD94-4EF1-A087-E53C5CF48AA0}" type="sibTrans" cxnId="{ABCD53AA-6CF8-432B-ADF5-6F0E979D4740}">
      <dgm:prSet/>
      <dgm:spPr/>
      <dgm:t>
        <a:bodyPr/>
        <a:lstStyle/>
        <a:p>
          <a:endParaRPr lang="en-US"/>
        </a:p>
      </dgm:t>
    </dgm:pt>
    <dgm:pt modelId="{8F98A8C2-D71B-4DE9-9DF7-E7A2D505CC0D}">
      <dgm:prSet phldrT="[Text]" custT="1"/>
      <dgm:spPr/>
      <dgm:t>
        <a:bodyPr/>
        <a:lstStyle/>
        <a:p>
          <a:r>
            <a:rPr lang="en-US" sz="1400" dirty="0" smtClean="0"/>
            <a:t>Defines Strength of relationship and predictive value</a:t>
          </a:r>
          <a:endParaRPr lang="en-US" sz="1400" dirty="0"/>
        </a:p>
      </dgm:t>
    </dgm:pt>
    <dgm:pt modelId="{8EC8BA82-9622-4024-BA26-2240834AD003}" type="parTrans" cxnId="{64F0033F-BDC6-4FB8-AC8E-BF9599A861F2}">
      <dgm:prSet/>
      <dgm:spPr/>
      <dgm:t>
        <a:bodyPr/>
        <a:lstStyle/>
        <a:p>
          <a:endParaRPr lang="en-US"/>
        </a:p>
      </dgm:t>
    </dgm:pt>
    <dgm:pt modelId="{ED39E662-BB6C-4D25-8E0D-3626511466E7}" type="sibTrans" cxnId="{64F0033F-BDC6-4FB8-AC8E-BF9599A861F2}">
      <dgm:prSet/>
      <dgm:spPr/>
      <dgm:t>
        <a:bodyPr/>
        <a:lstStyle/>
        <a:p>
          <a:endParaRPr lang="en-US"/>
        </a:p>
      </dgm:t>
    </dgm:pt>
    <dgm:pt modelId="{DDB43436-8E47-4024-AB79-AF4B49A7252B}">
      <dgm:prSet phldrT="[Text]" custT="1"/>
      <dgm:spPr/>
      <dgm:t>
        <a:bodyPr/>
        <a:lstStyle/>
        <a:p>
          <a:r>
            <a:rPr lang="en-US" sz="1400" dirty="0" smtClean="0"/>
            <a:t>Look at variables related to environment, housing and host white tailed deer populations relating to dependent variable of Lyme disease cases</a:t>
          </a:r>
          <a:endParaRPr lang="en-US" sz="1400" dirty="0"/>
        </a:p>
      </dgm:t>
    </dgm:pt>
    <dgm:pt modelId="{CE780667-88EB-4D2D-8A0B-0EAE5260B2E1}" type="parTrans" cxnId="{1CD5BB12-62A9-4222-830D-E3D338B5B2CB}">
      <dgm:prSet/>
      <dgm:spPr/>
      <dgm:t>
        <a:bodyPr/>
        <a:lstStyle/>
        <a:p>
          <a:endParaRPr lang="en-US"/>
        </a:p>
      </dgm:t>
    </dgm:pt>
    <dgm:pt modelId="{2F906A12-D206-42F3-906A-D735A1264749}" type="sibTrans" cxnId="{1CD5BB12-62A9-4222-830D-E3D338B5B2CB}">
      <dgm:prSet/>
      <dgm:spPr/>
      <dgm:t>
        <a:bodyPr/>
        <a:lstStyle/>
        <a:p>
          <a:endParaRPr lang="en-US"/>
        </a:p>
      </dgm:t>
    </dgm:pt>
    <dgm:pt modelId="{0F2BACCE-ABFD-4D4A-B0F8-A02D5498074E}">
      <dgm:prSet phldrT="[Text]" custT="1"/>
      <dgm:spPr/>
      <dgm:t>
        <a:bodyPr/>
        <a:lstStyle/>
        <a:p>
          <a:r>
            <a:rPr lang="en-US" sz="1400" dirty="0" smtClean="0"/>
            <a:t>Are Lyme disease cases are randomly distributed or is clustering observed?</a:t>
          </a:r>
          <a:endParaRPr lang="en-US" sz="1400" dirty="0"/>
        </a:p>
      </dgm:t>
    </dgm:pt>
    <dgm:pt modelId="{9CB52A82-850B-4CA1-A441-9996D8487D75}" type="parTrans" cxnId="{E95CA3B3-09EA-4B23-B97F-0F5207A18534}">
      <dgm:prSet/>
      <dgm:spPr/>
    </dgm:pt>
    <dgm:pt modelId="{7FB3E57E-B5BF-49F4-B664-B90ACC7B4DE0}" type="sibTrans" cxnId="{E95CA3B3-09EA-4B23-B97F-0F5207A18534}">
      <dgm:prSet/>
      <dgm:spPr/>
    </dgm:pt>
    <dgm:pt modelId="{8E92C4EE-474D-4514-92E7-D0C3744B5EC9}">
      <dgm:prSet phldrT="[Text]" custT="1"/>
      <dgm:spPr/>
      <dgm:t>
        <a:bodyPr/>
        <a:lstStyle/>
        <a:p>
          <a:r>
            <a:rPr lang="en-US" sz="1400" dirty="0" smtClean="0"/>
            <a:t>Low Negative Z Score + Small P Value = Cold Spot</a:t>
          </a:r>
          <a:endParaRPr lang="en-US" sz="1400" dirty="0"/>
        </a:p>
      </dgm:t>
    </dgm:pt>
    <dgm:pt modelId="{7862ECB6-0D06-4196-94FD-4D8BC6720665}">
      <dgm:prSet phldrT="[Text]" custT="1"/>
      <dgm:spPr/>
      <dgm:t>
        <a:bodyPr/>
        <a:lstStyle/>
        <a:p>
          <a:r>
            <a:rPr lang="en-US" sz="1400" dirty="0" smtClean="0"/>
            <a:t>High Z Score +Small P = Hot Spot</a:t>
          </a:r>
          <a:endParaRPr lang="en-US" sz="1400" dirty="0"/>
        </a:p>
      </dgm:t>
    </dgm:pt>
    <dgm:pt modelId="{B7FDD37D-FCE0-4FA3-B9C8-3578031FA85D}">
      <dgm:prSet phldrT="[Text]" custT="1"/>
      <dgm:spPr/>
      <dgm:t>
        <a:bodyPr/>
        <a:lstStyle/>
        <a:p>
          <a:r>
            <a:rPr lang="en-US" sz="1400" dirty="0" smtClean="0"/>
            <a:t>Local Indicators of Spatial Association (LISA) </a:t>
          </a:r>
        </a:p>
        <a:p>
          <a:r>
            <a:rPr lang="en-US" sz="1400" dirty="0" smtClean="0"/>
            <a:t>Analyze study area for cold or hot areas of activity</a:t>
          </a:r>
        </a:p>
        <a:p>
          <a:r>
            <a:rPr lang="en-US" sz="1400" dirty="0" smtClean="0"/>
            <a:t>Determine relationship of points and vector polygons (County)</a:t>
          </a:r>
        </a:p>
      </dgm:t>
    </dgm:pt>
    <dgm:pt modelId="{A1720050-8CB6-4185-AE9F-94D2FEB7E5D0}" type="sibTrans" cxnId="{0C6B97EA-2ACE-4C24-B3A3-389AD79D56CE}">
      <dgm:prSet/>
      <dgm:spPr/>
      <dgm:t>
        <a:bodyPr/>
        <a:lstStyle/>
        <a:p>
          <a:endParaRPr lang="en-US" dirty="0"/>
        </a:p>
      </dgm:t>
    </dgm:pt>
    <dgm:pt modelId="{63748AAC-48FC-4519-B478-DBD88F173535}" type="parTrans" cxnId="{0C6B97EA-2ACE-4C24-B3A3-389AD79D56CE}">
      <dgm:prSet/>
      <dgm:spPr/>
      <dgm:t>
        <a:bodyPr/>
        <a:lstStyle/>
        <a:p>
          <a:endParaRPr lang="en-US"/>
        </a:p>
      </dgm:t>
    </dgm:pt>
    <dgm:pt modelId="{9F04527F-C190-446F-88D8-EEF342958572}" type="sibTrans" cxnId="{29FD8948-C94C-4ADD-ADD9-5EF097DA3E6A}">
      <dgm:prSet/>
      <dgm:spPr/>
    </dgm:pt>
    <dgm:pt modelId="{FFF5EBC8-F963-4A7A-90AA-2CD78AE3315A}" type="parTrans" cxnId="{29FD8948-C94C-4ADD-ADD9-5EF097DA3E6A}">
      <dgm:prSet/>
      <dgm:spPr/>
    </dgm:pt>
    <dgm:pt modelId="{90BFF0A7-9ECD-40FC-8A8E-9E72CC22708D}" type="sibTrans" cxnId="{CF139122-188E-4958-813E-D8D561B45496}">
      <dgm:prSet/>
      <dgm:spPr/>
      <dgm:t>
        <a:bodyPr/>
        <a:lstStyle/>
        <a:p>
          <a:endParaRPr lang="en-US"/>
        </a:p>
      </dgm:t>
    </dgm:pt>
    <dgm:pt modelId="{FFA980B4-B5C8-48FB-9293-014778500ABA}" type="parTrans" cxnId="{CF139122-188E-4958-813E-D8D561B45496}">
      <dgm:prSet/>
      <dgm:spPr/>
      <dgm:t>
        <a:bodyPr/>
        <a:lstStyle/>
        <a:p>
          <a:endParaRPr lang="en-US"/>
        </a:p>
      </dgm:t>
    </dgm:pt>
    <dgm:pt modelId="{91D9A328-42A7-4377-A1F8-5F3B4B583DD6}" type="pres">
      <dgm:prSet presAssocID="{1817169F-94F3-48A6-941E-103A66EF8175}" presName="Name0" presStyleCnt="0">
        <dgm:presLayoutVars>
          <dgm:dir/>
          <dgm:resizeHandles val="exact"/>
        </dgm:presLayoutVars>
      </dgm:prSet>
      <dgm:spPr/>
      <dgm:t>
        <a:bodyPr/>
        <a:lstStyle/>
        <a:p>
          <a:endParaRPr lang="en-US"/>
        </a:p>
      </dgm:t>
    </dgm:pt>
    <dgm:pt modelId="{DEB0476F-12E7-4734-A0AC-23DD7A5A1208}" type="pres">
      <dgm:prSet presAssocID="{51DDABB7-937B-4F47-9E7C-80BEE43BDCD3}" presName="composite" presStyleCnt="0"/>
      <dgm:spPr/>
      <dgm:t>
        <a:bodyPr/>
        <a:lstStyle/>
        <a:p>
          <a:endParaRPr lang="en-US"/>
        </a:p>
      </dgm:t>
    </dgm:pt>
    <dgm:pt modelId="{36F70F82-7BB0-435E-BBFD-F41AC70ECFB3}" type="pres">
      <dgm:prSet presAssocID="{51DDABB7-937B-4F47-9E7C-80BEE43BDCD3}" presName="imagSh" presStyleLbl="bgImgPlace1" presStyleIdx="0" presStyleCnt="3" custScaleX="122892" custScaleY="114195" custLinFactNeighborX="20682" custLinFactNeighborY="-4164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6C04A589-8376-4A6E-B3EC-5EEA827805F4}" type="pres">
      <dgm:prSet presAssocID="{51DDABB7-937B-4F47-9E7C-80BEE43BDCD3}" presName="txNode" presStyleLbl="node1" presStyleIdx="0" presStyleCnt="3" custScaleX="134318" custScaleY="131602" custLinFactNeighborX="7745" custLinFactNeighborY="27189">
        <dgm:presLayoutVars>
          <dgm:bulletEnabled val="1"/>
        </dgm:presLayoutVars>
      </dgm:prSet>
      <dgm:spPr/>
      <dgm:t>
        <a:bodyPr/>
        <a:lstStyle/>
        <a:p>
          <a:endParaRPr lang="en-US"/>
        </a:p>
      </dgm:t>
    </dgm:pt>
    <dgm:pt modelId="{83EA17BF-9325-4A14-AF98-4B05C04E024B}" type="pres">
      <dgm:prSet presAssocID="{3686A540-F869-4EDF-8FE4-E903C838F493}" presName="sibTrans" presStyleLbl="sibTrans2D1" presStyleIdx="0" presStyleCnt="2"/>
      <dgm:spPr/>
      <dgm:t>
        <a:bodyPr/>
        <a:lstStyle/>
        <a:p>
          <a:endParaRPr lang="en-US"/>
        </a:p>
      </dgm:t>
    </dgm:pt>
    <dgm:pt modelId="{D99B96E8-D198-43DF-A05C-566D9E67DDDF}" type="pres">
      <dgm:prSet presAssocID="{3686A540-F869-4EDF-8FE4-E903C838F493}" presName="connTx" presStyleLbl="sibTrans2D1" presStyleIdx="0" presStyleCnt="2"/>
      <dgm:spPr/>
      <dgm:t>
        <a:bodyPr/>
        <a:lstStyle/>
        <a:p>
          <a:endParaRPr lang="en-US"/>
        </a:p>
      </dgm:t>
    </dgm:pt>
    <dgm:pt modelId="{F24F9D1E-A07C-46B5-95AC-D7C8A88577D1}" type="pres">
      <dgm:prSet presAssocID="{B7FDD37D-FCE0-4FA3-B9C8-3578031FA85D}" presName="composite" presStyleCnt="0"/>
      <dgm:spPr/>
      <dgm:t>
        <a:bodyPr/>
        <a:lstStyle/>
        <a:p>
          <a:endParaRPr lang="en-US"/>
        </a:p>
      </dgm:t>
    </dgm:pt>
    <dgm:pt modelId="{D081D13D-AF50-4B6F-B3BB-E4E9940EF037}" type="pres">
      <dgm:prSet presAssocID="{B7FDD37D-FCE0-4FA3-B9C8-3578031FA85D}" presName="imagSh" presStyleLbl="bgImgPlace1" presStyleIdx="1" presStyleCnt="3" custScaleX="122940" custScaleY="115433" custLinFactNeighborX="7639" custLinFactNeighborY="-4181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t>
        <a:bodyPr/>
        <a:lstStyle/>
        <a:p>
          <a:endParaRPr lang="en-US"/>
        </a:p>
      </dgm:t>
    </dgm:pt>
    <dgm:pt modelId="{D13F8058-5D80-4798-B49C-CC5152B93E6F}" type="pres">
      <dgm:prSet presAssocID="{B7FDD37D-FCE0-4FA3-B9C8-3578031FA85D}" presName="txNode" presStyleLbl="node1" presStyleIdx="1" presStyleCnt="3" custScaleX="124096" custScaleY="127868" custLinFactNeighborX="-11901" custLinFactNeighborY="29126">
        <dgm:presLayoutVars>
          <dgm:bulletEnabled val="1"/>
        </dgm:presLayoutVars>
      </dgm:prSet>
      <dgm:spPr/>
      <dgm:t>
        <a:bodyPr/>
        <a:lstStyle/>
        <a:p>
          <a:endParaRPr lang="en-US"/>
        </a:p>
      </dgm:t>
    </dgm:pt>
    <dgm:pt modelId="{982B6C5E-57F3-48C6-A34D-FCB2FEF40F2F}" type="pres">
      <dgm:prSet presAssocID="{A1720050-8CB6-4185-AE9F-94D2FEB7E5D0}" presName="sibTrans" presStyleLbl="sibTrans2D1" presStyleIdx="1" presStyleCnt="2"/>
      <dgm:spPr/>
      <dgm:t>
        <a:bodyPr/>
        <a:lstStyle/>
        <a:p>
          <a:endParaRPr lang="en-US"/>
        </a:p>
      </dgm:t>
    </dgm:pt>
    <dgm:pt modelId="{70DFC039-80B9-4BB1-B3D7-ACC4D45364C1}" type="pres">
      <dgm:prSet presAssocID="{A1720050-8CB6-4185-AE9F-94D2FEB7E5D0}" presName="connTx" presStyleLbl="sibTrans2D1" presStyleIdx="1" presStyleCnt="2"/>
      <dgm:spPr/>
      <dgm:t>
        <a:bodyPr/>
        <a:lstStyle/>
        <a:p>
          <a:endParaRPr lang="en-US"/>
        </a:p>
      </dgm:t>
    </dgm:pt>
    <dgm:pt modelId="{E96A1A25-D239-49AB-BC47-CBFB0839749A}" type="pres">
      <dgm:prSet presAssocID="{A79410AA-D4AB-42F2-BD74-D578F50185A8}" presName="composite" presStyleCnt="0"/>
      <dgm:spPr/>
      <dgm:t>
        <a:bodyPr/>
        <a:lstStyle/>
        <a:p>
          <a:endParaRPr lang="en-US"/>
        </a:p>
      </dgm:t>
    </dgm:pt>
    <dgm:pt modelId="{6762A78A-E891-4C3C-8737-776F21B55C29}" type="pres">
      <dgm:prSet presAssocID="{A79410AA-D4AB-42F2-BD74-D578F50185A8}" presName="imagSh" presStyleLbl="bgImgPlace1" presStyleIdx="2" presStyleCnt="3" custScaleX="124018" custScaleY="119535" custLinFactNeighborX="-5589" custLinFactNeighborY="-4298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6" t="2859" r="3006" b="2859"/>
          </a:stretch>
        </a:blipFill>
      </dgm:spPr>
      <dgm:t>
        <a:bodyPr/>
        <a:lstStyle/>
        <a:p>
          <a:endParaRPr lang="en-US"/>
        </a:p>
      </dgm:t>
    </dgm:pt>
    <dgm:pt modelId="{B702B60A-937F-40E1-8E2E-472DEE82E4D0}" type="pres">
      <dgm:prSet presAssocID="{A79410AA-D4AB-42F2-BD74-D578F50185A8}" presName="txNode" presStyleLbl="node1" presStyleIdx="2" presStyleCnt="3" custScaleX="142949" custScaleY="129268" custLinFactNeighborX="-19810" custLinFactNeighborY="27808">
        <dgm:presLayoutVars>
          <dgm:bulletEnabled val="1"/>
        </dgm:presLayoutVars>
      </dgm:prSet>
      <dgm:spPr/>
      <dgm:t>
        <a:bodyPr/>
        <a:lstStyle/>
        <a:p>
          <a:endParaRPr lang="en-US"/>
        </a:p>
      </dgm:t>
    </dgm:pt>
  </dgm:ptLst>
  <dgm:cxnLst>
    <dgm:cxn modelId="{64F0033F-BDC6-4FB8-AC8E-BF9599A861F2}" srcId="{A79410AA-D4AB-42F2-BD74-D578F50185A8}" destId="{8F98A8C2-D71B-4DE9-9DF7-E7A2D505CC0D}" srcOrd="1" destOrd="0" parTransId="{8EC8BA82-9622-4024-BA26-2240834AD003}" sibTransId="{ED39E662-BB6C-4D25-8E0D-3626511466E7}"/>
    <dgm:cxn modelId="{2331C38C-6E8B-4DD6-88FD-B8AFE874272C}" type="presOf" srcId="{B7FDD37D-FCE0-4FA3-B9C8-3578031FA85D}" destId="{D13F8058-5D80-4798-B49C-CC5152B93E6F}" srcOrd="0" destOrd="0" presId="urn:microsoft.com/office/officeart/2005/8/layout/hProcess10"/>
    <dgm:cxn modelId="{641C7F11-BF6B-41F5-BBDD-A07F25BAB5A7}" type="presOf" srcId="{8F98A8C2-D71B-4DE9-9DF7-E7A2D505CC0D}" destId="{B702B60A-937F-40E1-8E2E-472DEE82E4D0}" srcOrd="0" destOrd="2" presId="urn:microsoft.com/office/officeart/2005/8/layout/hProcess10"/>
    <dgm:cxn modelId="{BF03CE29-2986-4DE0-84FF-E3E5E9B120CE}" type="presOf" srcId="{51DDABB7-937B-4F47-9E7C-80BEE43BDCD3}" destId="{6C04A589-8376-4A6E-B3EC-5EEA827805F4}" srcOrd="0" destOrd="0" presId="urn:microsoft.com/office/officeart/2005/8/layout/hProcess10"/>
    <dgm:cxn modelId="{0C6B97EA-2ACE-4C24-B3A3-389AD79D56CE}" srcId="{1817169F-94F3-48A6-941E-103A66EF8175}" destId="{B7FDD37D-FCE0-4FA3-B9C8-3578031FA85D}" srcOrd="1" destOrd="0" parTransId="{63748AAC-48FC-4519-B478-DBD88F173535}" sibTransId="{A1720050-8CB6-4185-AE9F-94D2FEB7E5D0}"/>
    <dgm:cxn modelId="{AEC309A4-FFFE-42F5-B580-ACCBB7B1FA01}" type="presOf" srcId="{0F2BACCE-ABFD-4D4A-B0F8-A02D5498074E}" destId="{6C04A589-8376-4A6E-B3EC-5EEA827805F4}" srcOrd="0" destOrd="2" presId="urn:microsoft.com/office/officeart/2005/8/layout/hProcess10"/>
    <dgm:cxn modelId="{78C32A32-27CC-48EE-AD59-0708ED6D786A}" type="presOf" srcId="{A1720050-8CB6-4185-AE9F-94D2FEB7E5D0}" destId="{982B6C5E-57F3-48C6-A34D-FCB2FEF40F2F}" srcOrd="0" destOrd="0" presId="urn:microsoft.com/office/officeart/2005/8/layout/hProcess10"/>
    <dgm:cxn modelId="{ABCD53AA-6CF8-432B-ADF5-6F0E979D4740}" srcId="{A79410AA-D4AB-42F2-BD74-D578F50185A8}" destId="{AAAF908D-5EFC-4B87-B6CA-54DB2AA52D30}" srcOrd="0" destOrd="0" parTransId="{67EBCE38-9C4B-4442-A22F-3CE399C4C97B}" sibTransId="{7869210F-CD94-4EF1-A087-E53C5CF48AA0}"/>
    <dgm:cxn modelId="{BFA3BA9F-42D6-4A37-8964-7E4E2F61ECC1}" type="presOf" srcId="{8E92C4EE-474D-4514-92E7-D0C3744B5EC9}" destId="{D13F8058-5D80-4798-B49C-CC5152B93E6F}" srcOrd="0" destOrd="2" presId="urn:microsoft.com/office/officeart/2005/8/layout/hProcess10"/>
    <dgm:cxn modelId="{95F945A1-AEDD-4BDB-A886-48D788F82A1D}" srcId="{1817169F-94F3-48A6-941E-103A66EF8175}" destId="{A79410AA-D4AB-42F2-BD74-D578F50185A8}" srcOrd="2" destOrd="0" parTransId="{C1A37C51-521D-432C-A699-F93E2629AAE8}" sibTransId="{5041F831-FCA1-4A47-BCB9-ED5804B477D1}"/>
    <dgm:cxn modelId="{E95CA3B3-09EA-4B23-B97F-0F5207A18534}" srcId="{51DDABB7-937B-4F47-9E7C-80BEE43BDCD3}" destId="{0F2BACCE-ABFD-4D4A-B0F8-A02D5498074E}" srcOrd="1" destOrd="0" parTransId="{9CB52A82-850B-4CA1-A441-9996D8487D75}" sibTransId="{7FB3E57E-B5BF-49F4-B664-B90ACC7B4DE0}"/>
    <dgm:cxn modelId="{D815AAE3-10C4-48C2-BB41-1F1C1060B557}" type="presOf" srcId="{A79410AA-D4AB-42F2-BD74-D578F50185A8}" destId="{B702B60A-937F-40E1-8E2E-472DEE82E4D0}" srcOrd="0" destOrd="0" presId="urn:microsoft.com/office/officeart/2005/8/layout/hProcess10"/>
    <dgm:cxn modelId="{1D7408B9-DE35-4AE1-B30C-EFD1126EC87C}" type="presOf" srcId="{3686A540-F869-4EDF-8FE4-E903C838F493}" destId="{D99B96E8-D198-43DF-A05C-566D9E67DDDF}" srcOrd="1" destOrd="0" presId="urn:microsoft.com/office/officeart/2005/8/layout/hProcess10"/>
    <dgm:cxn modelId="{EA9BDF74-1C14-4BD3-9F33-BF6E67FBBAF3}" type="presOf" srcId="{72A5DF6A-C256-440A-8061-C10FF97DCA5F}" destId="{6C04A589-8376-4A6E-B3EC-5EEA827805F4}" srcOrd="0" destOrd="1" presId="urn:microsoft.com/office/officeart/2005/8/layout/hProcess10"/>
    <dgm:cxn modelId="{A401B9AE-211F-4DEE-8681-BFD00F17C4DD}" srcId="{51DDABB7-937B-4F47-9E7C-80BEE43BDCD3}" destId="{72A5DF6A-C256-440A-8061-C10FF97DCA5F}" srcOrd="0" destOrd="0" parTransId="{1032A5F3-C081-4484-8A0E-482AA6716A2A}" sibTransId="{F873E1C8-F4D5-4811-ACC2-C259071E6423}"/>
    <dgm:cxn modelId="{9D9F2970-1652-47D3-9C34-7A5BD0F5F57B}" type="presOf" srcId="{AAAF908D-5EFC-4B87-B6CA-54DB2AA52D30}" destId="{B702B60A-937F-40E1-8E2E-472DEE82E4D0}" srcOrd="0" destOrd="1" presId="urn:microsoft.com/office/officeart/2005/8/layout/hProcess10"/>
    <dgm:cxn modelId="{DA7E18FA-ED06-4A13-AAD9-40EAB8AC6CDF}" type="presOf" srcId="{3686A540-F869-4EDF-8FE4-E903C838F493}" destId="{83EA17BF-9325-4A14-AF98-4B05C04E024B}" srcOrd="0" destOrd="0" presId="urn:microsoft.com/office/officeart/2005/8/layout/hProcess10"/>
    <dgm:cxn modelId="{CFE22846-2CD6-4C83-A240-78A19D094667}" type="presOf" srcId="{A1720050-8CB6-4185-AE9F-94D2FEB7E5D0}" destId="{70DFC039-80B9-4BB1-B3D7-ACC4D45364C1}" srcOrd="1" destOrd="0" presId="urn:microsoft.com/office/officeart/2005/8/layout/hProcess10"/>
    <dgm:cxn modelId="{00F27A53-C178-4F6B-A75D-7EE7DA7D1E4D}" type="presOf" srcId="{1817169F-94F3-48A6-941E-103A66EF8175}" destId="{91D9A328-42A7-4377-A1F8-5F3B4B583DD6}" srcOrd="0" destOrd="0" presId="urn:microsoft.com/office/officeart/2005/8/layout/hProcess10"/>
    <dgm:cxn modelId="{23446C20-4496-46BC-AD0C-1687932749D6}" type="presOf" srcId="{DDB43436-8E47-4024-AB79-AF4B49A7252B}" destId="{B702B60A-937F-40E1-8E2E-472DEE82E4D0}" srcOrd="0" destOrd="3" presId="urn:microsoft.com/office/officeart/2005/8/layout/hProcess10"/>
    <dgm:cxn modelId="{29FD8948-C94C-4ADD-ADD9-5EF097DA3E6A}" srcId="{B7FDD37D-FCE0-4FA3-B9C8-3578031FA85D}" destId="{8E92C4EE-474D-4514-92E7-D0C3744B5EC9}" srcOrd="1" destOrd="0" parTransId="{FFF5EBC8-F963-4A7A-90AA-2CD78AE3315A}" sibTransId="{9F04527F-C190-446F-88D8-EEF342958572}"/>
    <dgm:cxn modelId="{CF139122-188E-4958-813E-D8D561B45496}" srcId="{B7FDD37D-FCE0-4FA3-B9C8-3578031FA85D}" destId="{7862ECB6-0D06-4196-94FD-4D8BC6720665}" srcOrd="0" destOrd="0" parTransId="{FFA980B4-B5C8-48FB-9293-014778500ABA}" sibTransId="{90BFF0A7-9ECD-40FC-8A8E-9E72CC22708D}"/>
    <dgm:cxn modelId="{A6474DC8-A216-4B04-8C3E-BCF9F9F77119}" type="presOf" srcId="{7862ECB6-0D06-4196-94FD-4D8BC6720665}" destId="{D13F8058-5D80-4798-B49C-CC5152B93E6F}" srcOrd="0" destOrd="1" presId="urn:microsoft.com/office/officeart/2005/8/layout/hProcess10"/>
    <dgm:cxn modelId="{60571358-B73E-47B7-B31F-18E91FF38862}" srcId="{1817169F-94F3-48A6-941E-103A66EF8175}" destId="{51DDABB7-937B-4F47-9E7C-80BEE43BDCD3}" srcOrd="0" destOrd="0" parTransId="{F70245E5-D4D0-42B6-8D66-111BB4110273}" sibTransId="{3686A540-F869-4EDF-8FE4-E903C838F493}"/>
    <dgm:cxn modelId="{1CD5BB12-62A9-4222-830D-E3D338B5B2CB}" srcId="{A79410AA-D4AB-42F2-BD74-D578F50185A8}" destId="{DDB43436-8E47-4024-AB79-AF4B49A7252B}" srcOrd="2" destOrd="0" parTransId="{CE780667-88EB-4D2D-8A0B-0EAE5260B2E1}" sibTransId="{2F906A12-D206-42F3-906A-D735A1264749}"/>
    <dgm:cxn modelId="{6A63A641-3F0E-4C70-907A-39EAF12A2B13}" type="presParOf" srcId="{91D9A328-42A7-4377-A1F8-5F3B4B583DD6}" destId="{DEB0476F-12E7-4734-A0AC-23DD7A5A1208}" srcOrd="0" destOrd="0" presId="urn:microsoft.com/office/officeart/2005/8/layout/hProcess10"/>
    <dgm:cxn modelId="{C408D157-8A0A-4DB3-ABAD-0B58172FF443}" type="presParOf" srcId="{DEB0476F-12E7-4734-A0AC-23DD7A5A1208}" destId="{36F70F82-7BB0-435E-BBFD-F41AC70ECFB3}" srcOrd="0" destOrd="0" presId="urn:microsoft.com/office/officeart/2005/8/layout/hProcess10"/>
    <dgm:cxn modelId="{5C5DCD12-F90E-4534-B670-9CC2904DA7A3}" type="presParOf" srcId="{DEB0476F-12E7-4734-A0AC-23DD7A5A1208}" destId="{6C04A589-8376-4A6E-B3EC-5EEA827805F4}" srcOrd="1" destOrd="0" presId="urn:microsoft.com/office/officeart/2005/8/layout/hProcess10"/>
    <dgm:cxn modelId="{B2162D16-84FF-467F-9EB8-4F177A3B5762}" type="presParOf" srcId="{91D9A328-42A7-4377-A1F8-5F3B4B583DD6}" destId="{83EA17BF-9325-4A14-AF98-4B05C04E024B}" srcOrd="1" destOrd="0" presId="urn:microsoft.com/office/officeart/2005/8/layout/hProcess10"/>
    <dgm:cxn modelId="{7FC4080B-40EF-4A4F-AAEC-D1CDF9536279}" type="presParOf" srcId="{83EA17BF-9325-4A14-AF98-4B05C04E024B}" destId="{D99B96E8-D198-43DF-A05C-566D9E67DDDF}" srcOrd="0" destOrd="0" presId="urn:microsoft.com/office/officeart/2005/8/layout/hProcess10"/>
    <dgm:cxn modelId="{2ADA7C4B-D9F0-42F3-A72F-7D4A884A253D}" type="presParOf" srcId="{91D9A328-42A7-4377-A1F8-5F3B4B583DD6}" destId="{F24F9D1E-A07C-46B5-95AC-D7C8A88577D1}" srcOrd="2" destOrd="0" presId="urn:microsoft.com/office/officeart/2005/8/layout/hProcess10"/>
    <dgm:cxn modelId="{56350427-68E4-474B-B4F8-02213C2B670D}" type="presParOf" srcId="{F24F9D1E-A07C-46B5-95AC-D7C8A88577D1}" destId="{D081D13D-AF50-4B6F-B3BB-E4E9940EF037}" srcOrd="0" destOrd="0" presId="urn:microsoft.com/office/officeart/2005/8/layout/hProcess10"/>
    <dgm:cxn modelId="{399F2D5B-969A-4F2A-9DA0-42B9D7DC662C}" type="presParOf" srcId="{F24F9D1E-A07C-46B5-95AC-D7C8A88577D1}" destId="{D13F8058-5D80-4798-B49C-CC5152B93E6F}" srcOrd="1" destOrd="0" presId="urn:microsoft.com/office/officeart/2005/8/layout/hProcess10"/>
    <dgm:cxn modelId="{F520D846-1287-4DAF-A0E7-083834AB88B5}" type="presParOf" srcId="{91D9A328-42A7-4377-A1F8-5F3B4B583DD6}" destId="{982B6C5E-57F3-48C6-A34D-FCB2FEF40F2F}" srcOrd="3" destOrd="0" presId="urn:microsoft.com/office/officeart/2005/8/layout/hProcess10"/>
    <dgm:cxn modelId="{BF0D9ADE-08B3-48BB-9FA2-E30413B69E26}" type="presParOf" srcId="{982B6C5E-57F3-48C6-A34D-FCB2FEF40F2F}" destId="{70DFC039-80B9-4BB1-B3D7-ACC4D45364C1}" srcOrd="0" destOrd="0" presId="urn:microsoft.com/office/officeart/2005/8/layout/hProcess10"/>
    <dgm:cxn modelId="{5D589F58-7859-4682-AC15-A57C0F8C1F03}" type="presParOf" srcId="{91D9A328-42A7-4377-A1F8-5F3B4B583DD6}" destId="{E96A1A25-D239-49AB-BC47-CBFB0839749A}" srcOrd="4" destOrd="0" presId="urn:microsoft.com/office/officeart/2005/8/layout/hProcess10"/>
    <dgm:cxn modelId="{633EE37A-049A-41BB-9303-D66D69FD4CA2}" type="presParOf" srcId="{E96A1A25-D239-49AB-BC47-CBFB0839749A}" destId="{6762A78A-E891-4C3C-8737-776F21B55C29}" srcOrd="0" destOrd="0" presId="urn:microsoft.com/office/officeart/2005/8/layout/hProcess10"/>
    <dgm:cxn modelId="{727E0223-6E61-45E4-9700-8CF453DC9319}" type="presParOf" srcId="{E96A1A25-D239-49AB-BC47-CBFB0839749A}" destId="{B702B60A-937F-40E1-8E2E-472DEE82E4D0}"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AFD5E-A024-4681-8894-EF1B859962B9}" type="doc">
      <dgm:prSet loTypeId="urn:microsoft.com/office/officeart/2005/8/layout/hChevron3" loCatId="process" qsTypeId="urn:microsoft.com/office/officeart/2005/8/quickstyle/simple2" qsCatId="simple" csTypeId="urn:microsoft.com/office/officeart/2005/8/colors/colorful1" csCatId="colorful" phldr="1"/>
      <dgm:spPr/>
      <dgm:t>
        <a:bodyPr/>
        <a:lstStyle/>
        <a:p>
          <a:endParaRPr lang="en-US"/>
        </a:p>
      </dgm:t>
    </dgm:pt>
    <dgm:pt modelId="{692358F5-8CE7-4851-A416-62B91EC76802}">
      <dgm:prSet phldrT="[Text]" custT="1"/>
      <dgm:spPr/>
      <dgm:t>
        <a:bodyPr/>
        <a:lstStyle/>
        <a:p>
          <a:r>
            <a:rPr lang="en-US" sz="2000" dirty="0" smtClean="0">
              <a:latin typeface="Trebuchet MS" panose="020B0603020202020204" pitchFamily="34" charset="0"/>
            </a:rPr>
            <a:t>Aug</a:t>
          </a:r>
          <a:endParaRPr lang="en-US" sz="2000" dirty="0">
            <a:latin typeface="Trebuchet MS" panose="020B0603020202020204" pitchFamily="34" charset="0"/>
          </a:endParaRPr>
        </a:p>
      </dgm:t>
    </dgm:pt>
    <dgm:pt modelId="{FBFE3DE9-A650-417C-9ECD-7CB45B806AC6}" type="parTrans" cxnId="{903EE9E7-28FF-4840-85B7-198A567AB871}">
      <dgm:prSet/>
      <dgm:spPr/>
      <dgm:t>
        <a:bodyPr/>
        <a:lstStyle/>
        <a:p>
          <a:endParaRPr lang="en-US"/>
        </a:p>
      </dgm:t>
    </dgm:pt>
    <dgm:pt modelId="{495B9842-2437-40A7-87DB-2ED78574EBD6}" type="sibTrans" cxnId="{903EE9E7-28FF-4840-85B7-198A567AB871}">
      <dgm:prSet/>
      <dgm:spPr/>
      <dgm:t>
        <a:bodyPr/>
        <a:lstStyle/>
        <a:p>
          <a:endParaRPr lang="en-US"/>
        </a:p>
      </dgm:t>
    </dgm:pt>
    <dgm:pt modelId="{2A853157-34EF-41A2-AC62-0E245713B2D8}">
      <dgm:prSet phldrT="[Text]" custT="1"/>
      <dgm:spPr/>
      <dgm:t>
        <a:bodyPr/>
        <a:lstStyle/>
        <a:p>
          <a:r>
            <a:rPr lang="en-US" sz="2000" dirty="0" smtClean="0">
              <a:latin typeface="Trebuchet MS" panose="020B0603020202020204" pitchFamily="34" charset="0"/>
            </a:rPr>
            <a:t>Sept</a:t>
          </a:r>
          <a:endParaRPr lang="en-US" sz="2000" dirty="0">
            <a:latin typeface="Trebuchet MS" panose="020B0603020202020204" pitchFamily="34" charset="0"/>
          </a:endParaRPr>
        </a:p>
      </dgm:t>
    </dgm:pt>
    <dgm:pt modelId="{BFE757BA-3BE5-4839-B2C8-0DED10BB0B9A}" type="parTrans" cxnId="{64C5FCEC-46CF-4E18-AF78-A82713204767}">
      <dgm:prSet/>
      <dgm:spPr/>
      <dgm:t>
        <a:bodyPr/>
        <a:lstStyle/>
        <a:p>
          <a:endParaRPr lang="en-US"/>
        </a:p>
      </dgm:t>
    </dgm:pt>
    <dgm:pt modelId="{4EFDFB85-BC2B-439F-AD14-81037FB5DD5D}" type="sibTrans" cxnId="{64C5FCEC-46CF-4E18-AF78-A82713204767}">
      <dgm:prSet/>
      <dgm:spPr/>
      <dgm:t>
        <a:bodyPr/>
        <a:lstStyle/>
        <a:p>
          <a:endParaRPr lang="en-US"/>
        </a:p>
      </dgm:t>
    </dgm:pt>
    <dgm:pt modelId="{35845956-9B04-4FE4-86E8-86B9BACB1208}">
      <dgm:prSet phldrT="[Text]" custT="1"/>
      <dgm:spPr/>
      <dgm:t>
        <a:bodyPr/>
        <a:lstStyle/>
        <a:p>
          <a:r>
            <a:rPr lang="en-US" sz="2000" dirty="0" smtClean="0">
              <a:latin typeface="Trebuchet MS" panose="020B0603020202020204" pitchFamily="34" charset="0"/>
            </a:rPr>
            <a:t>Oct</a:t>
          </a:r>
          <a:endParaRPr lang="en-US" sz="2000" dirty="0">
            <a:latin typeface="Trebuchet MS" panose="020B0603020202020204" pitchFamily="34" charset="0"/>
          </a:endParaRPr>
        </a:p>
      </dgm:t>
    </dgm:pt>
    <dgm:pt modelId="{A1E8C595-7AEC-4DB6-B599-5AC63FE32582}" type="parTrans" cxnId="{9E5AEE14-F4D1-4D9B-B78A-969BEF659BBB}">
      <dgm:prSet/>
      <dgm:spPr/>
      <dgm:t>
        <a:bodyPr/>
        <a:lstStyle/>
        <a:p>
          <a:endParaRPr lang="en-US"/>
        </a:p>
      </dgm:t>
    </dgm:pt>
    <dgm:pt modelId="{D826D32D-9B09-4FC5-9721-6B8040B76F6B}" type="sibTrans" cxnId="{9E5AEE14-F4D1-4D9B-B78A-969BEF659BBB}">
      <dgm:prSet/>
      <dgm:spPr/>
      <dgm:t>
        <a:bodyPr/>
        <a:lstStyle/>
        <a:p>
          <a:endParaRPr lang="en-US"/>
        </a:p>
      </dgm:t>
    </dgm:pt>
    <dgm:pt modelId="{D4D4A1B3-F555-41E3-AF1E-B9B92AE24B3A}">
      <dgm:prSet custT="1"/>
      <dgm:spPr/>
      <dgm:t>
        <a:bodyPr/>
        <a:lstStyle/>
        <a:p>
          <a:r>
            <a:rPr lang="en-US" sz="2000" dirty="0" smtClean="0"/>
            <a:t>Nov</a:t>
          </a:r>
          <a:endParaRPr lang="en-US" sz="2000" dirty="0"/>
        </a:p>
      </dgm:t>
    </dgm:pt>
    <dgm:pt modelId="{769693D6-EA9A-4A5F-98F1-EA64DE596CAF}" type="parTrans" cxnId="{65209462-F406-4DB5-8A34-DA60177FE6D2}">
      <dgm:prSet/>
      <dgm:spPr/>
      <dgm:t>
        <a:bodyPr/>
        <a:lstStyle/>
        <a:p>
          <a:endParaRPr lang="en-US"/>
        </a:p>
      </dgm:t>
    </dgm:pt>
    <dgm:pt modelId="{714165B7-BF87-43D5-B602-A000FAE55AD1}" type="sibTrans" cxnId="{65209462-F406-4DB5-8A34-DA60177FE6D2}">
      <dgm:prSet/>
      <dgm:spPr/>
      <dgm:t>
        <a:bodyPr/>
        <a:lstStyle/>
        <a:p>
          <a:endParaRPr lang="en-US"/>
        </a:p>
      </dgm:t>
    </dgm:pt>
    <dgm:pt modelId="{3341069B-E237-49F4-946A-4237CCF43D1E}">
      <dgm:prSet custT="1"/>
      <dgm:spPr/>
      <dgm:t>
        <a:bodyPr/>
        <a:lstStyle/>
        <a:p>
          <a:r>
            <a:rPr lang="en-US" sz="2000" dirty="0" smtClean="0"/>
            <a:t>Dec</a:t>
          </a:r>
          <a:endParaRPr lang="en-US" sz="2000" dirty="0"/>
        </a:p>
      </dgm:t>
    </dgm:pt>
    <dgm:pt modelId="{95DDDBBF-355D-47FD-A574-52050B1D75A3}" type="parTrans" cxnId="{BC863F2E-6D30-47F8-90EE-3725BCB26558}">
      <dgm:prSet/>
      <dgm:spPr/>
      <dgm:t>
        <a:bodyPr/>
        <a:lstStyle/>
        <a:p>
          <a:endParaRPr lang="en-US"/>
        </a:p>
      </dgm:t>
    </dgm:pt>
    <dgm:pt modelId="{C97DBC3C-3DB2-493E-AC08-557D5D165423}" type="sibTrans" cxnId="{BC863F2E-6D30-47F8-90EE-3725BCB26558}">
      <dgm:prSet/>
      <dgm:spPr/>
      <dgm:t>
        <a:bodyPr/>
        <a:lstStyle/>
        <a:p>
          <a:endParaRPr lang="en-US"/>
        </a:p>
      </dgm:t>
    </dgm:pt>
    <dgm:pt modelId="{2F5B87AE-4694-4037-BC97-2A71DADA1817}">
      <dgm:prSet custT="1"/>
      <dgm:spPr/>
      <dgm:t>
        <a:bodyPr/>
        <a:lstStyle/>
        <a:p>
          <a:r>
            <a:rPr lang="en-US" sz="2400" dirty="0" smtClean="0"/>
            <a:t>Jul</a:t>
          </a:r>
          <a:endParaRPr lang="en-US" sz="2400" dirty="0"/>
        </a:p>
      </dgm:t>
    </dgm:pt>
    <dgm:pt modelId="{F5F0BB00-4E9A-426A-845E-23B4B2A70C74}" type="parTrans" cxnId="{63D64E73-564C-401A-9205-40917DAEE227}">
      <dgm:prSet/>
      <dgm:spPr/>
      <dgm:t>
        <a:bodyPr/>
        <a:lstStyle/>
        <a:p>
          <a:endParaRPr lang="en-US"/>
        </a:p>
      </dgm:t>
    </dgm:pt>
    <dgm:pt modelId="{98260003-61A6-4188-AF13-792D3016F345}" type="sibTrans" cxnId="{63D64E73-564C-401A-9205-40917DAEE227}">
      <dgm:prSet/>
      <dgm:spPr/>
      <dgm:t>
        <a:bodyPr/>
        <a:lstStyle/>
        <a:p>
          <a:endParaRPr lang="en-US"/>
        </a:p>
      </dgm:t>
    </dgm:pt>
    <dgm:pt modelId="{22A33D03-F720-4F43-B584-38B0B36E9E41}" type="pres">
      <dgm:prSet presAssocID="{ACCAFD5E-A024-4681-8894-EF1B859962B9}" presName="Name0" presStyleCnt="0">
        <dgm:presLayoutVars>
          <dgm:dir/>
          <dgm:resizeHandles val="exact"/>
        </dgm:presLayoutVars>
      </dgm:prSet>
      <dgm:spPr/>
      <dgm:t>
        <a:bodyPr/>
        <a:lstStyle/>
        <a:p>
          <a:endParaRPr lang="en-US"/>
        </a:p>
      </dgm:t>
    </dgm:pt>
    <dgm:pt modelId="{B02EE1D5-DC09-4A07-84A0-CA74FE819EB8}" type="pres">
      <dgm:prSet presAssocID="{2F5B87AE-4694-4037-BC97-2A71DADA1817}" presName="parTxOnly" presStyleLbl="node1" presStyleIdx="0" presStyleCnt="6">
        <dgm:presLayoutVars>
          <dgm:bulletEnabled val="1"/>
        </dgm:presLayoutVars>
      </dgm:prSet>
      <dgm:spPr/>
      <dgm:t>
        <a:bodyPr/>
        <a:lstStyle/>
        <a:p>
          <a:endParaRPr lang="en-US"/>
        </a:p>
      </dgm:t>
    </dgm:pt>
    <dgm:pt modelId="{F3C2132F-3826-410B-AB05-99198C75242C}" type="pres">
      <dgm:prSet presAssocID="{98260003-61A6-4188-AF13-792D3016F345}" presName="parSpace" presStyleCnt="0"/>
      <dgm:spPr/>
      <dgm:t>
        <a:bodyPr/>
        <a:lstStyle/>
        <a:p>
          <a:endParaRPr lang="en-US"/>
        </a:p>
      </dgm:t>
    </dgm:pt>
    <dgm:pt modelId="{E299588E-5F95-4782-9CF0-E366194E5D7D}" type="pres">
      <dgm:prSet presAssocID="{692358F5-8CE7-4851-A416-62B91EC76802}" presName="parTxOnly" presStyleLbl="node1" presStyleIdx="1" presStyleCnt="6" custLinFactNeighborX="-26845" custLinFactNeighborY="-240">
        <dgm:presLayoutVars>
          <dgm:bulletEnabled val="1"/>
        </dgm:presLayoutVars>
      </dgm:prSet>
      <dgm:spPr/>
      <dgm:t>
        <a:bodyPr/>
        <a:lstStyle/>
        <a:p>
          <a:endParaRPr lang="en-US"/>
        </a:p>
      </dgm:t>
    </dgm:pt>
    <dgm:pt modelId="{11C4D634-D96C-4467-9EB6-6FD0CC09D6C8}" type="pres">
      <dgm:prSet presAssocID="{495B9842-2437-40A7-87DB-2ED78574EBD6}" presName="parSpace" presStyleCnt="0"/>
      <dgm:spPr/>
      <dgm:t>
        <a:bodyPr/>
        <a:lstStyle/>
        <a:p>
          <a:endParaRPr lang="en-US"/>
        </a:p>
      </dgm:t>
    </dgm:pt>
    <dgm:pt modelId="{1476A829-D24F-448E-9B6B-E234B0EC596D}" type="pres">
      <dgm:prSet presAssocID="{2A853157-34EF-41A2-AC62-0E245713B2D8}" presName="parTxOnly" presStyleLbl="node1" presStyleIdx="2" presStyleCnt="6" custLinFactNeighborX="-21808" custLinFactNeighborY="-1725">
        <dgm:presLayoutVars>
          <dgm:bulletEnabled val="1"/>
        </dgm:presLayoutVars>
      </dgm:prSet>
      <dgm:spPr/>
      <dgm:t>
        <a:bodyPr/>
        <a:lstStyle/>
        <a:p>
          <a:endParaRPr lang="en-US"/>
        </a:p>
      </dgm:t>
    </dgm:pt>
    <dgm:pt modelId="{87A4B4BB-2275-471E-AB33-72DFF2E97C57}" type="pres">
      <dgm:prSet presAssocID="{4EFDFB85-BC2B-439F-AD14-81037FB5DD5D}" presName="parSpace" presStyleCnt="0"/>
      <dgm:spPr/>
      <dgm:t>
        <a:bodyPr/>
        <a:lstStyle/>
        <a:p>
          <a:endParaRPr lang="en-US"/>
        </a:p>
      </dgm:t>
    </dgm:pt>
    <dgm:pt modelId="{A021A802-AF62-4CBD-BAF9-832669FCCCB0}" type="pres">
      <dgm:prSet presAssocID="{35845956-9B04-4FE4-86E8-86B9BACB1208}" presName="parTxOnly" presStyleLbl="node1" presStyleIdx="3" presStyleCnt="6" custLinFactNeighborX="-22725" custLinFactNeighborY="-2380">
        <dgm:presLayoutVars>
          <dgm:bulletEnabled val="1"/>
        </dgm:presLayoutVars>
      </dgm:prSet>
      <dgm:spPr/>
      <dgm:t>
        <a:bodyPr/>
        <a:lstStyle/>
        <a:p>
          <a:endParaRPr lang="en-US"/>
        </a:p>
      </dgm:t>
    </dgm:pt>
    <dgm:pt modelId="{F2F33053-7258-4D56-9644-449FBEBFE532}" type="pres">
      <dgm:prSet presAssocID="{D826D32D-9B09-4FC5-9721-6B8040B76F6B}" presName="parSpace" presStyleCnt="0"/>
      <dgm:spPr/>
      <dgm:t>
        <a:bodyPr/>
        <a:lstStyle/>
        <a:p>
          <a:endParaRPr lang="en-US"/>
        </a:p>
      </dgm:t>
    </dgm:pt>
    <dgm:pt modelId="{CFE5477F-F453-4F23-965B-14D34B907549}" type="pres">
      <dgm:prSet presAssocID="{D4D4A1B3-F555-41E3-AF1E-B9B92AE24B3A}" presName="parTxOnly" presStyleLbl="node1" presStyleIdx="4" presStyleCnt="6" custLinFactNeighborX="-30065" custLinFactNeighborY="-1306">
        <dgm:presLayoutVars>
          <dgm:bulletEnabled val="1"/>
        </dgm:presLayoutVars>
      </dgm:prSet>
      <dgm:spPr/>
      <dgm:t>
        <a:bodyPr/>
        <a:lstStyle/>
        <a:p>
          <a:endParaRPr lang="en-US"/>
        </a:p>
      </dgm:t>
    </dgm:pt>
    <dgm:pt modelId="{73088F1E-C6DE-455C-A373-E28A8DD58593}" type="pres">
      <dgm:prSet presAssocID="{714165B7-BF87-43D5-B602-A000FAE55AD1}" presName="parSpace" presStyleCnt="0"/>
      <dgm:spPr/>
      <dgm:t>
        <a:bodyPr/>
        <a:lstStyle/>
        <a:p>
          <a:endParaRPr lang="en-US"/>
        </a:p>
      </dgm:t>
    </dgm:pt>
    <dgm:pt modelId="{762B7DAE-B9D1-4935-AD8F-8C13486AA956}" type="pres">
      <dgm:prSet presAssocID="{3341069B-E237-49F4-946A-4237CCF43D1E}" presName="parTxOnly" presStyleLbl="node1" presStyleIdx="5" presStyleCnt="6" custLinFactNeighborX="-34994" custLinFactNeighborY="-646">
        <dgm:presLayoutVars>
          <dgm:bulletEnabled val="1"/>
        </dgm:presLayoutVars>
      </dgm:prSet>
      <dgm:spPr/>
      <dgm:t>
        <a:bodyPr/>
        <a:lstStyle/>
        <a:p>
          <a:endParaRPr lang="en-US"/>
        </a:p>
      </dgm:t>
    </dgm:pt>
  </dgm:ptLst>
  <dgm:cxnLst>
    <dgm:cxn modelId="{C6C805EE-29C3-4252-8A0E-040416FE6908}" type="presOf" srcId="{2A853157-34EF-41A2-AC62-0E245713B2D8}" destId="{1476A829-D24F-448E-9B6B-E234B0EC596D}" srcOrd="0" destOrd="0" presId="urn:microsoft.com/office/officeart/2005/8/layout/hChevron3"/>
    <dgm:cxn modelId="{97D46968-8658-4967-B893-D5F301B7AA4D}" type="presOf" srcId="{3341069B-E237-49F4-946A-4237CCF43D1E}" destId="{762B7DAE-B9D1-4935-AD8F-8C13486AA956}" srcOrd="0" destOrd="0" presId="urn:microsoft.com/office/officeart/2005/8/layout/hChevron3"/>
    <dgm:cxn modelId="{9E5AEE14-F4D1-4D9B-B78A-969BEF659BBB}" srcId="{ACCAFD5E-A024-4681-8894-EF1B859962B9}" destId="{35845956-9B04-4FE4-86E8-86B9BACB1208}" srcOrd="3" destOrd="0" parTransId="{A1E8C595-7AEC-4DB6-B599-5AC63FE32582}" sibTransId="{D826D32D-9B09-4FC5-9721-6B8040B76F6B}"/>
    <dgm:cxn modelId="{B898CAD3-987D-4186-A07A-E81743866506}" type="presOf" srcId="{692358F5-8CE7-4851-A416-62B91EC76802}" destId="{E299588E-5F95-4782-9CF0-E366194E5D7D}" srcOrd="0" destOrd="0" presId="urn:microsoft.com/office/officeart/2005/8/layout/hChevron3"/>
    <dgm:cxn modelId="{64C5FCEC-46CF-4E18-AF78-A82713204767}" srcId="{ACCAFD5E-A024-4681-8894-EF1B859962B9}" destId="{2A853157-34EF-41A2-AC62-0E245713B2D8}" srcOrd="2" destOrd="0" parTransId="{BFE757BA-3BE5-4839-B2C8-0DED10BB0B9A}" sibTransId="{4EFDFB85-BC2B-439F-AD14-81037FB5DD5D}"/>
    <dgm:cxn modelId="{903EE9E7-28FF-4840-85B7-198A567AB871}" srcId="{ACCAFD5E-A024-4681-8894-EF1B859962B9}" destId="{692358F5-8CE7-4851-A416-62B91EC76802}" srcOrd="1" destOrd="0" parTransId="{FBFE3DE9-A650-417C-9ECD-7CB45B806AC6}" sibTransId="{495B9842-2437-40A7-87DB-2ED78574EBD6}"/>
    <dgm:cxn modelId="{63D64E73-564C-401A-9205-40917DAEE227}" srcId="{ACCAFD5E-A024-4681-8894-EF1B859962B9}" destId="{2F5B87AE-4694-4037-BC97-2A71DADA1817}" srcOrd="0" destOrd="0" parTransId="{F5F0BB00-4E9A-426A-845E-23B4B2A70C74}" sibTransId="{98260003-61A6-4188-AF13-792D3016F345}"/>
    <dgm:cxn modelId="{F8EE7A8B-9F6E-4A7C-8076-9EA8AF4D14E3}" type="presOf" srcId="{D4D4A1B3-F555-41E3-AF1E-B9B92AE24B3A}" destId="{CFE5477F-F453-4F23-965B-14D34B907549}" srcOrd="0" destOrd="0" presId="urn:microsoft.com/office/officeart/2005/8/layout/hChevron3"/>
    <dgm:cxn modelId="{65209462-F406-4DB5-8A34-DA60177FE6D2}" srcId="{ACCAFD5E-A024-4681-8894-EF1B859962B9}" destId="{D4D4A1B3-F555-41E3-AF1E-B9B92AE24B3A}" srcOrd="4" destOrd="0" parTransId="{769693D6-EA9A-4A5F-98F1-EA64DE596CAF}" sibTransId="{714165B7-BF87-43D5-B602-A000FAE55AD1}"/>
    <dgm:cxn modelId="{BC863F2E-6D30-47F8-90EE-3725BCB26558}" srcId="{ACCAFD5E-A024-4681-8894-EF1B859962B9}" destId="{3341069B-E237-49F4-946A-4237CCF43D1E}" srcOrd="5" destOrd="0" parTransId="{95DDDBBF-355D-47FD-A574-52050B1D75A3}" sibTransId="{C97DBC3C-3DB2-493E-AC08-557D5D165423}"/>
    <dgm:cxn modelId="{8521E4AE-34A1-415E-B2A6-1AB7B3E3DFDE}" type="presOf" srcId="{2F5B87AE-4694-4037-BC97-2A71DADA1817}" destId="{B02EE1D5-DC09-4A07-84A0-CA74FE819EB8}" srcOrd="0" destOrd="0" presId="urn:microsoft.com/office/officeart/2005/8/layout/hChevron3"/>
    <dgm:cxn modelId="{7F20DBF7-5544-47C0-8421-0EF0DEC98C46}" type="presOf" srcId="{35845956-9B04-4FE4-86E8-86B9BACB1208}" destId="{A021A802-AF62-4CBD-BAF9-832669FCCCB0}" srcOrd="0" destOrd="0" presId="urn:microsoft.com/office/officeart/2005/8/layout/hChevron3"/>
    <dgm:cxn modelId="{23C83C73-4685-488C-848D-54005E13EA52}" type="presOf" srcId="{ACCAFD5E-A024-4681-8894-EF1B859962B9}" destId="{22A33D03-F720-4F43-B584-38B0B36E9E41}" srcOrd="0" destOrd="0" presId="urn:microsoft.com/office/officeart/2005/8/layout/hChevron3"/>
    <dgm:cxn modelId="{4553B7B8-88DE-4A33-A96B-6F92262B541D}" type="presParOf" srcId="{22A33D03-F720-4F43-B584-38B0B36E9E41}" destId="{B02EE1D5-DC09-4A07-84A0-CA74FE819EB8}" srcOrd="0" destOrd="0" presId="urn:microsoft.com/office/officeart/2005/8/layout/hChevron3"/>
    <dgm:cxn modelId="{00CB4F1B-A537-48D6-AA14-9935E4E28A8B}" type="presParOf" srcId="{22A33D03-F720-4F43-B584-38B0B36E9E41}" destId="{F3C2132F-3826-410B-AB05-99198C75242C}" srcOrd="1" destOrd="0" presId="urn:microsoft.com/office/officeart/2005/8/layout/hChevron3"/>
    <dgm:cxn modelId="{29EC514F-8DBF-4BC4-9DF9-1DD17B4B5769}" type="presParOf" srcId="{22A33D03-F720-4F43-B584-38B0B36E9E41}" destId="{E299588E-5F95-4782-9CF0-E366194E5D7D}" srcOrd="2" destOrd="0" presId="urn:microsoft.com/office/officeart/2005/8/layout/hChevron3"/>
    <dgm:cxn modelId="{BDC31BB6-11A3-40BF-BDCA-FBD6D71E7AD5}" type="presParOf" srcId="{22A33D03-F720-4F43-B584-38B0B36E9E41}" destId="{11C4D634-D96C-4467-9EB6-6FD0CC09D6C8}" srcOrd="3" destOrd="0" presId="urn:microsoft.com/office/officeart/2005/8/layout/hChevron3"/>
    <dgm:cxn modelId="{D709539C-5D80-45F9-AAC9-CA0B8C801506}" type="presParOf" srcId="{22A33D03-F720-4F43-B584-38B0B36E9E41}" destId="{1476A829-D24F-448E-9B6B-E234B0EC596D}" srcOrd="4" destOrd="0" presId="urn:microsoft.com/office/officeart/2005/8/layout/hChevron3"/>
    <dgm:cxn modelId="{D4C2026E-E028-47D2-BA4E-EC28F9FE8DD9}" type="presParOf" srcId="{22A33D03-F720-4F43-B584-38B0B36E9E41}" destId="{87A4B4BB-2275-471E-AB33-72DFF2E97C57}" srcOrd="5" destOrd="0" presId="urn:microsoft.com/office/officeart/2005/8/layout/hChevron3"/>
    <dgm:cxn modelId="{E329456C-9D67-4B41-B6DA-DAAC166A1BB0}" type="presParOf" srcId="{22A33D03-F720-4F43-B584-38B0B36E9E41}" destId="{A021A802-AF62-4CBD-BAF9-832669FCCCB0}" srcOrd="6" destOrd="0" presId="urn:microsoft.com/office/officeart/2005/8/layout/hChevron3"/>
    <dgm:cxn modelId="{0D25EC15-AB63-42F0-858F-E09680E7EA68}" type="presParOf" srcId="{22A33D03-F720-4F43-B584-38B0B36E9E41}" destId="{F2F33053-7258-4D56-9644-449FBEBFE532}" srcOrd="7" destOrd="0" presId="urn:microsoft.com/office/officeart/2005/8/layout/hChevron3"/>
    <dgm:cxn modelId="{8FC4A436-C8BD-4793-B3D7-96CA743356BF}" type="presParOf" srcId="{22A33D03-F720-4F43-B584-38B0B36E9E41}" destId="{CFE5477F-F453-4F23-965B-14D34B907549}" srcOrd="8" destOrd="0" presId="urn:microsoft.com/office/officeart/2005/8/layout/hChevron3"/>
    <dgm:cxn modelId="{662527B0-56E6-4B78-8629-9655C0CA83D7}" type="presParOf" srcId="{22A33D03-F720-4F43-B584-38B0B36E9E41}" destId="{73088F1E-C6DE-455C-A373-E28A8DD58593}" srcOrd="9" destOrd="0" presId="urn:microsoft.com/office/officeart/2005/8/layout/hChevron3"/>
    <dgm:cxn modelId="{02E2F670-C8DD-47ED-AD61-A9EEBBA96629}" type="presParOf" srcId="{22A33D03-F720-4F43-B584-38B0B36E9E41}" destId="{762B7DAE-B9D1-4935-AD8F-8C13486AA956}"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7/28/2016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Notes Placeholder 8"/>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Image Placeholder 9"/>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My Project Proposal is using spatial and temporal statistical tools to identify risk components within the environment spatial as well as residential clustering of humans along other environmental factors that may influence Lyme disease distribution patterns.</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a:t>
            </a:fld>
            <a:endParaRPr lang="en-US" dirty="0"/>
          </a:p>
        </p:txBody>
      </p:sp>
      <p:sp>
        <p:nvSpPr>
          <p:cNvPr id="7" name="Slide Image Placeholder 6"/>
          <p:cNvSpPr>
            <a:spLocks noGrp="1" noRot="1" noChangeAspect="1"/>
          </p:cNvSpPr>
          <p:nvPr>
            <p:ph type="sldImg"/>
          </p:nvPr>
        </p:nvSpPr>
        <p:spPr>
          <a:xfrm>
            <a:off x="407988" y="696913"/>
            <a:ext cx="6194425" cy="3486150"/>
          </a:xfrm>
          <a:prstGeom prst="rect">
            <a:avLst/>
          </a:prstGeom>
        </p:spPr>
      </p:sp>
    </p:spTree>
    <p:extLst>
      <p:ext uri="{BB962C8B-B14F-4D97-AF65-F5344CB8AC3E}">
        <p14:creationId xmlns:p14="http://schemas.microsoft.com/office/powerpoint/2010/main" val="23295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The process I will use to analyze this data and factors related to Lyme disease includes a Cluster Analysis to analyze whether the data does in fact show significant spatial clustering or  randomness and indication of patterns.  Then a Hot Spot Analysis will be done to determine of the clustered areas what areas show hot or cold activity.  Finally for the analysis a regression of multiple independent variables found can be checked for relationship to the dependent variable Lyme cases at a county level. This will allow for a value of these variables as predictive values for Lyme cases.</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10</a:t>
            </a:fld>
            <a:endParaRPr lang="en-US" dirty="0"/>
          </a:p>
        </p:txBody>
      </p:sp>
    </p:spTree>
    <p:extLst>
      <p:ext uri="{BB962C8B-B14F-4D97-AF65-F5344CB8AC3E}">
        <p14:creationId xmlns:p14="http://schemas.microsoft.com/office/powerpoint/2010/main" val="334509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The Local</a:t>
            </a:r>
            <a:r>
              <a:rPr lang="en-US" baseline="0" dirty="0" smtClean="0"/>
              <a:t> Indicators of Spatial Association or LISA evaluates high or low clustering areas in the Study region.  By joining your point data to county polygons you can check and define areas of significance at the county level.  It has proven to be a useful tool in criminal and disease mapping.  The results in my initial study show in red areas of high clustering that are statistically significant and in blue area that are lower than expected areas. This data was created using </a:t>
            </a:r>
            <a:r>
              <a:rPr lang="en-US" baseline="0" dirty="0" err="1" smtClean="0"/>
              <a:t>GeoDa</a:t>
            </a:r>
            <a:r>
              <a:rPr lang="en-US" baseline="0" dirty="0" smtClean="0"/>
              <a:t> (Yoda). This same data is presented in the right using a kernel density tool in ArcMap. The initial results show high clustering in the Hudson River Valley of New York and Jefferson and Forest Counties in Pennsylvania.  The counties along the Great Lakes seem to show lower levels of Lyme case clustering.  These Lisa tools can define areas of significance for further research.</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11</a:t>
            </a:fld>
            <a:endParaRPr lang="en-US" dirty="0"/>
          </a:p>
        </p:txBody>
      </p:sp>
    </p:spTree>
    <p:extLst>
      <p:ext uri="{BB962C8B-B14F-4D97-AF65-F5344CB8AC3E}">
        <p14:creationId xmlns:p14="http://schemas.microsoft.com/office/powerpoint/2010/main" val="1309980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These are independent</a:t>
            </a:r>
            <a:r>
              <a:rPr lang="en-US" baseline="0" dirty="0" smtClean="0"/>
              <a:t> </a:t>
            </a:r>
            <a:r>
              <a:rPr lang="en-US" dirty="0" smtClean="0"/>
              <a:t>factors I want to check for correlation with Lyme disease cases in the counties.</a:t>
            </a:r>
            <a:r>
              <a:rPr lang="en-US" baseline="0" dirty="0" smtClean="0"/>
              <a:t>  The map to the right shows an overlay of one of these factors counties rural versus non rural and 2014 Lyme disease cases.</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12</a:t>
            </a:fld>
            <a:endParaRPr lang="en-US" dirty="0"/>
          </a:p>
        </p:txBody>
      </p:sp>
    </p:spTree>
    <p:extLst>
      <p:ext uri="{BB962C8B-B14F-4D97-AF65-F5344CB8AC3E}">
        <p14:creationId xmlns:p14="http://schemas.microsoft.com/office/powerpoint/2010/main" val="4273065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The use of regression analysis verifies how well a model explains outcomes of dependent</a:t>
            </a:r>
            <a:r>
              <a:rPr lang="en-US" baseline="0" dirty="0" smtClean="0"/>
              <a:t> variables.  In this case explaining Lyme disease cases in the Northeastern US.  Six factors to look for in your model are listed.  The actual formula takes independent variable and statistically tests how well they perform in predicting dependent variables outcomes. The higher the Adjusted R squared the better the model performs.  </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13</a:t>
            </a:fld>
            <a:endParaRPr lang="en-US" dirty="0"/>
          </a:p>
        </p:txBody>
      </p:sp>
    </p:spTree>
    <p:extLst>
      <p:ext uri="{BB962C8B-B14F-4D97-AF65-F5344CB8AC3E}">
        <p14:creationId xmlns:p14="http://schemas.microsoft.com/office/powerpoint/2010/main" val="2834968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These are some of the outcomes I anticipate</a:t>
            </a:r>
            <a:r>
              <a:rPr lang="en-US" baseline="0" dirty="0" smtClean="0"/>
              <a:t> will occur.  I think that these independent variables will effect Lyme disease outcomes.  I want to check if climate changes and temperature factors of later summers and more temperate winters can explain to the evident rise of Lyme disease cases trending to the NE.  I want to be able to use these variables to create risk areas and use these to suggest some countermeasures that may be effective at combating the rise of new annual Lyme disease cases</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14</a:t>
            </a:fld>
            <a:endParaRPr lang="en-US" dirty="0"/>
          </a:p>
        </p:txBody>
      </p:sp>
    </p:spTree>
    <p:extLst>
      <p:ext uri="{BB962C8B-B14F-4D97-AF65-F5344CB8AC3E}">
        <p14:creationId xmlns:p14="http://schemas.microsoft.com/office/powerpoint/2010/main" val="355461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Some</a:t>
            </a:r>
            <a:r>
              <a:rPr lang="en-US" baseline="0" dirty="0" smtClean="0"/>
              <a:t> of counter measures that could be effective include having a national Lyme disease map created that links to hiking applications or is a stand alone application for people who enjoy outdoor wilderness activities.  Create signs to post in these higher risk areas with signs or deer treatment troughs as shown below. The need to push to rural living away from cities puts more Americans at risk with contact with ticks carrying Lyme disease.  The need to spray or create </a:t>
            </a:r>
            <a:r>
              <a:rPr lang="en-US" baseline="0" smtClean="0"/>
              <a:t>clearance areas is needed. </a:t>
            </a:r>
            <a:r>
              <a:rPr lang="en-US" baseline="0" dirty="0" smtClean="0"/>
              <a:t>Another area of effective control would be to increase research funding for Lyme disease vaccines or rodent bait vaccines against white footed mice who infect over 75% of larval ticks with the disease causing bacteria.  Another source of great promise is the development of a natural pesticide made our of fungus spores called Tick-ex  commercially available with a 74% effective rate and safer pets and the environment as an organic option.  </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15</a:t>
            </a:fld>
            <a:endParaRPr lang="en-US" dirty="0"/>
          </a:p>
        </p:txBody>
      </p:sp>
    </p:spTree>
    <p:extLst>
      <p:ext uri="{BB962C8B-B14F-4D97-AF65-F5344CB8AC3E}">
        <p14:creationId xmlns:p14="http://schemas.microsoft.com/office/powerpoint/2010/main" val="26552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These are the issues</a:t>
            </a:r>
            <a:r>
              <a:rPr lang="en-US" baseline="0" dirty="0" smtClean="0"/>
              <a:t> face people who contract Lyme disease.  Smaller number doctors who specialize in treatment of the disease only 2% in a poll conducted in Connecticut of 285 doctors.  Research spending as shown in box shows cost per case spent in prevention in the US.  Lack of a standard treatment plan and agreement to chronic nature of Lyme disease.</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16</a:t>
            </a:fld>
            <a:endParaRPr lang="en-US" dirty="0"/>
          </a:p>
        </p:txBody>
      </p:sp>
    </p:spTree>
    <p:extLst>
      <p:ext uri="{BB962C8B-B14F-4D97-AF65-F5344CB8AC3E}">
        <p14:creationId xmlns:p14="http://schemas.microsoft.com/office/powerpoint/2010/main" val="2134550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Breaking</a:t>
            </a:r>
            <a:r>
              <a:rPr lang="en-US" baseline="0" dirty="0" smtClean="0"/>
              <a:t> down Lyme disease cases in US further by month day and week and hour can see this is a growing epidemic.  The scary part is there are no accurate test for the disease and then nature of amount of ticks that carry the bacteria in effected areas is high.  So without a early warning system in place treatment lags until the disease becomes chronic in patients.  </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17</a:t>
            </a:fld>
            <a:endParaRPr lang="en-US" dirty="0"/>
          </a:p>
        </p:txBody>
      </p:sp>
    </p:spTree>
    <p:extLst>
      <p:ext uri="{BB962C8B-B14F-4D97-AF65-F5344CB8AC3E}">
        <p14:creationId xmlns:p14="http://schemas.microsoft.com/office/powerpoint/2010/main" val="4099512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The</a:t>
            </a:r>
            <a:r>
              <a:rPr lang="en-US" baseline="0" dirty="0" smtClean="0"/>
              <a:t> timeline I have toward completing my Capstone project is to finish this course and incorporate feedback from my peers and advisors.  Review my data and methods and create paper and PowerPoint to use for a conference presentation. Submit my Abstract for the Applied Geography Conference in Louisville Kentucky in October.  Apply and complete my remaining two courses in the Fall for my MGIS requirements.  I  will be taking my Health Analysis course in Fall 1 followed by my final Capstone Project Course in Fall 2.  I hope to complete my presentation and coursework by December and be able to graduate May 2017.</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18</a:t>
            </a:fld>
            <a:endParaRPr lang="en-US" dirty="0"/>
          </a:p>
        </p:txBody>
      </p:sp>
    </p:spTree>
    <p:extLst>
      <p:ext uri="{BB962C8B-B14F-4D97-AF65-F5344CB8AC3E}">
        <p14:creationId xmlns:p14="http://schemas.microsoft.com/office/powerpoint/2010/main" val="286429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These are sources that</a:t>
            </a:r>
            <a:r>
              <a:rPr lang="en-US" baseline="0" dirty="0" smtClean="0"/>
              <a:t> I used for background and thoughts about this capstone project.</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19</a:t>
            </a:fld>
            <a:endParaRPr lang="en-US" dirty="0"/>
          </a:p>
        </p:txBody>
      </p:sp>
    </p:spTree>
    <p:extLst>
      <p:ext uri="{BB962C8B-B14F-4D97-AF65-F5344CB8AC3E}">
        <p14:creationId xmlns:p14="http://schemas.microsoft.com/office/powerpoint/2010/main" val="215222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This will be topics to be discussed today we will start with the use of GIS in regards to Epidemiology and its history then cover topics</a:t>
            </a:r>
            <a:r>
              <a:rPr lang="en-US" baseline="0" dirty="0" smtClean="0"/>
              <a:t> covering my research including objectives the study area sources and methods as well analysis preliminary results and applications of these results.</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2</a:t>
            </a:fld>
            <a:endParaRPr lang="en-US" dirty="0"/>
          </a:p>
        </p:txBody>
      </p:sp>
    </p:spTree>
    <p:extLst>
      <p:ext uri="{BB962C8B-B14F-4D97-AF65-F5344CB8AC3E}">
        <p14:creationId xmlns:p14="http://schemas.microsoft.com/office/powerpoint/2010/main" val="3331402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fld id="{2728D308-78E8-4541-B51A-FB4804E387D2}" type="slidenum">
              <a:rPr lang="en-US" smtClean="0"/>
              <a:t>20</a:t>
            </a:fld>
            <a:endParaRPr lang="en-US"/>
          </a:p>
        </p:txBody>
      </p:sp>
    </p:spTree>
    <p:extLst>
      <p:ext uri="{BB962C8B-B14F-4D97-AF65-F5344CB8AC3E}">
        <p14:creationId xmlns:p14="http://schemas.microsoft.com/office/powerpoint/2010/main" val="1351918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I just want to thank Penn State University</a:t>
            </a:r>
            <a:r>
              <a:rPr lang="en-US" baseline="0" dirty="0" smtClean="0"/>
              <a:t> and the MGIS program.  I would especially like to acknowledge my advisor Dr. Blanford and Santos for their guidance and direction in this process and journey.  </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21</a:t>
            </a:fld>
            <a:endParaRPr lang="en-US" dirty="0"/>
          </a:p>
        </p:txBody>
      </p:sp>
    </p:spTree>
    <p:extLst>
      <p:ext uri="{BB962C8B-B14F-4D97-AF65-F5344CB8AC3E}">
        <p14:creationId xmlns:p14="http://schemas.microsoft.com/office/powerpoint/2010/main" val="3602982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Are there any questions</a:t>
            </a:r>
            <a:r>
              <a:rPr lang="en-US" baseline="0" dirty="0" smtClean="0"/>
              <a:t> or feedback anyone has?</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22</a:t>
            </a:fld>
            <a:endParaRPr lang="en-US" dirty="0"/>
          </a:p>
        </p:txBody>
      </p:sp>
    </p:spTree>
    <p:extLst>
      <p:ext uri="{BB962C8B-B14F-4D97-AF65-F5344CB8AC3E}">
        <p14:creationId xmlns:p14="http://schemas.microsoft.com/office/powerpoint/2010/main" val="138026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The knowledge that location and disease are correlated dates back to 3rd century BC with Hippocrates with the observance that disease effects some people and places and not others a spatial</a:t>
            </a:r>
            <a:r>
              <a:rPr lang="en-US" baseline="0" dirty="0" smtClean="0"/>
              <a:t> observance</a:t>
            </a:r>
            <a:r>
              <a:rPr lang="en-US" dirty="0" smtClean="0"/>
              <a:t>.  A classical</a:t>
            </a:r>
            <a:r>
              <a:rPr lang="en-US" baseline="0" dirty="0" smtClean="0"/>
              <a:t> example in spatial </a:t>
            </a:r>
            <a:r>
              <a:rPr lang="en-US" baseline="0" dirty="0" err="1" smtClean="0"/>
              <a:t>epideimoligy</a:t>
            </a:r>
            <a:r>
              <a:rPr lang="en-US" baseline="0" dirty="0" smtClean="0"/>
              <a:t> is the </a:t>
            </a:r>
            <a:r>
              <a:rPr lang="en-US" dirty="0" smtClean="0"/>
              <a:t>geospatial analysis</a:t>
            </a:r>
            <a:r>
              <a:rPr lang="en-US" baseline="0" dirty="0" smtClean="0"/>
              <a:t> of</a:t>
            </a:r>
            <a:r>
              <a:rPr lang="en-US" dirty="0" smtClean="0"/>
              <a:t> John Snow used it in the 1850s to discover the source of the cholera outbreak in London by using a cluster analysis .  Geographic Information Systems lend itself to use in infectious disease study because it has elements of way to manage the data, visualize the data and then analyze the data.</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3</a:t>
            </a:fld>
            <a:endParaRPr lang="en-US" dirty="0"/>
          </a:p>
        </p:txBody>
      </p:sp>
    </p:spTree>
    <p:extLst>
      <p:ext uri="{BB962C8B-B14F-4D97-AF65-F5344CB8AC3E}">
        <p14:creationId xmlns:p14="http://schemas.microsoft.com/office/powerpoint/2010/main" val="89706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Lyme</a:t>
            </a:r>
            <a:r>
              <a:rPr lang="en-US" baseline="0" dirty="0" smtClean="0"/>
              <a:t> disease is caused by the spirochete bacteria </a:t>
            </a:r>
            <a:r>
              <a:rPr lang="en-US" baseline="0" dirty="0" err="1" smtClean="0"/>
              <a:t>Borrelia</a:t>
            </a:r>
            <a:r>
              <a:rPr lang="en-US" baseline="0" dirty="0" smtClean="0"/>
              <a:t> </a:t>
            </a:r>
            <a:r>
              <a:rPr lang="en-US" baseline="0" dirty="0" err="1" smtClean="0"/>
              <a:t>burdorferi</a:t>
            </a:r>
            <a:r>
              <a:rPr lang="en-US" baseline="0" dirty="0" smtClean="0"/>
              <a:t> and is most prevalent but unknown vector-borne disease in the US with many cases being underreported as other debilitating ailments.  Due to underreporting a study done by  estimates that between 240-300 thousand cases are contracted annually.  I say unknown because most exposure are given to the new virus such as West Nile or now </a:t>
            </a:r>
            <a:r>
              <a:rPr lang="en-US" baseline="0" dirty="0" err="1" smtClean="0"/>
              <a:t>Zika</a:t>
            </a:r>
            <a:r>
              <a:rPr lang="en-US" baseline="0" dirty="0" smtClean="0"/>
              <a:t>.  The person to the right is Dr. </a:t>
            </a:r>
            <a:r>
              <a:rPr lang="en-US" baseline="0" dirty="0" err="1" smtClean="0"/>
              <a:t>Steere</a:t>
            </a:r>
            <a:r>
              <a:rPr lang="en-US" baseline="0" dirty="0" smtClean="0"/>
              <a:t> who discovered the virus in 1977.  It first was </a:t>
            </a:r>
            <a:r>
              <a:rPr lang="en-US" baseline="0" dirty="0" err="1" smtClean="0"/>
              <a:t>origninally</a:t>
            </a:r>
            <a:r>
              <a:rPr lang="en-US" baseline="0" dirty="0" smtClean="0"/>
              <a:t> thought to be </a:t>
            </a:r>
            <a:r>
              <a:rPr lang="en-US" dirty="0" smtClean="0"/>
              <a:t>juvenile rheumatoid arthritis that had inflicted members of the </a:t>
            </a:r>
            <a:r>
              <a:rPr lang="en-US" baseline="0" dirty="0" smtClean="0"/>
              <a:t>community of Lyme, </a:t>
            </a:r>
            <a:r>
              <a:rPr lang="en-US" baseline="0" dirty="0" err="1" smtClean="0"/>
              <a:t>Connetticutt</a:t>
            </a:r>
            <a:r>
              <a:rPr lang="en-US" baseline="0" dirty="0" smtClean="0"/>
              <a:t>.  It is spread by the deer ticks that carry the bacteria from infected rodents and mammals.  Symptoms include very common fever with chills fatigue and headache but a distinct bull-eye rash is most distinct trademark.  The real cost of Lyme disease other than the human toll is that it drains our Health system of 712 -1.3 billion dollars a year.  The lasting effect can be physically and mentally devastating without immediate treatment.</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4</a:t>
            </a:fld>
            <a:endParaRPr lang="en-US" dirty="0"/>
          </a:p>
        </p:txBody>
      </p:sp>
    </p:spTree>
    <p:extLst>
      <p:ext uri="{BB962C8B-B14F-4D97-AF65-F5344CB8AC3E}">
        <p14:creationId xmlns:p14="http://schemas.microsoft.com/office/powerpoint/2010/main" val="97019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This chart shows the uptick of Lyme Cases confirmed and probable by the CDC since 1995.  By the late 2000s over 30,000 cases annually.  These</a:t>
            </a:r>
            <a:r>
              <a:rPr lang="en-US" baseline="0" dirty="0" smtClean="0"/>
              <a:t> are actual reported cases and highlights the vast amount of actual cases that are misdiagnosed. </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5</a:t>
            </a:fld>
            <a:endParaRPr lang="en-US" dirty="0"/>
          </a:p>
        </p:txBody>
      </p:sp>
    </p:spTree>
    <p:extLst>
      <p:ext uri="{BB962C8B-B14F-4D97-AF65-F5344CB8AC3E}">
        <p14:creationId xmlns:p14="http://schemas.microsoft.com/office/powerpoint/2010/main" val="68368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Who does it effect and when? On average mostly boys aged 5-9 and within that age group more boys than girls.  The bites follow the life cycle of ticks which is 2 years and nymphs who have contracted Lyme as larvae are the biggest risk to humans.  They are small and become active after winter dormancy.   This occurs May to September.  The problem with climate change as winters get less harsh and summer months get longer this increase the survival of more larvae to get Lyme and spread to areas further north.</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6</a:t>
            </a:fld>
            <a:endParaRPr lang="en-US" dirty="0"/>
          </a:p>
        </p:txBody>
      </p:sp>
    </p:spTree>
    <p:extLst>
      <p:ext uri="{BB962C8B-B14F-4D97-AF65-F5344CB8AC3E}">
        <p14:creationId xmlns:p14="http://schemas.microsoft.com/office/powerpoint/2010/main" val="321390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objective of my project is to statistically link the factors to the right to Lyme disease cases. These factors include the habitat, effects of rural housing and host animal ranges. The cases will be examined spatially at a regional county level and temporally over a ten year time frame.  The case data is from Center of Disease Control. The image contains</a:t>
            </a:r>
            <a:r>
              <a:rPr lang="en-US" baseline="0" dirty="0" smtClean="0"/>
              <a:t> the 2 year lifecycle for the Blacklegged tick from egg to Adult.  </a:t>
            </a:r>
            <a:r>
              <a:rPr lang="en-US" baseline="0" smtClean="0"/>
              <a:t>You can see the larva and nymph cycle in spring and summer to get a blood meal and are dormant in winter months.</a:t>
            </a:r>
            <a:endParaRPr lang="en-US" smtClean="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7</a:t>
            </a:fld>
            <a:endParaRPr lang="en-US" dirty="0"/>
          </a:p>
        </p:txBody>
      </p:sp>
    </p:spTree>
    <p:extLst>
      <p:ext uri="{BB962C8B-B14F-4D97-AF65-F5344CB8AC3E}">
        <p14:creationId xmlns:p14="http://schemas.microsoft.com/office/powerpoint/2010/main" val="302853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The study area is the NE tri state area of Vermont New York and Pennsylvania consisting of 143 counties.  These cases provided for Lyme disease data is at the home address and assumes most people contract a tick infection nearby a home.  The map to the right shows expansion of blue cases in 2005 to red cases in 2014 for the region.  What is the factors that have allowed for this expansion north and west?</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8</a:t>
            </a:fld>
            <a:endParaRPr lang="en-US" dirty="0"/>
          </a:p>
        </p:txBody>
      </p:sp>
    </p:spTree>
    <p:extLst>
      <p:ext uri="{BB962C8B-B14F-4D97-AF65-F5344CB8AC3E}">
        <p14:creationId xmlns:p14="http://schemas.microsoft.com/office/powerpoint/2010/main" val="382398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My data sources as I mentioned earlier is the CDC for Lyme disease data for the last ten years.  Other sources of data include USDA, USGS, Census Bureau, NOAA, USDA Forest Service.  I was able to use the mapping and statistical tools and mapping tools provided by Esri's ArcMap.</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41221E5-7225-48EB-A4EE-420E7BFCF705}" type="slidenum">
              <a:rPr lang="en-US" smtClean="0"/>
              <a:pPr/>
              <a:t>9</a:t>
            </a:fld>
            <a:endParaRPr lang="en-US" dirty="0"/>
          </a:p>
        </p:txBody>
      </p:sp>
    </p:spTree>
    <p:extLst>
      <p:ext uri="{BB962C8B-B14F-4D97-AF65-F5344CB8AC3E}">
        <p14:creationId xmlns:p14="http://schemas.microsoft.com/office/powerpoint/2010/main" val="406027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BBE6BF-C811-45BB-8BA9-22EFF2B83FFA}"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168501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04168-AADC-4457-9784-543656FEE4FC}"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29334232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04168-AADC-4457-9784-543656FEE4FC}"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22478100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04168-AADC-4457-9784-543656FEE4FC}"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11582207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04168-AADC-4457-9784-543656FEE4FC}"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60387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04168-AADC-4457-9784-543656FEE4FC}"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13909340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DF41C5-B5F2-469F-BA25-292CFCDAF6E0}"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12598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D85FE-5443-4629-8A1C-6F6EA57CBD60}"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dirty="0"/>
          </a:p>
        </p:txBody>
      </p:sp>
      <p:sp>
        <p:nvSpPr>
          <p:cNvPr id="7" name="Rectangle 6"/>
          <p:cNvSpPr/>
          <p:nvPr userDrawn="1"/>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Tree>
    <p:extLst>
      <p:ext uri="{BB962C8B-B14F-4D97-AF65-F5344CB8AC3E}">
        <p14:creationId xmlns:p14="http://schemas.microsoft.com/office/powerpoint/2010/main" val="417278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9362CC-4597-4E8E-AFE5-237B3DA1FF07}"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09264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F63988-78D4-46C4-B808-1786C6A42859}"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291567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82C1EE-CCC0-4F27-8918-BF938AC1419F}" type="datetime1">
              <a:rPr lang="en-US" smtClean="0"/>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131175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A0C48B-9D86-4C33-9BD3-2929B1D74E3D}" type="datetime1">
              <a:rPr lang="en-US" smtClean="0"/>
              <a:t>7/28/2016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69664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7B711C-F9D6-42CE-B848-D107B7756573}"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63404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EAC44-87EE-4E25-9BCB-D1B8F4FDD9D1}" type="datetime1">
              <a:rPr lang="en-US" smtClean="0"/>
              <a:t>7/28/2016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93958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E44B9-3FFE-4574-9630-3E5A6F960186}" type="datetime1">
              <a:rPr lang="en-US" smtClean="0"/>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dirty="0"/>
          </a:p>
        </p:txBody>
      </p:sp>
      <p:sp>
        <p:nvSpPr>
          <p:cNvPr id="8" name="Rectangle 7"/>
          <p:cNvSpPr/>
          <p:nvPr userDrawn="1"/>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Tree>
    <p:extLst>
      <p:ext uri="{BB962C8B-B14F-4D97-AF65-F5344CB8AC3E}">
        <p14:creationId xmlns:p14="http://schemas.microsoft.com/office/powerpoint/2010/main" val="4168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6F492-7803-4716-B969-A5873965FF8A}" type="datetime1">
              <a:rPr lang="en-US" smtClean="0"/>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364404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004168-AADC-4457-9784-543656FEE4FC}" type="datetime1">
              <a:rPr lang="en-US" smtClean="0"/>
              <a:t>7/28/2016</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2472497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199" userDrawn="1">
          <p15:clr>
            <a:srgbClr val="F26B43"/>
          </p15:clr>
        </p15:guide>
        <p15:guide id="4" pos="71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www.the-whitetail-deer.com/StateFishWildlifeConservationLinks.html" TargetMode="External"/><Relationship Id="rId3" Type="http://schemas.openxmlformats.org/officeDocument/2006/relationships/hyperlink" Target="http://ctmirror.org/2010/09/17/few-state-physicians-treat-chronic-lyme-disease-survey-says/" TargetMode="External"/><Relationship Id="rId7" Type="http://schemas.openxmlformats.org/officeDocument/2006/relationships/hyperlink" Target="http://www.mdpi.com/2220-9964/4/1/105/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goglobalgis.com/uploads/1/3/7/7/13770996/the_incidence_of_lyme_disease_in_se_pa.pdf" TargetMode="External"/><Relationship Id="rId5" Type="http://schemas.openxmlformats.org/officeDocument/2006/relationships/hyperlink" Target="http://www.cdc.gov/lyme/stats/index.html" TargetMode="External"/><Relationship Id="rId10" Type="http://schemas.openxmlformats.org/officeDocument/2006/relationships/hyperlink" Target="http://qz.com/441583/lyme-disease-is-spreading-faster-than-ever-and-humans-are-partly-to-blame/" TargetMode="External"/><Relationship Id="rId4" Type="http://schemas.openxmlformats.org/officeDocument/2006/relationships/hyperlink" Target="http://www.ncbi.nlm.nih.gov/pubmed/12842766" TargetMode="External"/><Relationship Id="rId9" Type="http://schemas.openxmlformats.org/officeDocument/2006/relationships/hyperlink" Target="http://www.ncbi.nlm.nih.gov/pmc/articles/PMC124090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usgs.gov/ecosystems/genetics_genomics/epidemiology_fish_wildlife_diseases_mammals.html" TargetMode="External"/><Relationship Id="rId3" Type="http://schemas.openxmlformats.org/officeDocument/2006/relationships/hyperlink" Target="http://www.ncbi.nlm.nih.gov/pubmed/7604918" TargetMode="External"/><Relationship Id="rId7" Type="http://schemas.openxmlformats.org/officeDocument/2006/relationships/hyperlink" Target="http://www.noaa.gov/"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bmcpublichealth.biomedcentral.com/articles/10.1186/s12889-015-2286-0" TargetMode="External"/><Relationship Id="rId5" Type="http://schemas.openxmlformats.org/officeDocument/2006/relationships/hyperlink" Target="http://www.ctpost.com/local/article/Fungus-kills-Lyme-disease-carrying-ticks-3379407.php" TargetMode="External"/><Relationship Id="rId10" Type="http://schemas.openxmlformats.org/officeDocument/2006/relationships/hyperlink" Target="http://publichealth.yale.edu/emd/research/zoonosis/projects/tick.aspx" TargetMode="External"/><Relationship Id="rId4" Type="http://schemas.openxmlformats.org/officeDocument/2006/relationships/hyperlink" Target="http://www.koryoswrites.com/nonfiction/white-tailed-deer-overpopulation-in-the-united-states/" TargetMode="External"/><Relationship Id="rId9" Type="http://schemas.openxmlformats.org/officeDocument/2006/relationships/hyperlink" Target="http://www.livescience.com/53447-lyme-ticks-range-spreading.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5000"/>
                <a:lumOff val="95000"/>
              </a:schemeClr>
            </a:gs>
            <a:gs pos="44000">
              <a:schemeClr val="accent2">
                <a:lumMod val="45000"/>
                <a:lumOff val="55000"/>
              </a:schemeClr>
            </a:gs>
            <a:gs pos="68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457200"/>
            <a:ext cx="8915400" cy="2895600"/>
          </a:xfrm>
          <a:ln w="38100">
            <a:solidFill>
              <a:schemeClr val="accent4">
                <a:lumMod val="50000"/>
              </a:schemeClr>
            </a:solidFill>
          </a:ln>
        </p:spPr>
        <p:txBody>
          <a:bodyPr/>
          <a:lstStyle/>
          <a:p>
            <a:pPr algn="ctr"/>
            <a:r>
              <a:rPr lang="en-US" sz="4800" dirty="0" smtClean="0">
                <a:solidFill>
                  <a:schemeClr val="tx1"/>
                </a:solidFill>
              </a:rPr>
              <a:t>Using Geographic Information System to Identify Lyme </a:t>
            </a:r>
            <a:r>
              <a:rPr lang="en-US" sz="4800" dirty="0">
                <a:solidFill>
                  <a:schemeClr val="tx1"/>
                </a:solidFill>
              </a:rPr>
              <a:t>Disease </a:t>
            </a:r>
            <a:br>
              <a:rPr lang="en-US" sz="4800" dirty="0">
                <a:solidFill>
                  <a:schemeClr val="tx1"/>
                </a:solidFill>
              </a:rPr>
            </a:br>
            <a:r>
              <a:rPr lang="en-US" sz="4800" dirty="0" smtClean="0">
                <a:solidFill>
                  <a:schemeClr val="tx1"/>
                </a:solidFill>
              </a:rPr>
              <a:t>Risk Components</a:t>
            </a:r>
            <a:endParaRPr lang="en-US" sz="4800" dirty="0">
              <a:solidFill>
                <a:schemeClr val="tx1"/>
              </a:solidFill>
            </a:endParaRPr>
          </a:p>
        </p:txBody>
      </p:sp>
      <p:sp>
        <p:nvSpPr>
          <p:cNvPr id="3" name="Subtitle 2"/>
          <p:cNvSpPr>
            <a:spLocks noGrp="1"/>
          </p:cNvSpPr>
          <p:nvPr>
            <p:ph type="subTitle" idx="1"/>
          </p:nvPr>
        </p:nvSpPr>
        <p:spPr>
          <a:xfrm>
            <a:off x="2589212" y="4191000"/>
            <a:ext cx="9067800" cy="2514600"/>
          </a:xfrm>
          <a:ln>
            <a:noFill/>
          </a:ln>
        </p:spPr>
        <p:txBody>
          <a:bodyPr>
            <a:normAutofit/>
          </a:bodyPr>
          <a:lstStyle/>
          <a:p>
            <a:pPr algn="ctr"/>
            <a:r>
              <a:rPr lang="en-US" sz="2400" dirty="0"/>
              <a:t>Wayne Frad</a:t>
            </a:r>
          </a:p>
          <a:p>
            <a:pPr algn="ctr"/>
            <a:r>
              <a:rPr lang="en-US" sz="2400" dirty="0"/>
              <a:t>GEOG 596A Capstone Proposal</a:t>
            </a:r>
          </a:p>
          <a:p>
            <a:pPr algn="ctr"/>
            <a:r>
              <a:rPr lang="en-US" sz="2400" dirty="0"/>
              <a:t>Penn State MGIS Program</a:t>
            </a:r>
          </a:p>
          <a:p>
            <a:pPr algn="ctr"/>
            <a:endParaRPr lang="en-US" sz="2400" dirty="0"/>
          </a:p>
          <a:p>
            <a:pPr algn="ctr"/>
            <a:r>
              <a:rPr lang="en-US" sz="2400" dirty="0"/>
              <a:t>Advisor:  	</a:t>
            </a:r>
            <a:r>
              <a:rPr lang="en-US" sz="2400" dirty="0" smtClean="0"/>
              <a:t>Dr. Alexis R. </a:t>
            </a:r>
            <a:r>
              <a:rPr lang="en-US" sz="2400" dirty="0"/>
              <a:t>Santos</a:t>
            </a:r>
          </a:p>
          <a:p>
            <a:pPr algn="ctr"/>
            <a:endParaRPr lang="en-US" dirty="0"/>
          </a:p>
        </p:txBody>
      </p:sp>
      <p:pic>
        <p:nvPicPr>
          <p:cNvPr id="5" name="Picture 4"/>
          <p:cNvPicPr>
            <a:picLocks noChangeAspect="1"/>
          </p:cNvPicPr>
          <p:nvPr/>
        </p:nvPicPr>
        <p:blipFill>
          <a:blip r:embed="rId3"/>
          <a:stretch>
            <a:fillRect/>
          </a:stretch>
        </p:blipFill>
        <p:spPr>
          <a:xfrm>
            <a:off x="1" y="0"/>
            <a:ext cx="2360612" cy="6858000"/>
          </a:xfrm>
          <a:prstGeom prst="rect">
            <a:avLst/>
          </a:prstGeom>
        </p:spPr>
      </p:pic>
    </p:spTree>
    <p:extLst>
      <p:ext uri="{BB962C8B-B14F-4D97-AF65-F5344CB8AC3E}">
        <p14:creationId xmlns:p14="http://schemas.microsoft.com/office/powerpoint/2010/main" val="66759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531812" y="49599"/>
            <a:ext cx="11353800" cy="646331"/>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r>
              <a:rPr lang="en-US" sz="3600" dirty="0" smtClean="0"/>
              <a:t>Spatial Analytical Methods</a:t>
            </a:r>
          </a:p>
        </p:txBody>
      </p:sp>
      <p:graphicFrame>
        <p:nvGraphicFramePr>
          <p:cNvPr id="3" name="Diagram 2"/>
          <p:cNvGraphicFramePr/>
          <p:nvPr>
            <p:extLst>
              <p:ext uri="{D42A27DB-BD31-4B8C-83A1-F6EECF244321}">
                <p14:modId xmlns:p14="http://schemas.microsoft.com/office/powerpoint/2010/main" val="2293957118"/>
              </p:ext>
            </p:extLst>
          </p:nvPr>
        </p:nvGraphicFramePr>
        <p:xfrm>
          <a:off x="531812" y="990600"/>
          <a:ext cx="10744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98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79412" y="242501"/>
            <a:ext cx="11430000" cy="646331"/>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pPr algn="ctr"/>
            <a:r>
              <a:rPr lang="en-US" sz="3600" dirty="0" smtClean="0"/>
              <a:t>Local Indicators of Spatial Association Analysis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2" y="3518839"/>
            <a:ext cx="5334000" cy="3001486"/>
          </a:xfrm>
          <a:prstGeom prst="ellipse">
            <a:avLst/>
          </a:prstGeom>
          <a:ln>
            <a:noFill/>
          </a:ln>
          <a:effectLst>
            <a:softEdge rad="112500"/>
          </a:effectLst>
        </p:spPr>
      </p:pic>
      <p:sp>
        <p:nvSpPr>
          <p:cNvPr id="5" name="TextBox 4"/>
          <p:cNvSpPr txBox="1"/>
          <p:nvPr/>
        </p:nvSpPr>
        <p:spPr>
          <a:xfrm>
            <a:off x="836612" y="1219200"/>
            <a:ext cx="10668000" cy="1200329"/>
          </a:xfrm>
          <a:prstGeom prst="rect">
            <a:avLst/>
          </a:prstGeom>
          <a:noFill/>
        </p:spPr>
        <p:txBody>
          <a:bodyPr wrap="square" rtlCol="0">
            <a:spAutoFit/>
          </a:bodyPr>
          <a:lstStyle/>
          <a:p>
            <a:pPr marL="742950" lvl="1" indent="-285750">
              <a:buFont typeface="Arial" panose="020B0604020202020204" pitchFamily="34" charset="0"/>
              <a:buChar char="•"/>
            </a:pPr>
            <a:r>
              <a:rPr lang="en-US" sz="2400" dirty="0" smtClean="0"/>
              <a:t>Evaluate areas of high and low density clustering.</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smtClean="0"/>
              <a:t>Conduct Hot Spot analysis to define areas of significance.</a:t>
            </a:r>
            <a:endParaRPr lang="en-US" sz="2400" dirty="0"/>
          </a:p>
        </p:txBody>
      </p:sp>
      <p:pic>
        <p:nvPicPr>
          <p:cNvPr id="7" name="Picture 6"/>
          <p:cNvPicPr>
            <a:picLocks noChangeAspect="1"/>
          </p:cNvPicPr>
          <p:nvPr/>
        </p:nvPicPr>
        <p:blipFill>
          <a:blip r:embed="rId4"/>
          <a:stretch>
            <a:fillRect/>
          </a:stretch>
        </p:blipFill>
        <p:spPr>
          <a:xfrm>
            <a:off x="6246812" y="3428832"/>
            <a:ext cx="4114800" cy="3181500"/>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162957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8648" y="268069"/>
            <a:ext cx="11963400" cy="646331"/>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r>
              <a:rPr lang="en-US" sz="3600" dirty="0" smtClean="0"/>
              <a:t>Regression Analysis</a:t>
            </a:r>
          </a:p>
        </p:txBody>
      </p:sp>
      <p:sp>
        <p:nvSpPr>
          <p:cNvPr id="4" name="TextBox 3"/>
          <p:cNvSpPr txBox="1"/>
          <p:nvPr/>
        </p:nvSpPr>
        <p:spPr>
          <a:xfrm>
            <a:off x="1065212" y="762000"/>
            <a:ext cx="4572000" cy="7017306"/>
          </a:xfrm>
          <a:prstGeom prst="rect">
            <a:avLst/>
          </a:prstGeom>
          <a:noFill/>
        </p:spPr>
        <p:txBody>
          <a:bodyPr wrap="square" rtlCol="0">
            <a:spAutoFit/>
          </a:bodyPr>
          <a:lstStyle/>
          <a:p>
            <a:pPr marL="1200150" lvl="2"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Urban or Rural County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Total Population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White-tailed Deer Densities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Canopy Cover % using NDVI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Minimum Temperature</a:t>
            </a:r>
          </a:p>
          <a:p>
            <a:endParaRPr lang="en-US" dirty="0" smtClean="0"/>
          </a:p>
          <a:p>
            <a:pPr marL="285750" indent="-285750">
              <a:buFont typeface="Arial" panose="020B0604020202020204" pitchFamily="34" charset="0"/>
              <a:buChar char="•"/>
            </a:pPr>
            <a:r>
              <a:rPr lang="en-US" dirty="0" smtClean="0"/>
              <a:t>Type of Ecosystem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Precipitation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Relative Humidity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Type of Soil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Slope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Elevation</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812" y="1600200"/>
            <a:ext cx="6263981" cy="484034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91101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03212" y="304800"/>
            <a:ext cx="11582400" cy="646331"/>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pPr algn="ctr"/>
            <a:r>
              <a:rPr lang="en-US" sz="3600" dirty="0" smtClean="0"/>
              <a:t>Regression Analysis II </a:t>
            </a:r>
          </a:p>
        </p:txBody>
      </p:sp>
      <p:sp>
        <p:nvSpPr>
          <p:cNvPr id="3" name="TextBox 2"/>
          <p:cNvSpPr txBox="1"/>
          <p:nvPr/>
        </p:nvSpPr>
        <p:spPr>
          <a:xfrm>
            <a:off x="531812" y="1143000"/>
            <a:ext cx="7467600" cy="624786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Find independent variables in nature and spatial geography to associate with dependent variable.</a:t>
            </a:r>
          </a:p>
          <a:p>
            <a:endParaRPr lang="en-US" sz="2400" dirty="0"/>
          </a:p>
          <a:p>
            <a:pPr marL="285750" indent="-285750">
              <a:buFont typeface="Arial" panose="020B0604020202020204" pitchFamily="34" charset="0"/>
              <a:buChar char="•"/>
            </a:pPr>
            <a:r>
              <a:rPr lang="en-US" sz="2400" dirty="0" smtClean="0"/>
              <a:t>Do relationships add and perform as expected?</a:t>
            </a:r>
          </a:p>
          <a:p>
            <a:endParaRPr lang="en-US" sz="2400" dirty="0" smtClean="0"/>
          </a:p>
          <a:p>
            <a:pPr marL="285750" indent="-285750">
              <a:buFont typeface="Arial" panose="020B0604020202020204" pitchFamily="34" charset="0"/>
              <a:buChar char="•"/>
            </a:pPr>
            <a:r>
              <a:rPr lang="en-US" sz="2400" dirty="0" smtClean="0"/>
              <a:t>Careful consideration will be given to Regression analysis assumptions.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 higher Adjust R-Squared and lower Aikake’s Information Criterion (AIC).</a:t>
            </a:r>
          </a:p>
          <a:p>
            <a:endParaRPr lang="en-US" sz="1600" dirty="0" smtClean="0"/>
          </a:p>
          <a:p>
            <a:endParaRPr lang="en-US" dirty="0"/>
          </a:p>
          <a:p>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8145634" y="1981200"/>
            <a:ext cx="3919193" cy="30461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528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760412" y="228600"/>
            <a:ext cx="10515600" cy="584775"/>
          </a:xfrm>
          <a:prstGeom prst="rect">
            <a:avLst/>
          </a:prstGeom>
          <a:solidFill>
            <a:schemeClr val="accent6">
              <a:lumMod val="40000"/>
              <a:lumOff val="60000"/>
            </a:schemeClr>
          </a:solidFill>
        </p:spPr>
        <p:txBody>
          <a:bodyPr wrap="square" rtlCol="0">
            <a:spAutoFit/>
          </a:bodyPr>
          <a:lstStyle/>
          <a:p>
            <a:pPr algn="ctr"/>
            <a:r>
              <a:rPr lang="en-US" sz="3200" dirty="0" smtClean="0"/>
              <a:t>Anticipated Outcomes</a:t>
            </a:r>
            <a:endParaRPr lang="en-US" sz="3200" dirty="0"/>
          </a:p>
        </p:txBody>
      </p:sp>
      <p:sp>
        <p:nvSpPr>
          <p:cNvPr id="2" name="TextBox 1"/>
          <p:cNvSpPr txBox="1"/>
          <p:nvPr/>
        </p:nvSpPr>
        <p:spPr>
          <a:xfrm>
            <a:off x="797954" y="813375"/>
            <a:ext cx="8001000" cy="729430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Environmental and habitat variables found.</a:t>
            </a:r>
          </a:p>
          <a:p>
            <a:pPr marL="742950" lvl="1" indent="-285750">
              <a:buFont typeface="Wingdings" panose="05000000000000000000" pitchFamily="2" charset="2"/>
              <a:buChar char="§"/>
            </a:pPr>
            <a:r>
              <a:rPr lang="en-US" sz="2400" dirty="0" smtClean="0"/>
              <a:t>Deer Density</a:t>
            </a:r>
          </a:p>
          <a:p>
            <a:pPr marL="742950" lvl="1" indent="-285750">
              <a:buFont typeface="Wingdings" panose="05000000000000000000" pitchFamily="2" charset="2"/>
              <a:buChar char="§"/>
            </a:pPr>
            <a:r>
              <a:rPr lang="en-US" sz="2400" dirty="0" smtClean="0"/>
              <a:t>Climate Change</a:t>
            </a:r>
          </a:p>
          <a:p>
            <a:pPr marL="742950" lvl="1" indent="-285750">
              <a:buFont typeface="Wingdings" panose="05000000000000000000" pitchFamily="2" charset="2"/>
              <a:buChar char="§"/>
            </a:pPr>
            <a:r>
              <a:rPr lang="en-US" sz="2400" dirty="0" smtClean="0"/>
              <a:t>Temperature</a:t>
            </a:r>
          </a:p>
          <a:p>
            <a:pPr marL="742950" lvl="1" indent="-285750">
              <a:buFont typeface="Wingdings" panose="05000000000000000000" pitchFamily="2" charset="2"/>
              <a:buChar char="§"/>
            </a:pPr>
            <a:r>
              <a:rPr lang="en-US" sz="2400" dirty="0" smtClean="0"/>
              <a:t>Rural Housing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Statistically significant factors will be discussed in terms of the implications for the population.</a:t>
            </a:r>
          </a:p>
          <a:p>
            <a:endParaRPr lang="en-US" sz="2400" dirty="0"/>
          </a:p>
          <a:p>
            <a:pPr marL="285750" indent="-285750">
              <a:buFont typeface="Arial" panose="020B0604020202020204" pitchFamily="34" charset="0"/>
              <a:buChar char="•"/>
            </a:pPr>
            <a:r>
              <a:rPr lang="en-US" sz="2400" dirty="0" smtClean="0"/>
              <a:t>Use </a:t>
            </a:r>
            <a:r>
              <a:rPr lang="en-US" sz="2400" dirty="0"/>
              <a:t>m</a:t>
            </a:r>
            <a:r>
              <a:rPr lang="en-US" sz="2400" dirty="0" smtClean="0"/>
              <a:t>odels to map and identify future risk areas.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Use Results to recommend warning zones to the public and public health agencies.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Deaths do occur from Lyme Disease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026" name="Picture 2" descr="https://lymediseaseassociation.org/images/NewDirectory/Government/2007-CDC-Sum-Deat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327" y="1798114"/>
            <a:ext cx="3912549" cy="29262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88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531812" y="103224"/>
            <a:ext cx="10668000" cy="646331"/>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r>
              <a:rPr lang="en-US" sz="3600" dirty="0" smtClean="0"/>
              <a:t>Discussion of Application</a:t>
            </a:r>
          </a:p>
        </p:txBody>
      </p:sp>
      <p:sp>
        <p:nvSpPr>
          <p:cNvPr id="3" name="TextBox 2"/>
          <p:cNvSpPr txBox="1"/>
          <p:nvPr/>
        </p:nvSpPr>
        <p:spPr>
          <a:xfrm>
            <a:off x="455612" y="768216"/>
            <a:ext cx="10286998"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Create web applications that outline risk areas that tie to hiking trails applications.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Create Signs in High Danger areas for tick infestation.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push to more rural neighborhoods areas put humans at higher risk for infections.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Use counter measures such as fungus that kill ticks or control ticks on deer populations.</a:t>
            </a:r>
          </a:p>
          <a:p>
            <a:endParaRPr lang="en-US" dirty="0" smtClean="0"/>
          </a:p>
          <a:p>
            <a:pPr marL="285750" indent="-285750">
              <a:buFont typeface="Arial" panose="020B0604020202020204" pitchFamily="34" charset="0"/>
              <a:buChar char="•"/>
            </a:pPr>
            <a:r>
              <a:rPr lang="en-US" dirty="0" smtClean="0"/>
              <a:t>Lyme disease vaccines or bait vaccinations of rodents.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Increase resources and facilities that treat Lyme disease now very few resources available for size of the epidemic.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4517569"/>
            <a:ext cx="3076575" cy="23029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545" y="4517569"/>
            <a:ext cx="3581400" cy="22734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016" y="5109835"/>
            <a:ext cx="1371600" cy="88696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8902" y="4544611"/>
            <a:ext cx="3399909" cy="2263368"/>
          </a:xfrm>
          <a:prstGeom prst="rect">
            <a:avLst/>
          </a:prstGeom>
        </p:spPr>
      </p:pic>
    </p:spTree>
    <p:extLst>
      <p:ext uri="{BB962C8B-B14F-4D97-AF65-F5344CB8AC3E}">
        <p14:creationId xmlns:p14="http://schemas.microsoft.com/office/powerpoint/2010/main" val="154241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211" y="76200"/>
            <a:ext cx="11719767" cy="762000"/>
          </a:xfrm>
          <a:solidFill>
            <a:schemeClr val="accent6">
              <a:lumMod val="40000"/>
              <a:lumOff val="60000"/>
            </a:schemeClr>
          </a:solidFill>
        </p:spPr>
        <p:txBody>
          <a:bodyPr/>
          <a:lstStyle/>
          <a:p>
            <a:pPr algn="ctr"/>
            <a:r>
              <a:rPr lang="en-US" dirty="0" smtClean="0">
                <a:ln w="0"/>
                <a:solidFill>
                  <a:schemeClr val="tx1"/>
                </a:solidFill>
              </a:rPr>
              <a:t>Treatment Costs and Lack of Resources</a:t>
            </a:r>
            <a:endParaRPr lang="en-US" dirty="0">
              <a:ln w="0"/>
              <a:solidFill>
                <a:schemeClr val="tx1"/>
              </a:solidFill>
            </a:endParaRPr>
          </a:p>
        </p:txBody>
      </p:sp>
      <p:sp>
        <p:nvSpPr>
          <p:cNvPr id="4" name="TextBox 3"/>
          <p:cNvSpPr txBox="1"/>
          <p:nvPr/>
        </p:nvSpPr>
        <p:spPr>
          <a:xfrm>
            <a:off x="135779" y="1371600"/>
            <a:ext cx="8305800" cy="624786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n w="0"/>
              </a:rPr>
              <a:t>Small Numbers of physicians diagnose and treat Lyme disease (Fear of sanctions by medical boards decrease those practice while those do treat Lyme are swamped and cannot accept new patients).</a:t>
            </a:r>
          </a:p>
          <a:p>
            <a:pPr marL="285750" indent="-285750">
              <a:buFont typeface="Arial" panose="020B0604020202020204" pitchFamily="34" charset="0"/>
              <a:buChar char="•"/>
            </a:pPr>
            <a:endParaRPr lang="en-US" sz="2000" dirty="0">
              <a:ln w="0"/>
            </a:endParaRPr>
          </a:p>
          <a:p>
            <a:pPr marL="285750" indent="-285750">
              <a:buFont typeface="Arial" panose="020B0604020202020204" pitchFamily="34" charset="0"/>
              <a:buChar char="•"/>
            </a:pPr>
            <a:r>
              <a:rPr lang="en-US" sz="2000" dirty="0" smtClean="0">
                <a:ln w="0"/>
              </a:rPr>
              <a:t>285 primary care physicians surveyed 2% treat Lyme and 50% don’t believe chronic infection of Borrelia burgdorferi exists (MedPage Today, 2010).</a:t>
            </a:r>
          </a:p>
          <a:p>
            <a:endParaRPr lang="en-US" sz="2000" dirty="0">
              <a:ln w="0"/>
            </a:endParaRPr>
          </a:p>
          <a:p>
            <a:pPr marL="285750" indent="-285750">
              <a:buFont typeface="Arial" panose="020B0604020202020204" pitchFamily="34" charset="0"/>
              <a:buChar char="•"/>
            </a:pPr>
            <a:r>
              <a:rPr lang="en-US" sz="2000" dirty="0" smtClean="0">
                <a:ln w="0"/>
              </a:rPr>
              <a:t>Disparity in spending gap for prevention measures for mosquito-borne and tick not related to actual cases.</a:t>
            </a:r>
          </a:p>
          <a:p>
            <a:pPr marL="285750" indent="-285750">
              <a:buFont typeface="Arial" panose="020B0604020202020204" pitchFamily="34" charset="0"/>
              <a:buChar char="•"/>
            </a:pPr>
            <a:endParaRPr lang="en-US" sz="2000" dirty="0" smtClean="0">
              <a:ln w="0"/>
            </a:endParaRPr>
          </a:p>
          <a:p>
            <a:pPr marL="285750" indent="-285750">
              <a:buFont typeface="Arial" panose="020B0604020202020204" pitchFamily="34" charset="0"/>
              <a:buChar char="•"/>
            </a:pPr>
            <a:r>
              <a:rPr lang="en-US" sz="2000" dirty="0" smtClean="0">
                <a:ln w="0"/>
              </a:rPr>
              <a:t>Lack of agreement for standardized Lyme treatments with antibiotics.</a:t>
            </a:r>
          </a:p>
          <a:p>
            <a:pPr marL="285750" indent="-285750">
              <a:buFont typeface="Arial" panose="020B0604020202020204" pitchFamily="34" charset="0"/>
              <a:buChar char="•"/>
            </a:pPr>
            <a:endParaRPr lang="en-US" sz="2000" dirty="0">
              <a:ln w="0"/>
            </a:endParaRPr>
          </a:p>
          <a:p>
            <a:pPr marL="285750" indent="-285750">
              <a:buFont typeface="Arial" panose="020B0604020202020204" pitchFamily="34" charset="0"/>
              <a:buChar char="•"/>
            </a:pPr>
            <a:r>
              <a:rPr lang="en-US" sz="2000" dirty="0" smtClean="0">
                <a:ln w="0"/>
              </a:rPr>
              <a:t>New Laws in New York by Governor Cuomo (2015) offer hope Lyme Doctor Protection Act give medical providers the ability try alternative and new methods or use long term antibiotic regiments.</a:t>
            </a:r>
          </a:p>
          <a:p>
            <a:pPr marL="285750" indent="-285750">
              <a:buFont typeface="Arial" panose="020B0604020202020204" pitchFamily="34" charset="0"/>
              <a:buChar char="•"/>
            </a:pPr>
            <a:endParaRPr lang="en-US" sz="1200" dirty="0" smtClean="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sz="1200" dirty="0" smtClean="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sz="1200" dirty="0" smtClean="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sz="1200"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sz="1200" dirty="0" smtClean="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p:nvPicPr>
        <p:blipFill>
          <a:blip r:embed="rId3"/>
          <a:stretch>
            <a:fillRect/>
          </a:stretch>
        </p:blipFill>
        <p:spPr>
          <a:xfrm>
            <a:off x="8276937" y="853440"/>
            <a:ext cx="3746041" cy="3454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8441579" y="4264700"/>
            <a:ext cx="3367833" cy="230832"/>
          </a:xfrm>
          <a:prstGeom prst="rect">
            <a:avLst/>
          </a:prstGeom>
          <a:noFill/>
        </p:spPr>
        <p:txBody>
          <a:bodyPr wrap="square" rtlCol="0">
            <a:spAutoFit/>
          </a:bodyPr>
          <a:lstStyle/>
          <a:p>
            <a:r>
              <a:rPr lang="en-US" sz="900" dirty="0" smtClean="0"/>
              <a:t>Source: http</a:t>
            </a:r>
            <a:r>
              <a:rPr lang="en-US" sz="900" dirty="0"/>
              <a:t>://www.ilads.org/lyme/lyme-quickfacts.php</a:t>
            </a:r>
          </a:p>
        </p:txBody>
      </p:sp>
    </p:spTree>
    <p:extLst>
      <p:ext uri="{BB962C8B-B14F-4D97-AF65-F5344CB8AC3E}">
        <p14:creationId xmlns:p14="http://schemas.microsoft.com/office/powerpoint/2010/main" val="97316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03949" y="609600"/>
            <a:ext cx="6518289" cy="5715000"/>
          </a:xfrm>
          <a:prstGeom prst="rect">
            <a:avLst/>
          </a:prstGeom>
        </p:spPr>
      </p:pic>
      <p:sp>
        <p:nvSpPr>
          <p:cNvPr id="4" name="Title 1"/>
          <p:cNvSpPr txBox="1">
            <a:spLocks/>
          </p:cNvSpPr>
          <p:nvPr/>
        </p:nvSpPr>
        <p:spPr>
          <a:xfrm>
            <a:off x="303211" y="76200"/>
            <a:ext cx="11719767" cy="762000"/>
          </a:xfrm>
          <a:prstGeom prst="rect">
            <a:avLst/>
          </a:prstGeom>
          <a:solidFill>
            <a:schemeClr val="accent6">
              <a:lumMod val="40000"/>
              <a:lumOff val="60000"/>
            </a:schemeClr>
          </a:solidFill>
        </p:spPr>
        <p:txBody>
          <a:bodyPr/>
          <a:lst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ln w="0"/>
                <a:solidFill>
                  <a:schemeClr val="tx1"/>
                </a:solidFill>
                <a:effectLst>
                  <a:outerShdw blurRad="38100" dist="19050" dir="2700000" algn="tl" rotWithShape="0">
                    <a:schemeClr val="dk1">
                      <a:alpha val="40000"/>
                    </a:schemeClr>
                  </a:outerShdw>
                </a:effectLst>
              </a:rPr>
              <a:t>Treatment Costs and Lack of </a:t>
            </a:r>
            <a:r>
              <a:rPr lang="en-US" dirty="0" smtClean="0">
                <a:ln w="0"/>
                <a:solidFill>
                  <a:schemeClr val="tx1"/>
                </a:solidFill>
              </a:rPr>
              <a:t>Resources</a:t>
            </a:r>
            <a:endParaRPr lang="en-US" dirty="0">
              <a:ln w="0"/>
              <a:solidFill>
                <a:schemeClr val="tx1"/>
              </a:solidFill>
            </a:endParaRPr>
          </a:p>
        </p:txBody>
      </p:sp>
      <p:sp>
        <p:nvSpPr>
          <p:cNvPr id="2" name="TextBox 1"/>
          <p:cNvSpPr txBox="1"/>
          <p:nvPr/>
        </p:nvSpPr>
        <p:spPr>
          <a:xfrm>
            <a:off x="2903950" y="6324600"/>
            <a:ext cx="5983988" cy="276999"/>
          </a:xfrm>
          <a:prstGeom prst="rect">
            <a:avLst/>
          </a:prstGeom>
          <a:noFill/>
        </p:spPr>
        <p:txBody>
          <a:bodyPr wrap="square" rtlCol="0">
            <a:spAutoFit/>
          </a:bodyPr>
          <a:lstStyle/>
          <a:p>
            <a:r>
              <a:rPr lang="en-US" sz="1200" dirty="0" smtClean="0"/>
              <a:t>Source: http</a:t>
            </a:r>
            <a:r>
              <a:rPr lang="en-US" sz="1200" dirty="0"/>
              <a:t>://www.ilads.org/lyme/lyme-quickfacts.php</a:t>
            </a:r>
          </a:p>
        </p:txBody>
      </p:sp>
    </p:spTree>
    <p:extLst>
      <p:ext uri="{BB962C8B-B14F-4D97-AF65-F5344CB8AC3E}">
        <p14:creationId xmlns:p14="http://schemas.microsoft.com/office/powerpoint/2010/main" val="97487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03426" y="131125"/>
            <a:ext cx="11201400" cy="646331"/>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pPr algn="ctr"/>
            <a:r>
              <a:rPr lang="en-US" sz="3600" dirty="0" smtClean="0"/>
              <a:t>Timeline </a:t>
            </a:r>
          </a:p>
        </p:txBody>
      </p:sp>
      <p:graphicFrame>
        <p:nvGraphicFramePr>
          <p:cNvPr id="3" name="Diagram 2"/>
          <p:cNvGraphicFramePr/>
          <p:nvPr>
            <p:extLst>
              <p:ext uri="{D42A27DB-BD31-4B8C-83A1-F6EECF244321}">
                <p14:modId xmlns:p14="http://schemas.microsoft.com/office/powerpoint/2010/main" val="286573843"/>
              </p:ext>
            </p:extLst>
          </p:nvPr>
        </p:nvGraphicFramePr>
        <p:xfrm>
          <a:off x="137078" y="990600"/>
          <a:ext cx="11900934"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flipH="1" flipV="1">
            <a:off x="578813" y="2388709"/>
            <a:ext cx="9187" cy="770317"/>
          </a:xfrm>
          <a:prstGeom prst="straightConnector1">
            <a:avLst/>
          </a:prstGeom>
          <a:ln>
            <a:solidFill>
              <a:schemeClr val="accent4"/>
            </a:solidFill>
            <a:tailEnd type="stealth" w="lg" len="lg"/>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588001" y="1710301"/>
            <a:ext cx="995696" cy="738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050" dirty="0" smtClean="0"/>
              <a:t>Peer Review Presentation Feedback </a:t>
            </a:r>
          </a:p>
          <a:p>
            <a:r>
              <a:rPr lang="en-US" sz="1050" dirty="0" smtClean="0"/>
              <a:t>7/28/2016</a:t>
            </a:r>
            <a:endParaRPr lang="en-US" sz="1050" dirty="0"/>
          </a:p>
        </p:txBody>
      </p:sp>
      <p:sp>
        <p:nvSpPr>
          <p:cNvPr id="12" name="TextBox 11"/>
          <p:cNvSpPr txBox="1"/>
          <p:nvPr/>
        </p:nvSpPr>
        <p:spPr>
          <a:xfrm>
            <a:off x="2817811" y="1656252"/>
            <a:ext cx="1293579" cy="738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050" dirty="0" smtClean="0"/>
              <a:t>Edit and Make Revision based on Feedback </a:t>
            </a:r>
          </a:p>
          <a:p>
            <a:r>
              <a:rPr lang="en-US" sz="1050" dirty="0" smtClean="0"/>
              <a:t>8/10/2016</a:t>
            </a:r>
            <a:endParaRPr lang="en-US" sz="1050" dirty="0"/>
          </a:p>
        </p:txBody>
      </p:sp>
      <p:cxnSp>
        <p:nvCxnSpPr>
          <p:cNvPr id="18" name="Straight Arrow Connector 17"/>
          <p:cNvCxnSpPr/>
          <p:nvPr/>
        </p:nvCxnSpPr>
        <p:spPr>
          <a:xfrm flipV="1">
            <a:off x="7542212" y="2558806"/>
            <a:ext cx="0" cy="589203"/>
          </a:xfrm>
          <a:prstGeom prst="straightConnector1">
            <a:avLst/>
          </a:prstGeom>
          <a:ln>
            <a:solidFill>
              <a:schemeClr val="accent4"/>
            </a:solidFill>
            <a:tailEnd type="stealth" w="lg" len="lg"/>
          </a:ln>
        </p:spPr>
        <p:style>
          <a:lnRef idx="3">
            <a:schemeClr val="accent3"/>
          </a:lnRef>
          <a:fillRef idx="0">
            <a:schemeClr val="accent3"/>
          </a:fillRef>
          <a:effectRef idx="2">
            <a:schemeClr val="accent3"/>
          </a:effectRef>
          <a:fontRef idx="minor">
            <a:schemeClr val="tx1"/>
          </a:fontRef>
        </p:style>
      </p:cxnSp>
      <p:sp>
        <p:nvSpPr>
          <p:cNvPr id="20" name="TextBox 19"/>
          <p:cNvSpPr txBox="1"/>
          <p:nvPr/>
        </p:nvSpPr>
        <p:spPr>
          <a:xfrm>
            <a:off x="7542212" y="1716725"/>
            <a:ext cx="1292127" cy="9002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050" b="1" dirty="0" smtClean="0"/>
              <a:t>Applied Geography Conference 10/26-29/2016 </a:t>
            </a:r>
            <a:r>
              <a:rPr lang="en-US" sz="1050" dirty="0" smtClean="0"/>
              <a:t>Louisville, KY</a:t>
            </a:r>
            <a:endParaRPr lang="en-US" sz="1050" dirty="0"/>
          </a:p>
        </p:txBody>
      </p:sp>
      <p:cxnSp>
        <p:nvCxnSpPr>
          <p:cNvPr id="29" name="Straight Arrow Connector 28"/>
          <p:cNvCxnSpPr/>
          <p:nvPr/>
        </p:nvCxnSpPr>
        <p:spPr>
          <a:xfrm flipV="1">
            <a:off x="10743505" y="2331671"/>
            <a:ext cx="4559" cy="827353"/>
          </a:xfrm>
          <a:prstGeom prst="straightConnector1">
            <a:avLst/>
          </a:prstGeom>
          <a:ln>
            <a:solidFill>
              <a:schemeClr val="accent4"/>
            </a:solidFill>
            <a:tailEnd type="stealth" w="lg" len="lg"/>
          </a:ln>
        </p:spPr>
        <p:style>
          <a:lnRef idx="3">
            <a:schemeClr val="accent3"/>
          </a:lnRef>
          <a:fillRef idx="0">
            <a:schemeClr val="accent3"/>
          </a:fillRef>
          <a:effectRef idx="2">
            <a:schemeClr val="accent3"/>
          </a:effectRef>
          <a:fontRef idx="minor">
            <a:schemeClr val="tx1"/>
          </a:fontRef>
        </p:style>
      </p:cxnSp>
      <p:sp>
        <p:nvSpPr>
          <p:cNvPr id="1024" name="TextBox 1023"/>
          <p:cNvSpPr txBox="1"/>
          <p:nvPr/>
        </p:nvSpPr>
        <p:spPr>
          <a:xfrm>
            <a:off x="10743505" y="1431425"/>
            <a:ext cx="1371600" cy="9002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050" dirty="0" smtClean="0"/>
              <a:t>Project </a:t>
            </a:r>
            <a:r>
              <a:rPr lang="en-US" sz="1050" dirty="0"/>
              <a:t>Submit Final Paper and Capstone </a:t>
            </a:r>
            <a:r>
              <a:rPr lang="en-US" sz="1050" dirty="0" smtClean="0"/>
              <a:t>Presentation</a:t>
            </a:r>
          </a:p>
          <a:p>
            <a:r>
              <a:rPr lang="en-US" sz="1050" dirty="0" smtClean="0"/>
              <a:t>12/14/2016</a:t>
            </a:r>
            <a:endParaRPr lang="en-US" sz="1050" dirty="0"/>
          </a:p>
        </p:txBody>
      </p:sp>
      <p:sp>
        <p:nvSpPr>
          <p:cNvPr id="9" name="Rounded Rectangle 8"/>
          <p:cNvSpPr/>
          <p:nvPr/>
        </p:nvSpPr>
        <p:spPr>
          <a:xfrm>
            <a:off x="357177" y="4159609"/>
            <a:ext cx="1280271" cy="152139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US" sz="1200" dirty="0">
                <a:latin typeface="Arial Black" panose="020B0A04020102020204" pitchFamily="34" charset="0"/>
              </a:rPr>
              <a:t>Spring </a:t>
            </a:r>
            <a:r>
              <a:rPr lang="en-US" sz="1200" dirty="0" smtClean="0">
                <a:latin typeface="Arial Black" panose="020B0A04020102020204" pitchFamily="34" charset="0"/>
              </a:rPr>
              <a:t>Term 2</a:t>
            </a:r>
            <a:endParaRPr lang="en-US" sz="1200" dirty="0">
              <a:latin typeface="Arial Black" panose="020B0A04020102020204" pitchFamily="34" charset="0"/>
            </a:endParaRPr>
          </a:p>
          <a:p>
            <a:pPr lvl="0"/>
            <a:r>
              <a:rPr lang="en-US" sz="1200" dirty="0" smtClean="0">
                <a:latin typeface="Arial Black" panose="020B0A04020102020204" pitchFamily="34" charset="0"/>
              </a:rPr>
              <a:t>Geog </a:t>
            </a:r>
            <a:r>
              <a:rPr lang="en-US" sz="1200" dirty="0">
                <a:latin typeface="Arial Black" panose="020B0A04020102020204" pitchFamily="34" charset="0"/>
              </a:rPr>
              <a:t>596A Capstone Proposal</a:t>
            </a:r>
          </a:p>
        </p:txBody>
      </p:sp>
      <p:sp>
        <p:nvSpPr>
          <p:cNvPr id="11" name="Rounded Rectangle 10"/>
          <p:cNvSpPr/>
          <p:nvPr/>
        </p:nvSpPr>
        <p:spPr>
          <a:xfrm>
            <a:off x="4951412" y="4151522"/>
            <a:ext cx="1320017" cy="152948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US" sz="1200" dirty="0">
                <a:latin typeface="Arial Black" panose="020B0A04020102020204" pitchFamily="34" charset="0"/>
              </a:rPr>
              <a:t>Fall Term 1</a:t>
            </a:r>
          </a:p>
          <a:p>
            <a:pPr lvl="0"/>
            <a:r>
              <a:rPr lang="en-US" sz="1200" dirty="0">
                <a:latin typeface="Arial Black" panose="020B0A04020102020204" pitchFamily="34" charset="0"/>
              </a:rPr>
              <a:t>Geog 591</a:t>
            </a:r>
          </a:p>
          <a:p>
            <a:pPr lvl="0"/>
            <a:r>
              <a:rPr lang="en-US" sz="1200" dirty="0">
                <a:latin typeface="Arial Black" panose="020B0A04020102020204" pitchFamily="34" charset="0"/>
              </a:rPr>
              <a:t>GIS for Health </a:t>
            </a:r>
            <a:r>
              <a:rPr lang="en-US" sz="1200" dirty="0" smtClean="0">
                <a:latin typeface="Arial Black" panose="020B0A04020102020204" pitchFamily="34" charset="0"/>
              </a:rPr>
              <a:t>Analysis</a:t>
            </a:r>
          </a:p>
          <a:p>
            <a:pPr lvl="0"/>
            <a:r>
              <a:rPr lang="en-US" sz="1200" dirty="0" smtClean="0">
                <a:latin typeface="Arial Black" panose="020B0A04020102020204" pitchFamily="34" charset="0"/>
              </a:rPr>
              <a:t>8/17/2016-10/26/2016</a:t>
            </a:r>
            <a:endParaRPr lang="en-US" sz="1200" dirty="0">
              <a:latin typeface="Arial Black" panose="020B0A04020102020204" pitchFamily="34" charset="0"/>
            </a:endParaRPr>
          </a:p>
        </p:txBody>
      </p:sp>
      <p:sp>
        <p:nvSpPr>
          <p:cNvPr id="14" name="Rounded Rectangle 13"/>
          <p:cNvSpPr/>
          <p:nvPr/>
        </p:nvSpPr>
        <p:spPr>
          <a:xfrm>
            <a:off x="7389812" y="4151522"/>
            <a:ext cx="1318381" cy="152139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US" sz="1200" dirty="0">
                <a:latin typeface="Arial Black" panose="020B0A04020102020204" pitchFamily="34" charset="0"/>
              </a:rPr>
              <a:t>Fall Term 2</a:t>
            </a:r>
          </a:p>
          <a:p>
            <a:pPr lvl="0"/>
            <a:r>
              <a:rPr lang="en-US" sz="1200" dirty="0" smtClean="0">
                <a:latin typeface="Arial Black" panose="020B0A04020102020204" pitchFamily="34" charset="0"/>
              </a:rPr>
              <a:t>Geog 596B</a:t>
            </a:r>
            <a:endParaRPr lang="en-US" sz="1200" dirty="0">
              <a:latin typeface="Arial Black" panose="020B0A04020102020204" pitchFamily="34" charset="0"/>
            </a:endParaRPr>
          </a:p>
          <a:p>
            <a:pPr lvl="0"/>
            <a:r>
              <a:rPr lang="en-US" sz="1200" dirty="0">
                <a:latin typeface="Arial Black" panose="020B0A04020102020204" pitchFamily="34" charset="0"/>
              </a:rPr>
              <a:t>Capstone </a:t>
            </a:r>
            <a:r>
              <a:rPr lang="en-US" sz="1200" dirty="0" smtClean="0">
                <a:latin typeface="Arial Black" panose="020B0A04020102020204" pitchFamily="34" charset="0"/>
              </a:rPr>
              <a:t>Project</a:t>
            </a:r>
          </a:p>
          <a:p>
            <a:pPr lvl="0"/>
            <a:r>
              <a:rPr lang="en-US" sz="1200" dirty="0" smtClean="0">
                <a:latin typeface="Arial Black" panose="020B0A04020102020204" pitchFamily="34" charset="0"/>
              </a:rPr>
              <a:t>10/5/2016-12/14/2016</a:t>
            </a:r>
            <a:endParaRPr lang="en-US" sz="1200" dirty="0">
              <a:latin typeface="Arial Black" panose="020B0A04020102020204" pitchFamily="34" charset="0"/>
            </a:endParaRPr>
          </a:p>
        </p:txBody>
      </p:sp>
      <p:cxnSp>
        <p:nvCxnSpPr>
          <p:cNvPr id="19" name="Straight Arrow Connector 18"/>
          <p:cNvCxnSpPr/>
          <p:nvPr/>
        </p:nvCxnSpPr>
        <p:spPr>
          <a:xfrm flipV="1">
            <a:off x="2817811" y="2367394"/>
            <a:ext cx="0" cy="780615"/>
          </a:xfrm>
          <a:prstGeom prst="straightConnector1">
            <a:avLst/>
          </a:prstGeom>
          <a:ln>
            <a:solidFill>
              <a:schemeClr val="accent4"/>
            </a:solidFill>
            <a:tailEnd type="stealth" w="lg" len="lg"/>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89017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531812" y="0"/>
            <a:ext cx="11201399" cy="646331"/>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pPr algn="ctr"/>
            <a:r>
              <a:rPr lang="en-US" sz="3600" dirty="0" smtClean="0"/>
              <a:t>References </a:t>
            </a:r>
          </a:p>
        </p:txBody>
      </p:sp>
      <p:sp>
        <p:nvSpPr>
          <p:cNvPr id="6" name="Rectangle 5"/>
          <p:cNvSpPr/>
          <p:nvPr/>
        </p:nvSpPr>
        <p:spPr>
          <a:xfrm>
            <a:off x="455612" y="762000"/>
            <a:ext cx="10363200" cy="5882123"/>
          </a:xfrm>
          <a:prstGeom prst="rect">
            <a:avLst/>
          </a:prstGeom>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pPr>
            <a:r>
              <a:rPr lang="en-US" sz="1600" dirty="0" smtClean="0">
                <a:latin typeface="Calibri" panose="020F0502020204030204" pitchFamily="34" charset="0"/>
                <a:ea typeface="SimSun" panose="02010600030101010101" pitchFamily="2" charset="-122"/>
                <a:cs typeface="Arial" panose="020B0604020202020204" pitchFamily="34" charset="0"/>
              </a:rPr>
              <a:t>Becker, Levin Arielle. (2010) Few state physicians treat chronic Lyme disease, survey says, The CT Mirror, Retrieved June 20</a:t>
            </a:r>
            <a:r>
              <a:rPr lang="en-US" sz="1600" dirty="0">
                <a:latin typeface="Calibri" panose="020F0502020204030204" pitchFamily="34" charset="0"/>
                <a:ea typeface="SimSun" panose="02010600030101010101" pitchFamily="2" charset="-122"/>
                <a:cs typeface="Arial" panose="020B0604020202020204" pitchFamily="34" charset="0"/>
              </a:rPr>
              <a:t>, 2016 </a:t>
            </a:r>
            <a:r>
              <a:rPr lang="en-US" sz="1400" u="sng" dirty="0">
                <a:latin typeface="Calibri" panose="020F0502020204030204" pitchFamily="34" charset="0"/>
                <a:ea typeface="SimSun" panose="02010600030101010101" pitchFamily="2" charset="-122"/>
                <a:cs typeface="Arial" panose="020B0604020202020204" pitchFamily="34" charset="0"/>
                <a:hlinkClick r:id="rId3"/>
              </a:rPr>
              <a:t>http://</a:t>
            </a:r>
            <a:r>
              <a:rPr lang="en-US" sz="1400" u="sng" dirty="0" smtClean="0">
                <a:latin typeface="Calibri" panose="020F0502020204030204" pitchFamily="34" charset="0"/>
                <a:ea typeface="SimSun" panose="02010600030101010101" pitchFamily="2" charset="-122"/>
                <a:cs typeface="Arial" panose="020B0604020202020204" pitchFamily="34" charset="0"/>
                <a:hlinkClick r:id="rId3"/>
              </a:rPr>
              <a:t>ctmirror.org/2010/09/17/few-state-physicians-treat-chronic-lyme-disease-survey-says.html</a:t>
            </a:r>
            <a:endParaRPr lang="en-US" sz="1400" u="sng"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pPr>
            <a:r>
              <a:rPr lang="en-US" sz="1600" dirty="0" smtClean="0">
                <a:latin typeface="Calibri" panose="020F0502020204030204" pitchFamily="34" charset="0"/>
                <a:ea typeface="SimSun" panose="02010600030101010101" pitchFamily="2" charset="-122"/>
                <a:cs typeface="Arial" panose="020B0604020202020204" pitchFamily="34" charset="0"/>
              </a:rPr>
              <a:t>Brownstein</a:t>
            </a:r>
            <a:r>
              <a:rPr lang="en-US" sz="1600" dirty="0">
                <a:latin typeface="Calibri" panose="020F0502020204030204" pitchFamily="34" charset="0"/>
                <a:ea typeface="SimSun" panose="02010600030101010101" pitchFamily="2" charset="-122"/>
                <a:cs typeface="Arial" panose="020B0604020202020204" pitchFamily="34" charset="0"/>
              </a:rPr>
              <a:t>, J., et al. (2003) A Climate-Based Model Predicts the Spatial Distribution of the Lyme Disease Vectors Ixodes scapularis in the United States, </a:t>
            </a:r>
            <a:r>
              <a:rPr lang="en-US" sz="1600" i="1" dirty="0">
                <a:latin typeface="Calibri" panose="020F0502020204030204" pitchFamily="34" charset="0"/>
                <a:ea typeface="SimSun" panose="02010600030101010101" pitchFamily="2" charset="-122"/>
                <a:cs typeface="Arial" panose="020B0604020202020204" pitchFamily="34" charset="0"/>
              </a:rPr>
              <a:t>Environmental Health Perspectives </a:t>
            </a:r>
            <a:r>
              <a:rPr lang="en-US" sz="1600" dirty="0">
                <a:latin typeface="Calibri" panose="020F0502020204030204" pitchFamily="34" charset="0"/>
                <a:ea typeface="SimSun" panose="02010600030101010101" pitchFamily="2" charset="-122"/>
                <a:cs typeface="Arial" panose="020B0604020202020204" pitchFamily="34" charset="0"/>
              </a:rPr>
              <a:t>Vol 111 Number 9 July 2003. Retrieved February 12, 2016 </a:t>
            </a:r>
            <a:r>
              <a:rPr lang="en-US" sz="1400" u="sng" dirty="0">
                <a:solidFill>
                  <a:schemeClr val="accent3">
                    <a:lumMod val="75000"/>
                  </a:schemeClr>
                </a:solidFill>
                <a:latin typeface="Calibri" panose="020F0502020204030204" pitchFamily="34" charset="0"/>
                <a:ea typeface="SimSun" panose="02010600030101010101" pitchFamily="2" charset="-122"/>
                <a:cs typeface="Arial" panose="020B0604020202020204" pitchFamily="34" charset="0"/>
                <a:hlinkClick r:id="rId4"/>
              </a:rPr>
              <a:t>http://www.ncbi.nlm.nih.gov/pubmed/12842766</a:t>
            </a:r>
            <a:r>
              <a:rPr lang="en-US" sz="1400" dirty="0">
                <a:solidFill>
                  <a:schemeClr val="accent3">
                    <a:lumMod val="75000"/>
                  </a:schemeClr>
                </a:solidFill>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SimSun" panose="02010600030101010101" pitchFamily="2" charset="-122"/>
                <a:cs typeface="Arial" panose="020B0604020202020204" pitchFamily="34" charset="0"/>
              </a:rPr>
              <a:t>Centers for Disease Control and Prevention (CDC) (2016) Retrieved March 6, 2016 </a:t>
            </a:r>
            <a:r>
              <a:rPr lang="en-US" sz="1400" u="sng" dirty="0">
                <a:solidFill>
                  <a:srgbClr val="6B9F25"/>
                </a:solidFill>
                <a:latin typeface="Calibri" panose="020F0502020204030204" pitchFamily="34" charset="0"/>
                <a:ea typeface="SimSun" panose="02010600030101010101" pitchFamily="2" charset="-122"/>
                <a:cs typeface="Arial" panose="020B0604020202020204" pitchFamily="34" charset="0"/>
                <a:hlinkClick r:id="rId5"/>
              </a:rPr>
              <a:t>http://www.cdc.gov/lyme/stats/index.html</a:t>
            </a:r>
            <a:r>
              <a:rPr lang="en-US" sz="1400"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SimSun" panose="02010600030101010101" pitchFamily="2" charset="-122"/>
                <a:cs typeface="Arial" panose="020B0604020202020204" pitchFamily="34" charset="0"/>
              </a:rPr>
              <a:t>Cawley, M. (2010) The Incidence of Lyme Disease in Southeastern Pennsylvania Retrieved on February 22, 2016 at </a:t>
            </a:r>
            <a:r>
              <a:rPr lang="en-US" sz="1400" u="sng" dirty="0">
                <a:solidFill>
                  <a:srgbClr val="6B9F25"/>
                </a:solidFill>
                <a:latin typeface="Calibri" panose="020F0502020204030204" pitchFamily="34" charset="0"/>
                <a:ea typeface="SimSun" panose="02010600030101010101" pitchFamily="2" charset="-122"/>
                <a:cs typeface="Arial" panose="020B0604020202020204" pitchFamily="34" charset="0"/>
                <a:hlinkClick r:id="rId6"/>
              </a:rPr>
              <a:t>http://www.goglobalgis.com/uploads/1/3/7/7/13770996/the_incidence_of_lyme_disease_in_se_pa.pdf</a:t>
            </a:r>
            <a:r>
              <a:rPr lang="en-US" sz="1400"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SimSun" panose="02010600030101010101" pitchFamily="2" charset="-122"/>
                <a:cs typeface="Arial" panose="020B0604020202020204" pitchFamily="34" charset="0"/>
              </a:rPr>
              <a:t>D Chen, H Wong, P Belanger, K Moore (2015) Analyzing the Correlation between Deer Habitat and the Component of the Risk for Lyme Disease in Eastern Ontario, Canada: A GIS-Based Approach. - … International Journal of Medicine,  - </a:t>
            </a:r>
            <a:r>
              <a:rPr lang="en-US" sz="1400" u="sng" dirty="0">
                <a:solidFill>
                  <a:srgbClr val="6B9F25"/>
                </a:solidFill>
                <a:latin typeface="Calibri" panose="020F0502020204030204" pitchFamily="34" charset="0"/>
                <a:ea typeface="SimSun" panose="02010600030101010101" pitchFamily="2" charset="-122"/>
                <a:cs typeface="Arial" panose="020B0604020202020204" pitchFamily="34" charset="0"/>
                <a:hlinkClick r:id="rId7"/>
              </a:rPr>
              <a:t>http://www.mdpi.com/2220-9964/4/1/105/htm</a:t>
            </a:r>
            <a:r>
              <a:rPr lang="en-US" sz="1400"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SimSun" panose="02010600030101010101" pitchFamily="2" charset="-122"/>
                <a:cs typeface="Arial" panose="020B0604020202020204" pitchFamily="34" charset="0"/>
              </a:rPr>
              <a:t>Department of Natural Resources (2016) Retrieved February 20, 2016 at </a:t>
            </a:r>
            <a:r>
              <a:rPr lang="en-US" sz="1400" u="sng" dirty="0">
                <a:solidFill>
                  <a:srgbClr val="6B9F25"/>
                </a:solidFill>
                <a:latin typeface="Calibri" panose="020F0502020204030204" pitchFamily="34" charset="0"/>
                <a:ea typeface="SimSun" panose="02010600030101010101" pitchFamily="2" charset="-122"/>
                <a:cs typeface="Arial" panose="020B0604020202020204" pitchFamily="34" charset="0"/>
                <a:hlinkClick r:id="rId8"/>
              </a:rPr>
              <a:t>http://www.the-whitetail-deer.com/StateFishWildlifeConservationLinks.html</a:t>
            </a:r>
            <a:r>
              <a:rPr lang="en-US" sz="1400"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SimSun" panose="02010600030101010101" pitchFamily="2" charset="-122"/>
                <a:cs typeface="Arial" panose="020B0604020202020204" pitchFamily="34" charset="0"/>
              </a:rPr>
              <a:t>Estrada-Pena, A. (2002) Increasing habitat suitability in the United States for the tick that transmits Lyme disease: A remote sensing approach. </a:t>
            </a:r>
            <a:r>
              <a:rPr lang="en-US" sz="1600" i="1" dirty="0">
                <a:latin typeface="Calibri" panose="020F0502020204030204" pitchFamily="34" charset="0"/>
                <a:ea typeface="SimSun" panose="02010600030101010101" pitchFamily="2" charset="-122"/>
                <a:cs typeface="Arial" panose="020B0604020202020204" pitchFamily="34" charset="0"/>
              </a:rPr>
              <a:t>Environ. Health Perspect.</a:t>
            </a:r>
            <a:r>
              <a:rPr lang="en-US" sz="1600" dirty="0">
                <a:latin typeface="Calibri" panose="020F0502020204030204" pitchFamily="34" charset="0"/>
                <a:ea typeface="SimSun" panose="02010600030101010101" pitchFamily="2" charset="-122"/>
                <a:cs typeface="Arial" panose="020B0604020202020204" pitchFamily="34" charset="0"/>
              </a:rPr>
              <a:t> </a:t>
            </a:r>
            <a:r>
              <a:rPr lang="en-US" sz="1600" b="1" dirty="0">
                <a:latin typeface="Calibri" panose="020F0502020204030204" pitchFamily="34" charset="0"/>
                <a:ea typeface="SimSun" panose="02010600030101010101" pitchFamily="2" charset="-122"/>
                <a:cs typeface="Arial" panose="020B0604020202020204" pitchFamily="34" charset="0"/>
              </a:rPr>
              <a:t>2002</a:t>
            </a:r>
            <a:r>
              <a:rPr lang="en-US" sz="1600" dirty="0">
                <a:latin typeface="Calibri" panose="020F0502020204030204" pitchFamily="34" charset="0"/>
                <a:ea typeface="SimSun" panose="02010600030101010101" pitchFamily="2" charset="-122"/>
                <a:cs typeface="Arial" panose="020B0604020202020204" pitchFamily="34" charset="0"/>
              </a:rPr>
              <a:t>, </a:t>
            </a:r>
            <a:r>
              <a:rPr lang="en-US" sz="1600" i="1" dirty="0">
                <a:latin typeface="Calibri" panose="020F0502020204030204" pitchFamily="34" charset="0"/>
                <a:ea typeface="SimSun" panose="02010600030101010101" pitchFamily="2" charset="-122"/>
                <a:cs typeface="Arial" panose="020B0604020202020204" pitchFamily="34" charset="0"/>
              </a:rPr>
              <a:t>110</a:t>
            </a:r>
            <a:r>
              <a:rPr lang="en-US" sz="1600" dirty="0">
                <a:latin typeface="Calibri" panose="020F0502020204030204" pitchFamily="34" charset="0"/>
                <a:ea typeface="SimSun" panose="02010600030101010101" pitchFamily="2" charset="-122"/>
                <a:cs typeface="Arial" panose="020B0604020202020204" pitchFamily="34" charset="0"/>
              </a:rPr>
              <a:t>, 635–640. </a:t>
            </a:r>
            <a:r>
              <a:rPr lang="en-US" sz="1400" u="sng" dirty="0">
                <a:solidFill>
                  <a:srgbClr val="6B9F25"/>
                </a:solidFill>
                <a:latin typeface="Calibri" panose="020F0502020204030204" pitchFamily="34" charset="0"/>
                <a:ea typeface="SimSun" panose="02010600030101010101" pitchFamily="2" charset="-122"/>
                <a:cs typeface="Arial" panose="020B0604020202020204" pitchFamily="34" charset="0"/>
                <a:hlinkClick r:id="rId9"/>
              </a:rPr>
              <a:t>http://www.ncbi.nlm.nih.gov/pmc/articles/PMC1240908</a:t>
            </a:r>
            <a:r>
              <a:rPr lang="en-US" sz="1400" u="sng" dirty="0" smtClean="0">
                <a:solidFill>
                  <a:srgbClr val="6B9F25"/>
                </a:solidFill>
                <a:latin typeface="Calibri" panose="020F0502020204030204" pitchFamily="34" charset="0"/>
                <a:ea typeface="SimSun" panose="02010600030101010101" pitchFamily="2" charset="-122"/>
                <a:cs typeface="Arial" panose="020B0604020202020204" pitchFamily="34" charset="0"/>
                <a:hlinkClick r:id="rId9"/>
              </a:rPr>
              <a:t>/</a:t>
            </a:r>
            <a:endParaRPr lang="en-US" sz="1400" u="sng" dirty="0" smtClean="0">
              <a:solidFill>
                <a:srgbClr val="6B9F25"/>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pPr>
            <a:r>
              <a:rPr lang="en-US" sz="1600" dirty="0" smtClean="0">
                <a:latin typeface="Calibri" panose="020F0502020204030204" pitchFamily="34" charset="0"/>
                <a:ea typeface="SimSun" panose="02010600030101010101" pitchFamily="2" charset="-122"/>
                <a:cs typeface="Arial" panose="020B0604020202020204" pitchFamily="34" charset="0"/>
              </a:rPr>
              <a:t>Guilford, Gwynn. (2015) Stop Blaming the Deer, Lyme disease is spreading faster than ever and humans are partly to blame, Retrieved July 1, </a:t>
            </a:r>
            <a:r>
              <a:rPr lang="en-US" sz="1600" dirty="0">
                <a:latin typeface="Calibri" panose="020F0502020204030204" pitchFamily="34" charset="0"/>
                <a:ea typeface="SimSun" panose="02010600030101010101" pitchFamily="2" charset="-122"/>
                <a:cs typeface="Arial" panose="020B0604020202020204" pitchFamily="34" charset="0"/>
              </a:rPr>
              <a:t>2016 from </a:t>
            </a:r>
            <a:r>
              <a:rPr lang="en-US" sz="1400" dirty="0">
                <a:latin typeface="Calibri" panose="020F0502020204030204" pitchFamily="34" charset="0"/>
                <a:ea typeface="SimSun" panose="02010600030101010101" pitchFamily="2" charset="-122"/>
                <a:cs typeface="Arial" panose="020B0604020202020204" pitchFamily="34" charset="0"/>
                <a:hlinkClick r:id="rId10"/>
              </a:rPr>
              <a:t>http://qz.com/441583/lyme-disease-is-spreading-faster-than-ever-and-humans-are-partly-to-blame/</a:t>
            </a:r>
            <a:endParaRPr lang="en-US" sz="1400"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95835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227012" y="76200"/>
            <a:ext cx="11658600" cy="830997"/>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pPr algn="ctr"/>
            <a:r>
              <a:rPr lang="en-US" sz="3600" dirty="0" smtClean="0"/>
              <a:t>Agenda</a:t>
            </a:r>
            <a:r>
              <a:rPr lang="en-US" sz="4800" dirty="0" smtClean="0"/>
              <a:t> </a:t>
            </a:r>
          </a:p>
        </p:txBody>
      </p:sp>
      <p:sp>
        <p:nvSpPr>
          <p:cNvPr id="5" name="TextBox 4"/>
          <p:cNvSpPr txBox="1"/>
          <p:nvPr/>
        </p:nvSpPr>
        <p:spPr>
          <a:xfrm>
            <a:off x="912812" y="1066800"/>
            <a:ext cx="10287000" cy="6457593"/>
          </a:xfrm>
          <a:prstGeom prst="rect">
            <a:avLst/>
          </a:prstGeom>
          <a:noFill/>
          <a:ln>
            <a:solidFill>
              <a:schemeClr val="tx2">
                <a:lumMod val="20000"/>
                <a:lumOff val="80000"/>
              </a:schemeClr>
            </a:solidFill>
          </a:ln>
        </p:spPr>
        <p:txBody>
          <a:bodyPr wrap="square" rtlCol="0" anchor="ctr" anchorCtr="1">
            <a:spAutoFit/>
          </a:bodyPr>
          <a:lstStyle/>
          <a:p>
            <a:pPr marL="285750" indent="-285750">
              <a:buFont typeface="Arial" panose="020B0604020202020204" pitchFamily="34" charset="0"/>
              <a:buChar char="•"/>
            </a:pPr>
            <a:r>
              <a:rPr lang="en-US" sz="2800" dirty="0" smtClean="0"/>
              <a:t>Application of GIS in Epidemiology</a:t>
            </a:r>
          </a:p>
          <a:p>
            <a:pPr marL="285750" indent="-285750">
              <a:buFont typeface="Arial" panose="020B0604020202020204" pitchFamily="34" charset="0"/>
              <a:buChar char="•"/>
            </a:pPr>
            <a:r>
              <a:rPr lang="en-US" sz="2800" dirty="0" smtClean="0"/>
              <a:t>Lyme disease Issues</a:t>
            </a:r>
          </a:p>
          <a:p>
            <a:pPr marL="285750" indent="-285750">
              <a:buFont typeface="Arial" panose="020B0604020202020204" pitchFamily="34" charset="0"/>
              <a:buChar char="•"/>
            </a:pPr>
            <a:r>
              <a:rPr lang="en-US" sz="2800" dirty="0" smtClean="0"/>
              <a:t>Objective</a:t>
            </a:r>
          </a:p>
          <a:p>
            <a:pPr marL="285750" indent="-285750">
              <a:buFont typeface="Arial" panose="020B0604020202020204" pitchFamily="34" charset="0"/>
              <a:buChar char="•"/>
            </a:pPr>
            <a:r>
              <a:rPr lang="en-US" sz="2800" dirty="0" smtClean="0"/>
              <a:t>Study Area</a:t>
            </a:r>
          </a:p>
          <a:p>
            <a:pPr marL="285750" indent="-285750">
              <a:buFont typeface="Arial" panose="020B0604020202020204" pitchFamily="34" charset="0"/>
              <a:buChar char="•"/>
            </a:pPr>
            <a:r>
              <a:rPr lang="en-US" sz="2800" dirty="0" smtClean="0"/>
              <a:t>Sources &amp; Methods</a:t>
            </a:r>
          </a:p>
          <a:p>
            <a:pPr marL="285750" indent="-285750">
              <a:buFont typeface="Arial" panose="020B0604020202020204" pitchFamily="34" charset="0"/>
              <a:buChar char="•"/>
            </a:pPr>
            <a:r>
              <a:rPr lang="en-US" sz="2800" dirty="0" smtClean="0"/>
              <a:t>Data Analysis</a:t>
            </a:r>
          </a:p>
          <a:p>
            <a:pPr marL="285750" indent="-285750">
              <a:buFont typeface="Arial" panose="020B0604020202020204" pitchFamily="34" charset="0"/>
              <a:buChar char="•"/>
            </a:pPr>
            <a:r>
              <a:rPr lang="en-US" sz="2800" dirty="0" smtClean="0"/>
              <a:t>Preliminary Results</a:t>
            </a:r>
          </a:p>
          <a:p>
            <a:pPr marL="285750" indent="-285750">
              <a:buFont typeface="Arial" panose="020B0604020202020204" pitchFamily="34" charset="0"/>
              <a:buChar char="•"/>
            </a:pPr>
            <a:r>
              <a:rPr lang="en-US" sz="2800" dirty="0" smtClean="0"/>
              <a:t>Discussion of Application</a:t>
            </a:r>
          </a:p>
          <a:p>
            <a:pPr marL="285750" indent="-285750">
              <a:buFont typeface="Arial" panose="020B0604020202020204" pitchFamily="34" charset="0"/>
              <a:buChar char="•"/>
            </a:pPr>
            <a:r>
              <a:rPr lang="en-US" sz="2800" dirty="0" smtClean="0"/>
              <a:t>Lyme Disease Issues and Facts</a:t>
            </a:r>
          </a:p>
          <a:p>
            <a:pPr marL="285750" indent="-285750">
              <a:buFont typeface="Arial" panose="020B0604020202020204" pitchFamily="34" charset="0"/>
              <a:buChar char="•"/>
            </a:pPr>
            <a:r>
              <a:rPr lang="en-US" sz="2800" dirty="0" smtClean="0"/>
              <a:t>Timeline and Conferences</a:t>
            </a:r>
          </a:p>
          <a:p>
            <a:pPr marL="285750" indent="-285750">
              <a:buFont typeface="Arial" panose="020B0604020202020204" pitchFamily="34" charset="0"/>
              <a:buChar char="•"/>
            </a:pPr>
            <a:r>
              <a:rPr lang="en-US" sz="2800" dirty="0" smtClean="0"/>
              <a:t>References</a:t>
            </a:r>
          </a:p>
          <a:p>
            <a:pPr marL="285750" indent="-285750">
              <a:buFont typeface="Arial" panose="020B0604020202020204" pitchFamily="34" charset="0"/>
              <a:buChar char="•"/>
            </a:pPr>
            <a:r>
              <a:rPr lang="en-US" sz="2800" dirty="0" smtClean="0"/>
              <a:t>Question and Comments</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endParaRPr lang="en-US" sz="3200" dirty="0" smtClean="0"/>
          </a:p>
        </p:txBody>
      </p:sp>
    </p:spTree>
    <p:extLst>
      <p:ext uri="{BB962C8B-B14F-4D97-AF65-F5344CB8AC3E}">
        <p14:creationId xmlns:p14="http://schemas.microsoft.com/office/powerpoint/2010/main" val="177179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608012" y="914400"/>
            <a:ext cx="9296400" cy="5300169"/>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US" sz="1600" dirty="0" smtClean="0">
                <a:latin typeface="Calibri" panose="020F0502020204030204" pitchFamily="34" charset="0"/>
                <a:ea typeface="SimSun" panose="02010600030101010101" pitchFamily="2" charset="-122"/>
                <a:cs typeface="Arial" panose="020B0604020202020204" pitchFamily="34" charset="0"/>
              </a:rPr>
              <a:t>Glass, et al. (1995) Environmental Risk Factors for Lyme Disease Identified with Geographic Information Systems. American Journal of Public Health July 1995 Vol. 85 No 7. Retrieved May 23, </a:t>
            </a:r>
            <a:r>
              <a:rPr lang="en-US" sz="1600" dirty="0">
                <a:latin typeface="Calibri" panose="020F0502020204030204" pitchFamily="34" charset="0"/>
                <a:ea typeface="SimSun" panose="02010600030101010101" pitchFamily="2" charset="-122"/>
                <a:cs typeface="Arial" panose="020B0604020202020204" pitchFamily="34" charset="0"/>
              </a:rPr>
              <a:t>2016 from </a:t>
            </a:r>
            <a:r>
              <a:rPr lang="en-US" sz="1400" u="sng" dirty="0">
                <a:latin typeface="Calibri" panose="020F0502020204030204" pitchFamily="34" charset="0"/>
                <a:ea typeface="SimSun" panose="02010600030101010101" pitchFamily="2" charset="-122"/>
                <a:cs typeface="Arial" panose="020B0604020202020204" pitchFamily="34" charset="0"/>
                <a:hlinkClick r:id="rId3"/>
              </a:rPr>
              <a:t>http://www.ncbi.nlm.nih.gov/pubmed/7604918</a:t>
            </a:r>
            <a:endParaRPr lang="en-US" sz="1400" u="sng" dirty="0" smtClean="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600" dirty="0" smtClean="0">
                <a:latin typeface="Calibri" panose="020F0502020204030204" pitchFamily="34" charset="0"/>
                <a:ea typeface="SimSun" panose="02010600030101010101" pitchFamily="2" charset="-122"/>
                <a:cs typeface="Arial" panose="020B0604020202020204" pitchFamily="34" charset="0"/>
              </a:rPr>
              <a:t>Koryos</a:t>
            </a:r>
            <a:r>
              <a:rPr lang="en-US" sz="1600" dirty="0">
                <a:latin typeface="Calibri" panose="020F0502020204030204" pitchFamily="34" charset="0"/>
                <a:ea typeface="SimSun" panose="02010600030101010101" pitchFamily="2" charset="-122"/>
                <a:cs typeface="Arial" panose="020B0604020202020204" pitchFamily="34" charset="0"/>
              </a:rPr>
              <a:t>, 2014 </a:t>
            </a:r>
            <a:r>
              <a:rPr lang="en-US" sz="1600" i="1" dirty="0">
                <a:latin typeface="Calibri" panose="020F0502020204030204" pitchFamily="34" charset="0"/>
                <a:ea typeface="SimSun" panose="02010600030101010101" pitchFamily="2" charset="-122"/>
                <a:cs typeface="Arial" panose="020B0604020202020204" pitchFamily="34" charset="0"/>
              </a:rPr>
              <a:t>White-Tailed Deer Overpopulation in the United States </a:t>
            </a:r>
            <a:r>
              <a:rPr lang="en-US" sz="1600" u="sng" dirty="0">
                <a:solidFill>
                  <a:srgbClr val="6B9F25"/>
                </a:solidFill>
                <a:latin typeface="Calibri" panose="020F0502020204030204" pitchFamily="34" charset="0"/>
                <a:ea typeface="SimSun" panose="02010600030101010101" pitchFamily="2" charset="-122"/>
                <a:cs typeface="Arial" panose="020B0604020202020204" pitchFamily="34" charset="0"/>
                <a:hlinkClick r:id="rId4"/>
              </a:rPr>
              <a:t>http://www.koryoswrites.com/nonfiction/white-tailed-deer-overpopulation-in-the-united-states</a:t>
            </a:r>
            <a:r>
              <a:rPr lang="en-US" sz="1600" u="sng" dirty="0" smtClean="0">
                <a:solidFill>
                  <a:srgbClr val="6B9F25"/>
                </a:solidFill>
                <a:latin typeface="Calibri" panose="020F0502020204030204" pitchFamily="34" charset="0"/>
                <a:ea typeface="SimSun" panose="02010600030101010101" pitchFamily="2" charset="-122"/>
                <a:cs typeface="Arial" panose="020B0604020202020204" pitchFamily="34" charset="0"/>
                <a:hlinkClick r:id="rId4"/>
              </a:rPr>
              <a:t>/</a:t>
            </a:r>
            <a:endParaRPr lang="en-US" sz="1600" u="sng" dirty="0" smtClean="0">
              <a:solidFill>
                <a:srgbClr val="6B9F25"/>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600" dirty="0" smtClean="0">
                <a:latin typeface="Calibri" panose="020F0502020204030204" pitchFamily="34" charset="0"/>
                <a:ea typeface="SimSun" panose="02010600030101010101" pitchFamily="2" charset="-122"/>
                <a:cs typeface="Arial" panose="020B0604020202020204" pitchFamily="34" charset="0"/>
              </a:rPr>
              <a:t>Singh, Vinti March 3, 2012. Fungus kills Lyme disease-carrying ticks Connecticut Post.com </a:t>
            </a:r>
            <a:r>
              <a:rPr lang="en-US" sz="1600" dirty="0">
                <a:latin typeface="Calibri" panose="020F0502020204030204" pitchFamily="34" charset="0"/>
                <a:ea typeface="SimSun" panose="02010600030101010101" pitchFamily="2" charset="-122"/>
                <a:cs typeface="Arial" panose="020B0604020202020204" pitchFamily="34" charset="0"/>
              </a:rPr>
              <a:t>Retrieved July 5, 2016 </a:t>
            </a:r>
            <a:r>
              <a:rPr lang="en-US" sz="1400" dirty="0">
                <a:latin typeface="Calibri" panose="020F0502020204030204" pitchFamily="34" charset="0"/>
                <a:ea typeface="SimSun" panose="02010600030101010101" pitchFamily="2" charset="-122"/>
                <a:cs typeface="Arial" panose="020B0604020202020204" pitchFamily="34" charset="0"/>
                <a:hlinkClick r:id="rId5"/>
              </a:rPr>
              <a:t>http://www.ctpost.com/local/article/Fungus-kills-Lyme-disease-carrying-ticks-3379407.php</a:t>
            </a:r>
            <a:endParaRPr lang="en-US" sz="14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600" dirty="0">
                <a:latin typeface="Calibri" panose="020F0502020204030204" pitchFamily="34" charset="0"/>
                <a:ea typeface="SimSun" panose="02010600030101010101" pitchFamily="2" charset="-122"/>
                <a:cs typeface="Arial" panose="020B0604020202020204" pitchFamily="34" charset="0"/>
              </a:rPr>
              <a:t>Szonyi et al. 2015.  Exploratory Spatial Analysis of Lyme disease in Texas-what can we learn from reported cases? </a:t>
            </a:r>
            <a:r>
              <a:rPr lang="en-US" sz="1600" i="1" dirty="0">
                <a:latin typeface="Calibri" panose="020F0502020204030204" pitchFamily="34" charset="0"/>
                <a:ea typeface="SimSun" panose="02010600030101010101" pitchFamily="2" charset="-122"/>
                <a:cs typeface="Arial" panose="020B0604020202020204" pitchFamily="34" charset="0"/>
              </a:rPr>
              <a:t>BMC Public Health</a:t>
            </a:r>
            <a:r>
              <a:rPr lang="en-US" sz="1600" dirty="0">
                <a:latin typeface="Calibri" panose="020F0502020204030204" pitchFamily="34" charset="0"/>
                <a:ea typeface="SimSun" panose="02010600030101010101" pitchFamily="2" charset="-122"/>
                <a:cs typeface="Arial" panose="020B0604020202020204" pitchFamily="34" charset="0"/>
              </a:rPr>
              <a:t> 15:924 Retrieved February 3, 2016 at </a:t>
            </a:r>
            <a:r>
              <a:rPr lang="en-US" sz="1400" u="sng" dirty="0">
                <a:solidFill>
                  <a:srgbClr val="6B9F25"/>
                </a:solidFill>
                <a:latin typeface="Calibri" panose="020F0502020204030204" pitchFamily="34" charset="0"/>
                <a:ea typeface="SimSun" panose="02010600030101010101" pitchFamily="2" charset="-122"/>
                <a:cs typeface="Arial" panose="020B0604020202020204" pitchFamily="34" charset="0"/>
                <a:hlinkClick r:id="rId6"/>
              </a:rPr>
              <a:t>http://bmcpublichealth.biomedcentral.com/articles/10.1186/s12889-015-2286-0</a:t>
            </a:r>
            <a:r>
              <a:rPr lang="en-US" sz="1400" u="sng" dirty="0">
                <a:solidFill>
                  <a:srgbClr val="6B9F25"/>
                </a:solidFill>
                <a:latin typeface="Calibri" panose="020F0502020204030204" pitchFamily="34" charset="0"/>
                <a:ea typeface="SimSun" panose="02010600030101010101" pitchFamily="2" charset="-122"/>
                <a:cs typeface="Arial" panose="020B0604020202020204" pitchFamily="34" charset="0"/>
              </a:rPr>
              <a:t> </a:t>
            </a:r>
            <a:endParaRPr lang="en-US" sz="14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600" dirty="0">
                <a:latin typeface="Calibri" panose="020F0502020204030204" pitchFamily="34" charset="0"/>
                <a:ea typeface="SimSun" panose="02010600030101010101" pitchFamily="2" charset="-122"/>
                <a:cs typeface="Arial" panose="020B0604020202020204" pitchFamily="34" charset="0"/>
              </a:rPr>
              <a:t>National Oceanic and Atmospheric </a:t>
            </a:r>
            <a:r>
              <a:rPr lang="en-US" sz="1600" dirty="0" smtClean="0">
                <a:latin typeface="Calibri" panose="020F0502020204030204" pitchFamily="34" charset="0"/>
                <a:ea typeface="SimSun" panose="02010600030101010101" pitchFamily="2" charset="-122"/>
                <a:cs typeface="Arial" panose="020B0604020202020204" pitchFamily="34" charset="0"/>
              </a:rPr>
              <a:t>Administration (2016). </a:t>
            </a:r>
            <a:r>
              <a:rPr lang="en-US" sz="1600" dirty="0">
                <a:latin typeface="Calibri" panose="020F0502020204030204" pitchFamily="34" charset="0"/>
                <a:ea typeface="SimSun" panose="02010600030101010101" pitchFamily="2" charset="-122"/>
                <a:cs typeface="Arial" panose="020B0604020202020204" pitchFamily="34" charset="0"/>
              </a:rPr>
              <a:t>Retrieved on March 6, 2016 </a:t>
            </a:r>
            <a:r>
              <a:rPr lang="en-US" sz="1600" u="sng" dirty="0">
                <a:solidFill>
                  <a:srgbClr val="6B9F25"/>
                </a:solidFill>
                <a:latin typeface="Calibri" panose="020F0502020204030204" pitchFamily="34" charset="0"/>
                <a:ea typeface="SimSun" panose="02010600030101010101" pitchFamily="2" charset="-122"/>
                <a:cs typeface="Arial" panose="020B0604020202020204" pitchFamily="34" charset="0"/>
                <a:hlinkClick r:id="rId7"/>
              </a:rPr>
              <a:t>http://www.noaa.gov/</a:t>
            </a:r>
            <a:r>
              <a:rPr lang="en-US" sz="1600" u="sng" dirty="0">
                <a:solidFill>
                  <a:srgbClr val="6B9F25"/>
                </a:solidFill>
                <a:latin typeface="Calibri" panose="020F0502020204030204" pitchFamily="34" charset="0"/>
                <a:ea typeface="SimSun" panose="02010600030101010101" pitchFamily="2" charset="-122"/>
                <a:cs typeface="Arial" panose="020B0604020202020204" pitchFamily="34" charset="0"/>
              </a:rPr>
              <a:t> </a:t>
            </a:r>
            <a:endParaRPr lang="en-US" sz="16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600" dirty="0">
                <a:latin typeface="Calibri" panose="020F0502020204030204" pitchFamily="34" charset="0"/>
                <a:ea typeface="SimSun" panose="02010600030101010101" pitchFamily="2" charset="-122"/>
                <a:cs typeface="Arial" panose="020B0604020202020204" pitchFamily="34" charset="0"/>
              </a:rPr>
              <a:t>U.S. Department of the Interior, Fish and Wildlife Service, and U.S. Department of Commerce, U.S. Census Bureau. 2006. National Survey of Fishing, Hunting, and Wildlife-Associated Recreation.</a:t>
            </a:r>
          </a:p>
          <a:p>
            <a:pPr marL="342900" marR="0" lvl="0" indent="-34290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SimSun" panose="02010600030101010101" pitchFamily="2" charset="-122"/>
                <a:cs typeface="Arial" panose="020B0604020202020204" pitchFamily="34" charset="0"/>
              </a:rPr>
              <a:t>US Geologic Survey 2016.  Retrieved on March 6, 2016 </a:t>
            </a:r>
            <a:r>
              <a:rPr lang="en-US" sz="1400" u="sng" dirty="0">
                <a:solidFill>
                  <a:srgbClr val="FF0000"/>
                </a:solidFill>
                <a:latin typeface="Calibri" panose="020F0502020204030204" pitchFamily="34" charset="0"/>
                <a:ea typeface="SimSun" panose="02010600030101010101" pitchFamily="2" charset="-122"/>
                <a:cs typeface="Arial" panose="020B0604020202020204" pitchFamily="34" charset="0"/>
                <a:hlinkClick r:id="rId8"/>
              </a:rPr>
              <a:t>http://www.usgs.gov/ecosystems/genetics_genomics/epidemiology_fish_wildlife_diseases_mammals.html</a:t>
            </a:r>
            <a:r>
              <a:rPr lang="en-US" sz="1400" dirty="0">
                <a:solidFill>
                  <a:srgbClr val="FF0000"/>
                </a:solidFill>
                <a:latin typeface="Calibri" panose="020F0502020204030204" pitchFamily="34" charset="0"/>
                <a:ea typeface="SimSun" panose="02010600030101010101" pitchFamily="2" charset="-122"/>
                <a:cs typeface="Arial" panose="020B0604020202020204" pitchFamily="34" charset="0"/>
              </a:rPr>
              <a:t>  </a:t>
            </a:r>
          </a:p>
          <a:p>
            <a:pPr marL="342900" lvl="0" indent="-342900">
              <a:lnSpc>
                <a:spcPct val="107000"/>
              </a:lnSpc>
              <a:buFont typeface="Arial" panose="020B0604020202020204" pitchFamily="34" charset="0"/>
              <a:buChar char="•"/>
            </a:pPr>
            <a:r>
              <a:rPr lang="en-US" sz="1600" dirty="0">
                <a:solidFill>
                  <a:prstClr val="black"/>
                </a:solidFill>
                <a:latin typeface="Calibri" panose="020F0502020204030204" pitchFamily="34" charset="0"/>
                <a:ea typeface="SimSun" panose="02010600030101010101" pitchFamily="2" charset="-122"/>
                <a:cs typeface="Arial" panose="020B0604020202020204" pitchFamily="34" charset="0"/>
              </a:rPr>
              <a:t>Weisberger, Mindy. </a:t>
            </a:r>
            <a:r>
              <a:rPr lang="en-US" sz="1600" dirty="0" smtClean="0">
                <a:solidFill>
                  <a:prstClr val="black"/>
                </a:solidFill>
                <a:latin typeface="Calibri" panose="020F0502020204030204" pitchFamily="34" charset="0"/>
                <a:ea typeface="SimSun" panose="02010600030101010101" pitchFamily="2" charset="-122"/>
                <a:cs typeface="Arial" panose="020B0604020202020204" pitchFamily="34" charset="0"/>
              </a:rPr>
              <a:t>(2016) Ticks </a:t>
            </a:r>
            <a:r>
              <a:rPr lang="en-US" sz="1600" dirty="0">
                <a:solidFill>
                  <a:prstClr val="black"/>
                </a:solidFill>
                <a:latin typeface="Calibri" panose="020F0502020204030204" pitchFamily="34" charset="0"/>
                <a:ea typeface="SimSun" panose="02010600030101010101" pitchFamily="2" charset="-122"/>
                <a:cs typeface="Arial" panose="020B0604020202020204" pitchFamily="34" charset="0"/>
              </a:rPr>
              <a:t>That Can Carry Lyme Disease Are Spreading Across the US. Live Science </a:t>
            </a:r>
            <a:r>
              <a:rPr lang="en-US" sz="1600" b="1" dirty="0" smtClean="0">
                <a:solidFill>
                  <a:prstClr val="black"/>
                </a:solidFill>
                <a:latin typeface="Calibri" panose="020F0502020204030204" pitchFamily="34" charset="0"/>
                <a:ea typeface="SimSun" panose="02010600030101010101" pitchFamily="2" charset="-122"/>
                <a:cs typeface="Arial" panose="020B0604020202020204" pitchFamily="34" charset="0"/>
              </a:rPr>
              <a:t> </a:t>
            </a:r>
            <a:r>
              <a:rPr lang="en-US" sz="1400" u="sng" dirty="0">
                <a:solidFill>
                  <a:srgbClr val="6B9F25"/>
                </a:solidFill>
                <a:latin typeface="Calibri" panose="020F0502020204030204" pitchFamily="34" charset="0"/>
                <a:ea typeface="SimSun" panose="02010600030101010101" pitchFamily="2" charset="-122"/>
                <a:cs typeface="Arial" panose="020B0604020202020204" pitchFamily="34" charset="0"/>
                <a:hlinkClick r:id="rId9"/>
              </a:rPr>
              <a:t>http://</a:t>
            </a:r>
            <a:r>
              <a:rPr lang="en-US" sz="1400" u="sng" dirty="0" smtClean="0">
                <a:solidFill>
                  <a:srgbClr val="6B9F25"/>
                </a:solidFill>
                <a:latin typeface="Calibri" panose="020F0502020204030204" pitchFamily="34" charset="0"/>
                <a:ea typeface="SimSun" panose="02010600030101010101" pitchFamily="2" charset="-122"/>
                <a:cs typeface="Arial" panose="020B0604020202020204" pitchFamily="34" charset="0"/>
                <a:hlinkClick r:id="rId9"/>
              </a:rPr>
              <a:t>www.livescience.com/53447-lyme-ticks-range-spreading.html</a:t>
            </a:r>
            <a:endParaRPr lang="en-US" sz="1400" dirty="0" smtClean="0">
              <a:latin typeface="Calibri" panose="020F0502020204030204" pitchFamily="34" charset="0"/>
              <a:ea typeface="SimSun" panose="02010600030101010101" pitchFamily="2" charset="-122"/>
              <a:cs typeface="Arial" panose="020B0604020202020204" pitchFamily="34" charset="0"/>
            </a:endParaRPr>
          </a:p>
          <a:p>
            <a:pPr marL="228600" indent="-228600">
              <a:buFont typeface="Arial" panose="020B0604020202020204" pitchFamily="34" charset="0"/>
              <a:buChar char="•"/>
            </a:pPr>
            <a:r>
              <a:rPr lang="en-US" sz="1600" dirty="0" smtClean="0">
                <a:latin typeface="Calibri" panose="020F0502020204030204" pitchFamily="34" charset="0"/>
                <a:ea typeface="SimSun" panose="02010600030101010101" pitchFamily="2" charset="-122"/>
                <a:cs typeface="Arial" panose="020B0604020202020204" pitchFamily="34" charset="0"/>
              </a:rPr>
              <a:t>Yale </a:t>
            </a:r>
            <a:r>
              <a:rPr lang="en-US" sz="1600" dirty="0">
                <a:latin typeface="Calibri" panose="020F0502020204030204" pitchFamily="34" charset="0"/>
                <a:ea typeface="SimSun" panose="02010600030101010101" pitchFamily="2" charset="-122"/>
                <a:cs typeface="Arial" panose="020B0604020202020204" pitchFamily="34" charset="0"/>
              </a:rPr>
              <a:t>School of Public Health. </a:t>
            </a:r>
            <a:r>
              <a:rPr lang="en-US" sz="1600" i="1" dirty="0">
                <a:latin typeface="Calibri" panose="020F0502020204030204" pitchFamily="34" charset="0"/>
                <a:ea typeface="SimSun" panose="02010600030101010101" pitchFamily="2" charset="-122"/>
                <a:cs typeface="Arial" panose="020B0604020202020204" pitchFamily="34" charset="0"/>
              </a:rPr>
              <a:t>2016. Epidemiology of Microbial Diseases, </a:t>
            </a:r>
            <a:r>
              <a:rPr lang="en-US" sz="1400" u="sng" dirty="0">
                <a:latin typeface="Calibri" panose="020F0502020204030204" pitchFamily="34" charset="0"/>
                <a:ea typeface="SimSun" panose="02010600030101010101" pitchFamily="2" charset="-122"/>
                <a:cs typeface="Arial" panose="020B0604020202020204" pitchFamily="34" charset="0"/>
                <a:hlinkClick r:id="rId10"/>
              </a:rPr>
              <a:t>http://publichealth.yale.edu/emd/research/zoonosis/projects/tick.aspx</a:t>
            </a:r>
            <a:endParaRPr lang="en-US" sz="1400" dirty="0"/>
          </a:p>
        </p:txBody>
      </p:sp>
      <p:sp>
        <p:nvSpPr>
          <p:cNvPr id="3" name="TextBox 2"/>
          <p:cNvSpPr txBox="1"/>
          <p:nvPr/>
        </p:nvSpPr>
        <p:spPr>
          <a:xfrm>
            <a:off x="227012" y="76200"/>
            <a:ext cx="11201400" cy="646331"/>
          </a:xfrm>
          <a:prstGeom prst="rect">
            <a:avLst/>
          </a:prstGeom>
          <a:solidFill>
            <a:schemeClr val="accent6">
              <a:lumMod val="40000"/>
              <a:lumOff val="60000"/>
            </a:schemeClr>
          </a:solidFill>
        </p:spPr>
        <p:txBody>
          <a:bodyPr wrap="square" rtlCol="0">
            <a:spAutoFit/>
          </a:bodyPr>
          <a:lstStyle/>
          <a:p>
            <a:pPr algn="ctr"/>
            <a:r>
              <a:rPr lang="en-US" sz="3600" dirty="0" smtClean="0"/>
              <a:t>References</a:t>
            </a:r>
            <a:endParaRPr lang="en-US" sz="3600" dirty="0"/>
          </a:p>
        </p:txBody>
      </p:sp>
    </p:spTree>
    <p:extLst>
      <p:ext uri="{BB962C8B-B14F-4D97-AF65-F5344CB8AC3E}">
        <p14:creationId xmlns:p14="http://schemas.microsoft.com/office/powerpoint/2010/main" val="368317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55612" y="152400"/>
            <a:ext cx="11125200" cy="769441"/>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r>
              <a:rPr lang="en-US" sz="4400" dirty="0" smtClean="0"/>
              <a:t>Acknowledgements</a:t>
            </a:r>
          </a:p>
        </p:txBody>
      </p:sp>
      <p:sp>
        <p:nvSpPr>
          <p:cNvPr id="3" name="TextBox 2"/>
          <p:cNvSpPr txBox="1"/>
          <p:nvPr/>
        </p:nvSpPr>
        <p:spPr>
          <a:xfrm>
            <a:off x="303212" y="1828800"/>
            <a:ext cx="10363200" cy="1754326"/>
          </a:xfrm>
          <a:prstGeom prst="rect">
            <a:avLst/>
          </a:prstGeom>
          <a:noFill/>
        </p:spPr>
        <p:txBody>
          <a:bodyPr wrap="square" rtlCol="0">
            <a:spAutoFit/>
          </a:bodyPr>
          <a:lstStyle/>
          <a:p>
            <a:r>
              <a:rPr lang="en-US" sz="2400" dirty="0" smtClean="0"/>
              <a:t>A great appreciation to the facility of Penn State World Campus and my advisor Dr. Justine Blanford and Dr. Alexis R. Santos for their advice and input into my capstone project</a:t>
            </a:r>
            <a:r>
              <a:rPr lang="en-US" dirty="0" smtClean="0"/>
              <a:t>.</a:t>
            </a:r>
          </a:p>
          <a:p>
            <a:endParaRPr lang="en-US" dirty="0" smtClean="0"/>
          </a:p>
          <a:p>
            <a:endParaRPr lang="en-US" dirty="0"/>
          </a:p>
        </p:txBody>
      </p:sp>
      <p:pic>
        <p:nvPicPr>
          <p:cNvPr id="6" name="Picture 5"/>
          <p:cNvPicPr>
            <a:picLocks noChangeAspect="1"/>
          </p:cNvPicPr>
          <p:nvPr/>
        </p:nvPicPr>
        <p:blipFill>
          <a:blip r:embed="rId3"/>
          <a:stretch>
            <a:fillRect/>
          </a:stretch>
        </p:blipFill>
        <p:spPr>
          <a:xfrm>
            <a:off x="2055812" y="3583126"/>
            <a:ext cx="7503658" cy="2741474"/>
          </a:xfrm>
          <a:prstGeom prst="rect">
            <a:avLst/>
          </a:prstGeom>
        </p:spPr>
      </p:pic>
    </p:spTree>
    <p:extLst>
      <p:ext uri="{BB962C8B-B14F-4D97-AF65-F5344CB8AC3E}">
        <p14:creationId xmlns:p14="http://schemas.microsoft.com/office/powerpoint/2010/main" val="18888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alpha val="51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55612" y="228600"/>
            <a:ext cx="11125200" cy="646331"/>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r>
              <a:rPr lang="en-US" sz="3600" dirty="0" smtClean="0"/>
              <a:t>Questions or Comments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7412" y="1447800"/>
            <a:ext cx="5410200" cy="51105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3030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idx="4294967295"/>
          </p:nvPr>
        </p:nvSpPr>
        <p:spPr>
          <a:xfrm>
            <a:off x="531813" y="66675"/>
            <a:ext cx="11657012" cy="762000"/>
          </a:xfrm>
          <a:solidFill>
            <a:schemeClr val="accent6">
              <a:lumMod val="40000"/>
              <a:lumOff val="60000"/>
            </a:schemeClr>
          </a:solidFill>
        </p:spPr>
        <p:txBody>
          <a:bodyPr>
            <a:normAutofit/>
          </a:bodyPr>
          <a:lstStyle/>
          <a:p>
            <a:pPr algn="ctr"/>
            <a:r>
              <a:rPr lang="en-US" dirty="0" smtClean="0">
                <a:solidFill>
                  <a:schemeClr val="tx1"/>
                </a:solidFill>
              </a:rPr>
              <a:t>Practical Application of GIS in Epidemiology</a:t>
            </a:r>
            <a:endParaRPr lang="en-US" dirty="0">
              <a:solidFill>
                <a:schemeClr val="tx1"/>
              </a:solidFill>
            </a:endParaRPr>
          </a:p>
        </p:txBody>
      </p:sp>
      <p:graphicFrame>
        <p:nvGraphicFramePr>
          <p:cNvPr id="9" name="Diagram 8"/>
          <p:cNvGraphicFramePr/>
          <p:nvPr>
            <p:extLst>
              <p:ext uri="{D42A27DB-BD31-4B8C-83A1-F6EECF244321}">
                <p14:modId xmlns:p14="http://schemas.microsoft.com/office/powerpoint/2010/main" val="250915832"/>
              </p:ext>
            </p:extLst>
          </p:nvPr>
        </p:nvGraphicFramePr>
        <p:xfrm>
          <a:off x="379412" y="914400"/>
          <a:ext cx="11658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525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152400"/>
            <a:ext cx="11506200" cy="762000"/>
          </a:xfrm>
          <a:solidFill>
            <a:schemeClr val="accent6">
              <a:lumMod val="40000"/>
              <a:lumOff val="60000"/>
            </a:schemeClr>
          </a:solidFill>
        </p:spPr>
        <p:txBody>
          <a:bodyPr>
            <a:normAutofit/>
          </a:bodyPr>
          <a:lstStyle/>
          <a:p>
            <a:pPr algn="ctr"/>
            <a:r>
              <a:rPr lang="en-US" sz="3600" dirty="0" smtClean="0">
                <a:solidFill>
                  <a:schemeClr val="tx1"/>
                </a:solidFill>
              </a:rPr>
              <a:t>Why Worry About Lyme disease?</a:t>
            </a:r>
            <a:endParaRPr lang="en-US" sz="3600" dirty="0">
              <a:solidFill>
                <a:schemeClr val="tx1"/>
              </a:solidFill>
            </a:endParaRPr>
          </a:p>
        </p:txBody>
      </p:sp>
      <p:sp>
        <p:nvSpPr>
          <p:cNvPr id="11" name="Content Placeholder 10"/>
          <p:cNvSpPr>
            <a:spLocks noGrp="1"/>
          </p:cNvSpPr>
          <p:nvPr>
            <p:ph type="body" sz="half" idx="2"/>
          </p:nvPr>
        </p:nvSpPr>
        <p:spPr>
          <a:xfrm>
            <a:off x="172670" y="1219200"/>
            <a:ext cx="7979142" cy="5029200"/>
          </a:xfrm>
        </p:spPr>
        <p:txBody>
          <a:bodyPr>
            <a:normAutofit lnSpcReduction="10000"/>
          </a:bodyPr>
          <a:lstStyle/>
          <a:p>
            <a:pPr marL="342900" indent="-342900">
              <a:buFont typeface="Arial" panose="020B0604020202020204" pitchFamily="34" charset="0"/>
              <a:buChar char="•"/>
            </a:pPr>
            <a:r>
              <a:rPr lang="en-US" sz="2000" dirty="0" smtClean="0"/>
              <a:t>Lyme disease caused by Borrelia burgdorferi is the most prevalent vector-borne disease in the United States 240-300 thousand treated cases per year.</a:t>
            </a:r>
          </a:p>
          <a:p>
            <a:pPr marL="342900" indent="-342900">
              <a:buFont typeface="Arial" panose="020B0604020202020204" pitchFamily="34" charset="0"/>
              <a:buChar char="•"/>
            </a:pPr>
            <a:r>
              <a:rPr lang="en-US" sz="2000" dirty="0" smtClean="0"/>
              <a:t>First discovered by Dr. Alan Steere in 1977. </a:t>
            </a:r>
          </a:p>
          <a:p>
            <a:pPr marL="342900" indent="-342900">
              <a:buFont typeface="Arial" panose="020B0604020202020204" pitchFamily="34" charset="0"/>
              <a:buChar char="•"/>
            </a:pPr>
            <a:r>
              <a:rPr lang="en-US" sz="2000" dirty="0" smtClean="0"/>
              <a:t>Spread to humans by Ixodes scapularis (deer tick or western blacklegged tick).</a:t>
            </a:r>
          </a:p>
          <a:p>
            <a:pPr marL="342900" indent="-342900">
              <a:buFont typeface="Arial" panose="020B0604020202020204" pitchFamily="34" charset="0"/>
              <a:buChar char="•"/>
            </a:pPr>
            <a:r>
              <a:rPr lang="en-US" sz="2000" dirty="0" smtClean="0"/>
              <a:t>Ticks get the bacterial species from the skin and blood of hosts such as White-tailed deer and other small mammals.</a:t>
            </a:r>
          </a:p>
          <a:p>
            <a:pPr marL="342900" indent="-342900">
              <a:buFont typeface="Arial" panose="020B0604020202020204" pitchFamily="34" charset="0"/>
              <a:buChar char="•"/>
            </a:pPr>
            <a:r>
              <a:rPr lang="en-US" sz="2000" dirty="0" smtClean="0"/>
              <a:t>Symptoms include a bull’s-eye rash, fever, chills, headache, fatigue and joint pain.</a:t>
            </a:r>
          </a:p>
          <a:p>
            <a:pPr marL="342900" indent="-342900">
              <a:buFont typeface="Arial" panose="020B0604020202020204" pitchFamily="34" charset="0"/>
              <a:buChar char="•"/>
            </a:pPr>
            <a:r>
              <a:rPr lang="en-US" sz="2000" dirty="0" smtClean="0"/>
              <a:t>Lyme disease costs the US health care system between $712 million to 1.3 billion a year (Johns Hopkins School of Public Health, 2015).</a:t>
            </a:r>
          </a:p>
          <a:p>
            <a:pPr marL="342900" indent="-342900">
              <a:buFont typeface="Arial" panose="020B0604020202020204" pitchFamily="34" charset="0"/>
              <a:buChar char="•"/>
            </a:pPr>
            <a:r>
              <a:rPr lang="en-US" sz="2000" dirty="0" smtClean="0"/>
              <a:t>Long Term effect can lead to neurological diseases, meningitis, Bell’s palsy, heart problems and arthritis.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3" name="Picture 2"/>
          <p:cNvPicPr>
            <a:picLocks noChangeAspect="1"/>
          </p:cNvPicPr>
          <p:nvPr/>
        </p:nvPicPr>
        <p:blipFill>
          <a:blip r:embed="rId3"/>
          <a:stretch>
            <a:fillRect/>
          </a:stretch>
        </p:blipFill>
        <p:spPr>
          <a:xfrm>
            <a:off x="7923212" y="3581400"/>
            <a:ext cx="4186283" cy="27938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stretch>
            <a:fillRect/>
          </a:stretch>
        </p:blipFill>
        <p:spPr>
          <a:xfrm>
            <a:off x="8183049" y="1219200"/>
            <a:ext cx="3692237" cy="2057400"/>
          </a:xfrm>
          <a:prstGeom prst="rect">
            <a:avLst/>
          </a:prstGeom>
          <a:ln>
            <a:noFill/>
          </a:ln>
          <a:effectLst>
            <a:softEdge rad="112500"/>
          </a:effectLst>
        </p:spPr>
      </p:pic>
    </p:spTree>
    <p:extLst>
      <p:ext uri="{BB962C8B-B14F-4D97-AF65-F5344CB8AC3E}">
        <p14:creationId xmlns:p14="http://schemas.microsoft.com/office/powerpoint/2010/main" val="184370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3"/>
          <a:srcRect l="5984" t="3683" r="5984" b="3683"/>
          <a:stretch/>
        </p:blipFill>
        <p:spPr>
          <a:xfrm>
            <a:off x="504418" y="983543"/>
            <a:ext cx="10465194" cy="5416279"/>
          </a:xfrm>
          <a:prstGeom prst="rect">
            <a:avLst/>
          </a:prstGeom>
          <a:solidFill>
            <a:schemeClr val="accent1">
              <a:alpha val="35000"/>
            </a:schemeClr>
          </a:solidFill>
          <a:scene3d>
            <a:camera prst="orthographicFront"/>
            <a:lightRig rig="balanced" dir="t"/>
          </a:scene3d>
          <a:sp3d prstMaterial="metal"/>
        </p:spPr>
      </p:pic>
      <p:sp>
        <p:nvSpPr>
          <p:cNvPr id="4" name="Text Placeholder 3"/>
          <p:cNvSpPr>
            <a:spLocks noGrp="1"/>
          </p:cNvSpPr>
          <p:nvPr>
            <p:ph type="body" sz="half" idx="2"/>
          </p:nvPr>
        </p:nvSpPr>
        <p:spPr>
          <a:xfrm>
            <a:off x="760412" y="6464997"/>
            <a:ext cx="8594428" cy="393003"/>
          </a:xfrm>
        </p:spPr>
        <p:txBody>
          <a:bodyPr>
            <a:normAutofit fontScale="77500" lnSpcReduction="20000"/>
          </a:bodyPr>
          <a:lstStyle/>
          <a:p>
            <a:r>
              <a:rPr lang="en-US" sz="1800" b="1" i="1" dirty="0" smtClean="0"/>
              <a:t>Source: </a:t>
            </a:r>
            <a:r>
              <a:rPr lang="en-US" sz="1800" b="1" i="1" dirty="0"/>
              <a:t>Centers for Disease Control and Prevention http://www.cdc.gov/lyme/stats/index.html </a:t>
            </a:r>
          </a:p>
        </p:txBody>
      </p:sp>
      <p:sp>
        <p:nvSpPr>
          <p:cNvPr id="3" name="TextBox 2"/>
          <p:cNvSpPr txBox="1"/>
          <p:nvPr/>
        </p:nvSpPr>
        <p:spPr>
          <a:xfrm>
            <a:off x="364914" y="152400"/>
            <a:ext cx="11215897" cy="646331"/>
          </a:xfrm>
          <a:prstGeom prst="rect">
            <a:avLst/>
          </a:prstGeom>
          <a:solidFill>
            <a:schemeClr val="accent6">
              <a:lumMod val="40000"/>
              <a:lumOff val="60000"/>
            </a:schemeClr>
          </a:solidFill>
        </p:spPr>
        <p:txBody>
          <a:bodyPr wrap="square" rtlCol="0">
            <a:spAutoFit/>
          </a:bodyPr>
          <a:lstStyle/>
          <a:p>
            <a:r>
              <a:rPr lang="en-US" sz="3600" dirty="0" smtClean="0"/>
              <a:t>Confirmed Cases of Lyme disease 1995-2010 in US</a:t>
            </a:r>
            <a:endParaRPr lang="en-US" sz="3600" dirty="0"/>
          </a:p>
        </p:txBody>
      </p:sp>
    </p:spTree>
    <p:extLst>
      <p:ext uri="{BB962C8B-B14F-4D97-AF65-F5344CB8AC3E}">
        <p14:creationId xmlns:p14="http://schemas.microsoft.com/office/powerpoint/2010/main" val="282167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212" y="149879"/>
            <a:ext cx="11430000" cy="655637"/>
          </a:xfrm>
          <a:solidFill>
            <a:schemeClr val="accent6">
              <a:lumMod val="40000"/>
              <a:lumOff val="60000"/>
            </a:schemeClr>
          </a:solidFill>
        </p:spPr>
        <p:txBody>
          <a:bodyPr/>
          <a:lstStyle/>
          <a:p>
            <a:pPr algn="ctr"/>
            <a:r>
              <a:rPr lang="en-US" dirty="0" smtClean="0">
                <a:solidFill>
                  <a:schemeClr val="tx1"/>
                </a:solidFill>
              </a:rPr>
              <a:t>Lyme Disease Facts </a:t>
            </a:r>
            <a:endParaRPr lang="en-US" dirty="0">
              <a:solidFill>
                <a:schemeClr val="tx1"/>
              </a:solidFill>
            </a:endParaRPr>
          </a:p>
        </p:txBody>
      </p:sp>
      <p:sp>
        <p:nvSpPr>
          <p:cNvPr id="11" name="Text Placeholder 10"/>
          <p:cNvSpPr>
            <a:spLocks noGrp="1"/>
          </p:cNvSpPr>
          <p:nvPr>
            <p:ph type="body" idx="1"/>
          </p:nvPr>
        </p:nvSpPr>
        <p:spPr>
          <a:xfrm>
            <a:off x="760412" y="1114982"/>
            <a:ext cx="4495800" cy="1008789"/>
          </a:xfrm>
        </p:spPr>
        <p:txBody>
          <a:bodyPr/>
          <a:lstStyle/>
          <a:p>
            <a:pPr marL="246888" lvl="0" indent="-246888">
              <a:spcBef>
                <a:spcPts val="1400"/>
              </a:spcBef>
              <a:buFont typeface="Euphemia" pitchFamily="34" charset="0"/>
              <a:buChar char="›"/>
            </a:pPr>
            <a:r>
              <a:rPr lang="en-US" cap="none" dirty="0" smtClean="0">
                <a:solidFill>
                  <a:prstClr val="black"/>
                </a:solidFill>
              </a:rPr>
              <a:t>Commonly infects boys Age 5-9 years</a:t>
            </a:r>
            <a:endParaRPr lang="en-US" cap="none" dirty="0">
              <a:solidFill>
                <a:prstClr val="black"/>
              </a:solidFill>
            </a:endParaRPr>
          </a:p>
        </p:txBody>
      </p:sp>
      <p:pic>
        <p:nvPicPr>
          <p:cNvPr id="16" name="Content Placeholder 1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7012" y="2433238"/>
            <a:ext cx="5943599" cy="3742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 Placeholder 11"/>
          <p:cNvSpPr>
            <a:spLocks noGrp="1"/>
          </p:cNvSpPr>
          <p:nvPr>
            <p:ph type="body" sz="quarter" idx="3"/>
          </p:nvPr>
        </p:nvSpPr>
        <p:spPr>
          <a:xfrm>
            <a:off x="6933456" y="1114982"/>
            <a:ext cx="4499838" cy="953201"/>
          </a:xfrm>
        </p:spPr>
        <p:txBody>
          <a:bodyPr/>
          <a:lstStyle/>
          <a:p>
            <a:pPr marL="246888" lvl="0" indent="-246888">
              <a:spcBef>
                <a:spcPts val="1400"/>
              </a:spcBef>
              <a:buFont typeface="Euphemia" pitchFamily="34" charset="0"/>
              <a:buChar char="›"/>
            </a:pPr>
            <a:r>
              <a:rPr lang="en-US" cap="none" dirty="0" smtClean="0">
                <a:solidFill>
                  <a:prstClr val="black"/>
                </a:solidFill>
              </a:rPr>
              <a:t>Incidence is higher between </a:t>
            </a:r>
            <a:r>
              <a:rPr lang="en-US" cap="none" dirty="0">
                <a:solidFill>
                  <a:prstClr val="black"/>
                </a:solidFill>
              </a:rPr>
              <a:t>May </a:t>
            </a:r>
            <a:r>
              <a:rPr lang="en-US" dirty="0" smtClean="0">
                <a:solidFill>
                  <a:prstClr val="black"/>
                </a:solidFill>
              </a:rPr>
              <a:t>and</a:t>
            </a:r>
            <a:r>
              <a:rPr lang="en-US" cap="none" dirty="0" smtClean="0">
                <a:solidFill>
                  <a:prstClr val="black"/>
                </a:solidFill>
              </a:rPr>
              <a:t> </a:t>
            </a:r>
            <a:r>
              <a:rPr lang="en-US" cap="none" dirty="0">
                <a:solidFill>
                  <a:prstClr val="black"/>
                </a:solidFill>
              </a:rPr>
              <a:t>August </a:t>
            </a:r>
            <a:endParaRPr lang="en-US" dirty="0"/>
          </a:p>
        </p:txBody>
      </p:sp>
      <p:pic>
        <p:nvPicPr>
          <p:cNvPr id="18" name="Content Placeholder 1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93660" y="2433237"/>
            <a:ext cx="5468151" cy="3778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513012" y="6324600"/>
            <a:ext cx="6064481" cy="246221"/>
          </a:xfrm>
          <a:prstGeom prst="rect">
            <a:avLst/>
          </a:prstGeom>
          <a:noFill/>
        </p:spPr>
        <p:txBody>
          <a:bodyPr wrap="none" rtlCol="0">
            <a:spAutoFit/>
          </a:bodyPr>
          <a:lstStyle/>
          <a:p>
            <a:r>
              <a:rPr lang="en-US" sz="1000" b="1" i="1" dirty="0" smtClean="0"/>
              <a:t>Sources: Centers for Disease Control and </a:t>
            </a:r>
            <a:r>
              <a:rPr lang="en-US" sz="1000" b="1" i="1" dirty="0"/>
              <a:t>Prevention http://www.cdc.gov/lyme/stats/index.html </a:t>
            </a:r>
          </a:p>
        </p:txBody>
      </p:sp>
    </p:spTree>
    <p:extLst>
      <p:ext uri="{BB962C8B-B14F-4D97-AF65-F5344CB8AC3E}">
        <p14:creationId xmlns:p14="http://schemas.microsoft.com/office/powerpoint/2010/main" val="8406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31812" y="76200"/>
            <a:ext cx="11353800" cy="731837"/>
          </a:xfrm>
          <a:solidFill>
            <a:schemeClr val="accent6">
              <a:lumMod val="40000"/>
              <a:lumOff val="60000"/>
            </a:schemeClr>
          </a:solidFill>
        </p:spPr>
        <p:txBody>
          <a:bodyPr/>
          <a:lstStyle/>
          <a:p>
            <a:pPr algn="ctr"/>
            <a:r>
              <a:rPr lang="en-US" dirty="0" smtClean="0">
                <a:solidFill>
                  <a:schemeClr val="tx1"/>
                </a:solidFill>
              </a:rPr>
              <a:t>Objective</a:t>
            </a:r>
            <a:endParaRPr lang="en-US" dirty="0">
              <a:solidFill>
                <a:schemeClr val="tx1"/>
              </a:solidFill>
            </a:endParaRPr>
          </a:p>
        </p:txBody>
      </p:sp>
      <p:sp>
        <p:nvSpPr>
          <p:cNvPr id="7" name="Content Placeholder 6"/>
          <p:cNvSpPr>
            <a:spLocks noGrp="1"/>
          </p:cNvSpPr>
          <p:nvPr>
            <p:ph sz="half" idx="1"/>
          </p:nvPr>
        </p:nvSpPr>
        <p:spPr>
          <a:xfrm>
            <a:off x="304844" y="1376464"/>
            <a:ext cx="4114800" cy="4262336"/>
          </a:xfrm>
        </p:spPr>
        <p:txBody>
          <a:bodyPr>
            <a:normAutofit/>
          </a:bodyPr>
          <a:lstStyle/>
          <a:p>
            <a:pPr>
              <a:buFont typeface="Arial" panose="020B0604020202020204" pitchFamily="34" charset="0"/>
              <a:buChar char="•"/>
            </a:pPr>
            <a:r>
              <a:rPr lang="en-US" dirty="0" smtClean="0"/>
              <a:t>To Compare differences in Lyme </a:t>
            </a:r>
            <a:r>
              <a:rPr lang="en-US" dirty="0"/>
              <a:t>disease cases by </a:t>
            </a:r>
            <a:r>
              <a:rPr lang="en-US" dirty="0" smtClean="0"/>
              <a:t>county in a ten year period.</a:t>
            </a:r>
          </a:p>
          <a:p>
            <a:pPr>
              <a:buFont typeface="Arial" panose="020B0604020202020204" pitchFamily="34" charset="0"/>
              <a:buChar char="•"/>
            </a:pPr>
            <a:r>
              <a:rPr lang="en-US" dirty="0" smtClean="0"/>
              <a:t>To study environmental and population factors associated with Lyme disease incidence</a:t>
            </a:r>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pic>
        <p:nvPicPr>
          <p:cNvPr id="9" name="Content Placeholder 8"/>
          <p:cNvPicPr>
            <a:picLocks noGrp="1" noChangeAspect="1"/>
          </p:cNvPicPr>
          <p:nvPr>
            <p:ph sz="half" idx="2"/>
          </p:nvPr>
        </p:nvPicPr>
        <p:blipFill>
          <a:blip r:embed="rId3"/>
          <a:stretch>
            <a:fillRect/>
          </a:stretch>
        </p:blipFill>
        <p:spPr>
          <a:xfrm>
            <a:off x="8228012" y="1276461"/>
            <a:ext cx="3871525" cy="38596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076" y="1376464"/>
            <a:ext cx="3740727" cy="4114800"/>
          </a:xfrm>
          <a:prstGeom prst="rect">
            <a:avLst/>
          </a:prstGeom>
        </p:spPr>
      </p:pic>
    </p:spTree>
    <p:extLst>
      <p:ext uri="{BB962C8B-B14F-4D97-AF65-F5344CB8AC3E}">
        <p14:creationId xmlns:p14="http://schemas.microsoft.com/office/powerpoint/2010/main" val="410212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0812" y="228600"/>
            <a:ext cx="11636188" cy="609600"/>
          </a:xfrm>
          <a:solidFill>
            <a:schemeClr val="accent6">
              <a:lumMod val="40000"/>
              <a:lumOff val="60000"/>
            </a:schemeClr>
          </a:solidFill>
        </p:spPr>
        <p:txBody>
          <a:bodyPr>
            <a:noAutofit/>
          </a:bodyPr>
          <a:lstStyle/>
          <a:p>
            <a:pPr algn="ctr"/>
            <a:r>
              <a:rPr lang="en-US" sz="3600" dirty="0" smtClean="0">
                <a:solidFill>
                  <a:schemeClr val="tx1"/>
                </a:solidFill>
              </a:rPr>
              <a:t>Study Area</a:t>
            </a:r>
            <a:endParaRPr lang="en-US" sz="3600" dirty="0">
              <a:solidFill>
                <a:schemeClr val="tx1"/>
              </a:solidFill>
            </a:endParaRPr>
          </a:p>
        </p:txBody>
      </p:sp>
      <p:sp>
        <p:nvSpPr>
          <p:cNvPr id="5" name="Text Placeholder 4"/>
          <p:cNvSpPr>
            <a:spLocks noGrp="1"/>
          </p:cNvSpPr>
          <p:nvPr>
            <p:ph type="body" sz="half" idx="2"/>
          </p:nvPr>
        </p:nvSpPr>
        <p:spPr>
          <a:xfrm>
            <a:off x="227012" y="990600"/>
            <a:ext cx="4807789" cy="5867400"/>
          </a:xfrm>
        </p:spPr>
        <p:txBody>
          <a:bodyPr>
            <a:normAutofit/>
          </a:bodyPr>
          <a:lstStyle/>
          <a:p>
            <a:pPr marL="342900" indent="-342900">
              <a:buFont typeface="Arial" panose="020B0604020202020204" pitchFamily="34" charset="0"/>
              <a:buChar char="•"/>
            </a:pPr>
            <a:r>
              <a:rPr lang="en-US" sz="1800" dirty="0" smtClean="0"/>
              <a:t>Tristate region of New York, Vermont and Pennsylvania  consisting of 143 counties</a:t>
            </a:r>
          </a:p>
          <a:p>
            <a:pPr marL="342900" indent="-342900">
              <a:buFont typeface="Arial" panose="020B0604020202020204" pitchFamily="34" charset="0"/>
              <a:buChar char="•"/>
            </a:pPr>
            <a:r>
              <a:rPr lang="en-US" sz="1800" dirty="0" smtClean="0"/>
              <a:t>County level analysis </a:t>
            </a:r>
          </a:p>
          <a:p>
            <a:pPr marL="342900" indent="-342900">
              <a:buFont typeface="Arial" panose="020B0604020202020204" pitchFamily="34" charset="0"/>
              <a:buChar char="•"/>
            </a:pPr>
            <a:r>
              <a:rPr lang="en-US" sz="1800" dirty="0" smtClean="0"/>
              <a:t>CDC Data uses home address. The assumption made that most people are near home when infected.</a:t>
            </a:r>
          </a:p>
          <a:p>
            <a:pPr marL="342900" indent="-342900">
              <a:buFont typeface="Arial" panose="020B0604020202020204" pitchFamily="34" charset="0"/>
              <a:buChar char="•"/>
            </a:pPr>
            <a:r>
              <a:rPr lang="en-US" sz="1800" dirty="0" smtClean="0"/>
              <a:t>States chosen have high rates of infection and have similar ecosystems lend itself to spatial observation.</a:t>
            </a:r>
          </a:p>
          <a:p>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0012" y="1066800"/>
            <a:ext cx="6606988" cy="5105400"/>
          </a:xfrm>
          <a:prstGeom prst="rect">
            <a:avLst/>
          </a:prstGeom>
        </p:spPr>
      </p:pic>
    </p:spTree>
    <p:extLst>
      <p:ext uri="{BB962C8B-B14F-4D97-AF65-F5344CB8AC3E}">
        <p14:creationId xmlns:p14="http://schemas.microsoft.com/office/powerpoint/2010/main" val="364860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227012" y="127167"/>
            <a:ext cx="11430000" cy="646331"/>
          </a:xfrm>
          <a:prstGeom prst="rect">
            <a:avLst/>
          </a:prstGeom>
          <a:solidFill>
            <a:schemeClr val="accent6">
              <a:lumMod val="40000"/>
              <a:lumOff val="60000"/>
            </a:schemeClr>
          </a:solidFill>
          <a:ln>
            <a:solidFill>
              <a:schemeClr val="tx2">
                <a:lumMod val="20000"/>
                <a:lumOff val="80000"/>
              </a:schemeClr>
            </a:solidFill>
          </a:ln>
        </p:spPr>
        <p:txBody>
          <a:bodyPr wrap="square" rtlCol="0" anchor="ctr" anchorCtr="1">
            <a:spAutoFit/>
          </a:bodyPr>
          <a:lstStyle/>
          <a:p>
            <a:pPr algn="ctr"/>
            <a:r>
              <a:rPr lang="en-US" sz="3600" dirty="0" smtClean="0">
                <a:ln w="0"/>
              </a:rPr>
              <a:t>Data Sources </a:t>
            </a:r>
          </a:p>
        </p:txBody>
      </p:sp>
      <p:graphicFrame>
        <p:nvGraphicFramePr>
          <p:cNvPr id="6" name="Diagram 5"/>
          <p:cNvGraphicFramePr/>
          <p:nvPr>
            <p:extLst>
              <p:ext uri="{D42A27DB-BD31-4B8C-83A1-F6EECF244321}">
                <p14:modId xmlns:p14="http://schemas.microsoft.com/office/powerpoint/2010/main" val="2435006735"/>
              </p:ext>
            </p:extLst>
          </p:nvPr>
        </p:nvGraphicFramePr>
        <p:xfrm>
          <a:off x="531812" y="838200"/>
          <a:ext cx="10820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065212" y="5311724"/>
            <a:ext cx="1168910" cy="338554"/>
          </a:xfrm>
          <a:prstGeom prst="rect">
            <a:avLst/>
          </a:prstGeom>
          <a:noFill/>
          <a:ln>
            <a:solidFill>
              <a:schemeClr val="tx2">
                <a:lumMod val="20000"/>
                <a:lumOff val="80000"/>
              </a:schemeClr>
            </a:solidFill>
          </a:ln>
        </p:spPr>
        <p:txBody>
          <a:bodyPr wrap="none" rtlCol="0" anchor="ctr" anchorCtr="1">
            <a:spAutoFit/>
          </a:bodyPr>
          <a:lstStyle/>
          <a:p>
            <a:r>
              <a:rPr lang="en-US" sz="1600" dirty="0" smtClean="0"/>
              <a:t>NDVI Data </a:t>
            </a:r>
          </a:p>
        </p:txBody>
      </p:sp>
      <p:sp>
        <p:nvSpPr>
          <p:cNvPr id="10" name="TextBox 9"/>
          <p:cNvSpPr txBox="1"/>
          <p:nvPr/>
        </p:nvSpPr>
        <p:spPr>
          <a:xfrm>
            <a:off x="4113212" y="5308052"/>
            <a:ext cx="2217940" cy="646331"/>
          </a:xfrm>
          <a:prstGeom prst="rect">
            <a:avLst/>
          </a:prstGeom>
          <a:noFill/>
          <a:ln>
            <a:solidFill>
              <a:schemeClr val="tx2">
                <a:lumMod val="20000"/>
                <a:lumOff val="80000"/>
              </a:schemeClr>
            </a:solidFill>
          </a:ln>
        </p:spPr>
        <p:txBody>
          <a:bodyPr wrap="square" rtlCol="0" anchor="ctr" anchorCtr="1">
            <a:spAutoFit/>
          </a:bodyPr>
          <a:lstStyle/>
          <a:p>
            <a:r>
              <a:rPr lang="en-US" dirty="0" smtClean="0"/>
              <a:t>Deer Density Migration Data</a:t>
            </a:r>
          </a:p>
        </p:txBody>
      </p:sp>
      <p:sp>
        <p:nvSpPr>
          <p:cNvPr id="11" name="TextBox 10"/>
          <p:cNvSpPr txBox="1"/>
          <p:nvPr/>
        </p:nvSpPr>
        <p:spPr>
          <a:xfrm>
            <a:off x="7313612" y="5308051"/>
            <a:ext cx="2093907" cy="646331"/>
          </a:xfrm>
          <a:prstGeom prst="rect">
            <a:avLst/>
          </a:prstGeom>
          <a:noFill/>
          <a:ln>
            <a:solidFill>
              <a:schemeClr val="tx2">
                <a:lumMod val="20000"/>
                <a:lumOff val="80000"/>
              </a:schemeClr>
            </a:solidFill>
          </a:ln>
        </p:spPr>
        <p:txBody>
          <a:bodyPr wrap="none" rtlCol="0" anchor="ctr" anchorCtr="1">
            <a:spAutoFit/>
          </a:bodyPr>
          <a:lstStyle/>
          <a:p>
            <a:r>
              <a:rPr lang="en-US" dirty="0" smtClean="0"/>
              <a:t>Statistical Analyst </a:t>
            </a:r>
          </a:p>
          <a:p>
            <a:pPr algn="ctr"/>
            <a:r>
              <a:rPr lang="en-US" dirty="0" smtClean="0"/>
              <a:t>and Maps</a:t>
            </a:r>
          </a:p>
        </p:txBody>
      </p:sp>
    </p:spTree>
    <p:extLst>
      <p:ext uri="{BB962C8B-B14F-4D97-AF65-F5344CB8AC3E}">
        <p14:creationId xmlns:p14="http://schemas.microsoft.com/office/powerpoint/2010/main" val="202499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B06AF52-9C9F-455C-9927-CBCF255C78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3218</Words>
  <Application>Microsoft Office PowerPoint</Application>
  <PresentationFormat>Custom</PresentationFormat>
  <Paragraphs>259</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SimSun</vt:lpstr>
      <vt:lpstr>Arial</vt:lpstr>
      <vt:lpstr>Arial Black</vt:lpstr>
      <vt:lpstr>Calibri</vt:lpstr>
      <vt:lpstr>Euphemia</vt:lpstr>
      <vt:lpstr>Franklin Gothic Book</vt:lpstr>
      <vt:lpstr>Trebuchet MS</vt:lpstr>
      <vt:lpstr>Wingdings</vt:lpstr>
      <vt:lpstr>Wingdings 3</vt:lpstr>
      <vt:lpstr>Facet</vt:lpstr>
      <vt:lpstr>Using Geographic Information System to Identify Lyme Disease  Risk Components</vt:lpstr>
      <vt:lpstr>PowerPoint Presentation</vt:lpstr>
      <vt:lpstr>Practical Application of GIS in Epidemiology</vt:lpstr>
      <vt:lpstr>Why Worry About Lyme disease?</vt:lpstr>
      <vt:lpstr>PowerPoint Presentation</vt:lpstr>
      <vt:lpstr>Lyme Disease Facts </vt:lpstr>
      <vt:lpstr>Objective</vt:lpstr>
      <vt:lpstr>Study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Costs and Lack of Resources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2016-06-23T15:50:36Z</dcterms:created>
  <dcterms:modified xsi:type="dcterms:W3CDTF">2016-07-28T13:00:29Z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TC034605379991</vt:lpwstr>
  </property>
</Properties>
</file>