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256" r:id="rId2"/>
    <p:sldId id="267" r:id="rId3"/>
    <p:sldId id="286" r:id="rId4"/>
    <p:sldId id="268" r:id="rId5"/>
    <p:sldId id="269" r:id="rId6"/>
    <p:sldId id="271" r:id="rId7"/>
    <p:sldId id="270" r:id="rId8"/>
    <p:sldId id="272" r:id="rId9"/>
    <p:sldId id="289" r:id="rId10"/>
    <p:sldId id="287" r:id="rId11"/>
    <p:sldId id="288" r:id="rId12"/>
    <p:sldId id="277" r:id="rId13"/>
    <p:sldId id="278" r:id="rId14"/>
    <p:sldId id="280" r:id="rId15"/>
    <p:sldId id="281" r:id="rId16"/>
    <p:sldId id="282" r:id="rId17"/>
    <p:sldId id="291" r:id="rId18"/>
    <p:sldId id="274" r:id="rId19"/>
    <p:sldId id="275"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sler, Fritz Connor" initials="KFC" lastIdx="3" clrIdx="0">
    <p:extLst>
      <p:ext uri="{19B8F6BF-5375-455C-9EA6-DF929625EA0E}">
        <p15:presenceInfo xmlns:p15="http://schemas.microsoft.com/office/powerpoint/2012/main" userId="S::fck2@psu.edu::90a60b94-d824-4fec-bc14-1bc857ebc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8" autoAdjust="0"/>
    <p:restoredTop sz="83426" autoAdjust="0"/>
  </p:normalViewPr>
  <p:slideViewPr>
    <p:cSldViewPr snapToGrid="0">
      <p:cViewPr varScale="1">
        <p:scale>
          <a:sx n="43" d="100"/>
          <a:sy n="43" d="100"/>
        </p:scale>
        <p:origin x="54" y="420"/>
      </p:cViewPr>
      <p:guideLst/>
    </p:cSldViewPr>
  </p:slideViewPr>
  <p:notesTextViewPr>
    <p:cViewPr>
      <p:scale>
        <a:sx n="1" d="1"/>
        <a:sy n="1" d="1"/>
      </p:scale>
      <p:origin x="0" y="-4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AD4E-3E64-4DE4-9493-853425250A55}"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66F99-66B5-4B13-A6EC-A891594B95B0}" type="slidenum">
              <a:rPr lang="en-US" smtClean="0"/>
              <a:t>‹#›</a:t>
            </a:fld>
            <a:endParaRPr lang="en-US"/>
          </a:p>
        </p:txBody>
      </p:sp>
    </p:spTree>
    <p:extLst>
      <p:ext uri="{BB962C8B-B14F-4D97-AF65-F5344CB8AC3E}">
        <p14:creationId xmlns:p14="http://schemas.microsoft.com/office/powerpoint/2010/main" val="16971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research question focuses on the changes in frequency and spatial distributions of crime occurrence within Minneapolis. Specifically, this research aims to clarify any ambiguity around the occurrence frequency, distribution, and potential future occurrences of three significant crime types within Minneapolis (murder, robbery, and assault). The research will address this general question by leveraging the city of Minneapolis’ open data portal, which contains yearly point shapefiles, with each point representing one incidence of a crime, beginning in 2010 and carrying through to present day. Using this data will allow me to depict crime occurrence through space and time within the city of Minneapolis and its neighborhoods.</a:t>
            </a:r>
          </a:p>
        </p:txBody>
      </p:sp>
      <p:sp>
        <p:nvSpPr>
          <p:cNvPr id="4" name="Slide Number Placeholder 3"/>
          <p:cNvSpPr>
            <a:spLocks noGrp="1"/>
          </p:cNvSpPr>
          <p:nvPr>
            <p:ph type="sldNum" sz="quarter" idx="5"/>
          </p:nvPr>
        </p:nvSpPr>
        <p:spPr/>
        <p:txBody>
          <a:bodyPr/>
          <a:lstStyle/>
          <a:p>
            <a:fld id="{88766F99-66B5-4B13-A6EC-A891594B95B0}" type="slidenum">
              <a:rPr lang="en-US" smtClean="0"/>
              <a:t>4</a:t>
            </a:fld>
            <a:endParaRPr lang="en-US"/>
          </a:p>
        </p:txBody>
      </p:sp>
    </p:spTree>
    <p:extLst>
      <p:ext uri="{BB962C8B-B14F-4D97-AF65-F5344CB8AC3E}">
        <p14:creationId xmlns:p14="http://schemas.microsoft.com/office/powerpoint/2010/main" val="70855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15</a:t>
            </a:fld>
            <a:endParaRPr lang="en-US"/>
          </a:p>
        </p:txBody>
      </p:sp>
    </p:spTree>
    <p:extLst>
      <p:ext uri="{BB962C8B-B14F-4D97-AF65-F5344CB8AC3E}">
        <p14:creationId xmlns:p14="http://schemas.microsoft.com/office/powerpoint/2010/main" val="74731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16</a:t>
            </a:fld>
            <a:endParaRPr lang="en-US"/>
          </a:p>
        </p:txBody>
      </p:sp>
    </p:spTree>
    <p:extLst>
      <p:ext uri="{BB962C8B-B14F-4D97-AF65-F5344CB8AC3E}">
        <p14:creationId xmlns:p14="http://schemas.microsoft.com/office/powerpoint/2010/main" val="285835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17</a:t>
            </a:fld>
            <a:endParaRPr lang="en-US"/>
          </a:p>
        </p:txBody>
      </p:sp>
    </p:spTree>
    <p:extLst>
      <p:ext uri="{BB962C8B-B14F-4D97-AF65-F5344CB8AC3E}">
        <p14:creationId xmlns:p14="http://schemas.microsoft.com/office/powerpoint/2010/main" val="293449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766F99-66B5-4B13-A6EC-A891594B95B0}" type="slidenum">
              <a:rPr lang="en-US" smtClean="0"/>
              <a:t>6</a:t>
            </a:fld>
            <a:endParaRPr lang="en-US"/>
          </a:p>
        </p:txBody>
      </p:sp>
    </p:spTree>
    <p:extLst>
      <p:ext uri="{BB962C8B-B14F-4D97-AF65-F5344CB8AC3E}">
        <p14:creationId xmlns:p14="http://schemas.microsoft.com/office/powerpoint/2010/main" val="116151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7</a:t>
            </a:fld>
            <a:endParaRPr lang="en-US"/>
          </a:p>
        </p:txBody>
      </p:sp>
    </p:spTree>
    <p:extLst>
      <p:ext uri="{BB962C8B-B14F-4D97-AF65-F5344CB8AC3E}">
        <p14:creationId xmlns:p14="http://schemas.microsoft.com/office/powerpoint/2010/main" val="347103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9</a:t>
            </a:fld>
            <a:endParaRPr lang="en-US"/>
          </a:p>
        </p:txBody>
      </p:sp>
    </p:spTree>
    <p:extLst>
      <p:ext uri="{BB962C8B-B14F-4D97-AF65-F5344CB8AC3E}">
        <p14:creationId xmlns:p14="http://schemas.microsoft.com/office/powerpoint/2010/main" val="66335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10</a:t>
            </a:fld>
            <a:endParaRPr lang="en-US"/>
          </a:p>
        </p:txBody>
      </p:sp>
    </p:spTree>
    <p:extLst>
      <p:ext uri="{BB962C8B-B14F-4D97-AF65-F5344CB8AC3E}">
        <p14:creationId xmlns:p14="http://schemas.microsoft.com/office/powerpoint/2010/main" val="11082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11</a:t>
            </a:fld>
            <a:endParaRPr lang="en-US"/>
          </a:p>
        </p:txBody>
      </p:sp>
    </p:spTree>
    <p:extLst>
      <p:ext uri="{BB962C8B-B14F-4D97-AF65-F5344CB8AC3E}">
        <p14:creationId xmlns:p14="http://schemas.microsoft.com/office/powerpoint/2010/main" val="3013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12</a:t>
            </a:fld>
            <a:endParaRPr lang="en-US"/>
          </a:p>
        </p:txBody>
      </p:sp>
    </p:spTree>
    <p:extLst>
      <p:ext uri="{BB962C8B-B14F-4D97-AF65-F5344CB8AC3E}">
        <p14:creationId xmlns:p14="http://schemas.microsoft.com/office/powerpoint/2010/main" val="23655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13</a:t>
            </a:fld>
            <a:endParaRPr lang="en-US"/>
          </a:p>
        </p:txBody>
      </p:sp>
    </p:spTree>
    <p:extLst>
      <p:ext uri="{BB962C8B-B14F-4D97-AF65-F5344CB8AC3E}">
        <p14:creationId xmlns:p14="http://schemas.microsoft.com/office/powerpoint/2010/main" val="18858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66F99-66B5-4B13-A6EC-A891594B95B0}" type="slidenum">
              <a:rPr lang="en-US" smtClean="0"/>
              <a:t>14</a:t>
            </a:fld>
            <a:endParaRPr lang="en-US"/>
          </a:p>
        </p:txBody>
      </p:sp>
    </p:spTree>
    <p:extLst>
      <p:ext uri="{BB962C8B-B14F-4D97-AF65-F5344CB8AC3E}">
        <p14:creationId xmlns:p14="http://schemas.microsoft.com/office/powerpoint/2010/main" val="350701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1548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5178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5482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7293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4950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8117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6634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870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1536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8016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7/16/2021</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044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7/16/2021</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78954939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E211CC67-94AB-4D11-88BC-2ACD4964F678}"/>
              </a:ext>
            </a:extLst>
          </p:cNvPr>
          <p:cNvPicPr>
            <a:picLocks noChangeAspect="1"/>
          </p:cNvPicPr>
          <p:nvPr/>
        </p:nvPicPr>
        <p:blipFill rotWithShape="1">
          <a:blip r:embed="rId2">
            <a:alphaModFix amt="60000"/>
          </a:blip>
          <a:srcRect t="15392" r="-1" b="-1"/>
          <a:stretch/>
        </p:blipFill>
        <p:spPr>
          <a:xfrm>
            <a:off x="20" y="10"/>
            <a:ext cx="12188921" cy="6857990"/>
          </a:xfrm>
          <a:prstGeom prst="rect">
            <a:avLst/>
          </a:prstGeom>
        </p:spPr>
      </p:pic>
      <p:sp>
        <p:nvSpPr>
          <p:cNvPr id="2" name="Title 1">
            <a:extLst>
              <a:ext uri="{FF2B5EF4-FFF2-40B4-BE49-F238E27FC236}">
                <a16:creationId xmlns:a16="http://schemas.microsoft.com/office/drawing/2014/main" id="{45F01C1C-9520-4D27-BD3D-3AA4FEFB0092}"/>
              </a:ext>
            </a:extLst>
          </p:cNvPr>
          <p:cNvSpPr>
            <a:spLocks noGrp="1"/>
          </p:cNvSpPr>
          <p:nvPr>
            <p:ph type="ctrTitle"/>
          </p:nvPr>
        </p:nvSpPr>
        <p:spPr>
          <a:xfrm>
            <a:off x="3164583" y="686020"/>
            <a:ext cx="5859787" cy="2742980"/>
          </a:xfrm>
        </p:spPr>
        <p:txBody>
          <a:bodyPr>
            <a:noAutofit/>
          </a:bodyPr>
          <a:lstStyle/>
          <a:p>
            <a:pPr algn="ctr"/>
            <a:r>
              <a:rPr lang="en-US" sz="3800" dirty="0">
                <a:solidFill>
                  <a:srgbClr val="FFFFFF"/>
                </a:solidFill>
              </a:rPr>
              <a:t>A Spatiotemporal Analysis of Crime Occurrences in Minneapolis in Relation to the Murder of George Floyd</a:t>
            </a:r>
          </a:p>
        </p:txBody>
      </p:sp>
      <p:sp>
        <p:nvSpPr>
          <p:cNvPr id="3" name="Subtitle 2">
            <a:extLst>
              <a:ext uri="{FF2B5EF4-FFF2-40B4-BE49-F238E27FC236}">
                <a16:creationId xmlns:a16="http://schemas.microsoft.com/office/drawing/2014/main" id="{718BEBA3-D6EE-41DD-8795-DD5AD5FC788C}"/>
              </a:ext>
            </a:extLst>
          </p:cNvPr>
          <p:cNvSpPr>
            <a:spLocks noGrp="1"/>
          </p:cNvSpPr>
          <p:nvPr>
            <p:ph type="subTitle" idx="1"/>
          </p:nvPr>
        </p:nvSpPr>
        <p:spPr>
          <a:xfrm>
            <a:off x="3164583" y="3602038"/>
            <a:ext cx="5859787" cy="2569942"/>
          </a:xfrm>
        </p:spPr>
        <p:txBody>
          <a:bodyPr>
            <a:normAutofit/>
          </a:bodyPr>
          <a:lstStyle/>
          <a:p>
            <a:pPr algn="ctr"/>
            <a:r>
              <a:rPr lang="en-US" dirty="0">
                <a:solidFill>
                  <a:srgbClr val="FFFFFF"/>
                </a:solidFill>
              </a:rPr>
              <a:t>Cullen Williams-Freier, MGIS Candidate</a:t>
            </a:r>
          </a:p>
          <a:p>
            <a:pPr algn="ctr"/>
            <a:r>
              <a:rPr lang="en-US" dirty="0">
                <a:solidFill>
                  <a:srgbClr val="FFFFFF"/>
                </a:solidFill>
              </a:rPr>
              <a:t>GEOG596A</a:t>
            </a:r>
          </a:p>
          <a:p>
            <a:pPr algn="ctr"/>
            <a:r>
              <a:rPr lang="en-US" dirty="0">
                <a:solidFill>
                  <a:srgbClr val="FFFFFF"/>
                </a:solidFill>
              </a:rPr>
              <a:t>Capstone Project Peer Review Presentation</a:t>
            </a:r>
          </a:p>
          <a:p>
            <a:pPr algn="ctr"/>
            <a:endParaRPr lang="en-US" dirty="0">
              <a:solidFill>
                <a:srgbClr val="FFFFFF"/>
              </a:solidFill>
            </a:endParaRPr>
          </a:p>
          <a:p>
            <a:pPr algn="ctr"/>
            <a:r>
              <a:rPr lang="en-US" dirty="0">
                <a:solidFill>
                  <a:srgbClr val="FFFFFF"/>
                </a:solidFill>
              </a:rPr>
              <a:t>Capstone Advisor: Fritz Kessler</a:t>
            </a:r>
          </a:p>
        </p:txBody>
      </p:sp>
      <p:grpSp>
        <p:nvGrpSpPr>
          <p:cNvPr id="11" name="Group 10">
            <a:extLst>
              <a:ext uri="{FF2B5EF4-FFF2-40B4-BE49-F238E27FC236}">
                <a16:creationId xmlns:a16="http://schemas.microsoft.com/office/drawing/2014/main" id="{3A87D413-7BAA-462C-B2E4-D3E7F1B849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7C2E2750-B9DE-455A-B750-2FAFF87D8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A77A1618-AFD3-49E5-A4AC-89FA51FA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DA76DC57-ED9C-40FB-A897-CDD7D622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6BB714E6-B071-4696-ACD5-A9A96F92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A303CB3D-0086-4A58-BDAE-F18B143E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8AB02D57-74BD-4B38-94E0-EF2F291E0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62425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1" name="Group 2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2" name="Oval 2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Shape 2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4" name="Freeform: Shape 2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5" name="Freeform: Shape 2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30" name="Background Fill">
            <a:extLst>
              <a:ext uri="{FF2B5EF4-FFF2-40B4-BE49-F238E27FC236}">
                <a16:creationId xmlns:a16="http://schemas.microsoft.com/office/drawing/2014/main" id="{F5404724-1B75-49DB-B99E-4C231BD27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2" name="Color Fill">
            <a:extLst>
              <a:ext uri="{FF2B5EF4-FFF2-40B4-BE49-F238E27FC236}">
                <a16:creationId xmlns:a16="http://schemas.microsoft.com/office/drawing/2014/main" id="{334ACBA0-A85C-42D9-A349-1D26A05EF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4" name="Group 33">
            <a:extLst>
              <a:ext uri="{FF2B5EF4-FFF2-40B4-BE49-F238E27FC236}">
                <a16:creationId xmlns:a16="http://schemas.microsoft.com/office/drawing/2014/main" id="{4B74165D-6599-4A39-8BC1-AC5A29E1B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0" y="3004952"/>
            <a:ext cx="12211115" cy="3866367"/>
            <a:chOff x="-7750" y="3004952"/>
            <a:chExt cx="12211115" cy="3866367"/>
          </a:xfrm>
        </p:grpSpPr>
        <p:sp>
          <p:nvSpPr>
            <p:cNvPr id="35" name="Graphic 18">
              <a:extLst>
                <a:ext uri="{FF2B5EF4-FFF2-40B4-BE49-F238E27FC236}">
                  <a16:creationId xmlns:a16="http://schemas.microsoft.com/office/drawing/2014/main" id="{E4F3FF17-5E9E-4BAD-A98F-899318B96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4706" y="5163670"/>
              <a:ext cx="817995" cy="12466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75000"/>
                </a:schemeClr>
              </a:fgClr>
              <a:bgClr>
                <a:schemeClr val="accent1">
                  <a:lumMod val="75000"/>
                </a:schemeClr>
              </a:bgClr>
            </a:pattFill>
            <a:ln w="9525" cap="flat">
              <a:noFill/>
              <a:prstDash val="solid"/>
              <a:miter/>
            </a:ln>
          </p:spPr>
          <p:txBody>
            <a:bodyPr rtlCol="0" anchor="ctr"/>
            <a:lstStyle/>
            <a:p>
              <a:endParaRPr lang="en-US" dirty="0"/>
            </a:p>
          </p:txBody>
        </p:sp>
        <p:sp>
          <p:nvSpPr>
            <p:cNvPr id="36" name="Graphic 9">
              <a:extLst>
                <a:ext uri="{FF2B5EF4-FFF2-40B4-BE49-F238E27FC236}">
                  <a16:creationId xmlns:a16="http://schemas.microsoft.com/office/drawing/2014/main" id="{5F8DA39C-70FD-4027-902C-3BAA96403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750" y="3759056"/>
              <a:ext cx="3100791" cy="310079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37" name="Oval 36">
              <a:extLst>
                <a:ext uri="{FF2B5EF4-FFF2-40B4-BE49-F238E27FC236}">
                  <a16:creationId xmlns:a16="http://schemas.microsoft.com/office/drawing/2014/main" id="{811993F1-3674-4774-9D44-D29C20D33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295" y="4014948"/>
              <a:ext cx="511015" cy="513182"/>
            </a:xfrm>
            <a:prstGeom prst="ellipse">
              <a:avLst/>
            </a:prstGeom>
            <a:solidFill>
              <a:schemeClr val="accent1">
                <a:lumMod val="60000"/>
                <a:lumOff val="40000"/>
              </a:schemeClr>
            </a:solidFill>
            <a:ln w="9331" cap="flat">
              <a:noFill/>
              <a:prstDash val="solid"/>
              <a:miter/>
            </a:ln>
          </p:spPr>
          <p:txBody>
            <a:bodyPr rtlCol="0" anchor="ctr"/>
            <a:lstStyle/>
            <a:p>
              <a:endParaRPr lang="en-US" dirty="0">
                <a:solidFill>
                  <a:schemeClr val="tx1"/>
                </a:solidFill>
              </a:endParaRPr>
            </a:p>
          </p:txBody>
        </p:sp>
        <p:sp>
          <p:nvSpPr>
            <p:cNvPr id="38" name="Oval 37">
              <a:extLst>
                <a:ext uri="{FF2B5EF4-FFF2-40B4-BE49-F238E27FC236}">
                  <a16:creationId xmlns:a16="http://schemas.microsoft.com/office/drawing/2014/main" id="{ED051B56-304B-4E18-A7A6-A26C29E1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9546" y="4421992"/>
              <a:ext cx="212276" cy="21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22A43EA-C9EC-4EF3-A994-6C6DE845C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3411" y="4580149"/>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40000"/>
                  <a:lumOff val="60000"/>
                </a:schemeClr>
              </a:fgClr>
              <a:bgClr>
                <a:schemeClr val="accent1">
                  <a:lumMod val="75000"/>
                </a:schemeClr>
              </a:bgClr>
            </a:pattFill>
            <a:ln w="9525" cap="flat">
              <a:noFill/>
              <a:prstDash val="solid"/>
              <a:miter/>
            </a:ln>
          </p:spPr>
          <p:txBody>
            <a:bodyPr rtlCol="0" anchor="ctr"/>
            <a:lstStyle/>
            <a:p>
              <a:pPr lvl="0"/>
              <a:endParaRPr lang="en-US" dirty="0"/>
            </a:p>
          </p:txBody>
        </p:sp>
        <p:sp>
          <p:nvSpPr>
            <p:cNvPr id="40" name="Graphic 9">
              <a:extLst>
                <a:ext uri="{FF2B5EF4-FFF2-40B4-BE49-F238E27FC236}">
                  <a16:creationId xmlns:a16="http://schemas.microsoft.com/office/drawing/2014/main" id="{FD113AB0-8BCC-47FD-9613-23B5DA129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29575" y="3835142"/>
              <a:ext cx="3036177" cy="303617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sp>
          <p:nvSpPr>
            <p:cNvPr id="41" name="Graphic 9">
              <a:extLst>
                <a:ext uri="{FF2B5EF4-FFF2-40B4-BE49-F238E27FC236}">
                  <a16:creationId xmlns:a16="http://schemas.microsoft.com/office/drawing/2014/main" id="{85EC6479-EA64-49DA-97C3-FFEC69EB0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505627" y="4311194"/>
              <a:ext cx="2100813" cy="210081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dirty="0"/>
            </a:p>
          </p:txBody>
        </p:sp>
        <p:sp>
          <p:nvSpPr>
            <p:cNvPr id="42" name="Graphic 9">
              <a:extLst>
                <a:ext uri="{FF2B5EF4-FFF2-40B4-BE49-F238E27FC236}">
                  <a16:creationId xmlns:a16="http://schemas.microsoft.com/office/drawing/2014/main" id="{A19B4121-D5E9-4DE3-ACEE-22CDAE0B2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07144" y="3004952"/>
              <a:ext cx="3329731" cy="332973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43" name="Graphic 9">
              <a:extLst>
                <a:ext uri="{FF2B5EF4-FFF2-40B4-BE49-F238E27FC236}">
                  <a16:creationId xmlns:a16="http://schemas.microsoft.com/office/drawing/2014/main" id="{D2F592C5-EAA8-4264-BC01-3145CD950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195721" y="4029056"/>
              <a:ext cx="2641140" cy="264114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93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7127A9E-4B68-4361-9A10-013261762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50660" y="6562999"/>
              <a:ext cx="1888798" cy="281682"/>
            </a:xfrm>
            <a:custGeom>
              <a:avLst/>
              <a:gdLst>
                <a:gd name="connsiteX0" fmla="*/ 749481 w 1888798"/>
                <a:gd name="connsiteY0" fmla="*/ 0 h 281682"/>
                <a:gd name="connsiteX1" fmla="*/ 1888798 w 1888798"/>
                <a:gd name="connsiteY1" fmla="*/ 0 h 281682"/>
                <a:gd name="connsiteX2" fmla="*/ 1888798 w 1888798"/>
                <a:gd name="connsiteY2" fmla="*/ 281682 h 281682"/>
                <a:gd name="connsiteX3" fmla="*/ 0 w 1888798"/>
                <a:gd name="connsiteY3" fmla="*/ 281682 h 281682"/>
                <a:gd name="connsiteX4" fmla="*/ 88002 w 1888798"/>
                <a:gd name="connsiteY4" fmla="*/ 210815 h 281682"/>
                <a:gd name="connsiteX5" fmla="*/ 749481 w 1888798"/>
                <a:gd name="connsiteY5" fmla="*/ 0 h 28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8798" h="281682">
                  <a:moveTo>
                    <a:pt x="749481" y="0"/>
                  </a:moveTo>
                  <a:lnTo>
                    <a:pt x="1888798" y="0"/>
                  </a:lnTo>
                  <a:lnTo>
                    <a:pt x="1888798" y="281682"/>
                  </a:lnTo>
                  <a:lnTo>
                    <a:pt x="0" y="281682"/>
                  </a:lnTo>
                  <a:lnTo>
                    <a:pt x="88002" y="210815"/>
                  </a:lnTo>
                  <a:cubicBezTo>
                    <a:pt x="274680" y="78062"/>
                    <a:pt x="502963" y="0"/>
                    <a:pt x="749481"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46" name="Texture">
            <a:extLst>
              <a:ext uri="{FF2B5EF4-FFF2-40B4-BE49-F238E27FC236}">
                <a16:creationId xmlns:a16="http://schemas.microsoft.com/office/drawing/2014/main" id="{043A5B13-5691-4583-8441-C0C019945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pic>
        <p:nvPicPr>
          <p:cNvPr id="12" name="Graphic 11" descr="Bar graph with upward trend with solid fill">
            <a:extLst>
              <a:ext uri="{FF2B5EF4-FFF2-40B4-BE49-F238E27FC236}">
                <a16:creationId xmlns:a16="http://schemas.microsoft.com/office/drawing/2014/main" id="{AA216A6A-BACF-43F3-991C-C90E0B267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8500" y="3591838"/>
            <a:ext cx="2217212" cy="2217212"/>
          </a:xfrm>
          <a:prstGeom prst="rect">
            <a:avLst/>
          </a:prstGeom>
        </p:spPr>
      </p:pic>
      <p:pic>
        <p:nvPicPr>
          <p:cNvPr id="10" name="Content Placeholder 9" descr="Bar graph with downward trend with solid fill">
            <a:extLst>
              <a:ext uri="{FF2B5EF4-FFF2-40B4-BE49-F238E27FC236}">
                <a16:creationId xmlns:a16="http://schemas.microsoft.com/office/drawing/2014/main" id="{34979176-C30F-4CAD-9D0A-E679FC7D64AB}"/>
              </a:ext>
            </a:extLst>
          </p:cNvPr>
          <p:cNvPicPr>
            <a:picLocks noGrp="1" noChangeAspect="1"/>
          </p:cNvPicPr>
          <p:nvPr>
            <p:ph sz="half"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6981" y="4421992"/>
            <a:ext cx="1790711" cy="1790711"/>
          </a:xfrm>
          <a:prstGeom prst="rect">
            <a:avLst/>
          </a:prstGeom>
        </p:spPr>
      </p:pic>
      <p:sp>
        <p:nvSpPr>
          <p:cNvPr id="45" name="Title 1">
            <a:extLst>
              <a:ext uri="{FF2B5EF4-FFF2-40B4-BE49-F238E27FC236}">
                <a16:creationId xmlns:a16="http://schemas.microsoft.com/office/drawing/2014/main" id="{876CE32D-846B-422B-AD43-5A10CC14D9AC}"/>
              </a:ext>
            </a:extLst>
          </p:cNvPr>
          <p:cNvSpPr>
            <a:spLocks noGrp="1"/>
          </p:cNvSpPr>
          <p:nvPr>
            <p:ph type="title"/>
          </p:nvPr>
        </p:nvSpPr>
        <p:spPr>
          <a:xfrm>
            <a:off x="457200" y="681038"/>
            <a:ext cx="10451534" cy="769658"/>
          </a:xfrm>
        </p:spPr>
        <p:txBody>
          <a:bodyPr/>
          <a:lstStyle/>
          <a:p>
            <a:r>
              <a:rPr lang="en-US" dirty="0"/>
              <a:t>Analysis &amp; Methods – Trend Lines</a:t>
            </a:r>
          </a:p>
        </p:txBody>
      </p:sp>
    </p:spTree>
    <p:extLst>
      <p:ext uri="{BB962C8B-B14F-4D97-AF65-F5344CB8AC3E}">
        <p14:creationId xmlns:p14="http://schemas.microsoft.com/office/powerpoint/2010/main" val="285511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Calendar Heat Maps</a:t>
            </a:r>
          </a:p>
        </p:txBody>
      </p:sp>
      <p:pic>
        <p:nvPicPr>
          <p:cNvPr id="6" name="Content Placeholder 7">
            <a:extLst>
              <a:ext uri="{FF2B5EF4-FFF2-40B4-BE49-F238E27FC236}">
                <a16:creationId xmlns:a16="http://schemas.microsoft.com/office/drawing/2014/main" id="{A087FCCD-1554-4CCA-ADD5-09FD79E12F6A}"/>
              </a:ext>
            </a:extLst>
          </p:cNvPr>
          <p:cNvPicPr>
            <a:picLocks noChangeAspect="1"/>
          </p:cNvPicPr>
          <p:nvPr/>
        </p:nvPicPr>
        <p:blipFill>
          <a:blip r:embed="rId3"/>
          <a:stretch>
            <a:fillRect/>
          </a:stretch>
        </p:blipFill>
        <p:spPr>
          <a:xfrm>
            <a:off x="1886136" y="1667154"/>
            <a:ext cx="7593661" cy="4471708"/>
          </a:xfrm>
          <a:prstGeom prst="rect">
            <a:avLst/>
          </a:prstGeom>
        </p:spPr>
      </p:pic>
      <p:sp>
        <p:nvSpPr>
          <p:cNvPr id="7" name="TextBox 6">
            <a:extLst>
              <a:ext uri="{FF2B5EF4-FFF2-40B4-BE49-F238E27FC236}">
                <a16:creationId xmlns:a16="http://schemas.microsoft.com/office/drawing/2014/main" id="{17B5FA31-5CC6-4CA9-9CDC-644241E9305B}"/>
              </a:ext>
            </a:extLst>
          </p:cNvPr>
          <p:cNvSpPr txBox="1"/>
          <p:nvPr/>
        </p:nvSpPr>
        <p:spPr>
          <a:xfrm>
            <a:off x="1886136" y="6138862"/>
            <a:ext cx="1771650" cy="246221"/>
          </a:xfrm>
          <a:prstGeom prst="rect">
            <a:avLst/>
          </a:prstGeom>
          <a:noFill/>
        </p:spPr>
        <p:txBody>
          <a:bodyPr wrap="square" rtlCol="0">
            <a:spAutoFit/>
          </a:bodyPr>
          <a:lstStyle/>
          <a:p>
            <a:r>
              <a:rPr lang="en-US" sz="1000" dirty="0"/>
              <a:t>Borrowed from Perry (2013).</a:t>
            </a:r>
          </a:p>
        </p:txBody>
      </p:sp>
    </p:spTree>
    <p:extLst>
      <p:ext uri="{BB962C8B-B14F-4D97-AF65-F5344CB8AC3E}">
        <p14:creationId xmlns:p14="http://schemas.microsoft.com/office/powerpoint/2010/main" val="93767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Hot Spot Analyses</a:t>
            </a:r>
          </a:p>
        </p:txBody>
      </p:sp>
      <p:pic>
        <p:nvPicPr>
          <p:cNvPr id="6" name="Content Placeholder 5">
            <a:extLst>
              <a:ext uri="{FF2B5EF4-FFF2-40B4-BE49-F238E27FC236}">
                <a16:creationId xmlns:a16="http://schemas.microsoft.com/office/drawing/2014/main" id="{584A735C-9C4A-4AF4-8D02-B39EC4E22613}"/>
              </a:ext>
            </a:extLst>
          </p:cNvPr>
          <p:cNvPicPr>
            <a:picLocks noGrp="1" noChangeAspect="1"/>
          </p:cNvPicPr>
          <p:nvPr>
            <p:ph sz="half" idx="1"/>
          </p:nvPr>
        </p:nvPicPr>
        <p:blipFill>
          <a:blip r:embed="rId3"/>
          <a:stretch>
            <a:fillRect/>
          </a:stretch>
        </p:blipFill>
        <p:spPr>
          <a:xfrm>
            <a:off x="2263492" y="1450696"/>
            <a:ext cx="6838950" cy="4967595"/>
          </a:xfrm>
        </p:spPr>
      </p:pic>
    </p:spTree>
    <p:extLst>
      <p:ext uri="{BB962C8B-B14F-4D97-AF65-F5344CB8AC3E}">
        <p14:creationId xmlns:p14="http://schemas.microsoft.com/office/powerpoint/2010/main" val="122815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Center &amp; Dispersion</a:t>
            </a:r>
          </a:p>
        </p:txBody>
      </p:sp>
      <p:pic>
        <p:nvPicPr>
          <p:cNvPr id="6" name="Picture 5">
            <a:extLst>
              <a:ext uri="{FF2B5EF4-FFF2-40B4-BE49-F238E27FC236}">
                <a16:creationId xmlns:a16="http://schemas.microsoft.com/office/drawing/2014/main" id="{7680C94A-0E83-40A1-81EC-BDF1FC4130AF}"/>
              </a:ext>
            </a:extLst>
          </p:cNvPr>
          <p:cNvPicPr>
            <a:picLocks noChangeAspect="1"/>
          </p:cNvPicPr>
          <p:nvPr/>
        </p:nvPicPr>
        <p:blipFill>
          <a:blip r:embed="rId3"/>
          <a:stretch>
            <a:fillRect/>
          </a:stretch>
        </p:blipFill>
        <p:spPr>
          <a:xfrm>
            <a:off x="2408748" y="1450696"/>
            <a:ext cx="6548437" cy="5324319"/>
          </a:xfrm>
          <a:prstGeom prst="rect">
            <a:avLst/>
          </a:prstGeom>
        </p:spPr>
      </p:pic>
    </p:spTree>
    <p:extLst>
      <p:ext uri="{BB962C8B-B14F-4D97-AF65-F5344CB8AC3E}">
        <p14:creationId xmlns:p14="http://schemas.microsoft.com/office/powerpoint/2010/main" val="7748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Space Time Cubes</a:t>
            </a:r>
          </a:p>
        </p:txBody>
      </p:sp>
      <p:pic>
        <p:nvPicPr>
          <p:cNvPr id="6" name="Content Placeholder 5">
            <a:extLst>
              <a:ext uri="{FF2B5EF4-FFF2-40B4-BE49-F238E27FC236}">
                <a16:creationId xmlns:a16="http://schemas.microsoft.com/office/drawing/2014/main" id="{5EA1E845-D0BD-4C8F-946F-248B485F29A4}"/>
              </a:ext>
            </a:extLst>
          </p:cNvPr>
          <p:cNvPicPr>
            <a:picLocks noGrp="1" noChangeAspect="1"/>
          </p:cNvPicPr>
          <p:nvPr>
            <p:ph sz="half" idx="1"/>
          </p:nvPr>
        </p:nvPicPr>
        <p:blipFill>
          <a:blip r:embed="rId3"/>
          <a:stretch>
            <a:fillRect/>
          </a:stretch>
        </p:blipFill>
        <p:spPr>
          <a:xfrm>
            <a:off x="2486024" y="1897363"/>
            <a:ext cx="6391275" cy="3063274"/>
          </a:xfrm>
        </p:spPr>
      </p:pic>
      <p:sp>
        <p:nvSpPr>
          <p:cNvPr id="7" name="TextBox 6">
            <a:extLst>
              <a:ext uri="{FF2B5EF4-FFF2-40B4-BE49-F238E27FC236}">
                <a16:creationId xmlns:a16="http://schemas.microsoft.com/office/drawing/2014/main" id="{348E793B-1A56-405F-8F23-3C12F5E0C08F}"/>
              </a:ext>
            </a:extLst>
          </p:cNvPr>
          <p:cNvSpPr txBox="1"/>
          <p:nvPr/>
        </p:nvSpPr>
        <p:spPr>
          <a:xfrm>
            <a:off x="2486024" y="4960637"/>
            <a:ext cx="1771650" cy="246221"/>
          </a:xfrm>
          <a:prstGeom prst="rect">
            <a:avLst/>
          </a:prstGeom>
          <a:noFill/>
        </p:spPr>
        <p:txBody>
          <a:bodyPr wrap="square" rtlCol="0">
            <a:spAutoFit/>
          </a:bodyPr>
          <a:lstStyle/>
          <a:p>
            <a:r>
              <a:rPr lang="en-US" sz="1000" dirty="0"/>
              <a:t>Borrowed from ESRI (n.d.).</a:t>
            </a:r>
          </a:p>
        </p:txBody>
      </p:sp>
    </p:spTree>
    <p:extLst>
      <p:ext uri="{BB962C8B-B14F-4D97-AF65-F5344CB8AC3E}">
        <p14:creationId xmlns:p14="http://schemas.microsoft.com/office/powerpoint/2010/main" val="134266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Emerging Hot Spots</a:t>
            </a:r>
          </a:p>
        </p:txBody>
      </p:sp>
      <p:pic>
        <p:nvPicPr>
          <p:cNvPr id="6" name="Content Placeholder 5">
            <a:extLst>
              <a:ext uri="{FF2B5EF4-FFF2-40B4-BE49-F238E27FC236}">
                <a16:creationId xmlns:a16="http://schemas.microsoft.com/office/drawing/2014/main" id="{DEDBB9B1-B86F-435D-BC6C-385923795969}"/>
              </a:ext>
            </a:extLst>
          </p:cNvPr>
          <p:cNvPicPr>
            <a:picLocks noGrp="1" noChangeAspect="1"/>
          </p:cNvPicPr>
          <p:nvPr>
            <p:ph sz="half" idx="1"/>
          </p:nvPr>
        </p:nvPicPr>
        <p:blipFill>
          <a:blip r:embed="rId3"/>
          <a:stretch>
            <a:fillRect/>
          </a:stretch>
        </p:blipFill>
        <p:spPr>
          <a:xfrm>
            <a:off x="4891330" y="1924050"/>
            <a:ext cx="5605220" cy="3871912"/>
          </a:xfrm>
        </p:spPr>
      </p:pic>
      <p:sp>
        <p:nvSpPr>
          <p:cNvPr id="8" name="Arrow: Curved Up 7">
            <a:extLst>
              <a:ext uri="{FF2B5EF4-FFF2-40B4-BE49-F238E27FC236}">
                <a16:creationId xmlns:a16="http://schemas.microsoft.com/office/drawing/2014/main" id="{964B8F3B-5FCF-4005-AA97-02EB97178F4D}"/>
              </a:ext>
            </a:extLst>
          </p:cNvPr>
          <p:cNvSpPr/>
          <p:nvPr/>
        </p:nvSpPr>
        <p:spPr>
          <a:xfrm rot="1842216">
            <a:off x="3162299" y="4542401"/>
            <a:ext cx="3086100" cy="1504950"/>
          </a:xfrm>
          <a:prstGeom prst="curved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7" name="Content Placeholder 5">
            <a:extLst>
              <a:ext uri="{FF2B5EF4-FFF2-40B4-BE49-F238E27FC236}">
                <a16:creationId xmlns:a16="http://schemas.microsoft.com/office/drawing/2014/main" id="{96742307-54EC-4D39-92F9-BEAB4A407081}"/>
              </a:ext>
            </a:extLst>
          </p:cNvPr>
          <p:cNvPicPr>
            <a:picLocks noChangeAspect="1"/>
          </p:cNvPicPr>
          <p:nvPr/>
        </p:nvPicPr>
        <p:blipFill>
          <a:blip r:embed="rId4"/>
          <a:stretch>
            <a:fillRect/>
          </a:stretch>
        </p:blipFill>
        <p:spPr>
          <a:xfrm>
            <a:off x="457200" y="2783307"/>
            <a:ext cx="4248150" cy="2036096"/>
          </a:xfrm>
          <a:prstGeom prst="rect">
            <a:avLst/>
          </a:prstGeom>
        </p:spPr>
      </p:pic>
    </p:spTree>
    <p:extLst>
      <p:ext uri="{BB962C8B-B14F-4D97-AF65-F5344CB8AC3E}">
        <p14:creationId xmlns:p14="http://schemas.microsoft.com/office/powerpoint/2010/main" val="390654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Analysis &amp; Methods – Forecast</a:t>
            </a:r>
          </a:p>
        </p:txBody>
      </p:sp>
      <p:pic>
        <p:nvPicPr>
          <p:cNvPr id="6" name="Content Placeholder 5">
            <a:extLst>
              <a:ext uri="{FF2B5EF4-FFF2-40B4-BE49-F238E27FC236}">
                <a16:creationId xmlns:a16="http://schemas.microsoft.com/office/drawing/2014/main" id="{9AB23E3F-E807-4624-8A4B-1A0554A120AE}"/>
              </a:ext>
            </a:extLst>
          </p:cNvPr>
          <p:cNvPicPr>
            <a:picLocks noGrp="1" noChangeAspect="1"/>
          </p:cNvPicPr>
          <p:nvPr>
            <p:ph sz="half" idx="1"/>
          </p:nvPr>
        </p:nvPicPr>
        <p:blipFill>
          <a:blip r:embed="rId3"/>
          <a:stretch>
            <a:fillRect/>
          </a:stretch>
        </p:blipFill>
        <p:spPr>
          <a:xfrm>
            <a:off x="5143500" y="1584551"/>
            <a:ext cx="5429250" cy="4592411"/>
          </a:xfrm>
        </p:spPr>
      </p:pic>
      <p:sp>
        <p:nvSpPr>
          <p:cNvPr id="14" name="Arrow: Curved Up 13">
            <a:extLst>
              <a:ext uri="{FF2B5EF4-FFF2-40B4-BE49-F238E27FC236}">
                <a16:creationId xmlns:a16="http://schemas.microsoft.com/office/drawing/2014/main" id="{F802A64C-1D42-4CAE-81FC-C5FBDF4A24EB}"/>
              </a:ext>
            </a:extLst>
          </p:cNvPr>
          <p:cNvSpPr/>
          <p:nvPr/>
        </p:nvSpPr>
        <p:spPr>
          <a:xfrm rot="1842216">
            <a:off x="3206704" y="4686808"/>
            <a:ext cx="3086100" cy="1504950"/>
          </a:xfrm>
          <a:prstGeom prst="curved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7" name="Content Placeholder 5">
            <a:extLst>
              <a:ext uri="{FF2B5EF4-FFF2-40B4-BE49-F238E27FC236}">
                <a16:creationId xmlns:a16="http://schemas.microsoft.com/office/drawing/2014/main" id="{24B92FBC-1BA9-472D-931F-AF01EBB6B89F}"/>
              </a:ext>
            </a:extLst>
          </p:cNvPr>
          <p:cNvPicPr>
            <a:picLocks noChangeAspect="1"/>
          </p:cNvPicPr>
          <p:nvPr/>
        </p:nvPicPr>
        <p:blipFill>
          <a:blip r:embed="rId4"/>
          <a:stretch>
            <a:fillRect/>
          </a:stretch>
        </p:blipFill>
        <p:spPr>
          <a:xfrm>
            <a:off x="457200" y="2853587"/>
            <a:ext cx="4292555" cy="2057379"/>
          </a:xfrm>
          <a:prstGeom prst="rect">
            <a:avLst/>
          </a:prstGeom>
        </p:spPr>
      </p:pic>
    </p:spTree>
    <p:extLst>
      <p:ext uri="{BB962C8B-B14F-4D97-AF65-F5344CB8AC3E}">
        <p14:creationId xmlns:p14="http://schemas.microsoft.com/office/powerpoint/2010/main" val="124213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7" name="Group 16">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8" name="Oval 17">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Shape 18">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 name="Freeform: Shape 19">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1" name="Freeform: Shape 20">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4"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6"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8" name="Color Fill">
            <a:extLst>
              <a:ext uri="{FF2B5EF4-FFF2-40B4-BE49-F238E27FC236}">
                <a16:creationId xmlns:a16="http://schemas.microsoft.com/office/drawing/2014/main" id="{EB0BF642-CC8D-40B8-B1A3-69C16DA6F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35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0" name="Group 29">
            <a:extLst>
              <a:ext uri="{FF2B5EF4-FFF2-40B4-BE49-F238E27FC236}">
                <a16:creationId xmlns:a16="http://schemas.microsoft.com/office/drawing/2014/main" id="{B67B259C-E970-475E-A299-204B638D8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090914" cy="6858001"/>
            <a:chOff x="7935972" y="-1"/>
            <a:chExt cx="4090914" cy="6858001"/>
          </a:xfrm>
        </p:grpSpPr>
        <p:sp>
          <p:nvSpPr>
            <p:cNvPr id="31" name="Oval 30">
              <a:extLst>
                <a:ext uri="{FF2B5EF4-FFF2-40B4-BE49-F238E27FC236}">
                  <a16:creationId xmlns:a16="http://schemas.microsoft.com/office/drawing/2014/main" id="{D56EA1DF-EF1E-4076-8298-3BBAF545F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raphic 18">
              <a:extLst>
                <a:ext uri="{FF2B5EF4-FFF2-40B4-BE49-F238E27FC236}">
                  <a16:creationId xmlns:a16="http://schemas.microsoft.com/office/drawing/2014/main" id="{9788B8ED-D4C2-440F-B791-306069C6D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3" name="Oval 32">
              <a:extLst>
                <a:ext uri="{FF2B5EF4-FFF2-40B4-BE49-F238E27FC236}">
                  <a16:creationId xmlns:a16="http://schemas.microsoft.com/office/drawing/2014/main" id="{FCBC0EDB-ABCF-45FA-9BCF-811363F49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34" name="Graphic 9">
              <a:extLst>
                <a:ext uri="{FF2B5EF4-FFF2-40B4-BE49-F238E27FC236}">
                  <a16:creationId xmlns:a16="http://schemas.microsoft.com/office/drawing/2014/main" id="{4333C161-8E34-4286-B3F6-2058A7F66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148857"/>
              <a:ext cx="346748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D6595644-8A90-429B-B0A5-17963ACA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dirty="0"/>
            </a:p>
          </p:txBody>
        </p:sp>
        <p:sp>
          <p:nvSpPr>
            <p:cNvPr id="36" name="Freeform: Shape 35">
              <a:extLst>
                <a:ext uri="{FF2B5EF4-FFF2-40B4-BE49-F238E27FC236}">
                  <a16:creationId xmlns:a16="http://schemas.microsoft.com/office/drawing/2014/main" id="{743056A4-B55C-49CF-82A3-2ABE1399F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38"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760242" y="228918"/>
            <a:ext cx="7195752" cy="1529841"/>
          </a:xfrm>
        </p:spPr>
        <p:txBody>
          <a:bodyPr vert="horz" lIns="91440" tIns="45720" rIns="91440" bIns="45720" rtlCol="0" anchor="b">
            <a:normAutofit fontScale="90000"/>
          </a:bodyPr>
          <a:lstStyle/>
          <a:p>
            <a:r>
              <a:rPr lang="en-US" sz="5400" dirty="0"/>
              <a:t>Analysis &amp; Methods – Crime Data Collection</a:t>
            </a:r>
          </a:p>
        </p:txBody>
      </p:sp>
      <p:pic>
        <p:nvPicPr>
          <p:cNvPr id="8" name="Graphic 7" descr="Hourglass Finished outline">
            <a:extLst>
              <a:ext uri="{FF2B5EF4-FFF2-40B4-BE49-F238E27FC236}">
                <a16:creationId xmlns:a16="http://schemas.microsoft.com/office/drawing/2014/main" id="{4E13F0AE-77DF-4B1A-B5F9-15772EA88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1955" y="1714499"/>
            <a:ext cx="2337747" cy="2337747"/>
          </a:xfrm>
          <a:prstGeom prst="rect">
            <a:avLst/>
          </a:prstGeom>
        </p:spPr>
      </p:pic>
      <p:pic>
        <p:nvPicPr>
          <p:cNvPr id="29" name="Content Placeholder 5">
            <a:extLst>
              <a:ext uri="{FF2B5EF4-FFF2-40B4-BE49-F238E27FC236}">
                <a16:creationId xmlns:a16="http://schemas.microsoft.com/office/drawing/2014/main" id="{A0648365-98B6-433A-AAA0-4B6077DA0D50}"/>
              </a:ext>
            </a:extLst>
          </p:cNvPr>
          <p:cNvPicPr>
            <a:picLocks noGrp="1" noChangeAspect="1"/>
          </p:cNvPicPr>
          <p:nvPr>
            <p:ph sz="half" idx="1"/>
          </p:nvPr>
        </p:nvPicPr>
        <p:blipFill rotWithShape="1">
          <a:blip r:embed="rId6"/>
          <a:srcRect l="25581" t="433" r="23942" b="1"/>
          <a:stretch/>
        </p:blipFill>
        <p:spPr>
          <a:xfrm>
            <a:off x="1438155" y="2482421"/>
            <a:ext cx="1672533" cy="2790578"/>
          </a:xfrm>
        </p:spPr>
      </p:pic>
      <p:pic>
        <p:nvPicPr>
          <p:cNvPr id="37" name="Content Placeholder 5">
            <a:extLst>
              <a:ext uri="{FF2B5EF4-FFF2-40B4-BE49-F238E27FC236}">
                <a16:creationId xmlns:a16="http://schemas.microsoft.com/office/drawing/2014/main" id="{B3772B6B-7C8D-4EC6-820C-29F5C261E661}"/>
              </a:ext>
            </a:extLst>
          </p:cNvPr>
          <p:cNvPicPr>
            <a:picLocks noChangeAspect="1"/>
          </p:cNvPicPr>
          <p:nvPr/>
        </p:nvPicPr>
        <p:blipFill rotWithShape="1">
          <a:blip r:embed="rId6"/>
          <a:srcRect l="25581" t="433" r="23942" b="1"/>
          <a:stretch/>
        </p:blipFill>
        <p:spPr>
          <a:xfrm>
            <a:off x="3072439" y="2482421"/>
            <a:ext cx="1672533" cy="2790578"/>
          </a:xfrm>
          <a:prstGeom prst="rect">
            <a:avLst/>
          </a:prstGeom>
        </p:spPr>
      </p:pic>
      <p:pic>
        <p:nvPicPr>
          <p:cNvPr id="39" name="Content Placeholder 5">
            <a:extLst>
              <a:ext uri="{FF2B5EF4-FFF2-40B4-BE49-F238E27FC236}">
                <a16:creationId xmlns:a16="http://schemas.microsoft.com/office/drawing/2014/main" id="{7F9861C1-B98F-4FB0-BCB3-1510CF52810E}"/>
              </a:ext>
            </a:extLst>
          </p:cNvPr>
          <p:cNvPicPr>
            <a:picLocks noChangeAspect="1"/>
          </p:cNvPicPr>
          <p:nvPr/>
        </p:nvPicPr>
        <p:blipFill rotWithShape="1">
          <a:blip r:embed="rId6"/>
          <a:srcRect l="25581" t="433" r="23942" b="1"/>
          <a:stretch/>
        </p:blipFill>
        <p:spPr>
          <a:xfrm>
            <a:off x="4754692" y="2482421"/>
            <a:ext cx="1672533" cy="2790578"/>
          </a:xfrm>
          <a:prstGeom prst="rect">
            <a:avLst/>
          </a:prstGeom>
        </p:spPr>
      </p:pic>
      <p:pic>
        <p:nvPicPr>
          <p:cNvPr id="12" name="Graphic 11" descr="Badge Question Mark outline">
            <a:extLst>
              <a:ext uri="{FF2B5EF4-FFF2-40B4-BE49-F238E27FC236}">
                <a16:creationId xmlns:a16="http://schemas.microsoft.com/office/drawing/2014/main" id="{386B7AD1-3DA6-4ACC-BFA7-C7302F8755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3139" y="1372144"/>
            <a:ext cx="5011131" cy="5011131"/>
          </a:xfrm>
          <a:prstGeom prst="rect">
            <a:avLst/>
          </a:prstGeom>
        </p:spPr>
      </p:pic>
    </p:spTree>
    <p:extLst>
      <p:ext uri="{BB962C8B-B14F-4D97-AF65-F5344CB8AC3E}">
        <p14:creationId xmlns:p14="http://schemas.microsoft.com/office/powerpoint/2010/main" val="299651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5" name="Group 1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6" name="Oval 1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Freeform: Shape 1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9" name="Freeform: Shape 1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6"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8" name="Group 27">
            <a:extLst>
              <a:ext uri="{FF2B5EF4-FFF2-40B4-BE49-F238E27FC236}">
                <a16:creationId xmlns:a16="http://schemas.microsoft.com/office/drawing/2014/main" id="{F6404A68-5931-43D8-B2F1-B632DAC4E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1"/>
            <a:chOff x="7649180" y="-1190"/>
            <a:chExt cx="4263283" cy="6859191"/>
          </a:xfrm>
        </p:grpSpPr>
        <p:sp>
          <p:nvSpPr>
            <p:cNvPr id="29" name="Oval 28">
              <a:extLst>
                <a:ext uri="{FF2B5EF4-FFF2-40B4-BE49-F238E27FC236}">
                  <a16:creationId xmlns:a16="http://schemas.microsoft.com/office/drawing/2014/main" id="{1A39B074-6320-47A6-B37F-11F5C092F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30" name="Graphic 18">
              <a:extLst>
                <a:ext uri="{FF2B5EF4-FFF2-40B4-BE49-F238E27FC236}">
                  <a16:creationId xmlns:a16="http://schemas.microsoft.com/office/drawing/2014/main" id="{BC943D3E-EE8F-41E2-BAE3-C16E786F9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1" name="Oval 30">
              <a:extLst>
                <a:ext uri="{FF2B5EF4-FFF2-40B4-BE49-F238E27FC236}">
                  <a16:creationId xmlns:a16="http://schemas.microsoft.com/office/drawing/2014/main" id="{61372153-F8F4-4C78-9183-AB99ED32D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C53F320-7F87-42E2-826D-DCA61223C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190"/>
              <a:ext cx="3522672"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C73C35A-A029-4C6C-BECB-D73FCEC2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34" name="Graphic 9">
              <a:extLst>
                <a:ext uri="{FF2B5EF4-FFF2-40B4-BE49-F238E27FC236}">
                  <a16:creationId xmlns:a16="http://schemas.microsoft.com/office/drawing/2014/main" id="{1F17AF78-D785-4C1C-B823-1B0A9F422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693710"/>
              <a:ext cx="3496027" cy="349602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3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758952"/>
            <a:ext cx="6943725" cy="1325563"/>
          </a:xfrm>
        </p:spPr>
        <p:txBody>
          <a:bodyPr vert="horz" lIns="91440" tIns="45720" rIns="91440" bIns="45720" rtlCol="0" anchor="b">
            <a:normAutofit/>
          </a:bodyPr>
          <a:lstStyle/>
          <a:p>
            <a:r>
              <a:rPr lang="en-US" dirty="0"/>
              <a:t>Timeline</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2286000"/>
            <a:ext cx="6943725" cy="3878712"/>
          </a:xfrm>
        </p:spPr>
        <p:txBody>
          <a:bodyPr vert="horz" lIns="91440" tIns="45720" rIns="91440" bIns="45720" rtlCol="0">
            <a:normAutofit/>
          </a:bodyPr>
          <a:lstStyle/>
          <a:p>
            <a:r>
              <a:rPr lang="en-US" dirty="0"/>
              <a:t>July 19, 2021 – Peer review presentation</a:t>
            </a:r>
          </a:p>
          <a:p>
            <a:r>
              <a:rPr lang="en-US" dirty="0"/>
              <a:t>July 22, 2021 – Begin Part 1 (data visualization, t-test analysis)</a:t>
            </a:r>
          </a:p>
          <a:p>
            <a:r>
              <a:rPr lang="en-US" dirty="0"/>
              <a:t>July 29, 2021 – Begin Part 2 (utilizing time series forecasting toolkit)</a:t>
            </a:r>
          </a:p>
          <a:p>
            <a:r>
              <a:rPr lang="en-US" dirty="0"/>
              <a:t>August 5, 2021 – Pause analysis for one month to collect crime occurrence data</a:t>
            </a:r>
          </a:p>
          <a:p>
            <a:r>
              <a:rPr lang="en-US" dirty="0"/>
              <a:t>September 6, 2021 – Review newly collected data from the past month, begin final report</a:t>
            </a:r>
          </a:p>
          <a:p>
            <a:r>
              <a:rPr lang="en-US" dirty="0"/>
              <a:t>October 27, 2021 – final project report and summary due</a:t>
            </a:r>
          </a:p>
        </p:txBody>
      </p:sp>
      <p:pic>
        <p:nvPicPr>
          <p:cNvPr id="6" name="Content Placeholder 5" descr="Monthly calendar outline">
            <a:extLst>
              <a:ext uri="{FF2B5EF4-FFF2-40B4-BE49-F238E27FC236}">
                <a16:creationId xmlns:a16="http://schemas.microsoft.com/office/drawing/2014/main" id="{96CABEE7-D1B6-4FA9-B662-3FB273995A9D}"/>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0228" y="2201131"/>
            <a:ext cx="2396444" cy="2396444"/>
          </a:xfrm>
          <a:prstGeom prst="rect">
            <a:avLst/>
          </a:prstGeom>
        </p:spPr>
      </p:pic>
    </p:spTree>
    <p:extLst>
      <p:ext uri="{BB962C8B-B14F-4D97-AF65-F5344CB8AC3E}">
        <p14:creationId xmlns:p14="http://schemas.microsoft.com/office/powerpoint/2010/main" val="320532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Acknowledgements &amp; Sources</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199" y="1642533"/>
            <a:ext cx="11289323" cy="4534430"/>
          </a:xfrm>
        </p:spPr>
        <p:txBody>
          <a:bodyPr>
            <a:normAutofit/>
          </a:bodyPr>
          <a:lstStyle/>
          <a:p>
            <a:pPr marL="0" indent="0">
              <a:buNone/>
            </a:pPr>
            <a:r>
              <a:rPr lang="en-US" sz="1200" dirty="0"/>
              <a:t>ESRI. (</a:t>
            </a:r>
            <a:r>
              <a:rPr lang="en-US" sz="1200" dirty="0" err="1"/>
              <a:t>n.d.a.</a:t>
            </a:r>
            <a:r>
              <a:rPr lang="en-US" sz="1200" dirty="0"/>
              <a:t>). </a:t>
            </a:r>
            <a:r>
              <a:rPr lang="en-US" sz="1200" i="1" dirty="0"/>
              <a:t>ArcGIS pro</a:t>
            </a:r>
            <a:r>
              <a:rPr lang="en-US" sz="1200" dirty="0"/>
              <a:t>. Retrieved July 15, 2021, from https://www.esri.com/en-us/arcgis/products/arcgis-pro/overview.</a:t>
            </a:r>
          </a:p>
          <a:p>
            <a:pPr marL="0" indent="0">
              <a:buNone/>
            </a:pPr>
            <a:r>
              <a:rPr lang="en-US" sz="1200" dirty="0"/>
              <a:t>ESRI. (</a:t>
            </a:r>
            <a:r>
              <a:rPr lang="en-US" sz="1200" dirty="0" err="1"/>
              <a:t>n.d.b.</a:t>
            </a:r>
            <a:r>
              <a:rPr lang="en-US" sz="1200" dirty="0"/>
              <a:t>). Create space time cube by aggregating points (space time pattern mining). Retrieved July 11, 202, from https://pro.arcgis.com/en/pro-app/latest/tool-reference/space-time-pattern-mining/create-space-time-cube.htm.</a:t>
            </a:r>
          </a:p>
          <a:p>
            <a:pPr marL="0" indent="0">
              <a:buNone/>
            </a:pPr>
            <a:r>
              <a:rPr lang="en-US" sz="1200" dirty="0"/>
              <a:t>Henry, B. May 20, 2021. </a:t>
            </a:r>
            <a:r>
              <a:rPr lang="en-US" sz="1200" i="1" dirty="0"/>
              <a:t>With violent crime up in 2021, Minneapolis leaders search for solutions</a:t>
            </a:r>
            <a:r>
              <a:rPr lang="en-US" sz="1200" dirty="0"/>
              <a:t>. Retrieved July 10, 2021, from https://kstp.com/news/with-violent-crime-up-in-2021-minneapolis-leaders-search-for-solutions/6116301/.</a:t>
            </a:r>
          </a:p>
          <a:p>
            <a:pPr marL="0" indent="0">
              <a:buNone/>
            </a:pPr>
            <a:r>
              <a:rPr lang="en-US" sz="1200" dirty="0"/>
              <a:t>McEvoy, J. December 10, 2020. </a:t>
            </a:r>
            <a:r>
              <a:rPr lang="en-US" sz="1200" i="1" dirty="0"/>
              <a:t>Minneapolis cuts millions from police budget amid crime spike</a:t>
            </a:r>
            <a:r>
              <a:rPr lang="en-US" sz="1200" dirty="0"/>
              <a:t>. Retrieved July 10, 2021, from https://www.forbes.com/sites/jemimamcevoy/2020/12/10/minneapolis-cuts-millions-from-police-budget-amid-crime-spike/?sh=12c745d8701e.</a:t>
            </a:r>
          </a:p>
          <a:p>
            <a:pPr marL="0" indent="0">
              <a:buNone/>
            </a:pPr>
            <a:r>
              <a:rPr lang="en-US" sz="1200" dirty="0"/>
              <a:t>McLaughlin, S. June 25, 2021. </a:t>
            </a:r>
            <a:r>
              <a:rPr lang="en-US" sz="1200" i="1" dirty="0"/>
              <a:t>Minneapolis responds to New York Times writer’s ‘dystopian ghost city’ claim</a:t>
            </a:r>
            <a:r>
              <a:rPr lang="en-US" sz="1200" dirty="0"/>
              <a:t>. Retrieved July 10, 2021, from https://bringmethenews.com/minnesota-lifestyle/minneapolis-responds-to-new-york-times-writers-dystopian-ghost-city-claim.</a:t>
            </a:r>
          </a:p>
          <a:p>
            <a:pPr marL="0" indent="0">
              <a:buNone/>
            </a:pPr>
            <a:r>
              <a:rPr lang="en-US" sz="1200" dirty="0"/>
              <a:t>Open Minneapolis. 2021. </a:t>
            </a:r>
            <a:r>
              <a:rPr lang="en-US" sz="1200" i="1" dirty="0"/>
              <a:t>Find Data.</a:t>
            </a:r>
            <a:r>
              <a:rPr lang="en-US" sz="1200" dirty="0"/>
              <a:t> Retrieved July 11, 2021, https://opendata.minneapolismn.gov/.</a:t>
            </a:r>
          </a:p>
          <a:p>
            <a:pPr marL="0" indent="0">
              <a:buNone/>
            </a:pPr>
            <a:r>
              <a:rPr lang="en-US" sz="1200" dirty="0"/>
              <a:t>Open Minneapolis. 2021. </a:t>
            </a:r>
            <a:r>
              <a:rPr lang="en-US" sz="1200" i="1" dirty="0"/>
              <a:t>Minneapolis Neighborhoods.</a:t>
            </a:r>
            <a:r>
              <a:rPr lang="en-US" sz="1200" dirty="0"/>
              <a:t> Retrieved July 11, 2021, from https://opendata.minneapolismn.gov/datasets/minneapolis-neighborhoods/explore?location=44.967401%2C-93.124621%2C11.85.</a:t>
            </a:r>
          </a:p>
          <a:p>
            <a:pPr marL="0" indent="0">
              <a:buNone/>
            </a:pPr>
            <a:r>
              <a:rPr lang="en-US" sz="1200" dirty="0"/>
              <a:t>Open Minneapolis. 2021. </a:t>
            </a:r>
            <a:r>
              <a:rPr lang="en-US" sz="1200" i="1" dirty="0" err="1"/>
              <a:t>Poiice</a:t>
            </a:r>
            <a:r>
              <a:rPr lang="en-US" sz="1200" i="1" dirty="0"/>
              <a:t> Incidents 2021.</a:t>
            </a:r>
            <a:r>
              <a:rPr lang="en-US" sz="1200" dirty="0"/>
              <a:t> Retrieved July 11, 2021, from https://opendata.minneapolismn.gov/datasets/police-incidents-2021/explore?location=44.964575%2C-93.119342%2C11.85.</a:t>
            </a:r>
          </a:p>
          <a:p>
            <a:pPr marL="0" indent="0">
              <a:buNone/>
            </a:pPr>
            <a:r>
              <a:rPr lang="en-US" sz="1200" dirty="0" err="1"/>
              <a:t>Spewak</a:t>
            </a:r>
            <a:r>
              <a:rPr lang="en-US" sz="1200" dirty="0"/>
              <a:t>, D. May 10, 2021. </a:t>
            </a:r>
            <a:r>
              <a:rPr lang="en-US" sz="1200" i="1" dirty="0"/>
              <a:t>Community demands answers after another violent weekend in Minneapolis</a:t>
            </a:r>
            <a:r>
              <a:rPr lang="en-US" sz="1200" dirty="0"/>
              <a:t>. Retrieved July 10, 2021, from https://www.kare11.com/article/news/crime/community-demands-answers-after-another-violent-weekend-in-minneapolis/89-7011df48-d70b-45cb-8292-e85fc4dd32e3.</a:t>
            </a:r>
          </a:p>
          <a:p>
            <a:pPr marL="0" indent="0">
              <a:buNone/>
            </a:pPr>
            <a:r>
              <a:rPr lang="en-US" sz="1200" dirty="0"/>
              <a:t>Tableau. (n.d.). </a:t>
            </a:r>
            <a:r>
              <a:rPr lang="en-US" sz="1200" i="1" dirty="0"/>
              <a:t>Meet the world’s leading analytics platform</a:t>
            </a:r>
            <a:r>
              <a:rPr lang="en-US" sz="1200" dirty="0"/>
              <a:t>. Retrieved July 15, 2021, from https://www.tableau.com/.</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31858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7"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9" name="Group 18">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 name="Oval 19">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Freeform: Shape 20">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2" name="Freeform: Shape 21">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3" name="Freeform: Shape 22">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4"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6"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8"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0"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2" name="Group 31">
            <a:extLst>
              <a:ext uri="{FF2B5EF4-FFF2-40B4-BE49-F238E27FC236}">
                <a16:creationId xmlns:a16="http://schemas.microsoft.com/office/drawing/2014/main" id="{ACFFE4B1-0C8D-42AF-8708-9452BBC0F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8058" y="0"/>
            <a:ext cx="4842451" cy="6290051"/>
            <a:chOff x="6968058" y="0"/>
            <a:chExt cx="4842451" cy="6290051"/>
          </a:xfrm>
        </p:grpSpPr>
        <p:sp>
          <p:nvSpPr>
            <p:cNvPr id="33" name="Oval 32">
              <a:extLst>
                <a:ext uri="{FF2B5EF4-FFF2-40B4-BE49-F238E27FC236}">
                  <a16:creationId xmlns:a16="http://schemas.microsoft.com/office/drawing/2014/main" id="{F2640A5D-6AAA-4BD0-8F9E-947D32E86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34" name="Graphic 18">
              <a:extLst>
                <a:ext uri="{FF2B5EF4-FFF2-40B4-BE49-F238E27FC236}">
                  <a16:creationId xmlns:a16="http://schemas.microsoft.com/office/drawing/2014/main" id="{5004930C-818C-41BC-8346-DD8A8AA56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600000">
              <a:off x="7192513" y="5208982"/>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5" name="Oval 34">
              <a:extLst>
                <a:ext uri="{FF2B5EF4-FFF2-40B4-BE49-F238E27FC236}">
                  <a16:creationId xmlns:a16="http://schemas.microsoft.com/office/drawing/2014/main" id="{F2150E4F-A492-4FF2-A7B7-3275EAEDD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28124"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78181CF-FD84-4C33-A523-4227DD0AB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4291BA4-6012-4E62-9967-AAF860BC2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94494" y="0"/>
              <a:ext cx="3281081" cy="1452282"/>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bg2">
                  <a:lumMod val="75000"/>
                  <a:lumOff val="25000"/>
                </a:schemeClr>
              </a:bgClr>
            </a:pattFill>
            <a:ln w="9525" cap="flat">
              <a:noFill/>
              <a:prstDash val="solid"/>
              <a:miter/>
            </a:ln>
          </p:spPr>
          <p:txBody>
            <a:bodyPr rtlCol="0" anchor="ctr"/>
            <a:lstStyle/>
            <a:p>
              <a:endParaRPr lang="en-US"/>
            </a:p>
          </p:txBody>
        </p:sp>
        <p:sp>
          <p:nvSpPr>
            <p:cNvPr id="38" name="Graphic 9">
              <a:extLst>
                <a:ext uri="{FF2B5EF4-FFF2-40B4-BE49-F238E27FC236}">
                  <a16:creationId xmlns:a16="http://schemas.microsoft.com/office/drawing/2014/main" id="{DB4C2B0A-BA86-462E-AECA-6706FA6C9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1837752"/>
              <a:ext cx="4389377" cy="4389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4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758952"/>
            <a:ext cx="6158753" cy="1325563"/>
          </a:xfrm>
        </p:spPr>
        <p:txBody>
          <a:bodyPr vert="horz" lIns="91440" tIns="45720" rIns="91440" bIns="45720" rtlCol="0" anchor="b">
            <a:normAutofit/>
          </a:bodyPr>
          <a:lstStyle/>
          <a:p>
            <a:r>
              <a:rPr lang="en-US" dirty="0"/>
              <a:t>Overview of Presentation:</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2286000"/>
            <a:ext cx="6158753" cy="3878707"/>
          </a:xfrm>
        </p:spPr>
        <p:txBody>
          <a:bodyPr vert="horz" lIns="91440" tIns="45720" rIns="91440" bIns="45720" rtlCol="0">
            <a:normAutofit/>
          </a:bodyPr>
          <a:lstStyle/>
          <a:p>
            <a:r>
              <a:rPr lang="en-US" sz="1900" dirty="0"/>
              <a:t>Background</a:t>
            </a:r>
          </a:p>
          <a:p>
            <a:r>
              <a:rPr lang="en-US" sz="1900" dirty="0"/>
              <a:t>Statement of Research Question</a:t>
            </a:r>
          </a:p>
          <a:p>
            <a:r>
              <a:rPr lang="en-US" sz="1900" dirty="0"/>
              <a:t>Summary of Literature Review</a:t>
            </a:r>
          </a:p>
          <a:p>
            <a:r>
              <a:rPr lang="en-US" sz="1900" dirty="0"/>
              <a:t>Data &amp; Materials</a:t>
            </a:r>
          </a:p>
          <a:p>
            <a:r>
              <a:rPr lang="en-US" sz="1900" dirty="0"/>
              <a:t>Goals &amp; Objectives</a:t>
            </a:r>
          </a:p>
          <a:p>
            <a:r>
              <a:rPr lang="en-US" sz="1900" dirty="0"/>
              <a:t>Technology</a:t>
            </a:r>
          </a:p>
          <a:p>
            <a:r>
              <a:rPr lang="en-US" sz="1900" dirty="0"/>
              <a:t>Analysis &amp; Methods</a:t>
            </a:r>
          </a:p>
          <a:p>
            <a:r>
              <a:rPr lang="en-US" sz="1900" dirty="0"/>
              <a:t>Anticipated Results</a:t>
            </a:r>
          </a:p>
          <a:p>
            <a:r>
              <a:rPr lang="en-US" sz="1900" dirty="0"/>
              <a:t>Timeline</a:t>
            </a:r>
          </a:p>
          <a:p>
            <a:r>
              <a:rPr lang="en-US" sz="1900" dirty="0"/>
              <a:t>Conclusion &amp; Questions</a:t>
            </a:r>
          </a:p>
          <a:p>
            <a:endParaRPr lang="en-US" sz="1900" dirty="0"/>
          </a:p>
          <a:p>
            <a:endParaRPr lang="en-US" sz="1900" dirty="0"/>
          </a:p>
          <a:p>
            <a:endParaRPr lang="en-US" sz="1900" dirty="0"/>
          </a:p>
          <a:p>
            <a:endParaRPr lang="en-US" sz="1900" dirty="0"/>
          </a:p>
          <a:p>
            <a:endParaRPr lang="en-US" sz="1900" dirty="0"/>
          </a:p>
        </p:txBody>
      </p:sp>
      <p:pic>
        <p:nvPicPr>
          <p:cNvPr id="10" name="Content Placeholder 9" descr="Gantt Chart outline">
            <a:extLst>
              <a:ext uri="{FF2B5EF4-FFF2-40B4-BE49-F238E27FC236}">
                <a16:creationId xmlns:a16="http://schemas.microsoft.com/office/drawing/2014/main" id="{6C91140A-AE2F-4C4B-B721-178FEB748FF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2246" y="2457802"/>
            <a:ext cx="3061451" cy="3061451"/>
          </a:xfrm>
          <a:prstGeom prst="rect">
            <a:avLst/>
          </a:prstGeom>
        </p:spPr>
      </p:pic>
    </p:spTree>
    <p:extLst>
      <p:ext uri="{BB962C8B-B14F-4D97-AF65-F5344CB8AC3E}">
        <p14:creationId xmlns:p14="http://schemas.microsoft.com/office/powerpoint/2010/main" val="39054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A749-CF23-45E7-8C7E-3DEFC340EA5C}"/>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0483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Background</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1642533"/>
            <a:ext cx="5943600" cy="4534430"/>
          </a:xfrm>
        </p:spPr>
        <p:txBody>
          <a:bodyPr/>
          <a:lstStyle/>
          <a:p>
            <a:r>
              <a:rPr lang="en-US" dirty="0"/>
              <a:t>May 25, 2020, George Floyd was murdered by Minneapolis police officer Derek Chauvin</a:t>
            </a:r>
          </a:p>
          <a:p>
            <a:r>
              <a:rPr lang="en-US" dirty="0"/>
              <a:t>In response, a nationwide reinvigoration in the Black Lives Matter (BLM) movement</a:t>
            </a:r>
          </a:p>
          <a:p>
            <a:r>
              <a:rPr lang="en-US" dirty="0"/>
              <a:t>Simultaneously, Minneapolis and St. Paul saw an increase in violent crime occurrence</a:t>
            </a:r>
          </a:p>
          <a:p>
            <a:r>
              <a:rPr lang="en-US" dirty="0"/>
              <a:t>Possible contributing forces:</a:t>
            </a:r>
          </a:p>
          <a:p>
            <a:pPr lvl="1"/>
            <a:r>
              <a:rPr lang="en-US" dirty="0"/>
              <a:t>Murder of George Floyd</a:t>
            </a:r>
          </a:p>
          <a:p>
            <a:pPr lvl="1"/>
            <a:r>
              <a:rPr lang="en-US" dirty="0"/>
              <a:t>Lack of trust/faith in the policing community</a:t>
            </a:r>
          </a:p>
          <a:p>
            <a:pPr lvl="1"/>
            <a:r>
              <a:rPr lang="en-US" dirty="0"/>
              <a:t>The “Ferguson Effect” </a:t>
            </a:r>
          </a:p>
          <a:p>
            <a:pPr lvl="1"/>
            <a:r>
              <a:rPr lang="en-US" dirty="0"/>
              <a:t>Unrest due to COVID-19</a:t>
            </a:r>
          </a:p>
        </p:txBody>
      </p:sp>
      <p:pic>
        <p:nvPicPr>
          <p:cNvPr id="1026" name="Picture 2">
            <a:extLst>
              <a:ext uri="{FF2B5EF4-FFF2-40B4-BE49-F238E27FC236}">
                <a16:creationId xmlns:a16="http://schemas.microsoft.com/office/drawing/2014/main" id="{786954EB-FD6B-4D97-9EDE-5ABAA83A525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88365" y="2067350"/>
            <a:ext cx="4841421" cy="2723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6FBCAB-B62D-4442-A3A2-EF8CBC3976A2}"/>
              </a:ext>
            </a:extLst>
          </p:cNvPr>
          <p:cNvSpPr txBox="1"/>
          <p:nvPr/>
        </p:nvSpPr>
        <p:spPr>
          <a:xfrm>
            <a:off x="6924155" y="4790649"/>
            <a:ext cx="4548481" cy="861774"/>
          </a:xfrm>
          <a:prstGeom prst="rect">
            <a:avLst/>
          </a:prstGeom>
          <a:noFill/>
        </p:spPr>
        <p:txBody>
          <a:bodyPr wrap="square" rtlCol="0">
            <a:spAutoFit/>
          </a:bodyPr>
          <a:lstStyle/>
          <a:p>
            <a:r>
              <a:rPr lang="en-US" sz="1000" dirty="0"/>
              <a:t>Images retrieved July 10, 2021, from https://kstp.com/kstpImages/repository/2020-06/Floyd-memorial.jpg, https://www.wfla.com/wp-content/uploads/sites/71/2021/06/d23c923462584781b481186257d0d1f9.jpg?w=2560&amp;h=1440&amp;crop=1, https://www.rollingstone.com/wp-content/uploads/2020/05/Protests.jpg?resize=1800,1200&amp;w=1800</a:t>
            </a:r>
          </a:p>
        </p:txBody>
      </p:sp>
      <p:pic>
        <p:nvPicPr>
          <p:cNvPr id="1030" name="Picture 6">
            <a:extLst>
              <a:ext uri="{FF2B5EF4-FFF2-40B4-BE49-F238E27FC236}">
                <a16:creationId xmlns:a16="http://schemas.microsoft.com/office/drawing/2014/main" id="{57F54518-ED56-43C1-834B-EE1BB392A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096" y="1898678"/>
            <a:ext cx="4337957" cy="28919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208F4E0C-973F-404D-A178-21017E815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365" y="2037366"/>
            <a:ext cx="4784271" cy="269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00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7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8000"/>
                            </p:stCondLst>
                            <p:childTnLst>
                              <p:par>
                                <p:cTn id="13" presetID="10" presetClass="exit" presetSubtype="0" fill="hold" nodeType="afterEffect">
                                  <p:stCondLst>
                                    <p:cond delay="7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55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Research Question</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1642533"/>
            <a:ext cx="4147457" cy="4534430"/>
          </a:xfrm>
        </p:spPr>
        <p:txBody>
          <a:bodyPr>
            <a:normAutofit/>
          </a:bodyPr>
          <a:lstStyle/>
          <a:p>
            <a:pPr marL="0" indent="0">
              <a:buNone/>
            </a:pPr>
            <a:r>
              <a:rPr lang="en-US" dirty="0"/>
              <a:t>Has the frequency of crime within Minneapolis following the murder of George Floyd changed in comparison to the past ten years?</a:t>
            </a:r>
          </a:p>
          <a:p>
            <a:pPr marL="0" indent="0">
              <a:buNone/>
            </a:pPr>
            <a:r>
              <a:rPr lang="en-US" dirty="0"/>
              <a:t>Have the spatiotemporal distributions of three violent crimes (murder, robbery, assault) in Minneapolis, following George Floyd’s murder, changed? If so, how?</a:t>
            </a:r>
          </a:p>
          <a:p>
            <a:pPr marL="0" indent="0">
              <a:buNone/>
            </a:pPr>
            <a:r>
              <a:rPr lang="en-US" dirty="0"/>
              <a:t>How do different subsets of Minneapolis crime data perform in comparison to each other when used to predict crime occurrence?</a:t>
            </a:r>
          </a:p>
        </p:txBody>
      </p:sp>
      <p:pic>
        <p:nvPicPr>
          <p:cNvPr id="6" name="Content Placeholder 5">
            <a:extLst>
              <a:ext uri="{FF2B5EF4-FFF2-40B4-BE49-F238E27FC236}">
                <a16:creationId xmlns:a16="http://schemas.microsoft.com/office/drawing/2014/main" id="{5B72A226-9DB0-4586-9BFF-63AD2344AE72}"/>
              </a:ext>
            </a:extLst>
          </p:cNvPr>
          <p:cNvPicPr>
            <a:picLocks noGrp="1" noChangeAspect="1"/>
          </p:cNvPicPr>
          <p:nvPr>
            <p:ph sz="half" idx="2"/>
          </p:nvPr>
        </p:nvPicPr>
        <p:blipFill>
          <a:blip r:embed="rId3"/>
          <a:stretch>
            <a:fillRect/>
          </a:stretch>
        </p:blipFill>
        <p:spPr>
          <a:xfrm>
            <a:off x="5306423" y="283186"/>
            <a:ext cx="3889577" cy="4533900"/>
          </a:xfrm>
        </p:spPr>
      </p:pic>
      <p:pic>
        <p:nvPicPr>
          <p:cNvPr id="8" name="Picture 7">
            <a:extLst>
              <a:ext uri="{FF2B5EF4-FFF2-40B4-BE49-F238E27FC236}">
                <a16:creationId xmlns:a16="http://schemas.microsoft.com/office/drawing/2014/main" id="{5CEB5635-5858-4742-AC3A-1BC1275AE7DB}"/>
              </a:ext>
            </a:extLst>
          </p:cNvPr>
          <p:cNvPicPr>
            <a:picLocks noChangeAspect="1"/>
          </p:cNvPicPr>
          <p:nvPr/>
        </p:nvPicPr>
        <p:blipFill rotWithShape="1">
          <a:blip r:embed="rId4"/>
          <a:srcRect l="5122" t="17473"/>
          <a:stretch/>
        </p:blipFill>
        <p:spPr>
          <a:xfrm>
            <a:off x="6025243" y="1245273"/>
            <a:ext cx="4343767" cy="3261118"/>
          </a:xfrm>
          <a:prstGeom prst="rect">
            <a:avLst/>
          </a:prstGeom>
        </p:spPr>
      </p:pic>
      <p:pic>
        <p:nvPicPr>
          <p:cNvPr id="10" name="Picture 9">
            <a:extLst>
              <a:ext uri="{FF2B5EF4-FFF2-40B4-BE49-F238E27FC236}">
                <a16:creationId xmlns:a16="http://schemas.microsoft.com/office/drawing/2014/main" id="{636ED4FE-C16E-487E-AE02-B737936F0AE0}"/>
              </a:ext>
            </a:extLst>
          </p:cNvPr>
          <p:cNvPicPr>
            <a:picLocks noChangeAspect="1"/>
          </p:cNvPicPr>
          <p:nvPr/>
        </p:nvPicPr>
        <p:blipFill rotWithShape="1">
          <a:blip r:embed="rId5"/>
          <a:srcRect b="21479"/>
          <a:stretch/>
        </p:blipFill>
        <p:spPr>
          <a:xfrm>
            <a:off x="7251211" y="2411615"/>
            <a:ext cx="3117799" cy="3341141"/>
          </a:xfrm>
          <a:prstGeom prst="rect">
            <a:avLst/>
          </a:prstGeom>
        </p:spPr>
      </p:pic>
      <p:pic>
        <p:nvPicPr>
          <p:cNvPr id="14" name="Picture 13">
            <a:extLst>
              <a:ext uri="{FF2B5EF4-FFF2-40B4-BE49-F238E27FC236}">
                <a16:creationId xmlns:a16="http://schemas.microsoft.com/office/drawing/2014/main" id="{084A3197-A00B-4A9B-BD3A-B92101E6ED0B}"/>
              </a:ext>
            </a:extLst>
          </p:cNvPr>
          <p:cNvPicPr>
            <a:picLocks noChangeAspect="1"/>
          </p:cNvPicPr>
          <p:nvPr/>
        </p:nvPicPr>
        <p:blipFill rotWithShape="1">
          <a:blip r:embed="rId6"/>
          <a:srcRect b="16519"/>
          <a:stretch/>
        </p:blipFill>
        <p:spPr>
          <a:xfrm>
            <a:off x="8197126" y="3396681"/>
            <a:ext cx="3560260" cy="2948252"/>
          </a:xfrm>
          <a:prstGeom prst="rect">
            <a:avLst/>
          </a:prstGeom>
        </p:spPr>
      </p:pic>
    </p:spTree>
    <p:extLst>
      <p:ext uri="{BB962C8B-B14F-4D97-AF65-F5344CB8AC3E}">
        <p14:creationId xmlns:p14="http://schemas.microsoft.com/office/powerpoint/2010/main" val="24132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7500"/>
                            </p:stCondLst>
                            <p:childTnLst>
                              <p:par>
                                <p:cTn id="17" presetID="10" presetClass="entr" presetSubtype="0" fill="hold" nodeType="afterEffect">
                                  <p:stCondLst>
                                    <p:cond delay="3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1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4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6" name="Group 2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47" name="Oval 2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8" name="Freeform: Shape 2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49" name="Freeform: Shape 2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50" name="Freeform: Shape 2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51"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5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53"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4"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5" name="Group 33">
            <a:extLst>
              <a:ext uri="{FF2B5EF4-FFF2-40B4-BE49-F238E27FC236}">
                <a16:creationId xmlns:a16="http://schemas.microsoft.com/office/drawing/2014/main" id="{0F09097D-8483-4B7B-BEC5-0B86BF59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56" name="Graphic 9">
              <a:extLst>
                <a:ext uri="{FF2B5EF4-FFF2-40B4-BE49-F238E27FC236}">
                  <a16:creationId xmlns:a16="http://schemas.microsoft.com/office/drawing/2014/main" id="{82247417-063B-41E1-85DB-F4ACD500D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57" name="Graphic 18">
              <a:extLst>
                <a:ext uri="{FF2B5EF4-FFF2-40B4-BE49-F238E27FC236}">
                  <a16:creationId xmlns:a16="http://schemas.microsoft.com/office/drawing/2014/main" id="{AEB16D2D-9E77-46B5-8954-6DA4C953F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58" name="Oval 36">
              <a:extLst>
                <a:ext uri="{FF2B5EF4-FFF2-40B4-BE49-F238E27FC236}">
                  <a16:creationId xmlns:a16="http://schemas.microsoft.com/office/drawing/2014/main" id="{797DABC3-02D1-4C59-AAD0-FD58A7618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59" name="Freeform: Shape 37">
              <a:extLst>
                <a:ext uri="{FF2B5EF4-FFF2-40B4-BE49-F238E27FC236}">
                  <a16:creationId xmlns:a16="http://schemas.microsoft.com/office/drawing/2014/main" id="{01A10787-EADF-482A-B968-6E8E308F5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60" name="Oval 38">
              <a:extLst>
                <a:ext uri="{FF2B5EF4-FFF2-40B4-BE49-F238E27FC236}">
                  <a16:creationId xmlns:a16="http://schemas.microsoft.com/office/drawing/2014/main" id="{E301FCBE-C05E-491E-A4E2-85C29D70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4894" y="1100025"/>
              <a:ext cx="4790779" cy="479077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758952"/>
            <a:ext cx="5351843" cy="1325563"/>
          </a:xfrm>
        </p:spPr>
        <p:txBody>
          <a:bodyPr vert="horz" lIns="91440" tIns="45720" rIns="91440" bIns="45720" rtlCol="0" anchor="b">
            <a:normAutofit/>
          </a:bodyPr>
          <a:lstStyle/>
          <a:p>
            <a:r>
              <a:rPr lang="en-US" dirty="0"/>
              <a:t>Summary of Literature Review</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2286000"/>
            <a:ext cx="5351843" cy="3893799"/>
          </a:xfrm>
        </p:spPr>
        <p:txBody>
          <a:bodyPr vert="horz" lIns="91440" tIns="45720" rIns="91440" bIns="45720" rtlCol="0">
            <a:normAutofit/>
          </a:bodyPr>
          <a:lstStyle/>
          <a:p>
            <a:r>
              <a:rPr lang="en-US" sz="1600" dirty="0"/>
              <a:t>Black Lives Matter:</a:t>
            </a:r>
          </a:p>
          <a:p>
            <a:pPr lvl="1"/>
            <a:r>
              <a:rPr lang="en-US" sz="1600" dirty="0"/>
              <a:t>BLM (n.d.)</a:t>
            </a:r>
          </a:p>
          <a:p>
            <a:pPr lvl="1"/>
            <a:r>
              <a:rPr lang="en-US" sz="1600" dirty="0"/>
              <a:t>Clayton (2018)</a:t>
            </a:r>
          </a:p>
          <a:p>
            <a:r>
              <a:rPr lang="en-US" sz="1600" dirty="0"/>
              <a:t>The Ferguson Effect:</a:t>
            </a:r>
          </a:p>
          <a:p>
            <a:pPr lvl="1"/>
            <a:r>
              <a:rPr lang="en-US" sz="1600" dirty="0" err="1"/>
              <a:t>Pyrooz</a:t>
            </a:r>
            <a:r>
              <a:rPr lang="en-US" sz="1600" dirty="0"/>
              <a:t> et al. (2016)</a:t>
            </a:r>
          </a:p>
          <a:p>
            <a:pPr lvl="1"/>
            <a:r>
              <a:rPr lang="en-US" sz="1600" dirty="0" err="1"/>
              <a:t>Skoy</a:t>
            </a:r>
            <a:r>
              <a:rPr lang="en-US" sz="1600" dirty="0"/>
              <a:t> (2021)</a:t>
            </a:r>
          </a:p>
          <a:p>
            <a:pPr lvl="1"/>
            <a:r>
              <a:rPr lang="en-US" sz="1600" dirty="0"/>
              <a:t>Nix and Pickett (2017)</a:t>
            </a:r>
          </a:p>
          <a:p>
            <a:r>
              <a:rPr lang="en-US" sz="1600" dirty="0"/>
              <a:t>Spatial Analysis Methods:</a:t>
            </a:r>
          </a:p>
          <a:p>
            <a:pPr lvl="1"/>
            <a:r>
              <a:rPr lang="en-US" sz="1600" dirty="0"/>
              <a:t>Haberman (2017)</a:t>
            </a:r>
          </a:p>
          <a:p>
            <a:pPr lvl="1"/>
            <a:r>
              <a:rPr lang="en-US" sz="1600" dirty="0"/>
              <a:t>Perry (2013)</a:t>
            </a:r>
          </a:p>
          <a:p>
            <a:pPr lvl="1"/>
            <a:r>
              <a:rPr lang="en-US" sz="1600" dirty="0"/>
              <a:t>Chung &amp; Kim (2019)</a:t>
            </a:r>
          </a:p>
          <a:p>
            <a:pPr lvl="1"/>
            <a:r>
              <a:rPr lang="en-US" sz="1600" dirty="0"/>
              <a:t>Yang (2019)</a:t>
            </a:r>
          </a:p>
          <a:p>
            <a:pPr lvl="1"/>
            <a:r>
              <a:rPr lang="en-US" sz="1600" dirty="0"/>
              <a:t>Zhang et al. (2020)</a:t>
            </a:r>
          </a:p>
          <a:p>
            <a:endParaRPr lang="en-US" sz="1600" dirty="0"/>
          </a:p>
        </p:txBody>
      </p:sp>
      <p:pic>
        <p:nvPicPr>
          <p:cNvPr id="12" name="Content Placeholder 11" descr="Books on shelf with solid fill">
            <a:extLst>
              <a:ext uri="{FF2B5EF4-FFF2-40B4-BE49-F238E27FC236}">
                <a16:creationId xmlns:a16="http://schemas.microsoft.com/office/drawing/2014/main" id="{F0F66515-A885-4C51-88C2-76C8EC93C35B}"/>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3008" y="1886747"/>
            <a:ext cx="3217333" cy="3217333"/>
          </a:xfrm>
          <a:prstGeom prst="rect">
            <a:avLst/>
          </a:prstGeom>
        </p:spPr>
      </p:pic>
    </p:spTree>
    <p:extLst>
      <p:ext uri="{BB962C8B-B14F-4D97-AF65-F5344CB8AC3E}">
        <p14:creationId xmlns:p14="http://schemas.microsoft.com/office/powerpoint/2010/main" val="83589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81038"/>
            <a:ext cx="10451534" cy="769658"/>
          </a:xfrm>
        </p:spPr>
        <p:txBody>
          <a:bodyPr/>
          <a:lstStyle/>
          <a:p>
            <a:r>
              <a:rPr lang="en-US" dirty="0"/>
              <a:t>Data &amp; Materials</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1642533"/>
            <a:ext cx="5562600" cy="4534430"/>
          </a:xfrm>
        </p:spPr>
        <p:txBody>
          <a:bodyPr/>
          <a:lstStyle/>
          <a:p>
            <a:r>
              <a:rPr lang="en-US" dirty="0"/>
              <a:t>Data sourced from the city of Minneapolis’ open data portal (https://opendata.minneapolismn.gov/)</a:t>
            </a:r>
          </a:p>
          <a:p>
            <a:r>
              <a:rPr lang="en-US" dirty="0"/>
              <a:t>Point shapefiles of crime occurrences of murder, assault, and robbery, one shapefile for each calendar year (2010 through present day)</a:t>
            </a:r>
          </a:p>
          <a:p>
            <a:r>
              <a:rPr lang="en-US" dirty="0"/>
              <a:t>Official neighborhood boundaries </a:t>
            </a:r>
          </a:p>
        </p:txBody>
      </p:sp>
      <p:pic>
        <p:nvPicPr>
          <p:cNvPr id="6" name="Content Placeholder 5">
            <a:extLst>
              <a:ext uri="{FF2B5EF4-FFF2-40B4-BE49-F238E27FC236}">
                <a16:creationId xmlns:a16="http://schemas.microsoft.com/office/drawing/2014/main" id="{191BB35D-ADCE-49C1-A2CD-82DA65567818}"/>
              </a:ext>
            </a:extLst>
          </p:cNvPr>
          <p:cNvPicPr>
            <a:picLocks noGrp="1" noChangeAspect="1"/>
          </p:cNvPicPr>
          <p:nvPr>
            <p:ph sz="half" idx="2"/>
          </p:nvPr>
        </p:nvPicPr>
        <p:blipFill>
          <a:blip r:embed="rId3"/>
          <a:stretch>
            <a:fillRect/>
          </a:stretch>
        </p:blipFill>
        <p:spPr>
          <a:xfrm>
            <a:off x="6520810" y="1792237"/>
            <a:ext cx="5213990" cy="3273525"/>
          </a:xfrm>
        </p:spPr>
      </p:pic>
      <p:pic>
        <p:nvPicPr>
          <p:cNvPr id="8" name="Picture 7">
            <a:extLst>
              <a:ext uri="{FF2B5EF4-FFF2-40B4-BE49-F238E27FC236}">
                <a16:creationId xmlns:a16="http://schemas.microsoft.com/office/drawing/2014/main" id="{10D119CD-9BD9-4CA7-A505-5DB74888AA2F}"/>
              </a:ext>
            </a:extLst>
          </p:cNvPr>
          <p:cNvPicPr>
            <a:picLocks noChangeAspect="1"/>
          </p:cNvPicPr>
          <p:nvPr/>
        </p:nvPicPr>
        <p:blipFill>
          <a:blip r:embed="rId4"/>
          <a:stretch>
            <a:fillRect/>
          </a:stretch>
        </p:blipFill>
        <p:spPr>
          <a:xfrm>
            <a:off x="6520810" y="1078518"/>
            <a:ext cx="5213990" cy="4366813"/>
          </a:xfrm>
          <a:prstGeom prst="rect">
            <a:avLst/>
          </a:prstGeom>
        </p:spPr>
      </p:pic>
      <p:pic>
        <p:nvPicPr>
          <p:cNvPr id="10" name="Picture 9">
            <a:extLst>
              <a:ext uri="{FF2B5EF4-FFF2-40B4-BE49-F238E27FC236}">
                <a16:creationId xmlns:a16="http://schemas.microsoft.com/office/drawing/2014/main" id="{97C429A1-6D35-4ABA-A6C1-17E128F01B00}"/>
              </a:ext>
            </a:extLst>
          </p:cNvPr>
          <p:cNvPicPr>
            <a:picLocks noChangeAspect="1"/>
          </p:cNvPicPr>
          <p:nvPr/>
        </p:nvPicPr>
        <p:blipFill>
          <a:blip r:embed="rId5"/>
          <a:stretch>
            <a:fillRect/>
          </a:stretch>
        </p:blipFill>
        <p:spPr>
          <a:xfrm>
            <a:off x="6343157" y="1061647"/>
            <a:ext cx="5567076" cy="4551301"/>
          </a:xfrm>
          <a:prstGeom prst="rect">
            <a:avLst/>
          </a:prstGeom>
        </p:spPr>
      </p:pic>
    </p:spTree>
    <p:extLst>
      <p:ext uri="{BB962C8B-B14F-4D97-AF65-F5344CB8AC3E}">
        <p14:creationId xmlns:p14="http://schemas.microsoft.com/office/powerpoint/2010/main" val="6694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1" name="Group 2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2" name="Oval 2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Shape 2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4" name="Freeform: Shape 2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5" name="Freeform: Shape 2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2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useBgFill="1">
        <p:nvSpPr>
          <p:cNvPr id="3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2"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34" name="Group 33">
            <a:extLst>
              <a:ext uri="{FF2B5EF4-FFF2-40B4-BE49-F238E27FC236}">
                <a16:creationId xmlns:a16="http://schemas.microsoft.com/office/drawing/2014/main" id="{DEB95E9D-240D-48CE-8B2B-56C516F48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11421" y="0"/>
            <a:ext cx="5462882" cy="6673568"/>
            <a:chOff x="6723219" y="0"/>
            <a:chExt cx="5462882" cy="6673568"/>
          </a:xfrm>
        </p:grpSpPr>
        <p:grpSp>
          <p:nvGrpSpPr>
            <p:cNvPr id="35" name="Group 34">
              <a:extLst>
                <a:ext uri="{FF2B5EF4-FFF2-40B4-BE49-F238E27FC236}">
                  <a16:creationId xmlns:a16="http://schemas.microsoft.com/office/drawing/2014/main" id="{88E50779-40AD-43E8-BE4A-6C8071D072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550840" y="0"/>
              <a:ext cx="2305285" cy="6551172"/>
              <a:chOff x="8550840" y="0"/>
              <a:chExt cx="2305285" cy="6551172"/>
            </a:xfrm>
          </p:grpSpPr>
          <p:sp>
            <p:nvSpPr>
              <p:cNvPr id="40" name="Freeform: Shape 39">
                <a:extLst>
                  <a:ext uri="{FF2B5EF4-FFF2-40B4-BE49-F238E27FC236}">
                    <a16:creationId xmlns:a16="http://schemas.microsoft.com/office/drawing/2014/main" id="{70216B38-A7CA-4DA2-A873-7389CCB4D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50840" y="0"/>
                <a:ext cx="2305285" cy="1208546"/>
              </a:xfrm>
              <a:custGeom>
                <a:avLst/>
                <a:gdLst>
                  <a:gd name="connsiteX0" fmla="*/ 0 w 2305285"/>
                  <a:gd name="connsiteY0" fmla="*/ 0 h 1208546"/>
                  <a:gd name="connsiteX1" fmla="*/ 2305285 w 2305285"/>
                  <a:gd name="connsiteY1" fmla="*/ 0 h 1208546"/>
                  <a:gd name="connsiteX2" fmla="*/ 2280725 w 2305285"/>
                  <a:gd name="connsiteY2" fmla="*/ 41562 h 1208546"/>
                  <a:gd name="connsiteX3" fmla="*/ 2107226 w 2305285"/>
                  <a:gd name="connsiteY3" fmla="*/ 253962 h 1208546"/>
                  <a:gd name="connsiteX4" fmla="*/ 1152643 w 2305285"/>
                  <a:gd name="connsiteY4" fmla="*/ 1208546 h 1208546"/>
                  <a:gd name="connsiteX5" fmla="*/ 198059 w 2305285"/>
                  <a:gd name="connsiteY5" fmla="*/ 253962 h 1208546"/>
                  <a:gd name="connsiteX6" fmla="*/ 24560 w 2305285"/>
                  <a:gd name="connsiteY6" fmla="*/ 41562 h 120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85" h="1208546">
                    <a:moveTo>
                      <a:pt x="0" y="0"/>
                    </a:moveTo>
                    <a:lnTo>
                      <a:pt x="2305285" y="0"/>
                    </a:lnTo>
                    <a:lnTo>
                      <a:pt x="2280725" y="41562"/>
                    </a:lnTo>
                    <a:cubicBezTo>
                      <a:pt x="2231154" y="116640"/>
                      <a:pt x="2173321" y="187867"/>
                      <a:pt x="2107226" y="253962"/>
                    </a:cubicBezTo>
                    <a:lnTo>
                      <a:pt x="1152643" y="1208546"/>
                    </a:lnTo>
                    <a:lnTo>
                      <a:pt x="198059" y="253962"/>
                    </a:lnTo>
                    <a:cubicBezTo>
                      <a:pt x="131964" y="187867"/>
                      <a:pt x="74131" y="116640"/>
                      <a:pt x="24560" y="41562"/>
                    </a:cubicBezTo>
                    <a:close/>
                  </a:path>
                </a:pathLst>
              </a:custGeom>
              <a:solidFill>
                <a:schemeClr val="accent1">
                  <a:alpha val="60000"/>
                </a:schemeClr>
              </a:solidFill>
              <a:ln w="933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D18B958-DF56-4B82-80D7-0EF288992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37961" y="0"/>
                <a:ext cx="1731042" cy="1003833"/>
              </a:xfrm>
              <a:custGeom>
                <a:avLst/>
                <a:gdLst>
                  <a:gd name="connsiteX0" fmla="*/ 0 w 1508500"/>
                  <a:gd name="connsiteY0" fmla="*/ 0 h 775271"/>
                  <a:gd name="connsiteX1" fmla="*/ 1508500 w 1508500"/>
                  <a:gd name="connsiteY1" fmla="*/ 0 h 775271"/>
                  <a:gd name="connsiteX2" fmla="*/ 1414752 w 1508500"/>
                  <a:gd name="connsiteY2" fmla="*/ 114768 h 775271"/>
                  <a:gd name="connsiteX3" fmla="*/ 754250 w 1508500"/>
                  <a:gd name="connsiteY3" fmla="*/ 775271 h 775271"/>
                  <a:gd name="connsiteX4" fmla="*/ 93748 w 1508500"/>
                  <a:gd name="connsiteY4" fmla="*/ 114768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500" h="775271">
                    <a:moveTo>
                      <a:pt x="0" y="0"/>
                    </a:moveTo>
                    <a:lnTo>
                      <a:pt x="1508500" y="0"/>
                    </a:lnTo>
                    <a:lnTo>
                      <a:pt x="1414752" y="114768"/>
                    </a:lnTo>
                    <a:lnTo>
                      <a:pt x="754250" y="775271"/>
                    </a:lnTo>
                    <a:lnTo>
                      <a:pt x="93748" y="114768"/>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42" name="Oval 41">
                <a:extLst>
                  <a:ext uri="{FF2B5EF4-FFF2-40B4-BE49-F238E27FC236}">
                    <a16:creationId xmlns:a16="http://schemas.microsoft.com/office/drawing/2014/main" id="{43492DBE-8B0D-40A7-A940-3799DCAC7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71979" y="6338896"/>
                <a:ext cx="212276" cy="21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raphic 9">
              <a:extLst>
                <a:ext uri="{FF2B5EF4-FFF2-40B4-BE49-F238E27FC236}">
                  <a16:creationId xmlns:a16="http://schemas.microsoft.com/office/drawing/2014/main" id="{68B9188D-21BB-4FE3-A027-0D5B770F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23220" y="691758"/>
              <a:ext cx="2877205" cy="287720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D8FE568-29F6-4EB0-A75A-4EF134221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620202" y="1003066"/>
              <a:ext cx="2739672" cy="2392126"/>
            </a:xfrm>
            <a:custGeom>
              <a:avLst/>
              <a:gdLst>
                <a:gd name="connsiteX0" fmla="*/ 0 w 2891045"/>
                <a:gd name="connsiteY0" fmla="*/ 1076651 h 2524296"/>
                <a:gd name="connsiteX1" fmla="*/ 0 w 2891045"/>
                <a:gd name="connsiteY1" fmla="*/ 0 h 2524296"/>
                <a:gd name="connsiteX2" fmla="*/ 2404047 w 2891045"/>
                <a:gd name="connsiteY2" fmla="*/ 0 h 2524296"/>
                <a:gd name="connsiteX3" fmla="*/ 2467042 w 2891045"/>
                <a:gd name="connsiteY3" fmla="*/ 57254 h 2524296"/>
                <a:gd name="connsiteX4" fmla="*/ 2891045 w 2891045"/>
                <a:gd name="connsiteY4" fmla="*/ 1080897 h 2524296"/>
                <a:gd name="connsiteX5" fmla="*/ 2891045 w 2891045"/>
                <a:gd name="connsiteY5" fmla="*/ 2524296 h 2524296"/>
                <a:gd name="connsiteX6" fmla="*/ 1447645 w 2891045"/>
                <a:gd name="connsiteY6" fmla="*/ 2524296 h 2524296"/>
                <a:gd name="connsiteX7" fmla="*/ 0 w 2891045"/>
                <a:gd name="connsiteY7" fmla="*/ 1076651 h 252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045" h="2524296">
                  <a:moveTo>
                    <a:pt x="0" y="1076651"/>
                  </a:moveTo>
                  <a:lnTo>
                    <a:pt x="0" y="0"/>
                  </a:lnTo>
                  <a:lnTo>
                    <a:pt x="2404047" y="0"/>
                  </a:lnTo>
                  <a:lnTo>
                    <a:pt x="2467042" y="57254"/>
                  </a:lnTo>
                  <a:cubicBezTo>
                    <a:pt x="2729014" y="319225"/>
                    <a:pt x="2891045" y="681137"/>
                    <a:pt x="2891045" y="1080897"/>
                  </a:cubicBezTo>
                  <a:lnTo>
                    <a:pt x="2891045" y="2524296"/>
                  </a:lnTo>
                  <a:lnTo>
                    <a:pt x="1447645" y="2524296"/>
                  </a:lnTo>
                  <a:cubicBezTo>
                    <a:pt x="648124" y="2524296"/>
                    <a:pt x="0" y="1876172"/>
                    <a:pt x="0" y="1076651"/>
                  </a:cubicBezTo>
                  <a:close/>
                </a:path>
              </a:pathLst>
            </a:custGeom>
            <a:solidFill>
              <a:srgbClr val="FFFFFF"/>
            </a:solidFill>
            <a:ln w="38100" cap="flat">
              <a:solidFill>
                <a:srgbClr val="F7F7F7"/>
              </a:solidFill>
              <a:prstDash val="solid"/>
              <a:miter/>
            </a:ln>
          </p:spPr>
          <p:txBody>
            <a:bodyPr wrap="square" rtlCol="0" anchor="ctr">
              <a:noAutofit/>
            </a:bodyPr>
            <a:lstStyle/>
            <a:p>
              <a:endParaRPr lang="en-US"/>
            </a:p>
          </p:txBody>
        </p:sp>
        <p:sp>
          <p:nvSpPr>
            <p:cNvPr id="38" name="Graphic 9">
              <a:extLst>
                <a:ext uri="{FF2B5EF4-FFF2-40B4-BE49-F238E27FC236}">
                  <a16:creationId xmlns:a16="http://schemas.microsoft.com/office/drawing/2014/main" id="{847C0537-44FF-4125-8D05-AC8AFCA1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74050" y="3789937"/>
              <a:ext cx="2412051" cy="24120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sp>
          <p:nvSpPr>
            <p:cNvPr id="39" name="Graphic 9">
              <a:extLst>
                <a:ext uri="{FF2B5EF4-FFF2-40B4-BE49-F238E27FC236}">
                  <a16:creationId xmlns:a16="http://schemas.microsoft.com/office/drawing/2014/main" id="{512DE52F-B8F7-4324-B9EF-F74087651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723219" y="3796363"/>
              <a:ext cx="2877205" cy="287720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grpSp>
      <p:sp>
        <p:nvSpPr>
          <p:cNvPr id="44"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758952"/>
            <a:ext cx="5351843" cy="1325563"/>
          </a:xfrm>
        </p:spPr>
        <p:txBody>
          <a:bodyPr vert="horz" lIns="91440" tIns="45720" rIns="91440" bIns="45720" rtlCol="0" anchor="b">
            <a:normAutofit/>
          </a:bodyPr>
          <a:lstStyle/>
          <a:p>
            <a:r>
              <a:rPr lang="en-US" kern="1200">
                <a:solidFill>
                  <a:schemeClr val="tx1"/>
                </a:solidFill>
                <a:latin typeface="+mj-lt"/>
                <a:ea typeface="+mj-ea"/>
                <a:cs typeface="+mj-cs"/>
              </a:rPr>
              <a:t>Goals &amp; Objectives</a:t>
            </a:r>
          </a:p>
        </p:txBody>
      </p:sp>
      <p:sp>
        <p:nvSpPr>
          <p:cNvPr id="3" name="Content Placeholder 2">
            <a:extLst>
              <a:ext uri="{FF2B5EF4-FFF2-40B4-BE49-F238E27FC236}">
                <a16:creationId xmlns:a16="http://schemas.microsoft.com/office/drawing/2014/main" id="{4B49A0C4-7994-4BAD-ABFE-1A3619F3E457}"/>
              </a:ext>
            </a:extLst>
          </p:cNvPr>
          <p:cNvSpPr>
            <a:spLocks noGrp="1"/>
          </p:cNvSpPr>
          <p:nvPr>
            <p:ph sz="half" idx="1"/>
          </p:nvPr>
        </p:nvSpPr>
        <p:spPr>
          <a:xfrm>
            <a:off x="457200" y="2286000"/>
            <a:ext cx="5351843" cy="3878710"/>
          </a:xfrm>
        </p:spPr>
        <p:txBody>
          <a:bodyPr vert="horz" lIns="91440" tIns="45720" rIns="91440" bIns="45720" rtlCol="0">
            <a:normAutofit/>
          </a:bodyPr>
          <a:lstStyle/>
          <a:p>
            <a:pPr marL="0"/>
            <a:r>
              <a:rPr lang="en-US" sz="1700" dirty="0"/>
              <a:t>The project will be split into two parts:</a:t>
            </a:r>
          </a:p>
          <a:p>
            <a:pPr marL="0"/>
            <a:endParaRPr lang="en-US" sz="1700" dirty="0"/>
          </a:p>
          <a:p>
            <a:r>
              <a:rPr lang="en-US" sz="1700" dirty="0"/>
              <a:t>Part 1: Crime dataset visualization, trends, temporal distributions, and spatial hotspots. Then, t-test analysis to determine statistical significance</a:t>
            </a:r>
          </a:p>
          <a:p>
            <a:pPr marL="0"/>
            <a:endParaRPr lang="en-US" sz="1700" dirty="0"/>
          </a:p>
          <a:p>
            <a:r>
              <a:rPr lang="en-US" sz="1700" dirty="0"/>
              <a:t>Part 2: Use results of t-test to inform space time cube creation, which will successively be used to compute emerging hotspots and forecast crime occurrence.</a:t>
            </a:r>
          </a:p>
        </p:txBody>
      </p:sp>
      <p:pic>
        <p:nvPicPr>
          <p:cNvPr id="10" name="Graphic 9" descr="Hockey Stick Curve Graph outline">
            <a:extLst>
              <a:ext uri="{FF2B5EF4-FFF2-40B4-BE49-F238E27FC236}">
                <a16:creationId xmlns:a16="http://schemas.microsoft.com/office/drawing/2014/main" id="{E54F6DBF-4090-4E7E-8AB4-183F57D69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91301" y="4092534"/>
            <a:ext cx="1973878" cy="1973878"/>
          </a:xfrm>
          <a:prstGeom prst="rect">
            <a:avLst/>
          </a:prstGeom>
        </p:spPr>
      </p:pic>
      <p:pic>
        <p:nvPicPr>
          <p:cNvPr id="8" name="Graphic 7" descr="Downward trend graph outline">
            <a:extLst>
              <a:ext uri="{FF2B5EF4-FFF2-40B4-BE49-F238E27FC236}">
                <a16:creationId xmlns:a16="http://schemas.microsoft.com/office/drawing/2014/main" id="{49166129-839A-4E34-A0FD-52EE15BE1E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78716" y="1391134"/>
            <a:ext cx="1867691" cy="1867691"/>
          </a:xfrm>
          <a:prstGeom prst="rect">
            <a:avLst/>
          </a:prstGeom>
        </p:spPr>
      </p:pic>
      <p:pic>
        <p:nvPicPr>
          <p:cNvPr id="12" name="Graphic 11" descr="Future outline">
            <a:extLst>
              <a:ext uri="{FF2B5EF4-FFF2-40B4-BE49-F238E27FC236}">
                <a16:creationId xmlns:a16="http://schemas.microsoft.com/office/drawing/2014/main" id="{5AB8953A-3B11-4579-8BBF-E2E0BF3165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3406" y="4092534"/>
            <a:ext cx="1973878" cy="1973878"/>
          </a:xfrm>
          <a:prstGeom prst="rect">
            <a:avLst/>
          </a:prstGeom>
        </p:spPr>
      </p:pic>
      <p:pic>
        <p:nvPicPr>
          <p:cNvPr id="6" name="Content Placeholder 5" descr="Bar chart outline">
            <a:extLst>
              <a:ext uri="{FF2B5EF4-FFF2-40B4-BE49-F238E27FC236}">
                <a16:creationId xmlns:a16="http://schemas.microsoft.com/office/drawing/2014/main" id="{D1E10242-9864-413D-90DE-672483A5C8B4}"/>
              </a:ext>
            </a:extLst>
          </p:cNvPr>
          <p:cNvPicPr>
            <a:picLocks noGrp="1" noChangeAspect="1"/>
          </p:cNvPicPr>
          <p:nvPr>
            <p:ph sz="half" idx="2"/>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42986" y="1435945"/>
            <a:ext cx="1810185" cy="1810185"/>
          </a:xfrm>
          <a:prstGeom prst="rect">
            <a:avLst/>
          </a:prstGeom>
        </p:spPr>
      </p:pic>
    </p:spTree>
    <p:extLst>
      <p:ext uri="{BB962C8B-B14F-4D97-AF65-F5344CB8AC3E}">
        <p14:creationId xmlns:p14="http://schemas.microsoft.com/office/powerpoint/2010/main" val="387929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7" name="Group 16">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8" name="Oval 17">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Shape 18">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 name="Freeform: Shape 19">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1" name="Freeform: Shape 20">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4"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6"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8"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0" name="Graphic 9">
            <a:extLst>
              <a:ext uri="{FF2B5EF4-FFF2-40B4-BE49-F238E27FC236}">
                <a16:creationId xmlns:a16="http://schemas.microsoft.com/office/drawing/2014/main" id="{0CD70379-D9C2-4BFD-BD39-08C8BE766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1633" y="19664"/>
            <a:ext cx="6905281" cy="681867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2"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199" y="676656"/>
            <a:ext cx="4279631" cy="1841955"/>
          </a:xfrm>
        </p:spPr>
        <p:txBody>
          <a:bodyPr vert="horz" lIns="91440" tIns="45720" rIns="91440" bIns="45720" rtlCol="0" anchor="b">
            <a:normAutofit/>
          </a:bodyPr>
          <a:lstStyle/>
          <a:p>
            <a:r>
              <a:rPr lang="en-US" sz="5400" dirty="0"/>
              <a:t>Technology</a:t>
            </a:r>
          </a:p>
        </p:txBody>
      </p:sp>
      <p:pic>
        <p:nvPicPr>
          <p:cNvPr id="6" name="Content Placeholder 5" descr="Logo&#10;&#10;Description automatically generated">
            <a:extLst>
              <a:ext uri="{FF2B5EF4-FFF2-40B4-BE49-F238E27FC236}">
                <a16:creationId xmlns:a16="http://schemas.microsoft.com/office/drawing/2014/main" id="{8BA01639-9E8F-4AC5-908D-A08319B810B6}"/>
              </a:ext>
            </a:extLst>
          </p:cNvPr>
          <p:cNvPicPr>
            <a:picLocks noGrp="1" noChangeAspect="1"/>
          </p:cNvPicPr>
          <p:nvPr>
            <p:ph sz="half" idx="1"/>
          </p:nvPr>
        </p:nvPicPr>
        <p:blipFill>
          <a:blip r:embed="rId3"/>
          <a:stretch>
            <a:fillRect/>
          </a:stretch>
        </p:blipFill>
        <p:spPr>
          <a:xfrm>
            <a:off x="6603693" y="768969"/>
            <a:ext cx="4117237" cy="2465879"/>
          </a:xfrm>
          <a:prstGeom prst="rect">
            <a:avLst/>
          </a:prstGeom>
        </p:spPr>
      </p:pic>
      <p:pic>
        <p:nvPicPr>
          <p:cNvPr id="8" name="Content Placeholder 7" descr="Icon&#10;&#10;Description automatically generated with low confidence">
            <a:extLst>
              <a:ext uri="{FF2B5EF4-FFF2-40B4-BE49-F238E27FC236}">
                <a16:creationId xmlns:a16="http://schemas.microsoft.com/office/drawing/2014/main" id="{7620F038-1317-45BB-8A70-53FEDB688C35}"/>
              </a:ext>
            </a:extLst>
          </p:cNvPr>
          <p:cNvPicPr>
            <a:picLocks noGrp="1" noChangeAspect="1"/>
          </p:cNvPicPr>
          <p:nvPr>
            <p:ph sz="half" idx="2"/>
          </p:nvPr>
        </p:nvPicPr>
        <p:blipFill>
          <a:blip r:embed="rId4"/>
          <a:stretch>
            <a:fillRect/>
          </a:stretch>
        </p:blipFill>
        <p:spPr>
          <a:xfrm>
            <a:off x="6603693" y="3918578"/>
            <a:ext cx="4117237" cy="1333933"/>
          </a:xfrm>
          <a:prstGeom prst="rect">
            <a:avLst/>
          </a:prstGeom>
        </p:spPr>
      </p:pic>
    </p:spTree>
    <p:extLst>
      <p:ext uri="{BB962C8B-B14F-4D97-AF65-F5344CB8AC3E}">
        <p14:creationId xmlns:p14="http://schemas.microsoft.com/office/powerpoint/2010/main" val="398090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7"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9" name="Group 18">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 name="Oval 19">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Freeform: Shape 20">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2" name="Freeform: Shape 21">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3" name="Freeform: Shape 22">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4"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6"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8"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0"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2"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4"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FE37431-798F-472D-966D-42D7477878C8}"/>
              </a:ext>
            </a:extLst>
          </p:cNvPr>
          <p:cNvSpPr>
            <a:spLocks noGrp="1"/>
          </p:cNvSpPr>
          <p:nvPr>
            <p:ph type="title"/>
          </p:nvPr>
        </p:nvSpPr>
        <p:spPr>
          <a:xfrm>
            <a:off x="457200" y="676656"/>
            <a:ext cx="4563482" cy="3063240"/>
          </a:xfrm>
        </p:spPr>
        <p:txBody>
          <a:bodyPr vert="horz" lIns="91440" tIns="45720" rIns="91440" bIns="45720" rtlCol="0" anchor="b">
            <a:normAutofit/>
          </a:bodyPr>
          <a:lstStyle/>
          <a:p>
            <a:r>
              <a:rPr lang="en-US" sz="5400"/>
              <a:t>Analysis &amp; Methods – Overview</a:t>
            </a:r>
          </a:p>
        </p:txBody>
      </p:sp>
      <p:pic>
        <p:nvPicPr>
          <p:cNvPr id="12" name="Picture 11" descr="Diagram&#10;&#10;Description automatically generated">
            <a:extLst>
              <a:ext uri="{FF2B5EF4-FFF2-40B4-BE49-F238E27FC236}">
                <a16:creationId xmlns:a16="http://schemas.microsoft.com/office/drawing/2014/main" id="{CB179803-B69B-42C2-80C9-B40FA2F04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336" y="699264"/>
            <a:ext cx="4611355" cy="4912469"/>
          </a:xfrm>
          <a:prstGeom prst="rect">
            <a:avLst/>
          </a:prstGeom>
        </p:spPr>
      </p:pic>
    </p:spTree>
    <p:extLst>
      <p:ext uri="{BB962C8B-B14F-4D97-AF65-F5344CB8AC3E}">
        <p14:creationId xmlns:p14="http://schemas.microsoft.com/office/powerpoint/2010/main" val="4071452767"/>
      </p:ext>
    </p:extLst>
  </p:cSld>
  <p:clrMapOvr>
    <a:masterClrMapping/>
  </p:clrMapOvr>
</p:sld>
</file>

<file path=ppt/theme/theme1.xml><?xml version="1.0" encoding="utf-8"?>
<a:theme xmlns:a="http://schemas.openxmlformats.org/drawingml/2006/main" name="TropicVTI">
  <a:themeElements>
    <a:clrScheme name="AnalogousFromDarkSeed_2SEEDS">
      <a:dk1>
        <a:srgbClr val="000000"/>
      </a:dk1>
      <a:lt1>
        <a:srgbClr val="FFFFFF"/>
      </a:lt1>
      <a:dk2>
        <a:srgbClr val="1D2A34"/>
      </a:dk2>
      <a:lt2>
        <a:srgbClr val="E8E4E2"/>
      </a:lt2>
      <a:accent1>
        <a:srgbClr val="3881B4"/>
      </a:accent1>
      <a:accent2>
        <a:srgbClr val="43B3B2"/>
      </a:accent2>
      <a:accent3>
        <a:srgbClr val="4A5FC6"/>
      </a:accent3>
      <a:accent4>
        <a:srgbClr val="A038B4"/>
      </a:accent4>
      <a:accent5>
        <a:srgbClr val="C64AA6"/>
      </a:accent5>
      <a:accent6>
        <a:srgbClr val="B43861"/>
      </a:accent6>
      <a:hlink>
        <a:srgbClr val="B33FB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1140</Words>
  <Application>Microsoft Office PowerPoint</Application>
  <PresentationFormat>Widescreen</PresentationFormat>
  <Paragraphs>102</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Nova</vt:lpstr>
      <vt:lpstr>Times New Roman</vt:lpstr>
      <vt:lpstr>TropicVTI</vt:lpstr>
      <vt:lpstr>A Spatiotemporal Analysis of Crime Occurrences in Minneapolis in Relation to the Murder of George Floyd</vt:lpstr>
      <vt:lpstr>Overview of Presentation:</vt:lpstr>
      <vt:lpstr>Background</vt:lpstr>
      <vt:lpstr>Research Question</vt:lpstr>
      <vt:lpstr>Summary of Literature Review</vt:lpstr>
      <vt:lpstr>Data &amp; Materials</vt:lpstr>
      <vt:lpstr>Goals &amp; Objectives</vt:lpstr>
      <vt:lpstr>Technology</vt:lpstr>
      <vt:lpstr>Analysis &amp; Methods – Overview</vt:lpstr>
      <vt:lpstr>Analysis &amp; Methods – Trend Lines</vt:lpstr>
      <vt:lpstr>Analysis &amp; Methods – Calendar Heat Maps</vt:lpstr>
      <vt:lpstr>Analysis &amp; Methods – Hot Spot Analyses</vt:lpstr>
      <vt:lpstr>Analysis &amp; Methods – Center &amp; Dispersion</vt:lpstr>
      <vt:lpstr>Analysis &amp; Methods – Space Time Cubes</vt:lpstr>
      <vt:lpstr>Analysis &amp; Methods – Emerging Hot Spots</vt:lpstr>
      <vt:lpstr>Analysis &amp; Methods – Forecast</vt:lpstr>
      <vt:lpstr>Analysis &amp; Methods – Crime Data Collection</vt:lpstr>
      <vt:lpstr>Timeline</vt:lpstr>
      <vt:lpstr>Acknowledgements &amp; 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Cullen Williams-Freier</dc:creator>
  <cp:lastModifiedBy>Cullen Williams-Freier</cp:lastModifiedBy>
  <cp:revision>41</cp:revision>
  <dcterms:created xsi:type="dcterms:W3CDTF">2021-07-06T15:18:09Z</dcterms:created>
  <dcterms:modified xsi:type="dcterms:W3CDTF">2021-07-17T01:08:00Z</dcterms:modified>
</cp:coreProperties>
</file>