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handoutMasterIdLst>
    <p:handoutMasterId r:id="rId22"/>
  </p:handoutMasterIdLst>
  <p:sldIdLst>
    <p:sldId id="256" r:id="rId2"/>
    <p:sldId id="258" r:id="rId3"/>
    <p:sldId id="266" r:id="rId4"/>
    <p:sldId id="268" r:id="rId5"/>
    <p:sldId id="278" r:id="rId6"/>
    <p:sldId id="257" r:id="rId7"/>
    <p:sldId id="277" r:id="rId8"/>
    <p:sldId id="271" r:id="rId9"/>
    <p:sldId id="270" r:id="rId10"/>
    <p:sldId id="273" r:id="rId11"/>
    <p:sldId id="275" r:id="rId12"/>
    <p:sldId id="274" r:id="rId13"/>
    <p:sldId id="260" r:id="rId14"/>
    <p:sldId id="282" r:id="rId15"/>
    <p:sldId id="263" r:id="rId16"/>
    <p:sldId id="262" r:id="rId17"/>
    <p:sldId id="264" r:id="rId18"/>
    <p:sldId id="281" r:id="rId19"/>
    <p:sldId id="28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000" autoAdjust="0"/>
  </p:normalViewPr>
  <p:slideViewPr>
    <p:cSldViewPr>
      <p:cViewPr varScale="1">
        <p:scale>
          <a:sx n="63" d="100"/>
          <a:sy n="63" d="100"/>
        </p:scale>
        <p:origin x="-17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1AA2A1-BD03-4DE2-9D0C-9D55F0BB9CB8}" type="datetimeFigureOut">
              <a:rPr lang="en-US" smtClean="0"/>
              <a:pPr/>
              <a:t>6/2/2011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64EE84-AF09-4141-BF10-5D59B4B215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E5148D4-BF09-40BA-8E24-46470C3521F0}" type="datetimeFigureOut">
              <a:rPr lang="en-US" smtClean="0"/>
              <a:pPr/>
              <a:t>6/2/2011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DA3B9F9-4969-4060-A572-D0A0C48EB5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Anyone that has ever gone running understands that there is a difference in effort between running on a flat surface and running up or down a hill. This difference in effort affects the calories burned over the same distance.  Since the run across the United States will not be on a flat surface, the gradient of the surface must be accounted for in the calories burned.  Most treadmills allow the user to change the gradient or incline during use and adjust the calories burned based on the gradient change.</a:t>
            </a:r>
          </a:p>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factor that can affect a runner is the wind speed and direction.  Running into a headwind reduces a runner’s speed thus requiring a longer time for the same distance.  This additional time equates to more calories burned.  There have been studies that determine how a wind affects runners on a track and different running</a:t>
            </a:r>
            <a:r>
              <a:rPr lang="en-US" sz="1200" kern="1200" baseline="0" dirty="0" smtClean="0">
                <a:solidFill>
                  <a:schemeClr val="tx1"/>
                </a:solidFill>
                <a:latin typeface="+mn-lt"/>
                <a:ea typeface="+mn-ea"/>
                <a:cs typeface="+mn-cs"/>
              </a:rPr>
              <a:t> routes.</a:t>
            </a:r>
            <a:r>
              <a:rPr lang="en-US" sz="1200" kern="1200" dirty="0" smtClean="0">
                <a:solidFill>
                  <a:schemeClr val="tx1"/>
                </a:solidFill>
                <a:latin typeface="+mn-lt"/>
                <a:ea typeface="+mn-ea"/>
                <a:cs typeface="+mn-cs"/>
              </a:rPr>
              <a:t>  Although not a constant affect, there are areas of the United States that regularly receive winds in a certain direction and speed.  This will be incorporated into the study as effectively as possible.</a:t>
            </a:r>
          </a:p>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final factor that may affect a runner is temperature.   As the body exerts energy the internal temperature increases.  Increased or decreased temperatures may lead to increased energy (kilocalories) consumption.  External temperatures may affect the body’s temperature.  </a:t>
            </a:r>
            <a:r>
              <a:rPr lang="en-US" sz="1200" kern="1200" smtClean="0">
                <a:solidFill>
                  <a:schemeClr val="tx1"/>
                </a:solidFill>
                <a:latin typeface="+mn-lt"/>
                <a:ea typeface="+mn-ea"/>
                <a:cs typeface="+mn-cs"/>
              </a:rPr>
              <a:t>The </a:t>
            </a:r>
            <a:r>
              <a:rPr lang="en-US" sz="1200" kern="1200" dirty="0" smtClean="0">
                <a:solidFill>
                  <a:schemeClr val="tx1"/>
                </a:solidFill>
                <a:latin typeface="+mn-lt"/>
                <a:ea typeface="+mn-ea"/>
                <a:cs typeface="+mn-cs"/>
              </a:rPr>
              <a:t>temperature across the United States changes with the elevation and latitude.  Similar to wind, this effect is also not a constant.  Since the fastest documented run across the United States took more than a month and a half of running, there may be optimum times of the year for running across the United States, especially if the goal is to beat the world record.</a:t>
            </a:r>
          </a:p>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Geoff Weber still plans to beat the world record but wants to run from San Diego, California to Virginia Beach, Virginia.  The reasons for these two locations are personal and symbolic.  Since Geoff is a Lieutenant in the Navy, he wants to connect the two continental naval fleets:  Second Fleet on the Atlantic Ocean and Third Fleet on the Pacific Ocean.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project will study the effects of gradient, wind and temperature on an individual’s energy consumption to answer the following research</a:t>
            </a:r>
            <a:r>
              <a:rPr lang="en-US" sz="1200" kern="1200" baseline="0" dirty="0" smtClean="0">
                <a:solidFill>
                  <a:schemeClr val="tx1"/>
                </a:solidFill>
                <a:latin typeface="+mn-lt"/>
                <a:ea typeface="+mn-ea"/>
                <a:cs typeface="+mn-cs"/>
              </a:rPr>
              <a:t> objectives</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issues with this project.</a:t>
            </a:r>
            <a:r>
              <a:rPr lang="en-US" baseline="0" dirty="0" smtClean="0"/>
              <a:t>  I will</a:t>
            </a:r>
            <a:r>
              <a:rPr lang="en-US" dirty="0" smtClean="0"/>
              <a:t> highlight</a:t>
            </a:r>
            <a:r>
              <a:rPr lang="en-US" baseline="0" dirty="0" smtClean="0"/>
              <a:t> a few of the major ones.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Criteria Inaccuracies:  This study attempts to access the affects of multiple internal and external affects on a human running.  Many of the external factors are difficult to account for accurately.  However, this study will make use of available research to account for these factors as accurately as possible.</a:t>
            </a:r>
            <a:endParaRPr lang="en-US" dirty="0" smtClean="0"/>
          </a:p>
          <a:p>
            <a:endParaRPr lang="en-US" baseline="0" dirty="0" smtClean="0"/>
          </a:p>
          <a:p>
            <a:r>
              <a:rPr lang="en-US" baseline="0" dirty="0" smtClean="0"/>
              <a:t>Temporal Conditions:  Since the runs will require close to two months, there will be varying conditions for factors like temperature and wind.  This is one issue that will most affect the choice of run direction.</a:t>
            </a:r>
          </a:p>
          <a:p>
            <a:endParaRPr lang="en-US" baseline="0" dirty="0" smtClean="0"/>
          </a:p>
          <a:p>
            <a:r>
              <a:rPr lang="en-US" baseline="0" dirty="0" smtClean="0"/>
              <a:t>Large Data Sets:  Of course, this project will require a lot of data since the study encompasses a majority of the United States.  Some of the data, such as elevation data can be very large files.</a:t>
            </a:r>
          </a:p>
          <a:p>
            <a:endParaRPr lang="en-US" baseline="0" dirty="0" smtClean="0"/>
          </a:p>
          <a:p>
            <a:r>
              <a:rPr lang="en-US" baseline="0" dirty="0" smtClean="0"/>
              <a:t>Bridges:  Bridges connect gaps in terrain that would otherwise return high gradient values.  These will need to be accounted for to keep gradient affects accurate.  Normally bridges are flat, however some have gradients of their own.</a:t>
            </a:r>
          </a:p>
          <a:p>
            <a:endParaRPr lang="en-US" baseline="0" dirty="0" smtClean="0"/>
          </a:p>
          <a:p>
            <a:r>
              <a:rPr lang="en-US" baseline="0" dirty="0" smtClean="0"/>
              <a:t>Uphill/Downhill:  As already mentioned this makes a difference.  This will most affect the direction of travel.</a:t>
            </a:r>
          </a:p>
          <a:p>
            <a:endParaRPr lang="en-US" baseline="0" dirty="0" smtClean="0"/>
          </a:p>
        </p:txBody>
      </p:sp>
      <p:sp>
        <p:nvSpPr>
          <p:cNvPr id="4" name="Slide Number Placeholder 3"/>
          <p:cNvSpPr>
            <a:spLocks noGrp="1"/>
          </p:cNvSpPr>
          <p:nvPr>
            <p:ph type="sldNum" sz="quarter" idx="10"/>
          </p:nvPr>
        </p:nvSpPr>
        <p:spPr/>
        <p:txBody>
          <a:bodyPr/>
          <a:lstStyle/>
          <a:p>
            <a:fld id="{6DA3B9F9-4969-4060-A572-D0A0C48EB5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began data acquisition during this proposal.  Large data sets</a:t>
            </a:r>
            <a:r>
              <a:rPr lang="en-US" baseline="0" dirty="0" smtClean="0"/>
              <a:t>, such as NED, required hours to download and in small portions.  I still don’t have all of the required data but know where to get it.  It’s just a matter of time to download it all.</a:t>
            </a:r>
          </a:p>
          <a:p>
            <a:endParaRPr lang="en-US" baseline="0" dirty="0" smtClean="0"/>
          </a:p>
          <a:p>
            <a:endParaRPr lang="en-US" baseline="0" dirty="0" smtClean="0"/>
          </a:p>
          <a:p>
            <a:r>
              <a:rPr lang="en-US" dirty="0" smtClean="0"/>
              <a:t>I</a:t>
            </a:r>
            <a:r>
              <a:rPr lang="en-US" baseline="0" dirty="0" smtClean="0"/>
              <a:t> plan to have this project completed by the end of GEOG 596B.  I</a:t>
            </a:r>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the results of the study, I may create a web service.</a:t>
            </a:r>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will go over the following:</a:t>
            </a:r>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Since the 1800s, explorers have been traveling across the United States</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Lewis and Clark began their exploration in 1803.  Of course, it wasn’t always the United States and explorers normally didn’t travel completely by foot.  They definitely didn’t run, unless being chased by wild animals or hostile natives.</a:t>
            </a:r>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1909, Edward Payson Weston completed the first documented walk across the United States for 3,895 miles in 105 days from New York City to San Francisco.  Since then, there have been more than 230 documented runners to make the trek.  Presently in 2011, there are 17 runners on the road making the journey.  Many of these runs are for charitable causes with the start and ending cities varying based on personal choice.  Such is the case</a:t>
            </a:r>
            <a:r>
              <a:rPr lang="en-US" sz="1200" kern="1200" baseline="0" dirty="0" smtClean="0">
                <a:solidFill>
                  <a:schemeClr val="tx1"/>
                </a:solidFill>
                <a:latin typeface="+mn-lt"/>
                <a:ea typeface="+mn-ea"/>
                <a:cs typeface="+mn-cs"/>
              </a:rPr>
              <a:t> of David </a:t>
            </a:r>
            <a:r>
              <a:rPr lang="en-US" sz="1200" kern="1200" baseline="0" dirty="0" err="1" smtClean="0">
                <a:solidFill>
                  <a:schemeClr val="tx1"/>
                </a:solidFill>
                <a:latin typeface="+mn-lt"/>
                <a:ea typeface="+mn-ea"/>
                <a:cs typeface="+mn-cs"/>
              </a:rPr>
              <a:t>Kanazes</a:t>
            </a:r>
            <a:r>
              <a:rPr lang="en-US" sz="1200" kern="1200" baseline="0" dirty="0" smtClean="0">
                <a:solidFill>
                  <a:schemeClr val="tx1"/>
                </a:solidFill>
                <a:latin typeface="+mn-lt"/>
                <a:ea typeface="+mn-ea"/>
                <a:cs typeface="+mn-cs"/>
              </a:rPr>
              <a:t>, who is even being televised and tracked by Regis and Kelly on their show.</a:t>
            </a:r>
            <a:r>
              <a:rPr lang="en-US" sz="1200" kern="1200" dirty="0" smtClean="0">
                <a:solidFill>
                  <a:schemeClr val="tx1"/>
                </a:solidFill>
                <a:latin typeface="+mn-lt"/>
                <a:ea typeface="+mn-ea"/>
                <a:cs typeface="+mn-cs"/>
              </a:rPr>
              <a:t>  Direction of travel also varies with some traveling east to west and others west to east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fastest time recorded for the trip was made by Frank Giannino in 1980 at 46 days, 8 hours and 36 minutes from San Francisco to New York City.  Frank actually made the run twice, once in each direction and is alleged to be the inspiration for the running scene in the movie Forest Gump.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October 2010, I was discussing GIS with Geoff Weber, a Navy Lieutenant.  He had recently attempted to break the World</a:t>
            </a:r>
            <a:r>
              <a:rPr lang="en-US" sz="1200" kern="1200" baseline="0" dirty="0" smtClean="0">
                <a:solidFill>
                  <a:schemeClr val="tx1"/>
                </a:solidFill>
                <a:latin typeface="+mn-lt"/>
                <a:ea typeface="+mn-ea"/>
                <a:cs typeface="+mn-cs"/>
              </a:rPr>
              <a:t> Record</a:t>
            </a:r>
            <a:r>
              <a:rPr lang="en-US" sz="1200" kern="1200" dirty="0" smtClean="0">
                <a:solidFill>
                  <a:schemeClr val="tx1"/>
                </a:solidFill>
                <a:latin typeface="+mn-lt"/>
                <a:ea typeface="+mn-ea"/>
                <a:cs typeface="+mn-cs"/>
              </a:rPr>
              <a:t> unassisted earlier that year.  I couldn’t believe</a:t>
            </a:r>
            <a:r>
              <a:rPr lang="en-US" sz="1200" kern="1200" baseline="0" dirty="0" smtClean="0">
                <a:solidFill>
                  <a:schemeClr val="tx1"/>
                </a:solidFill>
                <a:latin typeface="+mn-lt"/>
                <a:ea typeface="+mn-ea"/>
                <a:cs typeface="+mn-cs"/>
              </a:rPr>
              <a:t> it.</a:t>
            </a:r>
            <a:r>
              <a:rPr lang="en-US" sz="1200" kern="1200" dirty="0" smtClean="0">
                <a:solidFill>
                  <a:schemeClr val="tx1"/>
                </a:solidFill>
                <a:latin typeface="+mn-lt"/>
                <a:ea typeface="+mn-ea"/>
                <a:cs typeface="+mn-cs"/>
              </a:rPr>
              <a:t>  Unfortunately, he was unable to complete the run due to legal issues with being on the Interstate and the Highway patrol.  Since we were discussing GIS, he mentioned how it could probably be used to determine a</a:t>
            </a:r>
            <a:r>
              <a:rPr lang="en-US" sz="1200" kern="1200" baseline="0" dirty="0" smtClean="0">
                <a:solidFill>
                  <a:schemeClr val="tx1"/>
                </a:solidFill>
                <a:latin typeface="+mn-lt"/>
                <a:ea typeface="+mn-ea"/>
                <a:cs typeface="+mn-cs"/>
              </a:rPr>
              <a:t> better</a:t>
            </a:r>
            <a:r>
              <a:rPr lang="en-US" sz="1200" kern="1200" dirty="0" smtClean="0">
                <a:solidFill>
                  <a:schemeClr val="tx1"/>
                </a:solidFill>
                <a:latin typeface="+mn-lt"/>
                <a:ea typeface="+mn-ea"/>
                <a:cs typeface="+mn-cs"/>
              </a:rPr>
              <a:t> route.  As the animated character </a:t>
            </a:r>
            <a:r>
              <a:rPr lang="en-US" sz="1200" kern="1200" dirty="0" err="1" smtClean="0">
                <a:solidFill>
                  <a:schemeClr val="tx1"/>
                </a:solidFill>
                <a:latin typeface="+mn-lt"/>
                <a:ea typeface="+mn-ea"/>
                <a:cs typeface="+mn-cs"/>
              </a:rPr>
              <a:t>Gru</a:t>
            </a:r>
            <a:r>
              <a:rPr lang="en-US" sz="1200" kern="1200" dirty="0" smtClean="0">
                <a:solidFill>
                  <a:schemeClr val="tx1"/>
                </a:solidFill>
                <a:latin typeface="+mn-lt"/>
                <a:ea typeface="+mn-ea"/>
                <a:cs typeface="+mn-cs"/>
              </a:rPr>
              <a:t> of Universal Pictures’ Despicable Me put it, “Light-Bulb.”</a:t>
            </a:r>
          </a:p>
        </p:txBody>
      </p:sp>
      <p:sp>
        <p:nvSpPr>
          <p:cNvPr id="4" name="Slide Number Placeholder 3"/>
          <p:cNvSpPr>
            <a:spLocks noGrp="1"/>
          </p:cNvSpPr>
          <p:nvPr>
            <p:ph type="sldNum" sz="quarter" idx="10"/>
          </p:nvPr>
        </p:nvSpPr>
        <p:spPr/>
        <p:txBody>
          <a:bodyPr/>
          <a:lstStyle/>
          <a:p>
            <a:fld id="{6DA3B9F9-4969-4060-A572-D0A0C48EB5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got me thinking.  </a:t>
            </a:r>
            <a:r>
              <a:rPr lang="en-US" sz="1200" kern="1200" dirty="0" smtClean="0">
                <a:solidFill>
                  <a:schemeClr val="tx1"/>
                </a:solidFill>
                <a:latin typeface="+mn-lt"/>
                <a:ea typeface="+mn-ea"/>
                <a:cs typeface="+mn-cs"/>
              </a:rPr>
              <a:t>Not just a better route, the optimal route!</a:t>
            </a:r>
            <a:r>
              <a:rPr lang="en-US" sz="1200" kern="1200" baseline="0" dirty="0" smtClean="0">
                <a:solidFill>
                  <a:schemeClr val="tx1"/>
                </a:solidFill>
                <a:latin typeface="+mn-lt"/>
                <a:ea typeface="+mn-ea"/>
                <a:cs typeface="+mn-cs"/>
              </a:rPr>
              <a:t>  </a:t>
            </a:r>
            <a:r>
              <a:rPr lang="en-US" baseline="0" dirty="0" smtClean="0"/>
              <a:t>I needed a capstone project.  Why not this?  If so, …</a:t>
            </a:r>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Although, most people would not pick running as a choice of transportation, web-based services, such as Google Maps can provide directions and determine the shortest route from place to place by walking.  Although a warning reveals that these directions are in beta and to use caution.  According to Google Maps, the shortest walking route from San Francisco to New York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2970 miles and will take 39 days and 4 hours.  I researched how Google Maps determined this distance but could not find anything online. This must assume that the individual will be required to walk 24 hours a day, since this time beats the World Record by about 7 days. However, the route uses ferries and crosses into Canada,</a:t>
            </a:r>
            <a:r>
              <a:rPr lang="en-US" sz="1200" kern="1200" baseline="0" dirty="0" smtClean="0">
                <a:solidFill>
                  <a:schemeClr val="tx1"/>
                </a:solidFill>
                <a:latin typeface="+mn-lt"/>
                <a:ea typeface="+mn-ea"/>
                <a:cs typeface="+mn-cs"/>
              </a:rPr>
              <a:t> so it</a:t>
            </a:r>
            <a:r>
              <a:rPr lang="en-US" sz="1200" kern="1200" dirty="0" smtClean="0">
                <a:solidFill>
                  <a:schemeClr val="tx1"/>
                </a:solidFill>
                <a:latin typeface="+mn-lt"/>
                <a:ea typeface="+mn-ea"/>
                <a:cs typeface="+mn-cs"/>
              </a:rPr>
              <a:t> would obviously not be a legitimate for setting</a:t>
            </a:r>
            <a:r>
              <a:rPr lang="en-US" sz="1200" kern="1200" baseline="0" dirty="0" smtClean="0">
                <a:solidFill>
                  <a:schemeClr val="tx1"/>
                </a:solidFill>
                <a:latin typeface="+mn-lt"/>
                <a:ea typeface="+mn-ea"/>
                <a:cs typeface="+mn-cs"/>
              </a:rPr>
              <a:t> a world record.</a:t>
            </a:r>
            <a:r>
              <a:rPr lang="en-US" sz="1200" kern="1200" dirty="0" smtClean="0">
                <a:solidFill>
                  <a:schemeClr val="tx1"/>
                </a:solidFill>
                <a:latin typeface="+mn-lt"/>
                <a:ea typeface="+mn-ea"/>
                <a:cs typeface="+mn-cs"/>
              </a:rPr>
              <a:t>  Although Google Maps driving directions has an option to avoid tolls and ferries, the walking directions do not.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Map quest had a walking function</a:t>
            </a:r>
            <a:r>
              <a:rPr lang="en-US" sz="1200" kern="1200" baseline="0" dirty="0" smtClean="0">
                <a:solidFill>
                  <a:schemeClr val="tx1"/>
                </a:solidFill>
                <a:latin typeface="+mn-lt"/>
                <a:ea typeface="+mn-ea"/>
                <a:cs typeface="+mn-cs"/>
              </a:rPr>
              <a:t> but it</a:t>
            </a:r>
            <a:r>
              <a:rPr lang="en-US" sz="1200" kern="1200" dirty="0" smtClean="0">
                <a:solidFill>
                  <a:schemeClr val="tx1"/>
                </a:solidFill>
                <a:latin typeface="+mn-lt"/>
                <a:ea typeface="+mn-ea"/>
                <a:cs typeface="+mn-cs"/>
              </a:rPr>
              <a:t> returned an error.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was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 walking directions option from Yahoo! Maps.  According to Yahoo! Maps, the shortest driving route from San Francisco to New York is approximately 2914 miles long and will take 42 hours and 39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of these web services determine routes based on the shortest distance or time between two points.  </a:t>
            </a:r>
            <a:r>
              <a:rPr lang="en-US" sz="1200" kern="1200" dirty="0" smtClean="0">
                <a:solidFill>
                  <a:srgbClr val="FF0000"/>
                </a:solidFill>
                <a:latin typeface="+mn-lt"/>
                <a:ea typeface="+mn-ea"/>
                <a:cs typeface="+mn-cs"/>
              </a:rPr>
              <a:t>When crossing the United States by foot, is the shortest distance the</a:t>
            </a:r>
            <a:r>
              <a:rPr lang="en-US" sz="1200" kern="1200" baseline="0" dirty="0" smtClean="0">
                <a:solidFill>
                  <a:srgbClr val="FF0000"/>
                </a:solidFill>
                <a:latin typeface="+mn-lt"/>
                <a:ea typeface="+mn-ea"/>
                <a:cs typeface="+mn-cs"/>
              </a:rPr>
              <a:t> optimal</a:t>
            </a:r>
            <a:r>
              <a:rPr lang="en-US" sz="1200" kern="1200" dirty="0" smtClean="0">
                <a:solidFill>
                  <a:srgbClr val="FF0000"/>
                </a:solidFill>
                <a:latin typeface="+mn-lt"/>
                <a:ea typeface="+mn-ea"/>
                <a:cs typeface="+mn-cs"/>
              </a:rPr>
              <a:t>?  Besides getting to the destination on time, how can</a:t>
            </a:r>
            <a:r>
              <a:rPr lang="en-US" sz="1200" kern="1200" baseline="0" dirty="0" smtClean="0">
                <a:solidFill>
                  <a:srgbClr val="FF0000"/>
                </a:solidFill>
                <a:latin typeface="+mn-lt"/>
                <a:ea typeface="+mn-ea"/>
                <a:cs typeface="+mn-cs"/>
              </a:rPr>
              <a:t> a route be defined as optimal?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FF0000"/>
                </a:solidFill>
                <a:latin typeface="+mn-lt"/>
                <a:ea typeface="+mn-ea"/>
                <a:cs typeface="+mn-cs"/>
              </a:rPr>
              <a:t>Perhaps, the optimal route not only gets you to your destination on time but is also the most energy efficient?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A3B9F9-4969-4060-A572-D0A0C48EB5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 motorized vehicle, efficiency is normally based on fuel expenditures.  Vehicles are rated for the number of miles that can be attained on a gallon of fuel.  Of course the miles per gallon (mpg) can be affected by various factors inside and outside the vehicle.  There are also mpg ratings for city</a:t>
            </a:r>
            <a:r>
              <a:rPr lang="en-US" sz="1200" kern="1200" baseline="0" dirty="0" smtClean="0">
                <a:solidFill>
                  <a:schemeClr val="tx1"/>
                </a:solidFill>
                <a:latin typeface="+mn-lt"/>
                <a:ea typeface="+mn-ea"/>
                <a:cs typeface="+mn-cs"/>
              </a:rPr>
              <a:t> driving and for the highway.</a:t>
            </a:r>
            <a:r>
              <a:rPr lang="en-US" sz="1200" kern="1200" dirty="0" smtClean="0">
                <a:solidFill>
                  <a:schemeClr val="tx1"/>
                </a:solidFill>
                <a:latin typeface="+mn-lt"/>
                <a:ea typeface="+mn-ea"/>
                <a:cs typeface="+mn-cs"/>
              </a:rPr>
              <a:t>  When the vehicle is out of fuel, the driver simply pulls into a gas station and refills.</a:t>
            </a:r>
          </a:p>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Unfortunately, the human body does not work like that and requires food energy for fuel.  This energy is measured in calories.  Normally, nutritionists use kilocalories (kcal) or 1000 calories as the unit of measure for food energy.  According to a 2005 study at Georgia State University, 2000 kilocalories is equivalent to .0644 gallons of gasoline.  So</a:t>
            </a:r>
            <a:r>
              <a:rPr lang="en-US" sz="1200" kern="1200" baseline="0" dirty="0" smtClean="0">
                <a:solidFill>
                  <a:schemeClr val="tx1"/>
                </a:solidFill>
                <a:latin typeface="+mn-lt"/>
                <a:ea typeface="+mn-ea"/>
                <a:cs typeface="+mn-cs"/>
              </a:rPr>
              <a:t> how are the number of calories for running determined?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calorie counters and charts available online.  The primary inputs that are used to determine calories burned are weight, gender and age.  The amount of effort is also a factor.  These factors are all inherent to the runner.  This study will also analyze the external factors that affect running.</a:t>
            </a:r>
            <a:endParaRPr lang="en-US" dirty="0"/>
          </a:p>
        </p:txBody>
      </p:sp>
      <p:sp>
        <p:nvSpPr>
          <p:cNvPr id="4" name="Slide Number Placeholder 3"/>
          <p:cNvSpPr>
            <a:spLocks noGrp="1"/>
          </p:cNvSpPr>
          <p:nvPr>
            <p:ph type="sldNum" sz="quarter" idx="10"/>
          </p:nvPr>
        </p:nvSpPr>
        <p:spPr/>
        <p:txBody>
          <a:bodyPr/>
          <a:lstStyle/>
          <a:p>
            <a:fld id="{6DA3B9F9-4969-4060-A572-D0A0C48EB5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A384432-82C1-458F-9423-42136FDB5F73}" type="datetimeFigureOut">
              <a:rPr lang="en-US" smtClean="0"/>
              <a:pPr/>
              <a:t>6/2/2011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9E7CA96-7A5F-4437-86E3-9231C193B6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384432-82C1-458F-9423-42136FDB5F73}"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384432-82C1-458F-9423-42136FDB5F73}"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384432-82C1-458F-9423-42136FDB5F73}"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384432-82C1-458F-9423-42136FDB5F73}" type="datetimeFigureOut">
              <a:rPr lang="en-US" smtClean="0"/>
              <a:pPr/>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7CA96-7A5F-4437-86E3-9231C193B6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384432-82C1-458F-9423-42136FDB5F73}" type="datetimeFigureOut">
              <a:rPr lang="en-US" smtClean="0"/>
              <a:pPr/>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384432-82C1-458F-9423-42136FDB5F73}" type="datetimeFigureOut">
              <a:rPr lang="en-US" smtClean="0"/>
              <a:pPr/>
              <a:t>6/2/2011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384432-82C1-458F-9423-42136FDB5F73}" type="datetimeFigureOut">
              <a:rPr lang="en-US" smtClean="0"/>
              <a:pPr/>
              <a:t>6/2/2011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4432-82C1-458F-9423-42136FDB5F73}" type="datetimeFigureOut">
              <a:rPr lang="en-US" smtClean="0"/>
              <a:pPr/>
              <a:t>6/2/2011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384432-82C1-458F-9423-42136FDB5F73}" type="datetimeFigureOut">
              <a:rPr lang="en-US" smtClean="0"/>
              <a:pPr/>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7CA96-7A5F-4437-86E3-9231C193B6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384432-82C1-458F-9423-42136FDB5F73}" type="datetimeFigureOut">
              <a:rPr lang="en-US" smtClean="0"/>
              <a:pPr/>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9E7CA96-7A5F-4437-86E3-9231C193B65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384432-82C1-458F-9423-42136FDB5F73}" type="datetimeFigureOut">
              <a:rPr lang="en-US" smtClean="0"/>
              <a:pPr/>
              <a:t>6/2/2011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E7CA96-7A5F-4437-86E3-9231C193B65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851648" cy="1828800"/>
          </a:xfrm>
        </p:spPr>
        <p:txBody>
          <a:bodyPr>
            <a:normAutofit fontScale="90000"/>
          </a:bodyPr>
          <a:lstStyle/>
          <a:p>
            <a:r>
              <a:rPr lang="en-US" dirty="0" smtClean="0"/>
              <a:t>Counting Calories Spatially: Optimizing Cross-US</a:t>
            </a:r>
            <a:br>
              <a:rPr lang="en-US" dirty="0" smtClean="0"/>
            </a:br>
            <a:r>
              <a:rPr lang="en-US" dirty="0" smtClean="0"/>
              <a:t>Running Routes</a:t>
            </a:r>
            <a:endParaRPr lang="en-US" dirty="0"/>
          </a:p>
        </p:txBody>
      </p:sp>
      <p:sp>
        <p:nvSpPr>
          <p:cNvPr id="3" name="Subtitle 2"/>
          <p:cNvSpPr>
            <a:spLocks noGrp="1"/>
          </p:cNvSpPr>
          <p:nvPr>
            <p:ph type="subTitle" idx="1"/>
          </p:nvPr>
        </p:nvSpPr>
        <p:spPr>
          <a:xfrm>
            <a:off x="533400" y="4800600"/>
            <a:ext cx="7854696" cy="1752600"/>
          </a:xfrm>
        </p:spPr>
        <p:txBody>
          <a:bodyPr>
            <a:normAutofit fontScale="92500" lnSpcReduction="10000"/>
          </a:bodyPr>
          <a:lstStyle/>
          <a:p>
            <a:r>
              <a:rPr lang="en-US" dirty="0" smtClean="0"/>
              <a:t>Pennsylvania State University</a:t>
            </a:r>
          </a:p>
          <a:p>
            <a:r>
              <a:rPr lang="en-US" dirty="0" smtClean="0"/>
              <a:t>Geography 596A Peer Review</a:t>
            </a:r>
          </a:p>
          <a:p>
            <a:r>
              <a:rPr lang="en-US" dirty="0" smtClean="0"/>
              <a:t>Andrew Furne</a:t>
            </a:r>
          </a:p>
          <a:p>
            <a:r>
              <a:rPr lang="en-US" dirty="0" smtClean="0"/>
              <a:t>Advisor: Dr. Todd </a:t>
            </a:r>
            <a:r>
              <a:rPr lang="en-US" dirty="0" err="1" smtClean="0"/>
              <a:t>Bacastow</a:t>
            </a:r>
            <a:endParaRPr lang="en-US" dirty="0" smtClean="0"/>
          </a:p>
        </p:txBody>
      </p:sp>
      <p:pic>
        <p:nvPicPr>
          <p:cNvPr id="4" name="Picture 3" descr="Penn_State.jpg"/>
          <p:cNvPicPr>
            <a:picLocks noChangeAspect="1"/>
          </p:cNvPicPr>
          <p:nvPr/>
        </p:nvPicPr>
        <p:blipFill>
          <a:blip r:embed="rId3" cstate="print"/>
          <a:stretch>
            <a:fillRect/>
          </a:stretch>
        </p:blipFill>
        <p:spPr>
          <a:xfrm>
            <a:off x="381000" y="5638800"/>
            <a:ext cx="2222954" cy="8286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smtClean="0"/>
              <a:t>Study Factor:</a:t>
            </a:r>
            <a:br>
              <a:rPr lang="en-US" dirty="0" smtClean="0"/>
            </a:br>
            <a:r>
              <a:rPr lang="en-US" dirty="0" smtClean="0"/>
              <a:t>Gradient (Uphill and Downhill)</a:t>
            </a:r>
            <a:endParaRPr lang="en-US" dirty="0"/>
          </a:p>
        </p:txBody>
      </p:sp>
      <p:pic>
        <p:nvPicPr>
          <p:cNvPr id="4" name="Picture 3" descr="Runuphill.jpg"/>
          <p:cNvPicPr>
            <a:picLocks noChangeAspect="1"/>
          </p:cNvPicPr>
          <p:nvPr/>
        </p:nvPicPr>
        <p:blipFill>
          <a:blip r:embed="rId3" cstate="print"/>
          <a:stretch>
            <a:fillRect/>
          </a:stretch>
        </p:blipFill>
        <p:spPr>
          <a:xfrm>
            <a:off x="5410200" y="2438400"/>
            <a:ext cx="3318334" cy="4059428"/>
          </a:xfrm>
          <a:prstGeom prst="rect">
            <a:avLst/>
          </a:prstGeom>
        </p:spPr>
      </p:pic>
      <p:pic>
        <p:nvPicPr>
          <p:cNvPr id="6" name="Picture 5" descr="running-downhill-dangerously.jpg"/>
          <p:cNvPicPr>
            <a:picLocks noChangeAspect="1"/>
          </p:cNvPicPr>
          <p:nvPr/>
        </p:nvPicPr>
        <p:blipFill>
          <a:blip r:embed="rId4" cstate="print"/>
          <a:stretch>
            <a:fillRect/>
          </a:stretch>
        </p:blipFill>
        <p:spPr>
          <a:xfrm>
            <a:off x="228600" y="3048000"/>
            <a:ext cx="4992725" cy="2667000"/>
          </a:xfrm>
          <a:prstGeom prst="rect">
            <a:avLst/>
          </a:prstGeom>
        </p:spPr>
      </p:pic>
      <p:sp>
        <p:nvSpPr>
          <p:cNvPr id="5" name="Rectangle 4"/>
          <p:cNvSpPr/>
          <p:nvPr/>
        </p:nvSpPr>
        <p:spPr>
          <a:xfrm>
            <a:off x="5410200" y="6477000"/>
            <a:ext cx="3352800" cy="215444"/>
          </a:xfrm>
          <a:prstGeom prst="rect">
            <a:avLst/>
          </a:prstGeom>
          <a:solidFill>
            <a:schemeClr val="bg1"/>
          </a:solidFill>
        </p:spPr>
        <p:txBody>
          <a:bodyPr wrap="square">
            <a:spAutoFit/>
          </a:bodyPr>
          <a:lstStyle/>
          <a:p>
            <a:r>
              <a:rPr lang="en-US" sz="800" dirty="0" smtClean="0"/>
              <a:t>http://www.madetorun.com/training/running-workouts/hill-running/</a:t>
            </a:r>
            <a:endParaRPr lang="en-US" sz="800" dirty="0"/>
          </a:p>
        </p:txBody>
      </p:sp>
      <p:sp>
        <p:nvSpPr>
          <p:cNvPr id="7" name="Rectangle 6"/>
          <p:cNvSpPr/>
          <p:nvPr/>
        </p:nvSpPr>
        <p:spPr>
          <a:xfrm>
            <a:off x="838200" y="5715000"/>
            <a:ext cx="4343400" cy="215444"/>
          </a:xfrm>
          <a:prstGeom prst="rect">
            <a:avLst/>
          </a:prstGeom>
          <a:solidFill>
            <a:schemeClr val="bg1"/>
          </a:solidFill>
        </p:spPr>
        <p:txBody>
          <a:bodyPr wrap="square">
            <a:spAutoFit/>
          </a:bodyPr>
          <a:lstStyle/>
          <a:p>
            <a:r>
              <a:rPr lang="en-US" sz="800" dirty="0" smtClean="0"/>
              <a:t>http://munfitnessblog.com/why-should-you-do-hill-training-and-8-great-tips-for-beginner/</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305800" cy="1143000"/>
          </a:xfrm>
        </p:spPr>
        <p:txBody>
          <a:bodyPr>
            <a:normAutofit fontScale="90000"/>
          </a:bodyPr>
          <a:lstStyle/>
          <a:p>
            <a:r>
              <a:rPr lang="en-US" dirty="0" smtClean="0"/>
              <a:t>Study Factor: </a:t>
            </a:r>
            <a:br>
              <a:rPr lang="en-US" dirty="0" smtClean="0"/>
            </a:br>
            <a:r>
              <a:rPr lang="en-US" dirty="0" smtClean="0"/>
              <a:t>Wind (Headwinds / Tailwinds)</a:t>
            </a:r>
            <a:endParaRPr lang="en-US" dirty="0"/>
          </a:p>
        </p:txBody>
      </p:sp>
      <p:pic>
        <p:nvPicPr>
          <p:cNvPr id="5" name="Picture 4" descr="Runninginwind.jpg"/>
          <p:cNvPicPr>
            <a:picLocks noChangeAspect="1"/>
          </p:cNvPicPr>
          <p:nvPr/>
        </p:nvPicPr>
        <p:blipFill>
          <a:blip r:embed="rId3" cstate="print"/>
          <a:stretch>
            <a:fillRect/>
          </a:stretch>
        </p:blipFill>
        <p:spPr>
          <a:xfrm>
            <a:off x="114300" y="2667000"/>
            <a:ext cx="5372100" cy="3581400"/>
          </a:xfrm>
          <a:prstGeom prst="rect">
            <a:avLst/>
          </a:prstGeom>
        </p:spPr>
      </p:pic>
      <p:sp>
        <p:nvSpPr>
          <p:cNvPr id="6" name="Rectangle 5"/>
          <p:cNvSpPr/>
          <p:nvPr/>
        </p:nvSpPr>
        <p:spPr>
          <a:xfrm>
            <a:off x="76200" y="6261556"/>
            <a:ext cx="3276600" cy="215444"/>
          </a:xfrm>
          <a:prstGeom prst="rect">
            <a:avLst/>
          </a:prstGeom>
          <a:solidFill>
            <a:schemeClr val="bg1"/>
          </a:solidFill>
        </p:spPr>
        <p:txBody>
          <a:bodyPr wrap="square">
            <a:spAutoFit/>
          </a:bodyPr>
          <a:lstStyle/>
          <a:p>
            <a:r>
              <a:rPr lang="en-US" sz="800" dirty="0" smtClean="0"/>
              <a:t>http://marksvo2.wordpress.com/2009/09/11/running-with-the-wind/</a:t>
            </a:r>
            <a:endParaRPr lang="en-US" sz="800" dirty="0"/>
          </a:p>
        </p:txBody>
      </p:sp>
      <p:pic>
        <p:nvPicPr>
          <p:cNvPr id="7" name="Picture 6"/>
          <p:cNvPicPr/>
          <p:nvPr/>
        </p:nvPicPr>
        <p:blipFill>
          <a:blip r:embed="rId4" cstate="print"/>
          <a:srcRect r="32258"/>
          <a:stretch>
            <a:fillRect/>
          </a:stretch>
        </p:blipFill>
        <p:spPr bwMode="auto">
          <a:xfrm>
            <a:off x="4724400" y="3048000"/>
            <a:ext cx="44196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305800" cy="1143000"/>
          </a:xfrm>
        </p:spPr>
        <p:txBody>
          <a:bodyPr>
            <a:normAutofit fontScale="90000"/>
          </a:bodyPr>
          <a:lstStyle/>
          <a:p>
            <a:r>
              <a:rPr lang="en-US" dirty="0" smtClean="0"/>
              <a:t>Study Factors: </a:t>
            </a:r>
            <a:br>
              <a:rPr lang="en-US" dirty="0" smtClean="0"/>
            </a:br>
            <a:r>
              <a:rPr lang="en-US" dirty="0" smtClean="0"/>
              <a:t>Temperature (Internal / External)</a:t>
            </a:r>
            <a:endParaRPr lang="en-US" dirty="0"/>
          </a:p>
        </p:txBody>
      </p:sp>
      <p:pic>
        <p:nvPicPr>
          <p:cNvPr id="6" name="Picture 5" descr="runningincold.jpg"/>
          <p:cNvPicPr>
            <a:picLocks noChangeAspect="1"/>
          </p:cNvPicPr>
          <p:nvPr/>
        </p:nvPicPr>
        <p:blipFill>
          <a:blip r:embed="rId3" cstate="print"/>
          <a:stretch>
            <a:fillRect/>
          </a:stretch>
        </p:blipFill>
        <p:spPr>
          <a:xfrm>
            <a:off x="4648200" y="3657600"/>
            <a:ext cx="4353844" cy="2859024"/>
          </a:xfrm>
          <a:prstGeom prst="rect">
            <a:avLst/>
          </a:prstGeom>
        </p:spPr>
      </p:pic>
      <p:sp>
        <p:nvSpPr>
          <p:cNvPr id="7" name="Rectangle 6"/>
          <p:cNvSpPr/>
          <p:nvPr/>
        </p:nvSpPr>
        <p:spPr>
          <a:xfrm>
            <a:off x="6019800" y="6642556"/>
            <a:ext cx="3124200" cy="215444"/>
          </a:xfrm>
          <a:prstGeom prst="rect">
            <a:avLst/>
          </a:prstGeom>
          <a:solidFill>
            <a:schemeClr val="bg1"/>
          </a:solidFill>
        </p:spPr>
        <p:txBody>
          <a:bodyPr wrap="square">
            <a:spAutoFit/>
          </a:bodyPr>
          <a:lstStyle/>
          <a:p>
            <a:r>
              <a:rPr lang="en-US" sz="800" dirty="0" smtClean="0"/>
              <a:t>http://www.infobarrel.com/Cold_Weather_Running_Safety_Tips</a:t>
            </a:r>
            <a:endParaRPr lang="en-US" sz="800" dirty="0"/>
          </a:p>
        </p:txBody>
      </p:sp>
      <p:pic>
        <p:nvPicPr>
          <p:cNvPr id="5" name="Picture 4" descr="runinheat.bmp"/>
          <p:cNvPicPr>
            <a:picLocks noChangeAspect="1"/>
          </p:cNvPicPr>
          <p:nvPr/>
        </p:nvPicPr>
        <p:blipFill>
          <a:blip r:embed="rId4" cstate="print"/>
          <a:stretch>
            <a:fillRect/>
          </a:stretch>
        </p:blipFill>
        <p:spPr>
          <a:xfrm>
            <a:off x="114300" y="2463800"/>
            <a:ext cx="3848100" cy="2565400"/>
          </a:xfrm>
          <a:prstGeom prst="rect">
            <a:avLst/>
          </a:prstGeom>
        </p:spPr>
      </p:pic>
      <p:sp>
        <p:nvSpPr>
          <p:cNvPr id="8" name="Rectangle 7"/>
          <p:cNvSpPr/>
          <p:nvPr/>
        </p:nvSpPr>
        <p:spPr>
          <a:xfrm>
            <a:off x="0" y="6642556"/>
            <a:ext cx="5181600" cy="215444"/>
          </a:xfrm>
          <a:prstGeom prst="rect">
            <a:avLst/>
          </a:prstGeom>
          <a:solidFill>
            <a:schemeClr val="bg1"/>
          </a:solidFill>
        </p:spPr>
        <p:txBody>
          <a:bodyPr wrap="square">
            <a:spAutoFit/>
          </a:bodyPr>
          <a:lstStyle/>
          <a:p>
            <a:r>
              <a:rPr lang="en-US" sz="800" dirty="0" smtClean="0"/>
              <a:t>http://wellandgoodnyc.com/2010/06/28/todays-psa-exercise-with-caution-in-todays-inferno/#axzz1HNiKtNhv</a:t>
            </a:r>
            <a:endParaRPr lang="en-US" sz="800" dirty="0"/>
          </a:p>
        </p:txBody>
      </p:sp>
      <p:pic>
        <p:nvPicPr>
          <p:cNvPr id="9" name="Picture 8"/>
          <p:cNvPicPr/>
          <p:nvPr/>
        </p:nvPicPr>
        <p:blipFill>
          <a:blip r:embed="rId5" cstate="print"/>
          <a:srcRect/>
          <a:stretch>
            <a:fillRect/>
          </a:stretch>
        </p:blipFill>
        <p:spPr bwMode="auto">
          <a:xfrm>
            <a:off x="2362200" y="4267200"/>
            <a:ext cx="3581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Content Placeholder 2"/>
          <p:cNvSpPr>
            <a:spLocks noGrp="1"/>
          </p:cNvSpPr>
          <p:nvPr>
            <p:ph idx="1"/>
          </p:nvPr>
        </p:nvSpPr>
        <p:spPr>
          <a:xfrm>
            <a:off x="457200" y="2240280"/>
            <a:ext cx="8229600" cy="4389120"/>
          </a:xfrm>
        </p:spPr>
        <p:txBody>
          <a:bodyPr>
            <a:normAutofit/>
          </a:bodyPr>
          <a:lstStyle/>
          <a:p>
            <a:pPr marL="514350" lvl="0" indent="-514350">
              <a:buFont typeface="+mj-lt"/>
              <a:buAutoNum type="arabicPeriod"/>
            </a:pPr>
            <a:r>
              <a:rPr lang="en-US" dirty="0" smtClean="0"/>
              <a:t>What is the </a:t>
            </a:r>
            <a:r>
              <a:rPr lang="en-US" b="1" dirty="0" smtClean="0"/>
              <a:t>optimal route, based on energy (kilocalories) consumption</a:t>
            </a:r>
            <a:r>
              <a:rPr lang="en-US" dirty="0" smtClean="0"/>
              <a:t>, from San Diego to Virginia Beach?</a:t>
            </a:r>
          </a:p>
          <a:p>
            <a:pPr marL="514350" lvl="0" indent="-514350">
              <a:buFont typeface="+mj-lt"/>
              <a:buAutoNum type="arabicPeriod"/>
            </a:pPr>
            <a:r>
              <a:rPr lang="en-US" dirty="0" smtClean="0"/>
              <a:t>Is the shortest walking route determined by Google Maps </a:t>
            </a:r>
            <a:r>
              <a:rPr lang="en-US" b="1" dirty="0" smtClean="0"/>
              <a:t>more energy efficient</a:t>
            </a:r>
            <a:r>
              <a:rPr lang="en-US" dirty="0" smtClean="0"/>
              <a:t>?</a:t>
            </a:r>
          </a:p>
          <a:p>
            <a:pPr marL="514350" lvl="0" indent="-514350">
              <a:buFont typeface="+mj-lt"/>
              <a:buAutoNum type="arabicPeriod"/>
            </a:pPr>
            <a:r>
              <a:rPr lang="en-US" dirty="0" smtClean="0"/>
              <a:t>Does the </a:t>
            </a:r>
            <a:r>
              <a:rPr lang="en-US" b="1" dirty="0" smtClean="0"/>
              <a:t>direction of travel </a:t>
            </a:r>
            <a:r>
              <a:rPr lang="en-US" dirty="0" smtClean="0"/>
              <a:t>across the United States (East to West / West to East) </a:t>
            </a:r>
            <a:r>
              <a:rPr lang="en-US" b="1" dirty="0" smtClean="0"/>
              <a:t>make a difference?</a:t>
            </a:r>
          </a:p>
          <a:p>
            <a:pPr marL="514350" lvl="0" indent="-514350">
              <a:buFont typeface="+mj-lt"/>
              <a:buAutoNum type="arabicPeriod"/>
            </a:pPr>
            <a:r>
              <a:rPr lang="en-US" dirty="0" smtClean="0"/>
              <a:t>Is the World Record running route across the United States </a:t>
            </a:r>
            <a:r>
              <a:rPr lang="en-US" b="1" dirty="0" smtClean="0"/>
              <a:t>more efficient </a:t>
            </a:r>
            <a:r>
              <a:rPr lang="en-US" dirty="0" smtClean="0"/>
              <a:t>than the determined route?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Issues</a:t>
            </a:r>
            <a:endParaRPr lang="en-US" dirty="0"/>
          </a:p>
        </p:txBody>
      </p:sp>
      <p:sp>
        <p:nvSpPr>
          <p:cNvPr id="5" name="Content Placeholder 4"/>
          <p:cNvSpPr>
            <a:spLocks noGrp="1"/>
          </p:cNvSpPr>
          <p:nvPr>
            <p:ph sz="half" idx="1"/>
          </p:nvPr>
        </p:nvSpPr>
        <p:spPr>
          <a:xfrm>
            <a:off x="457200" y="2270760"/>
            <a:ext cx="4038600" cy="4434840"/>
          </a:xfrm>
        </p:spPr>
        <p:txBody>
          <a:bodyPr/>
          <a:lstStyle/>
          <a:p>
            <a:r>
              <a:rPr lang="en-US" b="1" dirty="0" smtClean="0"/>
              <a:t>Criteria Inaccuracies</a:t>
            </a:r>
            <a:endParaRPr lang="en-US" dirty="0" smtClean="0"/>
          </a:p>
          <a:p>
            <a:r>
              <a:rPr lang="en-US" b="1" dirty="0" smtClean="0"/>
              <a:t>Temporal Conditions</a:t>
            </a:r>
          </a:p>
          <a:p>
            <a:pPr lvl="0"/>
            <a:r>
              <a:rPr lang="en-US" b="1" dirty="0" smtClean="0"/>
              <a:t>Large Data Sets</a:t>
            </a:r>
          </a:p>
          <a:p>
            <a:pPr lvl="0"/>
            <a:r>
              <a:rPr lang="en-US" b="1" dirty="0" smtClean="0"/>
              <a:t>Bridges</a:t>
            </a:r>
          </a:p>
          <a:p>
            <a:r>
              <a:rPr lang="en-US" b="1" dirty="0" smtClean="0"/>
              <a:t>Uphill/Downhill</a:t>
            </a:r>
            <a:endParaRPr lang="en-US" dirty="0" smtClean="0"/>
          </a:p>
          <a:p>
            <a:pPr lvl="0"/>
            <a:r>
              <a:rPr lang="en-US" b="1" dirty="0" smtClean="0"/>
              <a:t>Data Quality</a:t>
            </a:r>
            <a:endParaRPr lang="en-US" dirty="0" smtClean="0"/>
          </a:p>
          <a:p>
            <a:endParaRPr lang="en-US" dirty="0"/>
          </a:p>
        </p:txBody>
      </p:sp>
      <p:sp>
        <p:nvSpPr>
          <p:cNvPr id="6" name="Content Placeholder 5"/>
          <p:cNvSpPr>
            <a:spLocks noGrp="1"/>
          </p:cNvSpPr>
          <p:nvPr>
            <p:ph sz="half" idx="2"/>
          </p:nvPr>
        </p:nvSpPr>
        <p:spPr>
          <a:xfrm>
            <a:off x="4648200" y="2270760"/>
            <a:ext cx="4038600" cy="4434840"/>
          </a:xfrm>
        </p:spPr>
        <p:txBody>
          <a:bodyPr/>
          <a:lstStyle/>
          <a:p>
            <a:pPr lvl="0"/>
            <a:r>
              <a:rPr lang="en-US" b="1" dirty="0" smtClean="0"/>
              <a:t>Road Surface</a:t>
            </a:r>
            <a:r>
              <a:rPr lang="en-US" dirty="0" smtClean="0"/>
              <a:t> </a:t>
            </a:r>
          </a:p>
          <a:p>
            <a:pPr lvl="0"/>
            <a:r>
              <a:rPr lang="en-US" b="1" dirty="0" smtClean="0"/>
              <a:t>Legal Restrictions</a:t>
            </a:r>
            <a:endParaRPr lang="en-US" dirty="0" smtClean="0"/>
          </a:p>
          <a:p>
            <a:pPr lvl="0"/>
            <a:r>
              <a:rPr lang="en-US" b="1" dirty="0" smtClean="0"/>
              <a:t>Spatial Reference</a:t>
            </a:r>
            <a:endParaRPr lang="en-US" dirty="0" smtClean="0"/>
          </a:p>
          <a:p>
            <a:pPr lvl="0"/>
            <a:r>
              <a:rPr lang="en-US" b="1" dirty="0" smtClean="0"/>
              <a:t>Weight Reduction</a:t>
            </a:r>
            <a:endParaRPr lang="en-US" dirty="0" smtClean="0"/>
          </a:p>
          <a:p>
            <a:pPr lvl="0"/>
            <a:r>
              <a:rPr lang="en-US" b="1" dirty="0" smtClean="0"/>
              <a:t>Data Availability</a:t>
            </a:r>
            <a:endParaRPr lang="en-US" dirty="0" smtClean="0"/>
          </a:p>
          <a:p>
            <a:pPr lvl="0"/>
            <a:r>
              <a:rPr lang="en-US" b="1" dirty="0" smtClean="0"/>
              <a:t>Data Currency</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lstStyle/>
          <a:p>
            <a:r>
              <a:rPr lang="en-US" dirty="0" smtClean="0"/>
              <a:t>Google Maps</a:t>
            </a:r>
          </a:p>
          <a:p>
            <a:r>
              <a:rPr lang="en-US" dirty="0" smtClean="0"/>
              <a:t>U.S. Census Bureau</a:t>
            </a:r>
          </a:p>
          <a:p>
            <a:r>
              <a:rPr lang="en-US" dirty="0" smtClean="0"/>
              <a:t>U.S. Department of Agriculture (USDA)</a:t>
            </a:r>
          </a:p>
          <a:p>
            <a:r>
              <a:rPr lang="en-US" dirty="0" smtClean="0"/>
              <a:t>National Oceanic and Atmospheric Administration (NOAA)</a:t>
            </a:r>
          </a:p>
          <a:p>
            <a:r>
              <a:rPr lang="en-US" dirty="0" smtClean="0"/>
              <a:t>Frank Giannino (World Record Holder)</a:t>
            </a:r>
          </a:p>
          <a:p>
            <a:r>
              <a:rPr lang="en-US" dirty="0" smtClean="0"/>
              <a:t>Geoff Weber (Future World Record Holder)</a:t>
            </a:r>
          </a:p>
          <a:p>
            <a:r>
              <a:rPr lang="en-US" dirty="0" smtClean="0"/>
              <a:t>Crowd Sourcing (2011 Runners)</a:t>
            </a:r>
          </a:p>
          <a:p>
            <a:pPr lvl="1"/>
            <a:r>
              <a:rPr lang="en-US" dirty="0" smtClean="0"/>
              <a:t>Presently in contact with 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Methodology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Data Acquisition</a:t>
            </a:r>
          </a:p>
          <a:p>
            <a:r>
              <a:rPr lang="en-US" dirty="0" smtClean="0"/>
              <a:t>Data Preparation</a:t>
            </a:r>
          </a:p>
          <a:p>
            <a:pPr lvl="1"/>
            <a:r>
              <a:rPr lang="en-US" dirty="0" smtClean="0"/>
              <a:t>Mosaic Data</a:t>
            </a:r>
          </a:p>
          <a:p>
            <a:pPr lvl="1"/>
            <a:r>
              <a:rPr lang="en-US" dirty="0" smtClean="0"/>
              <a:t>Buffer Road/Trail Network</a:t>
            </a:r>
          </a:p>
          <a:p>
            <a:pPr lvl="1"/>
            <a:r>
              <a:rPr lang="en-US" dirty="0" smtClean="0"/>
              <a:t>Clip Data</a:t>
            </a:r>
          </a:p>
          <a:p>
            <a:pPr lvl="1"/>
            <a:r>
              <a:rPr lang="en-US" dirty="0" smtClean="0"/>
              <a:t>Convert to Raster</a:t>
            </a:r>
          </a:p>
          <a:p>
            <a:r>
              <a:rPr lang="en-US" dirty="0" smtClean="0"/>
              <a:t>Data Analysis</a:t>
            </a:r>
          </a:p>
          <a:p>
            <a:pPr lvl="1"/>
            <a:r>
              <a:rPr lang="en-US" dirty="0" smtClean="0"/>
              <a:t>Determine Criteria</a:t>
            </a:r>
          </a:p>
          <a:p>
            <a:pPr lvl="1"/>
            <a:r>
              <a:rPr lang="en-US" dirty="0" smtClean="0"/>
              <a:t>Slope Analysis</a:t>
            </a:r>
          </a:p>
          <a:p>
            <a:pPr lvl="1"/>
            <a:r>
              <a:rPr lang="en-US" dirty="0" smtClean="0"/>
              <a:t>Combine Data</a:t>
            </a:r>
          </a:p>
          <a:p>
            <a:pPr lvl="1"/>
            <a:r>
              <a:rPr lang="en-US" dirty="0" smtClean="0"/>
              <a:t>Determine Best Route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Timeline</a:t>
            </a:r>
            <a:endParaRPr lang="en-US" dirty="0"/>
          </a:p>
        </p:txBody>
      </p:sp>
      <p:sp>
        <p:nvSpPr>
          <p:cNvPr id="3" name="Content Placeholder 2"/>
          <p:cNvSpPr>
            <a:spLocks noGrp="1"/>
          </p:cNvSpPr>
          <p:nvPr>
            <p:ph idx="1"/>
          </p:nvPr>
        </p:nvSpPr>
        <p:spPr/>
        <p:txBody>
          <a:bodyPr/>
          <a:lstStyle/>
          <a:p>
            <a:r>
              <a:rPr lang="en-US" dirty="0" smtClean="0"/>
              <a:t>Data Acquisition.  4 weeks</a:t>
            </a:r>
          </a:p>
          <a:p>
            <a:r>
              <a:rPr lang="en-US" dirty="0" smtClean="0"/>
              <a:t>Data Preparation.  4 weeks</a:t>
            </a:r>
          </a:p>
          <a:p>
            <a:r>
              <a:rPr lang="en-US" dirty="0" smtClean="0"/>
              <a:t>Data Analysis.  6 weeks</a:t>
            </a:r>
          </a:p>
          <a:p>
            <a:r>
              <a:rPr lang="en-US" dirty="0" smtClean="0"/>
              <a:t>Presentation.  6 weeks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Results</a:t>
            </a:r>
            <a:endParaRPr lang="en-US" dirty="0"/>
          </a:p>
        </p:txBody>
      </p:sp>
      <p:sp>
        <p:nvSpPr>
          <p:cNvPr id="3" name="Content Placeholder 2"/>
          <p:cNvSpPr>
            <a:spLocks noGrp="1"/>
          </p:cNvSpPr>
          <p:nvPr>
            <p:ph idx="1"/>
          </p:nvPr>
        </p:nvSpPr>
        <p:spPr>
          <a:xfrm>
            <a:off x="457200" y="2240280"/>
            <a:ext cx="8229600" cy="4389120"/>
          </a:xfrm>
        </p:spPr>
        <p:txBody>
          <a:bodyPr>
            <a:normAutofit/>
          </a:bodyPr>
          <a:lstStyle/>
          <a:p>
            <a:pPr marL="514350" lvl="0" indent="-514350">
              <a:buFont typeface="+mj-lt"/>
              <a:buAutoNum type="arabicPeriod"/>
            </a:pPr>
            <a:r>
              <a:rPr lang="en-US" dirty="0" smtClean="0"/>
              <a:t>The optimal route from San Diego to Virginia Beach </a:t>
            </a:r>
            <a:r>
              <a:rPr lang="en-US" b="1" dirty="0" smtClean="0"/>
              <a:t>will not be the same </a:t>
            </a:r>
            <a:r>
              <a:rPr lang="en-US" dirty="0" smtClean="0"/>
              <a:t>as the Google Maps shortest walking route.</a:t>
            </a:r>
          </a:p>
          <a:p>
            <a:pPr marL="514350" lvl="0" indent="-514350">
              <a:buFont typeface="+mj-lt"/>
              <a:buAutoNum type="arabicPeriod"/>
            </a:pPr>
            <a:r>
              <a:rPr lang="en-US" dirty="0" smtClean="0"/>
              <a:t>The energy (kilocalories) consumption for the optimal GIS route </a:t>
            </a:r>
            <a:r>
              <a:rPr lang="en-US" b="1" dirty="0" smtClean="0"/>
              <a:t>will be lower </a:t>
            </a:r>
            <a:r>
              <a:rPr lang="en-US" dirty="0" smtClean="0"/>
              <a:t>than the Google Maps route.</a:t>
            </a:r>
          </a:p>
          <a:p>
            <a:pPr marL="514350" lvl="0" indent="-514350">
              <a:buFont typeface="+mj-lt"/>
              <a:buAutoNum type="arabicPeriod"/>
            </a:pPr>
            <a:r>
              <a:rPr lang="en-US" dirty="0" smtClean="0"/>
              <a:t>The direction of travel for the same route </a:t>
            </a:r>
            <a:r>
              <a:rPr lang="en-US" b="1" dirty="0" smtClean="0"/>
              <a:t>makes a difference </a:t>
            </a:r>
            <a:r>
              <a:rPr lang="en-US" dirty="0" smtClean="0"/>
              <a:t>in energy (kilocalories) consumption.</a:t>
            </a:r>
          </a:p>
          <a:p>
            <a:pPr marL="514350" lvl="0" indent="-514350">
              <a:buFont typeface="+mj-lt"/>
              <a:buAutoNum type="arabicPeriod"/>
            </a:pPr>
            <a:r>
              <a:rPr lang="en-US" dirty="0" smtClean="0"/>
              <a:t>The optimal GIS route is </a:t>
            </a:r>
            <a:r>
              <a:rPr lang="en-US" b="1" dirty="0" smtClean="0"/>
              <a:t>more energy efficient </a:t>
            </a:r>
            <a:r>
              <a:rPr lang="en-US" dirty="0" smtClean="0"/>
              <a:t>than the World Record route.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2087880"/>
            <a:ext cx="8229600" cy="4389120"/>
          </a:xfrm>
        </p:spPr>
        <p:txBody>
          <a:bodyPr/>
          <a:lstStyle/>
          <a:p>
            <a:r>
              <a:rPr lang="en-US" dirty="0" smtClean="0"/>
              <a:t>Background</a:t>
            </a:r>
          </a:p>
          <a:p>
            <a:r>
              <a:rPr lang="en-US" dirty="0" smtClean="0"/>
              <a:t>Study Factors</a:t>
            </a:r>
          </a:p>
          <a:p>
            <a:r>
              <a:rPr lang="en-US" dirty="0" smtClean="0"/>
              <a:t>Research Objectives</a:t>
            </a:r>
          </a:p>
          <a:p>
            <a:r>
              <a:rPr lang="en-US" dirty="0" smtClean="0"/>
              <a:t>Issues</a:t>
            </a:r>
          </a:p>
          <a:p>
            <a:r>
              <a:rPr lang="en-US" dirty="0" smtClean="0"/>
              <a:t>Data Sources</a:t>
            </a:r>
          </a:p>
          <a:p>
            <a:r>
              <a:rPr lang="en-US" dirty="0" smtClean="0"/>
              <a:t>Proposed Methodology</a:t>
            </a:r>
          </a:p>
          <a:p>
            <a:r>
              <a:rPr lang="en-US" dirty="0" smtClean="0"/>
              <a:t>Projected Timeline</a:t>
            </a:r>
          </a:p>
          <a:p>
            <a:r>
              <a:rPr lang="en-US" dirty="0" smtClean="0"/>
              <a:t>Anticipated Results</a:t>
            </a:r>
          </a:p>
        </p:txBody>
      </p:sp>
      <p:pic>
        <p:nvPicPr>
          <p:cNvPr id="4" name="Picture 3" descr="Penn_Lion.jpg"/>
          <p:cNvPicPr>
            <a:picLocks noChangeAspect="1"/>
          </p:cNvPicPr>
          <p:nvPr/>
        </p:nvPicPr>
        <p:blipFill>
          <a:blip r:embed="rId3" cstate="print"/>
          <a:stretch>
            <a:fillRect/>
          </a:stretch>
        </p:blipFill>
        <p:spPr>
          <a:xfrm>
            <a:off x="6924675" y="5051009"/>
            <a:ext cx="1914525" cy="14259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Study Factors</a:t>
            </a:r>
          </a:p>
          <a:p>
            <a:r>
              <a:rPr lang="en-US" dirty="0" smtClean="0"/>
              <a:t>Research Objectives</a:t>
            </a:r>
          </a:p>
          <a:p>
            <a:r>
              <a:rPr lang="en-US" dirty="0" smtClean="0"/>
              <a:t>Issues</a:t>
            </a:r>
          </a:p>
          <a:p>
            <a:r>
              <a:rPr lang="en-US" dirty="0" smtClean="0"/>
              <a:t>Data Sources</a:t>
            </a:r>
          </a:p>
          <a:p>
            <a:r>
              <a:rPr lang="en-US" dirty="0" smtClean="0"/>
              <a:t>Proposed Methodology</a:t>
            </a:r>
          </a:p>
          <a:p>
            <a:r>
              <a:rPr lang="en-US" dirty="0" smtClean="0"/>
              <a:t>Projected Timeline</a:t>
            </a:r>
          </a:p>
          <a:p>
            <a:r>
              <a:rPr lang="en-US" dirty="0" smtClean="0"/>
              <a:t>Anticipated Results</a:t>
            </a:r>
          </a:p>
          <a:p>
            <a:r>
              <a:rPr lang="en-US" dirty="0" smtClean="0"/>
              <a:t>Summary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Explorers</a:t>
            </a:r>
            <a:endParaRPr lang="en-US" dirty="0"/>
          </a:p>
        </p:txBody>
      </p:sp>
      <p:pic>
        <p:nvPicPr>
          <p:cNvPr id="5" name="Picture 4" descr="LewisandClark.jpg"/>
          <p:cNvPicPr>
            <a:picLocks noChangeAspect="1"/>
          </p:cNvPicPr>
          <p:nvPr/>
        </p:nvPicPr>
        <p:blipFill>
          <a:blip r:embed="rId3" cstate="print"/>
          <a:stretch>
            <a:fillRect/>
          </a:stretch>
        </p:blipFill>
        <p:spPr>
          <a:xfrm>
            <a:off x="228600" y="1981200"/>
            <a:ext cx="8708189" cy="4730996"/>
          </a:xfrm>
          <a:prstGeom prst="rect">
            <a:avLst/>
          </a:prstGeom>
        </p:spPr>
      </p:pic>
      <p:pic>
        <p:nvPicPr>
          <p:cNvPr id="7" name="Picture 6" descr="LewisAndClark1.jpg"/>
          <p:cNvPicPr>
            <a:picLocks noChangeAspect="1"/>
          </p:cNvPicPr>
          <p:nvPr/>
        </p:nvPicPr>
        <p:blipFill>
          <a:blip r:embed="rId4" cstate="print"/>
          <a:stretch>
            <a:fillRect/>
          </a:stretch>
        </p:blipFill>
        <p:spPr>
          <a:xfrm>
            <a:off x="6477000" y="914400"/>
            <a:ext cx="2514599" cy="1760220"/>
          </a:xfrm>
          <a:prstGeom prst="rect">
            <a:avLst/>
          </a:prstGeom>
        </p:spPr>
      </p:pic>
      <p:pic>
        <p:nvPicPr>
          <p:cNvPr id="8" name="Picture 7" descr="Lewisclarkrussell2.jpg"/>
          <p:cNvPicPr>
            <a:picLocks noChangeAspect="1"/>
          </p:cNvPicPr>
          <p:nvPr/>
        </p:nvPicPr>
        <p:blipFill>
          <a:blip r:embed="rId5" cstate="print"/>
          <a:stretch>
            <a:fillRect/>
          </a:stretch>
        </p:blipFill>
        <p:spPr>
          <a:xfrm>
            <a:off x="76201" y="4419600"/>
            <a:ext cx="3006435" cy="2362199"/>
          </a:xfrm>
          <a:prstGeom prst="rect">
            <a:avLst/>
          </a:prstGeom>
        </p:spPr>
      </p:pic>
      <p:sp>
        <p:nvSpPr>
          <p:cNvPr id="6" name="Rectangle 5"/>
          <p:cNvSpPr/>
          <p:nvPr/>
        </p:nvSpPr>
        <p:spPr>
          <a:xfrm>
            <a:off x="6019800" y="6477000"/>
            <a:ext cx="2819400" cy="215444"/>
          </a:xfrm>
          <a:prstGeom prst="rect">
            <a:avLst/>
          </a:prstGeom>
          <a:solidFill>
            <a:schemeClr val="bg1"/>
          </a:solidFill>
        </p:spPr>
        <p:txBody>
          <a:bodyPr wrap="square">
            <a:spAutoFit/>
          </a:bodyPr>
          <a:lstStyle/>
          <a:p>
            <a:r>
              <a:rPr lang="en-US" sz="800" dirty="0" smtClean="0"/>
              <a:t>http://www.ngs.noaa.gov/LewisAndClark/images/map.jpg</a:t>
            </a:r>
            <a:endParaRPr lang="en-US" sz="800" dirty="0"/>
          </a:p>
        </p:txBody>
      </p:sp>
      <p:sp>
        <p:nvSpPr>
          <p:cNvPr id="9" name="Rectangle 8"/>
          <p:cNvSpPr/>
          <p:nvPr/>
        </p:nvSpPr>
        <p:spPr>
          <a:xfrm>
            <a:off x="152400" y="6553200"/>
            <a:ext cx="2590800" cy="215444"/>
          </a:xfrm>
          <a:prstGeom prst="rect">
            <a:avLst/>
          </a:prstGeom>
          <a:solidFill>
            <a:schemeClr val="bg1"/>
          </a:solidFill>
        </p:spPr>
        <p:txBody>
          <a:bodyPr wrap="square">
            <a:spAutoFit/>
          </a:bodyPr>
          <a:lstStyle/>
          <a:p>
            <a:r>
              <a:rPr lang="en-US" sz="800" dirty="0" smtClean="0"/>
              <a:t>http://www.legendsofamerica.com/ah-lewisclark.html</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m_damron_forrest_gump.jpg"/>
          <p:cNvPicPr>
            <a:picLocks noChangeAspect="1"/>
          </p:cNvPicPr>
          <p:nvPr/>
        </p:nvPicPr>
        <p:blipFill>
          <a:blip r:embed="rId3" cstate="print"/>
          <a:stretch>
            <a:fillRect/>
          </a:stretch>
        </p:blipFill>
        <p:spPr>
          <a:xfrm>
            <a:off x="202981" y="3429000"/>
            <a:ext cx="3530819" cy="3276600"/>
          </a:xfrm>
          <a:prstGeom prst="rect">
            <a:avLst/>
          </a:prstGeom>
        </p:spPr>
      </p:pic>
      <p:pic>
        <p:nvPicPr>
          <p:cNvPr id="6" name="Picture 5" descr="Weston_Walking.jpg"/>
          <p:cNvPicPr>
            <a:picLocks noChangeAspect="1"/>
          </p:cNvPicPr>
          <p:nvPr/>
        </p:nvPicPr>
        <p:blipFill>
          <a:blip r:embed="rId4" cstate="print"/>
          <a:stretch>
            <a:fillRect/>
          </a:stretch>
        </p:blipFill>
        <p:spPr>
          <a:xfrm>
            <a:off x="4693111" y="990600"/>
            <a:ext cx="4238941" cy="3048000"/>
          </a:xfrm>
          <a:prstGeom prst="rect">
            <a:avLst/>
          </a:prstGeom>
        </p:spPr>
      </p:pic>
      <p:pic>
        <p:nvPicPr>
          <p:cNvPr id="4" name="Picture 3" descr="Frank_Giannino1.jpg"/>
          <p:cNvPicPr>
            <a:picLocks noChangeAspect="1"/>
          </p:cNvPicPr>
          <p:nvPr/>
        </p:nvPicPr>
        <p:blipFill>
          <a:blip r:embed="rId5" cstate="print"/>
          <a:stretch>
            <a:fillRect/>
          </a:stretch>
        </p:blipFill>
        <p:spPr>
          <a:xfrm>
            <a:off x="3048000" y="2463800"/>
            <a:ext cx="2667000" cy="3784600"/>
          </a:xfrm>
          <a:prstGeom prst="rect">
            <a:avLst/>
          </a:prstGeom>
        </p:spPr>
      </p:pic>
      <p:pic>
        <p:nvPicPr>
          <p:cNvPr id="5" name="Picture 4" descr="Geoff_Weber.jpg"/>
          <p:cNvPicPr>
            <a:picLocks noChangeAspect="1"/>
          </p:cNvPicPr>
          <p:nvPr/>
        </p:nvPicPr>
        <p:blipFill>
          <a:blip r:embed="rId6" cstate="print"/>
          <a:srcRect l="30357" r="16071"/>
          <a:stretch>
            <a:fillRect/>
          </a:stretch>
        </p:blipFill>
        <p:spPr>
          <a:xfrm>
            <a:off x="5715000" y="3581400"/>
            <a:ext cx="2971800" cy="3120390"/>
          </a:xfrm>
          <a:prstGeom prst="rect">
            <a:avLst/>
          </a:prstGeom>
        </p:spPr>
      </p:pic>
      <p:sp>
        <p:nvSpPr>
          <p:cNvPr id="7" name="Rectangle 6"/>
          <p:cNvSpPr/>
          <p:nvPr/>
        </p:nvSpPr>
        <p:spPr>
          <a:xfrm>
            <a:off x="6705600" y="3352800"/>
            <a:ext cx="2209800" cy="215444"/>
          </a:xfrm>
          <a:prstGeom prst="rect">
            <a:avLst/>
          </a:prstGeom>
          <a:solidFill>
            <a:schemeClr val="bg1"/>
          </a:solidFill>
        </p:spPr>
        <p:txBody>
          <a:bodyPr wrap="square">
            <a:spAutoFit/>
          </a:bodyPr>
          <a:lstStyle/>
          <a:p>
            <a:r>
              <a:rPr lang="en-US" sz="800" dirty="0" smtClean="0"/>
              <a:t>http://www.goyaasma.com/testimonials.html</a:t>
            </a:r>
            <a:endParaRPr lang="en-US" sz="800" dirty="0"/>
          </a:p>
        </p:txBody>
      </p:sp>
      <p:sp>
        <p:nvSpPr>
          <p:cNvPr id="2" name="Title 1"/>
          <p:cNvSpPr>
            <a:spLocks noGrp="1"/>
          </p:cNvSpPr>
          <p:nvPr>
            <p:ph type="title"/>
          </p:nvPr>
        </p:nvSpPr>
        <p:spPr>
          <a:xfrm>
            <a:off x="457200" y="1828800"/>
            <a:ext cx="8305800" cy="1143000"/>
          </a:xfrm>
        </p:spPr>
        <p:txBody>
          <a:bodyPr>
            <a:normAutofit fontScale="90000"/>
          </a:bodyPr>
          <a:lstStyle/>
          <a:p>
            <a:r>
              <a:rPr lang="en-US" dirty="0" smtClean="0"/>
              <a:t>Background:</a:t>
            </a:r>
            <a:br>
              <a:rPr lang="en-US" dirty="0" smtClean="0"/>
            </a:br>
            <a:r>
              <a:rPr lang="en-US" dirty="0" smtClean="0"/>
              <a:t>Walkers and</a:t>
            </a:r>
            <a:br>
              <a:rPr lang="en-US" dirty="0" smtClean="0"/>
            </a:br>
            <a:r>
              <a:rPr lang="en-US" dirty="0" smtClean="0"/>
              <a:t>Runners</a:t>
            </a:r>
            <a:endParaRPr lang="en-US" dirty="0"/>
          </a:p>
        </p:txBody>
      </p:sp>
      <p:pic>
        <p:nvPicPr>
          <p:cNvPr id="8" name="Picture 7" descr="Dean_Karnazes.jpg"/>
          <p:cNvPicPr>
            <a:picLocks noChangeAspect="1"/>
          </p:cNvPicPr>
          <p:nvPr/>
        </p:nvPicPr>
        <p:blipFill>
          <a:blip r:embed="rId7" cstate="print"/>
          <a:stretch>
            <a:fillRect/>
          </a:stretch>
        </p:blipFill>
        <p:spPr>
          <a:xfrm>
            <a:off x="1914408" y="5257800"/>
            <a:ext cx="5629392" cy="1421978"/>
          </a:xfrm>
          <a:prstGeom prst="rect">
            <a:avLst/>
          </a:prstGeom>
        </p:spPr>
      </p:pic>
      <p:sp>
        <p:nvSpPr>
          <p:cNvPr id="9" name="Down Arrow 8"/>
          <p:cNvSpPr/>
          <p:nvPr/>
        </p:nvSpPr>
        <p:spPr>
          <a:xfrm>
            <a:off x="7391400" y="152400"/>
            <a:ext cx="609600" cy="762000"/>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114800" y="2209800"/>
            <a:ext cx="609600" cy="762000"/>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2209800" y="5562600"/>
            <a:ext cx="609600" cy="762000"/>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62000" y="2590800"/>
            <a:ext cx="609600" cy="762000"/>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5400000">
            <a:off x="7620000" y="4038600"/>
            <a:ext cx="609600" cy="762000"/>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2" nodeType="click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1" animBg="1"/>
      <p:bldP spid="10" grpId="2" animBg="1"/>
      <p:bldP spid="11" grpId="0" animBg="1"/>
      <p:bldP spid="11" grpId="1" animBg="1"/>
      <p:bldP spid="12" grpId="0" animBg="1"/>
      <p:bldP spid="12"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dirty="0" smtClean="0"/>
              <a:t>Background: Research Questions</a:t>
            </a:r>
            <a:endParaRPr lang="en-US" dirty="0"/>
          </a:p>
        </p:txBody>
      </p:sp>
      <p:sp>
        <p:nvSpPr>
          <p:cNvPr id="3" name="Content Placeholder 2"/>
          <p:cNvSpPr>
            <a:spLocks noGrp="1"/>
          </p:cNvSpPr>
          <p:nvPr>
            <p:ph idx="1"/>
          </p:nvPr>
        </p:nvSpPr>
        <p:spPr>
          <a:xfrm>
            <a:off x="457200" y="3352800"/>
            <a:ext cx="8229600" cy="3048000"/>
          </a:xfrm>
        </p:spPr>
        <p:txBody>
          <a:bodyPr/>
          <a:lstStyle/>
          <a:p>
            <a:pPr marL="514350" lvl="0" indent="-514350">
              <a:buFont typeface="+mj-lt"/>
              <a:buAutoNum type="arabicPeriod"/>
            </a:pPr>
            <a:r>
              <a:rPr lang="en-US" b="1" dirty="0" smtClean="0"/>
              <a:t>What criteria would be required to determine the optimal route?</a:t>
            </a:r>
            <a:endParaRPr lang="en-US" dirty="0" smtClean="0"/>
          </a:p>
          <a:p>
            <a:pPr marL="514350" lvl="0" indent="-514350">
              <a:buFont typeface="+mj-lt"/>
              <a:buAutoNum type="arabicPeriod"/>
            </a:pPr>
            <a:r>
              <a:rPr lang="en-US" b="1" dirty="0" smtClean="0"/>
              <a:t>Is the shortest distance necessarily optimal?</a:t>
            </a:r>
            <a:endParaRPr lang="en-US" dirty="0" smtClean="0"/>
          </a:p>
          <a:p>
            <a:pPr marL="514350" lvl="0" indent="-514350">
              <a:buFont typeface="+mj-lt"/>
              <a:buAutoNum type="arabicPeriod"/>
            </a:pPr>
            <a:r>
              <a:rPr lang="en-US" b="1" dirty="0" smtClean="0"/>
              <a:t>How can GIS be used to determine the optimal route across the United States by foot?</a:t>
            </a: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Web Services</a:t>
            </a:r>
            <a:endParaRPr lang="en-US" dirty="0"/>
          </a:p>
        </p:txBody>
      </p:sp>
      <p:pic>
        <p:nvPicPr>
          <p:cNvPr id="4" name="Picture 3"/>
          <p:cNvPicPr/>
          <p:nvPr/>
        </p:nvPicPr>
        <p:blipFill>
          <a:blip r:embed="rId3" cstate="print"/>
          <a:srcRect/>
          <a:stretch>
            <a:fillRect/>
          </a:stretch>
        </p:blipFill>
        <p:spPr bwMode="auto">
          <a:xfrm>
            <a:off x="3276600" y="1905000"/>
            <a:ext cx="5715000" cy="21336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76200" y="2819400"/>
            <a:ext cx="5943600" cy="2428875"/>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2819400" y="4114800"/>
            <a:ext cx="6172200" cy="2514600"/>
          </a:xfrm>
          <a:prstGeom prst="rect">
            <a:avLst/>
          </a:prstGeom>
          <a:noFill/>
          <a:ln w="9525">
            <a:noFill/>
            <a:miter lim="800000"/>
            <a:headEnd/>
            <a:tailEnd/>
          </a:ln>
        </p:spPr>
      </p:pic>
      <p:sp>
        <p:nvSpPr>
          <p:cNvPr id="7" name="TextBox 6"/>
          <p:cNvSpPr txBox="1"/>
          <p:nvPr/>
        </p:nvSpPr>
        <p:spPr>
          <a:xfrm>
            <a:off x="5105400" y="2209800"/>
            <a:ext cx="3495380" cy="369332"/>
          </a:xfrm>
          <a:prstGeom prst="rect">
            <a:avLst/>
          </a:prstGeom>
          <a:solidFill>
            <a:schemeClr val="accent2">
              <a:lumMod val="20000"/>
              <a:lumOff val="80000"/>
            </a:schemeClr>
          </a:solidFill>
        </p:spPr>
        <p:txBody>
          <a:bodyPr wrap="none" rtlCol="0">
            <a:spAutoFit/>
          </a:bodyPr>
          <a:lstStyle/>
          <a:p>
            <a:r>
              <a:rPr lang="en-US" dirty="0" smtClean="0"/>
              <a:t>2970 miles at 39 days and 4 hours</a:t>
            </a:r>
            <a:endParaRPr lang="en-US" dirty="0"/>
          </a:p>
        </p:txBody>
      </p:sp>
      <p:sp>
        <p:nvSpPr>
          <p:cNvPr id="8" name="TextBox 7"/>
          <p:cNvSpPr txBox="1"/>
          <p:nvPr/>
        </p:nvSpPr>
        <p:spPr>
          <a:xfrm>
            <a:off x="2209800" y="3505200"/>
            <a:ext cx="3380477" cy="369332"/>
          </a:xfrm>
          <a:prstGeom prst="rect">
            <a:avLst/>
          </a:prstGeom>
          <a:solidFill>
            <a:schemeClr val="accent2">
              <a:lumMod val="20000"/>
              <a:lumOff val="80000"/>
            </a:schemeClr>
          </a:solidFill>
        </p:spPr>
        <p:txBody>
          <a:bodyPr wrap="none" rtlCol="0">
            <a:spAutoFit/>
          </a:bodyPr>
          <a:lstStyle/>
          <a:p>
            <a:r>
              <a:rPr lang="en-US" dirty="0" smtClean="0"/>
              <a:t>Walking Directions but an Error</a:t>
            </a:r>
            <a:endParaRPr lang="en-US" dirty="0"/>
          </a:p>
        </p:txBody>
      </p:sp>
      <p:sp>
        <p:nvSpPr>
          <p:cNvPr id="9" name="TextBox 8"/>
          <p:cNvSpPr txBox="1"/>
          <p:nvPr/>
        </p:nvSpPr>
        <p:spPr>
          <a:xfrm>
            <a:off x="4267200" y="4724400"/>
            <a:ext cx="4522648" cy="646331"/>
          </a:xfrm>
          <a:prstGeom prst="rect">
            <a:avLst/>
          </a:prstGeom>
          <a:solidFill>
            <a:schemeClr val="accent2">
              <a:lumMod val="20000"/>
              <a:lumOff val="80000"/>
            </a:schemeClr>
          </a:solidFill>
        </p:spPr>
        <p:txBody>
          <a:bodyPr wrap="none" rtlCol="0">
            <a:spAutoFit/>
          </a:bodyPr>
          <a:lstStyle/>
          <a:p>
            <a:r>
              <a:rPr lang="en-US" dirty="0" smtClean="0"/>
              <a:t>No Walking Directions.  Driving Directions:</a:t>
            </a:r>
          </a:p>
          <a:p>
            <a:r>
              <a:rPr lang="en-US" dirty="0" smtClean="0"/>
              <a:t>2913.73 miles at 42 hours s and 39  minutes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t>Background:</a:t>
            </a:r>
            <a:br>
              <a:rPr lang="en-US" dirty="0" smtClean="0"/>
            </a:br>
            <a:r>
              <a:rPr lang="en-US" dirty="0" smtClean="0"/>
              <a:t>Fuel Efficiency</a:t>
            </a:r>
            <a:endParaRPr lang="en-US" dirty="0"/>
          </a:p>
        </p:txBody>
      </p:sp>
      <p:pic>
        <p:nvPicPr>
          <p:cNvPr id="5" name="Picture 4" descr="Fuel_Economy.jpg"/>
          <p:cNvPicPr>
            <a:picLocks noChangeAspect="1"/>
          </p:cNvPicPr>
          <p:nvPr/>
        </p:nvPicPr>
        <p:blipFill>
          <a:blip r:embed="rId3" cstate="print"/>
          <a:stretch>
            <a:fillRect/>
          </a:stretch>
        </p:blipFill>
        <p:spPr>
          <a:xfrm>
            <a:off x="152400" y="3124200"/>
            <a:ext cx="5443370" cy="3505200"/>
          </a:xfrm>
          <a:prstGeom prst="rect">
            <a:avLst/>
          </a:prstGeom>
        </p:spPr>
      </p:pic>
      <p:pic>
        <p:nvPicPr>
          <p:cNvPr id="7" name="Picture 6" descr="pumping-gas.jpg"/>
          <p:cNvPicPr>
            <a:picLocks noChangeAspect="1"/>
          </p:cNvPicPr>
          <p:nvPr/>
        </p:nvPicPr>
        <p:blipFill>
          <a:blip r:embed="rId4" cstate="print"/>
          <a:stretch>
            <a:fillRect/>
          </a:stretch>
        </p:blipFill>
        <p:spPr>
          <a:xfrm>
            <a:off x="5638800" y="1219200"/>
            <a:ext cx="3376247" cy="2743200"/>
          </a:xfrm>
          <a:prstGeom prst="rect">
            <a:avLst/>
          </a:prstGeom>
        </p:spPr>
      </p:pic>
      <p:sp>
        <p:nvSpPr>
          <p:cNvPr id="6" name="Rectangle 5"/>
          <p:cNvSpPr/>
          <p:nvPr/>
        </p:nvSpPr>
        <p:spPr>
          <a:xfrm>
            <a:off x="6096000" y="3962400"/>
            <a:ext cx="2895600" cy="215444"/>
          </a:xfrm>
          <a:prstGeom prst="rect">
            <a:avLst/>
          </a:prstGeom>
          <a:solidFill>
            <a:schemeClr val="bg1"/>
          </a:solidFill>
        </p:spPr>
        <p:txBody>
          <a:bodyPr wrap="square">
            <a:spAutoFit/>
          </a:bodyPr>
          <a:lstStyle/>
          <a:p>
            <a:r>
              <a:rPr lang="en-US" sz="800" dirty="0" smtClean="0"/>
              <a:t>http://onemansblog.com/2007/12/12/tips-on-pumping-gas/</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t>Background: </a:t>
            </a:r>
            <a:br>
              <a:rPr lang="en-US" dirty="0" smtClean="0"/>
            </a:br>
            <a:r>
              <a:rPr lang="en-US" dirty="0" smtClean="0"/>
              <a:t>Food Energy</a:t>
            </a:r>
            <a:endParaRPr lang="en-US" dirty="0"/>
          </a:p>
        </p:txBody>
      </p:sp>
      <p:pic>
        <p:nvPicPr>
          <p:cNvPr id="6" name="Picture 5" descr="calories.jpg"/>
          <p:cNvPicPr>
            <a:picLocks noChangeAspect="1"/>
          </p:cNvPicPr>
          <p:nvPr/>
        </p:nvPicPr>
        <p:blipFill>
          <a:blip r:embed="rId3" cstate="print"/>
          <a:stretch>
            <a:fillRect/>
          </a:stretch>
        </p:blipFill>
        <p:spPr>
          <a:xfrm>
            <a:off x="5715000" y="1066800"/>
            <a:ext cx="3175000" cy="3187700"/>
          </a:xfrm>
          <a:prstGeom prst="rect">
            <a:avLst/>
          </a:prstGeom>
        </p:spPr>
      </p:pic>
      <p:pic>
        <p:nvPicPr>
          <p:cNvPr id="8" name="Picture 7" descr="food-guide-pyramid-1.jpg"/>
          <p:cNvPicPr>
            <a:picLocks noChangeAspect="1"/>
          </p:cNvPicPr>
          <p:nvPr/>
        </p:nvPicPr>
        <p:blipFill>
          <a:blip r:embed="rId4" cstate="print"/>
          <a:stretch>
            <a:fillRect/>
          </a:stretch>
        </p:blipFill>
        <p:spPr>
          <a:xfrm>
            <a:off x="419100" y="2438400"/>
            <a:ext cx="5143500" cy="4114800"/>
          </a:xfrm>
          <a:prstGeom prst="rect">
            <a:avLst/>
          </a:prstGeom>
        </p:spPr>
      </p:pic>
      <p:sp>
        <p:nvSpPr>
          <p:cNvPr id="7" name="Rectangle 6"/>
          <p:cNvSpPr/>
          <p:nvPr/>
        </p:nvSpPr>
        <p:spPr>
          <a:xfrm>
            <a:off x="5715000" y="4267200"/>
            <a:ext cx="1595309" cy="215444"/>
          </a:xfrm>
          <a:prstGeom prst="rect">
            <a:avLst/>
          </a:prstGeom>
        </p:spPr>
        <p:txBody>
          <a:bodyPr wrap="none">
            <a:spAutoFit/>
          </a:bodyPr>
          <a:lstStyle/>
          <a:p>
            <a:r>
              <a:rPr lang="en-US" sz="800" dirty="0" smtClean="0"/>
              <a:t>http://gailcons.wordpress.com/</a:t>
            </a:r>
            <a:endParaRPr lang="en-US" sz="800" dirty="0"/>
          </a:p>
        </p:txBody>
      </p:sp>
      <p:sp>
        <p:nvSpPr>
          <p:cNvPr id="9" name="Rectangle 8"/>
          <p:cNvSpPr/>
          <p:nvPr/>
        </p:nvSpPr>
        <p:spPr>
          <a:xfrm>
            <a:off x="2133600" y="6553200"/>
            <a:ext cx="3352800" cy="215444"/>
          </a:xfrm>
          <a:prstGeom prst="rect">
            <a:avLst/>
          </a:prstGeom>
          <a:solidFill>
            <a:schemeClr val="bg1"/>
          </a:solidFill>
        </p:spPr>
        <p:txBody>
          <a:bodyPr wrap="square">
            <a:spAutoFit/>
          </a:bodyPr>
          <a:lstStyle/>
          <a:p>
            <a:r>
              <a:rPr lang="en-US" sz="800" dirty="0" smtClean="0"/>
              <a:t>http://health.allrefer.com/pictures-images/food-guide-pyramid-1.html</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t>Background: Counting Calories </a:t>
            </a:r>
            <a:endParaRPr lang="en-US" dirty="0"/>
          </a:p>
        </p:txBody>
      </p:sp>
      <p:pic>
        <p:nvPicPr>
          <p:cNvPr id="5" name="Picture 4"/>
          <p:cNvPicPr/>
          <p:nvPr/>
        </p:nvPicPr>
        <p:blipFill>
          <a:blip r:embed="rId3" cstate="print"/>
          <a:srcRect l="26111" t="25629" r="27222" b="23112"/>
          <a:stretch>
            <a:fillRect/>
          </a:stretch>
        </p:blipFill>
        <p:spPr bwMode="auto">
          <a:xfrm>
            <a:off x="228600" y="2743200"/>
            <a:ext cx="4648200" cy="3200400"/>
          </a:xfrm>
          <a:prstGeom prst="rect">
            <a:avLst/>
          </a:prstGeom>
          <a:noFill/>
          <a:ln w="9525">
            <a:noFill/>
            <a:miter lim="800000"/>
            <a:headEnd/>
            <a:tailEnd/>
          </a:ln>
        </p:spPr>
      </p:pic>
      <p:pic>
        <p:nvPicPr>
          <p:cNvPr id="4" name="Picture 3" descr="Calorie-Burning%20Chart.jpg"/>
          <p:cNvPicPr>
            <a:picLocks noChangeAspect="1"/>
          </p:cNvPicPr>
          <p:nvPr/>
        </p:nvPicPr>
        <p:blipFill>
          <a:blip r:embed="rId4" cstate="print"/>
          <a:stretch>
            <a:fillRect/>
          </a:stretch>
        </p:blipFill>
        <p:spPr>
          <a:xfrm>
            <a:off x="4876800" y="3276600"/>
            <a:ext cx="4086729" cy="3033816"/>
          </a:xfrm>
          <a:prstGeom prst="rect">
            <a:avLst/>
          </a:prstGeom>
        </p:spPr>
      </p:pic>
      <p:sp>
        <p:nvSpPr>
          <p:cNvPr id="6" name="Rectangle 5"/>
          <p:cNvSpPr/>
          <p:nvPr/>
        </p:nvSpPr>
        <p:spPr>
          <a:xfrm>
            <a:off x="5943600" y="6324600"/>
            <a:ext cx="2895600" cy="215444"/>
          </a:xfrm>
          <a:prstGeom prst="rect">
            <a:avLst/>
          </a:prstGeom>
          <a:solidFill>
            <a:schemeClr val="bg1"/>
          </a:solidFill>
        </p:spPr>
        <p:txBody>
          <a:bodyPr wrap="square">
            <a:spAutoFit/>
          </a:bodyPr>
          <a:lstStyle/>
          <a:p>
            <a:r>
              <a:rPr lang="en-US" sz="800" dirty="0" smtClean="0"/>
              <a:t>http://www.todayhealthtips.com/calorie-burning-chart.html</a:t>
            </a:r>
            <a:endParaRPr lang="en-US" sz="800" dirty="0"/>
          </a:p>
        </p:txBody>
      </p:sp>
      <p:sp>
        <p:nvSpPr>
          <p:cNvPr id="7" name="Oval 6"/>
          <p:cNvSpPr/>
          <p:nvPr/>
        </p:nvSpPr>
        <p:spPr>
          <a:xfrm>
            <a:off x="1143000" y="4038600"/>
            <a:ext cx="23622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1654</TotalTime>
  <Words>2043</Words>
  <Application>Microsoft Office PowerPoint</Application>
  <PresentationFormat>On-screen Show (4:3)</PresentationFormat>
  <Paragraphs>161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Counting Calories Spatially: Optimizing Cross-US Running Routes</vt:lpstr>
      <vt:lpstr>Table of Contents</vt:lpstr>
      <vt:lpstr>Background: Explorers</vt:lpstr>
      <vt:lpstr>Background: Walkers and Runners</vt:lpstr>
      <vt:lpstr>Background: Research Questions</vt:lpstr>
      <vt:lpstr>Background: Web Services</vt:lpstr>
      <vt:lpstr>Background: Fuel Efficiency</vt:lpstr>
      <vt:lpstr>Background:  Food Energy</vt:lpstr>
      <vt:lpstr>Background: Counting Calories </vt:lpstr>
      <vt:lpstr>Study Factor: Gradient (Uphill and Downhill)</vt:lpstr>
      <vt:lpstr>Study Factor:  Wind (Headwinds / Tailwinds)</vt:lpstr>
      <vt:lpstr>Study Factors:  Temperature (Internal / External)</vt:lpstr>
      <vt:lpstr>Research Objectives</vt:lpstr>
      <vt:lpstr>Issues</vt:lpstr>
      <vt:lpstr>Data Sources</vt:lpstr>
      <vt:lpstr>Proposed Methodology </vt:lpstr>
      <vt:lpstr>Projected Timeline</vt:lpstr>
      <vt:lpstr>Anticipated Results</vt:lpstr>
      <vt:lpstr>Summary</vt:lpstr>
    </vt:vector>
  </TitlesOfParts>
  <Company>Booz Allen Hamilton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528572</dc:creator>
  <cp:lastModifiedBy>king</cp:lastModifiedBy>
  <cp:revision>154</cp:revision>
  <dcterms:created xsi:type="dcterms:W3CDTF">2011-03-20T13:17:55Z</dcterms:created>
  <dcterms:modified xsi:type="dcterms:W3CDTF">2011-06-02T15:42:02Z</dcterms:modified>
</cp:coreProperties>
</file>