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8" r:id="rId2"/>
    <p:sldId id="257" r:id="rId3"/>
    <p:sldId id="258" r:id="rId4"/>
    <p:sldId id="259" r:id="rId5"/>
    <p:sldId id="260" r:id="rId6"/>
    <p:sldId id="261" r:id="rId7"/>
    <p:sldId id="262" r:id="rId8"/>
    <p:sldId id="267" r:id="rId9"/>
    <p:sldId id="263" r:id="rId10"/>
    <p:sldId id="269" r:id="rId11"/>
    <p:sldId id="264" r:id="rId12"/>
    <p:sldId id="273" r:id="rId13"/>
    <p:sldId id="270" r:id="rId14"/>
    <p:sldId id="265" r:id="rId15"/>
    <p:sldId id="274" r:id="rId16"/>
    <p:sldId id="271" r:id="rId17"/>
    <p:sldId id="272" r:id="rId18"/>
    <p:sldId id="26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6600"/>
    <a:srgbClr val="009900"/>
    <a:srgbClr val="AFB0B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1" autoAdjust="0"/>
    <p:restoredTop sz="73788" autoAdjust="0"/>
  </p:normalViewPr>
  <p:slideViewPr>
    <p:cSldViewPr>
      <p:cViewPr varScale="1">
        <p:scale>
          <a:sx n="94" d="100"/>
          <a:sy n="94" d="100"/>
        </p:scale>
        <p:origin x="-184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FAEF2A-12AB-4E72-9FCB-BD6C10174586}" type="datetimeFigureOut">
              <a:rPr lang="en-US" smtClean="0"/>
              <a:pPr/>
              <a:t>5/7/2013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C00C0F-3C8B-433C-AC5A-9F22947D5AE8}" type="slidenum">
              <a:rPr lang="en-US" smtClean="0"/>
              <a:pPr/>
              <a:t>‹#›</a:t>
            </a:fld>
            <a:endParaRPr lang="en-US"/>
          </a:p>
        </p:txBody>
      </p:sp>
    </p:spTree>
    <p:extLst>
      <p:ext uri="{BB962C8B-B14F-4D97-AF65-F5344CB8AC3E}">
        <p14:creationId xmlns:p14="http://schemas.microsoft.com/office/powerpoint/2010/main" xmlns="" val="1383256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14 high schools in the district.</a:t>
            </a:r>
          </a:p>
          <a:p>
            <a:r>
              <a:rPr lang="en-US" dirty="0" smtClean="0"/>
              <a:t>- ‘Magnet School’ of 2600 students, grades 9-12</a:t>
            </a:r>
            <a:r>
              <a:rPr lang="en-US" baseline="0" dirty="0" smtClean="0"/>
              <a:t> (</a:t>
            </a:r>
            <a:r>
              <a:rPr lang="en-US" dirty="0" smtClean="0">
                <a:effectLst/>
              </a:rPr>
              <a:t>A public school offering a specialized curriculum, often with high academic standards, to a student body representing a cross section of the community).</a:t>
            </a:r>
            <a:endParaRPr lang="en-US" dirty="0"/>
          </a:p>
        </p:txBody>
      </p:sp>
      <p:sp>
        <p:nvSpPr>
          <p:cNvPr id="4" name="Slide Number Placeholder 3"/>
          <p:cNvSpPr>
            <a:spLocks noGrp="1"/>
          </p:cNvSpPr>
          <p:nvPr>
            <p:ph type="sldNum" sz="quarter" idx="10"/>
          </p:nvPr>
        </p:nvSpPr>
        <p:spPr/>
        <p:txBody>
          <a:bodyPr/>
          <a:lstStyle/>
          <a:p>
            <a:fld id="{F1C00C0F-3C8B-433C-AC5A-9F22947D5AE8}" type="slidenum">
              <a:rPr lang="en-US" smtClean="0"/>
              <a:pPr/>
              <a:t>3</a:t>
            </a:fld>
            <a:endParaRPr lang="en-US"/>
          </a:p>
        </p:txBody>
      </p:sp>
    </p:spTree>
    <p:extLst>
      <p:ext uri="{BB962C8B-B14F-4D97-AF65-F5344CB8AC3E}">
        <p14:creationId xmlns:p14="http://schemas.microsoft.com/office/powerpoint/2010/main" xmlns="" val="193171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C00C0F-3C8B-433C-AC5A-9F22947D5AE8}" type="slidenum">
              <a:rPr lang="en-US" smtClean="0"/>
              <a:pPr/>
              <a:t>4</a:t>
            </a:fld>
            <a:endParaRPr lang="en-US"/>
          </a:p>
        </p:txBody>
      </p:sp>
    </p:spTree>
    <p:extLst>
      <p:ext uri="{BB962C8B-B14F-4D97-AF65-F5344CB8AC3E}">
        <p14:creationId xmlns:p14="http://schemas.microsoft.com/office/powerpoint/2010/main" xmlns="" val="3949263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The Effectiveness of GIS in High School Education</a:t>
            </a:r>
            <a:r>
              <a:rPr lang="en-US" dirty="0" smtClean="0"/>
              <a:t> (http://proceedings.esri.com/library/userconf/proc99/proceed/papers/pap203/p203.htm)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Doctoral candidate at University of Colorado wrote in the ESRI Proceedings in 2000 of research conducted to study:</a:t>
            </a:r>
          </a:p>
          <a:p>
            <a:pPr marL="171450" indent="-171450">
              <a:buFontTx/>
              <a:buChar char="-"/>
            </a:pPr>
            <a:r>
              <a:rPr lang="en-US" sz="1200" b="0" i="0" u="none" strike="noStrike" kern="1200" baseline="0" dirty="0" smtClean="0">
                <a:solidFill>
                  <a:schemeClr val="tx1"/>
                </a:solidFill>
                <a:latin typeface="+mn-lt"/>
                <a:ea typeface="+mn-ea"/>
                <a:cs typeface="+mn-cs"/>
              </a:rPr>
              <a:t>Does GIS alter the manner of study in the classroom; yes! Creativity and open-ended learning occurred with time to experiment with data</a:t>
            </a:r>
          </a:p>
          <a:p>
            <a:pPr marL="171450" indent="-171450">
              <a:buFontTx/>
              <a:buChar char="-"/>
            </a:pPr>
            <a:r>
              <a:rPr lang="en-US" sz="1200" b="0" i="0" u="none" strike="noStrike" kern="1200" baseline="0" dirty="0" smtClean="0">
                <a:solidFill>
                  <a:schemeClr val="tx1"/>
                </a:solidFill>
                <a:latin typeface="+mn-lt"/>
                <a:ea typeface="+mn-ea"/>
                <a:cs typeface="+mn-cs"/>
              </a:rPr>
              <a:t>Instructional methods of teachers using GIS more closely aligned with tenets of modern educational reform;  poses real-world questions in a problem-solving environment where the teacher is the facilitator </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2004 – Study conducted on the effectiveness of a semester-long GIS course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(http://scholarworks.csun.edu/handle/10211.2/2761)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Conducted a study of students taking a GIS course.  Determined by survey the effectiveness in  two areas; geography skills and GIS skills.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err="1" smtClean="0">
                <a:solidFill>
                  <a:schemeClr val="tx1"/>
                </a:solidFill>
                <a:latin typeface="+mn-lt"/>
                <a:ea typeface="+mn-ea"/>
                <a:cs typeface="+mn-cs"/>
              </a:rPr>
              <a:t>Possesed</a:t>
            </a:r>
            <a:r>
              <a:rPr lang="en-US" sz="1200" b="0" i="0" u="none" strike="noStrike" kern="1200" baseline="0" dirty="0" smtClean="0">
                <a:solidFill>
                  <a:schemeClr val="tx1"/>
                </a:solidFill>
                <a:latin typeface="+mn-lt"/>
                <a:ea typeface="+mn-ea"/>
                <a:cs typeface="+mn-cs"/>
              </a:rPr>
              <a:t> skills to analyze and present data based on geographic research and where to find geographic data</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Understood applications of </a:t>
            </a:r>
            <a:r>
              <a:rPr lang="en-US" sz="1200" b="0" i="0" u="none" strike="noStrike" kern="1200" baseline="0" dirty="0" err="1" smtClean="0">
                <a:solidFill>
                  <a:schemeClr val="tx1"/>
                </a:solidFill>
                <a:latin typeface="+mn-lt"/>
                <a:ea typeface="+mn-ea"/>
                <a:cs typeface="+mn-cs"/>
              </a:rPr>
              <a:t>gis</a:t>
            </a:r>
            <a:r>
              <a:rPr lang="en-US" sz="1200" b="0" i="0" u="none" strike="noStrike" kern="1200" baseline="0" dirty="0" smtClean="0">
                <a:solidFill>
                  <a:schemeClr val="tx1"/>
                </a:solidFill>
                <a:latin typeface="+mn-lt"/>
                <a:ea typeface="+mn-ea"/>
                <a:cs typeface="+mn-cs"/>
              </a:rPr>
              <a:t>, could apply it to other study areas, and useful in many career paths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indent="0">
              <a:buFontTx/>
              <a:buNone/>
            </a:pPr>
            <a:endParaRPr lang="en-US" sz="1200" b="0" i="0" u="none" strike="noStrike" kern="1200" baseline="0" dirty="0" smtClean="0">
              <a:solidFill>
                <a:schemeClr val="tx1"/>
              </a:solidFill>
              <a:latin typeface="+mn-lt"/>
              <a:ea typeface="+mn-ea"/>
              <a:cs typeface="+mn-cs"/>
            </a:endParaRPr>
          </a:p>
          <a:p>
            <a:pPr marL="171450" indent="-171450">
              <a:buFontTx/>
              <a:buChar char="-"/>
            </a:pP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educative argument for GIS is that it helps students to learn geography by practicing spatial thinking. The argument goes like this: GIS models the processes of spatial thinking. By mirroring these processes, doing GIS (following its procedures and steps to produce maps) demonstrates for students the cognitive strategies used in spatial thinking (</a:t>
            </a:r>
            <a:r>
              <a:rPr lang="en-US" sz="1200" b="0" i="0" u="none" strike="noStrike" kern="1200" baseline="0" dirty="0" err="1" smtClean="0">
                <a:solidFill>
                  <a:schemeClr val="tx1"/>
                </a:solidFill>
                <a:latin typeface="+mn-lt"/>
                <a:ea typeface="+mn-ea"/>
                <a:cs typeface="+mn-cs"/>
              </a:rPr>
              <a:t>Bednaz</a:t>
            </a:r>
            <a:r>
              <a:rPr lang="en-US" sz="1200" b="0" i="0" u="none" strike="noStrike" kern="1200" baseline="0" dirty="0" smtClean="0">
                <a:solidFill>
                  <a:schemeClr val="tx1"/>
                </a:solidFill>
                <a:latin typeface="+mn-lt"/>
                <a:ea typeface="+mn-ea"/>
                <a:cs typeface="+mn-cs"/>
              </a:rPr>
              <a:t>, 2004).”</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“Students benefit from using a GIS to produce maps, it is argued, because it practices and sharpens their cognitive mapping skills, such as assessing similarity and proximity, and their spatial thinking skills, such as associating and correlating spatially distributed phenomena (</a:t>
            </a:r>
            <a:r>
              <a:rPr lang="en-US" sz="1200" b="0" i="0" u="none" strike="noStrike" kern="1200" baseline="0" dirty="0" err="1" smtClean="0">
                <a:solidFill>
                  <a:schemeClr val="tx1"/>
                </a:solidFill>
                <a:latin typeface="+mn-lt"/>
                <a:ea typeface="+mn-ea"/>
                <a:cs typeface="+mn-cs"/>
              </a:rPr>
              <a:t>Bednaz</a:t>
            </a:r>
            <a:r>
              <a:rPr lang="en-US" sz="1200" b="0" i="0" u="none" strike="noStrike" kern="1200" baseline="0" dirty="0" smtClean="0">
                <a:solidFill>
                  <a:schemeClr val="tx1"/>
                </a:solidFill>
                <a:latin typeface="+mn-lt"/>
                <a:ea typeface="+mn-ea"/>
                <a:cs typeface="+mn-cs"/>
              </a:rPr>
              <a:t>, 2004).”</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1C00C0F-3C8B-433C-AC5A-9F22947D5AE8}" type="slidenum">
              <a:rPr lang="en-US" smtClean="0"/>
              <a:pPr/>
              <a:t>5</a:t>
            </a:fld>
            <a:endParaRPr lang="en-US"/>
          </a:p>
        </p:txBody>
      </p:sp>
    </p:spTree>
    <p:extLst>
      <p:ext uri="{BB962C8B-B14F-4D97-AF65-F5344CB8AC3E}">
        <p14:creationId xmlns:p14="http://schemas.microsoft.com/office/powerpoint/2010/main" xmlns="" val="2645093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Block of Instruction from 2012-2013 Pacing Guide:</a:t>
            </a:r>
          </a:p>
          <a:p>
            <a:pPr marL="171450" indent="-171450">
              <a:buFontTx/>
              <a:buChar char="-"/>
            </a:pPr>
            <a:r>
              <a:rPr lang="en-US" dirty="0" smtClean="0"/>
              <a:t>Science Process Skills (Basic)</a:t>
            </a:r>
          </a:p>
          <a:p>
            <a:pPr marL="171450" indent="-171450">
              <a:buFontTx/>
              <a:buChar char="-"/>
            </a:pPr>
            <a:r>
              <a:rPr lang="en-US" baseline="0" dirty="0" smtClean="0"/>
              <a:t>Characteristics of the Earth and the Solar System</a:t>
            </a:r>
          </a:p>
          <a:p>
            <a:pPr marL="171450" indent="-171450">
              <a:buFontTx/>
              <a:buChar char="-"/>
            </a:pPr>
            <a:r>
              <a:rPr lang="en-US" baseline="0" dirty="0" smtClean="0"/>
              <a:t>Cosmology</a:t>
            </a:r>
          </a:p>
          <a:p>
            <a:pPr marL="171450" indent="-171450">
              <a:buFontTx/>
              <a:buChar char="-"/>
            </a:pPr>
            <a:r>
              <a:rPr lang="en-US" baseline="0" dirty="0" smtClean="0">
                <a:solidFill>
                  <a:srgbClr val="FF0000"/>
                </a:solidFill>
              </a:rPr>
              <a:t>Science Process Skills (Mapping - Oct 22 – 31)</a:t>
            </a:r>
          </a:p>
          <a:p>
            <a:pPr marL="171450" indent="-171450">
              <a:buFontTx/>
              <a:buChar char="-"/>
            </a:pPr>
            <a:r>
              <a:rPr lang="en-US" baseline="0" dirty="0" smtClean="0"/>
              <a:t>Minerals</a:t>
            </a:r>
          </a:p>
          <a:p>
            <a:pPr marL="171450" indent="-171450">
              <a:buFontTx/>
              <a:buChar char="-"/>
            </a:pPr>
            <a:r>
              <a:rPr lang="en-US" baseline="0" dirty="0" smtClean="0"/>
              <a:t>Rocks</a:t>
            </a:r>
          </a:p>
          <a:p>
            <a:pPr marL="171450" indent="-171450">
              <a:buFontTx/>
              <a:buChar char="-"/>
            </a:pPr>
            <a:r>
              <a:rPr lang="en-US" baseline="0" dirty="0" smtClean="0"/>
              <a:t>Freshwater Resources and Soils</a:t>
            </a:r>
          </a:p>
          <a:p>
            <a:pPr marL="171450" indent="-171450">
              <a:buFontTx/>
              <a:buChar char="-"/>
            </a:pPr>
            <a:r>
              <a:rPr lang="en-US" baseline="0" dirty="0" smtClean="0"/>
              <a:t>Geology Processes (Jan 31 – Feb 28)</a:t>
            </a:r>
          </a:p>
          <a:p>
            <a:pPr marL="171450" indent="-171450">
              <a:buFontTx/>
              <a:buChar char="-"/>
            </a:pPr>
            <a:r>
              <a:rPr lang="en-US" baseline="0" dirty="0" smtClean="0"/>
              <a:t>Historical Geology</a:t>
            </a:r>
          </a:p>
          <a:p>
            <a:pPr marL="171450" indent="-171450">
              <a:buFontTx/>
              <a:buChar char="-"/>
            </a:pPr>
            <a:r>
              <a:rPr lang="en-US" baseline="0" dirty="0" smtClean="0"/>
              <a:t>Renewable and Non-Renewable Resources (Mar 13 – 18)</a:t>
            </a:r>
          </a:p>
          <a:p>
            <a:pPr marL="171450" indent="-171450">
              <a:buFontTx/>
              <a:buChar char="-"/>
            </a:pPr>
            <a:r>
              <a:rPr lang="en-US" baseline="0" dirty="0" smtClean="0"/>
              <a:t>Atmosphere</a:t>
            </a:r>
          </a:p>
          <a:p>
            <a:pPr marL="171450" indent="-171450">
              <a:buFontTx/>
              <a:buChar char="-"/>
            </a:pPr>
            <a:r>
              <a:rPr lang="en-US" baseline="0" dirty="0" smtClean="0"/>
              <a:t>Weather</a:t>
            </a:r>
          </a:p>
          <a:p>
            <a:pPr marL="171450" indent="-171450">
              <a:buFontTx/>
              <a:buChar char="-"/>
            </a:pPr>
            <a:r>
              <a:rPr lang="en-US" baseline="0" dirty="0" smtClean="0"/>
              <a:t>Oceans</a:t>
            </a:r>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1C00C0F-3C8B-433C-AC5A-9F22947D5AE8}" type="slidenum">
              <a:rPr lang="en-US" smtClean="0"/>
              <a:pPr/>
              <a:t>6</a:t>
            </a:fld>
            <a:endParaRPr lang="en-US"/>
          </a:p>
        </p:txBody>
      </p:sp>
    </p:spTree>
    <p:extLst>
      <p:ext uri="{BB962C8B-B14F-4D97-AF65-F5344CB8AC3E}">
        <p14:creationId xmlns:p14="http://schemas.microsoft.com/office/powerpoint/2010/main" xmlns="" val="1441246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Workflow:</a:t>
            </a:r>
          </a:p>
          <a:p>
            <a:pPr marL="171450" indent="-171450">
              <a:buFontTx/>
              <a:buChar char="-"/>
            </a:pPr>
            <a:r>
              <a:rPr lang="en-US" dirty="0" smtClean="0"/>
              <a:t>Meet with Staff – determine areas most appropriate</a:t>
            </a:r>
            <a:r>
              <a:rPr lang="en-US" baseline="0" dirty="0" smtClean="0"/>
              <a:t> for augmentation</a:t>
            </a:r>
          </a:p>
          <a:p>
            <a:pPr marL="628650" lvl="1" indent="-171450">
              <a:buFontTx/>
              <a:buChar char="-"/>
            </a:pPr>
            <a:r>
              <a:rPr lang="en-US" baseline="0" dirty="0" smtClean="0"/>
              <a:t>Determine school goals and scope</a:t>
            </a:r>
          </a:p>
          <a:p>
            <a:pPr marL="171450" indent="-171450">
              <a:buFontTx/>
              <a:buChar char="-"/>
            </a:pPr>
            <a:r>
              <a:rPr lang="en-US" dirty="0" smtClean="0"/>
              <a:t>Select Appropriate Software (OQIS, </a:t>
            </a:r>
            <a:r>
              <a:rPr lang="en-US" dirty="0" err="1" smtClean="0"/>
              <a:t>FalconView</a:t>
            </a:r>
            <a:r>
              <a:rPr lang="en-US" dirty="0" smtClean="0"/>
              <a:t>, Arc?  Online?)</a:t>
            </a:r>
          </a:p>
          <a:p>
            <a:pPr marL="628650" lvl="1" indent="-171450">
              <a:buFontTx/>
              <a:buChar char="-"/>
            </a:pPr>
            <a:r>
              <a:rPr lang="en-US" dirty="0" smtClean="0"/>
              <a:t>LEARN Software (!)</a:t>
            </a:r>
          </a:p>
          <a:p>
            <a:pPr marL="171450" lvl="0" indent="-171450">
              <a:buFontTx/>
              <a:buChar char="-"/>
            </a:pPr>
            <a:r>
              <a:rPr lang="en-US" baseline="0" dirty="0" smtClean="0"/>
              <a:t>Develop modules geared toward school curriculum and within scope</a:t>
            </a:r>
          </a:p>
          <a:p>
            <a:pPr marL="628650" lvl="1" indent="-171450">
              <a:buFontTx/>
              <a:buChar char="-"/>
            </a:pPr>
            <a:r>
              <a:rPr lang="en-US" baseline="0" dirty="0" smtClean="0"/>
              <a:t>Deliverables</a:t>
            </a:r>
          </a:p>
          <a:p>
            <a:pPr marL="171450" lvl="0" indent="-171450">
              <a:buFontTx/>
              <a:buChar char="-"/>
            </a:pPr>
            <a:r>
              <a:rPr lang="en-US" baseline="0" dirty="0" smtClean="0"/>
              <a:t>Present to District Science Advisor</a:t>
            </a:r>
          </a:p>
          <a:p>
            <a:pPr marL="171450" lvl="0" indent="-171450">
              <a:buFontTx/>
              <a:buChar char="-"/>
            </a:pPr>
            <a:r>
              <a:rPr lang="en-US" baseline="0" dirty="0" smtClean="0"/>
              <a:t>Refine</a:t>
            </a:r>
            <a:endParaRPr lang="en-US" dirty="0"/>
          </a:p>
        </p:txBody>
      </p:sp>
      <p:sp>
        <p:nvSpPr>
          <p:cNvPr id="4" name="Slide Number Placeholder 3"/>
          <p:cNvSpPr>
            <a:spLocks noGrp="1"/>
          </p:cNvSpPr>
          <p:nvPr>
            <p:ph type="sldNum" sz="quarter" idx="10"/>
          </p:nvPr>
        </p:nvSpPr>
        <p:spPr/>
        <p:txBody>
          <a:bodyPr/>
          <a:lstStyle/>
          <a:p>
            <a:fld id="{F1C00C0F-3C8B-433C-AC5A-9F22947D5AE8}" type="slidenum">
              <a:rPr lang="en-US" smtClean="0"/>
              <a:pPr/>
              <a:t>8</a:t>
            </a:fld>
            <a:endParaRPr lang="en-US"/>
          </a:p>
        </p:txBody>
      </p:sp>
    </p:spTree>
    <p:extLst>
      <p:ext uri="{BB962C8B-B14F-4D97-AF65-F5344CB8AC3E}">
        <p14:creationId xmlns:p14="http://schemas.microsoft.com/office/powerpoint/2010/main" xmlns="" val="1726977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US" dirty="0"/>
          </a:p>
        </p:txBody>
      </p:sp>
      <p:sp>
        <p:nvSpPr>
          <p:cNvPr id="4" name="Slide Number Placeholder 3"/>
          <p:cNvSpPr>
            <a:spLocks noGrp="1"/>
          </p:cNvSpPr>
          <p:nvPr>
            <p:ph type="sldNum" sz="quarter" idx="10"/>
          </p:nvPr>
        </p:nvSpPr>
        <p:spPr/>
        <p:txBody>
          <a:bodyPr/>
          <a:lstStyle/>
          <a:p>
            <a:fld id="{F1C00C0F-3C8B-433C-AC5A-9F22947D5AE8}" type="slidenum">
              <a:rPr lang="en-US" smtClean="0"/>
              <a:pPr/>
              <a:t>10</a:t>
            </a:fld>
            <a:endParaRPr lang="en-US"/>
          </a:p>
        </p:txBody>
      </p:sp>
    </p:spTree>
    <p:extLst>
      <p:ext uri="{BB962C8B-B14F-4D97-AF65-F5344CB8AC3E}">
        <p14:creationId xmlns:p14="http://schemas.microsoft.com/office/powerpoint/2010/main" xmlns="" val="2499857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a:t>
            </a:r>
            <a:r>
              <a:rPr lang="en-US" baseline="0" dirty="0" smtClean="0"/>
              <a:t> Workflow – </a:t>
            </a:r>
          </a:p>
          <a:p>
            <a:r>
              <a:rPr lang="en-US" baseline="0" dirty="0" smtClean="0"/>
              <a:t>Terminal Learning Objective:  Find VA counties at highest risk for earthquake activity.</a:t>
            </a:r>
          </a:p>
          <a:p>
            <a:r>
              <a:rPr lang="en-US" baseline="0" dirty="0" smtClean="0"/>
              <a:t>Enabling Learning Objective:  Familiarize with USGS website and tools, .create </a:t>
            </a:r>
            <a:r>
              <a:rPr lang="en-US" baseline="0" dirty="0" err="1" smtClean="0"/>
              <a:t>shapefile</a:t>
            </a:r>
            <a:r>
              <a:rPr lang="en-US" baseline="0" dirty="0" smtClean="0"/>
              <a:t> from .csv data, perform basic GIS analyses such at heat map creation, polygon drawing and intersection.</a:t>
            </a:r>
          </a:p>
          <a:p>
            <a:endParaRPr lang="en-US" baseline="0" dirty="0" smtClean="0"/>
          </a:p>
          <a:p>
            <a:r>
              <a:rPr lang="en-US" baseline="0" dirty="0" smtClean="0"/>
              <a:t>1 – Review USGS website and download earthquakes from a circle search area around Woodbridge High.  Create .csv and upload into QGIS.</a:t>
            </a:r>
          </a:p>
          <a:p>
            <a:r>
              <a:rPr lang="en-US" baseline="0" dirty="0" smtClean="0"/>
              <a:t>2 – Add county data from US Census Bureau for VA.</a:t>
            </a:r>
          </a:p>
          <a:p>
            <a:r>
              <a:rPr lang="en-US" baseline="0" dirty="0" smtClean="0"/>
              <a:t>3 – Create heat map for earthquake densities</a:t>
            </a:r>
          </a:p>
          <a:p>
            <a:r>
              <a:rPr lang="en-US" baseline="0" dirty="0" smtClean="0"/>
              <a:t>4 – Using polygons around the most dense regions, intersect with populations</a:t>
            </a:r>
            <a:endParaRPr lang="en-US" dirty="0"/>
          </a:p>
        </p:txBody>
      </p:sp>
      <p:sp>
        <p:nvSpPr>
          <p:cNvPr id="4" name="Slide Number Placeholder 3"/>
          <p:cNvSpPr>
            <a:spLocks noGrp="1"/>
          </p:cNvSpPr>
          <p:nvPr>
            <p:ph type="sldNum" sz="quarter" idx="10"/>
          </p:nvPr>
        </p:nvSpPr>
        <p:spPr/>
        <p:txBody>
          <a:bodyPr/>
          <a:lstStyle/>
          <a:p>
            <a:fld id="{F1C00C0F-3C8B-433C-AC5A-9F22947D5AE8}" type="slidenum">
              <a:rPr lang="en-US" smtClean="0"/>
              <a:pPr/>
              <a:t>12</a:t>
            </a:fld>
            <a:endParaRPr lang="en-US"/>
          </a:p>
        </p:txBody>
      </p:sp>
    </p:spTree>
    <p:extLst>
      <p:ext uri="{BB962C8B-B14F-4D97-AF65-F5344CB8AC3E}">
        <p14:creationId xmlns:p14="http://schemas.microsoft.com/office/powerpoint/2010/main" xmlns="" val="952494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a:t>
            </a:r>
            <a:r>
              <a:rPr lang="en-US" baseline="0" dirty="0" smtClean="0"/>
              <a:t> Workflow – </a:t>
            </a:r>
          </a:p>
          <a:p>
            <a:r>
              <a:rPr lang="en-US" baseline="0" dirty="0" smtClean="0"/>
              <a:t>Terminal Learning Objective:  Find land-based areas in VA suitable for wind power generation.</a:t>
            </a:r>
          </a:p>
          <a:p>
            <a:r>
              <a:rPr lang="en-US" baseline="0" dirty="0" smtClean="0"/>
              <a:t>Enabling Learning Objective:  Familiarize with NREL and USGS website and tools, conduct basic GIS analysis using raster files (slope), conduct basic GIS analysis using buffer and intersect tools.</a:t>
            </a:r>
          </a:p>
          <a:p>
            <a:endParaRPr lang="en-US" baseline="0" dirty="0" smtClean="0"/>
          </a:p>
          <a:p>
            <a:r>
              <a:rPr lang="en-US" baseline="0" dirty="0" smtClean="0"/>
              <a:t>1 – Review DOE NREL website and download </a:t>
            </a:r>
            <a:r>
              <a:rPr lang="en-US" baseline="0" dirty="0" err="1" smtClean="0"/>
              <a:t>shapefiles</a:t>
            </a:r>
            <a:r>
              <a:rPr lang="en-US" baseline="0" dirty="0" smtClean="0"/>
              <a:t> for Wind Power Class data.</a:t>
            </a:r>
          </a:p>
          <a:p>
            <a:r>
              <a:rPr lang="en-US" baseline="0" dirty="0" smtClean="0"/>
              <a:t>2 – Add county and city data from US Census Bureau for VA.  Buffer for 15km around cities.</a:t>
            </a:r>
          </a:p>
          <a:p>
            <a:r>
              <a:rPr lang="en-US" baseline="0" dirty="0" smtClean="0"/>
              <a:t>3 – Download USGS Elevation data (DTED) – create slope map and select for 10 degrees slope.</a:t>
            </a:r>
          </a:p>
          <a:p>
            <a:r>
              <a:rPr lang="en-US" baseline="0" dirty="0" smtClean="0"/>
              <a:t>4 – Determine final site selection from WPC, slope and distance from populated areas.</a:t>
            </a:r>
            <a:endParaRPr lang="en-US" dirty="0"/>
          </a:p>
        </p:txBody>
      </p:sp>
      <p:sp>
        <p:nvSpPr>
          <p:cNvPr id="4" name="Slide Number Placeholder 3"/>
          <p:cNvSpPr>
            <a:spLocks noGrp="1"/>
          </p:cNvSpPr>
          <p:nvPr>
            <p:ph type="sldNum" sz="quarter" idx="10"/>
          </p:nvPr>
        </p:nvSpPr>
        <p:spPr/>
        <p:txBody>
          <a:bodyPr/>
          <a:lstStyle/>
          <a:p>
            <a:fld id="{F1C00C0F-3C8B-433C-AC5A-9F22947D5AE8}" type="slidenum">
              <a:rPr lang="en-US" smtClean="0"/>
              <a:pPr/>
              <a:t>15</a:t>
            </a:fld>
            <a:endParaRPr lang="en-US"/>
          </a:p>
        </p:txBody>
      </p:sp>
    </p:spTree>
    <p:extLst>
      <p:ext uri="{BB962C8B-B14F-4D97-AF65-F5344CB8AC3E}">
        <p14:creationId xmlns:p14="http://schemas.microsoft.com/office/powerpoint/2010/main" xmlns="" val="2485969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FC1F88-D8BC-4887-BEF4-691D52670B76}" type="datetimeFigureOut">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7" name="TextBox 6"/>
          <p:cNvSpPr txBox="1"/>
          <p:nvPr userDrawn="1"/>
        </p:nvSpPr>
        <p:spPr>
          <a:xfrm>
            <a:off x="7429895" y="6412468"/>
            <a:ext cx="1700658" cy="369332"/>
          </a:xfrm>
          <a:prstGeom prst="rect">
            <a:avLst/>
          </a:prstGeom>
          <a:noFill/>
        </p:spPr>
        <p:txBody>
          <a:bodyPr wrap="none" rtlCol="0">
            <a:spAutoFit/>
          </a:bodyPr>
          <a:lstStyle/>
          <a:p>
            <a:pPr algn="r"/>
            <a:r>
              <a:rPr lang="en-US" dirty="0" err="1" smtClean="0">
                <a:solidFill>
                  <a:schemeClr val="bg1"/>
                </a:solidFill>
              </a:rPr>
              <a:t>Gallaway</a:t>
            </a:r>
            <a:r>
              <a:rPr lang="en-US" dirty="0" smtClean="0">
                <a:solidFill>
                  <a:schemeClr val="bg1"/>
                </a:solidFill>
              </a:rPr>
              <a:t> Slide </a:t>
            </a:r>
            <a:fld id="{BE565D96-19CA-49DA-9F82-C638D6B1F4BD}"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xmlns="" val="322319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C1F88-D8BC-4887-BEF4-691D52670B76}" type="datetimeFigureOut">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97DA2-FA1A-4DD6-B13C-93F59CBB1F93}" type="slidenum">
              <a:rPr lang="en-US" smtClean="0"/>
              <a:pPr/>
              <a:t>‹#›</a:t>
            </a:fld>
            <a:endParaRPr lang="en-US"/>
          </a:p>
        </p:txBody>
      </p:sp>
    </p:spTree>
    <p:extLst>
      <p:ext uri="{BB962C8B-B14F-4D97-AF65-F5344CB8AC3E}">
        <p14:creationId xmlns:p14="http://schemas.microsoft.com/office/powerpoint/2010/main" xmlns="" val="126921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C1F88-D8BC-4887-BEF4-691D52670B76}" type="datetimeFigureOut">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97DA2-FA1A-4DD6-B13C-93F59CBB1F93}" type="slidenum">
              <a:rPr lang="en-US" smtClean="0"/>
              <a:pPr/>
              <a:t>‹#›</a:t>
            </a:fld>
            <a:endParaRPr lang="en-US"/>
          </a:p>
        </p:txBody>
      </p:sp>
    </p:spTree>
    <p:extLst>
      <p:ext uri="{BB962C8B-B14F-4D97-AF65-F5344CB8AC3E}">
        <p14:creationId xmlns:p14="http://schemas.microsoft.com/office/powerpoint/2010/main" xmlns="" val="2467728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C1F88-D8BC-4887-BEF4-691D52670B76}" type="datetimeFigureOut">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51705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C1F88-D8BC-4887-BEF4-691D52670B76}" type="datetimeFigureOut">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97DA2-FA1A-4DD6-B13C-93F59CBB1F93}" type="slidenum">
              <a:rPr lang="en-US" smtClean="0"/>
              <a:pPr/>
              <a:t>‹#›</a:t>
            </a:fld>
            <a:endParaRPr lang="en-US"/>
          </a:p>
        </p:txBody>
      </p:sp>
    </p:spTree>
    <p:extLst>
      <p:ext uri="{BB962C8B-B14F-4D97-AF65-F5344CB8AC3E}">
        <p14:creationId xmlns:p14="http://schemas.microsoft.com/office/powerpoint/2010/main" xmlns="" val="2342202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FC1F88-D8BC-4887-BEF4-691D52670B76}" type="datetimeFigureOut">
              <a:rPr lang="en-US" smtClean="0"/>
              <a:pPr/>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97DA2-FA1A-4DD6-B13C-93F59CBB1F93}" type="slidenum">
              <a:rPr lang="en-US" smtClean="0"/>
              <a:pPr/>
              <a:t>‹#›</a:t>
            </a:fld>
            <a:endParaRPr lang="en-US"/>
          </a:p>
        </p:txBody>
      </p:sp>
    </p:spTree>
    <p:extLst>
      <p:ext uri="{BB962C8B-B14F-4D97-AF65-F5344CB8AC3E}">
        <p14:creationId xmlns:p14="http://schemas.microsoft.com/office/powerpoint/2010/main" xmlns="" val="1517535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FC1F88-D8BC-4887-BEF4-691D52670B76}" type="datetimeFigureOut">
              <a:rPr lang="en-US" smtClean="0"/>
              <a:pPr/>
              <a:t>5/7/2013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797DA2-FA1A-4DD6-B13C-93F59CBB1F93}" type="slidenum">
              <a:rPr lang="en-US" smtClean="0"/>
              <a:pPr/>
              <a:t>‹#›</a:t>
            </a:fld>
            <a:endParaRPr lang="en-US"/>
          </a:p>
        </p:txBody>
      </p:sp>
    </p:spTree>
    <p:extLst>
      <p:ext uri="{BB962C8B-B14F-4D97-AF65-F5344CB8AC3E}">
        <p14:creationId xmlns:p14="http://schemas.microsoft.com/office/powerpoint/2010/main" xmlns="" val="484617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FC1F88-D8BC-4887-BEF4-691D52670B76}" type="datetimeFigureOut">
              <a:rPr lang="en-US" smtClean="0"/>
              <a:pPr/>
              <a:t>5/7/2013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797DA2-FA1A-4DD6-B13C-93F59CBB1F93}" type="slidenum">
              <a:rPr lang="en-US" smtClean="0"/>
              <a:pPr/>
              <a:t>‹#›</a:t>
            </a:fld>
            <a:endParaRPr lang="en-US"/>
          </a:p>
        </p:txBody>
      </p:sp>
    </p:spTree>
    <p:extLst>
      <p:ext uri="{BB962C8B-B14F-4D97-AF65-F5344CB8AC3E}">
        <p14:creationId xmlns:p14="http://schemas.microsoft.com/office/powerpoint/2010/main" xmlns="" val="658111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C1F88-D8BC-4887-BEF4-691D52670B76}" type="datetimeFigureOut">
              <a:rPr lang="en-US" smtClean="0"/>
              <a:pPr/>
              <a:t>5/7/2013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797DA2-FA1A-4DD6-B13C-93F59CBB1F93}" type="slidenum">
              <a:rPr lang="en-US" smtClean="0"/>
              <a:pPr/>
              <a:t>‹#›</a:t>
            </a:fld>
            <a:endParaRPr lang="en-US"/>
          </a:p>
        </p:txBody>
      </p:sp>
    </p:spTree>
    <p:extLst>
      <p:ext uri="{BB962C8B-B14F-4D97-AF65-F5344CB8AC3E}">
        <p14:creationId xmlns:p14="http://schemas.microsoft.com/office/powerpoint/2010/main" xmlns="" val="424065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C1F88-D8BC-4887-BEF4-691D52670B76}" type="datetimeFigureOut">
              <a:rPr lang="en-US" smtClean="0"/>
              <a:pPr/>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97DA2-FA1A-4DD6-B13C-93F59CBB1F93}" type="slidenum">
              <a:rPr lang="en-US" smtClean="0"/>
              <a:pPr/>
              <a:t>‹#›</a:t>
            </a:fld>
            <a:endParaRPr lang="en-US"/>
          </a:p>
        </p:txBody>
      </p:sp>
    </p:spTree>
    <p:extLst>
      <p:ext uri="{BB962C8B-B14F-4D97-AF65-F5344CB8AC3E}">
        <p14:creationId xmlns:p14="http://schemas.microsoft.com/office/powerpoint/2010/main" xmlns="" val="46761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C1F88-D8BC-4887-BEF4-691D52670B76}" type="datetimeFigureOut">
              <a:rPr lang="en-US" smtClean="0"/>
              <a:pPr/>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97DA2-FA1A-4DD6-B13C-93F59CBB1F93}" type="slidenum">
              <a:rPr lang="en-US" smtClean="0"/>
              <a:pPr/>
              <a:t>‹#›</a:t>
            </a:fld>
            <a:endParaRPr lang="en-US"/>
          </a:p>
        </p:txBody>
      </p:sp>
    </p:spTree>
    <p:extLst>
      <p:ext uri="{BB962C8B-B14F-4D97-AF65-F5344CB8AC3E}">
        <p14:creationId xmlns:p14="http://schemas.microsoft.com/office/powerpoint/2010/main" xmlns="" val="125455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C1F88-D8BC-4887-BEF4-691D52670B76}" type="datetimeFigureOut">
              <a:rPr lang="en-US" smtClean="0"/>
              <a:pPr/>
              <a:t>5/7/2013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97DA2-FA1A-4DD6-B13C-93F59CBB1F93}" type="slidenum">
              <a:rPr lang="en-US" smtClean="0"/>
              <a:pPr/>
              <a:t>‹#›</a:t>
            </a:fld>
            <a:endParaRPr lang="en-US"/>
          </a:p>
        </p:txBody>
      </p:sp>
      <p:sp>
        <p:nvSpPr>
          <p:cNvPr id="7" name="Rectangle 6"/>
          <p:cNvSpPr/>
          <p:nvPr userDrawn="1"/>
        </p:nvSpPr>
        <p:spPr>
          <a:xfrm>
            <a:off x="0" y="0"/>
            <a:ext cx="9144000" cy="990600"/>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284258"/>
            <a:ext cx="9144000" cy="609600"/>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579723" y="6446819"/>
            <a:ext cx="1503938" cy="307777"/>
          </a:xfrm>
          <a:prstGeom prst="rect">
            <a:avLst/>
          </a:prstGeom>
          <a:noFill/>
        </p:spPr>
        <p:txBody>
          <a:bodyPr wrap="none" rtlCol="0">
            <a:spAutoFit/>
          </a:bodyPr>
          <a:lstStyle/>
          <a:p>
            <a:pPr algn="r"/>
            <a:r>
              <a:rPr lang="en-US" sz="1400" i="1" dirty="0" err="1" smtClean="0">
                <a:solidFill>
                  <a:schemeClr val="bg1"/>
                </a:solidFill>
              </a:rPr>
              <a:t>Gallaway</a:t>
            </a:r>
            <a:r>
              <a:rPr lang="en-US" sz="1400" i="1" dirty="0" smtClean="0">
                <a:solidFill>
                  <a:schemeClr val="bg1"/>
                </a:solidFill>
              </a:rPr>
              <a:t> Slide </a:t>
            </a:r>
            <a:fld id="{BE565D96-19CA-49DA-9F82-C638D6B1F4BD}" type="slidenum">
              <a:rPr lang="en-US" sz="1400" i="1" smtClean="0">
                <a:solidFill>
                  <a:schemeClr val="bg1"/>
                </a:solidFill>
              </a:rPr>
              <a:pPr algn="r"/>
              <a:t>‹#›</a:t>
            </a:fld>
            <a:endParaRPr lang="en-US" sz="1400" i="1" dirty="0">
              <a:solidFill>
                <a:schemeClr val="bg1"/>
              </a:solidFill>
            </a:endParaRPr>
          </a:p>
        </p:txBody>
      </p:sp>
    </p:spTree>
    <p:extLst>
      <p:ext uri="{BB962C8B-B14F-4D97-AF65-F5344CB8AC3E}">
        <p14:creationId xmlns:p14="http://schemas.microsoft.com/office/powerpoint/2010/main" xmlns="" val="904209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24712"/>
            <a:ext cx="8229600" cy="1564338"/>
          </a:xfrm>
        </p:spPr>
        <p:txBody>
          <a:bodyPr>
            <a:normAutofit fontScale="90000"/>
          </a:bodyPr>
          <a:lstStyle/>
          <a:p>
            <a:pPr algn="l"/>
            <a:r>
              <a:rPr lang="en-US" b="1" dirty="0" smtClean="0"/>
              <a:t>GIS Curriculum for</a:t>
            </a:r>
            <a:br>
              <a:rPr lang="en-US" b="1" dirty="0" smtClean="0"/>
            </a:br>
            <a:r>
              <a:rPr lang="en-US" b="1" dirty="0" smtClean="0"/>
              <a:t>High School Earth and </a:t>
            </a:r>
            <a:r>
              <a:rPr lang="en-US" b="1" smtClean="0"/>
              <a:t>Environmental Science</a:t>
            </a: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3600" i="1" dirty="0" smtClean="0"/>
              <a:t>Peer Review Brief</a:t>
            </a:r>
            <a:endParaRPr lang="en-US" i="1" dirty="0"/>
          </a:p>
        </p:txBody>
      </p:sp>
      <p:sp>
        <p:nvSpPr>
          <p:cNvPr id="4" name="TextBox 3"/>
          <p:cNvSpPr txBox="1"/>
          <p:nvPr/>
        </p:nvSpPr>
        <p:spPr>
          <a:xfrm>
            <a:off x="7162800" y="5486400"/>
            <a:ext cx="1793633" cy="646331"/>
          </a:xfrm>
          <a:prstGeom prst="rect">
            <a:avLst/>
          </a:prstGeom>
          <a:noFill/>
        </p:spPr>
        <p:txBody>
          <a:bodyPr wrap="none" rtlCol="0">
            <a:spAutoFit/>
          </a:bodyPr>
          <a:lstStyle/>
          <a:p>
            <a:pPr algn="r"/>
            <a:r>
              <a:rPr lang="en-US" dirty="0" smtClean="0"/>
              <a:t>William </a:t>
            </a:r>
            <a:r>
              <a:rPr lang="en-US" dirty="0" err="1" smtClean="0"/>
              <a:t>Gallaway</a:t>
            </a:r>
            <a:endParaRPr lang="en-US" dirty="0" smtClean="0"/>
          </a:p>
          <a:p>
            <a:pPr algn="r"/>
            <a:r>
              <a:rPr lang="en-US" dirty="0"/>
              <a:t>6</a:t>
            </a:r>
            <a:r>
              <a:rPr lang="en-US" dirty="0" smtClean="0"/>
              <a:t> May 2013</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08104" y="2743200"/>
            <a:ext cx="4953000" cy="2589711"/>
          </a:xfrm>
          <a:prstGeom prst="rect">
            <a:avLst/>
          </a:prstGeom>
          <a:effectLst>
            <a:outerShdw blurRad="76200" dist="101600" dir="2700000" algn="tl" rotWithShape="0">
              <a:prstClr val="black">
                <a:alpha val="40000"/>
              </a:prstClr>
            </a:outerShdw>
          </a:effectLst>
        </p:spPr>
      </p:pic>
    </p:spTree>
    <p:extLst>
      <p:ext uri="{BB962C8B-B14F-4D97-AF65-F5344CB8AC3E}">
        <p14:creationId xmlns:p14="http://schemas.microsoft.com/office/powerpoint/2010/main" xmlns="" val="4197553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chemeClr val="bg1"/>
                </a:solidFill>
              </a:rPr>
              <a:t>Module One – </a:t>
            </a:r>
            <a:r>
              <a:rPr lang="en-US" i="1" dirty="0" smtClean="0">
                <a:solidFill>
                  <a:schemeClr val="bg1"/>
                </a:solidFill>
              </a:rPr>
              <a:t>Intro to GIS</a:t>
            </a:r>
            <a:endParaRPr lang="en-US" i="1" dirty="0">
              <a:solidFill>
                <a:schemeClr val="bg1"/>
              </a:solidFill>
            </a:endParaRPr>
          </a:p>
        </p:txBody>
      </p:sp>
      <p:pic>
        <p:nvPicPr>
          <p:cNvPr id="3" name="Picture 2"/>
          <p:cNvPicPr>
            <a:picLocks noChangeAspect="1"/>
          </p:cNvPicPr>
          <p:nvPr/>
        </p:nvPicPr>
        <p:blipFill rotWithShape="1">
          <a:blip r:embed="rId3" cstate="print"/>
          <a:srcRect t="11267"/>
          <a:stretch/>
        </p:blipFill>
        <p:spPr>
          <a:xfrm>
            <a:off x="3424114" y="4785610"/>
            <a:ext cx="2219325" cy="600075"/>
          </a:xfrm>
          <a:prstGeom prst="rect">
            <a:avLst/>
          </a:prstGeom>
          <a:effectLst>
            <a:outerShdw blurRad="88900" dist="88900" dir="16200000" rotWithShape="0">
              <a:prstClr val="black">
                <a:alpha val="40000"/>
              </a:prstClr>
            </a:outerShdw>
          </a:effectLst>
        </p:spPr>
      </p:pic>
      <p:pic>
        <p:nvPicPr>
          <p:cNvPr id="5" name="Picture 4"/>
          <p:cNvPicPr>
            <a:picLocks noChangeAspect="1"/>
          </p:cNvPicPr>
          <p:nvPr/>
        </p:nvPicPr>
        <p:blipFill>
          <a:blip r:embed="rId4" cstate="print"/>
          <a:stretch>
            <a:fillRect/>
          </a:stretch>
        </p:blipFill>
        <p:spPr>
          <a:xfrm>
            <a:off x="914399" y="1066800"/>
            <a:ext cx="7184077" cy="5105400"/>
          </a:xfrm>
          <a:prstGeom prst="rect">
            <a:avLst/>
          </a:prstGeom>
        </p:spPr>
      </p:pic>
    </p:spTree>
    <p:extLst>
      <p:ext uri="{BB962C8B-B14F-4D97-AF65-F5344CB8AC3E}">
        <p14:creationId xmlns:p14="http://schemas.microsoft.com/office/powerpoint/2010/main" xmlns="" val="2916446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477"/>
            <a:ext cx="8229600" cy="1143000"/>
          </a:xfrm>
        </p:spPr>
        <p:txBody>
          <a:bodyPr/>
          <a:lstStyle/>
          <a:p>
            <a:r>
              <a:rPr lang="en-US" dirty="0" smtClean="0">
                <a:solidFill>
                  <a:schemeClr val="bg1"/>
                </a:solidFill>
              </a:rPr>
              <a:t>Module Two – </a:t>
            </a:r>
            <a:r>
              <a:rPr lang="en-US" i="1" dirty="0" smtClean="0">
                <a:solidFill>
                  <a:schemeClr val="bg1"/>
                </a:solidFill>
              </a:rPr>
              <a:t>Earthquake Risks</a:t>
            </a:r>
            <a:endParaRPr lang="en-US" i="1"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t>Terminal learning </a:t>
            </a:r>
            <a:r>
              <a:rPr lang="en-US" dirty="0"/>
              <a:t>o</a:t>
            </a:r>
            <a:r>
              <a:rPr lang="en-US" dirty="0" smtClean="0"/>
              <a:t>bjectives</a:t>
            </a:r>
          </a:p>
          <a:p>
            <a:pPr lvl="1"/>
            <a:r>
              <a:rPr lang="en-US" dirty="0"/>
              <a:t>Demonstrate basic GIS </a:t>
            </a:r>
            <a:r>
              <a:rPr lang="en-US" dirty="0" smtClean="0"/>
              <a:t>analysis</a:t>
            </a:r>
          </a:p>
          <a:p>
            <a:pPr lvl="1"/>
            <a:r>
              <a:rPr lang="en-US" dirty="0" smtClean="0"/>
              <a:t>Familiarize with government sources of GIS data</a:t>
            </a:r>
          </a:p>
          <a:p>
            <a:pPr marL="457200" lvl="1" indent="0">
              <a:buNone/>
            </a:pPr>
            <a:endParaRPr lang="en-US" dirty="0" smtClean="0"/>
          </a:p>
          <a:p>
            <a:r>
              <a:rPr lang="en-US" dirty="0" smtClean="0"/>
              <a:t>Enabling learning objectives</a:t>
            </a:r>
          </a:p>
          <a:p>
            <a:pPr lvl="1"/>
            <a:r>
              <a:rPr lang="en-US" dirty="0" smtClean="0"/>
              <a:t>Research, create and download earthquake data and population data</a:t>
            </a:r>
          </a:p>
          <a:p>
            <a:pPr lvl="1"/>
            <a:r>
              <a:rPr lang="en-US" dirty="0" smtClean="0"/>
              <a:t>Create heat map</a:t>
            </a:r>
          </a:p>
          <a:p>
            <a:pPr lvl="1"/>
            <a:r>
              <a:rPr lang="en-US" dirty="0" smtClean="0"/>
              <a:t>Determine Virginia counties at highest risk for earthquake hazards</a:t>
            </a:r>
          </a:p>
        </p:txBody>
      </p:sp>
    </p:spTree>
    <p:extLst>
      <p:ext uri="{BB962C8B-B14F-4D97-AF65-F5344CB8AC3E}">
        <p14:creationId xmlns:p14="http://schemas.microsoft.com/office/powerpoint/2010/main" xmlns="" val="3027925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477"/>
            <a:ext cx="8229600" cy="1143000"/>
          </a:xfrm>
        </p:spPr>
        <p:txBody>
          <a:bodyPr/>
          <a:lstStyle/>
          <a:p>
            <a:r>
              <a:rPr lang="en-US" dirty="0" smtClean="0">
                <a:solidFill>
                  <a:schemeClr val="bg1"/>
                </a:solidFill>
              </a:rPr>
              <a:t>Module Two – </a:t>
            </a:r>
            <a:r>
              <a:rPr lang="en-US" i="1" dirty="0" smtClean="0">
                <a:solidFill>
                  <a:schemeClr val="bg1"/>
                </a:solidFill>
              </a:rPr>
              <a:t>Earthquake Risks</a:t>
            </a:r>
            <a:endParaRPr lang="en-US" i="1" dirty="0">
              <a:solidFill>
                <a:schemeClr val="bg1"/>
              </a:solidFill>
            </a:endParaRPr>
          </a:p>
        </p:txBody>
      </p:sp>
      <p:sp>
        <p:nvSpPr>
          <p:cNvPr id="3" name="Content Placeholder 2"/>
          <p:cNvSpPr>
            <a:spLocks noGrp="1"/>
          </p:cNvSpPr>
          <p:nvPr>
            <p:ph idx="1"/>
          </p:nvPr>
        </p:nvSpPr>
        <p:spPr/>
        <p:txBody>
          <a:bodyPr/>
          <a:lstStyle/>
          <a:p>
            <a:r>
              <a:rPr lang="en-US" dirty="0" smtClean="0"/>
              <a:t>Student Workflow</a:t>
            </a:r>
          </a:p>
        </p:txBody>
      </p:sp>
      <p:sp>
        <p:nvSpPr>
          <p:cNvPr id="4" name="Rounded Rectangle 3"/>
          <p:cNvSpPr/>
          <p:nvPr/>
        </p:nvSpPr>
        <p:spPr>
          <a:xfrm>
            <a:off x="317091" y="2329962"/>
            <a:ext cx="1600200" cy="1371600"/>
          </a:xfrm>
          <a:prstGeom prst="round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USGS Earthquake Hazards</a:t>
            </a:r>
            <a:endParaRPr lang="en-US" dirty="0"/>
          </a:p>
        </p:txBody>
      </p:sp>
      <p:sp>
        <p:nvSpPr>
          <p:cNvPr id="5" name="Rounded Rectangle 4"/>
          <p:cNvSpPr/>
          <p:nvPr/>
        </p:nvSpPr>
        <p:spPr>
          <a:xfrm>
            <a:off x="1781476" y="2789903"/>
            <a:ext cx="1600200" cy="1371600"/>
          </a:xfrm>
          <a:prstGeom prst="round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 Census Bureau</a:t>
            </a:r>
            <a:endParaRPr lang="en-US" dirty="0"/>
          </a:p>
        </p:txBody>
      </p:sp>
      <p:cxnSp>
        <p:nvCxnSpPr>
          <p:cNvPr id="8" name="Straight Arrow Connector 7"/>
          <p:cNvCxnSpPr/>
          <p:nvPr/>
        </p:nvCxnSpPr>
        <p:spPr>
          <a:xfrm>
            <a:off x="3886200" y="3505200"/>
            <a:ext cx="2630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170893" y="3177381"/>
            <a:ext cx="1600200" cy="1371600"/>
          </a:xfrm>
          <a:prstGeom prst="round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Heat Map</a:t>
            </a:r>
            <a:endParaRPr lang="en-US" dirty="0"/>
          </a:p>
        </p:txBody>
      </p:sp>
      <p:sp>
        <p:nvSpPr>
          <p:cNvPr id="10" name="Rounded Rectangle 9"/>
          <p:cNvSpPr/>
          <p:nvPr/>
        </p:nvSpPr>
        <p:spPr>
          <a:xfrm>
            <a:off x="4619624" y="3505200"/>
            <a:ext cx="1600200" cy="1371600"/>
          </a:xfrm>
          <a:prstGeom prst="round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Intersect Earthquakes with Population</a:t>
            </a:r>
            <a:endParaRPr lang="en-US" dirty="0"/>
          </a:p>
        </p:txBody>
      </p:sp>
      <p:sp>
        <p:nvSpPr>
          <p:cNvPr id="11" name="Rounded Rectangle 10"/>
          <p:cNvSpPr/>
          <p:nvPr/>
        </p:nvSpPr>
        <p:spPr>
          <a:xfrm>
            <a:off x="6795782" y="3505200"/>
            <a:ext cx="1600200" cy="13716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Final Output</a:t>
            </a:r>
            <a:endParaRPr lang="en-US" dirty="0"/>
          </a:p>
        </p:txBody>
      </p:sp>
      <p:cxnSp>
        <p:nvCxnSpPr>
          <p:cNvPr id="12" name="Straight Arrow Connector 11"/>
          <p:cNvCxnSpPr>
            <a:stCxn id="10" idx="3"/>
            <a:endCxn id="11" idx="1"/>
          </p:cNvCxnSpPr>
          <p:nvPr/>
        </p:nvCxnSpPr>
        <p:spPr>
          <a:xfrm>
            <a:off x="6219824" y="4191000"/>
            <a:ext cx="5759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1096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477"/>
            <a:ext cx="8229600" cy="1143000"/>
          </a:xfrm>
        </p:spPr>
        <p:txBody>
          <a:bodyPr/>
          <a:lstStyle/>
          <a:p>
            <a:r>
              <a:rPr lang="en-US" dirty="0" smtClean="0">
                <a:solidFill>
                  <a:schemeClr val="bg1"/>
                </a:solidFill>
              </a:rPr>
              <a:t>Module Two – </a:t>
            </a:r>
            <a:r>
              <a:rPr lang="en-US" i="1" dirty="0" smtClean="0">
                <a:solidFill>
                  <a:schemeClr val="bg1"/>
                </a:solidFill>
              </a:rPr>
              <a:t>Earthquake Risks</a:t>
            </a:r>
            <a:endParaRPr lang="en-US" i="1" dirty="0">
              <a:solidFill>
                <a:schemeClr val="bg1"/>
              </a:solidFill>
            </a:endParaRPr>
          </a:p>
        </p:txBody>
      </p:sp>
      <p:pic>
        <p:nvPicPr>
          <p:cNvPr id="5" name="Picture 4"/>
          <p:cNvPicPr>
            <a:picLocks noChangeAspect="1"/>
          </p:cNvPicPr>
          <p:nvPr/>
        </p:nvPicPr>
        <p:blipFill>
          <a:blip r:embed="rId2" cstate="print"/>
          <a:stretch>
            <a:fillRect/>
          </a:stretch>
        </p:blipFill>
        <p:spPr>
          <a:xfrm>
            <a:off x="990600" y="1066800"/>
            <a:ext cx="7234237" cy="5141046"/>
          </a:xfrm>
          <a:prstGeom prst="rect">
            <a:avLst/>
          </a:prstGeom>
        </p:spPr>
      </p:pic>
    </p:spTree>
    <p:extLst>
      <p:ext uri="{BB962C8B-B14F-4D97-AF65-F5344CB8AC3E}">
        <p14:creationId xmlns:p14="http://schemas.microsoft.com/office/powerpoint/2010/main" xmlns="" val="2222671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chemeClr val="bg1"/>
                </a:solidFill>
              </a:rPr>
              <a:t>Module Three – </a:t>
            </a:r>
            <a:r>
              <a:rPr lang="en-US" i="1" dirty="0" smtClean="0">
                <a:solidFill>
                  <a:schemeClr val="bg1"/>
                </a:solidFill>
              </a:rPr>
              <a:t>Wind Power</a:t>
            </a:r>
            <a:endParaRPr lang="en-US" i="1"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US" dirty="0" smtClean="0"/>
              <a:t>Terminal learning </a:t>
            </a:r>
            <a:r>
              <a:rPr lang="en-US" dirty="0"/>
              <a:t>o</a:t>
            </a:r>
            <a:r>
              <a:rPr lang="en-US" dirty="0" smtClean="0"/>
              <a:t>bjectives</a:t>
            </a:r>
          </a:p>
          <a:p>
            <a:pPr lvl="1"/>
            <a:r>
              <a:rPr lang="en-US" dirty="0" smtClean="0"/>
              <a:t>Demonstrate basic GIS analysis using vector and raster data</a:t>
            </a:r>
          </a:p>
          <a:p>
            <a:pPr lvl="1"/>
            <a:r>
              <a:rPr lang="en-US" dirty="0" smtClean="0"/>
              <a:t>Familiarization with government sources of GIS data</a:t>
            </a:r>
          </a:p>
          <a:p>
            <a:pPr lvl="1"/>
            <a:endParaRPr lang="en-US" dirty="0"/>
          </a:p>
          <a:p>
            <a:r>
              <a:rPr lang="en-US" dirty="0" smtClean="0"/>
              <a:t>Enabling learning objectives</a:t>
            </a:r>
          </a:p>
          <a:p>
            <a:pPr lvl="1"/>
            <a:r>
              <a:rPr lang="en-US" dirty="0" smtClean="0"/>
              <a:t>Select areas meeting minimum wind power class criteria for electricity generation</a:t>
            </a:r>
          </a:p>
          <a:p>
            <a:pPr lvl="1"/>
            <a:r>
              <a:rPr lang="en-US" dirty="0" smtClean="0"/>
              <a:t>Buffer locales around population centers</a:t>
            </a:r>
          </a:p>
          <a:p>
            <a:pPr lvl="1"/>
            <a:r>
              <a:rPr lang="en-US" dirty="0" smtClean="0"/>
              <a:t>Create slope map from elevation data</a:t>
            </a:r>
          </a:p>
          <a:p>
            <a:pPr lvl="1"/>
            <a:r>
              <a:rPr lang="en-US" dirty="0" smtClean="0"/>
              <a:t>Find final locale for wind power generation in a given area based on above criteria</a:t>
            </a:r>
            <a:endParaRPr lang="en-US" dirty="0"/>
          </a:p>
        </p:txBody>
      </p:sp>
    </p:spTree>
    <p:extLst>
      <p:ext uri="{BB962C8B-B14F-4D97-AF65-F5344CB8AC3E}">
        <p14:creationId xmlns:p14="http://schemas.microsoft.com/office/powerpoint/2010/main" xmlns="" val="752346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477"/>
            <a:ext cx="8229600" cy="1143000"/>
          </a:xfrm>
        </p:spPr>
        <p:txBody>
          <a:bodyPr/>
          <a:lstStyle/>
          <a:p>
            <a:r>
              <a:rPr lang="en-US" dirty="0" smtClean="0">
                <a:solidFill>
                  <a:schemeClr val="bg1"/>
                </a:solidFill>
              </a:rPr>
              <a:t>Module Three – </a:t>
            </a:r>
            <a:r>
              <a:rPr lang="en-US" i="1" dirty="0" smtClean="0">
                <a:solidFill>
                  <a:schemeClr val="bg1"/>
                </a:solidFill>
              </a:rPr>
              <a:t>Wind Power</a:t>
            </a:r>
            <a:endParaRPr lang="en-US" i="1" dirty="0">
              <a:solidFill>
                <a:schemeClr val="bg1"/>
              </a:solidFill>
            </a:endParaRPr>
          </a:p>
        </p:txBody>
      </p:sp>
      <p:sp>
        <p:nvSpPr>
          <p:cNvPr id="3" name="Content Placeholder 2"/>
          <p:cNvSpPr>
            <a:spLocks noGrp="1"/>
          </p:cNvSpPr>
          <p:nvPr>
            <p:ph idx="1"/>
          </p:nvPr>
        </p:nvSpPr>
        <p:spPr/>
        <p:txBody>
          <a:bodyPr/>
          <a:lstStyle/>
          <a:p>
            <a:r>
              <a:rPr lang="en-US" dirty="0" smtClean="0"/>
              <a:t>Student Workflow</a:t>
            </a:r>
          </a:p>
        </p:txBody>
      </p:sp>
      <p:sp>
        <p:nvSpPr>
          <p:cNvPr id="4" name="Rounded Rectangle 3"/>
          <p:cNvSpPr/>
          <p:nvPr/>
        </p:nvSpPr>
        <p:spPr>
          <a:xfrm>
            <a:off x="304800" y="2519847"/>
            <a:ext cx="1600200" cy="1371600"/>
          </a:xfrm>
          <a:prstGeom prst="round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 DOE</a:t>
            </a:r>
          </a:p>
          <a:p>
            <a:pPr algn="ctr"/>
            <a:r>
              <a:rPr lang="en-US" i="1" dirty="0" smtClean="0"/>
              <a:t>NREL Data</a:t>
            </a:r>
            <a:endParaRPr lang="en-US" i="1" dirty="0"/>
          </a:p>
        </p:txBody>
      </p:sp>
      <p:sp>
        <p:nvSpPr>
          <p:cNvPr id="5" name="Rounded Rectangle 4"/>
          <p:cNvSpPr/>
          <p:nvPr/>
        </p:nvSpPr>
        <p:spPr>
          <a:xfrm>
            <a:off x="1753531" y="2779549"/>
            <a:ext cx="1600200" cy="1371600"/>
          </a:xfrm>
          <a:prstGeom prst="round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 Census Bureau</a:t>
            </a:r>
            <a:endParaRPr lang="en-US" dirty="0"/>
          </a:p>
        </p:txBody>
      </p:sp>
      <p:cxnSp>
        <p:nvCxnSpPr>
          <p:cNvPr id="8" name="Straight Arrow Connector 7"/>
          <p:cNvCxnSpPr/>
          <p:nvPr/>
        </p:nvCxnSpPr>
        <p:spPr>
          <a:xfrm>
            <a:off x="4387195" y="3505200"/>
            <a:ext cx="2630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174752" y="3136864"/>
            <a:ext cx="1600200" cy="1371600"/>
          </a:xfrm>
          <a:prstGeom prst="round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USGS Elevation Data</a:t>
            </a:r>
            <a:endParaRPr lang="en-US" dirty="0"/>
          </a:p>
        </p:txBody>
      </p:sp>
      <p:sp>
        <p:nvSpPr>
          <p:cNvPr id="10" name="Rounded Rectangle 9"/>
          <p:cNvSpPr/>
          <p:nvPr/>
        </p:nvSpPr>
        <p:spPr>
          <a:xfrm>
            <a:off x="4607333" y="3503448"/>
            <a:ext cx="1600200" cy="1371600"/>
          </a:xfrm>
          <a:prstGeom prst="round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Create Slope Map</a:t>
            </a:r>
            <a:endParaRPr lang="en-US" dirty="0"/>
          </a:p>
        </p:txBody>
      </p:sp>
      <p:sp>
        <p:nvSpPr>
          <p:cNvPr id="11" name="Rounded Rectangle 10"/>
          <p:cNvSpPr/>
          <p:nvPr/>
        </p:nvSpPr>
        <p:spPr>
          <a:xfrm>
            <a:off x="6725714" y="3505200"/>
            <a:ext cx="1600200" cy="13716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Final Output</a:t>
            </a:r>
            <a:endParaRPr lang="en-US" dirty="0"/>
          </a:p>
        </p:txBody>
      </p:sp>
      <p:cxnSp>
        <p:nvCxnSpPr>
          <p:cNvPr id="12" name="Straight Arrow Connector 11"/>
          <p:cNvCxnSpPr>
            <a:stCxn id="10" idx="3"/>
            <a:endCxn id="11" idx="1"/>
          </p:cNvCxnSpPr>
          <p:nvPr/>
        </p:nvCxnSpPr>
        <p:spPr>
          <a:xfrm>
            <a:off x="6207533" y="4189248"/>
            <a:ext cx="518181" cy="1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22419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chemeClr val="bg1"/>
                </a:solidFill>
              </a:rPr>
              <a:t>Module Three – </a:t>
            </a:r>
            <a:r>
              <a:rPr lang="en-US" i="1" dirty="0" smtClean="0">
                <a:solidFill>
                  <a:schemeClr val="bg1"/>
                </a:solidFill>
              </a:rPr>
              <a:t>Wind Power</a:t>
            </a:r>
            <a:endParaRPr lang="en-US" i="1" dirty="0">
              <a:solidFill>
                <a:schemeClr val="bg1"/>
              </a:solidFill>
            </a:endParaRPr>
          </a:p>
        </p:txBody>
      </p:sp>
      <p:pic>
        <p:nvPicPr>
          <p:cNvPr id="5" name="Picture 4"/>
          <p:cNvPicPr>
            <a:picLocks noChangeAspect="1"/>
          </p:cNvPicPr>
          <p:nvPr/>
        </p:nvPicPr>
        <p:blipFill>
          <a:blip r:embed="rId2" cstate="print"/>
          <a:stretch>
            <a:fillRect/>
          </a:stretch>
        </p:blipFill>
        <p:spPr>
          <a:xfrm>
            <a:off x="990599" y="1066799"/>
            <a:ext cx="7234237" cy="5155189"/>
          </a:xfrm>
          <a:prstGeom prst="rect">
            <a:avLst/>
          </a:prstGeom>
        </p:spPr>
      </p:pic>
    </p:spTree>
    <p:extLst>
      <p:ext uri="{BB962C8B-B14F-4D97-AF65-F5344CB8AC3E}">
        <p14:creationId xmlns:p14="http://schemas.microsoft.com/office/powerpoint/2010/main" xmlns="" val="3674886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chemeClr val="bg1"/>
                </a:solidFill>
              </a:rPr>
              <a:t>Challenges</a:t>
            </a:r>
            <a:endParaRPr lang="en-US" dirty="0">
              <a:solidFill>
                <a:schemeClr val="bg1"/>
              </a:solidFill>
            </a:endParaRPr>
          </a:p>
        </p:txBody>
      </p:sp>
      <p:sp>
        <p:nvSpPr>
          <p:cNvPr id="4" name="Content Placeholder 2"/>
          <p:cNvSpPr>
            <a:spLocks noGrp="1"/>
          </p:cNvSpPr>
          <p:nvPr>
            <p:ph idx="1"/>
          </p:nvPr>
        </p:nvSpPr>
        <p:spPr>
          <a:xfrm>
            <a:off x="457200" y="1600200"/>
            <a:ext cx="8229600" cy="4525963"/>
          </a:xfrm>
        </p:spPr>
        <p:txBody>
          <a:bodyPr>
            <a:normAutofit fontScale="77500" lnSpcReduction="20000"/>
          </a:bodyPr>
          <a:lstStyle/>
          <a:p>
            <a:r>
              <a:rPr lang="en-US" dirty="0" smtClean="0"/>
              <a:t>Learning new software</a:t>
            </a:r>
          </a:p>
          <a:p>
            <a:pPr lvl="1"/>
            <a:r>
              <a:rPr lang="en-US" dirty="0" smtClean="0"/>
              <a:t>Many online resources, well-documented and openly supported</a:t>
            </a:r>
          </a:p>
          <a:p>
            <a:pPr lvl="1"/>
            <a:endParaRPr lang="en-US" dirty="0"/>
          </a:p>
          <a:p>
            <a:r>
              <a:rPr lang="en-US" dirty="0" smtClean="0"/>
              <a:t>Scale of Project</a:t>
            </a:r>
          </a:p>
          <a:p>
            <a:endParaRPr lang="en-US" dirty="0"/>
          </a:p>
          <a:p>
            <a:r>
              <a:rPr lang="en-US" dirty="0" smtClean="0"/>
              <a:t>Scheduling</a:t>
            </a:r>
          </a:p>
          <a:p>
            <a:pPr lvl="1"/>
            <a:r>
              <a:rPr lang="en-US" dirty="0" smtClean="0"/>
              <a:t>School syllabus leaves little room for new material</a:t>
            </a:r>
          </a:p>
          <a:p>
            <a:pPr lvl="1"/>
            <a:r>
              <a:rPr lang="en-US" dirty="0" smtClean="0"/>
              <a:t>Teacher availability for training</a:t>
            </a:r>
          </a:p>
          <a:p>
            <a:pPr lvl="1"/>
            <a:endParaRPr lang="en-US" dirty="0"/>
          </a:p>
          <a:p>
            <a:r>
              <a:rPr lang="en-US" dirty="0" smtClean="0"/>
              <a:t>Information Assurance</a:t>
            </a:r>
          </a:p>
          <a:p>
            <a:pPr lvl="1"/>
            <a:r>
              <a:rPr lang="en-US" dirty="0" smtClean="0"/>
              <a:t>Need to safely incorporate open </a:t>
            </a:r>
            <a:r>
              <a:rPr lang="en-US" dirty="0"/>
              <a:t>s</a:t>
            </a:r>
            <a:r>
              <a:rPr lang="en-US" dirty="0" smtClean="0"/>
              <a:t>ource program</a:t>
            </a:r>
          </a:p>
          <a:p>
            <a:pPr lvl="1"/>
            <a:endParaRPr lang="en-US" dirty="0"/>
          </a:p>
          <a:p>
            <a:pPr marL="514350" indent="-457200"/>
            <a:endParaRPr lang="en-US" dirty="0"/>
          </a:p>
        </p:txBody>
      </p:sp>
    </p:spTree>
    <p:extLst>
      <p:ext uri="{BB962C8B-B14F-4D97-AF65-F5344CB8AC3E}">
        <p14:creationId xmlns:p14="http://schemas.microsoft.com/office/powerpoint/2010/main" xmlns="" val="1746829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chemeClr val="bg1"/>
                </a:solidFill>
              </a:rPr>
              <a:t>Conclusion</a:t>
            </a:r>
            <a:endParaRPr lang="en-US" dirty="0">
              <a:solidFill>
                <a:schemeClr val="bg1"/>
              </a:solidFill>
            </a:endParaRPr>
          </a:p>
        </p:txBody>
      </p:sp>
      <p:sp>
        <p:nvSpPr>
          <p:cNvPr id="3" name="Content Placeholder 2"/>
          <p:cNvSpPr>
            <a:spLocks noGrp="1"/>
          </p:cNvSpPr>
          <p:nvPr>
            <p:ph idx="1"/>
          </p:nvPr>
        </p:nvSpPr>
        <p:spPr>
          <a:xfrm>
            <a:off x="457200" y="1600200"/>
            <a:ext cx="8229600" cy="4525963"/>
          </a:xfrm>
        </p:spPr>
        <p:txBody>
          <a:bodyPr/>
          <a:lstStyle/>
          <a:p>
            <a:pPr marL="0" indent="0">
              <a:buNone/>
            </a:pPr>
            <a:r>
              <a:rPr lang="en-US" i="1" dirty="0" smtClean="0"/>
              <a:t>GIS has a place in high school school education</a:t>
            </a:r>
          </a:p>
          <a:p>
            <a:pPr lvl="1"/>
            <a:r>
              <a:rPr lang="en-US" dirty="0" smtClean="0"/>
              <a:t>Enhances learning</a:t>
            </a:r>
          </a:p>
          <a:p>
            <a:pPr lvl="1"/>
            <a:r>
              <a:rPr lang="en-US" dirty="0" smtClean="0"/>
              <a:t>Exposes the discipline</a:t>
            </a:r>
          </a:p>
          <a:p>
            <a:pPr marL="0" indent="0">
              <a:buNone/>
            </a:pPr>
            <a:endParaRPr lang="en-US" dirty="0"/>
          </a:p>
          <a:p>
            <a:endParaRPr lang="en-US" dirty="0" smtClean="0"/>
          </a:p>
          <a:p>
            <a:pPr lvl="1"/>
            <a:endParaRPr lang="en-US" dirty="0"/>
          </a:p>
          <a:p>
            <a:pPr marL="514350" indent="-457200"/>
            <a:endParaRPr lang="en-US" dirty="0"/>
          </a:p>
        </p:txBody>
      </p:sp>
    </p:spTree>
    <p:extLst>
      <p:ext uri="{BB962C8B-B14F-4D97-AF65-F5344CB8AC3E}">
        <p14:creationId xmlns:p14="http://schemas.microsoft.com/office/powerpoint/2010/main" xmlns="" val="3410783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84"/>
            <a:ext cx="8229600" cy="1143000"/>
          </a:xfrm>
        </p:spPr>
        <p:txBody>
          <a:bodyPr/>
          <a:lstStyle/>
          <a:p>
            <a:r>
              <a:rPr lang="en-US" dirty="0" smtClean="0">
                <a:solidFill>
                  <a:schemeClr val="bg1"/>
                </a:solidFill>
              </a:rPr>
              <a:t>Outline</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t>Project Description</a:t>
            </a:r>
          </a:p>
          <a:p>
            <a:r>
              <a:rPr lang="en-US" dirty="0" smtClean="0"/>
              <a:t>Project Goals</a:t>
            </a:r>
          </a:p>
          <a:p>
            <a:r>
              <a:rPr lang="en-US" dirty="0" smtClean="0"/>
              <a:t>Background</a:t>
            </a:r>
          </a:p>
          <a:p>
            <a:r>
              <a:rPr lang="en-US" dirty="0" smtClean="0"/>
              <a:t>Scope</a:t>
            </a:r>
          </a:p>
          <a:p>
            <a:r>
              <a:rPr lang="en-US" dirty="0" smtClean="0"/>
              <a:t>Deliverables</a:t>
            </a:r>
          </a:p>
          <a:p>
            <a:r>
              <a:rPr lang="en-US" dirty="0" smtClean="0"/>
              <a:t>Methodologies</a:t>
            </a:r>
          </a:p>
          <a:p>
            <a:r>
              <a:rPr lang="en-US" dirty="0" smtClean="0"/>
              <a:t>Sample Course Modules</a:t>
            </a:r>
          </a:p>
          <a:p>
            <a:r>
              <a:rPr lang="en-US" dirty="0" smtClean="0"/>
              <a:t>Challenges and Conclusions</a:t>
            </a:r>
          </a:p>
          <a:p>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xmlns="" val="4196763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954"/>
            <a:ext cx="8229600" cy="1143000"/>
          </a:xfrm>
        </p:spPr>
        <p:txBody>
          <a:bodyPr/>
          <a:lstStyle/>
          <a:p>
            <a:r>
              <a:rPr lang="en-US" dirty="0" smtClean="0">
                <a:solidFill>
                  <a:schemeClr val="bg1"/>
                </a:solidFill>
              </a:rPr>
              <a:t>Project Description</a:t>
            </a:r>
            <a:endParaRPr lang="en-US" dirty="0">
              <a:solidFill>
                <a:schemeClr val="bg1"/>
              </a:solidFill>
            </a:endParaRPr>
          </a:p>
        </p:txBody>
      </p:sp>
      <p:sp>
        <p:nvSpPr>
          <p:cNvPr id="4" name="Content Placeholder 2"/>
          <p:cNvSpPr>
            <a:spLocks noGrp="1"/>
          </p:cNvSpPr>
          <p:nvPr>
            <p:ph idx="1"/>
          </p:nvPr>
        </p:nvSpPr>
        <p:spPr>
          <a:xfrm>
            <a:off x="457200" y="1600200"/>
            <a:ext cx="8229600" cy="4525963"/>
          </a:xfrm>
        </p:spPr>
        <p:txBody>
          <a:bodyPr/>
          <a:lstStyle/>
          <a:p>
            <a:r>
              <a:rPr lang="en-US" dirty="0" smtClean="0"/>
              <a:t>Design GIS </a:t>
            </a:r>
            <a:r>
              <a:rPr lang="en-US" dirty="0"/>
              <a:t>c</a:t>
            </a:r>
            <a:r>
              <a:rPr lang="en-US" dirty="0" smtClean="0"/>
              <a:t>ourse modules tailored for Prince William County, Virginia High School ‘Earth and Environmental Science’ curriculum.</a:t>
            </a:r>
          </a:p>
          <a:p>
            <a:endParaRPr lang="en-US" dirty="0">
              <a:solidFill>
                <a:schemeClr val="bg1"/>
              </a:solidFill>
            </a:endParaRPr>
          </a:p>
          <a:p>
            <a:pPr marL="0" indent="0">
              <a:buNone/>
            </a:pPr>
            <a:endParaRPr lang="en-US" dirty="0" smtClean="0">
              <a:solidFill>
                <a:schemeClr val="bg1"/>
              </a:solidFill>
            </a:endParaRPr>
          </a:p>
          <a:p>
            <a:endParaRPr lang="en-US" dirty="0" smtClean="0"/>
          </a:p>
          <a:p>
            <a:endParaRPr lang="en-US" dirty="0" smtClean="0"/>
          </a:p>
          <a:p>
            <a:endParaRPr lang="en-US" dirty="0"/>
          </a:p>
        </p:txBody>
      </p:sp>
      <p:pic>
        <p:nvPicPr>
          <p:cNvPr id="6" name="Picture 5"/>
          <p:cNvPicPr>
            <a:picLocks noChangeAspect="1"/>
          </p:cNvPicPr>
          <p:nvPr/>
        </p:nvPicPr>
        <p:blipFill>
          <a:blip r:embed="rId3" cstate="print"/>
          <a:stretch>
            <a:fillRect/>
          </a:stretch>
        </p:blipFill>
        <p:spPr>
          <a:xfrm>
            <a:off x="683558" y="4358324"/>
            <a:ext cx="4524375" cy="1266825"/>
          </a:xfrm>
          <a:prstGeom prst="rect">
            <a:avLst/>
          </a:prstGeom>
          <a:effectLst>
            <a:outerShdw blurRad="88900" dist="88900" dir="2700000" algn="tl" rotWithShape="0">
              <a:prstClr val="black">
                <a:alpha val="40000"/>
              </a:prstClr>
            </a:outerShdw>
          </a:effectLst>
        </p:spPr>
      </p:pic>
      <p:pic>
        <p:nvPicPr>
          <p:cNvPr id="7" name="Picture 6"/>
          <p:cNvPicPr>
            <a:picLocks noChangeAspect="1"/>
          </p:cNvPicPr>
          <p:nvPr/>
        </p:nvPicPr>
        <p:blipFill>
          <a:blip r:embed="rId4" cstate="print"/>
          <a:stretch>
            <a:fillRect/>
          </a:stretch>
        </p:blipFill>
        <p:spPr>
          <a:xfrm>
            <a:off x="4773341" y="3378135"/>
            <a:ext cx="1472817" cy="1613601"/>
          </a:xfrm>
          <a:prstGeom prst="rect">
            <a:avLst/>
          </a:prstGeom>
          <a:effectLst>
            <a:outerShdw blurRad="88900" dist="88900" dir="5400000" algn="t" rotWithShape="0">
              <a:prstClr val="black">
                <a:alpha val="40000"/>
              </a:prstClr>
            </a:outerShdw>
          </a:effectLst>
        </p:spPr>
      </p:pic>
      <p:pic>
        <p:nvPicPr>
          <p:cNvPr id="8" name="Picture 7"/>
          <p:cNvPicPr>
            <a:picLocks noChangeAspect="1"/>
          </p:cNvPicPr>
          <p:nvPr/>
        </p:nvPicPr>
        <p:blipFill>
          <a:blip r:embed="rId5" cstate="print"/>
          <a:stretch>
            <a:fillRect/>
          </a:stretch>
        </p:blipFill>
        <p:spPr>
          <a:xfrm>
            <a:off x="6150908" y="4601320"/>
            <a:ext cx="1504950" cy="1419225"/>
          </a:xfrm>
          <a:prstGeom prst="rect">
            <a:avLst/>
          </a:prstGeom>
          <a:effectLst>
            <a:outerShdw blurRad="88900" dist="88900" dir="8100000" algn="tr" rotWithShape="0">
              <a:prstClr val="black">
                <a:alpha val="40000"/>
              </a:prstClr>
            </a:outerShdw>
          </a:effectLst>
        </p:spPr>
      </p:pic>
    </p:spTree>
    <p:extLst>
      <p:ext uri="{BB962C8B-B14F-4D97-AF65-F5344CB8AC3E}">
        <p14:creationId xmlns:p14="http://schemas.microsoft.com/office/powerpoint/2010/main" xmlns="" val="1201279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chemeClr val="bg1"/>
                </a:solidFill>
              </a:rPr>
              <a:t>Project Goals</a:t>
            </a:r>
            <a:endParaRPr lang="en-US" dirty="0">
              <a:solidFill>
                <a:schemeClr val="bg1"/>
              </a:solidFill>
            </a:endParaRPr>
          </a:p>
        </p:txBody>
      </p:sp>
      <p:sp>
        <p:nvSpPr>
          <p:cNvPr id="3" name="Content Placeholder 2"/>
          <p:cNvSpPr>
            <a:spLocks noGrp="1"/>
          </p:cNvSpPr>
          <p:nvPr>
            <p:ph idx="1"/>
          </p:nvPr>
        </p:nvSpPr>
        <p:spPr>
          <a:xfrm>
            <a:off x="457200" y="1066800"/>
            <a:ext cx="8229600" cy="4525963"/>
          </a:xfrm>
        </p:spPr>
        <p:txBody>
          <a:bodyPr>
            <a:noAutofit/>
          </a:bodyPr>
          <a:lstStyle/>
          <a:p>
            <a:r>
              <a:rPr lang="en-US" dirty="0" smtClean="0"/>
              <a:t>Introduce high </a:t>
            </a:r>
            <a:r>
              <a:rPr lang="en-US" dirty="0"/>
              <a:t>s</a:t>
            </a:r>
            <a:r>
              <a:rPr lang="en-US" dirty="0" smtClean="0"/>
              <a:t>chool teachers and students to GIS technologies and methodologies to:</a:t>
            </a:r>
          </a:p>
          <a:p>
            <a:pPr lvl="1"/>
            <a:r>
              <a:rPr lang="en-US" b="1" i="1" dirty="0" smtClean="0"/>
              <a:t>Enhance the learning environment </a:t>
            </a:r>
            <a:r>
              <a:rPr lang="en-US" dirty="0" smtClean="0">
                <a:solidFill>
                  <a:schemeClr val="bg1"/>
                </a:solidFill>
              </a:rPr>
              <a:t>()</a:t>
            </a:r>
          </a:p>
          <a:p>
            <a:pPr lvl="1"/>
            <a:r>
              <a:rPr lang="en-US" dirty="0" smtClean="0"/>
              <a:t>Expose students to technology and tools used by professionals</a:t>
            </a:r>
          </a:p>
          <a:p>
            <a:pPr lvl="1"/>
            <a:r>
              <a:rPr lang="en-US" dirty="0" smtClean="0"/>
              <a:t>Introduce web-based research and datasets</a:t>
            </a:r>
          </a:p>
          <a:p>
            <a:pPr lvl="1"/>
            <a:endParaRPr lang="en-US" sz="1800" dirty="0" smtClean="0"/>
          </a:p>
          <a:p>
            <a:pPr marL="457200" lvl="1" indent="0">
              <a:buNone/>
            </a:pPr>
            <a:endParaRPr lang="en-US" sz="1800" dirty="0"/>
          </a:p>
          <a:p>
            <a:pPr marL="0" indent="0">
              <a:buNone/>
            </a:pPr>
            <a:r>
              <a:rPr lang="en-US" sz="2000" dirty="0" smtClean="0"/>
              <a:t>“…</a:t>
            </a:r>
            <a:r>
              <a:rPr lang="en-US" sz="2000" dirty="0"/>
              <a:t>After data are mapped, pattern-seeking and analysis inquiries (collectively known as spatial thinking) can help students draw conclusions, solve problems, make decisions, and consider areas of further research </a:t>
            </a:r>
            <a:r>
              <a:rPr lang="en-US" sz="2000" dirty="0" smtClean="0"/>
              <a:t>.”</a:t>
            </a:r>
          </a:p>
          <a:p>
            <a:pPr marL="0" indent="0">
              <a:buNone/>
            </a:pPr>
            <a:r>
              <a:rPr lang="en-US" sz="2000" dirty="0"/>
              <a:t>	</a:t>
            </a:r>
            <a:r>
              <a:rPr lang="en-US" sz="2000" dirty="0" smtClean="0"/>
              <a:t>				- </a:t>
            </a:r>
            <a:r>
              <a:rPr lang="en-US" sz="2000" i="1" dirty="0" smtClean="0"/>
              <a:t>Sarah </a:t>
            </a:r>
            <a:r>
              <a:rPr lang="en-US" sz="2000" i="1" dirty="0" err="1" smtClean="0"/>
              <a:t>Bednarz</a:t>
            </a:r>
            <a:r>
              <a:rPr lang="en-US" sz="2000" i="1" dirty="0" smtClean="0"/>
              <a:t>, </a:t>
            </a:r>
            <a:r>
              <a:rPr lang="en-US" sz="2000" i="1" dirty="0" err="1" smtClean="0"/>
              <a:t>GeoJournal</a:t>
            </a:r>
            <a:r>
              <a:rPr lang="en-US" sz="2000" i="1" dirty="0" smtClean="0"/>
              <a:t> 2004</a:t>
            </a:r>
            <a:endParaRPr lang="en-US" sz="2000" dirty="0"/>
          </a:p>
        </p:txBody>
      </p:sp>
    </p:spTree>
    <p:extLst>
      <p:ext uri="{BB962C8B-B14F-4D97-AF65-F5344CB8AC3E}">
        <p14:creationId xmlns:p14="http://schemas.microsoft.com/office/powerpoint/2010/main" xmlns="" val="2749829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013"/>
            <a:ext cx="8229600" cy="1143000"/>
          </a:xfrm>
        </p:spPr>
        <p:txBody>
          <a:bodyPr/>
          <a:lstStyle/>
          <a:p>
            <a:r>
              <a:rPr lang="en-US" dirty="0" smtClean="0">
                <a:solidFill>
                  <a:schemeClr val="bg1"/>
                </a:solidFill>
              </a:rPr>
              <a:t>Background</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t>Why GIS</a:t>
            </a:r>
            <a:r>
              <a:rPr lang="en-US" dirty="0"/>
              <a:t>? </a:t>
            </a:r>
            <a:endParaRPr lang="en-US" dirty="0" smtClean="0"/>
          </a:p>
          <a:p>
            <a:pPr marL="457200" lvl="1" indent="0">
              <a:buNone/>
            </a:pPr>
            <a:r>
              <a:rPr lang="en-US" dirty="0" smtClean="0"/>
              <a:t>“ (1) Key tool to analyze the environment and solve problems</a:t>
            </a:r>
          </a:p>
          <a:p>
            <a:pPr marL="457200" lvl="1" indent="0">
              <a:buNone/>
            </a:pPr>
            <a:r>
              <a:rPr lang="en-US" dirty="0"/>
              <a:t> </a:t>
            </a:r>
            <a:r>
              <a:rPr lang="en-US" dirty="0" smtClean="0"/>
              <a:t>  (2) Enhances student interest</a:t>
            </a:r>
          </a:p>
          <a:p>
            <a:pPr marL="457200" lvl="1" indent="0">
              <a:buNone/>
            </a:pPr>
            <a:r>
              <a:rPr lang="en-US" dirty="0"/>
              <a:t> </a:t>
            </a:r>
            <a:r>
              <a:rPr lang="en-US" dirty="0" smtClean="0"/>
              <a:t>  (3) Motivates students to career in science and engineering”</a:t>
            </a:r>
          </a:p>
          <a:p>
            <a:pPr marL="457200" lvl="1" indent="0">
              <a:buNone/>
            </a:pPr>
            <a:r>
              <a:rPr lang="en-US" dirty="0"/>
              <a:t>	</a:t>
            </a:r>
            <a:r>
              <a:rPr lang="en-US" dirty="0" smtClean="0"/>
              <a:t>	- </a:t>
            </a:r>
            <a:r>
              <a:rPr lang="en-US" i="1" dirty="0" smtClean="0"/>
              <a:t>NCGIA Core Curriculum, 1990 </a:t>
            </a:r>
          </a:p>
          <a:p>
            <a:pPr marL="457200" lvl="1" indent="0">
              <a:buNone/>
            </a:pPr>
            <a:endParaRPr lang="en-US" sz="2800" i="1" dirty="0"/>
          </a:p>
          <a:p>
            <a:r>
              <a:rPr lang="en-US" dirty="0" smtClean="0"/>
              <a:t>Studies of effectiveness</a:t>
            </a:r>
          </a:p>
          <a:p>
            <a:pPr lvl="1"/>
            <a:r>
              <a:rPr lang="en-US" dirty="0" smtClean="0"/>
              <a:t>Boulder High School, 2000 </a:t>
            </a:r>
          </a:p>
          <a:p>
            <a:pPr lvl="1"/>
            <a:r>
              <a:rPr lang="en-US" dirty="0" smtClean="0"/>
              <a:t>West Covina High School, 2004 </a:t>
            </a:r>
          </a:p>
          <a:p>
            <a:pPr lvl="1"/>
            <a:endParaRPr lang="en-US" dirty="0" smtClean="0"/>
          </a:p>
          <a:p>
            <a:pPr lvl="1"/>
            <a:endParaRPr lang="en-US" dirty="0"/>
          </a:p>
          <a:p>
            <a:endParaRPr lang="en-US" dirty="0"/>
          </a:p>
        </p:txBody>
      </p:sp>
    </p:spTree>
    <p:extLst>
      <p:ext uri="{BB962C8B-B14F-4D97-AF65-F5344CB8AC3E}">
        <p14:creationId xmlns:p14="http://schemas.microsoft.com/office/powerpoint/2010/main" xmlns="" val="2959889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chemeClr val="bg1"/>
                </a:solidFill>
              </a:rPr>
              <a:t>Scope</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t>Matched to school </a:t>
            </a:r>
            <a:r>
              <a:rPr lang="en-US" dirty="0"/>
              <a:t>c</a:t>
            </a:r>
            <a:r>
              <a:rPr lang="en-US" dirty="0" smtClean="0"/>
              <a:t>urriculum</a:t>
            </a:r>
          </a:p>
          <a:p>
            <a:pPr lvl="1"/>
            <a:r>
              <a:rPr lang="en-US" dirty="0" smtClean="0"/>
              <a:t>14 total blocks of instruction </a:t>
            </a:r>
          </a:p>
          <a:p>
            <a:pPr marL="457200" lvl="1" indent="0">
              <a:buNone/>
            </a:pPr>
            <a:r>
              <a:rPr lang="en-US" dirty="0" smtClean="0"/>
              <a:t>   for Earth and environmental </a:t>
            </a:r>
          </a:p>
          <a:p>
            <a:pPr marL="457200" lvl="1" indent="0">
              <a:buNone/>
            </a:pPr>
            <a:r>
              <a:rPr lang="en-US" dirty="0"/>
              <a:t> </a:t>
            </a:r>
            <a:r>
              <a:rPr lang="en-US" dirty="0" smtClean="0"/>
              <a:t>  sciences</a:t>
            </a:r>
          </a:p>
          <a:p>
            <a:pPr lvl="1"/>
            <a:r>
              <a:rPr lang="en-US" dirty="0" smtClean="0"/>
              <a:t>GIS modules will augment </a:t>
            </a:r>
          </a:p>
          <a:p>
            <a:pPr marL="457200" lvl="1" indent="0">
              <a:buNone/>
            </a:pPr>
            <a:r>
              <a:rPr lang="en-US" dirty="0"/>
              <a:t> </a:t>
            </a:r>
            <a:r>
              <a:rPr lang="en-US" dirty="0" smtClean="0"/>
              <a:t>   three main areas</a:t>
            </a:r>
          </a:p>
          <a:p>
            <a:pPr lvl="1"/>
            <a:r>
              <a:rPr lang="en-US" dirty="0" smtClean="0"/>
              <a:t>2-3 days instruction per </a:t>
            </a:r>
          </a:p>
          <a:p>
            <a:pPr marL="457200" lvl="1" indent="0">
              <a:buNone/>
            </a:pPr>
            <a:r>
              <a:rPr lang="en-US" dirty="0"/>
              <a:t> </a:t>
            </a:r>
            <a:r>
              <a:rPr lang="en-US" dirty="0" smtClean="0"/>
              <a:t>   module (scalable)</a:t>
            </a:r>
          </a:p>
          <a:p>
            <a:r>
              <a:rPr lang="en-US" dirty="0" smtClean="0"/>
              <a:t>Uses </a:t>
            </a:r>
            <a:r>
              <a:rPr lang="en-US" dirty="0"/>
              <a:t>o</a:t>
            </a:r>
            <a:r>
              <a:rPr lang="en-US" dirty="0" smtClean="0"/>
              <a:t>pen </a:t>
            </a:r>
            <a:r>
              <a:rPr lang="en-US" dirty="0"/>
              <a:t>s</a:t>
            </a:r>
            <a:r>
              <a:rPr lang="en-US" dirty="0" smtClean="0"/>
              <a:t>ource </a:t>
            </a:r>
            <a:r>
              <a:rPr lang="en-US" dirty="0"/>
              <a:t>and </a:t>
            </a:r>
            <a:r>
              <a:rPr lang="en-US" dirty="0" smtClean="0"/>
              <a:t>state </a:t>
            </a:r>
            <a:r>
              <a:rPr lang="en-US" dirty="0"/>
              <a:t>and </a:t>
            </a:r>
            <a:r>
              <a:rPr lang="en-US" dirty="0" smtClean="0"/>
              <a:t>federal </a:t>
            </a:r>
            <a:r>
              <a:rPr lang="en-US" dirty="0"/>
              <a:t>GIS data sources</a:t>
            </a:r>
          </a:p>
          <a:p>
            <a:r>
              <a:rPr lang="en-US" dirty="0" smtClean="0"/>
              <a:t>Focuses on Virginia and mid-Atlantic regions</a:t>
            </a:r>
          </a:p>
        </p:txBody>
      </p:sp>
      <p:pic>
        <p:nvPicPr>
          <p:cNvPr id="5" name="Picture 4"/>
          <p:cNvPicPr>
            <a:picLocks noChangeAspect="1"/>
          </p:cNvPicPr>
          <p:nvPr/>
        </p:nvPicPr>
        <p:blipFill>
          <a:blip r:embed="rId3" cstate="print"/>
          <a:stretch>
            <a:fillRect/>
          </a:stretch>
        </p:blipFill>
        <p:spPr>
          <a:xfrm>
            <a:off x="5562600" y="1968894"/>
            <a:ext cx="3374903" cy="2389745"/>
          </a:xfrm>
          <a:prstGeom prst="rect">
            <a:avLst/>
          </a:prstGeom>
        </p:spPr>
      </p:pic>
    </p:spTree>
    <p:extLst>
      <p:ext uri="{BB962C8B-B14F-4D97-AF65-F5344CB8AC3E}">
        <p14:creationId xmlns:p14="http://schemas.microsoft.com/office/powerpoint/2010/main" xmlns="" val="954307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017"/>
            <a:ext cx="8229600" cy="1143000"/>
          </a:xfrm>
        </p:spPr>
        <p:txBody>
          <a:bodyPr/>
          <a:lstStyle/>
          <a:p>
            <a:r>
              <a:rPr lang="en-US" dirty="0" smtClean="0">
                <a:solidFill>
                  <a:schemeClr val="bg1"/>
                </a:solidFill>
              </a:rPr>
              <a:t>Deliverables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Three </a:t>
            </a:r>
            <a:r>
              <a:rPr lang="en-US" dirty="0"/>
              <a:t>i</a:t>
            </a:r>
            <a:r>
              <a:rPr lang="en-US" dirty="0" smtClean="0"/>
              <a:t>nstructional </a:t>
            </a:r>
            <a:r>
              <a:rPr lang="en-US" dirty="0"/>
              <a:t>m</a:t>
            </a:r>
            <a:r>
              <a:rPr lang="en-US" dirty="0" smtClean="0"/>
              <a:t>odules </a:t>
            </a:r>
            <a:r>
              <a:rPr lang="en-US" b="1" i="1" dirty="0" smtClean="0"/>
              <a:t>for teachers</a:t>
            </a:r>
          </a:p>
          <a:p>
            <a:pPr marL="457200" lvl="1" indent="0">
              <a:buNone/>
            </a:pPr>
            <a:r>
              <a:rPr lang="en-US" dirty="0" smtClean="0"/>
              <a:t>1.  Introduction to GIS (Mapping Block)</a:t>
            </a:r>
          </a:p>
          <a:p>
            <a:pPr marL="457200" lvl="1" indent="0">
              <a:buNone/>
            </a:pPr>
            <a:r>
              <a:rPr lang="en-US" dirty="0" smtClean="0"/>
              <a:t>2.  Earthquake Risks (Geology Processes Block)</a:t>
            </a:r>
          </a:p>
          <a:p>
            <a:pPr marL="971550" lvl="1" indent="-514350">
              <a:buAutoNum type="arabicPeriod" startAt="3"/>
            </a:pPr>
            <a:r>
              <a:rPr lang="en-US" dirty="0" smtClean="0"/>
              <a:t>Wind Power (Renewable Resources Block)</a:t>
            </a:r>
          </a:p>
          <a:p>
            <a:pPr marL="457200" lvl="1" indent="0">
              <a:buNone/>
            </a:pPr>
            <a:endParaRPr lang="en-US" dirty="0" smtClean="0"/>
          </a:p>
          <a:p>
            <a:pPr marL="514350" indent="-457200"/>
            <a:r>
              <a:rPr lang="en-US" dirty="0" smtClean="0"/>
              <a:t>Data Sets</a:t>
            </a:r>
          </a:p>
          <a:p>
            <a:pPr marL="914400" lvl="1" indent="-457200"/>
            <a:r>
              <a:rPr lang="en-US" dirty="0" err="1" smtClean="0"/>
              <a:t>Shapefiles</a:t>
            </a:r>
            <a:r>
              <a:rPr lang="en-US" dirty="0" smtClean="0"/>
              <a:t>, raster files</a:t>
            </a:r>
          </a:p>
          <a:p>
            <a:pPr marL="914400" lvl="1" indent="-457200"/>
            <a:r>
              <a:rPr lang="en-US" dirty="0" smtClean="0"/>
              <a:t>Solution sets</a:t>
            </a:r>
          </a:p>
          <a:p>
            <a:pPr marL="457200" lvl="1" indent="0">
              <a:buNone/>
            </a:pP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93672" y="4495800"/>
            <a:ext cx="3924300" cy="1219200"/>
          </a:xfrm>
          <a:prstGeom prst="rect">
            <a:avLst/>
          </a:prstGeom>
          <a:noFill/>
          <a:ln>
            <a:noFill/>
          </a:ln>
          <a:effectLst>
            <a:outerShdw blurRad="88900" dist="88900" dir="2700000" algn="ctr" rotWithShape="0">
              <a:schemeClr val="bg1">
                <a:lumMod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79615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bg1"/>
                </a:solidFill>
              </a:rPr>
              <a:t>Methodologies</a:t>
            </a:r>
            <a:endParaRPr lang="en-US" dirty="0">
              <a:solidFill>
                <a:schemeClr val="bg1"/>
              </a:solidFill>
            </a:endParaRPr>
          </a:p>
        </p:txBody>
      </p:sp>
      <p:sp>
        <p:nvSpPr>
          <p:cNvPr id="3" name="Content Placeholder 2"/>
          <p:cNvSpPr>
            <a:spLocks noGrp="1"/>
          </p:cNvSpPr>
          <p:nvPr>
            <p:ph idx="1"/>
          </p:nvPr>
        </p:nvSpPr>
        <p:spPr>
          <a:xfrm>
            <a:off x="457200" y="1295401"/>
            <a:ext cx="8229600" cy="2209800"/>
          </a:xfrm>
        </p:spPr>
        <p:txBody>
          <a:bodyPr/>
          <a:lstStyle/>
          <a:p>
            <a:r>
              <a:rPr lang="en-US" dirty="0" smtClean="0"/>
              <a:t>‘Train the Trainer’</a:t>
            </a:r>
          </a:p>
          <a:p>
            <a:pPr lvl="1"/>
            <a:r>
              <a:rPr lang="en-US" sz="2400" dirty="0" smtClean="0"/>
              <a:t>Work with High School and School District representatives</a:t>
            </a:r>
          </a:p>
          <a:p>
            <a:pPr lvl="1"/>
            <a:r>
              <a:rPr lang="en-US" sz="2400" dirty="0" smtClean="0"/>
              <a:t>Determine what is feasible</a:t>
            </a:r>
          </a:p>
          <a:p>
            <a:pPr lvl="1"/>
            <a:r>
              <a:rPr lang="en-US" sz="2400" dirty="0" smtClean="0"/>
              <a:t>Match to District goals</a:t>
            </a:r>
          </a:p>
        </p:txBody>
      </p:sp>
      <p:sp>
        <p:nvSpPr>
          <p:cNvPr id="5" name="Rounded Rectangle 4"/>
          <p:cNvSpPr/>
          <p:nvPr/>
        </p:nvSpPr>
        <p:spPr>
          <a:xfrm>
            <a:off x="533400" y="3903407"/>
            <a:ext cx="121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 and Learn Software</a:t>
            </a:r>
            <a:endParaRPr lang="en-US" dirty="0"/>
          </a:p>
        </p:txBody>
      </p:sp>
      <p:sp>
        <p:nvSpPr>
          <p:cNvPr id="6" name="Rounded Rectangle 5"/>
          <p:cNvSpPr/>
          <p:nvPr/>
        </p:nvSpPr>
        <p:spPr>
          <a:xfrm>
            <a:off x="1905000" y="3903407"/>
            <a:ext cx="121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Review Curriculum</a:t>
            </a:r>
            <a:endParaRPr lang="en-US" sz="1600" dirty="0"/>
          </a:p>
        </p:txBody>
      </p:sp>
      <p:sp>
        <p:nvSpPr>
          <p:cNvPr id="7" name="Rounded Rectangle 6"/>
          <p:cNvSpPr/>
          <p:nvPr/>
        </p:nvSpPr>
        <p:spPr>
          <a:xfrm>
            <a:off x="3301998" y="3903407"/>
            <a:ext cx="121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Develop Modules</a:t>
            </a:r>
            <a:endParaRPr lang="en-US" dirty="0"/>
          </a:p>
        </p:txBody>
      </p:sp>
      <p:sp>
        <p:nvSpPr>
          <p:cNvPr id="9" name="Rounded Rectangle 8"/>
          <p:cNvSpPr/>
          <p:nvPr/>
        </p:nvSpPr>
        <p:spPr>
          <a:xfrm>
            <a:off x="4655945" y="3907434"/>
            <a:ext cx="121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Present to Instructor</a:t>
            </a:r>
          </a:p>
        </p:txBody>
      </p:sp>
      <p:cxnSp>
        <p:nvCxnSpPr>
          <p:cNvPr id="12" name="Straight Arrow Connector 11"/>
          <p:cNvCxnSpPr/>
          <p:nvPr/>
        </p:nvCxnSpPr>
        <p:spPr>
          <a:xfrm>
            <a:off x="1752600" y="4360607"/>
            <a:ext cx="15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124200" y="4360607"/>
            <a:ext cx="15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511040" y="4360607"/>
            <a:ext cx="15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83140" y="4360607"/>
            <a:ext cx="15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085393" y="4975381"/>
            <a:ext cx="6913694" cy="35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85393" y="483060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8524078">
            <a:off x="768608" y="5398920"/>
            <a:ext cx="903389" cy="369332"/>
          </a:xfrm>
          <a:prstGeom prst="rect">
            <a:avLst/>
          </a:prstGeom>
          <a:noFill/>
        </p:spPr>
        <p:txBody>
          <a:bodyPr wrap="none" rtlCol="0">
            <a:spAutoFit/>
          </a:bodyPr>
          <a:lstStyle/>
          <a:p>
            <a:r>
              <a:rPr lang="en-US" dirty="0" smtClean="0"/>
              <a:t>Nov ‘12</a:t>
            </a:r>
            <a:endParaRPr lang="en-US" dirty="0"/>
          </a:p>
        </p:txBody>
      </p:sp>
      <p:cxnSp>
        <p:nvCxnSpPr>
          <p:cNvPr id="25" name="Straight Connector 24"/>
          <p:cNvCxnSpPr/>
          <p:nvPr/>
        </p:nvCxnSpPr>
        <p:spPr>
          <a:xfrm>
            <a:off x="2507171" y="4797207"/>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8524078">
            <a:off x="1995516" y="5275586"/>
            <a:ext cx="903389" cy="369332"/>
          </a:xfrm>
          <a:prstGeom prst="rect">
            <a:avLst/>
          </a:prstGeom>
          <a:noFill/>
        </p:spPr>
        <p:txBody>
          <a:bodyPr wrap="none" rtlCol="0">
            <a:spAutoFit/>
          </a:bodyPr>
          <a:lstStyle/>
          <a:p>
            <a:r>
              <a:rPr lang="en-US" dirty="0" smtClean="0"/>
              <a:t>Nov ‘12</a:t>
            </a:r>
            <a:endParaRPr lang="en-US" dirty="0"/>
          </a:p>
        </p:txBody>
      </p:sp>
      <p:cxnSp>
        <p:nvCxnSpPr>
          <p:cNvPr id="27" name="Straight Connector 26"/>
          <p:cNvCxnSpPr/>
          <p:nvPr/>
        </p:nvCxnSpPr>
        <p:spPr>
          <a:xfrm>
            <a:off x="3891285" y="4820825"/>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18524078">
            <a:off x="3177789" y="5374951"/>
            <a:ext cx="1426994" cy="307777"/>
          </a:xfrm>
          <a:prstGeom prst="rect">
            <a:avLst/>
          </a:prstGeom>
          <a:noFill/>
        </p:spPr>
        <p:txBody>
          <a:bodyPr wrap="none" rtlCol="0">
            <a:spAutoFit/>
          </a:bodyPr>
          <a:lstStyle/>
          <a:p>
            <a:r>
              <a:rPr lang="en-US" sz="1400" dirty="0" smtClean="0"/>
              <a:t>Dec  ‘12– Apr ‘13</a:t>
            </a:r>
            <a:endParaRPr lang="en-US" sz="1400" dirty="0"/>
          </a:p>
        </p:txBody>
      </p:sp>
      <p:cxnSp>
        <p:nvCxnSpPr>
          <p:cNvPr id="29" name="Straight Connector 28"/>
          <p:cNvCxnSpPr/>
          <p:nvPr/>
        </p:nvCxnSpPr>
        <p:spPr>
          <a:xfrm>
            <a:off x="5265546" y="4812747"/>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18524078">
            <a:off x="4833376" y="5381066"/>
            <a:ext cx="864339" cy="369332"/>
          </a:xfrm>
          <a:prstGeom prst="rect">
            <a:avLst/>
          </a:prstGeom>
          <a:noFill/>
        </p:spPr>
        <p:txBody>
          <a:bodyPr wrap="none" rtlCol="0">
            <a:spAutoFit/>
          </a:bodyPr>
          <a:lstStyle/>
          <a:p>
            <a:r>
              <a:rPr lang="en-US" dirty="0" smtClean="0"/>
              <a:t>Apr ‘13</a:t>
            </a:r>
            <a:endParaRPr lang="en-US" dirty="0"/>
          </a:p>
        </p:txBody>
      </p:sp>
      <p:cxnSp>
        <p:nvCxnSpPr>
          <p:cNvPr id="35" name="Elbow Connector 34"/>
          <p:cNvCxnSpPr>
            <a:stCxn id="9" idx="0"/>
            <a:endCxn id="7" idx="0"/>
          </p:cNvCxnSpPr>
          <p:nvPr/>
        </p:nvCxnSpPr>
        <p:spPr>
          <a:xfrm rot="16200000" flipV="1">
            <a:off x="4586559" y="3228447"/>
            <a:ext cx="4027" cy="1353947"/>
          </a:xfrm>
          <a:prstGeom prst="bentConnector3">
            <a:avLst>
              <a:gd name="adj1" fmla="val 577668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6035540" y="3900953"/>
            <a:ext cx="121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Train Instructors </a:t>
            </a:r>
          </a:p>
        </p:txBody>
      </p:sp>
      <p:cxnSp>
        <p:nvCxnSpPr>
          <p:cNvPr id="38" name="Straight Connector 37"/>
          <p:cNvCxnSpPr/>
          <p:nvPr/>
        </p:nvCxnSpPr>
        <p:spPr>
          <a:xfrm>
            <a:off x="6639807" y="4820825"/>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8524078">
            <a:off x="6031371" y="5389941"/>
            <a:ext cx="1216872" cy="307777"/>
          </a:xfrm>
          <a:prstGeom prst="rect">
            <a:avLst/>
          </a:prstGeom>
          <a:noFill/>
        </p:spPr>
        <p:txBody>
          <a:bodyPr wrap="none" rtlCol="0">
            <a:spAutoFit/>
          </a:bodyPr>
          <a:lstStyle/>
          <a:p>
            <a:r>
              <a:rPr lang="en-US" sz="1400" dirty="0" smtClean="0"/>
              <a:t>May – July ‘13</a:t>
            </a:r>
            <a:endParaRPr lang="en-US" sz="1400" dirty="0"/>
          </a:p>
        </p:txBody>
      </p:sp>
      <p:cxnSp>
        <p:nvCxnSpPr>
          <p:cNvPr id="40" name="Straight Connector 39"/>
          <p:cNvCxnSpPr/>
          <p:nvPr/>
        </p:nvCxnSpPr>
        <p:spPr>
          <a:xfrm>
            <a:off x="7987558" y="4797207"/>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18524078">
            <a:off x="7406053" y="5335546"/>
            <a:ext cx="893193" cy="369332"/>
          </a:xfrm>
          <a:prstGeom prst="rect">
            <a:avLst/>
          </a:prstGeom>
          <a:noFill/>
        </p:spPr>
        <p:txBody>
          <a:bodyPr wrap="none" rtlCol="0">
            <a:spAutoFit/>
          </a:bodyPr>
          <a:lstStyle/>
          <a:p>
            <a:r>
              <a:rPr lang="en-US" dirty="0" smtClean="0"/>
              <a:t>Aug ‘13</a:t>
            </a:r>
            <a:endParaRPr lang="en-US" dirty="0"/>
          </a:p>
        </p:txBody>
      </p:sp>
      <p:sp>
        <p:nvSpPr>
          <p:cNvPr id="44" name="Rounded Rectangle 43"/>
          <p:cNvSpPr/>
          <p:nvPr/>
        </p:nvSpPr>
        <p:spPr>
          <a:xfrm>
            <a:off x="7389487" y="3903407"/>
            <a:ext cx="121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Present at District Conf.</a:t>
            </a:r>
          </a:p>
        </p:txBody>
      </p:sp>
      <p:cxnSp>
        <p:nvCxnSpPr>
          <p:cNvPr id="45" name="Straight Arrow Connector 44"/>
          <p:cNvCxnSpPr/>
          <p:nvPr/>
        </p:nvCxnSpPr>
        <p:spPr>
          <a:xfrm>
            <a:off x="7237087" y="4364634"/>
            <a:ext cx="15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581400" y="3276600"/>
            <a:ext cx="2049728" cy="338554"/>
          </a:xfrm>
          <a:prstGeom prst="rect">
            <a:avLst/>
          </a:prstGeom>
          <a:noFill/>
        </p:spPr>
        <p:txBody>
          <a:bodyPr wrap="none" rtlCol="0">
            <a:spAutoFit/>
          </a:bodyPr>
          <a:lstStyle/>
          <a:p>
            <a:r>
              <a:rPr lang="en-US" sz="1600" i="1" dirty="0" smtClean="0"/>
              <a:t>Iterative Development</a:t>
            </a:r>
            <a:endParaRPr lang="en-US" sz="1600" i="1" dirty="0"/>
          </a:p>
        </p:txBody>
      </p:sp>
    </p:spTree>
    <p:extLst>
      <p:ext uri="{BB962C8B-B14F-4D97-AF65-F5344CB8AC3E}">
        <p14:creationId xmlns:p14="http://schemas.microsoft.com/office/powerpoint/2010/main" xmlns="" val="1496533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chemeClr val="bg1"/>
                </a:solidFill>
              </a:rPr>
              <a:t>Module One – </a:t>
            </a:r>
            <a:r>
              <a:rPr lang="en-US" i="1" dirty="0" smtClean="0">
                <a:solidFill>
                  <a:schemeClr val="bg1"/>
                </a:solidFill>
              </a:rPr>
              <a:t>Intro to GIS</a:t>
            </a:r>
            <a:endParaRPr lang="en-US" i="1"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t>Terminal learning objectives:</a:t>
            </a:r>
          </a:p>
          <a:p>
            <a:pPr lvl="1"/>
            <a:r>
              <a:rPr lang="en-US" dirty="0" smtClean="0"/>
              <a:t>Introduce students to GIS discipline, concepts and uses</a:t>
            </a:r>
          </a:p>
          <a:p>
            <a:pPr lvl="1"/>
            <a:r>
              <a:rPr lang="en-US" dirty="0" smtClean="0"/>
              <a:t>Introduce software (QGIS)</a:t>
            </a:r>
          </a:p>
          <a:p>
            <a:pPr marL="457200" lvl="1" indent="0">
              <a:buNone/>
            </a:pPr>
            <a:endParaRPr lang="en-US" dirty="0" smtClean="0"/>
          </a:p>
          <a:p>
            <a:r>
              <a:rPr lang="en-US" dirty="0" smtClean="0"/>
              <a:t>Enabling learning objectives:</a:t>
            </a:r>
          </a:p>
          <a:p>
            <a:pPr lvl="1"/>
            <a:r>
              <a:rPr lang="en-US" dirty="0"/>
              <a:t>Familiarization with basic GIS concepts</a:t>
            </a:r>
          </a:p>
          <a:p>
            <a:pPr lvl="1"/>
            <a:r>
              <a:rPr lang="en-US" dirty="0" smtClean="0"/>
              <a:t>Basic </a:t>
            </a:r>
            <a:r>
              <a:rPr lang="en-US" dirty="0"/>
              <a:t>Tools (Add files, View Spatial properties, etc…)</a:t>
            </a:r>
          </a:p>
          <a:p>
            <a:pPr lvl="1"/>
            <a:endParaRPr lang="en-US" dirty="0" smtClean="0"/>
          </a:p>
          <a:p>
            <a:pPr lvl="1"/>
            <a:endParaRPr lang="en-US" dirty="0"/>
          </a:p>
        </p:txBody>
      </p:sp>
    </p:spTree>
    <p:extLst>
      <p:ext uri="{BB962C8B-B14F-4D97-AF65-F5344CB8AC3E}">
        <p14:creationId xmlns:p14="http://schemas.microsoft.com/office/powerpoint/2010/main" xmlns="" val="1385266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TC104033921[[fn=Damask]]</Template>
  <TotalTime>1793</TotalTime>
  <Words>1253</Words>
  <Application>Microsoft Office PowerPoint</Application>
  <PresentationFormat>On-screen Show (4:3)</PresentationFormat>
  <Paragraphs>215</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GIS Curriculum for High School Earth and Environmental Science    Peer Review Brief</vt:lpstr>
      <vt:lpstr>Outline</vt:lpstr>
      <vt:lpstr>Project Description</vt:lpstr>
      <vt:lpstr>Project Goals</vt:lpstr>
      <vt:lpstr>Background</vt:lpstr>
      <vt:lpstr>Scope</vt:lpstr>
      <vt:lpstr>Deliverables</vt:lpstr>
      <vt:lpstr>Methodologies</vt:lpstr>
      <vt:lpstr>Module One – Intro to GIS</vt:lpstr>
      <vt:lpstr>Module One – Intro to GIS</vt:lpstr>
      <vt:lpstr>Module Two – Earthquake Risks</vt:lpstr>
      <vt:lpstr>Module Two – Earthquake Risks</vt:lpstr>
      <vt:lpstr>Module Two – Earthquake Risks</vt:lpstr>
      <vt:lpstr>Module Three – Wind Power</vt:lpstr>
      <vt:lpstr>Module Three – Wind Power</vt:lpstr>
      <vt:lpstr>Module Three – Wind Power</vt:lpstr>
      <vt:lpstr>Challenges</vt:lpstr>
      <vt:lpstr>Conclusion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dc:creator>
  <cp:lastModifiedBy>exf107</cp:lastModifiedBy>
  <cp:revision>117</cp:revision>
  <dcterms:created xsi:type="dcterms:W3CDTF">2013-03-31T01:20:34Z</dcterms:created>
  <dcterms:modified xsi:type="dcterms:W3CDTF">2013-05-07T19:19:47Z</dcterms:modified>
</cp:coreProperties>
</file>