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39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7386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spc="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na.birds.cornell.edu/BN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 Shot 2016-04-29 at 1.14.35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671" t="25352" r="2612" b="253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Shape 129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  <a:solidFill>
            <a:srgbClr val="FFFFFF">
              <a:alpha val="62879"/>
            </a:srgb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86108" y="5454975"/>
            <a:ext cx="12433300" cy="2209800"/>
          </a:xfrm>
          <a:prstGeom prst="rect">
            <a:avLst/>
          </a:prstGeom>
        </p:spPr>
        <p:txBody>
          <a:bodyPr/>
          <a:lstStyle/>
          <a:p>
            <a:pPr defTabSz="356362">
              <a:defRPr sz="6710">
                <a:solidFill>
                  <a:srgbClr val="000000"/>
                </a:solidFill>
              </a:defRPr>
            </a:pPr>
            <a:r>
              <a:rPr dirty="0"/>
              <a:t>Transforming Citizen Science Point Data</a:t>
            </a:r>
          </a:p>
          <a:p>
            <a:pPr defTabSz="356362">
              <a:defRPr sz="6710">
                <a:solidFill>
                  <a:srgbClr val="000000"/>
                </a:solidFill>
              </a:defRPr>
            </a:pPr>
            <a:r>
              <a:rPr dirty="0"/>
              <a:t> Into Informative Range Maps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62204">
              <a:spcBef>
                <a:spcPts val="300"/>
              </a:spcBef>
              <a:defRPr sz="2976">
                <a:solidFill>
                  <a:srgbClr val="000000"/>
                </a:solidFill>
              </a:defRPr>
            </a:pPr>
            <a:r>
              <a:t>Laura B. Gast, DrPH MPH CPH</a:t>
            </a:r>
            <a:br/>
            <a:r>
              <a:rPr sz="1612"/>
              <a:t>Penn State MGIS Program Capstone Proposal</a:t>
            </a:r>
          </a:p>
          <a:p>
            <a:pPr defTabSz="362204">
              <a:spcBef>
                <a:spcPts val="300"/>
              </a:spcBef>
              <a:defRPr sz="1612">
                <a:solidFill>
                  <a:srgbClr val="000000"/>
                </a:solidFill>
              </a:defRPr>
            </a:pPr>
            <a:r>
              <a:t>Advisor: Nathan Piekielek, PhD</a:t>
            </a:r>
          </a:p>
          <a:p>
            <a:pPr defTabSz="362204">
              <a:spcBef>
                <a:spcPts val="300"/>
              </a:spcBef>
              <a:defRPr sz="1612">
                <a:solidFill>
                  <a:srgbClr val="000000"/>
                </a:solidFill>
              </a:defRPr>
            </a:pPr>
            <a:r>
              <a:t>May 12, 2016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creen Shot 2016-05-09 at 7.36.21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1358011"/>
            <a:ext cx="13004800" cy="70375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bwd_wallacejones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2839" t="1196" r="18958" b="1196"/>
          <a:stretch>
            <a:fillRect/>
          </a:stretch>
        </p:blipFill>
        <p:spPr>
          <a:xfrm>
            <a:off x="-1" y="-31143"/>
            <a:ext cx="6879636" cy="741333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97" name="Shape 197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023100" y="257506"/>
            <a:ext cx="5397500" cy="119029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32308">
              <a:spcBef>
                <a:spcPts val="1700"/>
              </a:spcBef>
              <a:defRPr sz="3848"/>
            </a:pPr>
            <a:r>
              <a:t>Black-Bellied</a:t>
            </a:r>
            <a:br/>
            <a:r>
              <a:t>Whistling Duck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mostly non-migratory</a:t>
            </a:r>
          </a:p>
          <a:p>
            <a:r>
              <a:t>conspicuous (noisy and tame)</a:t>
            </a:r>
          </a:p>
          <a:p>
            <a:r>
              <a:t>habitat is quiet, shallow, freshwater ponds, lakes, marshes and cultivated reservoirs</a:t>
            </a:r>
          </a:p>
          <a:p>
            <a:r>
              <a:t>Three US populations</a:t>
            </a:r>
          </a:p>
          <a:p>
            <a:r>
              <a:t>population is “known” to be expanding</a:t>
            </a:r>
          </a:p>
          <a:p>
            <a:pPr lvl="1"/>
            <a:r>
              <a:t>how to define range?</a:t>
            </a:r>
          </a:p>
          <a:p>
            <a:pPr lvl="1"/>
            <a:r>
              <a:t>how to communicate range?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4294967295"/>
          </p:nvPr>
        </p:nvSpPr>
        <p:spPr>
          <a:xfrm>
            <a:off x="11356056" y="9194800"/>
            <a:ext cx="1034356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01" name="Black-bellied-Whistling-Duck_map_0.jpg"/>
          <p:cNvPicPr>
            <a:picLocks noChangeAspect="1"/>
          </p:cNvPicPr>
          <p:nvPr/>
        </p:nvPicPr>
        <p:blipFill>
          <a:blip r:embed="rId3">
            <a:extLst/>
          </a:blip>
          <a:srcRect t="54766" b="10951"/>
          <a:stretch>
            <a:fillRect/>
          </a:stretch>
        </p:blipFill>
        <p:spPr>
          <a:xfrm>
            <a:off x="-1786" y="7389012"/>
            <a:ext cx="6883400" cy="235973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0919.PNG"/>
          <p:cNvPicPr>
            <a:picLocks noChangeAspect="1"/>
          </p:cNvPicPr>
          <p:nvPr/>
        </p:nvPicPr>
        <p:blipFill>
          <a:blip r:embed="rId2">
            <a:extLst/>
          </a:blip>
          <a:srcRect l="37271" t="47165" r="33742" b="40246"/>
          <a:stretch>
            <a:fillRect/>
          </a:stretch>
        </p:blipFill>
        <p:spPr>
          <a:xfrm>
            <a:off x="519910" y="6012426"/>
            <a:ext cx="3767734" cy="291040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599209" y="431523"/>
            <a:ext cx="2734036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0"/>
              </a:spcBef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eBird Points</a:t>
            </a:r>
            <a:r>
              <a:rPr sz="2100" spc="21"/>
              <a:t/>
            </a:r>
            <a:br>
              <a:rPr sz="2100" spc="21"/>
            </a:br>
            <a:r>
              <a:rPr sz="2100" spc="21"/>
              <a:t>December &amp; January</a:t>
            </a:r>
          </a:p>
          <a:p>
            <a:pPr algn="r">
              <a:spcBef>
                <a:spcPts val="0"/>
              </a:spcBef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rPr sz="2100" spc="21"/>
              <a:t>last 5 years</a:t>
            </a:r>
            <a:r>
              <a:t> </a:t>
            </a:r>
          </a:p>
        </p:txBody>
      </p:sp>
      <p:sp>
        <p:nvSpPr>
          <p:cNvPr id="205" name="Shape 205"/>
          <p:cNvSpPr/>
          <p:nvPr/>
        </p:nvSpPr>
        <p:spPr>
          <a:xfrm>
            <a:off x="667337" y="5389257"/>
            <a:ext cx="35639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Sibley Guide Phone App</a:t>
            </a:r>
          </a:p>
        </p:txBody>
      </p:sp>
      <p:pic>
        <p:nvPicPr>
          <p:cNvPr id="206" name="BBWDmap.jpg"/>
          <p:cNvPicPr>
            <a:picLocks noChangeAspect="1"/>
          </p:cNvPicPr>
          <p:nvPr/>
        </p:nvPicPr>
        <p:blipFill>
          <a:blip r:embed="rId3">
            <a:extLst/>
          </a:blip>
          <a:srcRect l="37143" t="33877" r="44756" b="54372"/>
          <a:stretch>
            <a:fillRect/>
          </a:stretch>
        </p:blipFill>
        <p:spPr>
          <a:xfrm>
            <a:off x="4951359" y="5973136"/>
            <a:ext cx="3288932" cy="29888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4772426" y="5389257"/>
            <a:ext cx="361700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Cornell Ornithology Lab</a:t>
            </a:r>
          </a:p>
        </p:txBody>
      </p:sp>
      <p:pic>
        <p:nvPicPr>
          <p:cNvPr id="208" name="Screen Shot 2016-05-10 at 3.21.26 PM.png"/>
          <p:cNvPicPr>
            <a:picLocks noChangeAspect="1"/>
          </p:cNvPicPr>
          <p:nvPr/>
        </p:nvPicPr>
        <p:blipFill>
          <a:blip r:embed="rId4">
            <a:extLst/>
          </a:blip>
          <a:srcRect l="29514" t="30793" r="29514" b="50664"/>
          <a:stretch>
            <a:fillRect/>
          </a:stretch>
        </p:blipFill>
        <p:spPr>
          <a:xfrm>
            <a:off x="8904175" y="6037330"/>
            <a:ext cx="3616872" cy="293170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9009209" y="5389257"/>
            <a:ext cx="340665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Audubon Online Guide</a:t>
            </a:r>
          </a:p>
        </p:txBody>
      </p:sp>
      <p:pic>
        <p:nvPicPr>
          <p:cNvPr id="210" name="Screen Shot 2016-05-10 at 4.56.18 PM.png"/>
          <p:cNvPicPr>
            <a:picLocks noChangeAspect="1"/>
          </p:cNvPicPr>
          <p:nvPr/>
        </p:nvPicPr>
        <p:blipFill>
          <a:blip r:embed="rId5">
            <a:extLst/>
          </a:blip>
          <a:srcRect l="7790" t="20581" r="23102" b="20581"/>
          <a:stretch>
            <a:fillRect/>
          </a:stretch>
        </p:blipFill>
        <p:spPr>
          <a:xfrm>
            <a:off x="3512326" y="365370"/>
            <a:ext cx="6482468" cy="50149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4727306" y="9117966"/>
            <a:ext cx="1905001" cy="477280"/>
          </a:xfrm>
          <a:prstGeom prst="rect">
            <a:avLst/>
          </a:prstGeom>
          <a:solidFill>
            <a:srgbClr val="7A61A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Winter</a:t>
            </a:r>
          </a:p>
        </p:txBody>
      </p:sp>
      <p:grpSp>
        <p:nvGrpSpPr>
          <p:cNvPr id="217" name="Group 217"/>
          <p:cNvGrpSpPr/>
          <p:nvPr/>
        </p:nvGrpSpPr>
        <p:grpSpPr>
          <a:xfrm>
            <a:off x="6739439" y="9117966"/>
            <a:ext cx="1905001" cy="477280"/>
            <a:chOff x="0" y="0"/>
            <a:chExt cx="1905000" cy="477278"/>
          </a:xfrm>
        </p:grpSpPr>
        <p:grpSp>
          <p:nvGrpSpPr>
            <p:cNvPr id="215" name="Group 215"/>
            <p:cNvGrpSpPr/>
            <p:nvPr/>
          </p:nvGrpSpPr>
          <p:grpSpPr>
            <a:xfrm>
              <a:off x="18012" y="0"/>
              <a:ext cx="1868976" cy="477279"/>
              <a:chOff x="0" y="0"/>
              <a:chExt cx="1868975" cy="477278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0" y="0"/>
                <a:ext cx="635000" cy="477279"/>
              </a:xfrm>
              <a:prstGeom prst="rect">
                <a:avLst/>
              </a:prstGeom>
              <a:solidFill>
                <a:srgbClr val="CB65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623337" y="0"/>
                <a:ext cx="635001" cy="477279"/>
              </a:xfrm>
              <a:prstGeom prst="rect">
                <a:avLst/>
              </a:prstGeom>
              <a:solidFill>
                <a:srgbClr val="F19E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1233975" y="0"/>
                <a:ext cx="635001" cy="477279"/>
              </a:xfrm>
              <a:prstGeom prst="rect">
                <a:avLst/>
              </a:prstGeom>
              <a:solidFill>
                <a:srgbClr val="F6AC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216" name="Shape 216"/>
            <p:cNvSpPr/>
            <p:nvPr/>
          </p:nvSpPr>
          <p:spPr>
            <a:xfrm>
              <a:off x="0" y="0"/>
              <a:ext cx="1905000" cy="477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spcBef>
                  <a:spcPts val="0"/>
                </a:spcBef>
                <a:defRPr sz="240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lvl1pPr>
            </a:lstStyle>
            <a:p>
              <a:r>
                <a:t>Summer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16-05-02 at 10.40.26 A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0" b="40"/>
          <a:stretch>
            <a:fillRect/>
          </a:stretch>
        </p:blipFill>
        <p:spPr>
          <a:xfrm>
            <a:off x="4096608" y="2137633"/>
            <a:ext cx="9001006" cy="6750755"/>
          </a:xfrm>
          <a:prstGeom prst="rect">
            <a:avLst/>
          </a:prstGeom>
        </p:spPr>
      </p:pic>
      <p:sp>
        <p:nvSpPr>
          <p:cNvPr id="220" name="Shape 220"/>
          <p:cNvSpPr>
            <a:spLocks noGrp="1"/>
          </p:cNvSpPr>
          <p:nvPr>
            <p:ph type="body" sz="half" idx="4294967295"/>
          </p:nvPr>
        </p:nvSpPr>
        <p:spPr>
          <a:xfrm>
            <a:off x="571500" y="1803400"/>
            <a:ext cx="3883031" cy="7689841"/>
          </a:xfrm>
          <a:prstGeom prst="rect">
            <a:avLst/>
          </a:prstGeom>
        </p:spPr>
        <p:txBody>
          <a:bodyPr/>
          <a:lstStyle/>
          <a:p>
            <a:pPr marL="406400" indent="-406400">
              <a:defRPr sz="2800"/>
            </a:pPr>
            <a:r>
              <a:t>eBird data for BBWD</a:t>
            </a:r>
          </a:p>
          <a:p>
            <a:pPr marL="406400" indent="-406400">
              <a:defRPr sz="2800"/>
            </a:pPr>
            <a:r>
              <a:t>some digitized guidebook ranges</a:t>
            </a:r>
          </a:p>
          <a:p>
            <a:pPr marL="406400" indent="-406400">
              <a:defRPr sz="2800"/>
            </a:pPr>
            <a:r>
              <a:t>purposefully </a:t>
            </a:r>
            <a:r>
              <a:rPr>
                <a:latin typeface="Iowan Old Style Italic"/>
                <a:ea typeface="Iowan Old Style Italic"/>
                <a:cs typeface="Iowan Old Style Italic"/>
                <a:sym typeface="Iowan Old Style Italic"/>
              </a:rPr>
              <a:t>not</a:t>
            </a:r>
            <a:r>
              <a:t> including any biological niche modeling data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Materials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4294967295"/>
          </p:nvPr>
        </p:nvSpPr>
        <p:spPr>
          <a:xfrm>
            <a:off x="11108009" y="9194800"/>
            <a:ext cx="1282403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Methods - Model Choices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Preliminary options</a:t>
            </a:r>
          </a:p>
          <a:p>
            <a:pPr lvl="1"/>
            <a:r>
              <a:t>how to define “presence” versus “absence” of a species?</a:t>
            </a:r>
          </a:p>
          <a:p>
            <a:pPr lvl="1"/>
            <a:r>
              <a:t>how do various guide books make maps?</a:t>
            </a:r>
          </a:p>
          <a:p>
            <a:pPr lvl="1"/>
            <a:r>
              <a:t>citizen science point data versus ecological niche modeling</a:t>
            </a:r>
          </a:p>
        </p:txBody>
      </p:sp>
      <p:pic>
        <p:nvPicPr>
          <p:cNvPr id="22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10" y="5813807"/>
            <a:ext cx="6274780" cy="298606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>
            <a:spLocks noGrp="1"/>
          </p:cNvSpPr>
          <p:nvPr>
            <p:ph type="sldNum" sz="quarter" idx="4294967295"/>
          </p:nvPr>
        </p:nvSpPr>
        <p:spPr>
          <a:xfrm>
            <a:off x="11175180" y="9194800"/>
            <a:ext cx="121523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Methods - Cartographic Choices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sz="half" idx="1"/>
          </p:nvPr>
        </p:nvSpPr>
        <p:spPr>
          <a:xfrm>
            <a:off x="571500" y="1803400"/>
            <a:ext cx="11861800" cy="3154526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1400"/>
              </a:spcBef>
              <a:defRPr sz="2624"/>
            </a:pPr>
            <a:r>
              <a:t>Weighing simplicity versus scientific accuracy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Simple yes/no? Hot spot gradients?</a:t>
            </a:r>
          </a:p>
          <a:p>
            <a:pPr marL="770636" lvl="1" indent="-385318" defTabSz="479044">
              <a:spcBef>
                <a:spcPts val="1400"/>
              </a:spcBef>
              <a:defRPr sz="2624">
                <a:solidFill>
                  <a:srgbClr val="FFFFFF"/>
                </a:solidFill>
              </a:defRPr>
            </a:pPr>
            <a:r>
              <a:t>grids versus points?</a:t>
            </a:r>
          </a:p>
          <a:p>
            <a:pPr marL="770636" lvl="1" indent="-385318" defTabSz="479044">
              <a:spcBef>
                <a:spcPts val="1400"/>
              </a:spcBef>
              <a:defRPr sz="2624">
                <a:solidFill>
                  <a:srgbClr val="FFFFFF"/>
                </a:solidFill>
              </a:defRPr>
            </a:pPr>
            <a:r>
              <a:t>How to display migration paths (N-S not same as S-N)</a:t>
            </a:r>
          </a:p>
          <a:p>
            <a:pPr marL="385318" indent="-385318" defTabSz="479044">
              <a:spcBef>
                <a:spcPts val="1400"/>
              </a:spcBef>
              <a:defRPr sz="2624">
                <a:solidFill>
                  <a:srgbClr val="FFFFFF"/>
                </a:solidFill>
              </a:defRPr>
            </a:pPr>
            <a:r>
              <a:t>Discuss benefits and drawbacks of each choice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34" name="IMG_0913.jpg"/>
          <p:cNvPicPr>
            <a:picLocks noChangeAspect="1"/>
          </p:cNvPicPr>
          <p:nvPr/>
        </p:nvPicPr>
        <p:blipFill>
          <a:blip r:embed="rId2">
            <a:extLst/>
          </a:blip>
          <a:srcRect t="12849" b="33384"/>
          <a:stretch>
            <a:fillRect/>
          </a:stretch>
        </p:blipFill>
        <p:spPr>
          <a:xfrm>
            <a:off x="1202045" y="4992076"/>
            <a:ext cx="4654079" cy="445078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35" name="Screen Shot 2016-05-10 at 5.30.27 PM.png"/>
          <p:cNvPicPr>
            <a:picLocks noChangeAspect="1"/>
          </p:cNvPicPr>
          <p:nvPr/>
        </p:nvPicPr>
        <p:blipFill>
          <a:blip r:embed="rId3">
            <a:extLst/>
          </a:blip>
          <a:srcRect l="11966" t="9477" r="11012" b="8219"/>
          <a:stretch>
            <a:fillRect/>
          </a:stretch>
        </p:blipFill>
        <p:spPr>
          <a:xfrm>
            <a:off x="6083621" y="4985726"/>
            <a:ext cx="5678478" cy="44637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Methods - Cartographic Choices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sz="half" idx="1"/>
          </p:nvPr>
        </p:nvSpPr>
        <p:spPr>
          <a:xfrm>
            <a:off x="571500" y="1803400"/>
            <a:ext cx="11861800" cy="3154526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1400"/>
              </a:spcBef>
              <a:defRPr sz="2624"/>
            </a:pPr>
            <a:r>
              <a:t>Weighing simplicity versus scientific accuracy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Simple yes/no? Hot spot gradients?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grids versus points?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How to display migration paths (N-S</a:t>
            </a:r>
          </a:p>
          <a:p>
            <a:pPr marL="385318" indent="-385318" defTabSz="479044">
              <a:spcBef>
                <a:spcPts val="1400"/>
              </a:spcBef>
              <a:defRPr sz="2624"/>
            </a:pPr>
            <a:r>
              <a:t>Discuss benefits and drawbacks of each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4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23064" t="31202" r="24963" b="16825"/>
          <a:stretch>
            <a:fillRect/>
          </a:stretch>
        </p:blipFill>
        <p:spPr>
          <a:xfrm>
            <a:off x="242611" y="3741688"/>
            <a:ext cx="6727805" cy="393513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2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20641" t="30479" r="25056" b="18998"/>
          <a:stretch>
            <a:fillRect/>
          </a:stretch>
        </p:blipFill>
        <p:spPr>
          <a:xfrm>
            <a:off x="5875570" y="5326225"/>
            <a:ext cx="6737974" cy="39352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Methods - Cartographic Choices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half" idx="1"/>
          </p:nvPr>
        </p:nvSpPr>
        <p:spPr>
          <a:xfrm>
            <a:off x="571500" y="1803400"/>
            <a:ext cx="11861800" cy="3154526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1400"/>
              </a:spcBef>
              <a:defRPr sz="2624"/>
            </a:pPr>
            <a:r>
              <a:t>Weighing simplicity versus scientific accuracy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Simple yes/no? Hot spot gradients?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grids versus points?</a:t>
            </a:r>
          </a:p>
          <a:p>
            <a:pPr marL="770636" lvl="1" indent="-385318" defTabSz="479044">
              <a:spcBef>
                <a:spcPts val="1400"/>
              </a:spcBef>
              <a:defRPr sz="2624"/>
            </a:pPr>
            <a:r>
              <a:t>How to display migration paths (N-S not same as S-N)</a:t>
            </a:r>
          </a:p>
          <a:p>
            <a:pPr marL="385318" indent="-385318" defTabSz="479044">
              <a:spcBef>
                <a:spcPts val="1400"/>
              </a:spcBef>
              <a:defRPr sz="2624"/>
            </a:pPr>
            <a:r>
              <a:t>Discuss benefits and drawbacks of each choice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48" name="IMG_0913.jpg"/>
          <p:cNvPicPr>
            <a:picLocks noChangeAspect="1"/>
          </p:cNvPicPr>
          <p:nvPr/>
        </p:nvPicPr>
        <p:blipFill>
          <a:blip r:embed="rId2">
            <a:extLst/>
          </a:blip>
          <a:srcRect t="12849" b="33384"/>
          <a:stretch>
            <a:fillRect/>
          </a:stretch>
        </p:blipFill>
        <p:spPr>
          <a:xfrm>
            <a:off x="1202045" y="4992076"/>
            <a:ext cx="4654079" cy="445078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9" name="Screen Shot 2016-05-10 at 5.30.27 PM.png"/>
          <p:cNvPicPr>
            <a:picLocks noChangeAspect="1"/>
          </p:cNvPicPr>
          <p:nvPr/>
        </p:nvPicPr>
        <p:blipFill>
          <a:blip r:embed="rId3">
            <a:extLst/>
          </a:blip>
          <a:srcRect l="11966" t="9477" r="11012" b="8219"/>
          <a:stretch>
            <a:fillRect/>
          </a:stretch>
        </p:blipFill>
        <p:spPr>
          <a:xfrm>
            <a:off x="6083621" y="4985726"/>
            <a:ext cx="5678478" cy="44637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Questions / results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are groups defining range for a particular species?</a:t>
            </a:r>
          </a:p>
          <a:p>
            <a:pPr lvl="1"/>
            <a:r>
              <a:t>datasets &amp; assumptions?</a:t>
            </a:r>
          </a:p>
          <a:p>
            <a:pPr lvl="1"/>
            <a:r>
              <a:t>updates?</a:t>
            </a:r>
          </a:p>
          <a:p>
            <a:r>
              <a:t>How are species ranges defined and communicated?</a:t>
            </a:r>
          </a:p>
          <a:p>
            <a:pPr lvl="1"/>
            <a:r>
              <a:t>citizen scientists and the public</a:t>
            </a:r>
          </a:p>
          <a:p>
            <a:pPr lvl="1"/>
            <a:r>
              <a:t>scientists</a:t>
            </a:r>
          </a:p>
          <a:p>
            <a:r>
              <a:t>How do model choices effect resulting range maps?</a:t>
            </a:r>
          </a:p>
          <a:p>
            <a:r>
              <a:t>How do all these choices change the narrative of effects of climate change on the range of various avian species?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4294967295"/>
          </p:nvPr>
        </p:nvSpPr>
        <p:spPr>
          <a:xfrm>
            <a:off x="10885263" y="9194800"/>
            <a:ext cx="1505149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TimeLine</a:t>
            </a:r>
          </a:p>
        </p:txBody>
      </p:sp>
      <p:sp>
        <p:nvSpPr>
          <p:cNvPr id="258" name="Shape 258"/>
          <p:cNvSpPr/>
          <p:nvPr/>
        </p:nvSpPr>
        <p:spPr>
          <a:xfrm>
            <a:off x="1314827" y="2000259"/>
            <a:ext cx="1270001" cy="500302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MAY</a:t>
            </a:r>
          </a:p>
        </p:txBody>
      </p:sp>
      <p:sp>
        <p:nvSpPr>
          <p:cNvPr id="259" name="Shape 259"/>
          <p:cNvSpPr/>
          <p:nvPr/>
        </p:nvSpPr>
        <p:spPr>
          <a:xfrm>
            <a:off x="2678505" y="2000259"/>
            <a:ext cx="9380111" cy="855298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Data acquisition (eBird &amp; CBC)</a:t>
            </a:r>
          </a:p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Interviews with guide book scientists</a:t>
            </a:r>
          </a:p>
        </p:txBody>
      </p:sp>
      <p:sp>
        <p:nvSpPr>
          <p:cNvPr id="260" name="Shape 260"/>
          <p:cNvSpPr/>
          <p:nvPr/>
        </p:nvSpPr>
        <p:spPr>
          <a:xfrm>
            <a:off x="1314827" y="3027619"/>
            <a:ext cx="1270001" cy="500302"/>
          </a:xfrm>
          <a:prstGeom prst="rect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JUNE</a:t>
            </a:r>
          </a:p>
        </p:txBody>
      </p:sp>
      <p:sp>
        <p:nvSpPr>
          <p:cNvPr id="261" name="Shape 261"/>
          <p:cNvSpPr/>
          <p:nvPr/>
        </p:nvSpPr>
        <p:spPr>
          <a:xfrm>
            <a:off x="2678505" y="3011689"/>
            <a:ext cx="9380111" cy="1917707"/>
          </a:xfrm>
          <a:prstGeom prst="rect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Data analysis</a:t>
            </a:r>
          </a:p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Continue interviews</a:t>
            </a:r>
          </a:p>
        </p:txBody>
      </p:sp>
      <p:sp>
        <p:nvSpPr>
          <p:cNvPr id="262" name="Shape 262"/>
          <p:cNvSpPr/>
          <p:nvPr/>
        </p:nvSpPr>
        <p:spPr>
          <a:xfrm>
            <a:off x="1314827" y="3522249"/>
            <a:ext cx="1270001" cy="500302"/>
          </a:xfrm>
          <a:prstGeom prst="rect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JULY</a:t>
            </a:r>
          </a:p>
        </p:txBody>
      </p:sp>
      <p:sp>
        <p:nvSpPr>
          <p:cNvPr id="263" name="Shape 263"/>
          <p:cNvSpPr/>
          <p:nvPr/>
        </p:nvSpPr>
        <p:spPr>
          <a:xfrm>
            <a:off x="1314827" y="5044240"/>
            <a:ext cx="1270001" cy="500301"/>
          </a:xfrm>
          <a:prstGeom prst="rect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AUGUST</a:t>
            </a:r>
          </a:p>
        </p:txBody>
      </p:sp>
      <p:sp>
        <p:nvSpPr>
          <p:cNvPr id="264" name="Shape 264"/>
          <p:cNvSpPr/>
          <p:nvPr/>
        </p:nvSpPr>
        <p:spPr>
          <a:xfrm>
            <a:off x="2678505" y="5034550"/>
            <a:ext cx="9380111" cy="1154739"/>
          </a:xfrm>
          <a:prstGeom prst="rect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Prepare presentation</a:t>
            </a:r>
          </a:p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Present at North American Ornithological Society Conference (Smithsonian, Washington, DC, Aug 19-21)</a:t>
            </a:r>
          </a:p>
        </p:txBody>
      </p:sp>
      <p:sp>
        <p:nvSpPr>
          <p:cNvPr id="265" name="Shape 265"/>
          <p:cNvSpPr/>
          <p:nvPr/>
        </p:nvSpPr>
        <p:spPr>
          <a:xfrm>
            <a:off x="1314827" y="6339344"/>
            <a:ext cx="1270001" cy="500302"/>
          </a:xfrm>
          <a:prstGeom prst="rect">
            <a:avLst/>
          </a:prstGeom>
          <a:solidFill>
            <a:schemeClr val="accent6">
              <a:satOff val="8287"/>
              <a:lumOff val="1515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SEPT</a:t>
            </a:r>
          </a:p>
        </p:txBody>
      </p:sp>
      <p:sp>
        <p:nvSpPr>
          <p:cNvPr id="266" name="Shape 266"/>
          <p:cNvSpPr/>
          <p:nvPr/>
        </p:nvSpPr>
        <p:spPr>
          <a:xfrm>
            <a:off x="2678505" y="6345421"/>
            <a:ext cx="9380111" cy="538949"/>
          </a:xfrm>
          <a:prstGeom prst="rect">
            <a:avLst/>
          </a:prstGeom>
          <a:solidFill>
            <a:schemeClr val="accent6">
              <a:satOff val="8287"/>
              <a:lumOff val="1515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Develop paper for submission (TBD)</a:t>
            </a:r>
          </a:p>
        </p:txBody>
      </p:sp>
      <p:sp>
        <p:nvSpPr>
          <p:cNvPr id="267" name="Shape 267"/>
          <p:cNvSpPr/>
          <p:nvPr/>
        </p:nvSpPr>
        <p:spPr>
          <a:xfrm>
            <a:off x="1314827" y="7035460"/>
            <a:ext cx="1270001" cy="50030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OCT</a:t>
            </a:r>
          </a:p>
        </p:txBody>
      </p:sp>
      <p:sp>
        <p:nvSpPr>
          <p:cNvPr id="268" name="Shape 268"/>
          <p:cNvSpPr/>
          <p:nvPr/>
        </p:nvSpPr>
        <p:spPr>
          <a:xfrm>
            <a:off x="2678505" y="7040502"/>
            <a:ext cx="9380111" cy="85529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Submit paper for submission (TBD)</a:t>
            </a:r>
          </a:p>
          <a:p>
            <a:pPr marL="352425" indent="-352425">
              <a:spcBef>
                <a:spcPts val="0"/>
              </a:spcBef>
              <a:buSzPct val="75000"/>
              <a:buFont typeface="Zapf Dingbats"/>
              <a:buChar char="➤"/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Complete MGIS Program end of Fall1, 2016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16-05-09 at 5.59.30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6009" t="18986" r="40656" b="224"/>
          <a:stretch>
            <a:fillRect/>
          </a:stretch>
        </p:blipFill>
        <p:spPr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35" name="Shape 135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Overview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4715" indent="-394715" defTabSz="490727">
              <a:spcBef>
                <a:spcPts val="1500"/>
              </a:spcBef>
              <a:defRPr sz="2688"/>
            </a:pPr>
            <a:r>
              <a:t>Introduction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Background</a:t>
            </a:r>
          </a:p>
          <a:p>
            <a:pPr marL="789431" lvl="1" indent="-394715" defTabSz="490727">
              <a:spcBef>
                <a:spcPts val="1500"/>
              </a:spcBef>
              <a:defRPr sz="2688"/>
            </a:pPr>
            <a:r>
              <a:t>citizen science</a:t>
            </a:r>
          </a:p>
          <a:p>
            <a:pPr marL="789431" lvl="1" indent="-394715" defTabSz="490727">
              <a:spcBef>
                <a:spcPts val="1500"/>
              </a:spcBef>
              <a:defRPr sz="2688"/>
            </a:pPr>
            <a:r>
              <a:t>black-bellied whistling ducks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Materials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Methods</a:t>
            </a:r>
          </a:p>
          <a:p>
            <a:pPr marL="789431" lvl="1" indent="-394715" defTabSz="490727">
              <a:spcBef>
                <a:spcPts val="1500"/>
              </a:spcBef>
              <a:defRPr sz="2688"/>
            </a:pPr>
            <a:r>
              <a:t>model choices</a:t>
            </a:r>
          </a:p>
          <a:p>
            <a:pPr marL="789431" lvl="1" indent="-394715" defTabSz="490727">
              <a:spcBef>
                <a:spcPts val="1500"/>
              </a:spcBef>
              <a:defRPr sz="2688"/>
            </a:pPr>
            <a:r>
              <a:t>cartographic choices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Results / Questions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Timeline</a:t>
            </a:r>
          </a:p>
          <a:p>
            <a:pPr marL="394715" indent="-394715" defTabSz="490727">
              <a:spcBef>
                <a:spcPts val="1500"/>
              </a:spcBef>
              <a:defRPr sz="2688"/>
            </a:pPr>
            <a:r>
              <a:t>References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4294967295"/>
          </p:nvPr>
        </p:nvSpPr>
        <p:spPr>
          <a:xfrm>
            <a:off x="10982795" y="9194800"/>
            <a:ext cx="1407617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References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571500" y="1547859"/>
            <a:ext cx="11861800" cy="623847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eBird Basic Dataset. Version: EBD_relMay-2013. Cornell Lab of Ornithology, Ithaca, New York. May 2013.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Kaufman, K. 2005. Lives of North American Birds. Houghton Mifflin Co: Boston.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Sorte, F.A., Daniel Fink, Wesley M Hochachka, Steve Kelling. Convergence of broad-scale migration strategies in terrestrial birds. </a:t>
            </a:r>
            <a:r>
              <a:rPr i="1"/>
              <a:t>Proc R Soc B. </a:t>
            </a:r>
            <a:r>
              <a:t>283:1823.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National Audubon Society. 2015. Audubon’s Birds and Climate Change Report: A Primer for Practitioners. National Audubon Society, New York. Contributors: Gary Langham, Justin Schuetz, Candan Soykan, Chad Wilsey, Tom Auer, Geoff LeBaron, Connie Sanchez, Trish Distler. Version 1.3.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Rodewald, P. (Editor). 2015. The Birds of North America Online: </a:t>
            </a:r>
            <a:r>
              <a:rPr>
                <a:solidFill>
                  <a:srgbClr val="03689A"/>
                </a:solidFill>
                <a:hlinkClick r:id="rId2"/>
              </a:rPr>
              <a:t>http://bna.birds.cornell.edu/BNA/</a:t>
            </a:r>
            <a:r>
              <a:t>. Cornell Laboratory of Ornithology, Ithaca, NY.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Sibley, D. A. 2014, The Sibley Guide to the Birds of North America, Second Edition. Knopf: New York, NY.</a:t>
            </a: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Sullivan, B.L., C.L. Wood, M.J. Iliff, R.E. Bonney, D. Fink, S. Kelling. 2009. eBird: a citizen-based bird observation network in the biological sciences. Biological Conservation 142:2282-2292.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0305_Eastern_Phoebe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5555" r="555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1" name="IMG_0913.jpg"/>
          <p:cNvPicPr>
            <a:picLocks noChangeAspect="1"/>
          </p:cNvPicPr>
          <p:nvPr/>
        </p:nvPicPr>
        <p:blipFill>
          <a:blip r:embed="rId4">
            <a:extLst/>
          </a:blip>
          <a:srcRect t="12849" b="33384"/>
          <a:stretch>
            <a:fillRect/>
          </a:stretch>
        </p:blipFill>
        <p:spPr>
          <a:xfrm>
            <a:off x="757602" y="4302447"/>
            <a:ext cx="5483659" cy="52441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42" name="IMG_0914.jpg"/>
          <p:cNvPicPr>
            <a:picLocks noChangeAspect="1"/>
          </p:cNvPicPr>
          <p:nvPr/>
        </p:nvPicPr>
        <p:blipFill>
          <a:blip r:embed="rId5">
            <a:extLst/>
          </a:blip>
          <a:srcRect b="38824"/>
          <a:stretch>
            <a:fillRect/>
          </a:stretch>
        </p:blipFill>
        <p:spPr>
          <a:xfrm>
            <a:off x="19791" y="75812"/>
            <a:ext cx="3717826" cy="404538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43" name="IMG_0915.jpg"/>
          <p:cNvPicPr>
            <a:picLocks noChangeAspect="1"/>
          </p:cNvPicPr>
          <p:nvPr/>
        </p:nvPicPr>
        <p:blipFill>
          <a:blip r:embed="rId6">
            <a:extLst/>
          </a:blip>
          <a:srcRect t="42684" b="11612"/>
          <a:stretch>
            <a:fillRect/>
          </a:stretch>
        </p:blipFill>
        <p:spPr>
          <a:xfrm>
            <a:off x="3801841" y="958660"/>
            <a:ext cx="3148002" cy="25590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sldNum" sz="quarter" idx="4294967295"/>
          </p:nvPr>
        </p:nvSpPr>
        <p:spPr>
          <a:xfrm>
            <a:off x="10982795" y="9194800"/>
            <a:ext cx="1407617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3" animBg="1" advAuto="0"/>
      <p:bldP spid="142" grpId="1" animBg="1" advAuto="0"/>
      <p:bldP spid="14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0919.png"/>
          <p:cNvPicPr>
            <a:picLocks noChangeAspect="1"/>
          </p:cNvPicPr>
          <p:nvPr/>
        </p:nvPicPr>
        <p:blipFill>
          <a:blip r:embed="rId2">
            <a:extLst/>
          </a:blip>
          <a:srcRect l="37271" t="47165" r="33742" b="40246"/>
          <a:stretch>
            <a:fillRect/>
          </a:stretch>
        </p:blipFill>
        <p:spPr>
          <a:xfrm>
            <a:off x="519910" y="6012426"/>
            <a:ext cx="3767734" cy="291040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99209" y="431523"/>
            <a:ext cx="2734036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0"/>
              </a:spcBef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eBird Points</a:t>
            </a:r>
            <a:r>
              <a:rPr sz="2100" spc="21"/>
              <a:t/>
            </a:r>
            <a:br>
              <a:rPr sz="2100" spc="21"/>
            </a:br>
            <a:r>
              <a:rPr sz="2100" spc="21"/>
              <a:t>December &amp; January</a:t>
            </a:r>
          </a:p>
          <a:p>
            <a:pPr algn="r">
              <a:spcBef>
                <a:spcPts val="0"/>
              </a:spcBef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rPr sz="2100" spc="21"/>
              <a:t>last 5 years</a:t>
            </a:r>
            <a:r>
              <a:t> </a:t>
            </a:r>
          </a:p>
        </p:txBody>
      </p:sp>
      <p:sp>
        <p:nvSpPr>
          <p:cNvPr id="148" name="Shape 148"/>
          <p:cNvSpPr/>
          <p:nvPr/>
        </p:nvSpPr>
        <p:spPr>
          <a:xfrm>
            <a:off x="667337" y="5389257"/>
            <a:ext cx="35639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Sibley Guide Phone App</a:t>
            </a:r>
          </a:p>
        </p:txBody>
      </p:sp>
      <p:pic>
        <p:nvPicPr>
          <p:cNvPr id="149" name="BBWDmap.jpg"/>
          <p:cNvPicPr>
            <a:picLocks noChangeAspect="1"/>
          </p:cNvPicPr>
          <p:nvPr/>
        </p:nvPicPr>
        <p:blipFill>
          <a:blip r:embed="rId3">
            <a:extLst/>
          </a:blip>
          <a:srcRect l="37143" t="33877" r="44756" b="54372"/>
          <a:stretch>
            <a:fillRect/>
          </a:stretch>
        </p:blipFill>
        <p:spPr>
          <a:xfrm>
            <a:off x="4951359" y="5973136"/>
            <a:ext cx="3288932" cy="29888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772426" y="5389257"/>
            <a:ext cx="361700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Cornell Ornithology Lab</a:t>
            </a:r>
          </a:p>
        </p:txBody>
      </p:sp>
      <p:pic>
        <p:nvPicPr>
          <p:cNvPr id="151" name="Screen Shot 2016-05-10 at 3.21.26 PM.png"/>
          <p:cNvPicPr>
            <a:picLocks noChangeAspect="1"/>
          </p:cNvPicPr>
          <p:nvPr/>
        </p:nvPicPr>
        <p:blipFill>
          <a:blip r:embed="rId4">
            <a:extLst/>
          </a:blip>
          <a:srcRect l="29514" t="30793" r="29514" b="50664"/>
          <a:stretch>
            <a:fillRect/>
          </a:stretch>
        </p:blipFill>
        <p:spPr>
          <a:xfrm>
            <a:off x="8904175" y="6037330"/>
            <a:ext cx="3616872" cy="293170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9009209" y="5389257"/>
            <a:ext cx="340665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lvl1pPr>
          </a:lstStyle>
          <a:p>
            <a:r>
              <a:t>Audubon Online Guide</a:t>
            </a:r>
          </a:p>
        </p:txBody>
      </p:sp>
      <p:pic>
        <p:nvPicPr>
          <p:cNvPr id="153" name="Screen Shot 2016-05-10 at 4.56.18 PM.png"/>
          <p:cNvPicPr>
            <a:picLocks noChangeAspect="1"/>
          </p:cNvPicPr>
          <p:nvPr/>
        </p:nvPicPr>
        <p:blipFill>
          <a:blip r:embed="rId5">
            <a:extLst/>
          </a:blip>
          <a:srcRect l="7790" t="20581" r="23102" b="20581"/>
          <a:stretch>
            <a:fillRect/>
          </a:stretch>
        </p:blipFill>
        <p:spPr>
          <a:xfrm>
            <a:off x="3512326" y="365370"/>
            <a:ext cx="6482468" cy="50149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4727306" y="9117966"/>
            <a:ext cx="1905001" cy="477280"/>
          </a:xfrm>
          <a:prstGeom prst="rect">
            <a:avLst/>
          </a:prstGeom>
          <a:solidFill>
            <a:srgbClr val="7A61A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Winter</a:t>
            </a:r>
          </a:p>
        </p:txBody>
      </p:sp>
      <p:grpSp>
        <p:nvGrpSpPr>
          <p:cNvPr id="160" name="Group 160"/>
          <p:cNvGrpSpPr/>
          <p:nvPr/>
        </p:nvGrpSpPr>
        <p:grpSpPr>
          <a:xfrm>
            <a:off x="6739439" y="9117966"/>
            <a:ext cx="1905001" cy="477280"/>
            <a:chOff x="0" y="0"/>
            <a:chExt cx="1905000" cy="477278"/>
          </a:xfrm>
        </p:grpSpPr>
        <p:grpSp>
          <p:nvGrpSpPr>
            <p:cNvPr id="158" name="Group 158"/>
            <p:cNvGrpSpPr/>
            <p:nvPr/>
          </p:nvGrpSpPr>
          <p:grpSpPr>
            <a:xfrm>
              <a:off x="18012" y="0"/>
              <a:ext cx="1868976" cy="477279"/>
              <a:chOff x="0" y="0"/>
              <a:chExt cx="1868975" cy="477278"/>
            </a:xfrm>
          </p:grpSpPr>
          <p:sp>
            <p:nvSpPr>
              <p:cNvPr id="155" name="Shape 155"/>
              <p:cNvSpPr/>
              <p:nvPr/>
            </p:nvSpPr>
            <p:spPr>
              <a:xfrm>
                <a:off x="0" y="0"/>
                <a:ext cx="635000" cy="477279"/>
              </a:xfrm>
              <a:prstGeom prst="rect">
                <a:avLst/>
              </a:prstGeom>
              <a:solidFill>
                <a:srgbClr val="CB65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56" name="Shape 156"/>
              <p:cNvSpPr/>
              <p:nvPr/>
            </p:nvSpPr>
            <p:spPr>
              <a:xfrm>
                <a:off x="623337" y="0"/>
                <a:ext cx="635001" cy="477279"/>
              </a:xfrm>
              <a:prstGeom prst="rect">
                <a:avLst/>
              </a:prstGeom>
              <a:solidFill>
                <a:srgbClr val="F19E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57" name="Shape 157"/>
              <p:cNvSpPr/>
              <p:nvPr/>
            </p:nvSpPr>
            <p:spPr>
              <a:xfrm>
                <a:off x="1233975" y="0"/>
                <a:ext cx="635001" cy="477279"/>
              </a:xfrm>
              <a:prstGeom prst="rect">
                <a:avLst/>
              </a:prstGeom>
              <a:solidFill>
                <a:srgbClr val="F6AC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159" name="Shape 159"/>
            <p:cNvSpPr/>
            <p:nvPr/>
          </p:nvSpPr>
          <p:spPr>
            <a:xfrm>
              <a:off x="0" y="0"/>
              <a:ext cx="1905000" cy="477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spcBef>
                  <a:spcPts val="0"/>
                </a:spcBef>
                <a:defRPr sz="240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lvl1pPr>
            </a:lstStyle>
            <a:p>
              <a:r>
                <a:t>Summer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body" idx="14"/>
          </p:nvPr>
        </p:nvSpPr>
        <p:spPr>
          <a:xfrm>
            <a:off x="6269478" y="1574800"/>
            <a:ext cx="53975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244078" y="723900"/>
            <a:ext cx="5397501" cy="7239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Why?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half" idx="1"/>
          </p:nvPr>
        </p:nvSpPr>
        <p:spPr>
          <a:xfrm>
            <a:off x="6269478" y="1803400"/>
            <a:ext cx="5397501" cy="7226301"/>
          </a:xfrm>
          <a:prstGeom prst="rect">
            <a:avLst/>
          </a:prstGeom>
        </p:spPr>
        <p:txBody>
          <a:bodyPr/>
          <a:lstStyle/>
          <a:p>
            <a:r>
              <a:t>Real range change</a:t>
            </a:r>
          </a:p>
          <a:p>
            <a:pPr lvl="1"/>
            <a:r>
              <a:t>climate change?</a:t>
            </a:r>
          </a:p>
          <a:p>
            <a:pPr lvl="1"/>
            <a:r>
              <a:t>urbanization?</a:t>
            </a:r>
          </a:p>
          <a:p>
            <a:r>
              <a:t>Modeling choices</a:t>
            </a:r>
          </a:p>
          <a:p>
            <a:r>
              <a:t>Cartographic choices</a:t>
            </a:r>
          </a:p>
          <a:p>
            <a:r>
              <a:t>Input data</a:t>
            </a:r>
          </a:p>
        </p:txBody>
      </p:sp>
      <p:pic>
        <p:nvPicPr>
          <p:cNvPr id="165" name="Screen Shot 2016-05-10 at 3.21.26 PM.png"/>
          <p:cNvPicPr>
            <a:picLocks noChangeAspect="1"/>
          </p:cNvPicPr>
          <p:nvPr/>
        </p:nvPicPr>
        <p:blipFill>
          <a:blip r:embed="rId2">
            <a:extLst/>
          </a:blip>
          <a:srcRect l="29514" t="30793" r="29514" b="50664"/>
          <a:stretch>
            <a:fillRect/>
          </a:stretch>
        </p:blipFill>
        <p:spPr>
          <a:xfrm>
            <a:off x="1245380" y="6316813"/>
            <a:ext cx="4030347" cy="326685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6" name="IMG_0919.PNG"/>
          <p:cNvPicPr>
            <a:picLocks noChangeAspect="1"/>
          </p:cNvPicPr>
          <p:nvPr/>
        </p:nvPicPr>
        <p:blipFill>
          <a:blip r:embed="rId3">
            <a:extLst/>
          </a:blip>
          <a:srcRect l="37271" t="47165" r="33742" b="40246"/>
          <a:stretch>
            <a:fillRect/>
          </a:stretch>
        </p:blipFill>
        <p:spPr>
          <a:xfrm>
            <a:off x="1175953" y="170108"/>
            <a:ext cx="4030229" cy="31131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7" name="BBWDmap.jpg"/>
          <p:cNvPicPr>
            <a:picLocks noChangeAspect="1"/>
          </p:cNvPicPr>
          <p:nvPr/>
        </p:nvPicPr>
        <p:blipFill>
          <a:blip r:embed="rId4">
            <a:extLst/>
          </a:blip>
          <a:srcRect l="37143" t="34897" r="44756" b="56639"/>
          <a:stretch>
            <a:fillRect/>
          </a:stretch>
        </p:blipFill>
        <p:spPr>
          <a:xfrm>
            <a:off x="1210667" y="3519189"/>
            <a:ext cx="4030315" cy="26383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0106" r="27080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170" name="Shape 170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Goal: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00062" indent="-500062">
              <a:buSzPct val="100000"/>
              <a:buFontTx/>
              <a:buAutoNum type="arabicPeriod"/>
            </a:pPr>
            <a:r>
              <a:t>use an example species to better understand the impacts of </a:t>
            </a:r>
            <a:r>
              <a:rPr>
                <a:latin typeface="Iowan Old Style Italic"/>
                <a:ea typeface="Iowan Old Style Italic"/>
                <a:cs typeface="Iowan Old Style Italic"/>
                <a:sym typeface="Iowan Old Style Italic"/>
              </a:rPr>
              <a:t>model</a:t>
            </a:r>
            <a:r>
              <a:t> and </a:t>
            </a:r>
            <a:r>
              <a:rPr>
                <a:latin typeface="Iowan Old Style Italic"/>
                <a:ea typeface="Iowan Old Style Italic"/>
                <a:cs typeface="Iowan Old Style Italic"/>
                <a:sym typeface="Iowan Old Style Italic"/>
              </a:rPr>
              <a:t>cartographic </a:t>
            </a:r>
            <a:r>
              <a:t>choices on resulting range maps</a:t>
            </a:r>
          </a:p>
          <a:p>
            <a:pPr marL="500062" indent="-500062">
              <a:buSzPct val="100000"/>
              <a:buFontTx/>
              <a:buAutoNum type="arabicPeriod"/>
            </a:pPr>
            <a:r>
              <a:t>make recommendations for better communication of range to citizen scientists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4294967295"/>
          </p:nvPr>
        </p:nvSpPr>
        <p:spPr>
          <a:xfrm>
            <a:off x="10982795" y="9194800"/>
            <a:ext cx="1407617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body" idx="13"/>
          </p:nvPr>
        </p:nvSpPr>
        <p:spPr>
          <a:xfrm>
            <a:off x="1943100" y="2847524"/>
            <a:ext cx="10490200" cy="3949701"/>
          </a:xfrm>
          <a:prstGeom prst="rect">
            <a:avLst/>
          </a:prstGeom>
        </p:spPr>
        <p:txBody>
          <a:bodyPr/>
          <a:lstStyle/>
          <a:p>
            <a:pPr>
              <a:defRPr sz="42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rPr sz="5200" i="1">
                <a:latin typeface="Iowan Old Style Bold"/>
                <a:ea typeface="Iowan Old Style Bold"/>
                <a:cs typeface="Iowan Old Style Bold"/>
                <a:sym typeface="Iowan Old Style Bold"/>
              </a:rPr>
              <a:t>citizen science </a:t>
            </a:r>
            <a:r>
              <a:t>refers to research collaborations between scientists and volunteers, particularly… to expand opportunities for scientific data collection and to provide access to scientific information for community members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-National Audubon Society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4294967295"/>
          </p:nvPr>
        </p:nvSpPr>
        <p:spPr>
          <a:xfrm>
            <a:off x="10711233" y="9194800"/>
            <a:ext cx="1666479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Audubon Christmas Bird Count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longest running &amp; largest citizen science census in the world</a:t>
            </a:r>
          </a:p>
        </p:txBody>
      </p:sp>
      <p:pic>
        <p:nvPicPr>
          <p:cNvPr id="182" name="Screen Shot 2016-05-10 at 3.09.54 PM.png"/>
          <p:cNvPicPr>
            <a:picLocks noChangeAspect="1"/>
          </p:cNvPicPr>
          <p:nvPr/>
        </p:nvPicPr>
        <p:blipFill>
          <a:blip r:embed="rId2">
            <a:extLst/>
          </a:blip>
          <a:srcRect l="2336" t="2069" r="2336" b="5770"/>
          <a:stretch>
            <a:fillRect/>
          </a:stretch>
        </p:blipFill>
        <p:spPr>
          <a:xfrm>
            <a:off x="1037034" y="2563639"/>
            <a:ext cx="10930582" cy="679284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>
            <a:spLocks noGrp="1"/>
          </p:cNvSpPr>
          <p:nvPr>
            <p:ph type="sldNum" sz="quarter" idx="4294967295"/>
          </p:nvPr>
        </p:nvSpPr>
        <p:spPr>
          <a:xfrm>
            <a:off x="10723933" y="9194800"/>
            <a:ext cx="1666479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8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1383" y="453977"/>
            <a:ext cx="3052110" cy="892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launched in 2002 for the smart phone age</a:t>
            </a:r>
          </a:p>
          <a:p>
            <a:r>
              <a:t>real-time online checklist program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4294967295"/>
          </p:nvPr>
        </p:nvSpPr>
        <p:spPr>
          <a:xfrm>
            <a:off x="10723933" y="9194800"/>
            <a:ext cx="1666479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8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907" y="3302000"/>
            <a:ext cx="3336131" cy="594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4334" y="3305549"/>
            <a:ext cx="3336131" cy="5936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6762" y="3309120"/>
            <a:ext cx="3336131" cy="593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7258" t="33445" r="6577" b="36209"/>
          <a:stretch>
            <a:fillRect/>
          </a:stretch>
        </p:blipFill>
        <p:spPr>
          <a:xfrm>
            <a:off x="694476" y="622390"/>
            <a:ext cx="2055285" cy="723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419" extrusionOk="0">
                <a:moveTo>
                  <a:pt x="20156" y="0"/>
                </a:moveTo>
                <a:lnTo>
                  <a:pt x="19240" y="164"/>
                </a:lnTo>
                <a:cubicBezTo>
                  <a:pt x="18737" y="254"/>
                  <a:pt x="18327" y="525"/>
                  <a:pt x="18327" y="763"/>
                </a:cubicBezTo>
                <a:cubicBezTo>
                  <a:pt x="18327" y="1001"/>
                  <a:pt x="18466" y="1198"/>
                  <a:pt x="18638" y="1198"/>
                </a:cubicBezTo>
                <a:cubicBezTo>
                  <a:pt x="19149" y="1198"/>
                  <a:pt x="19347" y="2359"/>
                  <a:pt x="19293" y="5085"/>
                </a:cubicBezTo>
                <a:lnTo>
                  <a:pt x="19240" y="7634"/>
                </a:lnTo>
                <a:lnTo>
                  <a:pt x="18466" y="7469"/>
                </a:lnTo>
                <a:cubicBezTo>
                  <a:pt x="17660" y="7304"/>
                  <a:pt x="17164" y="7807"/>
                  <a:pt x="16550" y="9407"/>
                </a:cubicBezTo>
                <a:lnTo>
                  <a:pt x="16190" y="10347"/>
                </a:lnTo>
                <a:lnTo>
                  <a:pt x="15924" y="8867"/>
                </a:lnTo>
                <a:cubicBezTo>
                  <a:pt x="15625" y="7205"/>
                  <a:pt x="15247" y="7001"/>
                  <a:pt x="14504" y="8103"/>
                </a:cubicBezTo>
                <a:cubicBezTo>
                  <a:pt x="14092" y="8715"/>
                  <a:pt x="14004" y="8726"/>
                  <a:pt x="13890" y="8150"/>
                </a:cubicBezTo>
                <a:cubicBezTo>
                  <a:pt x="13792" y="7655"/>
                  <a:pt x="13546" y="7546"/>
                  <a:pt x="12953" y="7739"/>
                </a:cubicBezTo>
                <a:lnTo>
                  <a:pt x="12146" y="7998"/>
                </a:lnTo>
                <a:lnTo>
                  <a:pt x="12584" y="9008"/>
                </a:lnTo>
                <a:cubicBezTo>
                  <a:pt x="13014" y="9995"/>
                  <a:pt x="13021" y="10110"/>
                  <a:pt x="12973" y="15021"/>
                </a:cubicBezTo>
                <a:lnTo>
                  <a:pt x="12924" y="20035"/>
                </a:lnTo>
                <a:lnTo>
                  <a:pt x="12458" y="20188"/>
                </a:lnTo>
                <a:cubicBezTo>
                  <a:pt x="11605" y="20469"/>
                  <a:pt x="11512" y="19783"/>
                  <a:pt x="11512" y="13236"/>
                </a:cubicBezTo>
                <a:lnTo>
                  <a:pt x="11512" y="7270"/>
                </a:lnTo>
                <a:lnTo>
                  <a:pt x="10992" y="7575"/>
                </a:lnTo>
                <a:cubicBezTo>
                  <a:pt x="10707" y="7739"/>
                  <a:pt x="10297" y="7869"/>
                  <a:pt x="10080" y="7869"/>
                </a:cubicBezTo>
                <a:cubicBezTo>
                  <a:pt x="9862" y="7869"/>
                  <a:pt x="9682" y="8088"/>
                  <a:pt x="9682" y="8350"/>
                </a:cubicBezTo>
                <a:cubicBezTo>
                  <a:pt x="9682" y="8612"/>
                  <a:pt x="9830" y="8820"/>
                  <a:pt x="10010" y="8820"/>
                </a:cubicBezTo>
                <a:cubicBezTo>
                  <a:pt x="10537" y="8820"/>
                  <a:pt x="10696" y="10418"/>
                  <a:pt x="10644" y="15150"/>
                </a:cubicBezTo>
                <a:cubicBezTo>
                  <a:pt x="10600" y="19200"/>
                  <a:pt x="10566" y="19591"/>
                  <a:pt x="10223" y="20024"/>
                </a:cubicBezTo>
                <a:cubicBezTo>
                  <a:pt x="10017" y="20283"/>
                  <a:pt x="9850" y="20657"/>
                  <a:pt x="9850" y="20858"/>
                </a:cubicBezTo>
                <a:cubicBezTo>
                  <a:pt x="9850" y="21058"/>
                  <a:pt x="10972" y="21222"/>
                  <a:pt x="12343" y="21222"/>
                </a:cubicBezTo>
                <a:cubicBezTo>
                  <a:pt x="13894" y="21222"/>
                  <a:pt x="14836" y="21049"/>
                  <a:pt x="14836" y="20752"/>
                </a:cubicBezTo>
                <a:cubicBezTo>
                  <a:pt x="14836" y="20490"/>
                  <a:pt x="14701" y="20270"/>
                  <a:pt x="14537" y="20270"/>
                </a:cubicBezTo>
                <a:cubicBezTo>
                  <a:pt x="13975" y="20270"/>
                  <a:pt x="13837" y="19255"/>
                  <a:pt x="13837" y="15079"/>
                </a:cubicBezTo>
                <a:cubicBezTo>
                  <a:pt x="13837" y="11581"/>
                  <a:pt x="13889" y="10878"/>
                  <a:pt x="14201" y="9924"/>
                </a:cubicBezTo>
                <a:cubicBezTo>
                  <a:pt x="14663" y="8513"/>
                  <a:pt x="14808" y="8534"/>
                  <a:pt x="15007" y="10041"/>
                </a:cubicBezTo>
                <a:cubicBezTo>
                  <a:pt x="15126" y="10936"/>
                  <a:pt x="15270" y="11231"/>
                  <a:pt x="15544" y="11122"/>
                </a:cubicBezTo>
                <a:cubicBezTo>
                  <a:pt x="15876" y="10989"/>
                  <a:pt x="15913" y="11153"/>
                  <a:pt x="15879" y="12637"/>
                </a:cubicBezTo>
                <a:cubicBezTo>
                  <a:pt x="15781" y="16918"/>
                  <a:pt x="16396" y="20319"/>
                  <a:pt x="17430" y="21198"/>
                </a:cubicBezTo>
                <a:cubicBezTo>
                  <a:pt x="17904" y="21600"/>
                  <a:pt x="18351" y="21455"/>
                  <a:pt x="18814" y="20740"/>
                </a:cubicBezTo>
                <a:cubicBezTo>
                  <a:pt x="18945" y="20538"/>
                  <a:pt x="19175" y="20587"/>
                  <a:pt x="19326" y="20858"/>
                </a:cubicBezTo>
                <a:cubicBezTo>
                  <a:pt x="19490" y="21152"/>
                  <a:pt x="19921" y="21215"/>
                  <a:pt x="20398" y="21010"/>
                </a:cubicBezTo>
                <a:lnTo>
                  <a:pt x="21196" y="20670"/>
                </a:lnTo>
                <a:lnTo>
                  <a:pt x="20676" y="19765"/>
                </a:lnTo>
                <a:lnTo>
                  <a:pt x="20156" y="18849"/>
                </a:lnTo>
                <a:lnTo>
                  <a:pt x="20156" y="9431"/>
                </a:lnTo>
                <a:lnTo>
                  <a:pt x="20156" y="0"/>
                </a:lnTo>
                <a:close/>
                <a:moveTo>
                  <a:pt x="10972" y="294"/>
                </a:moveTo>
                <a:cubicBezTo>
                  <a:pt x="10741" y="188"/>
                  <a:pt x="10631" y="501"/>
                  <a:pt x="10485" y="1421"/>
                </a:cubicBezTo>
                <a:cubicBezTo>
                  <a:pt x="10342" y="2322"/>
                  <a:pt x="10348" y="2766"/>
                  <a:pt x="10509" y="3324"/>
                </a:cubicBezTo>
                <a:cubicBezTo>
                  <a:pt x="10741" y="4126"/>
                  <a:pt x="10859" y="4201"/>
                  <a:pt x="11250" y="3770"/>
                </a:cubicBezTo>
                <a:cubicBezTo>
                  <a:pt x="11597" y="3388"/>
                  <a:pt x="11597" y="910"/>
                  <a:pt x="11250" y="528"/>
                </a:cubicBezTo>
                <a:cubicBezTo>
                  <a:pt x="11140" y="407"/>
                  <a:pt x="11049" y="329"/>
                  <a:pt x="10972" y="294"/>
                </a:cubicBezTo>
                <a:close/>
                <a:moveTo>
                  <a:pt x="6036" y="1679"/>
                </a:moveTo>
                <a:cubicBezTo>
                  <a:pt x="5078" y="1650"/>
                  <a:pt x="4198" y="1770"/>
                  <a:pt x="4198" y="2067"/>
                </a:cubicBezTo>
                <a:cubicBezTo>
                  <a:pt x="4198" y="2287"/>
                  <a:pt x="4389" y="2717"/>
                  <a:pt x="4619" y="3018"/>
                </a:cubicBezTo>
                <a:lnTo>
                  <a:pt x="5037" y="3570"/>
                </a:lnTo>
                <a:lnTo>
                  <a:pt x="4992" y="11556"/>
                </a:lnTo>
                <a:cubicBezTo>
                  <a:pt x="4948" y="19329"/>
                  <a:pt x="4934" y="19566"/>
                  <a:pt x="4570" y="20024"/>
                </a:cubicBezTo>
                <a:cubicBezTo>
                  <a:pt x="4365" y="20283"/>
                  <a:pt x="4198" y="20677"/>
                  <a:pt x="4198" y="20904"/>
                </a:cubicBezTo>
                <a:cubicBezTo>
                  <a:pt x="4198" y="21132"/>
                  <a:pt x="5116" y="21246"/>
                  <a:pt x="6236" y="21151"/>
                </a:cubicBezTo>
                <a:cubicBezTo>
                  <a:pt x="7869" y="21012"/>
                  <a:pt x="8377" y="20799"/>
                  <a:pt x="8798" y="20071"/>
                </a:cubicBezTo>
                <a:cubicBezTo>
                  <a:pt x="10005" y="17987"/>
                  <a:pt x="9961" y="13764"/>
                  <a:pt x="8712" y="11650"/>
                </a:cubicBezTo>
                <a:lnTo>
                  <a:pt x="8123" y="10652"/>
                </a:lnTo>
                <a:lnTo>
                  <a:pt x="8643" y="9501"/>
                </a:lnTo>
                <a:cubicBezTo>
                  <a:pt x="9615" y="7319"/>
                  <a:pt x="9442" y="3307"/>
                  <a:pt x="8332" y="2196"/>
                </a:cubicBezTo>
                <a:cubicBezTo>
                  <a:pt x="8025" y="1889"/>
                  <a:pt x="6993" y="1709"/>
                  <a:pt x="6036" y="1679"/>
                </a:cubicBezTo>
                <a:close/>
                <a:moveTo>
                  <a:pt x="2164" y="7422"/>
                </a:moveTo>
                <a:cubicBezTo>
                  <a:pt x="1792" y="7397"/>
                  <a:pt x="1420" y="7569"/>
                  <a:pt x="1128" y="7951"/>
                </a:cubicBezTo>
                <a:cubicBezTo>
                  <a:pt x="-264" y="9771"/>
                  <a:pt x="-404" y="17838"/>
                  <a:pt x="911" y="20482"/>
                </a:cubicBezTo>
                <a:cubicBezTo>
                  <a:pt x="1347" y="21358"/>
                  <a:pt x="2668" y="21461"/>
                  <a:pt x="3273" y="20670"/>
                </a:cubicBezTo>
                <a:cubicBezTo>
                  <a:pt x="3732" y="20070"/>
                  <a:pt x="4243" y="18179"/>
                  <a:pt x="4075" y="17698"/>
                </a:cubicBezTo>
                <a:cubicBezTo>
                  <a:pt x="4018" y="17533"/>
                  <a:pt x="3761" y="17973"/>
                  <a:pt x="3502" y="18685"/>
                </a:cubicBezTo>
                <a:cubicBezTo>
                  <a:pt x="2553" y="21294"/>
                  <a:pt x="1047" y="19644"/>
                  <a:pt x="985" y="15925"/>
                </a:cubicBezTo>
                <a:lnTo>
                  <a:pt x="956" y="14304"/>
                </a:lnTo>
                <a:lnTo>
                  <a:pt x="2495" y="14175"/>
                </a:lnTo>
                <a:cubicBezTo>
                  <a:pt x="3978" y="14043"/>
                  <a:pt x="4030" y="13994"/>
                  <a:pt x="4030" y="12930"/>
                </a:cubicBezTo>
                <a:cubicBezTo>
                  <a:pt x="4030" y="10890"/>
                  <a:pt x="3669" y="8801"/>
                  <a:pt x="3191" y="8092"/>
                </a:cubicBezTo>
                <a:cubicBezTo>
                  <a:pt x="2907" y="7670"/>
                  <a:pt x="2536" y="7448"/>
                  <a:pt x="2164" y="742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790</Words>
  <Application>Microsoft Macintosh PowerPoint</Application>
  <PresentationFormat>Custom</PresentationFormat>
  <Paragraphs>135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New_Template9</vt:lpstr>
      <vt:lpstr>Transforming Citizen Science Point Data  Into Informative Range Maps</vt:lpstr>
      <vt:lpstr>Overview</vt:lpstr>
      <vt:lpstr>PowerPoint Presentation</vt:lpstr>
      <vt:lpstr>PowerPoint Presentation</vt:lpstr>
      <vt:lpstr>Why?</vt:lpstr>
      <vt:lpstr>Goal:</vt:lpstr>
      <vt:lpstr>PowerPoint Presentation</vt:lpstr>
      <vt:lpstr>Audubon Christmas Bird Count</vt:lpstr>
      <vt:lpstr>PowerPoint Presentation</vt:lpstr>
      <vt:lpstr>PowerPoint Presentation</vt:lpstr>
      <vt:lpstr>Black-Bellied Whistling Duck</vt:lpstr>
      <vt:lpstr>PowerPoint Presentation</vt:lpstr>
      <vt:lpstr>Materials</vt:lpstr>
      <vt:lpstr>Methods - Model Choices</vt:lpstr>
      <vt:lpstr>Methods - Cartographic Choices</vt:lpstr>
      <vt:lpstr>Methods - Cartographic Choices</vt:lpstr>
      <vt:lpstr>Methods - Cartographic Choices</vt:lpstr>
      <vt:lpstr>Questions / results</vt:lpstr>
      <vt:lpstr>TimeLine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Citizen Science Point Data  Into Informative Range Maps</dc:title>
  <cp:lastModifiedBy>Laura Gast</cp:lastModifiedBy>
  <cp:revision>3</cp:revision>
  <dcterms:modified xsi:type="dcterms:W3CDTF">2016-05-11T15:51:25Z</dcterms:modified>
</cp:coreProperties>
</file>