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rbel" panose="020B05030202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3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609bf1c69_3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gd609bf1c69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59fa62ba9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gd59fa62ba9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59fa62ba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rbel"/>
              <a:buChar char="●"/>
            </a:pPr>
            <a:endParaRPr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4" name="Google Shape;204;gd59fa62ba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59fa62ba9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rbel"/>
              <a:buChar char="●"/>
            </a:pPr>
            <a:endParaRPr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0" name="Google Shape;210;gd59fa62ba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59fa62ba9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rbel"/>
              <a:buChar char="●"/>
            </a:pPr>
            <a:endParaRPr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8" name="Google Shape;218;gd59fa62ba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5b707cfa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d5b707cfa7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d5b707cfa7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557ef36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557ef368c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gd557ef368c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5b707cfa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5b707cfa7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gd5b707cfa7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59fa62ba9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68" name="Google Shape;168;gd59fa62ba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sz="7200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23" name="Google Shape;23;p2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5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orbel"/>
              <a:buNone/>
              <a:defRPr sz="72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36" name="Google Shape;36;p4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iscovercaliforniawines.com/media-trade/statistic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94" name="Google Shape;94;p13"/>
          <p:cNvCxnSpPr/>
          <p:nvPr/>
        </p:nvCxnSpPr>
        <p:spPr>
          <a:xfrm>
            <a:off x="1978660" y="545896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1109980" y="4133088"/>
            <a:ext cx="996696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</a:pPr>
            <a:r>
              <a:rPr lang="en-US" sz="3000" dirty="0">
                <a:solidFill>
                  <a:schemeClr val="accent1"/>
                </a:solidFill>
              </a:rPr>
              <a:t>USING GEOLOCATED PROXY SENSOR SYSTEMS TO ASSESS SPATIOTEMPORAL STABILITY OF SEASONAL WOOD BIOMASS IN NORTHERN CALIFORNIA VINEYARDS</a:t>
            </a:r>
            <a:endParaRPr dirty="0"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1709525" y="5596123"/>
            <a:ext cx="8767800" cy="10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 dirty="0">
                <a:solidFill>
                  <a:schemeClr val="accent1"/>
                </a:solidFill>
              </a:rPr>
              <a:t>Philip Gauthier</a:t>
            </a:r>
            <a:endParaRPr sz="2400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 dirty="0">
                <a:solidFill>
                  <a:schemeClr val="accent1"/>
                </a:solidFill>
              </a:rPr>
              <a:t>Advisor: Michela Centinari, PhD</a:t>
            </a:r>
            <a:endParaRPr sz="2400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 dirty="0">
                <a:solidFill>
                  <a:schemeClr val="accent1"/>
                </a:solidFill>
              </a:rPr>
              <a:t>GEOG 596A</a:t>
            </a:r>
            <a:endParaRPr sz="2400" dirty="0">
              <a:solidFill>
                <a:schemeClr val="accent1"/>
              </a:solidFill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3">
            <a:alphaModFix/>
          </a:blip>
          <a:srcRect t="25855" b="17043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/>
          </a:blip>
          <a:srcRect l="23827" t="5303" r="13068"/>
          <a:stretch/>
        </p:blipFill>
        <p:spPr>
          <a:xfrm>
            <a:off x="5582500" y="800650"/>
            <a:ext cx="5256701" cy="525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1135325" y="800642"/>
            <a:ext cx="39318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/>
              <a:t>Tools: Physiocap</a:t>
            </a:r>
            <a:endParaRPr dirty="0"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2"/>
          </p:nvPr>
        </p:nvSpPr>
        <p:spPr>
          <a:xfrm>
            <a:off x="1135325" y="2449050"/>
            <a:ext cx="4270200" cy="36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Developed by Interprofessional Committee for Champagne Wine (CIVC)</a:t>
            </a: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Laser micrometer measures shoot diameters</a:t>
            </a: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Shoots are counted and geolocated</a:t>
            </a: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System measures vehicle speed &amp; GPS quality </a:t>
            </a:r>
            <a:endParaRPr sz="2200" dirty="0"/>
          </a:p>
        </p:txBody>
      </p:sp>
      <p:sp>
        <p:nvSpPr>
          <p:cNvPr id="179" name="Google Shape;179;p22"/>
          <p:cNvSpPr txBox="1"/>
          <p:nvPr/>
        </p:nvSpPr>
        <p:spPr>
          <a:xfrm>
            <a:off x="5582500" y="5981150"/>
            <a:ext cx="52566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</a:rPr>
              <a:t>Physiocap mounted to a tractor.  ©2021 Fruition Sciences, Inc.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</a:rPr>
              <a:t> Reproduced here for educational purposes only.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A2065-FE77-4180-BBD0-43E2F47454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/>
          </a:blip>
          <a:srcRect l="4529" r="19209"/>
          <a:stretch/>
        </p:blipFill>
        <p:spPr>
          <a:xfrm>
            <a:off x="1016950" y="1097250"/>
            <a:ext cx="5573926" cy="46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6846938" y="1051601"/>
            <a:ext cx="3931800" cy="13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/>
              <a:t>Tools: QGIS</a:t>
            </a:r>
            <a:endParaRPr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2"/>
          </p:nvPr>
        </p:nvSpPr>
        <p:spPr>
          <a:xfrm>
            <a:off x="6846950" y="2362300"/>
            <a:ext cx="4328100" cy="344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QGIS used for all data manipulation</a:t>
            </a:r>
            <a:endParaRPr sz="2300" dirty="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Physiocap plugin for QGIS is used to process raw data points into interpolated raster images</a:t>
            </a:r>
            <a:endParaRPr sz="2100" dirty="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Rasters are compiled and analyzed in QGIS desktop</a:t>
            </a:r>
            <a:endParaRPr dirty="0"/>
          </a:p>
        </p:txBody>
      </p:sp>
      <p:sp>
        <p:nvSpPr>
          <p:cNvPr id="187" name="Google Shape;187;p23"/>
          <p:cNvSpPr txBox="1"/>
          <p:nvPr/>
        </p:nvSpPr>
        <p:spPr>
          <a:xfrm>
            <a:off x="1016950" y="5730100"/>
            <a:ext cx="5574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</a:rPr>
              <a:t>The open-source QGIS plugin for Physiocap processing. 2021 QGIS.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</a:rPr>
              <a:t> Reproduced here for educational purposes only.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EECA2-F890-4785-BD58-6BB70063D7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750150" y="394662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/>
              <a:t>Available Datasets</a:t>
            </a:r>
            <a:endParaRPr dirty="0"/>
          </a:p>
        </p:txBody>
      </p:sp>
      <p:sp>
        <p:nvSpPr>
          <p:cNvPr id="193" name="Google Shape;193;p24"/>
          <p:cNvSpPr txBox="1">
            <a:spLocks noGrp="1"/>
          </p:cNvSpPr>
          <p:nvPr>
            <p:ph type="body" idx="1"/>
          </p:nvPr>
        </p:nvSpPr>
        <p:spPr>
          <a:xfrm>
            <a:off x="750150" y="1457585"/>
            <a:ext cx="10691700" cy="479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"/>
              <a:buChar char="•"/>
            </a:pPr>
            <a:r>
              <a:rPr lang="en-US" sz="2400" dirty="0"/>
              <a:t>Physiocap measurements</a:t>
            </a:r>
            <a:endParaRPr sz="2400" dirty="0"/>
          </a:p>
          <a:p>
            <a:pPr marL="457200" lvl="1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sz="2400" dirty="0"/>
              <a:t>Annual average of 450 acres of data collected in Northern California</a:t>
            </a:r>
            <a:endParaRPr sz="2400" dirty="0"/>
          </a:p>
          <a:p>
            <a:pPr marL="457200" lvl="1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sz="2400" dirty="0"/>
              <a:t>Data collected from 2016 – 2021</a:t>
            </a:r>
          </a:p>
          <a:p>
            <a:pPr marL="457200" lvl="1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endParaRPr sz="2400" dirty="0"/>
          </a:p>
          <a:p>
            <a:pPr marL="228600" lvl="0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sz="2400" dirty="0"/>
              <a:t>Vineyard block information</a:t>
            </a:r>
          </a:p>
          <a:p>
            <a:pPr marL="457200" lvl="1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sz="2400" dirty="0"/>
              <a:t>Geodatabase owned by Fruition Sciences, Inc</a:t>
            </a:r>
          </a:p>
          <a:p>
            <a:pPr marL="457200" lvl="1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sz="2400" dirty="0"/>
              <a:t>Block boundaries and information for all scanned blocks</a:t>
            </a:r>
          </a:p>
          <a:p>
            <a:pPr marL="731520" lvl="2" indent="-2209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sz="2400" dirty="0"/>
              <a:t>Grape variety &amp; rootstock</a:t>
            </a:r>
          </a:p>
          <a:p>
            <a:pPr marL="731520" lvl="2" indent="-2209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sz="2400" dirty="0"/>
              <a:t>Vine spacing</a:t>
            </a:r>
          </a:p>
          <a:p>
            <a:pPr marL="731520" lvl="2" indent="-2209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endParaRPr lang="en-US" sz="2400" dirty="0"/>
          </a:p>
          <a:p>
            <a:pPr marL="228600" lvl="0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sz="2400" dirty="0"/>
              <a:t>Additional sources</a:t>
            </a:r>
          </a:p>
          <a:p>
            <a:pPr marL="685800" lvl="1" indent="-220980">
              <a:lnSpc>
                <a:spcPct val="100000"/>
              </a:lnSpc>
              <a:spcBef>
                <a:spcPts val="0"/>
              </a:spcBef>
              <a:buSzPts val="2040"/>
            </a:pPr>
            <a:r>
              <a:rPr lang="en-US" sz="2400" dirty="0"/>
              <a:t>Napa County orthoimages</a:t>
            </a:r>
          </a:p>
          <a:p>
            <a:pPr marL="685800" lvl="1" indent="-220980">
              <a:lnSpc>
                <a:spcPct val="100000"/>
              </a:lnSpc>
              <a:spcBef>
                <a:spcPts val="0"/>
              </a:spcBef>
              <a:buSzPts val="2040"/>
            </a:pPr>
            <a:r>
              <a:rPr lang="en-US" sz="2400" dirty="0"/>
              <a:t>Public weather station data</a:t>
            </a:r>
            <a:endParaRPr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00849-6AA9-4DEC-9238-178DFD7B05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947100" y="1097275"/>
            <a:ext cx="43236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/>
              <a:t>Methods: Raw Data</a:t>
            </a:r>
            <a:endParaRPr dirty="0"/>
          </a:p>
        </p:txBody>
      </p:sp>
      <p:sp>
        <p:nvSpPr>
          <p:cNvPr id="199" name="Google Shape;199;p25"/>
          <p:cNvSpPr txBox="1">
            <a:spLocks noGrp="1"/>
          </p:cNvSpPr>
          <p:nvPr>
            <p:ph type="body" idx="2"/>
          </p:nvPr>
        </p:nvSpPr>
        <p:spPr>
          <a:xfrm>
            <a:off x="947100" y="2138275"/>
            <a:ext cx="5101800" cy="419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Download raw .MIF and .MID data into desktop file structure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Combine with block geodatabase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Use QGIS to assess raw data and determine data coverage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Perform basic analysis of data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Count points in polygon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Calculate fields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Block acreage</a:t>
            </a:r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Points per acre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Mean diameter</a:t>
            </a:r>
            <a:endParaRPr sz="2400" dirty="0"/>
          </a:p>
        </p:txBody>
      </p:sp>
      <p:pic>
        <p:nvPicPr>
          <p:cNvPr id="200" name="Google Shape;200;p25"/>
          <p:cNvPicPr preferRelativeResize="0"/>
          <p:nvPr/>
        </p:nvPicPr>
        <p:blipFill rotWithShape="1">
          <a:blip r:embed="rId3">
            <a:alphaModFix/>
          </a:blip>
          <a:srcRect l="13971" r="10138" b="3194"/>
          <a:stretch/>
        </p:blipFill>
        <p:spPr>
          <a:xfrm rot="5400000">
            <a:off x="5734413" y="1168912"/>
            <a:ext cx="5709474" cy="44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 txBox="1"/>
          <p:nvPr/>
        </p:nvSpPr>
        <p:spPr>
          <a:xfrm>
            <a:off x="6373925" y="6162675"/>
            <a:ext cx="4430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</a:rPr>
              <a:t>Raw Physiocap point data.  ©2021 Fruition Sciences, Inc. Reproduced here for educational purposes only.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E57D6-D70F-4E70-B56C-F324A4918F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/>
              <a:t>Processing Raw Data</a:t>
            </a:r>
            <a:endParaRPr dirty="0"/>
          </a:p>
        </p:txBody>
      </p:sp>
      <p:sp>
        <p:nvSpPr>
          <p:cNvPr id="207" name="Google Shape;207;p26"/>
          <p:cNvSpPr txBox="1">
            <a:spLocks noGrp="1"/>
          </p:cNvSpPr>
          <p:nvPr>
            <p:ph type="body" idx="1"/>
          </p:nvPr>
        </p:nvSpPr>
        <p:spPr>
          <a:xfrm>
            <a:off x="1143000" y="1483200"/>
            <a:ext cx="9873000" cy="46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909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740"/>
              <a:buChar char="•"/>
            </a:pPr>
            <a:r>
              <a:rPr lang="en-US" sz="2500" dirty="0"/>
              <a:t>Physiocap plugin allows for filtering in multiple capacities</a:t>
            </a:r>
            <a:endParaRPr sz="2500" dirty="0"/>
          </a:p>
          <a:p>
            <a:pPr marL="1371600" lvl="2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min/max shoot diameter</a:t>
            </a:r>
            <a:endParaRPr sz="2300" dirty="0"/>
          </a:p>
          <a:p>
            <a:pPr marL="1371600" lvl="2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max shoots per meter</a:t>
            </a:r>
            <a:endParaRPr sz="2300" dirty="0"/>
          </a:p>
          <a:p>
            <a:pPr marL="1371600" lvl="2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poor GPS quality</a:t>
            </a:r>
            <a:endParaRPr sz="2300" dirty="0"/>
          </a:p>
          <a:p>
            <a:pPr marL="1371600" lvl="2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outside polygon (block) boundaries</a:t>
            </a:r>
            <a:endParaRPr sz="2300" dirty="0"/>
          </a:p>
          <a:p>
            <a:pPr marL="457200" lvl="0" indent="-3390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Char char="•"/>
            </a:pPr>
            <a:r>
              <a:rPr lang="en-US" sz="2500" dirty="0"/>
              <a:t>IDW interpolation used in processing</a:t>
            </a:r>
            <a:endParaRPr sz="2500" dirty="0"/>
          </a:p>
          <a:p>
            <a:pPr marL="1371600" lvl="2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Interpolated rasters are clipped to polygon (block) boundaries</a:t>
            </a:r>
            <a:endParaRPr sz="2300" dirty="0"/>
          </a:p>
          <a:p>
            <a:pPr marL="457200" lvl="0" indent="-3390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Char char="•"/>
            </a:pPr>
            <a:r>
              <a:rPr lang="en-US" sz="2500" dirty="0"/>
              <a:t>Biomass calculations</a:t>
            </a:r>
            <a:endParaRPr sz="2500" dirty="0"/>
          </a:p>
          <a:p>
            <a:pPr marL="1371600" lvl="2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Shoots per linear meter (# shoots per point/vehicle speed)</a:t>
            </a:r>
            <a:endParaRPr sz="2300" dirty="0"/>
          </a:p>
          <a:p>
            <a:pPr marL="1371600" lvl="2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Shoots per vine calculated using vine spacing</a:t>
            </a:r>
            <a:endParaRPr sz="2300" dirty="0"/>
          </a:p>
          <a:p>
            <a:pPr marL="1371600" lvl="2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Biomass calculated from diameter and shoot count</a:t>
            </a:r>
            <a:endParaRPr sz="2300" dirty="0"/>
          </a:p>
          <a:p>
            <a:pPr marL="1828800" lvl="3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mm</a:t>
            </a:r>
            <a:r>
              <a:rPr lang="en-US" sz="2300" baseline="30000" dirty="0"/>
              <a:t>2</a:t>
            </a:r>
            <a:r>
              <a:rPr lang="en-US" sz="2300" dirty="0"/>
              <a:t> of wood biomass per m</a:t>
            </a:r>
            <a:r>
              <a:rPr lang="en-US" sz="2300" baseline="30000" dirty="0"/>
              <a:t>2</a:t>
            </a:r>
            <a:r>
              <a:rPr lang="en-US" sz="2300" dirty="0"/>
              <a:t> of vineyard area</a:t>
            </a:r>
            <a:endParaRPr sz="23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E5D39-190A-4D8E-A434-87988A567D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7"/>
          <p:cNvPicPr preferRelativeResize="0"/>
          <p:nvPr/>
        </p:nvPicPr>
        <p:blipFill rotWithShape="1">
          <a:blip r:embed="rId3">
            <a:alphaModFix/>
          </a:blip>
          <a:srcRect l="6596" t="15447" r="31349"/>
          <a:stretch/>
        </p:blipFill>
        <p:spPr>
          <a:xfrm rot="5400001">
            <a:off x="1074676" y="1097250"/>
            <a:ext cx="5212201" cy="46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>
            <a:spLocks noGrp="1"/>
          </p:cNvSpPr>
          <p:nvPr>
            <p:ph type="title"/>
          </p:nvPr>
        </p:nvSpPr>
        <p:spPr>
          <a:xfrm>
            <a:off x="6575475" y="822905"/>
            <a:ext cx="39318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/>
              <a:t>Interpolated Raster Analysis</a:t>
            </a:r>
            <a:endParaRPr dirty="0"/>
          </a:p>
        </p:txBody>
      </p:sp>
      <p:sp>
        <p:nvSpPr>
          <p:cNvPr id="214" name="Google Shape;214;p27"/>
          <p:cNvSpPr txBox="1">
            <a:spLocks noGrp="1"/>
          </p:cNvSpPr>
          <p:nvPr>
            <p:ph type="body" idx="2"/>
          </p:nvPr>
        </p:nvSpPr>
        <p:spPr>
          <a:xfrm>
            <a:off x="6575475" y="2355800"/>
            <a:ext cx="3931800" cy="367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362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Statistical analysis of wood index raster layers</a:t>
            </a:r>
            <a:endParaRPr sz="2600" dirty="0"/>
          </a:p>
          <a:p>
            <a:pPr marL="457200" lvl="1" indent="-2057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Spatial variance of each block/year</a:t>
            </a:r>
            <a:endParaRPr sz="2600" dirty="0"/>
          </a:p>
          <a:p>
            <a:pPr marL="457200" lvl="1" indent="-2057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Temporal variance of block-level means values</a:t>
            </a:r>
            <a:endParaRPr sz="2600" dirty="0"/>
          </a:p>
          <a:p>
            <a:pPr marL="457200" lvl="1" indent="-205740" algn="l" rtl="0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SzPts val="2600"/>
              <a:buChar char="•"/>
            </a:pPr>
            <a:r>
              <a:rPr lang="en-US" sz="2600" dirty="0"/>
              <a:t>Temporal stability of spatial variation</a:t>
            </a:r>
            <a:endParaRPr sz="2600" dirty="0"/>
          </a:p>
        </p:txBody>
      </p:sp>
      <p:sp>
        <p:nvSpPr>
          <p:cNvPr id="215" name="Google Shape;215;p27"/>
          <p:cNvSpPr txBox="1"/>
          <p:nvPr/>
        </p:nvSpPr>
        <p:spPr>
          <a:xfrm>
            <a:off x="1349025" y="5958900"/>
            <a:ext cx="4663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</a:rPr>
              <a:t>An interpolated Physiocap Wood Index (biomass) raster layer.  ©2021 Fruition Sciences, Inc. Reproduced here for educational purposes only.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FBF24D-7991-495A-B011-6D2A7FE25A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/>
              <a:t>Interpret results in block-specific context</a:t>
            </a:r>
            <a:endParaRPr dirty="0"/>
          </a:p>
        </p:txBody>
      </p:sp>
      <p:sp>
        <p:nvSpPr>
          <p:cNvPr id="221" name="Google Shape;221;p28"/>
          <p:cNvSpPr txBox="1">
            <a:spLocks noGrp="1"/>
          </p:cNvSpPr>
          <p:nvPr>
            <p:ph type="body" idx="1"/>
          </p:nvPr>
        </p:nvSpPr>
        <p:spPr>
          <a:xfrm>
            <a:off x="1144200" y="1856875"/>
            <a:ext cx="9873000" cy="46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362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Measurements of spatial variance, temporal variance of block means, and temporal stability of spatial variation will be joined with the initial block geodatabase using QGIS</a:t>
            </a:r>
            <a:endParaRPr sz="2600" dirty="0"/>
          </a:p>
          <a:p>
            <a:pPr marL="228600" lvl="0" indent="-2362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Attribute table of block geodatabase will be exported to Microsoft Excel or another spreadsheet software</a:t>
            </a:r>
            <a:endParaRPr sz="2600" dirty="0"/>
          </a:p>
          <a:p>
            <a:pPr marL="228600" lvl="0" indent="-2362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Basic statistical functions to assess relationship between block parameters and measured variance</a:t>
            </a:r>
            <a:endParaRPr sz="2600" dirty="0"/>
          </a:p>
          <a:p>
            <a:pPr marL="731520" lvl="2" indent="-25653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Analytic methods will vary depending on the block parameter being interpreted</a:t>
            </a:r>
            <a:endParaRPr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776500-BB4A-423C-953B-A64A3F7881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1143000" y="812100"/>
            <a:ext cx="47325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/>
              <a:t>Limitations and Challenges</a:t>
            </a:r>
            <a:endParaRPr dirty="0"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1"/>
          </p:nvPr>
        </p:nvSpPr>
        <p:spPr>
          <a:xfrm>
            <a:off x="982575" y="2111400"/>
            <a:ext cx="4893000" cy="43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600" dirty="0"/>
              <a:t>Grower manipulation of crops</a:t>
            </a:r>
            <a:endParaRPr sz="2600" dirty="0"/>
          </a:p>
          <a:p>
            <a:pPr marL="91440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Major outliers will be discussed with vineyard managers or removed from the final dataset</a:t>
            </a:r>
            <a:endParaRPr sz="2200" dirty="0"/>
          </a:p>
          <a:p>
            <a:pPr marL="11430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600" dirty="0"/>
              <a:t>Measurement error</a:t>
            </a:r>
            <a:endParaRPr sz="2600" dirty="0"/>
          </a:p>
          <a:p>
            <a:pPr marL="91440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Data filtered during processing</a:t>
            </a:r>
            <a:endParaRPr sz="2200" dirty="0"/>
          </a:p>
          <a:p>
            <a:pPr marL="11430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600" dirty="0"/>
              <a:t>Sparsely collected datasets</a:t>
            </a:r>
            <a:endParaRPr sz="2600" dirty="0"/>
          </a:p>
          <a:p>
            <a:pPr marL="91440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Blocks with limited data will be excluded</a:t>
            </a:r>
            <a:endParaRPr sz="2200" dirty="0"/>
          </a:p>
        </p:txBody>
      </p:sp>
      <p:pic>
        <p:nvPicPr>
          <p:cNvPr id="228" name="Google Shape;228;p29"/>
          <p:cNvPicPr preferRelativeResize="0"/>
          <p:nvPr/>
        </p:nvPicPr>
        <p:blipFill rotWithShape="1">
          <a:blip r:embed="rId3">
            <a:alphaModFix/>
          </a:blip>
          <a:srcRect l="2398" r="2408"/>
          <a:stretch/>
        </p:blipFill>
        <p:spPr>
          <a:xfrm>
            <a:off x="5875500" y="812100"/>
            <a:ext cx="5773875" cy="52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/>
          <p:nvPr/>
        </p:nvSpPr>
        <p:spPr>
          <a:xfrm>
            <a:off x="5875500" y="5969700"/>
            <a:ext cx="57738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</a:rPr>
              <a:t>Raw Physiocap point data with GPS errors.  ©2021 Fruition Sciences, Inc. Reproduced here for educational purposes only.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18446D-6F69-48D0-B485-A964FE1FB6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>
            <a:spLocks noGrp="1"/>
          </p:cNvSpPr>
          <p:nvPr>
            <p:ph type="title"/>
          </p:nvPr>
        </p:nvSpPr>
        <p:spPr>
          <a:xfrm>
            <a:off x="1158238" y="53345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/>
              <a:t>Anticipated Results</a:t>
            </a:r>
            <a:endParaRPr dirty="0"/>
          </a:p>
        </p:txBody>
      </p:sp>
      <p:sp>
        <p:nvSpPr>
          <p:cNvPr id="235" name="Google Shape;235;p30"/>
          <p:cNvSpPr txBox="1">
            <a:spLocks noGrp="1"/>
          </p:cNvSpPr>
          <p:nvPr>
            <p:ph type="body" idx="1"/>
          </p:nvPr>
        </p:nvSpPr>
        <p:spPr>
          <a:xfrm>
            <a:off x="1158238" y="1748650"/>
            <a:ext cx="9873000" cy="4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dirty="0"/>
              <a:t>Biomass values will show large spatial variation within blocks</a:t>
            </a:r>
            <a:endParaRPr sz="2700" dirty="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dirty="0"/>
              <a:t>Block averages of biomass will show large variations between years</a:t>
            </a:r>
            <a:endParaRPr sz="2700" dirty="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dirty="0"/>
              <a:t>Spatial patterns will generally be preserved, with high &amp; low biomass areas remaining constant over time</a:t>
            </a:r>
            <a:endParaRPr sz="2700" dirty="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dirty="0"/>
              <a:t>These values listed above, at a block level, will vary strongly depending on grape variety or terroir of each block</a:t>
            </a:r>
            <a:endParaRPr sz="2700" dirty="0"/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romanLcPeriod"/>
            </a:pPr>
            <a:r>
              <a:rPr lang="en-US" sz="2500" dirty="0"/>
              <a:t>Some varieties may show higher spatial variation than others</a:t>
            </a:r>
            <a:endParaRPr sz="2500" dirty="0"/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romanLcPeriod"/>
            </a:pPr>
            <a:r>
              <a:rPr lang="en-US" sz="2500" dirty="0"/>
              <a:t>Vineyards with a particular soil type may show more stability over time</a:t>
            </a:r>
            <a:endParaRPr sz="2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0A9F67-C6FE-4CDD-B84F-6A363EC7E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1158300" y="2750850"/>
            <a:ext cx="98754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396D59-7200-472D-968D-32B4E7BCFE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1143000" y="711325"/>
            <a:ext cx="45276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/>
              <a:t>The California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/>
              <a:t>Wine Economy</a:t>
            </a:r>
            <a:endParaRPr dirty="0"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2"/>
          </p:nvPr>
        </p:nvSpPr>
        <p:spPr>
          <a:xfrm>
            <a:off x="1143000" y="2210925"/>
            <a:ext cx="4527600" cy="393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89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California produces approximately 81% of all wine in the United States</a:t>
            </a:r>
            <a:endParaRPr sz="2800" dirty="0"/>
          </a:p>
          <a:p>
            <a:pPr marL="228600" lvl="0" indent="-2489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Fourth largest wine producer in the world</a:t>
            </a:r>
            <a:endParaRPr sz="2800" dirty="0"/>
          </a:p>
          <a:p>
            <a:pPr marL="228600" lvl="0" indent="-2489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Nearly 650,000 acres of wine grape vineyards throughout the state</a:t>
            </a:r>
            <a:endParaRPr sz="2800" dirty="0"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t="13553" b="5625"/>
          <a:stretch/>
        </p:blipFill>
        <p:spPr>
          <a:xfrm>
            <a:off x="5971850" y="711325"/>
            <a:ext cx="5044101" cy="54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217725" y="6256450"/>
            <a:ext cx="3666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u="sng" dirty="0">
                <a:solidFill>
                  <a:srgbClr val="1A73E8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https://discovercaliforniawines.com/media-trade/statistics/</a:t>
            </a:r>
            <a:endParaRPr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5971850" y="6070450"/>
            <a:ext cx="50442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</a:rPr>
              <a:t>A California vineyard in spring.  ©2020 Philip Gauthier.</a:t>
            </a:r>
            <a:endParaRPr sz="900" dirty="0">
              <a:solidFill>
                <a:schemeClr val="dk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4BCB2-AA3D-4885-A7BA-D831AC6AAB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836475" y="907375"/>
            <a:ext cx="5015700" cy="173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Managing Vine Size</a:t>
            </a:r>
            <a:endParaRPr sz="44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200" cy="46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dirty="0"/>
              <a:t>image of a vine or vine balance triangle</a:t>
            </a:r>
            <a:endParaRPr dirty="0"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999975" y="1920325"/>
            <a:ext cx="4688700" cy="432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Quantifying the size of vines helps growers understand performance </a:t>
            </a:r>
            <a:endParaRPr sz="2800"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Measurements guide management decisions like pruning </a:t>
            </a:r>
            <a:endParaRPr sz="2800" dirty="0"/>
          </a:p>
          <a:p>
            <a:pPr marL="457200" lvl="0" indent="-406400" algn="l" rtl="0">
              <a:spcBef>
                <a:spcPts val="1000"/>
              </a:spcBef>
              <a:spcAft>
                <a:spcPts val="1000"/>
              </a:spcAft>
              <a:buSzPts val="2800"/>
              <a:buChar char="●"/>
            </a:pPr>
            <a:r>
              <a:rPr lang="en-US" sz="2800" dirty="0"/>
              <a:t>Can also be used to predict future performance</a:t>
            </a:r>
            <a:endParaRPr sz="2800" dirty="0"/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3">
            <a:alphaModFix/>
          </a:blip>
          <a:srcRect l="3716" r="38745"/>
          <a:stretch/>
        </p:blipFill>
        <p:spPr>
          <a:xfrm>
            <a:off x="5852150" y="907375"/>
            <a:ext cx="5584876" cy="48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5852175" y="5684575"/>
            <a:ext cx="56490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</a:rPr>
              <a:t>“Pruning Inside.”  ©2016 Vinepair. Reproduced here for educational purposes only.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24F0C-1103-4E1F-A4D9-4CA4A92736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l="14442" t="10212" b="5321"/>
          <a:stretch/>
        </p:blipFill>
        <p:spPr>
          <a:xfrm>
            <a:off x="1391981" y="700025"/>
            <a:ext cx="5069844" cy="54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868225" y="700017"/>
            <a:ext cx="3931800" cy="1737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Vineyard Establishment and Management</a:t>
            </a:r>
            <a:endParaRPr dirty="0"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2"/>
          </p:nvPr>
        </p:nvSpPr>
        <p:spPr>
          <a:xfrm>
            <a:off x="6868225" y="2589775"/>
            <a:ext cx="3931800" cy="356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Vineyard properties greater than a few acres are often divided into “blocks”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Blocks typically represent a management unit for a vineyard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Can be designated with different grape varieties, soil types, rootstocks, and more</a:t>
            </a:r>
            <a:endParaRPr sz="2200" dirty="0"/>
          </a:p>
        </p:txBody>
      </p:sp>
      <p:sp>
        <p:nvSpPr>
          <p:cNvPr id="125" name="Google Shape;125;p16"/>
          <p:cNvSpPr txBox="1"/>
          <p:nvPr/>
        </p:nvSpPr>
        <p:spPr>
          <a:xfrm>
            <a:off x="1391975" y="6081775"/>
            <a:ext cx="5070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</a:rPr>
              <a:t>A vineyard with block boundaries.  ©2021 Fruition Sciences, Inc. Reproduced here for educational purposes only.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9382E4-0C24-4E5D-BBB8-6D0B80E6C6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l="2752" t="18320" b="8160"/>
          <a:stretch/>
        </p:blipFill>
        <p:spPr>
          <a:xfrm>
            <a:off x="7444725" y="3845475"/>
            <a:ext cx="4008375" cy="19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1158238" y="31417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/>
              <a:t>Vine Size Assessment Methods</a:t>
            </a:r>
            <a:endParaRPr dirty="0"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4865225" y="1670475"/>
            <a:ext cx="6168300" cy="2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Pruning Weight </a:t>
            </a:r>
            <a:endParaRPr b="1" dirty="0"/>
          </a:p>
          <a:p>
            <a:pPr marL="45720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dirty="0"/>
              <a:t>Simple measurements</a:t>
            </a:r>
            <a:endParaRPr dirty="0"/>
          </a:p>
          <a:p>
            <a:pPr marL="457200" lvl="1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60"/>
              <a:buChar char="•"/>
            </a:pPr>
            <a:r>
              <a:rPr lang="en-US" dirty="0"/>
              <a:t>Well-established guidelines for most vine varieties</a:t>
            </a:r>
            <a:endParaRPr dirty="0"/>
          </a:p>
          <a:p>
            <a:pPr marL="457200" lvl="1" indent="-203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760"/>
              <a:buChar char="•"/>
            </a:pPr>
            <a:r>
              <a:rPr lang="en-US" dirty="0"/>
              <a:t>Requires manual trimming of wood and measurement of weight</a:t>
            </a:r>
            <a:endParaRPr dirty="0"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738900" y="3845475"/>
            <a:ext cx="6901200" cy="25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760"/>
              <a:buNone/>
            </a:pPr>
            <a:r>
              <a:rPr lang="en-US" b="1" dirty="0"/>
              <a:t>NDVI</a:t>
            </a:r>
            <a:endParaRPr b="1" dirty="0"/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Obtained by satellite, airplane, drone, or terrestrial vehicle</a:t>
            </a:r>
            <a:endParaRPr sz="2000" dirty="0"/>
          </a:p>
          <a:p>
            <a:pPr marL="3429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Index helps show variations of vine vigor and relative strong/weak zones</a:t>
            </a:r>
            <a:endParaRPr sz="2000" dirty="0"/>
          </a:p>
          <a:p>
            <a:pPr marL="3429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•"/>
            </a:pPr>
            <a:r>
              <a:rPr lang="en-US" dirty="0"/>
              <a:t>N</a:t>
            </a:r>
            <a:r>
              <a:rPr lang="en-US" sz="2000" dirty="0"/>
              <a:t>ot as useful for measuring absolute vine size</a:t>
            </a:r>
            <a:endParaRPr sz="2000" dirty="0"/>
          </a:p>
        </p:txBody>
      </p:sp>
      <p:sp>
        <p:nvSpPr>
          <p:cNvPr id="134" name="Google Shape;134;p17"/>
          <p:cNvSpPr/>
          <p:nvPr/>
        </p:nvSpPr>
        <p:spPr>
          <a:xfrm>
            <a:off x="782500" y="1767075"/>
            <a:ext cx="3813000" cy="188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4">
            <a:alphaModFix/>
          </a:blip>
          <a:srcRect t="6852" b="6843"/>
          <a:stretch/>
        </p:blipFill>
        <p:spPr>
          <a:xfrm>
            <a:off x="782500" y="1767075"/>
            <a:ext cx="3813000" cy="19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181841" y="6118725"/>
            <a:ext cx="61125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</a:rPr>
              <a:t>Left: Manually measuring pruning weight.  Michela Centinari. Reproduced here for educational purposes only.</a:t>
            </a:r>
            <a:endParaRPr sz="9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</a:rPr>
              <a:t>Right: NDVI imagery of a vineyard.  ©2021 Sangiacomo Vineyards. Reproduced here for educational purposes only.</a:t>
            </a:r>
            <a:endParaRPr sz="900" dirty="0">
              <a:solidFill>
                <a:schemeClr val="dk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EC617D-AE58-4127-A159-74454B671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1606050" y="757825"/>
            <a:ext cx="3883200" cy="12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/>
              <a:t>The Physiocap</a:t>
            </a:r>
            <a:r>
              <a:rPr lang="en-US" sz="3000" baseline="30000" dirty="0"/>
              <a:t>® </a:t>
            </a:r>
            <a:r>
              <a:rPr lang="en-US" dirty="0"/>
              <a:t> System</a:t>
            </a:r>
            <a:endParaRPr dirty="0"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2"/>
          </p:nvPr>
        </p:nvSpPr>
        <p:spPr>
          <a:xfrm>
            <a:off x="1303000" y="2055925"/>
            <a:ext cx="4910100" cy="404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Geolocated measurements of vine shoots using lasers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System attaches to any farm vehicle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Rapid data collection over large geographic areas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Wood biomass calculated from measurements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sum mm</a:t>
            </a:r>
            <a:r>
              <a:rPr lang="en-US" sz="2600" baseline="30000" dirty="0"/>
              <a:t>2</a:t>
            </a:r>
            <a:r>
              <a:rPr lang="en-US" sz="2600" dirty="0"/>
              <a:t> of shoot area per m</a:t>
            </a:r>
            <a:r>
              <a:rPr lang="en-US" sz="2600" baseline="30000" dirty="0"/>
              <a:t>2</a:t>
            </a:r>
            <a:r>
              <a:rPr lang="en-US" sz="2600" dirty="0"/>
              <a:t> of vineyard</a:t>
            </a:r>
            <a:endParaRPr sz="2600" dirty="0"/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t="19075" r="19794" b="9882"/>
          <a:stretch/>
        </p:blipFill>
        <p:spPr>
          <a:xfrm>
            <a:off x="6375350" y="599750"/>
            <a:ext cx="4513651" cy="5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6369575" y="5876925"/>
            <a:ext cx="45252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</a:rPr>
              <a:t>Physiocap in operation mounted to an ATV.  ©2021 Fruition Sciences, Inc.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</a:rPr>
              <a:t> Reproduced here for educational purposes only.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FFC72B-8DE7-4F58-8C5E-346C0FD0A8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465040" y="412155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/>
              <a:t>Previous Research</a:t>
            </a:r>
            <a:endParaRPr dirty="0"/>
          </a:p>
        </p:txBody>
      </p:sp>
      <p:grpSp>
        <p:nvGrpSpPr>
          <p:cNvPr id="150" name="Google Shape;150;p19"/>
          <p:cNvGrpSpPr/>
          <p:nvPr/>
        </p:nvGrpSpPr>
        <p:grpSpPr>
          <a:xfrm>
            <a:off x="465919" y="1813847"/>
            <a:ext cx="11260206" cy="4276203"/>
            <a:chOff x="879" y="27915"/>
            <a:chExt cx="11260206" cy="4276203"/>
          </a:xfrm>
        </p:grpSpPr>
        <p:sp>
          <p:nvSpPr>
            <p:cNvPr id="151" name="Google Shape;151;p19"/>
            <p:cNvSpPr/>
            <p:nvPr/>
          </p:nvSpPr>
          <p:spPr>
            <a:xfrm>
              <a:off x="879" y="27915"/>
              <a:ext cx="3563341" cy="4276009"/>
            </a:xfrm>
            <a:prstGeom prst="rect">
              <a:avLst/>
            </a:prstGeom>
            <a:solidFill>
              <a:srgbClr val="A4B724"/>
            </a:solidFill>
            <a:ln w="19050" cap="flat" cmpd="sng">
              <a:solidFill>
                <a:srgbClr val="A4B7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19"/>
            <p:cNvSpPr txBox="1"/>
            <p:nvPr/>
          </p:nvSpPr>
          <p:spPr>
            <a:xfrm>
              <a:off x="885" y="737718"/>
              <a:ext cx="3563400" cy="356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50" tIns="0" rIns="35197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Tisseyre et al., 2008</a:t>
              </a:r>
              <a:endParaRPr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marR="0" lvl="0" indent="-17145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Char char="●"/>
              </a:pPr>
              <a:r>
                <a:rPr lang="en-US" sz="18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Measured pruning weight in 30 point zones of a Syrah vineyard over 7 years.</a:t>
              </a:r>
              <a:endParaRPr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marR="0" lvl="0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Char char="●"/>
              </a:pPr>
              <a:r>
                <a:rPr lang="en-US" sz="18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Interpolation and assessment of data using non-spatial statistical methods.</a:t>
              </a:r>
              <a:endParaRPr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marR="0" lvl="0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Char char="●"/>
              </a:pPr>
              <a:r>
                <a:rPr lang="en-US" sz="18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Values varied significantly over space and over time while demonstrating Temporal Stability of Within Field Variation (TSWFV)</a:t>
              </a:r>
              <a:endParaRPr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endParaRPr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3" name="Google Shape;153;p19"/>
            <p:cNvSpPr txBox="1"/>
            <p:nvPr/>
          </p:nvSpPr>
          <p:spPr>
            <a:xfrm>
              <a:off x="885" y="27918"/>
              <a:ext cx="3563400" cy="5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1975" tIns="165100" rIns="351975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orbel"/>
                <a:buNone/>
              </a:pPr>
              <a:r>
                <a:rPr lang="en-US" sz="6600" b="0" i="0" u="none" strike="noStrike" cap="none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01</a:t>
              </a:r>
              <a:endParaRPr sz="6600" b="0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3849288" y="27915"/>
              <a:ext cx="3563341" cy="4276009"/>
            </a:xfrm>
            <a:prstGeom prst="rect">
              <a:avLst/>
            </a:prstGeom>
            <a:solidFill>
              <a:srgbClr val="A4B724"/>
            </a:solidFill>
            <a:ln w="19050" cap="flat" cmpd="sng">
              <a:solidFill>
                <a:srgbClr val="A4B7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19"/>
            <p:cNvSpPr txBox="1"/>
            <p:nvPr/>
          </p:nvSpPr>
          <p:spPr>
            <a:xfrm>
              <a:off x="3849285" y="737643"/>
              <a:ext cx="3563400" cy="356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1975" tIns="0" rIns="35197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Taylor &amp; Bates, 2013</a:t>
              </a:r>
              <a:endParaRPr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114300" marR="0" lvl="0" indent="-17145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Char char="●"/>
              </a:pPr>
              <a:r>
                <a:rPr lang="en-US" sz="18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Measured pruning weight of over 1200 individual Concord vines for three years.</a:t>
              </a:r>
              <a:endParaRPr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114300" marR="0" lvl="0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Char char="●"/>
              </a:pPr>
              <a:r>
                <a:rPr lang="en-US" sz="18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Demonstrated results consistent with the findings of Tisseyre</a:t>
              </a:r>
              <a:endParaRPr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114300" marR="0" lvl="0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Char char="●"/>
              </a:pPr>
              <a:r>
                <a:rPr lang="en-US" sz="18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Large variations are seen over space and time while patterns and zones are generally preserved.</a:t>
              </a:r>
              <a:endParaRPr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6" name="Google Shape;156;p19"/>
            <p:cNvSpPr txBox="1"/>
            <p:nvPr/>
          </p:nvSpPr>
          <p:spPr>
            <a:xfrm>
              <a:off x="3849285" y="27917"/>
              <a:ext cx="3563400" cy="5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1975" tIns="165100" rIns="351975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orbel"/>
                <a:buNone/>
              </a:pPr>
              <a:r>
                <a:rPr lang="en-US" sz="6600" b="0" i="0" u="none" strike="noStrike" cap="none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02</a:t>
              </a:r>
              <a:endParaRPr sz="6600" b="0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7697697" y="27915"/>
              <a:ext cx="3563341" cy="4276009"/>
            </a:xfrm>
            <a:prstGeom prst="rect">
              <a:avLst/>
            </a:prstGeom>
            <a:solidFill>
              <a:srgbClr val="A4B724"/>
            </a:solidFill>
            <a:ln w="19050" cap="flat" cmpd="sng">
              <a:solidFill>
                <a:srgbClr val="A4B7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19"/>
            <p:cNvSpPr txBox="1"/>
            <p:nvPr/>
          </p:nvSpPr>
          <p:spPr>
            <a:xfrm>
              <a:off x="7697685" y="737643"/>
              <a:ext cx="3563400" cy="356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1975" tIns="0" rIns="35197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Demsestihas et al., 2018</a:t>
              </a:r>
              <a:endParaRPr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114300" marR="0" lvl="0" indent="-17145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Char char="●"/>
              </a:pPr>
              <a:r>
                <a:rPr lang="en-US" sz="18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Preliminary results of a study on Physiocap measurements in Champagne, France.</a:t>
              </a:r>
              <a:endParaRPr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114300" marR="0" lvl="0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Char char="●"/>
              </a:pPr>
              <a:r>
                <a:rPr lang="en-US" sz="18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Data for each block was examined in the context of block parameters like variety, row spacing, soil type, cover crop, and climate.</a:t>
              </a:r>
              <a:endParaRPr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114300" marR="0" lvl="0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Char char="●"/>
              </a:pPr>
              <a:r>
                <a:rPr lang="en-US" sz="18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Marked variations in typical Physiocap response per parameter.</a:t>
              </a:r>
              <a:endParaRPr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9" name="Google Shape;159;p19"/>
            <p:cNvSpPr txBox="1"/>
            <p:nvPr/>
          </p:nvSpPr>
          <p:spPr>
            <a:xfrm>
              <a:off x="7697685" y="27917"/>
              <a:ext cx="3563400" cy="5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1975" tIns="165100" rIns="351975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orbel"/>
                <a:buNone/>
              </a:pPr>
              <a:r>
                <a:rPr lang="en-US" sz="6600" b="0" i="0" u="none" strike="noStrike" cap="none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03</a:t>
              </a:r>
              <a:endParaRPr sz="6600" b="0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CFC4C3-D63C-4341-B15A-BA97169C8F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1158288" y="65665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/>
              <a:t>Project Goals, Part One</a:t>
            </a:r>
            <a:endParaRPr dirty="0"/>
          </a:p>
        </p:txBody>
      </p:sp>
      <p:sp>
        <p:nvSpPr>
          <p:cNvPr id="165" name="Google Shape;165;p20"/>
          <p:cNvSpPr txBox="1">
            <a:spLocks noGrp="1"/>
          </p:cNvSpPr>
          <p:nvPr>
            <p:ph type="body" idx="1"/>
          </p:nvPr>
        </p:nvSpPr>
        <p:spPr>
          <a:xfrm>
            <a:off x="1159488" y="2162750"/>
            <a:ext cx="98730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Process and analyze multiple years of Physiocap data to assess vine size variations in three aspects:</a:t>
            </a:r>
            <a:endParaRPr sz="2800" dirty="0"/>
          </a:p>
          <a:p>
            <a:pPr marL="731520" lvl="2" indent="-25653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The degree of spatial variation within a block</a:t>
            </a:r>
            <a:endParaRPr sz="2600" dirty="0"/>
          </a:p>
          <a:p>
            <a:pPr marL="731520" lvl="2" indent="-2565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The degree of annual variation of block-level averages</a:t>
            </a:r>
            <a:endParaRPr sz="2600" dirty="0"/>
          </a:p>
          <a:p>
            <a:pPr marL="731520" lvl="2" indent="-2565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The degree of annual stability of intra-block spatial variation</a:t>
            </a:r>
            <a:endParaRPr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D5772D-EF50-4B31-BB28-BA6EFFE06F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title"/>
          </p:nvPr>
        </p:nvSpPr>
        <p:spPr>
          <a:xfrm>
            <a:off x="1080588" y="66190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dirty="0"/>
              <a:t>Project Goals, Part Two</a:t>
            </a:r>
            <a:endParaRPr dirty="0"/>
          </a:p>
        </p:txBody>
      </p:sp>
      <p:sp>
        <p:nvSpPr>
          <p:cNvPr id="171" name="Google Shape;171;p21"/>
          <p:cNvSpPr txBox="1">
            <a:spLocks noGrp="1"/>
          </p:cNvSpPr>
          <p:nvPr>
            <p:ph type="body" idx="1"/>
          </p:nvPr>
        </p:nvSpPr>
        <p:spPr>
          <a:xfrm>
            <a:off x="1080600" y="2157500"/>
            <a:ext cx="100308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Examine the results of part one in the context of block-specific parameters from the available blocks geodatabase:</a:t>
            </a:r>
            <a:endParaRPr sz="2800" dirty="0"/>
          </a:p>
          <a:p>
            <a:pPr marL="9144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Grape variety</a:t>
            </a:r>
            <a:endParaRPr sz="2600" dirty="0"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Rootstock variety</a:t>
            </a:r>
            <a:endParaRPr sz="2600" dirty="0"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Vine spacing</a:t>
            </a:r>
            <a:endParaRPr sz="2600" dirty="0"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Local climatic parameters</a:t>
            </a:r>
            <a:endParaRPr sz="2600" dirty="0"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Potentially others</a:t>
            </a:r>
            <a:endParaRPr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F1A4D5-B642-43E4-B7A8-52D7D50225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1167</Words>
  <Application>Microsoft Office PowerPoint</Application>
  <PresentationFormat>Widescreen</PresentationFormat>
  <Paragraphs>169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Corbel</vt:lpstr>
      <vt:lpstr>Calibri</vt:lpstr>
      <vt:lpstr>Arial</vt:lpstr>
      <vt:lpstr>Basis</vt:lpstr>
      <vt:lpstr>USING GEOLOCATED PROXY SENSOR SYSTEMS TO ASSESS SPATIOTEMPORAL STABILITY OF SEASONAL WOOD BIOMASS IN NORTHERN CALIFORNIA VINEYARDS</vt:lpstr>
      <vt:lpstr>The California  Wine Economy</vt:lpstr>
      <vt:lpstr>Managing Vine Size</vt:lpstr>
      <vt:lpstr>Vineyard Establishment and Management</vt:lpstr>
      <vt:lpstr>Vine Size Assessment Methods</vt:lpstr>
      <vt:lpstr>The Physiocap®  System</vt:lpstr>
      <vt:lpstr>Previous Research</vt:lpstr>
      <vt:lpstr>Project Goals, Part One</vt:lpstr>
      <vt:lpstr>Project Goals, Part Two</vt:lpstr>
      <vt:lpstr>Tools: Physiocap</vt:lpstr>
      <vt:lpstr>Tools: QGIS</vt:lpstr>
      <vt:lpstr>Available Datasets</vt:lpstr>
      <vt:lpstr>Methods: Raw Data</vt:lpstr>
      <vt:lpstr>Processing Raw Data</vt:lpstr>
      <vt:lpstr>Interpolated Raster Analysis</vt:lpstr>
      <vt:lpstr>Interpret results in block-specific context</vt:lpstr>
      <vt:lpstr>Limitations and Challenges</vt:lpstr>
      <vt:lpstr>Anticipated Results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GEOLOCATED PROXY SENSOR SYSTEMS TO ASSESS SPATIOTEMPORAL STABILITY OF SEASONAL WOOD BIOMASS IN NORTHERN CALIFORNIA VINEYARDS</dc:title>
  <cp:lastModifiedBy>Gauthier, Philip Andrew</cp:lastModifiedBy>
  <cp:revision>9</cp:revision>
  <dcterms:modified xsi:type="dcterms:W3CDTF">2021-05-03T01:47:56Z</dcterms:modified>
</cp:coreProperties>
</file>