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56" r:id="rId2"/>
    <p:sldId id="272" r:id="rId3"/>
    <p:sldId id="257" r:id="rId4"/>
    <p:sldId id="260" r:id="rId5"/>
    <p:sldId id="258" r:id="rId6"/>
    <p:sldId id="268" r:id="rId7"/>
    <p:sldId id="259" r:id="rId8"/>
    <p:sldId id="261" r:id="rId9"/>
    <p:sldId id="271" r:id="rId10"/>
    <p:sldId id="262" r:id="rId11"/>
    <p:sldId id="273" r:id="rId12"/>
    <p:sldId id="269" r:id="rId13"/>
    <p:sldId id="263" r:id="rId14"/>
    <p:sldId id="267"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8887F-8542-4218-80AD-C7A3DD1FFBDA}"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89C1D-00F1-4755-86B8-F4ACA29EF77A}" type="slidenum">
              <a:rPr lang="en-US" smtClean="0"/>
              <a:t>‹#›</a:t>
            </a:fld>
            <a:endParaRPr lang="en-US"/>
          </a:p>
        </p:txBody>
      </p:sp>
    </p:spTree>
    <p:extLst>
      <p:ext uri="{BB962C8B-B14F-4D97-AF65-F5344CB8AC3E}">
        <p14:creationId xmlns:p14="http://schemas.microsoft.com/office/powerpoint/2010/main" val="27047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Roboto-Bold"/>
              </a:rPr>
              <a:t>Physical presence is not the same as access.</a:t>
            </a:r>
            <a:r>
              <a:rPr lang="en-US" b="0" i="0" dirty="0">
                <a:solidFill>
                  <a:srgbClr val="000000"/>
                </a:solidFill>
                <a:effectLst/>
                <a:latin typeface="Roboto-Regular"/>
              </a:rPr>
              <a:t> A water or sanitation service does not serve the whole community if it is too expensive, unreliable, unhygienic, unsafely located, </a:t>
            </a:r>
            <a:r>
              <a:rPr lang="en-US" b="0" i="0" dirty="0" err="1">
                <a:solidFill>
                  <a:srgbClr val="000000"/>
                </a:solidFill>
                <a:effectLst/>
                <a:latin typeface="Roboto-Regular"/>
              </a:rPr>
              <a:t>unadapted</a:t>
            </a:r>
            <a:r>
              <a:rPr lang="en-US" b="0" i="0" dirty="0">
                <a:solidFill>
                  <a:srgbClr val="000000"/>
                </a:solidFill>
                <a:effectLst/>
                <a:latin typeface="Roboto-Regular"/>
              </a:rPr>
              <a:t> for less able groups or children, or non gender-segregated, in the case of toilets and washing facilities.  </a:t>
            </a:r>
          </a:p>
          <a:p>
            <a:endParaRPr lang="en-US" b="0" i="0" dirty="0">
              <a:solidFill>
                <a:srgbClr val="000000"/>
              </a:solidFill>
              <a:effectLst/>
              <a:latin typeface="Roboto-Regular"/>
            </a:endParaRPr>
          </a:p>
          <a:p>
            <a:pPr marL="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Water providers have always faced challenges to providing clean and reliable drinking water, from sourcing high quality and abundant source water, to delivering treated water through distribution networks. However, many regions today are facing increasing water scarcity challenges, exacerbated by the effects of climate change (Gosling et al, 2016). This is especially true for the rapidly growing urban populations throughout the world. Every year sees an additional 67 million new urban dwellers, especially in developing countries (Rosenzweig et al, 2018). By 2050, global water demand is expected to increase by 55 percent, while stream flow is predicted to decline by 10 percent due to climate change (Rosenzweig et al, 2018). While different regions will experience different impacts of climate change, overall, greater populations will be exposed to water scarcity than will become more water secure due to climate change (Gosling et al, 2016). </a:t>
            </a:r>
          </a:p>
          <a:p>
            <a:pPr marL="0" marR="0" indent="45720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climate-related issues only worsen the existing issues that water providers face, including population growth and demand, aging infrastructure, and source water management, among many others. With greater demand and lower quantities of source water, some utilities may need to increase their focus on improving system efficiency, water conservation, and/or creating dual reticulated water supply systems for recycled gray water. </a:t>
            </a:r>
          </a:p>
          <a:p>
            <a:endParaRPr lang="en-US" dirty="0"/>
          </a:p>
        </p:txBody>
      </p:sp>
      <p:sp>
        <p:nvSpPr>
          <p:cNvPr id="4" name="Slide Number Placeholder 3"/>
          <p:cNvSpPr>
            <a:spLocks noGrp="1"/>
          </p:cNvSpPr>
          <p:nvPr>
            <p:ph type="sldNum" sz="quarter" idx="5"/>
          </p:nvPr>
        </p:nvSpPr>
        <p:spPr/>
        <p:txBody>
          <a:bodyPr/>
          <a:lstStyle/>
          <a:p>
            <a:fld id="{59089C1D-00F1-4755-86B8-F4ACA29EF77A}" type="slidenum">
              <a:rPr lang="en-US" smtClean="0"/>
              <a:t>3</a:t>
            </a:fld>
            <a:endParaRPr lang="en-US"/>
          </a:p>
        </p:txBody>
      </p:sp>
    </p:spTree>
    <p:extLst>
      <p:ext uri="{BB962C8B-B14F-4D97-AF65-F5344CB8AC3E}">
        <p14:creationId xmlns:p14="http://schemas.microsoft.com/office/powerpoint/2010/main" val="22898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true in the United States as well. The map on the left shows the projected regional increases in water withdrawal due solely to population growth and economic development and no effects of climate change. </a:t>
            </a:r>
          </a:p>
          <a:p>
            <a:endParaRPr lang="en-US" dirty="0"/>
          </a:p>
          <a:p>
            <a:r>
              <a:rPr lang="en-US" dirty="0"/>
              <a:t>The map on the right factors in several climate models to show the effect that climate change will have on water withdrawal rates. Some regions end up seeing a smaller increase in water withdrawal rates due to climate change, such as Florida and Maine. However, overall, the United States is expected to see much higher rates of water withdrawal due to climate change, especially in the west and the Great Plains. </a:t>
            </a:r>
          </a:p>
        </p:txBody>
      </p:sp>
      <p:sp>
        <p:nvSpPr>
          <p:cNvPr id="4" name="Slide Number Placeholder 3"/>
          <p:cNvSpPr>
            <a:spLocks noGrp="1"/>
          </p:cNvSpPr>
          <p:nvPr>
            <p:ph type="sldNum" sz="quarter" idx="5"/>
          </p:nvPr>
        </p:nvSpPr>
        <p:spPr/>
        <p:txBody>
          <a:bodyPr/>
          <a:lstStyle/>
          <a:p>
            <a:fld id="{59089C1D-00F1-4755-86B8-F4ACA29EF77A}" type="slidenum">
              <a:rPr lang="en-US" smtClean="0"/>
              <a:t>4</a:t>
            </a:fld>
            <a:endParaRPr lang="en-US"/>
          </a:p>
        </p:txBody>
      </p:sp>
    </p:spTree>
    <p:extLst>
      <p:ext uri="{BB962C8B-B14F-4D97-AF65-F5344CB8AC3E}">
        <p14:creationId xmlns:p14="http://schemas.microsoft.com/office/powerpoint/2010/main" val="121782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Planning for these challenges is a challenge within itself. Many water providers have developed master plans to address specific challenges in their region. A master plan can be broadly described as a dynamic long-term planning document that provides a conceptual layout to guide future growth and development. Since each region is unique and variables are constantly changing, each master plan and what it should encompass is location specific.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Scenario planning – disaster response and recovery, leaks, contaminants, drought, etc.</a:t>
            </a: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It’s important to emphasize that a master plan will not be a one-time build, rather, it is an iterative process. Water providers will need to revisit and revise their master plans regularly to adapt for changing variables and new information. </a:t>
            </a:r>
            <a:endParaRPr lang="en-US" dirty="0"/>
          </a:p>
        </p:txBody>
      </p:sp>
      <p:sp>
        <p:nvSpPr>
          <p:cNvPr id="4" name="Slide Number Placeholder 3"/>
          <p:cNvSpPr>
            <a:spLocks noGrp="1"/>
          </p:cNvSpPr>
          <p:nvPr>
            <p:ph type="sldNum" sz="quarter" idx="5"/>
          </p:nvPr>
        </p:nvSpPr>
        <p:spPr/>
        <p:txBody>
          <a:bodyPr/>
          <a:lstStyle/>
          <a:p>
            <a:fld id="{59089C1D-00F1-4755-86B8-F4ACA29EF77A}" type="slidenum">
              <a:rPr lang="en-US" smtClean="0"/>
              <a:t>5</a:t>
            </a:fld>
            <a:endParaRPr lang="en-US"/>
          </a:p>
        </p:txBody>
      </p:sp>
    </p:spTree>
    <p:extLst>
      <p:ext uri="{BB962C8B-B14F-4D97-AF65-F5344CB8AC3E}">
        <p14:creationId xmlns:p14="http://schemas.microsoft.com/office/powerpoint/2010/main" val="277046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in size of water utility – small towns to large multi-state water providers, such as Aqua</a:t>
            </a:r>
          </a:p>
          <a:p>
            <a:endParaRPr lang="en-US" dirty="0"/>
          </a:p>
          <a:p>
            <a:r>
              <a:rPr lang="en-US" dirty="0"/>
              <a:t>Challenges:</a:t>
            </a:r>
          </a:p>
          <a:p>
            <a:endParaRPr lang="en-US" dirty="0"/>
          </a:p>
          <a:p>
            <a:r>
              <a:rPr lang="en-US" dirty="0"/>
              <a:t>Adequate resources to fund master planning – some utilities struggle to make it through day to day</a:t>
            </a:r>
          </a:p>
          <a:p>
            <a:r>
              <a:rPr lang="en-US" dirty="0"/>
              <a:t>In-house resources to collect and maintain data</a:t>
            </a:r>
          </a:p>
          <a:p>
            <a:endParaRPr lang="en-US" dirty="0"/>
          </a:p>
          <a:p>
            <a:r>
              <a:rPr lang="en-US" dirty="0"/>
              <a:t>Predictive analysis – staff requirements and/or consulting </a:t>
            </a:r>
          </a:p>
          <a:p>
            <a:endParaRPr lang="en-US" dirty="0"/>
          </a:p>
          <a:p>
            <a:r>
              <a:rPr lang="en-US" dirty="0"/>
              <a:t>Digital Twin – history of Apollo program</a:t>
            </a:r>
          </a:p>
          <a:p>
            <a:r>
              <a:rPr lang="en-US" dirty="0"/>
              <a:t>Difficulty of building a digital twin</a:t>
            </a:r>
          </a:p>
        </p:txBody>
      </p:sp>
      <p:sp>
        <p:nvSpPr>
          <p:cNvPr id="4" name="Slide Number Placeholder 3"/>
          <p:cNvSpPr>
            <a:spLocks noGrp="1"/>
          </p:cNvSpPr>
          <p:nvPr>
            <p:ph type="sldNum" sz="quarter" idx="5"/>
          </p:nvPr>
        </p:nvSpPr>
        <p:spPr/>
        <p:txBody>
          <a:bodyPr/>
          <a:lstStyle/>
          <a:p>
            <a:fld id="{59089C1D-00F1-4755-86B8-F4ACA29EF77A}" type="slidenum">
              <a:rPr lang="en-US" smtClean="0"/>
              <a:t>6</a:t>
            </a:fld>
            <a:endParaRPr lang="en-US"/>
          </a:p>
        </p:txBody>
      </p:sp>
    </p:spTree>
    <p:extLst>
      <p:ext uri="{BB962C8B-B14F-4D97-AF65-F5344CB8AC3E}">
        <p14:creationId xmlns:p14="http://schemas.microsoft.com/office/powerpoint/2010/main" val="206363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34313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83304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147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144796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848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375473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37209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199366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195680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FA0D-869A-42B6-8975-A5DF277ACDE6}"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317228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6FA0D-869A-42B6-8975-A5DF277ACDE6}"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103913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C6FA0D-869A-42B6-8975-A5DF277ACDE6}"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8010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6FA0D-869A-42B6-8975-A5DF277ACDE6}"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397357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6FA0D-869A-42B6-8975-A5DF277ACDE6}"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42679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6FA0D-869A-42B6-8975-A5DF277ACDE6}"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FF013-D665-473B-BB39-979174BB4F27}" type="slidenum">
              <a:rPr lang="en-US" smtClean="0"/>
              <a:t>‹#›</a:t>
            </a:fld>
            <a:endParaRPr lang="en-US"/>
          </a:p>
        </p:txBody>
      </p:sp>
    </p:spTree>
    <p:extLst>
      <p:ext uri="{BB962C8B-B14F-4D97-AF65-F5344CB8AC3E}">
        <p14:creationId xmlns:p14="http://schemas.microsoft.com/office/powerpoint/2010/main" val="219945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FF013-D665-473B-BB39-979174BB4F27}" type="slidenum">
              <a:rPr lang="en-US" smtClean="0"/>
              <a:t>‹#›</a:t>
            </a:fld>
            <a:endParaRPr lang="en-US"/>
          </a:p>
        </p:txBody>
      </p:sp>
      <p:sp>
        <p:nvSpPr>
          <p:cNvPr id="5" name="Date Placeholder 4"/>
          <p:cNvSpPr>
            <a:spLocks noGrp="1"/>
          </p:cNvSpPr>
          <p:nvPr>
            <p:ph type="dt" sz="half" idx="10"/>
          </p:nvPr>
        </p:nvSpPr>
        <p:spPr/>
        <p:txBody>
          <a:bodyPr/>
          <a:lstStyle/>
          <a:p>
            <a:fld id="{6FC6FA0D-869A-42B6-8975-A5DF277ACDE6}" type="datetimeFigureOut">
              <a:rPr lang="en-US" smtClean="0"/>
              <a:t>3/15/2023</a:t>
            </a:fld>
            <a:endParaRPr lang="en-US"/>
          </a:p>
        </p:txBody>
      </p:sp>
    </p:spTree>
    <p:extLst>
      <p:ext uri="{BB962C8B-B14F-4D97-AF65-F5344CB8AC3E}">
        <p14:creationId xmlns:p14="http://schemas.microsoft.com/office/powerpoint/2010/main" val="67185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C6FA0D-869A-42B6-8975-A5DF277ACDE6}" type="datetimeFigureOut">
              <a:rPr lang="en-US" smtClean="0"/>
              <a:t>3/15/2023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AFF013-D665-473B-BB39-979174BB4F27}" type="slidenum">
              <a:rPr lang="en-US" smtClean="0"/>
              <a:t>‹#›</a:t>
            </a:fld>
            <a:endParaRPr lang="en-US"/>
          </a:p>
        </p:txBody>
      </p:sp>
    </p:spTree>
    <p:extLst>
      <p:ext uri="{BB962C8B-B14F-4D97-AF65-F5344CB8AC3E}">
        <p14:creationId xmlns:p14="http://schemas.microsoft.com/office/powerpoint/2010/main" val="172972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9DB3-3EA8-6B60-29FD-61B5978250B0}"/>
              </a:ext>
            </a:extLst>
          </p:cNvPr>
          <p:cNvSpPr>
            <a:spLocks noGrp="1"/>
          </p:cNvSpPr>
          <p:nvPr>
            <p:ph type="ctrTitle"/>
          </p:nvPr>
        </p:nvSpPr>
        <p:spPr/>
        <p:txBody>
          <a:bodyPr>
            <a:normAutofit/>
          </a:bodyPr>
          <a:lstStyle/>
          <a:p>
            <a:pPr marL="0" marR="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Creating a Master Plan for Water Providers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EFBE869-CCD6-820B-C454-AB6BC18344B2}"/>
              </a:ext>
            </a:extLst>
          </p:cNvPr>
          <p:cNvSpPr>
            <a:spLocks noGrp="1"/>
          </p:cNvSpPr>
          <p:nvPr>
            <p:ph type="subTitle" idx="1"/>
          </p:nvPr>
        </p:nvSpPr>
        <p:spPr>
          <a:xfrm>
            <a:off x="1245497" y="4052185"/>
            <a:ext cx="8290076" cy="1096899"/>
          </a:xfrm>
        </p:spPr>
        <p:txBody>
          <a:bodyPr>
            <a:normAutofit/>
          </a:bodyPr>
          <a:lstStyle/>
          <a:p>
            <a:pPr algn="ctr"/>
            <a:r>
              <a:rPr lang="en-US" b="1" dirty="0">
                <a:effectLst/>
                <a:latin typeface="Calibri" panose="020F0502020204030204" pitchFamily="34" charset="0"/>
                <a:ea typeface="Calibri" panose="020F0502020204030204" pitchFamily="34" charset="0"/>
                <a:cs typeface="Times New Roman" panose="02020603050405020304" pitchFamily="18" charset="0"/>
              </a:rPr>
              <a:t>A Case Study on Applying GIS Analysis for Growth Planning at Del-Co Water Company</a:t>
            </a:r>
          </a:p>
        </p:txBody>
      </p:sp>
      <p:sp>
        <p:nvSpPr>
          <p:cNvPr id="4" name="TextBox 3">
            <a:extLst>
              <a:ext uri="{FF2B5EF4-FFF2-40B4-BE49-F238E27FC236}">
                <a16:creationId xmlns:a16="http://schemas.microsoft.com/office/drawing/2014/main" id="{68BBB5B4-0BCF-140D-3035-7C0CB842765C}"/>
              </a:ext>
            </a:extLst>
          </p:cNvPr>
          <p:cNvSpPr txBox="1"/>
          <p:nvPr/>
        </p:nvSpPr>
        <p:spPr>
          <a:xfrm>
            <a:off x="88762" y="5147732"/>
            <a:ext cx="2836610" cy="923330"/>
          </a:xfrm>
          <a:prstGeom prst="rect">
            <a:avLst/>
          </a:prstGeom>
          <a:noFill/>
        </p:spPr>
        <p:txBody>
          <a:bodyPr wrap="none" rtlCol="0">
            <a:spAutoFit/>
          </a:bodyPr>
          <a:lstStyle/>
          <a:p>
            <a:r>
              <a:rPr lang="en-US" dirty="0"/>
              <a:t>Presenter: Andrew Gerberry</a:t>
            </a:r>
          </a:p>
          <a:p>
            <a:r>
              <a:rPr lang="en-US" dirty="0"/>
              <a:t>Adviser: Dr. Ida </a:t>
            </a:r>
            <a:r>
              <a:rPr lang="en-US" dirty="0" err="1"/>
              <a:t>Djenontin</a:t>
            </a:r>
            <a:endParaRPr lang="en-US" dirty="0"/>
          </a:p>
          <a:p>
            <a:r>
              <a:rPr lang="en-US" dirty="0"/>
              <a:t>March 15, 2023</a:t>
            </a:r>
          </a:p>
        </p:txBody>
      </p:sp>
    </p:spTree>
    <p:extLst>
      <p:ext uri="{BB962C8B-B14F-4D97-AF65-F5344CB8AC3E}">
        <p14:creationId xmlns:p14="http://schemas.microsoft.com/office/powerpoint/2010/main" val="3939852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04C2-A2EE-1883-8A91-B31D90F42DD2}"/>
              </a:ext>
            </a:extLst>
          </p:cNvPr>
          <p:cNvSpPr>
            <a:spLocks noGrp="1"/>
          </p:cNvSpPr>
          <p:nvPr>
            <p:ph type="title"/>
          </p:nvPr>
        </p:nvSpPr>
        <p:spPr>
          <a:xfrm>
            <a:off x="688843" y="1013736"/>
            <a:ext cx="3854528" cy="330196"/>
          </a:xfrm>
        </p:spPr>
        <p:txBody>
          <a:bodyPr>
            <a:noAutofit/>
          </a:bodyPr>
          <a:lstStyle/>
          <a:p>
            <a:r>
              <a:rPr lang="en-US" dirty="0"/>
              <a:t>Del-Co Water Company, Inc.</a:t>
            </a:r>
          </a:p>
        </p:txBody>
      </p:sp>
      <p:pic>
        <p:nvPicPr>
          <p:cNvPr id="5" name="Content Placeholder 4" descr="Map&#10;&#10;Description automatically generated">
            <a:extLst>
              <a:ext uri="{FF2B5EF4-FFF2-40B4-BE49-F238E27FC236}">
                <a16:creationId xmlns:a16="http://schemas.microsoft.com/office/drawing/2014/main" id="{AFD00C6A-39D7-9083-9997-C58D2081C5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4077" y="1013736"/>
            <a:ext cx="6090589" cy="5220504"/>
          </a:xfrm>
        </p:spPr>
      </p:pic>
      <p:sp>
        <p:nvSpPr>
          <p:cNvPr id="6" name="Text Placeholder 5">
            <a:extLst>
              <a:ext uri="{FF2B5EF4-FFF2-40B4-BE49-F238E27FC236}">
                <a16:creationId xmlns:a16="http://schemas.microsoft.com/office/drawing/2014/main" id="{4199A01B-C0E9-8D72-0467-4E47DB2B6917}"/>
              </a:ext>
            </a:extLst>
          </p:cNvPr>
          <p:cNvSpPr>
            <a:spLocks noGrp="1"/>
          </p:cNvSpPr>
          <p:nvPr>
            <p:ph type="body" sz="half" idx="2"/>
          </p:nvPr>
        </p:nvSpPr>
        <p:spPr>
          <a:xfrm>
            <a:off x="677334" y="1343932"/>
            <a:ext cx="4286552" cy="4890308"/>
          </a:xfrm>
        </p:spPr>
        <p:txBody>
          <a:bodyPr>
            <a:normAutofit/>
          </a:bodyPr>
          <a:lstStyle/>
          <a:p>
            <a:pPr marL="285750" indent="-285750">
              <a:buFont typeface="Arial" panose="020B0604020202020204" pitchFamily="34" charset="0"/>
              <a:buChar char="•"/>
            </a:pPr>
            <a:r>
              <a:rPr lang="en-US" sz="1600" dirty="0"/>
              <a:t>Serves 54,000 connections across 8 counties in Central Ohio</a:t>
            </a:r>
          </a:p>
          <a:p>
            <a:pPr marL="285750" indent="-285750">
              <a:buFont typeface="Arial" panose="020B0604020202020204" pitchFamily="34" charset="0"/>
              <a:buChar char="•"/>
            </a:pPr>
            <a:r>
              <a:rPr lang="en-US" sz="1600" dirty="0"/>
              <a:t>Fast growing region</a:t>
            </a:r>
          </a:p>
          <a:p>
            <a:pPr marL="742950" lvl="1" indent="-285750">
              <a:buFont typeface="Arial" panose="020B0604020202020204" pitchFamily="34" charset="0"/>
              <a:buChar char="•"/>
            </a:pPr>
            <a:r>
              <a:rPr lang="en-US" sz="1600" dirty="0"/>
              <a:t>2023: 2.2 million people</a:t>
            </a:r>
          </a:p>
          <a:p>
            <a:pPr marL="742950" lvl="1" indent="-285750">
              <a:buFont typeface="Arial" panose="020B0604020202020204" pitchFamily="34" charset="0"/>
              <a:buChar char="•"/>
            </a:pPr>
            <a:r>
              <a:rPr lang="en-US" sz="1600" dirty="0"/>
              <a:t>2050: 3.15 million people</a:t>
            </a:r>
          </a:p>
          <a:p>
            <a:pPr marL="742950" lvl="1" indent="-285750">
              <a:buFont typeface="Arial" panose="020B0604020202020204" pitchFamily="34" charset="0"/>
              <a:buChar char="•"/>
            </a:pPr>
            <a:r>
              <a:rPr lang="en-US" sz="1600" dirty="0"/>
              <a:t>Del-Co serves around 200,000 people</a:t>
            </a:r>
          </a:p>
          <a:p>
            <a:pPr marL="285750" indent="-285750">
              <a:buFont typeface="Arial" panose="020B0604020202020204" pitchFamily="34" charset="0"/>
              <a:buChar char="•"/>
            </a:pPr>
            <a:r>
              <a:rPr lang="en-US" sz="1600" dirty="0"/>
              <a:t>Private, non-profit </a:t>
            </a:r>
            <a:r>
              <a:rPr lang="en-US" sz="1600" dirty="0">
                <a:sym typeface="Wingdings" panose="05000000000000000000" pitchFamily="2" charset="2"/>
              </a:rPr>
              <a:t> reactive to growth</a:t>
            </a:r>
            <a:endParaRPr lang="en-US" sz="1600" dirty="0"/>
          </a:p>
          <a:p>
            <a:pPr marL="285750" indent="-285750">
              <a:buFont typeface="Arial" panose="020B0604020202020204" pitchFamily="34" charset="0"/>
              <a:buChar char="•"/>
            </a:pPr>
            <a:r>
              <a:rPr lang="en-US" sz="1600" dirty="0"/>
              <a:t>Primarily residential, suburban</a:t>
            </a:r>
          </a:p>
          <a:p>
            <a:pPr marL="742950" lvl="1" indent="-285750">
              <a:buFont typeface="Arial" panose="020B0604020202020204" pitchFamily="34" charset="0"/>
              <a:buChar char="•"/>
            </a:pPr>
            <a:r>
              <a:rPr lang="en-US" sz="1600" dirty="0"/>
              <a:t>Large seasonal variation in water consumption</a:t>
            </a:r>
          </a:p>
        </p:txBody>
      </p:sp>
    </p:spTree>
    <p:extLst>
      <p:ext uri="{BB962C8B-B14F-4D97-AF65-F5344CB8AC3E}">
        <p14:creationId xmlns:p14="http://schemas.microsoft.com/office/powerpoint/2010/main" val="232096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96BEC-828B-9FEB-6042-651C91DFD45F}"/>
              </a:ext>
            </a:extLst>
          </p:cNvPr>
          <p:cNvSpPr>
            <a:spLocks noGrp="1"/>
          </p:cNvSpPr>
          <p:nvPr>
            <p:ph type="title"/>
          </p:nvPr>
        </p:nvSpPr>
        <p:spPr/>
        <p:txBody>
          <a:bodyPr/>
          <a:lstStyle/>
          <a:p>
            <a:r>
              <a:rPr lang="en-US" dirty="0"/>
              <a:t>Effects of Climate Change on Central Ohio</a:t>
            </a:r>
          </a:p>
        </p:txBody>
      </p:sp>
      <p:sp>
        <p:nvSpPr>
          <p:cNvPr id="6" name="Content Placeholder 5">
            <a:extLst>
              <a:ext uri="{FF2B5EF4-FFF2-40B4-BE49-F238E27FC236}">
                <a16:creationId xmlns:a16="http://schemas.microsoft.com/office/drawing/2014/main" id="{F70399F6-D38B-88A9-18CD-20E89E05256F}"/>
              </a:ext>
            </a:extLst>
          </p:cNvPr>
          <p:cNvSpPr>
            <a:spLocks noGrp="1"/>
          </p:cNvSpPr>
          <p:nvPr>
            <p:ph idx="1"/>
          </p:nvPr>
        </p:nvSpPr>
        <p:spPr/>
        <p:txBody>
          <a:bodyPr/>
          <a:lstStyle/>
          <a:p>
            <a:r>
              <a:rPr lang="en-US" dirty="0"/>
              <a:t>2015 Climate Change Study for Sustaining the Scioto River</a:t>
            </a:r>
          </a:p>
          <a:p>
            <a:pPr lvl="1"/>
            <a:r>
              <a:rPr lang="en-US" dirty="0"/>
              <a:t>Mid-Ohio Regional Planning Commission (MORPC) with water utility cooperation</a:t>
            </a:r>
          </a:p>
          <a:p>
            <a:r>
              <a:rPr lang="en-US" dirty="0"/>
              <a:t>Ohio likely to experience:</a:t>
            </a:r>
          </a:p>
          <a:p>
            <a:pPr lvl="1"/>
            <a:r>
              <a:rPr lang="en-US" dirty="0"/>
              <a:t>Increase in temperatures and heat waves</a:t>
            </a:r>
          </a:p>
          <a:p>
            <a:pPr lvl="2"/>
            <a:r>
              <a:rPr lang="en-US" dirty="0"/>
              <a:t>Lower volume and quality of surface water</a:t>
            </a:r>
          </a:p>
          <a:p>
            <a:pPr lvl="1"/>
            <a:r>
              <a:rPr lang="en-US" dirty="0"/>
              <a:t>More extreme weather events</a:t>
            </a:r>
          </a:p>
          <a:p>
            <a:pPr lvl="2"/>
            <a:r>
              <a:rPr lang="en-US" dirty="0"/>
              <a:t>Damage to infrastructure</a:t>
            </a:r>
          </a:p>
          <a:p>
            <a:pPr lvl="2"/>
            <a:r>
              <a:rPr lang="en-US" dirty="0"/>
              <a:t>Economic burden</a:t>
            </a:r>
          </a:p>
          <a:p>
            <a:r>
              <a:rPr lang="en-US" dirty="0"/>
              <a:t>For Del-Co </a:t>
            </a:r>
            <a:r>
              <a:rPr lang="en-US" dirty="0">
                <a:sym typeface="Wingdings" panose="05000000000000000000" pitchFamily="2" charset="2"/>
              </a:rPr>
              <a:t> additional burden from outdoor water use</a:t>
            </a:r>
          </a:p>
          <a:p>
            <a:pPr lvl="1"/>
            <a:r>
              <a:rPr lang="en-US" dirty="0">
                <a:sym typeface="Wingdings" panose="05000000000000000000" pitchFamily="2" charset="2"/>
              </a:rPr>
              <a:t>Projections for climate change and water conservation variables</a:t>
            </a:r>
            <a:endParaRPr lang="en-US" dirty="0"/>
          </a:p>
          <a:p>
            <a:pPr lvl="1"/>
            <a:endParaRPr lang="en-US" dirty="0"/>
          </a:p>
          <a:p>
            <a:pPr lvl="1"/>
            <a:endParaRPr lang="en-US" dirty="0"/>
          </a:p>
        </p:txBody>
      </p:sp>
    </p:spTree>
    <p:extLst>
      <p:ext uri="{BB962C8B-B14F-4D97-AF65-F5344CB8AC3E}">
        <p14:creationId xmlns:p14="http://schemas.microsoft.com/office/powerpoint/2010/main" val="11853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85B380B-7BA1-5E76-49ED-F20896BF59DF}"/>
              </a:ext>
            </a:extLst>
          </p:cNvPr>
          <p:cNvSpPr/>
          <p:nvPr/>
        </p:nvSpPr>
        <p:spPr>
          <a:xfrm>
            <a:off x="236375" y="606504"/>
            <a:ext cx="11719249" cy="62514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948D14D3-5DD1-FF9E-4E2B-461B577DB001}"/>
              </a:ext>
            </a:extLst>
          </p:cNvPr>
          <p:cNvSpPr/>
          <p:nvPr/>
        </p:nvSpPr>
        <p:spPr>
          <a:xfrm>
            <a:off x="730894" y="799172"/>
            <a:ext cx="2281973" cy="8977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County Parcel Data &gt; 5 acres</a:t>
            </a:r>
          </a:p>
        </p:txBody>
      </p:sp>
      <p:sp>
        <p:nvSpPr>
          <p:cNvPr id="5" name="Rectangle: Rounded Corners 4">
            <a:extLst>
              <a:ext uri="{FF2B5EF4-FFF2-40B4-BE49-F238E27FC236}">
                <a16:creationId xmlns:a16="http://schemas.microsoft.com/office/drawing/2014/main" id="{1C48025D-5FEA-869F-830B-05C72B4EBCAA}"/>
              </a:ext>
            </a:extLst>
          </p:cNvPr>
          <p:cNvSpPr/>
          <p:nvPr/>
        </p:nvSpPr>
        <p:spPr>
          <a:xfrm>
            <a:off x="730894" y="1959031"/>
            <a:ext cx="2281973" cy="8977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Central Ohio Population Data</a:t>
            </a:r>
          </a:p>
        </p:txBody>
      </p:sp>
      <p:sp>
        <p:nvSpPr>
          <p:cNvPr id="6" name="Rectangle: Rounded Corners 5">
            <a:extLst>
              <a:ext uri="{FF2B5EF4-FFF2-40B4-BE49-F238E27FC236}">
                <a16:creationId xmlns:a16="http://schemas.microsoft.com/office/drawing/2014/main" id="{F96E743A-C60C-452C-AE13-7C4D6841AA70}"/>
              </a:ext>
            </a:extLst>
          </p:cNvPr>
          <p:cNvSpPr/>
          <p:nvPr/>
        </p:nvSpPr>
        <p:spPr>
          <a:xfrm>
            <a:off x="730895" y="3244487"/>
            <a:ext cx="2281973" cy="8977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Historical Development Data</a:t>
            </a:r>
          </a:p>
        </p:txBody>
      </p:sp>
      <p:sp>
        <p:nvSpPr>
          <p:cNvPr id="7" name="Rectangle: Rounded Corners 6">
            <a:extLst>
              <a:ext uri="{FF2B5EF4-FFF2-40B4-BE49-F238E27FC236}">
                <a16:creationId xmlns:a16="http://schemas.microsoft.com/office/drawing/2014/main" id="{3A5F005C-708A-CE34-3DB4-FDFC75C59191}"/>
              </a:ext>
            </a:extLst>
          </p:cNvPr>
          <p:cNvSpPr/>
          <p:nvPr/>
        </p:nvSpPr>
        <p:spPr>
          <a:xfrm>
            <a:off x="730895" y="4529943"/>
            <a:ext cx="2281973" cy="8977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Del-Co GIS Data – Water Distribution System</a:t>
            </a:r>
          </a:p>
        </p:txBody>
      </p:sp>
      <p:sp>
        <p:nvSpPr>
          <p:cNvPr id="8" name="Rectangle: Rounded Corners 7">
            <a:extLst>
              <a:ext uri="{FF2B5EF4-FFF2-40B4-BE49-F238E27FC236}">
                <a16:creationId xmlns:a16="http://schemas.microsoft.com/office/drawing/2014/main" id="{CC6E8EAB-A569-CC7F-B589-E31182C963DC}"/>
              </a:ext>
            </a:extLst>
          </p:cNvPr>
          <p:cNvSpPr/>
          <p:nvPr/>
        </p:nvSpPr>
        <p:spPr>
          <a:xfrm>
            <a:off x="3804068" y="5104392"/>
            <a:ext cx="2281973" cy="8977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Hydraulic Model</a:t>
            </a:r>
          </a:p>
        </p:txBody>
      </p:sp>
      <p:sp>
        <p:nvSpPr>
          <p:cNvPr id="9" name="Rectangle: Rounded Corners 8">
            <a:extLst>
              <a:ext uri="{FF2B5EF4-FFF2-40B4-BE49-F238E27FC236}">
                <a16:creationId xmlns:a16="http://schemas.microsoft.com/office/drawing/2014/main" id="{C1518F0E-278F-CC25-68E1-8E9CF7CB6F30}"/>
              </a:ext>
            </a:extLst>
          </p:cNvPr>
          <p:cNvSpPr/>
          <p:nvPr/>
        </p:nvSpPr>
        <p:spPr>
          <a:xfrm>
            <a:off x="730896" y="5815399"/>
            <a:ext cx="2281973" cy="8977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Del-Co Billing System Data</a:t>
            </a:r>
          </a:p>
        </p:txBody>
      </p:sp>
      <p:sp>
        <p:nvSpPr>
          <p:cNvPr id="10" name="Rectangle: Rounded Corners 9">
            <a:extLst>
              <a:ext uri="{FF2B5EF4-FFF2-40B4-BE49-F238E27FC236}">
                <a16:creationId xmlns:a16="http://schemas.microsoft.com/office/drawing/2014/main" id="{E29DF558-CE3C-9D8D-B928-DEBEC933878E}"/>
              </a:ext>
            </a:extLst>
          </p:cNvPr>
          <p:cNvSpPr/>
          <p:nvPr/>
        </p:nvSpPr>
        <p:spPr>
          <a:xfrm>
            <a:off x="9556119" y="3062374"/>
            <a:ext cx="2281973" cy="8977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Interactive Geocortex Web Map Application</a:t>
            </a:r>
          </a:p>
        </p:txBody>
      </p:sp>
      <p:sp>
        <p:nvSpPr>
          <p:cNvPr id="11" name="Rectangle: Rounded Corners 10">
            <a:extLst>
              <a:ext uri="{FF2B5EF4-FFF2-40B4-BE49-F238E27FC236}">
                <a16:creationId xmlns:a16="http://schemas.microsoft.com/office/drawing/2014/main" id="{819AAF0B-6982-1E71-348C-48C390666AA4}"/>
              </a:ext>
            </a:extLst>
          </p:cNvPr>
          <p:cNvSpPr/>
          <p:nvPr/>
        </p:nvSpPr>
        <p:spPr>
          <a:xfrm>
            <a:off x="3704794" y="1991280"/>
            <a:ext cx="2281973" cy="8977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Projected Development by 5 Year Increments</a:t>
            </a:r>
          </a:p>
        </p:txBody>
      </p:sp>
      <p:sp>
        <p:nvSpPr>
          <p:cNvPr id="12" name="Rectangle: Rounded Corners 11">
            <a:extLst>
              <a:ext uri="{FF2B5EF4-FFF2-40B4-BE49-F238E27FC236}">
                <a16:creationId xmlns:a16="http://schemas.microsoft.com/office/drawing/2014/main" id="{0EE5BA5B-633E-1190-14D4-5F72A24422A4}"/>
              </a:ext>
            </a:extLst>
          </p:cNvPr>
          <p:cNvSpPr/>
          <p:nvPr/>
        </p:nvSpPr>
        <p:spPr>
          <a:xfrm>
            <a:off x="6678695" y="4110998"/>
            <a:ext cx="2281973" cy="8977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Proposed Water Infrastructure Improvements</a:t>
            </a:r>
          </a:p>
        </p:txBody>
      </p:sp>
      <p:sp>
        <p:nvSpPr>
          <p:cNvPr id="13" name="Rectangle: Rounded Corners 12">
            <a:extLst>
              <a:ext uri="{FF2B5EF4-FFF2-40B4-BE49-F238E27FC236}">
                <a16:creationId xmlns:a16="http://schemas.microsoft.com/office/drawing/2014/main" id="{05A4C321-123D-FE4F-4F73-7BDE05B6C0D4}"/>
              </a:ext>
            </a:extLst>
          </p:cNvPr>
          <p:cNvSpPr/>
          <p:nvPr/>
        </p:nvSpPr>
        <p:spPr>
          <a:xfrm>
            <a:off x="6678695" y="2386366"/>
            <a:ext cx="2281973" cy="8977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Meter Route Projected Demands</a:t>
            </a:r>
          </a:p>
        </p:txBody>
      </p:sp>
      <p:cxnSp>
        <p:nvCxnSpPr>
          <p:cNvPr id="15" name="Straight Arrow Connector 14">
            <a:extLst>
              <a:ext uri="{FF2B5EF4-FFF2-40B4-BE49-F238E27FC236}">
                <a16:creationId xmlns:a16="http://schemas.microsoft.com/office/drawing/2014/main" id="{B4D8FCC4-0DC9-D796-158C-F74802F59445}"/>
              </a:ext>
            </a:extLst>
          </p:cNvPr>
          <p:cNvCxnSpPr>
            <a:stCxn id="4" idx="3"/>
            <a:endCxn id="11" idx="1"/>
          </p:cNvCxnSpPr>
          <p:nvPr/>
        </p:nvCxnSpPr>
        <p:spPr>
          <a:xfrm>
            <a:off x="3012867" y="1248024"/>
            <a:ext cx="691927" cy="119210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351306-6CC2-EFC7-ED0A-C5709B72768E}"/>
              </a:ext>
            </a:extLst>
          </p:cNvPr>
          <p:cNvCxnSpPr>
            <a:cxnSpLocks/>
            <a:stCxn id="5" idx="3"/>
            <a:endCxn id="11" idx="1"/>
          </p:cNvCxnSpPr>
          <p:nvPr/>
        </p:nvCxnSpPr>
        <p:spPr>
          <a:xfrm>
            <a:off x="3012867" y="2407883"/>
            <a:ext cx="691927" cy="3224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D5DBDC-347A-A066-7266-2391237C674B}"/>
              </a:ext>
            </a:extLst>
          </p:cNvPr>
          <p:cNvCxnSpPr>
            <a:cxnSpLocks/>
            <a:stCxn id="6" idx="3"/>
            <a:endCxn id="11" idx="1"/>
          </p:cNvCxnSpPr>
          <p:nvPr/>
        </p:nvCxnSpPr>
        <p:spPr>
          <a:xfrm flipV="1">
            <a:off x="3012868" y="2440132"/>
            <a:ext cx="691926" cy="125320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3616F6-1828-19E2-82A6-231CC12CEBEC}"/>
              </a:ext>
            </a:extLst>
          </p:cNvPr>
          <p:cNvCxnSpPr>
            <a:cxnSpLocks/>
            <a:stCxn id="7" idx="3"/>
            <a:endCxn id="8" idx="1"/>
          </p:cNvCxnSpPr>
          <p:nvPr/>
        </p:nvCxnSpPr>
        <p:spPr>
          <a:xfrm>
            <a:off x="3012868" y="4978795"/>
            <a:ext cx="791200" cy="57444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6A8F463-2037-3434-F8BF-F8C2278CDB52}"/>
              </a:ext>
            </a:extLst>
          </p:cNvPr>
          <p:cNvCxnSpPr>
            <a:cxnSpLocks/>
            <a:stCxn id="9" idx="3"/>
            <a:endCxn id="8" idx="1"/>
          </p:cNvCxnSpPr>
          <p:nvPr/>
        </p:nvCxnSpPr>
        <p:spPr>
          <a:xfrm flipV="1">
            <a:off x="3012869" y="5553244"/>
            <a:ext cx="791199" cy="71100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347C10-5573-0FEF-8B08-A0F9B9B3244D}"/>
              </a:ext>
            </a:extLst>
          </p:cNvPr>
          <p:cNvCxnSpPr>
            <a:cxnSpLocks/>
            <a:stCxn id="11" idx="3"/>
            <a:endCxn id="13" idx="1"/>
          </p:cNvCxnSpPr>
          <p:nvPr/>
        </p:nvCxnSpPr>
        <p:spPr>
          <a:xfrm>
            <a:off x="5986767" y="2440132"/>
            <a:ext cx="691928" cy="3950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DA83FE1-EDEB-966B-8ADE-21034B4A548B}"/>
              </a:ext>
            </a:extLst>
          </p:cNvPr>
          <p:cNvCxnSpPr>
            <a:cxnSpLocks/>
            <a:stCxn id="8" idx="0"/>
            <a:endCxn id="13" idx="1"/>
          </p:cNvCxnSpPr>
          <p:nvPr/>
        </p:nvCxnSpPr>
        <p:spPr>
          <a:xfrm flipV="1">
            <a:off x="4945055" y="2835218"/>
            <a:ext cx="1733640" cy="22691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06C94FD-52C8-300E-2640-5FBB4FB7EBA8}"/>
              </a:ext>
            </a:extLst>
          </p:cNvPr>
          <p:cNvCxnSpPr>
            <a:cxnSpLocks/>
            <a:stCxn id="8" idx="3"/>
            <a:endCxn id="12" idx="1"/>
          </p:cNvCxnSpPr>
          <p:nvPr/>
        </p:nvCxnSpPr>
        <p:spPr>
          <a:xfrm flipV="1">
            <a:off x="6086041" y="4559850"/>
            <a:ext cx="592654" cy="9933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2D6032-38EE-7A5B-B45A-2B8B759B9D53}"/>
              </a:ext>
            </a:extLst>
          </p:cNvPr>
          <p:cNvCxnSpPr>
            <a:cxnSpLocks/>
            <a:stCxn id="11" idx="2"/>
            <a:endCxn id="12" idx="1"/>
          </p:cNvCxnSpPr>
          <p:nvPr/>
        </p:nvCxnSpPr>
        <p:spPr>
          <a:xfrm>
            <a:off x="4845781" y="2888984"/>
            <a:ext cx="1832914" cy="1670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55FBDDF-5E86-8B4C-8F13-DEFE275083F9}"/>
              </a:ext>
            </a:extLst>
          </p:cNvPr>
          <p:cNvCxnSpPr>
            <a:cxnSpLocks/>
            <a:stCxn id="13" idx="3"/>
            <a:endCxn id="10" idx="1"/>
          </p:cNvCxnSpPr>
          <p:nvPr/>
        </p:nvCxnSpPr>
        <p:spPr>
          <a:xfrm>
            <a:off x="8960668" y="2835218"/>
            <a:ext cx="595451" cy="67600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1D76BD4-EE83-1F21-C12B-BBE2E69B8175}"/>
              </a:ext>
            </a:extLst>
          </p:cNvPr>
          <p:cNvCxnSpPr>
            <a:cxnSpLocks/>
            <a:stCxn id="12" idx="3"/>
            <a:endCxn id="10" idx="1"/>
          </p:cNvCxnSpPr>
          <p:nvPr/>
        </p:nvCxnSpPr>
        <p:spPr>
          <a:xfrm flipV="1">
            <a:off x="8960668" y="3511226"/>
            <a:ext cx="595451" cy="104862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A24B4B1-7B1E-AD56-77D4-EE2383C20453}"/>
              </a:ext>
            </a:extLst>
          </p:cNvPr>
          <p:cNvSpPr/>
          <p:nvPr/>
        </p:nvSpPr>
        <p:spPr>
          <a:xfrm>
            <a:off x="6689222" y="809009"/>
            <a:ext cx="2281973" cy="89770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Climate Change Projections</a:t>
            </a:r>
          </a:p>
        </p:txBody>
      </p:sp>
      <p:cxnSp>
        <p:nvCxnSpPr>
          <p:cNvPr id="50" name="Straight Arrow Connector 49">
            <a:extLst>
              <a:ext uri="{FF2B5EF4-FFF2-40B4-BE49-F238E27FC236}">
                <a16:creationId xmlns:a16="http://schemas.microsoft.com/office/drawing/2014/main" id="{0026098E-F17A-64ED-FBD3-0C535E34E6B9}"/>
              </a:ext>
            </a:extLst>
          </p:cNvPr>
          <p:cNvCxnSpPr>
            <a:cxnSpLocks/>
            <a:stCxn id="49" idx="2"/>
            <a:endCxn id="13" idx="0"/>
          </p:cNvCxnSpPr>
          <p:nvPr/>
        </p:nvCxnSpPr>
        <p:spPr>
          <a:xfrm flipH="1">
            <a:off x="7819682" y="1706713"/>
            <a:ext cx="10527" cy="6796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346215B-F049-A37E-6E02-E300501A2680}"/>
              </a:ext>
            </a:extLst>
          </p:cNvPr>
          <p:cNvCxnSpPr>
            <a:cxnSpLocks/>
            <a:stCxn id="49" idx="3"/>
            <a:endCxn id="12" idx="3"/>
          </p:cNvCxnSpPr>
          <p:nvPr/>
        </p:nvCxnSpPr>
        <p:spPr>
          <a:xfrm flipH="1">
            <a:off x="8960668" y="1257861"/>
            <a:ext cx="10527" cy="3301989"/>
          </a:xfrm>
          <a:prstGeom prst="bentConnector3">
            <a:avLst>
              <a:gd name="adj1" fmla="val -2171559"/>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0799D2E-5B89-1888-76B0-F40C2F2405DC}"/>
              </a:ext>
            </a:extLst>
          </p:cNvPr>
          <p:cNvSpPr txBox="1"/>
          <p:nvPr/>
        </p:nvSpPr>
        <p:spPr>
          <a:xfrm>
            <a:off x="9689400" y="5399901"/>
            <a:ext cx="2015410" cy="830997"/>
          </a:xfrm>
          <a:prstGeom prst="rect">
            <a:avLst/>
          </a:prstGeom>
          <a:noFill/>
        </p:spPr>
        <p:txBody>
          <a:bodyPr wrap="square" rtlCol="0">
            <a:spAutoFit/>
          </a:bodyPr>
          <a:lstStyle/>
          <a:p>
            <a:r>
              <a:rPr lang="en-US" sz="2400" dirty="0"/>
              <a:t>Iterative Process</a:t>
            </a:r>
          </a:p>
        </p:txBody>
      </p:sp>
      <p:sp>
        <p:nvSpPr>
          <p:cNvPr id="30" name="Title 29">
            <a:extLst>
              <a:ext uri="{FF2B5EF4-FFF2-40B4-BE49-F238E27FC236}">
                <a16:creationId xmlns:a16="http://schemas.microsoft.com/office/drawing/2014/main" id="{EBBCEF97-6E01-008B-FB04-63E8ADFB0217}"/>
              </a:ext>
            </a:extLst>
          </p:cNvPr>
          <p:cNvSpPr>
            <a:spLocks noGrp="1"/>
          </p:cNvSpPr>
          <p:nvPr>
            <p:ph type="title"/>
          </p:nvPr>
        </p:nvSpPr>
        <p:spPr>
          <a:xfrm>
            <a:off x="2884666" y="71288"/>
            <a:ext cx="6204201" cy="593285"/>
          </a:xfrm>
        </p:spPr>
        <p:txBody>
          <a:bodyPr>
            <a:normAutofit fontScale="90000"/>
          </a:bodyPr>
          <a:lstStyle/>
          <a:p>
            <a:r>
              <a:rPr lang="en-US" dirty="0"/>
              <a:t>Del-Co Case Study Methodology</a:t>
            </a:r>
          </a:p>
        </p:txBody>
      </p:sp>
    </p:spTree>
    <p:extLst>
      <p:ext uri="{BB962C8B-B14F-4D97-AF65-F5344CB8AC3E}">
        <p14:creationId xmlns:p14="http://schemas.microsoft.com/office/powerpoint/2010/main" val="331982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F580-942F-F193-1EB0-A3D32288C801}"/>
              </a:ext>
            </a:extLst>
          </p:cNvPr>
          <p:cNvSpPr>
            <a:spLocks noGrp="1"/>
          </p:cNvSpPr>
          <p:nvPr>
            <p:ph type="title"/>
          </p:nvPr>
        </p:nvSpPr>
        <p:spPr>
          <a:xfrm>
            <a:off x="917275" y="4583953"/>
            <a:ext cx="4685857" cy="1465973"/>
          </a:xfrm>
        </p:spPr>
        <p:txBody>
          <a:bodyPr vert="horz" lIns="91440" tIns="45720" rIns="91440" bIns="45720" rtlCol="0" anchor="t">
            <a:normAutofit/>
          </a:bodyPr>
          <a:lstStyle/>
          <a:p>
            <a:r>
              <a:rPr lang="en-US" sz="4000"/>
              <a:t>Population Growth Analysis</a:t>
            </a:r>
          </a:p>
        </p:txBody>
      </p:sp>
      <p:pic>
        <p:nvPicPr>
          <p:cNvPr id="12" name="Picture Placeholder 11" descr="Map&#10;&#10;Description automatically generated">
            <a:extLst>
              <a:ext uri="{FF2B5EF4-FFF2-40B4-BE49-F238E27FC236}">
                <a16:creationId xmlns:a16="http://schemas.microsoft.com/office/drawing/2014/main" id="{9504B6A9-EB1A-18FF-5172-44087521027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7904" b="11043"/>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6280571B-3F65-DDB0-4C89-C54E304A2E29}"/>
              </a:ext>
            </a:extLst>
          </p:cNvPr>
          <p:cNvSpPr>
            <a:spLocks noGrp="1"/>
          </p:cNvSpPr>
          <p:nvPr>
            <p:ph type="body" sz="half" idx="2"/>
          </p:nvPr>
        </p:nvSpPr>
        <p:spPr>
          <a:xfrm>
            <a:off x="6096000" y="4583953"/>
            <a:ext cx="5638800" cy="1994129"/>
          </a:xfrm>
        </p:spPr>
        <p:txBody>
          <a:bodyPr vert="horz" lIns="91440" tIns="45720" rIns="91440" bIns="45720" rtlCol="0">
            <a:normAutofit/>
          </a:bodyPr>
          <a:lstStyle/>
          <a:p>
            <a:pPr indent="-228600">
              <a:buFont typeface="Arial" panose="020B0604020202020204" pitchFamily="34" charset="0"/>
              <a:buChar char="•"/>
            </a:pPr>
            <a:r>
              <a:rPr lang="en-US" sz="1400" dirty="0"/>
              <a:t>County parcel data</a:t>
            </a:r>
          </a:p>
          <a:p>
            <a:pPr lvl="1" indent="-228600">
              <a:buFont typeface="Arial" panose="020B0604020202020204" pitchFamily="34" charset="0"/>
              <a:buChar char="•"/>
            </a:pPr>
            <a:r>
              <a:rPr lang="en-US" dirty="0"/>
              <a:t>Parcels &gt; 5 acres</a:t>
            </a:r>
          </a:p>
          <a:p>
            <a:pPr indent="-228600">
              <a:buFont typeface="Arial" panose="020B0604020202020204" pitchFamily="34" charset="0"/>
              <a:buChar char="•"/>
            </a:pPr>
            <a:r>
              <a:rPr lang="en-US" sz="1400" dirty="0"/>
              <a:t>Development density</a:t>
            </a:r>
          </a:p>
          <a:p>
            <a:pPr lvl="1" indent="-228600">
              <a:buFont typeface="Arial" panose="020B0604020202020204" pitchFamily="34" charset="0"/>
              <a:buChar char="•"/>
            </a:pPr>
            <a:r>
              <a:rPr lang="en-US" dirty="0"/>
              <a:t>Historical growth patterns</a:t>
            </a:r>
          </a:p>
          <a:p>
            <a:pPr lvl="1" indent="-228600">
              <a:buFont typeface="Arial" panose="020B0604020202020204" pitchFamily="34" charset="0"/>
              <a:buChar char="•"/>
            </a:pPr>
            <a:r>
              <a:rPr lang="en-US" dirty="0"/>
              <a:t>Township/municipality regulations</a:t>
            </a:r>
          </a:p>
        </p:txBody>
      </p:sp>
    </p:spTree>
    <p:extLst>
      <p:ext uri="{BB962C8B-B14F-4D97-AF65-F5344CB8AC3E}">
        <p14:creationId xmlns:p14="http://schemas.microsoft.com/office/powerpoint/2010/main" val="16556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FB5A-F760-37B7-4A55-FA29F298F101}"/>
              </a:ext>
            </a:extLst>
          </p:cNvPr>
          <p:cNvSpPr>
            <a:spLocks noGrp="1"/>
          </p:cNvSpPr>
          <p:nvPr>
            <p:ph type="title"/>
          </p:nvPr>
        </p:nvSpPr>
        <p:spPr/>
        <p:txBody>
          <a:bodyPr/>
          <a:lstStyle/>
          <a:p>
            <a:r>
              <a:rPr lang="en-US" dirty="0"/>
              <a:t>Expected Outputs</a:t>
            </a:r>
          </a:p>
        </p:txBody>
      </p:sp>
      <p:sp>
        <p:nvSpPr>
          <p:cNvPr id="3" name="Content Placeholder 2">
            <a:extLst>
              <a:ext uri="{FF2B5EF4-FFF2-40B4-BE49-F238E27FC236}">
                <a16:creationId xmlns:a16="http://schemas.microsoft.com/office/drawing/2014/main" id="{85724C2C-7635-7822-0377-1D3EEC09608B}"/>
              </a:ext>
            </a:extLst>
          </p:cNvPr>
          <p:cNvSpPr>
            <a:spLocks noGrp="1"/>
          </p:cNvSpPr>
          <p:nvPr>
            <p:ph idx="1"/>
          </p:nvPr>
        </p:nvSpPr>
        <p:spPr/>
        <p:txBody>
          <a:bodyPr/>
          <a:lstStyle/>
          <a:p>
            <a:pPr marL="514350" indent="-514350">
              <a:buFont typeface="+mj-lt"/>
              <a:buAutoNum type="arabicPeriod"/>
            </a:pPr>
            <a:r>
              <a:rPr lang="en-US" dirty="0"/>
              <a:t>Capstone Project Report</a:t>
            </a:r>
          </a:p>
          <a:p>
            <a:pPr marL="514350" indent="-514350">
              <a:buFont typeface="+mj-lt"/>
              <a:buAutoNum type="arabicPeriod"/>
            </a:pPr>
            <a:r>
              <a:rPr lang="en-US" dirty="0"/>
              <a:t>Interactive Web Map for Del-Co Case Study</a:t>
            </a:r>
          </a:p>
          <a:p>
            <a:pPr marL="514350" indent="-514350">
              <a:buFont typeface="+mj-lt"/>
              <a:buAutoNum type="arabicPeriod"/>
            </a:pPr>
            <a:r>
              <a:rPr lang="en-US" dirty="0" err="1"/>
              <a:t>WaterPro</a:t>
            </a:r>
            <a:r>
              <a:rPr lang="en-US" dirty="0"/>
              <a:t> Conference Presentation</a:t>
            </a:r>
          </a:p>
        </p:txBody>
      </p:sp>
    </p:spTree>
    <p:extLst>
      <p:ext uri="{BB962C8B-B14F-4D97-AF65-F5344CB8AC3E}">
        <p14:creationId xmlns:p14="http://schemas.microsoft.com/office/powerpoint/2010/main" val="100967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68ED-3BD5-F973-7D4F-8D03C759C72F}"/>
              </a:ext>
            </a:extLst>
          </p:cNvPr>
          <p:cNvSpPr>
            <a:spLocks noGrp="1"/>
          </p:cNvSpPr>
          <p:nvPr>
            <p:ph type="title"/>
          </p:nvPr>
        </p:nvSpPr>
        <p:spPr/>
        <p:txBody>
          <a:bodyPr/>
          <a:lstStyle/>
          <a:p>
            <a:r>
              <a:rPr lang="en-US" dirty="0"/>
              <a:t>Proposed Project Timeline</a:t>
            </a:r>
          </a:p>
        </p:txBody>
      </p:sp>
      <p:graphicFrame>
        <p:nvGraphicFramePr>
          <p:cNvPr id="4" name="Content Placeholder 3">
            <a:extLst>
              <a:ext uri="{FF2B5EF4-FFF2-40B4-BE49-F238E27FC236}">
                <a16:creationId xmlns:a16="http://schemas.microsoft.com/office/drawing/2014/main" id="{8BFE77E4-C2BF-C3C0-39D3-2F227E96C513}"/>
              </a:ext>
            </a:extLst>
          </p:cNvPr>
          <p:cNvGraphicFramePr>
            <a:graphicFrameLocks noGrp="1"/>
          </p:cNvGraphicFramePr>
          <p:nvPr>
            <p:ph idx="1"/>
            <p:extLst>
              <p:ext uri="{D42A27DB-BD31-4B8C-83A1-F6EECF244321}">
                <p14:modId xmlns:p14="http://schemas.microsoft.com/office/powerpoint/2010/main" val="255403518"/>
              </p:ext>
            </p:extLst>
          </p:nvPr>
        </p:nvGraphicFramePr>
        <p:xfrm>
          <a:off x="998290" y="1690687"/>
          <a:ext cx="10515600" cy="4550726"/>
        </p:xfrm>
        <a:graphic>
          <a:graphicData uri="http://schemas.openxmlformats.org/drawingml/2006/table">
            <a:tbl>
              <a:tblPr firstRow="1" firstCol="1" bandRow="1"/>
              <a:tblGrid>
                <a:gridCol w="2690037">
                  <a:extLst>
                    <a:ext uri="{9D8B030D-6E8A-4147-A177-3AD203B41FA5}">
                      <a16:colId xmlns:a16="http://schemas.microsoft.com/office/drawing/2014/main" val="3591517105"/>
                    </a:ext>
                  </a:extLst>
                </a:gridCol>
                <a:gridCol w="7825563">
                  <a:extLst>
                    <a:ext uri="{9D8B030D-6E8A-4147-A177-3AD203B41FA5}">
                      <a16:colId xmlns:a16="http://schemas.microsoft.com/office/drawing/2014/main" val="1406905990"/>
                    </a:ext>
                  </a:extLst>
                </a:gridCol>
              </a:tblGrid>
              <a:tr h="394898">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Time Range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Action Item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581296"/>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January - March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Initial literature review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536724"/>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Proposal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747144"/>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Interview at least 5 water providers with master plans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9260290"/>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Compile report of findings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81008705"/>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Extended literature review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163467"/>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 June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Import GIS data into WaterGEMS and build hydraulic model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6389384"/>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 analysis on parcel data for projected growth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1887647"/>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 Del-Co's master plan model as outlined in Figure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1151488"/>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 a master plan report for Del-Co Water and Capstone Project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169175"/>
                  </a:ext>
                </a:extLst>
              </a:tr>
              <a:tr h="376093">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September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 Capstone Project at 2023 WaterPro Conference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514054"/>
                  </a:ext>
                </a:extLst>
              </a:tr>
              <a:tr h="394898">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On-Going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Revisit and revise master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61703"/>
                  </a:ext>
                </a:extLst>
              </a:tr>
            </a:tbl>
          </a:graphicData>
        </a:graphic>
      </p:graphicFrame>
    </p:spTree>
    <p:extLst>
      <p:ext uri="{BB962C8B-B14F-4D97-AF65-F5344CB8AC3E}">
        <p14:creationId xmlns:p14="http://schemas.microsoft.com/office/powerpoint/2010/main" val="286500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7A27-DF4A-A52F-C24C-3F5513B2EF2B}"/>
              </a:ext>
            </a:extLst>
          </p:cNvPr>
          <p:cNvSpPr>
            <a:spLocks noGrp="1"/>
          </p:cNvSpPr>
          <p:nvPr>
            <p:ph type="title"/>
          </p:nvPr>
        </p:nvSpPr>
        <p:spPr/>
        <p:txBody>
          <a:bodyPr/>
          <a:lstStyle/>
          <a:p>
            <a:r>
              <a:rPr lang="en-US" dirty="0"/>
              <a:t>Possible Presentation Venue</a:t>
            </a:r>
          </a:p>
        </p:txBody>
      </p:sp>
      <p:sp>
        <p:nvSpPr>
          <p:cNvPr id="3" name="Content Placeholder 2">
            <a:extLst>
              <a:ext uri="{FF2B5EF4-FFF2-40B4-BE49-F238E27FC236}">
                <a16:creationId xmlns:a16="http://schemas.microsoft.com/office/drawing/2014/main" id="{1DFF7442-DD37-F9DD-1943-A2B3A49124CB}"/>
              </a:ext>
            </a:extLst>
          </p:cNvPr>
          <p:cNvSpPr>
            <a:spLocks noGrp="1"/>
          </p:cNvSpPr>
          <p:nvPr>
            <p:ph idx="1"/>
          </p:nvPr>
        </p:nvSpPr>
        <p:spPr/>
        <p:txBody>
          <a:bodyPr/>
          <a:lstStyle/>
          <a:p>
            <a:r>
              <a:rPr lang="en-US" dirty="0" err="1"/>
              <a:t>WaterPro</a:t>
            </a:r>
            <a:r>
              <a:rPr lang="en-US" dirty="0"/>
              <a:t> Conference – September 25-27, 2023</a:t>
            </a:r>
          </a:p>
          <a:p>
            <a:pPr lvl="1"/>
            <a:r>
              <a:rPr lang="en-US" dirty="0"/>
              <a:t>National Rural Water Association</a:t>
            </a:r>
          </a:p>
          <a:p>
            <a:pPr lvl="2"/>
            <a:r>
              <a:rPr lang="en-US" dirty="0"/>
              <a:t>Currently serves over 31,000 utility system members</a:t>
            </a:r>
          </a:p>
          <a:p>
            <a:pPr lvl="2"/>
            <a:endParaRPr lang="en-US" dirty="0"/>
          </a:p>
          <a:p>
            <a:pPr lvl="1"/>
            <a:r>
              <a:rPr lang="en-US" dirty="0"/>
              <a:t>Primarily smaller, rural systems with fewer resources</a:t>
            </a:r>
          </a:p>
        </p:txBody>
      </p:sp>
    </p:spTree>
    <p:extLst>
      <p:ext uri="{BB962C8B-B14F-4D97-AF65-F5344CB8AC3E}">
        <p14:creationId xmlns:p14="http://schemas.microsoft.com/office/powerpoint/2010/main" val="411887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E47A-C507-E34F-4931-D3E01151DBB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DB9D2CF-2A70-2CF9-8555-5AFDAD7D1483}"/>
              </a:ext>
            </a:extLst>
          </p:cNvPr>
          <p:cNvSpPr>
            <a:spLocks noGrp="1"/>
          </p:cNvSpPr>
          <p:nvPr>
            <p:ph idx="1"/>
          </p:nvPr>
        </p:nvSpPr>
        <p:spPr/>
        <p:txBody>
          <a:bodyPr/>
          <a:lstStyle/>
          <a:p>
            <a:r>
              <a:rPr lang="en-US" dirty="0"/>
              <a:t>Project Background</a:t>
            </a:r>
          </a:p>
          <a:p>
            <a:r>
              <a:rPr lang="en-US" dirty="0"/>
              <a:t>Research Questions</a:t>
            </a:r>
          </a:p>
          <a:p>
            <a:r>
              <a:rPr lang="en-US" dirty="0"/>
              <a:t>Proposed Methodology</a:t>
            </a:r>
          </a:p>
          <a:p>
            <a:r>
              <a:rPr lang="en-US" dirty="0"/>
              <a:t>Expected Outputs</a:t>
            </a:r>
          </a:p>
          <a:p>
            <a:r>
              <a:rPr lang="en-US" dirty="0"/>
              <a:t>Proposed Project Timeline</a:t>
            </a:r>
          </a:p>
          <a:p>
            <a:r>
              <a:rPr lang="en-US" dirty="0"/>
              <a:t>Presentation Venue</a:t>
            </a:r>
          </a:p>
        </p:txBody>
      </p:sp>
    </p:spTree>
    <p:extLst>
      <p:ext uri="{BB962C8B-B14F-4D97-AF65-F5344CB8AC3E}">
        <p14:creationId xmlns:p14="http://schemas.microsoft.com/office/powerpoint/2010/main" val="388070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3A7D-8B17-7138-88F9-CAF1E286AAF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605046B-1BF9-12B8-E2DA-61A15CD45822}"/>
              </a:ext>
            </a:extLst>
          </p:cNvPr>
          <p:cNvSpPr>
            <a:spLocks noGrp="1"/>
          </p:cNvSpPr>
          <p:nvPr>
            <p:ph idx="1"/>
          </p:nvPr>
        </p:nvSpPr>
        <p:spPr/>
        <p:txBody>
          <a:bodyPr/>
          <a:lstStyle/>
          <a:p>
            <a:r>
              <a:rPr lang="en-US" dirty="0"/>
              <a:t>Access to water and sanitation are human rights – United Nations, 2010</a:t>
            </a:r>
          </a:p>
          <a:p>
            <a:pPr lvl="1"/>
            <a:r>
              <a:rPr lang="en-US" dirty="0"/>
              <a:t>Physical presence is not the same as access</a:t>
            </a:r>
          </a:p>
          <a:p>
            <a:pPr marL="457200" lvl="1" indent="0">
              <a:buNone/>
            </a:pPr>
            <a:endParaRPr lang="en-US" dirty="0"/>
          </a:p>
          <a:p>
            <a:r>
              <a:rPr lang="en-US" dirty="0"/>
              <a:t>Water utilities face rising challenges to providing clean, reliable drinking water</a:t>
            </a:r>
          </a:p>
          <a:p>
            <a:pPr lvl="1"/>
            <a:r>
              <a:rPr lang="en-US" dirty="0"/>
              <a:t>Population Growth and Demand</a:t>
            </a:r>
          </a:p>
          <a:p>
            <a:pPr lvl="1"/>
            <a:r>
              <a:rPr lang="en-US" dirty="0"/>
              <a:t>Aging Infrastructure</a:t>
            </a:r>
          </a:p>
          <a:p>
            <a:pPr lvl="1"/>
            <a:r>
              <a:rPr lang="en-US" dirty="0"/>
              <a:t>Source Water</a:t>
            </a:r>
          </a:p>
          <a:p>
            <a:pPr lvl="1"/>
            <a:r>
              <a:rPr lang="en-US" dirty="0"/>
              <a:t>Climate Change</a:t>
            </a:r>
          </a:p>
          <a:p>
            <a:endParaRPr lang="en-US" dirty="0"/>
          </a:p>
        </p:txBody>
      </p:sp>
    </p:spTree>
    <p:extLst>
      <p:ext uri="{BB962C8B-B14F-4D97-AF65-F5344CB8AC3E}">
        <p14:creationId xmlns:p14="http://schemas.microsoft.com/office/powerpoint/2010/main" val="381492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7165-6FF2-2626-4E11-B3CF1B9937E1}"/>
              </a:ext>
            </a:extLst>
          </p:cNvPr>
          <p:cNvSpPr>
            <a:spLocks noGrp="1"/>
          </p:cNvSpPr>
          <p:nvPr>
            <p:ph type="title"/>
          </p:nvPr>
        </p:nvSpPr>
        <p:spPr>
          <a:xfrm>
            <a:off x="284702" y="134563"/>
            <a:ext cx="10566054" cy="1320800"/>
          </a:xfrm>
        </p:spPr>
        <p:txBody>
          <a:bodyPr>
            <a:normAutofit/>
          </a:bodyPr>
          <a:lstStyle/>
          <a:p>
            <a:r>
              <a:rPr lang="en-US" sz="3600" dirty="0"/>
              <a:t>Water Withdrawal Rate Increases: </a:t>
            </a:r>
            <a:br>
              <a:rPr lang="en-US" sz="3600" dirty="0"/>
            </a:br>
            <a:r>
              <a:rPr lang="en-US" sz="3600" dirty="0"/>
              <a:t>2005-2060</a:t>
            </a:r>
          </a:p>
        </p:txBody>
      </p:sp>
      <p:pic>
        <p:nvPicPr>
          <p:cNvPr id="9" name="Content Placeholder 8" descr="Map&#10;&#10;Description automatically generated">
            <a:extLst>
              <a:ext uri="{FF2B5EF4-FFF2-40B4-BE49-F238E27FC236}">
                <a16:creationId xmlns:a16="http://schemas.microsoft.com/office/drawing/2014/main" id="{DF3CA421-5497-E667-BF6A-DC6D6E4C45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4702" y="1604865"/>
            <a:ext cx="5866203" cy="4584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10" descr="Map&#10;&#10;Description automatically generated">
            <a:extLst>
              <a:ext uri="{FF2B5EF4-FFF2-40B4-BE49-F238E27FC236}">
                <a16:creationId xmlns:a16="http://schemas.microsoft.com/office/drawing/2014/main" id="{6630FC20-DEC3-898B-AD79-33874E9AD03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50905" y="1604865"/>
            <a:ext cx="5866203" cy="4584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76DC41A4-C8DA-7D06-D34E-6E7244AA0BE1}"/>
              </a:ext>
            </a:extLst>
          </p:cNvPr>
          <p:cNvSpPr txBox="1"/>
          <p:nvPr/>
        </p:nvSpPr>
        <p:spPr>
          <a:xfrm>
            <a:off x="1641860" y="5551520"/>
            <a:ext cx="3151888" cy="369332"/>
          </a:xfrm>
          <a:prstGeom prst="rect">
            <a:avLst/>
          </a:prstGeom>
          <a:noFill/>
        </p:spPr>
        <p:txBody>
          <a:bodyPr wrap="none" rtlCol="0">
            <a:spAutoFit/>
          </a:bodyPr>
          <a:lstStyle/>
          <a:p>
            <a:r>
              <a:rPr lang="en-US" dirty="0"/>
              <a:t>Without Future Climate Change</a:t>
            </a:r>
          </a:p>
        </p:txBody>
      </p:sp>
      <p:sp>
        <p:nvSpPr>
          <p:cNvPr id="13" name="TextBox 12">
            <a:extLst>
              <a:ext uri="{FF2B5EF4-FFF2-40B4-BE49-F238E27FC236}">
                <a16:creationId xmlns:a16="http://schemas.microsoft.com/office/drawing/2014/main" id="{80C132EE-606B-2794-DDF0-1B15ABCD77FF}"/>
              </a:ext>
            </a:extLst>
          </p:cNvPr>
          <p:cNvSpPr txBox="1"/>
          <p:nvPr/>
        </p:nvSpPr>
        <p:spPr>
          <a:xfrm>
            <a:off x="7718852" y="5579318"/>
            <a:ext cx="2831288" cy="369332"/>
          </a:xfrm>
          <a:prstGeom prst="rect">
            <a:avLst/>
          </a:prstGeom>
          <a:noFill/>
        </p:spPr>
        <p:txBody>
          <a:bodyPr wrap="none" rtlCol="0">
            <a:spAutoFit/>
          </a:bodyPr>
          <a:lstStyle/>
          <a:p>
            <a:r>
              <a:rPr lang="en-US" dirty="0"/>
              <a:t>With Future Climate Change</a:t>
            </a:r>
          </a:p>
        </p:txBody>
      </p:sp>
      <p:sp>
        <p:nvSpPr>
          <p:cNvPr id="14" name="TextBox 13">
            <a:extLst>
              <a:ext uri="{FF2B5EF4-FFF2-40B4-BE49-F238E27FC236}">
                <a16:creationId xmlns:a16="http://schemas.microsoft.com/office/drawing/2014/main" id="{8CFDA737-2A26-B5C3-4F72-9AA2D2261530}"/>
              </a:ext>
            </a:extLst>
          </p:cNvPr>
          <p:cNvSpPr txBox="1"/>
          <p:nvPr/>
        </p:nvSpPr>
        <p:spPr>
          <a:xfrm>
            <a:off x="0" y="6488668"/>
            <a:ext cx="2729017" cy="369332"/>
          </a:xfrm>
          <a:prstGeom prst="rect">
            <a:avLst/>
          </a:prstGeom>
          <a:noFill/>
        </p:spPr>
        <p:txBody>
          <a:bodyPr wrap="none" rtlCol="0">
            <a:spAutoFit/>
          </a:bodyPr>
          <a:lstStyle/>
          <a:p>
            <a:r>
              <a:rPr lang="en-US" dirty="0"/>
              <a:t>Source: Brown et al, (2012)</a:t>
            </a:r>
          </a:p>
        </p:txBody>
      </p:sp>
    </p:spTree>
    <p:extLst>
      <p:ext uri="{BB962C8B-B14F-4D97-AF65-F5344CB8AC3E}">
        <p14:creationId xmlns:p14="http://schemas.microsoft.com/office/powerpoint/2010/main" val="14777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E05-20FC-EA77-C93E-B78A4C9886B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0C08157-8CC8-67B7-2835-14D9235E557D}"/>
              </a:ext>
            </a:extLst>
          </p:cNvPr>
          <p:cNvSpPr>
            <a:spLocks noGrp="1"/>
          </p:cNvSpPr>
          <p:nvPr>
            <p:ph idx="1"/>
          </p:nvPr>
        </p:nvSpPr>
        <p:spPr/>
        <p:txBody>
          <a:bodyPr/>
          <a:lstStyle/>
          <a:p>
            <a:r>
              <a:rPr lang="en-US" dirty="0"/>
              <a:t>What is a master plan?</a:t>
            </a:r>
          </a:p>
          <a:p>
            <a:pPr marL="0" indent="0">
              <a:buNone/>
            </a:pPr>
            <a:endParaRPr lang="en-US" dirty="0"/>
          </a:p>
          <a:p>
            <a:r>
              <a:rPr lang="en-US" dirty="0"/>
              <a:t>Implementing a master plan to address challenges</a:t>
            </a:r>
          </a:p>
          <a:p>
            <a:pPr lvl="1"/>
            <a:r>
              <a:rPr lang="en-US" dirty="0"/>
              <a:t>Specific to each water provider and region</a:t>
            </a:r>
          </a:p>
          <a:p>
            <a:pPr lvl="1"/>
            <a:r>
              <a:rPr lang="en-US" dirty="0"/>
              <a:t>Scenario planning</a:t>
            </a:r>
          </a:p>
          <a:p>
            <a:pPr lvl="1"/>
            <a:r>
              <a:rPr lang="en-US" dirty="0"/>
              <a:t>Iterative process</a:t>
            </a:r>
          </a:p>
        </p:txBody>
      </p:sp>
    </p:spTree>
    <p:extLst>
      <p:ext uri="{BB962C8B-B14F-4D97-AF65-F5344CB8AC3E}">
        <p14:creationId xmlns:p14="http://schemas.microsoft.com/office/powerpoint/2010/main" val="134844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B058-F5FB-59E2-A474-A4CB13009FF8}"/>
              </a:ext>
            </a:extLst>
          </p:cNvPr>
          <p:cNvSpPr>
            <a:spLocks noGrp="1"/>
          </p:cNvSpPr>
          <p:nvPr>
            <p:ph type="title"/>
          </p:nvPr>
        </p:nvSpPr>
        <p:spPr/>
        <p:txBody>
          <a:bodyPr>
            <a:normAutofit fontScale="90000"/>
          </a:bodyPr>
          <a:lstStyle/>
          <a:p>
            <a:r>
              <a:rPr lang="en-US" dirty="0"/>
              <a:t>Background</a:t>
            </a:r>
            <a:br>
              <a:rPr lang="en-US" dirty="0"/>
            </a:br>
            <a:br>
              <a:rPr lang="en-US" dirty="0"/>
            </a:br>
            <a:r>
              <a:rPr lang="en-US" sz="2400" dirty="0"/>
              <a:t>Challenges to Building a Master Plan</a:t>
            </a:r>
            <a:endParaRPr lang="en-US" dirty="0"/>
          </a:p>
        </p:txBody>
      </p:sp>
      <p:sp>
        <p:nvSpPr>
          <p:cNvPr id="3" name="Content Placeholder 2">
            <a:extLst>
              <a:ext uri="{FF2B5EF4-FFF2-40B4-BE49-F238E27FC236}">
                <a16:creationId xmlns:a16="http://schemas.microsoft.com/office/drawing/2014/main" id="{576A5CC0-93EB-3CAB-A810-389FF3189BA6}"/>
              </a:ext>
            </a:extLst>
          </p:cNvPr>
          <p:cNvSpPr>
            <a:spLocks noGrp="1"/>
          </p:cNvSpPr>
          <p:nvPr>
            <p:ph idx="1"/>
          </p:nvPr>
        </p:nvSpPr>
        <p:spPr/>
        <p:txBody>
          <a:bodyPr/>
          <a:lstStyle/>
          <a:p>
            <a:r>
              <a:rPr lang="en-US" dirty="0"/>
              <a:t>Range of available resources</a:t>
            </a:r>
          </a:p>
          <a:p>
            <a:r>
              <a:rPr lang="en-US" dirty="0"/>
              <a:t>Data Quality</a:t>
            </a:r>
          </a:p>
          <a:p>
            <a:pPr lvl="1"/>
            <a:r>
              <a:rPr lang="en-US" dirty="0"/>
              <a:t>Geographic Information System (GIS) Data</a:t>
            </a:r>
          </a:p>
          <a:p>
            <a:pPr lvl="1"/>
            <a:r>
              <a:rPr lang="en-US" dirty="0"/>
              <a:t>Computerized Maintenance Management System (CMMS) Data</a:t>
            </a:r>
          </a:p>
          <a:p>
            <a:pPr lvl="1"/>
            <a:r>
              <a:rPr lang="en-US" dirty="0"/>
              <a:t>Hydraulic Modeling</a:t>
            </a:r>
          </a:p>
          <a:p>
            <a:pPr lvl="1"/>
            <a:r>
              <a:rPr lang="en-US" dirty="0"/>
              <a:t>Water End-Use Data</a:t>
            </a:r>
          </a:p>
          <a:p>
            <a:pPr lvl="1"/>
            <a:endParaRPr lang="en-US" dirty="0"/>
          </a:p>
          <a:p>
            <a:r>
              <a:rPr lang="en-US" dirty="0"/>
              <a:t> Applications of Data</a:t>
            </a:r>
          </a:p>
          <a:p>
            <a:pPr lvl="1"/>
            <a:r>
              <a:rPr lang="en-US" dirty="0"/>
              <a:t>Predictive Analysis</a:t>
            </a:r>
          </a:p>
          <a:p>
            <a:pPr lvl="1"/>
            <a:r>
              <a:rPr lang="en-US" dirty="0"/>
              <a:t>Digital Twin of Water Distribution Network</a:t>
            </a:r>
          </a:p>
        </p:txBody>
      </p:sp>
    </p:spTree>
    <p:extLst>
      <p:ext uri="{BB962C8B-B14F-4D97-AF65-F5344CB8AC3E}">
        <p14:creationId xmlns:p14="http://schemas.microsoft.com/office/powerpoint/2010/main" val="399486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0CDE-1AB4-7032-8023-1C34F4F19DA5}"/>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59AC0E8C-0E7E-FBBB-18C9-37635A0D2FFA}"/>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the key components to a master plan, and how should they be prioritized?</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can a master plan be an iterative process, and how often should a master plan be revisited?</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can GIS be used to integrate projected population growth and development activities into a master plan and analyze its potential impact on an existing water distribution system?</a:t>
            </a:r>
          </a:p>
          <a:p>
            <a:endParaRPr lang="en-US" dirty="0"/>
          </a:p>
        </p:txBody>
      </p:sp>
    </p:spTree>
    <p:extLst>
      <p:ext uri="{BB962C8B-B14F-4D97-AF65-F5344CB8AC3E}">
        <p14:creationId xmlns:p14="http://schemas.microsoft.com/office/powerpoint/2010/main" val="293020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A99D-62C1-9D79-CA2A-56D0B06CFED7}"/>
              </a:ext>
            </a:extLst>
          </p:cNvPr>
          <p:cNvSpPr>
            <a:spLocks noGrp="1"/>
          </p:cNvSpPr>
          <p:nvPr>
            <p:ph type="title"/>
          </p:nvPr>
        </p:nvSpPr>
        <p:spPr/>
        <p:txBody>
          <a:bodyPr/>
          <a:lstStyle/>
          <a:p>
            <a:r>
              <a:rPr lang="en-US" dirty="0"/>
              <a:t>Proposed Methodology</a:t>
            </a:r>
          </a:p>
        </p:txBody>
      </p:sp>
      <p:sp>
        <p:nvSpPr>
          <p:cNvPr id="3" name="Content Placeholder 2">
            <a:extLst>
              <a:ext uri="{FF2B5EF4-FFF2-40B4-BE49-F238E27FC236}">
                <a16:creationId xmlns:a16="http://schemas.microsoft.com/office/drawing/2014/main" id="{66C64DCA-81ED-98B2-155F-0F91B00B20B1}"/>
              </a:ext>
            </a:extLst>
          </p:cNvPr>
          <p:cNvSpPr>
            <a:spLocks noGrp="1"/>
          </p:cNvSpPr>
          <p:nvPr>
            <p:ph idx="1"/>
          </p:nvPr>
        </p:nvSpPr>
        <p:spPr/>
        <p:txBody>
          <a:bodyPr/>
          <a:lstStyle/>
          <a:p>
            <a:pPr marL="514350" indent="-514350">
              <a:buFont typeface="+mj-lt"/>
              <a:buAutoNum type="arabicPeriod"/>
            </a:pPr>
            <a:r>
              <a:rPr lang="en-US" dirty="0"/>
              <a:t>Conduct interviews with water providers</a:t>
            </a:r>
          </a:p>
          <a:p>
            <a:pPr marL="514350" indent="-514350">
              <a:buFont typeface="+mj-lt"/>
              <a:buAutoNum type="arabicPeriod"/>
            </a:pPr>
            <a:r>
              <a:rPr lang="en-US" dirty="0"/>
              <a:t>Extend literature review</a:t>
            </a:r>
          </a:p>
          <a:p>
            <a:pPr marL="514350" indent="-514350">
              <a:buFont typeface="+mj-lt"/>
              <a:buAutoNum type="arabicPeriod"/>
            </a:pPr>
            <a:r>
              <a:rPr lang="en-US" dirty="0"/>
              <a:t>Del-Co Water Case Study</a:t>
            </a:r>
          </a:p>
        </p:txBody>
      </p:sp>
    </p:spTree>
    <p:extLst>
      <p:ext uri="{BB962C8B-B14F-4D97-AF65-F5344CB8AC3E}">
        <p14:creationId xmlns:p14="http://schemas.microsoft.com/office/powerpoint/2010/main" val="352892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187C48-CE5A-FE8E-518B-BCD96DA55407}"/>
              </a:ext>
            </a:extLst>
          </p:cNvPr>
          <p:cNvSpPr/>
          <p:nvPr/>
        </p:nvSpPr>
        <p:spPr>
          <a:xfrm>
            <a:off x="6319976" y="75204"/>
            <a:ext cx="5131251" cy="503853"/>
          </a:xfrm>
          <a:prstGeom prst="rect">
            <a:avLst/>
          </a:prstGeom>
          <a:solidFill>
            <a:schemeClr val="bg2">
              <a:lumMod val="90000"/>
            </a:schemeClr>
          </a:solidFill>
          <a:ln>
            <a:solidFill>
              <a:schemeClr val="accent3">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Data</a:t>
            </a:r>
          </a:p>
        </p:txBody>
      </p:sp>
      <p:sp>
        <p:nvSpPr>
          <p:cNvPr id="35" name="Rectangle 34">
            <a:extLst>
              <a:ext uri="{FF2B5EF4-FFF2-40B4-BE49-F238E27FC236}">
                <a16:creationId xmlns:a16="http://schemas.microsoft.com/office/drawing/2014/main" id="{7CCF3848-9003-2C59-538B-910C62B8C489}"/>
              </a:ext>
            </a:extLst>
          </p:cNvPr>
          <p:cNvSpPr/>
          <p:nvPr/>
        </p:nvSpPr>
        <p:spPr>
          <a:xfrm>
            <a:off x="6323358" y="2724831"/>
            <a:ext cx="5131251" cy="403053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2B563C9-5A5A-E281-1932-85A275FD4A5B}"/>
              </a:ext>
            </a:extLst>
          </p:cNvPr>
          <p:cNvSpPr/>
          <p:nvPr/>
        </p:nvSpPr>
        <p:spPr>
          <a:xfrm>
            <a:off x="6319976" y="582945"/>
            <a:ext cx="5134633" cy="1519328"/>
          </a:xfrm>
          <a:prstGeom prst="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3BF0AF0-7E34-00C4-0A49-858B9FA37B00}"/>
              </a:ext>
            </a:extLst>
          </p:cNvPr>
          <p:cNvSpPr/>
          <p:nvPr/>
        </p:nvSpPr>
        <p:spPr>
          <a:xfrm>
            <a:off x="206088" y="1973321"/>
            <a:ext cx="5131251" cy="4782041"/>
          </a:xfrm>
          <a:prstGeom prst="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97BDD162-13F3-2A86-5DC4-4B0BA66426EE}"/>
              </a:ext>
            </a:extLst>
          </p:cNvPr>
          <p:cNvSpPr/>
          <p:nvPr/>
        </p:nvSpPr>
        <p:spPr>
          <a:xfrm>
            <a:off x="436452" y="2310395"/>
            <a:ext cx="2072080"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GIS Data for Water System</a:t>
            </a:r>
          </a:p>
        </p:txBody>
      </p:sp>
      <p:sp>
        <p:nvSpPr>
          <p:cNvPr id="7" name="Rectangle: Rounded Corners 6">
            <a:extLst>
              <a:ext uri="{FF2B5EF4-FFF2-40B4-BE49-F238E27FC236}">
                <a16:creationId xmlns:a16="http://schemas.microsoft.com/office/drawing/2014/main" id="{28DD8FC0-E899-63FF-8892-40C1494ADAAB}"/>
              </a:ext>
            </a:extLst>
          </p:cNvPr>
          <p:cNvSpPr/>
          <p:nvPr/>
        </p:nvSpPr>
        <p:spPr>
          <a:xfrm>
            <a:off x="436452" y="5442354"/>
            <a:ext cx="2072080"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CMMS Data for Water System</a:t>
            </a:r>
          </a:p>
        </p:txBody>
      </p:sp>
      <p:sp>
        <p:nvSpPr>
          <p:cNvPr id="9" name="Rectangle: Rounded Corners 8">
            <a:extLst>
              <a:ext uri="{FF2B5EF4-FFF2-40B4-BE49-F238E27FC236}">
                <a16:creationId xmlns:a16="http://schemas.microsoft.com/office/drawing/2014/main" id="{A204F0CF-BFB9-1802-AB9D-A49F17331FF8}"/>
              </a:ext>
            </a:extLst>
          </p:cNvPr>
          <p:cNvSpPr/>
          <p:nvPr/>
        </p:nvSpPr>
        <p:spPr>
          <a:xfrm>
            <a:off x="436452" y="3774367"/>
            <a:ext cx="2072080"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Usage Data</a:t>
            </a:r>
          </a:p>
        </p:txBody>
      </p:sp>
      <p:sp>
        <p:nvSpPr>
          <p:cNvPr id="10" name="Rectangle: Rounded Corners 9">
            <a:extLst>
              <a:ext uri="{FF2B5EF4-FFF2-40B4-BE49-F238E27FC236}">
                <a16:creationId xmlns:a16="http://schemas.microsoft.com/office/drawing/2014/main" id="{2B827728-B1CB-BBCC-9928-264929DD9354}"/>
              </a:ext>
            </a:extLst>
          </p:cNvPr>
          <p:cNvSpPr/>
          <p:nvPr/>
        </p:nvSpPr>
        <p:spPr>
          <a:xfrm>
            <a:off x="3042248" y="3774367"/>
            <a:ext cx="2072080" cy="10821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Hydraulic Model/ Digital Twin</a:t>
            </a:r>
          </a:p>
        </p:txBody>
      </p:sp>
      <p:sp>
        <p:nvSpPr>
          <p:cNvPr id="11" name="Rectangle: Rounded Corners 10">
            <a:extLst>
              <a:ext uri="{FF2B5EF4-FFF2-40B4-BE49-F238E27FC236}">
                <a16:creationId xmlns:a16="http://schemas.microsoft.com/office/drawing/2014/main" id="{96058FFD-EF3B-2053-06C8-1F8B75015BB1}"/>
              </a:ext>
            </a:extLst>
          </p:cNvPr>
          <p:cNvSpPr/>
          <p:nvPr/>
        </p:nvSpPr>
        <p:spPr>
          <a:xfrm>
            <a:off x="9132815" y="801519"/>
            <a:ext cx="2072080"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Climate Change Models</a:t>
            </a:r>
          </a:p>
        </p:txBody>
      </p:sp>
      <p:sp>
        <p:nvSpPr>
          <p:cNvPr id="12" name="Rectangle: Rounded Corners 11">
            <a:extLst>
              <a:ext uri="{FF2B5EF4-FFF2-40B4-BE49-F238E27FC236}">
                <a16:creationId xmlns:a16="http://schemas.microsoft.com/office/drawing/2014/main" id="{B2B8DF1B-9308-1B60-5ADD-D28136CC4B14}"/>
              </a:ext>
            </a:extLst>
          </p:cNvPr>
          <p:cNvSpPr/>
          <p:nvPr/>
        </p:nvSpPr>
        <p:spPr>
          <a:xfrm>
            <a:off x="6567725" y="790282"/>
            <a:ext cx="2072080" cy="10821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 Growth Models</a:t>
            </a:r>
          </a:p>
        </p:txBody>
      </p:sp>
      <p:sp>
        <p:nvSpPr>
          <p:cNvPr id="13" name="Rectangle: Rounded Corners 12">
            <a:extLst>
              <a:ext uri="{FF2B5EF4-FFF2-40B4-BE49-F238E27FC236}">
                <a16:creationId xmlns:a16="http://schemas.microsoft.com/office/drawing/2014/main" id="{54D78983-71B3-D980-FBF7-3399A23693CD}"/>
              </a:ext>
            </a:extLst>
          </p:cNvPr>
          <p:cNvSpPr/>
          <p:nvPr/>
        </p:nvSpPr>
        <p:spPr>
          <a:xfrm>
            <a:off x="9132815" y="4165132"/>
            <a:ext cx="2072080" cy="1082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Pipeline Efficiency Improvements</a:t>
            </a:r>
          </a:p>
        </p:txBody>
      </p:sp>
      <p:sp>
        <p:nvSpPr>
          <p:cNvPr id="14" name="Rectangle: Rounded Corners 13">
            <a:extLst>
              <a:ext uri="{FF2B5EF4-FFF2-40B4-BE49-F238E27FC236}">
                <a16:creationId xmlns:a16="http://schemas.microsoft.com/office/drawing/2014/main" id="{BF01BACA-E37E-D609-C50D-1C5AEDE76B24}"/>
              </a:ext>
            </a:extLst>
          </p:cNvPr>
          <p:cNvSpPr/>
          <p:nvPr/>
        </p:nvSpPr>
        <p:spPr>
          <a:xfrm>
            <a:off x="9132815" y="2910978"/>
            <a:ext cx="2072080" cy="1082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Conservation</a:t>
            </a:r>
          </a:p>
        </p:txBody>
      </p:sp>
      <p:sp>
        <p:nvSpPr>
          <p:cNvPr id="15" name="Rectangle: Rounded Corners 14">
            <a:extLst>
              <a:ext uri="{FF2B5EF4-FFF2-40B4-BE49-F238E27FC236}">
                <a16:creationId xmlns:a16="http://schemas.microsoft.com/office/drawing/2014/main" id="{B2D38EA1-4330-52CD-C602-3A4DDB94C545}"/>
              </a:ext>
            </a:extLst>
          </p:cNvPr>
          <p:cNvSpPr/>
          <p:nvPr/>
        </p:nvSpPr>
        <p:spPr>
          <a:xfrm>
            <a:off x="6573659" y="4165132"/>
            <a:ext cx="2072080" cy="1082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Water Management</a:t>
            </a:r>
          </a:p>
        </p:txBody>
      </p:sp>
      <p:sp>
        <p:nvSpPr>
          <p:cNvPr id="17" name="Rectangle 16">
            <a:extLst>
              <a:ext uri="{FF2B5EF4-FFF2-40B4-BE49-F238E27FC236}">
                <a16:creationId xmlns:a16="http://schemas.microsoft.com/office/drawing/2014/main" id="{21541AC0-E3C3-C855-E2F2-0A10C59281CA}"/>
              </a:ext>
            </a:extLst>
          </p:cNvPr>
          <p:cNvSpPr/>
          <p:nvPr/>
        </p:nvSpPr>
        <p:spPr>
          <a:xfrm>
            <a:off x="206088" y="1510629"/>
            <a:ext cx="5131252" cy="463727"/>
          </a:xfrm>
          <a:prstGeom prst="rect">
            <a:avLst/>
          </a:prstGeom>
          <a:solidFill>
            <a:schemeClr val="bg2">
              <a:lumMod val="90000"/>
            </a:schemeClr>
          </a:solidFill>
          <a:ln>
            <a:solidFill>
              <a:schemeClr val="accent3">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Internal Data</a:t>
            </a:r>
          </a:p>
        </p:txBody>
      </p:sp>
      <p:sp>
        <p:nvSpPr>
          <p:cNvPr id="18" name="Rectangle: Rounded Corners 17">
            <a:extLst>
              <a:ext uri="{FF2B5EF4-FFF2-40B4-BE49-F238E27FC236}">
                <a16:creationId xmlns:a16="http://schemas.microsoft.com/office/drawing/2014/main" id="{9EC83DDD-3C14-845F-AA51-8272616333D7}"/>
              </a:ext>
            </a:extLst>
          </p:cNvPr>
          <p:cNvSpPr/>
          <p:nvPr/>
        </p:nvSpPr>
        <p:spPr>
          <a:xfrm>
            <a:off x="9132815" y="5442354"/>
            <a:ext cx="2072080" cy="1082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System Expansion</a:t>
            </a:r>
          </a:p>
        </p:txBody>
      </p:sp>
      <p:sp>
        <p:nvSpPr>
          <p:cNvPr id="19" name="Rectangle: Rounded Corners 18">
            <a:extLst>
              <a:ext uri="{FF2B5EF4-FFF2-40B4-BE49-F238E27FC236}">
                <a16:creationId xmlns:a16="http://schemas.microsoft.com/office/drawing/2014/main" id="{A6A4D2B0-F236-3EA3-EB72-04E3B4300B2A}"/>
              </a:ext>
            </a:extLst>
          </p:cNvPr>
          <p:cNvSpPr/>
          <p:nvPr/>
        </p:nvSpPr>
        <p:spPr>
          <a:xfrm>
            <a:off x="6573659" y="5442354"/>
            <a:ext cx="2072080" cy="1082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Disaster Planning</a:t>
            </a:r>
          </a:p>
        </p:txBody>
      </p:sp>
      <p:sp>
        <p:nvSpPr>
          <p:cNvPr id="25" name="TextBox 24">
            <a:extLst>
              <a:ext uri="{FF2B5EF4-FFF2-40B4-BE49-F238E27FC236}">
                <a16:creationId xmlns:a16="http://schemas.microsoft.com/office/drawing/2014/main" id="{EC084B14-4875-EFE0-B4FC-647BD2F81D6A}"/>
              </a:ext>
            </a:extLst>
          </p:cNvPr>
          <p:cNvSpPr txBox="1"/>
          <p:nvPr/>
        </p:nvSpPr>
        <p:spPr>
          <a:xfrm>
            <a:off x="172683" y="220223"/>
            <a:ext cx="6143911" cy="830997"/>
          </a:xfrm>
          <a:prstGeom prst="rect">
            <a:avLst/>
          </a:prstGeom>
          <a:noFill/>
        </p:spPr>
        <p:txBody>
          <a:bodyPr wrap="square" rtlCol="0">
            <a:spAutoFit/>
          </a:bodyPr>
          <a:lstStyle/>
          <a:p>
            <a:r>
              <a:rPr lang="en-US" sz="2400" dirty="0"/>
              <a:t>Possible Master Plan Components from Literature Review and Interviews</a:t>
            </a:r>
          </a:p>
        </p:txBody>
      </p:sp>
      <p:cxnSp>
        <p:nvCxnSpPr>
          <p:cNvPr id="27" name="Straight Arrow Connector 26">
            <a:extLst>
              <a:ext uri="{FF2B5EF4-FFF2-40B4-BE49-F238E27FC236}">
                <a16:creationId xmlns:a16="http://schemas.microsoft.com/office/drawing/2014/main" id="{A8892471-44D4-5A1F-EB58-D69759FA506D}"/>
              </a:ext>
            </a:extLst>
          </p:cNvPr>
          <p:cNvCxnSpPr>
            <a:cxnSpLocks/>
            <a:stCxn id="5" idx="3"/>
            <a:endCxn id="10" idx="0"/>
          </p:cNvCxnSpPr>
          <p:nvPr/>
        </p:nvCxnSpPr>
        <p:spPr>
          <a:xfrm>
            <a:off x="2508532" y="2851485"/>
            <a:ext cx="1569756" cy="92288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0B7AA8C-C7D4-24B9-D6A2-82B938889FB7}"/>
              </a:ext>
            </a:extLst>
          </p:cNvPr>
          <p:cNvCxnSpPr>
            <a:cxnSpLocks/>
            <a:stCxn id="9" idx="3"/>
            <a:endCxn id="10" idx="1"/>
          </p:cNvCxnSpPr>
          <p:nvPr/>
        </p:nvCxnSpPr>
        <p:spPr>
          <a:xfrm>
            <a:off x="2508532" y="4315457"/>
            <a:ext cx="533716"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E915E55-076D-FEC1-A2B2-38B2AEECA96E}"/>
              </a:ext>
            </a:extLst>
          </p:cNvPr>
          <p:cNvCxnSpPr>
            <a:cxnSpLocks/>
            <a:stCxn id="7" idx="3"/>
            <a:endCxn id="10" idx="2"/>
          </p:cNvCxnSpPr>
          <p:nvPr/>
        </p:nvCxnSpPr>
        <p:spPr>
          <a:xfrm flipV="1">
            <a:off x="2508532" y="4856547"/>
            <a:ext cx="1569756" cy="11268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A1AAD6-16AB-008B-B3D2-E4EB78979F46}"/>
              </a:ext>
            </a:extLst>
          </p:cNvPr>
          <p:cNvCxnSpPr>
            <a:cxnSpLocks/>
            <a:stCxn id="16" idx="3"/>
          </p:cNvCxnSpPr>
          <p:nvPr/>
        </p:nvCxnSpPr>
        <p:spPr>
          <a:xfrm>
            <a:off x="5337339" y="4364342"/>
            <a:ext cx="1013309"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58B2AD4-8209-C91B-C6A1-FE65B08AC37D}"/>
              </a:ext>
            </a:extLst>
          </p:cNvPr>
          <p:cNvCxnSpPr>
            <a:cxnSpLocks/>
            <a:stCxn id="22" idx="2"/>
            <a:endCxn id="35" idx="0"/>
          </p:cNvCxnSpPr>
          <p:nvPr/>
        </p:nvCxnSpPr>
        <p:spPr>
          <a:xfrm>
            <a:off x="8887293" y="2102273"/>
            <a:ext cx="1691" cy="62255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6900CBCC-220D-C0AB-842E-9331AF26C815}"/>
              </a:ext>
            </a:extLst>
          </p:cNvPr>
          <p:cNvSpPr/>
          <p:nvPr/>
        </p:nvSpPr>
        <p:spPr>
          <a:xfrm>
            <a:off x="6567725" y="2887910"/>
            <a:ext cx="2072080" cy="10821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Governance</a:t>
            </a:r>
          </a:p>
        </p:txBody>
      </p:sp>
    </p:spTree>
    <p:extLst>
      <p:ext uri="{BB962C8B-B14F-4D97-AF65-F5344CB8AC3E}">
        <p14:creationId xmlns:p14="http://schemas.microsoft.com/office/powerpoint/2010/main" val="578334173"/>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1154</TotalTime>
  <Words>1264</Words>
  <Application>Microsoft Office PowerPoint</Application>
  <PresentationFormat>Widescreen</PresentationFormat>
  <Paragraphs>170</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Roboto-Bold</vt:lpstr>
      <vt:lpstr>Roboto-Regular</vt:lpstr>
      <vt:lpstr>Symbol</vt:lpstr>
      <vt:lpstr>Trebuchet MS</vt:lpstr>
      <vt:lpstr>Wingdings 3</vt:lpstr>
      <vt:lpstr>Facet</vt:lpstr>
      <vt:lpstr>Creating a Master Plan for Water Providers</vt:lpstr>
      <vt:lpstr>Outline</vt:lpstr>
      <vt:lpstr>Background</vt:lpstr>
      <vt:lpstr>Water Withdrawal Rate Increases:  2005-2060</vt:lpstr>
      <vt:lpstr>Background</vt:lpstr>
      <vt:lpstr>Background  Challenges to Building a Master Plan</vt:lpstr>
      <vt:lpstr>Research Questions</vt:lpstr>
      <vt:lpstr>Proposed Methodology</vt:lpstr>
      <vt:lpstr>PowerPoint Presentation</vt:lpstr>
      <vt:lpstr>Del-Co Water Company, Inc.</vt:lpstr>
      <vt:lpstr>Effects of Climate Change on Central Ohio</vt:lpstr>
      <vt:lpstr>Del-Co Case Study Methodology</vt:lpstr>
      <vt:lpstr>Population Growth Analysis</vt:lpstr>
      <vt:lpstr>Expected Outputs</vt:lpstr>
      <vt:lpstr>Proposed Project Timeline</vt:lpstr>
      <vt:lpstr>Possible Presentation Venue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Master Plan for Water Utilities</dc:title>
  <dc:creator>Andrew Gerberry</dc:creator>
  <cp:lastModifiedBy>Andrew Gerberry</cp:lastModifiedBy>
  <cp:revision>34</cp:revision>
  <dcterms:created xsi:type="dcterms:W3CDTF">2023-03-03T19:31:27Z</dcterms:created>
  <dcterms:modified xsi:type="dcterms:W3CDTF">2023-03-15T14:25:38Z</dcterms:modified>
</cp:coreProperties>
</file>