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5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60355" autoAdjust="0"/>
  </p:normalViewPr>
  <p:slideViewPr>
    <p:cSldViewPr>
      <p:cViewPr varScale="1">
        <p:scale>
          <a:sx n="79" d="100"/>
          <a:sy n="79" d="100"/>
        </p:scale>
        <p:origin x="-25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A1AD6-7A42-4663-A316-B69FFFC40641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57669-D042-4F55-B43C-2598DBE68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588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997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64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636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765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105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147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4895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674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2713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2653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636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6500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59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69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823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546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88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045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624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57669-D042-4F55-B43C-2598DBE687F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673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6A7647-6A76-4DBA-AACB-EA0474460785}" type="datetimeFigureOut">
              <a:rPr lang="en-US" smtClean="0"/>
              <a:pPr/>
              <a:t>6/25/2012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C7AB6E-98FE-4FF9-985F-8A9D8B299C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mug161@p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might a reduction in transportation costs increase poor people’s effective income?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Michael Giangrande                   GEOG </a:t>
            </a:r>
            <a:r>
              <a:rPr lang="en-US" dirty="0"/>
              <a:t>596A Capstone Peer Review</a:t>
            </a:r>
            <a:endParaRPr lang="en-US" dirty="0" smtClean="0"/>
          </a:p>
          <a:p>
            <a:r>
              <a:rPr lang="en-US" dirty="0" smtClean="0"/>
              <a:t>Advisor: Dr. Lakshman Yapa     	                         3/26/2012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78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- Origin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705600" cy="3505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48206"/>
            <a:ext cx="8534400" cy="365125"/>
          </a:xfrm>
        </p:spPr>
        <p:txBody>
          <a:bodyPr/>
          <a:lstStyle/>
          <a:p>
            <a:r>
              <a:rPr lang="en-US" dirty="0" smtClean="0"/>
              <a:t>Weighted Mean Center Formula from The Esri Guide to GIS Analysis Volume 2: Spatial Measurements and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5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562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</a:t>
            </a:r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97639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Source - http://onthemap.ces.census.gov/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97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2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</a:t>
            </a:r>
            <a:r>
              <a:rPr lang="en-US" dirty="0" smtClean="0"/>
              <a:t>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ACS Modal Categories</a:t>
            </a:r>
          </a:p>
          <a:p>
            <a:pPr lvl="1"/>
            <a:r>
              <a:rPr lang="en-US" dirty="0" smtClean="0"/>
              <a:t>Automobile alone</a:t>
            </a:r>
          </a:p>
          <a:p>
            <a:pPr lvl="1"/>
            <a:r>
              <a:rPr lang="en-US" dirty="0" smtClean="0"/>
              <a:t>Automobile carpooled</a:t>
            </a:r>
          </a:p>
          <a:p>
            <a:pPr lvl="1"/>
            <a:r>
              <a:rPr lang="en-US" dirty="0" smtClean="0"/>
              <a:t>Public Transportation</a:t>
            </a:r>
          </a:p>
          <a:p>
            <a:pPr lvl="1"/>
            <a:r>
              <a:rPr lang="en-US" dirty="0" smtClean="0"/>
              <a:t>Walked</a:t>
            </a:r>
          </a:p>
          <a:p>
            <a:pPr lvl="1"/>
            <a:r>
              <a:rPr lang="en-US" dirty="0" smtClean="0"/>
              <a:t>Other (Taxicab, motorcycle, bicycle, other means)</a:t>
            </a:r>
          </a:p>
          <a:p>
            <a:pPr lvl="1"/>
            <a:r>
              <a:rPr lang="en-US" dirty="0" smtClean="0"/>
              <a:t>Worked at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0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</a:t>
            </a:r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Automobile Alone</a:t>
            </a:r>
          </a:p>
          <a:p>
            <a:pPr lvl="1"/>
            <a:r>
              <a:rPr lang="en-US" dirty="0" smtClean="0"/>
              <a:t>Esri Network Analyst</a:t>
            </a:r>
          </a:p>
          <a:p>
            <a:pPr lvl="1"/>
            <a:r>
              <a:rPr lang="en-US" dirty="0" smtClean="0"/>
              <a:t>Network dataset (e.g. NAVTEQ streets)</a:t>
            </a:r>
          </a:p>
          <a:p>
            <a:pPr lvl="1"/>
            <a:r>
              <a:rPr lang="en-US" dirty="0" smtClean="0"/>
              <a:t>POV Reimbursement Rates</a:t>
            </a:r>
          </a:p>
          <a:p>
            <a:pPr lvl="1"/>
            <a:r>
              <a:rPr lang="en-US" sz="2800" dirty="0"/>
              <a:t>Automotive Aftermarket </a:t>
            </a:r>
            <a:r>
              <a:rPr lang="en-US" sz="2800" dirty="0" smtClean="0"/>
              <a:t>Expenditure</a:t>
            </a:r>
          </a:p>
          <a:p>
            <a:r>
              <a:rPr lang="en-US" dirty="0" smtClean="0"/>
              <a:t>Carpooling</a:t>
            </a:r>
          </a:p>
          <a:p>
            <a:pPr lvl="1"/>
            <a:r>
              <a:rPr lang="en-US" dirty="0" smtClean="0"/>
              <a:t>RideShareOnline.Com</a:t>
            </a:r>
          </a:p>
          <a:p>
            <a:r>
              <a:rPr lang="en-US" dirty="0" smtClean="0"/>
              <a:t>Public Transportation</a:t>
            </a:r>
          </a:p>
          <a:p>
            <a:pPr lvl="1"/>
            <a:r>
              <a:rPr lang="en-US" dirty="0" smtClean="0"/>
              <a:t>Google Transit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7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9400"/>
            <a:ext cx="8382000" cy="5204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0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Google Transit URL format:</a:t>
            </a:r>
          </a:p>
          <a:p>
            <a:pPr marL="0" indent="0">
              <a:buNone/>
            </a:pPr>
            <a:r>
              <a:rPr lang="en-US" dirty="0"/>
              <a:t>http://www.google.com/maps?ie=UTF8&amp;f=d&amp;dirflg=r&amp;hl=en&amp;saddr=</a:t>
            </a:r>
            <a:r>
              <a:rPr lang="en-US" b="1" dirty="0">
                <a:solidFill>
                  <a:srgbClr val="FF0000"/>
                </a:solidFill>
              </a:rPr>
              <a:t>{LATo}</a:t>
            </a:r>
            <a:r>
              <a:rPr lang="en-US" dirty="0"/>
              <a:t>%2C+</a:t>
            </a:r>
            <a:r>
              <a:rPr lang="en-US" b="1" dirty="0">
                <a:solidFill>
                  <a:srgbClr val="FF0000"/>
                </a:solidFill>
              </a:rPr>
              <a:t>{LONo}</a:t>
            </a:r>
            <a:r>
              <a:rPr lang="en-US" dirty="0"/>
              <a:t>&amp;daddr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rgbClr val="FF0000"/>
                </a:solidFill>
              </a:rPr>
              <a:t>{</a:t>
            </a:r>
            <a:r>
              <a:rPr lang="en-US" b="1" dirty="0">
                <a:solidFill>
                  <a:srgbClr val="FF0000"/>
                </a:solidFill>
              </a:rPr>
              <a:t>LATd}</a:t>
            </a:r>
            <a:r>
              <a:rPr lang="en-US" dirty="0"/>
              <a:t>%2C+</a:t>
            </a:r>
            <a:r>
              <a:rPr lang="en-US" b="1" dirty="0">
                <a:solidFill>
                  <a:srgbClr val="FF0000"/>
                </a:solidFill>
              </a:rPr>
              <a:t>{LONd}</a:t>
            </a:r>
            <a:r>
              <a:rPr lang="en-US" dirty="0"/>
              <a:t>&amp;ttype=dep&amp;date=</a:t>
            </a:r>
            <a:r>
              <a:rPr lang="en-US" b="1" dirty="0">
                <a:solidFill>
                  <a:srgbClr val="00B050"/>
                </a:solidFill>
              </a:rPr>
              <a:t>{month}</a:t>
            </a:r>
            <a:r>
              <a:rPr lang="en-US" dirty="0"/>
              <a:t>%2F</a:t>
            </a:r>
            <a:r>
              <a:rPr lang="en-US" b="1" dirty="0">
                <a:solidFill>
                  <a:srgbClr val="00B050"/>
                </a:solidFill>
              </a:rPr>
              <a:t>{day}</a:t>
            </a:r>
            <a:r>
              <a:rPr lang="en-US" dirty="0"/>
              <a:t>%2F</a:t>
            </a:r>
            <a:r>
              <a:rPr lang="en-US" b="1" dirty="0">
                <a:solidFill>
                  <a:srgbClr val="00B050"/>
                </a:solidFill>
              </a:rPr>
              <a:t>{year}</a:t>
            </a:r>
            <a:r>
              <a:rPr lang="en-US" dirty="0"/>
              <a:t>&amp;</a:t>
            </a:r>
            <a:r>
              <a:rPr lang="en-US" dirty="0" smtClean="0"/>
              <a:t>time=</a:t>
            </a:r>
            <a:r>
              <a:rPr lang="en-US" b="1" dirty="0">
                <a:solidFill>
                  <a:srgbClr val="0070C0"/>
                </a:solidFill>
              </a:rPr>
              <a:t>{hour}</a:t>
            </a:r>
            <a:r>
              <a:rPr lang="en-US" dirty="0" smtClean="0"/>
              <a:t>%</a:t>
            </a:r>
            <a:r>
              <a:rPr lang="en-US" dirty="0"/>
              <a:t>3</a:t>
            </a:r>
            <a:r>
              <a:rPr lang="en-US" dirty="0" smtClean="0"/>
              <a:t>A </a:t>
            </a:r>
            <a:r>
              <a:rPr lang="en-US" b="1" dirty="0">
                <a:solidFill>
                  <a:srgbClr val="0070C0"/>
                </a:solidFill>
              </a:rPr>
              <a:t>{min}{am/pm</a:t>
            </a:r>
            <a:r>
              <a:rPr lang="en-US" b="1" dirty="0" smtClean="0">
                <a:solidFill>
                  <a:srgbClr val="0070C0"/>
                </a:solidFill>
              </a:rPr>
              <a:t>}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Where:</a:t>
            </a:r>
            <a:r>
              <a:rPr lang="en-US" sz="2400" dirty="0"/>
              <a:t>	</a:t>
            </a:r>
            <a:r>
              <a:rPr lang="en-US" sz="2400" dirty="0" smtClean="0"/>
              <a:t>               {</a:t>
            </a:r>
            <a:r>
              <a:rPr lang="en-US" sz="2400" dirty="0"/>
              <a:t>LATo} = Latitude of the origin in decimal degrees</a:t>
            </a:r>
          </a:p>
          <a:p>
            <a:pPr marL="0" indent="0">
              <a:buNone/>
            </a:pPr>
            <a:r>
              <a:rPr lang="en-US" sz="2400" dirty="0"/>
              <a:t>		{LONo} = Longitude of the origin in decimal degrees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{</a:t>
            </a:r>
            <a:r>
              <a:rPr lang="en-US" sz="2400" dirty="0"/>
              <a:t>LATd} = Latitude of the destination in decimal degrees</a:t>
            </a:r>
          </a:p>
          <a:p>
            <a:pPr marL="0" indent="0">
              <a:buNone/>
            </a:pPr>
            <a:r>
              <a:rPr lang="en-US" sz="2400" dirty="0"/>
              <a:t>		{LONd} = Longitude of the destination in decimal degrees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dirty="0" smtClean="0"/>
              <a:t>{</a:t>
            </a:r>
            <a:r>
              <a:rPr lang="en-US" sz="2400" dirty="0"/>
              <a:t>month} = numeric month</a:t>
            </a:r>
          </a:p>
          <a:p>
            <a:pPr marL="0" indent="0">
              <a:buNone/>
            </a:pPr>
            <a:r>
              <a:rPr lang="en-US" sz="2400" dirty="0"/>
              <a:t>		{day} = numeric day</a:t>
            </a:r>
          </a:p>
          <a:p>
            <a:pPr marL="0" indent="0">
              <a:buNone/>
            </a:pPr>
            <a:r>
              <a:rPr lang="en-US" sz="2400" dirty="0"/>
              <a:t>		{year} = 2-digit numeric year</a:t>
            </a:r>
          </a:p>
          <a:p>
            <a:pPr marL="0" indent="0">
              <a:buNone/>
            </a:pPr>
            <a:r>
              <a:rPr lang="en-US" sz="2400" dirty="0"/>
              <a:t>		{hour} = numeric hour (EST)</a:t>
            </a:r>
          </a:p>
          <a:p>
            <a:pPr marL="0" indent="0">
              <a:buNone/>
            </a:pPr>
            <a:r>
              <a:rPr lang="en-US" sz="2400" dirty="0"/>
              <a:t>		{min} = numeric minute</a:t>
            </a:r>
          </a:p>
          <a:p>
            <a:pPr marL="0" indent="0">
              <a:buNone/>
            </a:pPr>
            <a:r>
              <a:rPr lang="en-US" sz="2400" dirty="0"/>
              <a:t>		{am/pm} = ‘AM’ or ‘PM’ 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863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r>
              <a:rPr lang="en-US" dirty="0"/>
              <a:t>Methodology -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085850"/>
            <a:ext cx="9105900" cy="468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83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Walked (ZERO cost)</a:t>
            </a:r>
          </a:p>
          <a:p>
            <a:r>
              <a:rPr lang="en-US" sz="3200" dirty="0" smtClean="0"/>
              <a:t>Other</a:t>
            </a:r>
          </a:p>
          <a:p>
            <a:pPr lvl="1"/>
            <a:r>
              <a:rPr lang="en-US" dirty="0" smtClean="0"/>
              <a:t>Bicycle (ZERO cost)</a:t>
            </a:r>
          </a:p>
          <a:p>
            <a:pPr lvl="1"/>
            <a:r>
              <a:rPr lang="en-US" dirty="0" smtClean="0"/>
              <a:t>Taxi</a:t>
            </a:r>
          </a:p>
          <a:p>
            <a:pPr lvl="1"/>
            <a:r>
              <a:rPr lang="en-US" dirty="0" smtClean="0"/>
              <a:t>Motorcycle</a:t>
            </a:r>
          </a:p>
          <a:p>
            <a:r>
              <a:rPr lang="en-US" sz="3200" dirty="0"/>
              <a:t>Worked from </a:t>
            </a:r>
            <a:r>
              <a:rPr lang="en-US" sz="3200" dirty="0" smtClean="0"/>
              <a:t>home (ZERO cost)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93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of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Traditionally mapped using US Census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collected at place of residence</a:t>
            </a:r>
          </a:p>
          <a:p>
            <a:r>
              <a:rPr lang="en-US" dirty="0" smtClean="0"/>
              <a:t>High correlation between poverty and “usual culprits” </a:t>
            </a:r>
          </a:p>
          <a:p>
            <a:pPr lvl="1"/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Family Structure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75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 of effective income if a transition is made from driving alone to the other options</a:t>
            </a:r>
          </a:p>
          <a:p>
            <a:r>
              <a:rPr lang="en-US" dirty="0" smtClean="0"/>
              <a:t>Carpooling and public transportation will be less expensive than driving alone</a:t>
            </a:r>
          </a:p>
          <a:p>
            <a:r>
              <a:rPr lang="en-US" dirty="0" smtClean="0"/>
              <a:t>ACS modal category ‘Other’ will cause incomplete results</a:t>
            </a:r>
          </a:p>
          <a:p>
            <a:r>
              <a:rPr lang="en-US" dirty="0" smtClean="0"/>
              <a:t>Time as an ancillary factor in “savings”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0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Acknowledgments/References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Dr. Lakshman Yapa and Michael Stryker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277" y="2133600"/>
            <a:ext cx="69166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64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 Information:</a:t>
            </a:r>
          </a:p>
          <a:p>
            <a:pPr marL="0" indent="0">
              <a:buNone/>
            </a:pPr>
            <a:r>
              <a:rPr lang="en-US" dirty="0" smtClean="0"/>
              <a:t>Michael Giangrande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mug161@psu.edu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Work Telephone 301.610.5107</a:t>
            </a:r>
          </a:p>
          <a:p>
            <a:pPr marL="0" indent="0">
              <a:buNone/>
            </a:pPr>
            <a:r>
              <a:rPr lang="en-US" dirty="0" smtClean="0"/>
              <a:t>Westat</a:t>
            </a:r>
          </a:p>
          <a:p>
            <a:pPr marL="0" indent="0">
              <a:buNone/>
            </a:pPr>
            <a:r>
              <a:rPr lang="en-US" dirty="0" smtClean="0"/>
              <a:t>Rockville, MD 20850</a:t>
            </a:r>
            <a:endParaRPr lang="en-US" dirty="0"/>
          </a:p>
        </p:txBody>
      </p:sp>
      <p:pic>
        <p:nvPicPr>
          <p:cNvPr id="2050" name="Picture 2" descr="C:\Users\giangrande_m\AppData\Local\Microsoft\Windows\Temporary Internet Files\Content.IE5\ALA78DU8\MP9003155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3657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8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3261"/>
            <a:ext cx="3507304" cy="453874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48" y="990600"/>
            <a:ext cx="3507208" cy="453874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744" y="2319260"/>
            <a:ext cx="3507208" cy="45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6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4.3 % of Americans work from home (</a:t>
            </a:r>
            <a:r>
              <a:rPr lang="en-US" dirty="0"/>
              <a:t>McKenzie &amp; </a:t>
            </a:r>
            <a:r>
              <a:rPr lang="en-US" dirty="0" smtClean="0"/>
              <a:t>Rapino)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Traditional income “Consumption” vs. alternate </a:t>
            </a:r>
            <a:r>
              <a:rPr lang="en-US" dirty="0"/>
              <a:t>i</a:t>
            </a:r>
            <a:r>
              <a:rPr lang="en-US" dirty="0" smtClean="0"/>
              <a:t>ncome “Production”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Random distribution without correlation to traditional poverty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7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0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Can we reduce the cost of living for poor people?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Transportation cost associated with commuting</a:t>
            </a:r>
          </a:p>
          <a:p>
            <a:r>
              <a:rPr lang="en-US" dirty="0" smtClean="0"/>
              <a:t>Working poor can spend up to 21% of their income commuting </a:t>
            </a:r>
            <a:r>
              <a:rPr lang="en-US" sz="2800" dirty="0" smtClean="0"/>
              <a:t>(</a:t>
            </a:r>
            <a:r>
              <a:rPr lang="en-US" sz="2800" dirty="0"/>
              <a:t>Bureau of Transportation Statistics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Reduce transport costs = Increase effective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6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Origin-destination </a:t>
            </a:r>
            <a:r>
              <a:rPr lang="en-US" sz="3200" dirty="0"/>
              <a:t>data for poor commuters from West </a:t>
            </a:r>
            <a:r>
              <a:rPr lang="en-US" sz="3200" dirty="0" smtClean="0"/>
              <a:t>Philadelphia</a:t>
            </a:r>
          </a:p>
          <a:p>
            <a:r>
              <a:rPr lang="en-US" sz="3200" dirty="0" smtClean="0"/>
              <a:t>Modes </a:t>
            </a:r>
            <a:r>
              <a:rPr lang="en-US" sz="3200" dirty="0"/>
              <a:t>of transportation used by poor commuters </a:t>
            </a:r>
            <a:endParaRPr lang="en-US" sz="3200" dirty="0" smtClean="0"/>
          </a:p>
          <a:p>
            <a:r>
              <a:rPr lang="en-US" sz="3200" dirty="0" smtClean="0"/>
              <a:t>Calculate costs by mode for all analysis routes</a:t>
            </a:r>
          </a:p>
          <a:p>
            <a:r>
              <a:rPr lang="en-US" sz="3200" dirty="0" smtClean="0"/>
              <a:t>Cost </a:t>
            </a:r>
            <a:r>
              <a:rPr lang="en-US" sz="3200" dirty="0"/>
              <a:t>savings summed over all destinations will give us an estimate of the magnitude of poverty reduction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85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To examine the standard way in which poverty is </a:t>
            </a:r>
            <a:r>
              <a:rPr lang="en-US" sz="3200" dirty="0" smtClean="0"/>
              <a:t>defined (i.e. US Census)</a:t>
            </a:r>
          </a:p>
          <a:p>
            <a:r>
              <a:rPr lang="en-US" sz="3200" dirty="0" smtClean="0"/>
              <a:t>Explore the non-traditional, income production poverty mapping </a:t>
            </a:r>
          </a:p>
          <a:p>
            <a:r>
              <a:rPr lang="en-US" sz="3200" dirty="0"/>
              <a:t>Discuss </a:t>
            </a:r>
            <a:r>
              <a:rPr lang="en-US" sz="3200" dirty="0" smtClean="0"/>
              <a:t>why </a:t>
            </a:r>
            <a:r>
              <a:rPr lang="en-US" sz="3200" dirty="0"/>
              <a:t>transportation to work with respect to poverty </a:t>
            </a:r>
            <a:r>
              <a:rPr lang="en-US" sz="3200" dirty="0" smtClean="0"/>
              <a:t>can be important</a:t>
            </a:r>
          </a:p>
          <a:p>
            <a:r>
              <a:rPr lang="en-US" sz="3200" b="1" u="sng" dirty="0"/>
              <a:t>Make an argument </a:t>
            </a:r>
            <a:r>
              <a:rPr lang="en-US" sz="3200" b="1" u="sng" dirty="0" smtClean="0"/>
              <a:t>the poor’s effective </a:t>
            </a:r>
            <a:r>
              <a:rPr lang="en-US" sz="3200" b="1" u="sng" dirty="0"/>
              <a:t>income can be increased by </a:t>
            </a:r>
            <a:r>
              <a:rPr lang="en-US" sz="3200" b="1" u="sng" dirty="0" smtClean="0"/>
              <a:t>reducing </a:t>
            </a:r>
            <a:r>
              <a:rPr lang="en-US" sz="3200" b="1" u="sng" dirty="0"/>
              <a:t>transport </a:t>
            </a:r>
            <a:r>
              <a:rPr lang="en-US" sz="3200" b="1" u="sng" dirty="0" smtClean="0"/>
              <a:t>cost</a:t>
            </a:r>
          </a:p>
          <a:p>
            <a:r>
              <a:rPr lang="en-US" sz="3200" dirty="0"/>
              <a:t>Offer information about the cost savings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59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867" y="1630675"/>
            <a:ext cx="7315215" cy="443484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Library of Congress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70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896</TotalTime>
  <Words>488</Words>
  <Application>Microsoft Office PowerPoint</Application>
  <PresentationFormat>On-screen Show (4:3)</PresentationFormat>
  <Paragraphs>113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How might a reduction in transportation costs increase poor people’s effective income?</vt:lpstr>
      <vt:lpstr>Geography of Poverty</vt:lpstr>
      <vt:lpstr>Slide 3</vt:lpstr>
      <vt:lpstr>Income Production</vt:lpstr>
      <vt:lpstr>Slide 5</vt:lpstr>
      <vt:lpstr>Motivation</vt:lpstr>
      <vt:lpstr>Process Overview</vt:lpstr>
      <vt:lpstr>Goals and Objectives</vt:lpstr>
      <vt:lpstr>Methodology</vt:lpstr>
      <vt:lpstr>Methodology - Origin</vt:lpstr>
      <vt:lpstr>Slide 11</vt:lpstr>
      <vt:lpstr>Methodology - Destination</vt:lpstr>
      <vt:lpstr>Slide 13</vt:lpstr>
      <vt:lpstr>Methodology - Mode</vt:lpstr>
      <vt:lpstr>Methodology - Cost</vt:lpstr>
      <vt:lpstr>Methodology - Cost</vt:lpstr>
      <vt:lpstr>Methodology - Cost</vt:lpstr>
      <vt:lpstr>Methodology - Cost</vt:lpstr>
      <vt:lpstr>Methodology - Cost</vt:lpstr>
      <vt:lpstr>Anticipated Results</vt:lpstr>
      <vt:lpstr>Acknowledgments/References</vt:lpstr>
      <vt:lpstr>Questions?</vt:lpstr>
    </vt:vector>
  </TitlesOfParts>
  <Company>Westat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might a reduction in transportation costs increase poor people’s effective income?</dc:title>
  <dc:creator>Michael Giangrande</dc:creator>
  <cp:lastModifiedBy>exf107</cp:lastModifiedBy>
  <cp:revision>50</cp:revision>
  <dcterms:created xsi:type="dcterms:W3CDTF">2012-03-25T15:39:26Z</dcterms:created>
  <dcterms:modified xsi:type="dcterms:W3CDTF">2012-06-25T14:55:06Z</dcterms:modified>
</cp:coreProperties>
</file>