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9" r:id="rId4"/>
    <p:sldId id="260" r:id="rId5"/>
    <p:sldId id="261" r:id="rId6"/>
    <p:sldId id="263" r:id="rId7"/>
    <p:sldId id="276" r:id="rId8"/>
    <p:sldId id="272" r:id="rId9"/>
    <p:sldId id="270" r:id="rId10"/>
    <p:sldId id="267" r:id="rId11"/>
    <p:sldId id="262" r:id="rId12"/>
    <p:sldId id="271" r:id="rId13"/>
    <p:sldId id="273" r:id="rId14"/>
    <p:sldId id="258" r:id="rId15"/>
    <p:sldId id="268" r:id="rId16"/>
    <p:sldId id="274" r:id="rId17"/>
    <p:sldId id="259" r:id="rId18"/>
    <p:sldId id="275" r:id="rId19"/>
    <p:sldId id="264" r:id="rId20"/>
    <p:sldId id="266"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1B2713-B589-02CB-B632-7B1BF1A32339}" name="Kessler, Fritz Connor" initials="KFC" userId="S::fck2@psu.edu::90a60b94-d824-4fec-bc14-1bc857ebc2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77E"/>
    <a:srgbClr val="EFA359"/>
    <a:srgbClr val="5475A8"/>
    <a:srgbClr val="FBF65D"/>
    <a:srgbClr val="E8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6957" autoAdjust="0"/>
  </p:normalViewPr>
  <p:slideViewPr>
    <p:cSldViewPr snapToGrid="0">
      <p:cViewPr varScale="1">
        <p:scale>
          <a:sx n="95" d="100"/>
          <a:sy n="95" d="100"/>
        </p:scale>
        <p:origin x="10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5D8A3-8630-4636-8FAE-FB225350BB8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2A61EB2-9291-420D-B515-96BAD0BDBC72}">
      <dgm:prSet phldrT="[Text]"/>
      <dgm:spPr/>
      <dgm:t>
        <a:bodyPr/>
        <a:lstStyle/>
        <a:p>
          <a:r>
            <a:rPr lang="en-US" dirty="0"/>
            <a:t>Download Data</a:t>
          </a:r>
        </a:p>
      </dgm:t>
    </dgm:pt>
    <dgm:pt modelId="{7B1FAB85-C73A-45F6-89C3-561699312B3F}" type="parTrans" cxnId="{4F1BEB37-E475-45E3-BD5B-1FC39406E6EB}">
      <dgm:prSet/>
      <dgm:spPr/>
      <dgm:t>
        <a:bodyPr/>
        <a:lstStyle/>
        <a:p>
          <a:endParaRPr lang="en-US"/>
        </a:p>
      </dgm:t>
    </dgm:pt>
    <dgm:pt modelId="{47BA09C9-07BC-4AD7-A6DF-B2ACD0CEF3C3}" type="sibTrans" cxnId="{4F1BEB37-E475-45E3-BD5B-1FC39406E6EB}">
      <dgm:prSet/>
      <dgm:spPr/>
      <dgm:t>
        <a:bodyPr/>
        <a:lstStyle/>
        <a:p>
          <a:endParaRPr lang="en-US"/>
        </a:p>
      </dgm:t>
    </dgm:pt>
    <dgm:pt modelId="{AE5A56DE-3317-4F6F-A3CF-13785A1BBF9A}">
      <dgm:prSet phldrT="[Text]"/>
      <dgm:spPr/>
      <dgm:t>
        <a:bodyPr/>
        <a:lstStyle/>
        <a:p>
          <a:r>
            <a:rPr lang="en-US" dirty="0"/>
            <a:t>Landsat 8</a:t>
          </a:r>
        </a:p>
      </dgm:t>
    </dgm:pt>
    <dgm:pt modelId="{F5A36A58-9F5E-435B-B242-04DA7441B4E8}" type="parTrans" cxnId="{6966060B-4373-4A9C-AC50-E1C3623D8268}">
      <dgm:prSet/>
      <dgm:spPr/>
      <dgm:t>
        <a:bodyPr/>
        <a:lstStyle/>
        <a:p>
          <a:endParaRPr lang="en-US"/>
        </a:p>
      </dgm:t>
    </dgm:pt>
    <dgm:pt modelId="{720479BA-C0BB-425D-9F22-B0797830B32A}" type="sibTrans" cxnId="{6966060B-4373-4A9C-AC50-E1C3623D8268}">
      <dgm:prSet/>
      <dgm:spPr/>
      <dgm:t>
        <a:bodyPr/>
        <a:lstStyle/>
        <a:p>
          <a:endParaRPr lang="en-US"/>
        </a:p>
      </dgm:t>
    </dgm:pt>
    <dgm:pt modelId="{4A46AE83-0891-40F3-947B-2AA80A2A7883}">
      <dgm:prSet phldrT="[Text]"/>
      <dgm:spPr/>
      <dgm:t>
        <a:bodyPr/>
        <a:lstStyle/>
        <a:p>
          <a:r>
            <a:rPr lang="en-US" dirty="0"/>
            <a:t>Sentinel-2</a:t>
          </a:r>
        </a:p>
      </dgm:t>
    </dgm:pt>
    <dgm:pt modelId="{2434FAA7-F607-4317-8B17-E0B935E7E703}" type="parTrans" cxnId="{9BFF2614-F12A-43EF-8471-38AA50560F9F}">
      <dgm:prSet/>
      <dgm:spPr/>
      <dgm:t>
        <a:bodyPr/>
        <a:lstStyle/>
        <a:p>
          <a:endParaRPr lang="en-US"/>
        </a:p>
      </dgm:t>
    </dgm:pt>
    <dgm:pt modelId="{E9F4A9AD-2875-4844-9F36-347DF4E0ADF8}" type="sibTrans" cxnId="{9BFF2614-F12A-43EF-8471-38AA50560F9F}">
      <dgm:prSet/>
      <dgm:spPr/>
      <dgm:t>
        <a:bodyPr/>
        <a:lstStyle/>
        <a:p>
          <a:endParaRPr lang="en-US"/>
        </a:p>
      </dgm:t>
    </dgm:pt>
    <dgm:pt modelId="{B7235FC1-CDE3-464E-AD6D-13C30D03719B}">
      <dgm:prSet phldrT="[Text]"/>
      <dgm:spPr/>
      <dgm:t>
        <a:bodyPr/>
        <a:lstStyle/>
        <a:p>
          <a:r>
            <a:rPr lang="en-US" dirty="0"/>
            <a:t>Create base layers from DEM</a:t>
          </a:r>
        </a:p>
      </dgm:t>
    </dgm:pt>
    <dgm:pt modelId="{D21CE2FC-EF6B-4D90-A0DF-B2150AE22C79}" type="parTrans" cxnId="{0436B15B-420E-4FF4-AD48-C23011B487CB}">
      <dgm:prSet/>
      <dgm:spPr/>
      <dgm:t>
        <a:bodyPr/>
        <a:lstStyle/>
        <a:p>
          <a:endParaRPr lang="en-US"/>
        </a:p>
      </dgm:t>
    </dgm:pt>
    <dgm:pt modelId="{FD804C1B-5578-4E59-BC6D-A3C5E7BDE311}" type="sibTrans" cxnId="{0436B15B-420E-4FF4-AD48-C23011B487CB}">
      <dgm:prSet/>
      <dgm:spPr/>
      <dgm:t>
        <a:bodyPr/>
        <a:lstStyle/>
        <a:p>
          <a:endParaRPr lang="en-US"/>
        </a:p>
      </dgm:t>
    </dgm:pt>
    <dgm:pt modelId="{56368A36-0201-4883-90FB-7127C1E4FE7B}">
      <dgm:prSet phldrT="[Text]"/>
      <dgm:spPr/>
      <dgm:t>
        <a:bodyPr/>
        <a:lstStyle/>
        <a:p>
          <a:r>
            <a:rPr lang="en-US" dirty="0"/>
            <a:t>Slope</a:t>
          </a:r>
        </a:p>
      </dgm:t>
    </dgm:pt>
    <dgm:pt modelId="{2F2FD815-66B1-4E30-BF33-BE643B18C27A}" type="parTrans" cxnId="{2C18742F-20FA-42CD-9190-0A5FF1AA1DA7}">
      <dgm:prSet/>
      <dgm:spPr/>
      <dgm:t>
        <a:bodyPr/>
        <a:lstStyle/>
        <a:p>
          <a:endParaRPr lang="en-US"/>
        </a:p>
      </dgm:t>
    </dgm:pt>
    <dgm:pt modelId="{C27B7683-D3F4-4C63-9CA1-8E9132532D7D}" type="sibTrans" cxnId="{2C18742F-20FA-42CD-9190-0A5FF1AA1DA7}">
      <dgm:prSet/>
      <dgm:spPr/>
      <dgm:t>
        <a:bodyPr/>
        <a:lstStyle/>
        <a:p>
          <a:endParaRPr lang="en-US"/>
        </a:p>
      </dgm:t>
    </dgm:pt>
    <dgm:pt modelId="{9161E0DC-7013-47FE-BC5D-AA35EF858559}">
      <dgm:prSet phldrT="[Text]"/>
      <dgm:spPr/>
      <dgm:t>
        <a:bodyPr/>
        <a:lstStyle/>
        <a:p>
          <a:r>
            <a:rPr lang="en-US" dirty="0"/>
            <a:t>Use imagery to classify </a:t>
          </a:r>
        </a:p>
      </dgm:t>
    </dgm:pt>
    <dgm:pt modelId="{C49BCC15-E4B9-43A3-8C09-7CE82242B8F3}" type="parTrans" cxnId="{C8B2BCDF-E7E1-4E0C-AE1F-59AA8D6C0DEF}">
      <dgm:prSet/>
      <dgm:spPr/>
      <dgm:t>
        <a:bodyPr/>
        <a:lstStyle/>
        <a:p>
          <a:endParaRPr lang="en-US"/>
        </a:p>
      </dgm:t>
    </dgm:pt>
    <dgm:pt modelId="{D929C0D0-EE80-4F40-8D9B-9B966418A78A}" type="sibTrans" cxnId="{C8B2BCDF-E7E1-4E0C-AE1F-59AA8D6C0DEF}">
      <dgm:prSet/>
      <dgm:spPr/>
      <dgm:t>
        <a:bodyPr/>
        <a:lstStyle/>
        <a:p>
          <a:endParaRPr lang="en-US"/>
        </a:p>
      </dgm:t>
    </dgm:pt>
    <dgm:pt modelId="{29C4E05B-5ED6-47D7-9F92-27AA221BD58D}">
      <dgm:prSet phldrT="[Text]"/>
      <dgm:spPr/>
      <dgm:t>
        <a:bodyPr/>
        <a:lstStyle/>
        <a:p>
          <a:r>
            <a:rPr lang="en-US" dirty="0"/>
            <a:t>Grass</a:t>
          </a:r>
        </a:p>
      </dgm:t>
    </dgm:pt>
    <dgm:pt modelId="{745BCA47-3470-4996-B84E-A80F116F06F8}" type="parTrans" cxnId="{615EC1F6-1B7E-4D19-98FD-DB4110AD3993}">
      <dgm:prSet/>
      <dgm:spPr/>
      <dgm:t>
        <a:bodyPr/>
        <a:lstStyle/>
        <a:p>
          <a:endParaRPr lang="en-US"/>
        </a:p>
      </dgm:t>
    </dgm:pt>
    <dgm:pt modelId="{9B22A2FB-B2FD-4952-80F7-B8EB703599B5}" type="sibTrans" cxnId="{615EC1F6-1B7E-4D19-98FD-DB4110AD3993}">
      <dgm:prSet/>
      <dgm:spPr/>
      <dgm:t>
        <a:bodyPr/>
        <a:lstStyle/>
        <a:p>
          <a:endParaRPr lang="en-US"/>
        </a:p>
      </dgm:t>
    </dgm:pt>
    <dgm:pt modelId="{48FE5FAB-5CDA-4CB0-9201-22276F5A7EC3}">
      <dgm:prSet phldrT="[Text]"/>
      <dgm:spPr/>
      <dgm:t>
        <a:bodyPr/>
        <a:lstStyle/>
        <a:p>
          <a:r>
            <a:rPr lang="en-US" dirty="0"/>
            <a:t>Paved</a:t>
          </a:r>
        </a:p>
      </dgm:t>
    </dgm:pt>
    <dgm:pt modelId="{755C5036-40C2-417A-9BB9-8381A5ABCA60}" type="parTrans" cxnId="{F5648AF0-5AD7-4051-9FA7-462B88F66B1D}">
      <dgm:prSet/>
      <dgm:spPr/>
      <dgm:t>
        <a:bodyPr/>
        <a:lstStyle/>
        <a:p>
          <a:endParaRPr lang="en-US"/>
        </a:p>
      </dgm:t>
    </dgm:pt>
    <dgm:pt modelId="{AF3F3097-4CC8-4D9C-99B3-A181636F42E6}" type="sibTrans" cxnId="{F5648AF0-5AD7-4051-9FA7-462B88F66B1D}">
      <dgm:prSet/>
      <dgm:spPr/>
      <dgm:t>
        <a:bodyPr/>
        <a:lstStyle/>
        <a:p>
          <a:endParaRPr lang="en-US"/>
        </a:p>
      </dgm:t>
    </dgm:pt>
    <dgm:pt modelId="{7D45B04B-0C83-49DD-ACFD-70BA7A1A09DA}">
      <dgm:prSet phldrT="[Text]"/>
      <dgm:spPr/>
      <dgm:t>
        <a:bodyPr/>
        <a:lstStyle/>
        <a:p>
          <a:r>
            <a:rPr lang="en-US" dirty="0"/>
            <a:t>Digital Elevation Model</a:t>
          </a:r>
        </a:p>
      </dgm:t>
    </dgm:pt>
    <dgm:pt modelId="{C92ED112-A078-42A1-9695-113ECC0337B5}" type="parTrans" cxnId="{47199BAD-400C-43A3-907C-FCDD21931D30}">
      <dgm:prSet/>
      <dgm:spPr/>
      <dgm:t>
        <a:bodyPr/>
        <a:lstStyle/>
        <a:p>
          <a:endParaRPr lang="en-US"/>
        </a:p>
      </dgm:t>
    </dgm:pt>
    <dgm:pt modelId="{4E565D78-338D-4262-818A-6704593F39D4}" type="sibTrans" cxnId="{47199BAD-400C-43A3-907C-FCDD21931D30}">
      <dgm:prSet/>
      <dgm:spPr/>
      <dgm:t>
        <a:bodyPr/>
        <a:lstStyle/>
        <a:p>
          <a:endParaRPr lang="en-US"/>
        </a:p>
      </dgm:t>
    </dgm:pt>
    <dgm:pt modelId="{AC6A33BA-1838-477E-8CAD-321A96F07067}">
      <dgm:prSet phldrT="[Text]"/>
      <dgm:spPr/>
      <dgm:t>
        <a:bodyPr/>
        <a:lstStyle/>
        <a:p>
          <a:r>
            <a:rPr lang="en-US" dirty="0"/>
            <a:t>Aspect</a:t>
          </a:r>
        </a:p>
      </dgm:t>
    </dgm:pt>
    <dgm:pt modelId="{6C85AD4F-80FF-4974-A683-328BD189DEEB}" type="parTrans" cxnId="{788A780E-D69C-4D55-95C1-1B81B46C5C2E}">
      <dgm:prSet/>
      <dgm:spPr/>
      <dgm:t>
        <a:bodyPr/>
        <a:lstStyle/>
        <a:p>
          <a:endParaRPr lang="en-US"/>
        </a:p>
      </dgm:t>
    </dgm:pt>
    <dgm:pt modelId="{92F1B8A5-9865-4BA1-A761-3F66AFDA3309}" type="sibTrans" cxnId="{788A780E-D69C-4D55-95C1-1B81B46C5C2E}">
      <dgm:prSet/>
      <dgm:spPr/>
      <dgm:t>
        <a:bodyPr/>
        <a:lstStyle/>
        <a:p>
          <a:endParaRPr lang="en-US"/>
        </a:p>
      </dgm:t>
    </dgm:pt>
    <dgm:pt modelId="{23300E9D-F28E-428E-8277-C3AA7997D50D}">
      <dgm:prSet phldrT="[Text]"/>
      <dgm:spPr/>
      <dgm:t>
        <a:bodyPr/>
        <a:lstStyle/>
        <a:p>
          <a:r>
            <a:rPr lang="en-US" dirty="0"/>
            <a:t>Water</a:t>
          </a:r>
        </a:p>
      </dgm:t>
    </dgm:pt>
    <dgm:pt modelId="{BDA6BAA0-77F3-4D31-9EF6-3420B59EA0D7}" type="parTrans" cxnId="{298FC1EA-DD6E-4598-82EE-921955C9F8F5}">
      <dgm:prSet/>
      <dgm:spPr/>
      <dgm:t>
        <a:bodyPr/>
        <a:lstStyle/>
        <a:p>
          <a:endParaRPr lang="en-US"/>
        </a:p>
      </dgm:t>
    </dgm:pt>
    <dgm:pt modelId="{B2D5E6D1-CADF-4A85-9A6C-3B7075829195}" type="sibTrans" cxnId="{298FC1EA-DD6E-4598-82EE-921955C9F8F5}">
      <dgm:prSet/>
      <dgm:spPr/>
      <dgm:t>
        <a:bodyPr/>
        <a:lstStyle/>
        <a:p>
          <a:endParaRPr lang="en-US"/>
        </a:p>
      </dgm:t>
    </dgm:pt>
    <dgm:pt modelId="{4E564264-5E0A-4BBE-97BB-25B0A589DD70}">
      <dgm:prSet phldrT="[Text]"/>
      <dgm:spPr/>
      <dgm:t>
        <a:bodyPr/>
        <a:lstStyle/>
        <a:p>
          <a:r>
            <a:rPr lang="en-US" dirty="0"/>
            <a:t>Forest</a:t>
          </a:r>
        </a:p>
      </dgm:t>
    </dgm:pt>
    <dgm:pt modelId="{7744E52F-C53A-433E-9AD0-C6B14870F4D3}" type="parTrans" cxnId="{AF9445F1-833F-4E6A-9866-B5826DF61CB3}">
      <dgm:prSet/>
      <dgm:spPr/>
      <dgm:t>
        <a:bodyPr/>
        <a:lstStyle/>
        <a:p>
          <a:endParaRPr lang="en-US"/>
        </a:p>
      </dgm:t>
    </dgm:pt>
    <dgm:pt modelId="{C975D610-4CBB-49DA-B7A8-C77737D7A132}" type="sibTrans" cxnId="{AF9445F1-833F-4E6A-9866-B5826DF61CB3}">
      <dgm:prSet/>
      <dgm:spPr/>
      <dgm:t>
        <a:bodyPr/>
        <a:lstStyle/>
        <a:p>
          <a:endParaRPr lang="en-US"/>
        </a:p>
      </dgm:t>
    </dgm:pt>
    <dgm:pt modelId="{3334399F-CA88-4D50-921A-9A806E7076BF}">
      <dgm:prSet/>
      <dgm:spPr/>
      <dgm:t>
        <a:bodyPr/>
        <a:lstStyle/>
        <a:p>
          <a:r>
            <a:rPr lang="en-US" dirty="0"/>
            <a:t>Conduct the analysis</a:t>
          </a:r>
        </a:p>
      </dgm:t>
    </dgm:pt>
    <dgm:pt modelId="{BEA09093-633A-4676-9013-1B0FE3D1F992}" type="parTrans" cxnId="{5C579616-CA26-4BC7-A31F-0FBE85ACF62F}">
      <dgm:prSet/>
      <dgm:spPr/>
      <dgm:t>
        <a:bodyPr/>
        <a:lstStyle/>
        <a:p>
          <a:endParaRPr lang="en-US"/>
        </a:p>
      </dgm:t>
    </dgm:pt>
    <dgm:pt modelId="{4D6CEFFF-A6D7-4E2A-9B89-BFE212BE22A0}" type="sibTrans" cxnId="{5C579616-CA26-4BC7-A31F-0FBE85ACF62F}">
      <dgm:prSet/>
      <dgm:spPr/>
      <dgm:t>
        <a:bodyPr/>
        <a:lstStyle/>
        <a:p>
          <a:endParaRPr lang="en-US"/>
        </a:p>
      </dgm:t>
    </dgm:pt>
    <dgm:pt modelId="{2C3FCB3F-4B37-41DF-B3FC-27B56493C5D1}">
      <dgm:prSet/>
      <dgm:spPr/>
      <dgm:t>
        <a:bodyPr/>
        <a:lstStyle/>
        <a:p>
          <a:r>
            <a:rPr lang="en-US" dirty="0"/>
            <a:t>Meets aspect criteria</a:t>
          </a:r>
        </a:p>
      </dgm:t>
    </dgm:pt>
    <dgm:pt modelId="{C472DA6A-DC9E-4D33-B359-853A4189FD53}" type="parTrans" cxnId="{407B78F3-14A2-4634-8DAB-7354C5E94C37}">
      <dgm:prSet/>
      <dgm:spPr/>
      <dgm:t>
        <a:bodyPr/>
        <a:lstStyle/>
        <a:p>
          <a:endParaRPr lang="en-US"/>
        </a:p>
      </dgm:t>
    </dgm:pt>
    <dgm:pt modelId="{837C2698-E65C-47FA-98B2-930549F86383}" type="sibTrans" cxnId="{407B78F3-14A2-4634-8DAB-7354C5E94C37}">
      <dgm:prSet/>
      <dgm:spPr/>
      <dgm:t>
        <a:bodyPr/>
        <a:lstStyle/>
        <a:p>
          <a:endParaRPr lang="en-US"/>
        </a:p>
      </dgm:t>
    </dgm:pt>
    <dgm:pt modelId="{21FEB597-18A8-456B-9C5B-77347FEF6035}">
      <dgm:prSet/>
      <dgm:spPr/>
      <dgm:t>
        <a:bodyPr/>
        <a:lstStyle/>
        <a:p>
          <a:r>
            <a:rPr lang="en-US" dirty="0"/>
            <a:t>Meets slope criteria</a:t>
          </a:r>
        </a:p>
      </dgm:t>
    </dgm:pt>
    <dgm:pt modelId="{6708865E-BC15-4BD1-A7E7-030796F71062}" type="parTrans" cxnId="{5D6FF631-BA79-411B-86E7-79551F68697D}">
      <dgm:prSet/>
      <dgm:spPr/>
      <dgm:t>
        <a:bodyPr/>
        <a:lstStyle/>
        <a:p>
          <a:endParaRPr lang="en-US"/>
        </a:p>
      </dgm:t>
    </dgm:pt>
    <dgm:pt modelId="{CB571EBA-68D2-4FC4-8620-75214B8C58FC}" type="sibTrans" cxnId="{5D6FF631-BA79-411B-86E7-79551F68697D}">
      <dgm:prSet/>
      <dgm:spPr/>
      <dgm:t>
        <a:bodyPr/>
        <a:lstStyle/>
        <a:p>
          <a:endParaRPr lang="en-US"/>
        </a:p>
      </dgm:t>
    </dgm:pt>
    <dgm:pt modelId="{4BE1990A-5B30-4C4E-B155-F1E271594136}">
      <dgm:prSet/>
      <dgm:spPr/>
      <dgm:t>
        <a:bodyPr/>
        <a:lstStyle/>
        <a:p>
          <a:r>
            <a:rPr lang="en-US" dirty="0"/>
            <a:t>Meets land cover criteria</a:t>
          </a:r>
        </a:p>
      </dgm:t>
    </dgm:pt>
    <dgm:pt modelId="{69A51CD4-E8E7-4FED-B7D5-FC7EE1501986}" type="parTrans" cxnId="{A16D955E-8A91-42F1-B790-E4FD0500303C}">
      <dgm:prSet/>
      <dgm:spPr/>
      <dgm:t>
        <a:bodyPr/>
        <a:lstStyle/>
        <a:p>
          <a:endParaRPr lang="en-US"/>
        </a:p>
      </dgm:t>
    </dgm:pt>
    <dgm:pt modelId="{F46EC407-04B4-44DF-A270-06C79155BF85}" type="sibTrans" cxnId="{A16D955E-8A91-42F1-B790-E4FD0500303C}">
      <dgm:prSet/>
      <dgm:spPr/>
      <dgm:t>
        <a:bodyPr/>
        <a:lstStyle/>
        <a:p>
          <a:endParaRPr lang="en-US"/>
        </a:p>
      </dgm:t>
    </dgm:pt>
    <dgm:pt modelId="{95A52773-DE7A-4D89-9753-34265B5062A2}">
      <dgm:prSet phldrT="[Text]"/>
      <dgm:spPr/>
      <dgm:t>
        <a:bodyPr/>
        <a:lstStyle/>
        <a:p>
          <a:r>
            <a:rPr lang="en-US" dirty="0"/>
            <a:t>Urban</a:t>
          </a:r>
        </a:p>
      </dgm:t>
    </dgm:pt>
    <dgm:pt modelId="{E6F81181-150F-4F8A-81C9-D3F2B63C27FC}" type="parTrans" cxnId="{196FDA72-8CB2-4C6A-9D7A-41E8D0BBF8A0}">
      <dgm:prSet/>
      <dgm:spPr/>
      <dgm:t>
        <a:bodyPr/>
        <a:lstStyle/>
        <a:p>
          <a:endParaRPr lang="en-US"/>
        </a:p>
      </dgm:t>
    </dgm:pt>
    <dgm:pt modelId="{C2FFF9CC-108C-4EF0-A263-C9383DDBEA1A}" type="sibTrans" cxnId="{196FDA72-8CB2-4C6A-9D7A-41E8D0BBF8A0}">
      <dgm:prSet/>
      <dgm:spPr/>
      <dgm:t>
        <a:bodyPr/>
        <a:lstStyle/>
        <a:p>
          <a:endParaRPr lang="en-US"/>
        </a:p>
      </dgm:t>
    </dgm:pt>
    <dgm:pt modelId="{881F1A5C-AD24-4CDE-86A1-55B62F6F6FC9}" type="pres">
      <dgm:prSet presAssocID="{2455D8A3-8630-4636-8FAE-FB225350BB82}" presName="Name0" presStyleCnt="0">
        <dgm:presLayoutVars>
          <dgm:dir/>
          <dgm:resizeHandles val="exact"/>
        </dgm:presLayoutVars>
      </dgm:prSet>
      <dgm:spPr/>
    </dgm:pt>
    <dgm:pt modelId="{60934CF9-F72F-4BDD-9CA5-63F96CE5C050}" type="pres">
      <dgm:prSet presAssocID="{A2A61EB2-9291-420D-B515-96BAD0BDBC72}" presName="node" presStyleLbl="node1" presStyleIdx="0" presStyleCnt="4">
        <dgm:presLayoutVars>
          <dgm:bulletEnabled val="1"/>
        </dgm:presLayoutVars>
      </dgm:prSet>
      <dgm:spPr/>
    </dgm:pt>
    <dgm:pt modelId="{EA8D574C-1100-450F-846A-FAA271C4CF08}" type="pres">
      <dgm:prSet presAssocID="{47BA09C9-07BC-4AD7-A6DF-B2ACD0CEF3C3}" presName="sibTrans" presStyleCnt="0"/>
      <dgm:spPr/>
    </dgm:pt>
    <dgm:pt modelId="{AFE762A4-AC87-4634-AA68-2C46486D06B2}" type="pres">
      <dgm:prSet presAssocID="{B7235FC1-CDE3-464E-AD6D-13C30D03719B}" presName="node" presStyleLbl="node1" presStyleIdx="1" presStyleCnt="4">
        <dgm:presLayoutVars>
          <dgm:bulletEnabled val="1"/>
        </dgm:presLayoutVars>
      </dgm:prSet>
      <dgm:spPr/>
    </dgm:pt>
    <dgm:pt modelId="{D64A9F14-F430-47AA-BAEC-53F18FA9821F}" type="pres">
      <dgm:prSet presAssocID="{FD804C1B-5578-4E59-BC6D-A3C5E7BDE311}" presName="sibTrans" presStyleCnt="0"/>
      <dgm:spPr/>
    </dgm:pt>
    <dgm:pt modelId="{16F80F57-9706-4DFB-B7D3-D6BC69515E9C}" type="pres">
      <dgm:prSet presAssocID="{9161E0DC-7013-47FE-BC5D-AA35EF858559}" presName="node" presStyleLbl="node1" presStyleIdx="2" presStyleCnt="4">
        <dgm:presLayoutVars>
          <dgm:bulletEnabled val="1"/>
        </dgm:presLayoutVars>
      </dgm:prSet>
      <dgm:spPr/>
    </dgm:pt>
    <dgm:pt modelId="{FFFDCE10-5B6E-4F2B-BF74-82FEC4714910}" type="pres">
      <dgm:prSet presAssocID="{D929C0D0-EE80-4F40-8D9B-9B966418A78A}" presName="sibTrans" presStyleCnt="0"/>
      <dgm:spPr/>
    </dgm:pt>
    <dgm:pt modelId="{1A79B956-54C3-4EEE-A4B5-6BE8CDC593F1}" type="pres">
      <dgm:prSet presAssocID="{3334399F-CA88-4D50-921A-9A806E7076BF}" presName="node" presStyleLbl="node1" presStyleIdx="3" presStyleCnt="4">
        <dgm:presLayoutVars>
          <dgm:bulletEnabled val="1"/>
        </dgm:presLayoutVars>
      </dgm:prSet>
      <dgm:spPr/>
    </dgm:pt>
  </dgm:ptLst>
  <dgm:cxnLst>
    <dgm:cxn modelId="{6966060B-4373-4A9C-AC50-E1C3623D8268}" srcId="{A2A61EB2-9291-420D-B515-96BAD0BDBC72}" destId="{AE5A56DE-3317-4F6F-A3CF-13785A1BBF9A}" srcOrd="0" destOrd="0" parTransId="{F5A36A58-9F5E-435B-B242-04DA7441B4E8}" sibTransId="{720479BA-C0BB-425D-9F22-B0797830B32A}"/>
    <dgm:cxn modelId="{788A780E-D69C-4D55-95C1-1B81B46C5C2E}" srcId="{B7235FC1-CDE3-464E-AD6D-13C30D03719B}" destId="{AC6A33BA-1838-477E-8CAD-321A96F07067}" srcOrd="1" destOrd="0" parTransId="{6C85AD4F-80FF-4974-A683-328BD189DEEB}" sibTransId="{92F1B8A5-9865-4BA1-A761-3F66AFDA3309}"/>
    <dgm:cxn modelId="{DAE2820E-5071-47F2-B186-40A90EFEC953}" type="presOf" srcId="{4BE1990A-5B30-4C4E-B155-F1E271594136}" destId="{1A79B956-54C3-4EEE-A4B5-6BE8CDC593F1}" srcOrd="0" destOrd="1" presId="urn:microsoft.com/office/officeart/2005/8/layout/hList6"/>
    <dgm:cxn modelId="{9BFF2614-F12A-43EF-8471-38AA50560F9F}" srcId="{A2A61EB2-9291-420D-B515-96BAD0BDBC72}" destId="{4A46AE83-0891-40F3-947B-2AA80A2A7883}" srcOrd="1" destOrd="0" parTransId="{2434FAA7-F607-4317-8B17-E0B935E7E703}" sibTransId="{E9F4A9AD-2875-4844-9F36-347DF4E0ADF8}"/>
    <dgm:cxn modelId="{5C579616-CA26-4BC7-A31F-0FBE85ACF62F}" srcId="{2455D8A3-8630-4636-8FAE-FB225350BB82}" destId="{3334399F-CA88-4D50-921A-9A806E7076BF}" srcOrd="3" destOrd="0" parTransId="{BEA09093-633A-4676-9013-1B0FE3D1F992}" sibTransId="{4D6CEFFF-A6D7-4E2A-9B89-BFE212BE22A0}"/>
    <dgm:cxn modelId="{52ADD11E-7544-4D68-816D-C6853897B74A}" type="presOf" srcId="{B7235FC1-CDE3-464E-AD6D-13C30D03719B}" destId="{AFE762A4-AC87-4634-AA68-2C46486D06B2}" srcOrd="0" destOrd="0" presId="urn:microsoft.com/office/officeart/2005/8/layout/hList6"/>
    <dgm:cxn modelId="{DE5D5824-FCC4-47BA-B6B0-67121FA87875}" type="presOf" srcId="{29C4E05B-5ED6-47D7-9F92-27AA221BD58D}" destId="{16F80F57-9706-4DFB-B7D3-D6BC69515E9C}" srcOrd="0" destOrd="1" presId="urn:microsoft.com/office/officeart/2005/8/layout/hList6"/>
    <dgm:cxn modelId="{538DD02A-6BCD-4A68-BE53-CE803A169AE5}" type="presOf" srcId="{3334399F-CA88-4D50-921A-9A806E7076BF}" destId="{1A79B956-54C3-4EEE-A4B5-6BE8CDC593F1}" srcOrd="0" destOrd="0" presId="urn:microsoft.com/office/officeart/2005/8/layout/hList6"/>
    <dgm:cxn modelId="{2C18742F-20FA-42CD-9190-0A5FF1AA1DA7}" srcId="{B7235FC1-CDE3-464E-AD6D-13C30D03719B}" destId="{56368A36-0201-4883-90FB-7127C1E4FE7B}" srcOrd="0" destOrd="0" parTransId="{2F2FD815-66B1-4E30-BF33-BE643B18C27A}" sibTransId="{C27B7683-D3F4-4C63-9CA1-8E9132532D7D}"/>
    <dgm:cxn modelId="{5D6FF631-BA79-411B-86E7-79551F68697D}" srcId="{3334399F-CA88-4D50-921A-9A806E7076BF}" destId="{21FEB597-18A8-456B-9C5B-77347FEF6035}" srcOrd="2" destOrd="0" parTransId="{6708865E-BC15-4BD1-A7E7-030796F71062}" sibTransId="{CB571EBA-68D2-4FC4-8620-75214B8C58FC}"/>
    <dgm:cxn modelId="{4F1BEB37-E475-45E3-BD5B-1FC39406E6EB}" srcId="{2455D8A3-8630-4636-8FAE-FB225350BB82}" destId="{A2A61EB2-9291-420D-B515-96BAD0BDBC72}" srcOrd="0" destOrd="0" parTransId="{7B1FAB85-C73A-45F6-89C3-561699312B3F}" sibTransId="{47BA09C9-07BC-4AD7-A6DF-B2ACD0CEF3C3}"/>
    <dgm:cxn modelId="{0436B15B-420E-4FF4-AD48-C23011B487CB}" srcId="{2455D8A3-8630-4636-8FAE-FB225350BB82}" destId="{B7235FC1-CDE3-464E-AD6D-13C30D03719B}" srcOrd="1" destOrd="0" parTransId="{D21CE2FC-EF6B-4D90-A0DF-B2150AE22C79}" sibTransId="{FD804C1B-5578-4E59-BC6D-A3C5E7BDE311}"/>
    <dgm:cxn modelId="{A16D955E-8A91-42F1-B790-E4FD0500303C}" srcId="{3334399F-CA88-4D50-921A-9A806E7076BF}" destId="{4BE1990A-5B30-4C4E-B155-F1E271594136}" srcOrd="0" destOrd="0" parTransId="{69A51CD4-E8E7-4FED-B7D5-FC7EE1501986}" sibTransId="{F46EC407-04B4-44DF-A270-06C79155BF85}"/>
    <dgm:cxn modelId="{F0482141-E7F8-4E86-B97C-67EF11EFC9C5}" type="presOf" srcId="{48FE5FAB-5CDA-4CB0-9201-22276F5A7EC3}" destId="{16F80F57-9706-4DFB-B7D3-D6BC69515E9C}" srcOrd="0" destOrd="3" presId="urn:microsoft.com/office/officeart/2005/8/layout/hList6"/>
    <dgm:cxn modelId="{D4A40647-03B3-493E-8245-488CF7C6A061}" type="presOf" srcId="{2455D8A3-8630-4636-8FAE-FB225350BB82}" destId="{881F1A5C-AD24-4CDE-86A1-55B62F6F6FC9}" srcOrd="0" destOrd="0" presId="urn:microsoft.com/office/officeart/2005/8/layout/hList6"/>
    <dgm:cxn modelId="{8EFAE268-13E0-40E6-BF22-E4D77E0AAE54}" type="presOf" srcId="{95A52773-DE7A-4D89-9753-34265B5062A2}" destId="{16F80F57-9706-4DFB-B7D3-D6BC69515E9C}" srcOrd="0" destOrd="4" presId="urn:microsoft.com/office/officeart/2005/8/layout/hList6"/>
    <dgm:cxn modelId="{4FA9134D-208C-4AEE-960F-97B44BDA2142}" type="presOf" srcId="{9161E0DC-7013-47FE-BC5D-AA35EF858559}" destId="{16F80F57-9706-4DFB-B7D3-D6BC69515E9C}" srcOrd="0" destOrd="0" presId="urn:microsoft.com/office/officeart/2005/8/layout/hList6"/>
    <dgm:cxn modelId="{FDC6AF50-736F-4532-AAA5-9517CC7ACF61}" type="presOf" srcId="{7D45B04B-0C83-49DD-ACFD-70BA7A1A09DA}" destId="{60934CF9-F72F-4BDD-9CA5-63F96CE5C050}" srcOrd="0" destOrd="3" presId="urn:microsoft.com/office/officeart/2005/8/layout/hList6"/>
    <dgm:cxn modelId="{196FDA72-8CB2-4C6A-9D7A-41E8D0BBF8A0}" srcId="{9161E0DC-7013-47FE-BC5D-AA35EF858559}" destId="{95A52773-DE7A-4D89-9753-34265B5062A2}" srcOrd="3" destOrd="0" parTransId="{E6F81181-150F-4F8A-81C9-D3F2B63C27FC}" sibTransId="{C2FFF9CC-108C-4EF0-A263-C9383DDBEA1A}"/>
    <dgm:cxn modelId="{D16F6393-EC97-42A6-B347-A35718E67023}" type="presOf" srcId="{4A46AE83-0891-40F3-947B-2AA80A2A7883}" destId="{60934CF9-F72F-4BDD-9CA5-63F96CE5C050}" srcOrd="0" destOrd="2" presId="urn:microsoft.com/office/officeart/2005/8/layout/hList6"/>
    <dgm:cxn modelId="{70AC5895-4E48-497A-B1BD-91E1B120CFD3}" type="presOf" srcId="{21FEB597-18A8-456B-9C5B-77347FEF6035}" destId="{1A79B956-54C3-4EEE-A4B5-6BE8CDC593F1}" srcOrd="0" destOrd="3" presId="urn:microsoft.com/office/officeart/2005/8/layout/hList6"/>
    <dgm:cxn modelId="{47199BAD-400C-43A3-907C-FCDD21931D30}" srcId="{A2A61EB2-9291-420D-B515-96BAD0BDBC72}" destId="{7D45B04B-0C83-49DD-ACFD-70BA7A1A09DA}" srcOrd="2" destOrd="0" parTransId="{C92ED112-A078-42A1-9695-113ECC0337B5}" sibTransId="{4E565D78-338D-4262-818A-6704593F39D4}"/>
    <dgm:cxn modelId="{427BF6BD-B672-4CE9-BA6F-B00460671208}" type="presOf" srcId="{4E564264-5E0A-4BBE-97BB-25B0A589DD70}" destId="{16F80F57-9706-4DFB-B7D3-D6BC69515E9C}" srcOrd="0" destOrd="5" presId="urn:microsoft.com/office/officeart/2005/8/layout/hList6"/>
    <dgm:cxn modelId="{9F308CC3-F3AC-4656-B8FB-5CCEF1D88B18}" type="presOf" srcId="{56368A36-0201-4883-90FB-7127C1E4FE7B}" destId="{AFE762A4-AC87-4634-AA68-2C46486D06B2}" srcOrd="0" destOrd="1" presId="urn:microsoft.com/office/officeart/2005/8/layout/hList6"/>
    <dgm:cxn modelId="{FE81EAD4-5BFE-45B4-9A6A-C2CD03446531}" type="presOf" srcId="{23300E9D-F28E-428E-8277-C3AA7997D50D}" destId="{16F80F57-9706-4DFB-B7D3-D6BC69515E9C}" srcOrd="0" destOrd="2" presId="urn:microsoft.com/office/officeart/2005/8/layout/hList6"/>
    <dgm:cxn modelId="{041D65D7-D471-4089-A230-D64234B2A643}" type="presOf" srcId="{2C3FCB3F-4B37-41DF-B3FC-27B56493C5D1}" destId="{1A79B956-54C3-4EEE-A4B5-6BE8CDC593F1}" srcOrd="0" destOrd="2" presId="urn:microsoft.com/office/officeart/2005/8/layout/hList6"/>
    <dgm:cxn modelId="{3AD66DDE-5F9D-49BB-BC71-C89A2FD41825}" type="presOf" srcId="{AE5A56DE-3317-4F6F-A3CF-13785A1BBF9A}" destId="{60934CF9-F72F-4BDD-9CA5-63F96CE5C050}" srcOrd="0" destOrd="1" presId="urn:microsoft.com/office/officeart/2005/8/layout/hList6"/>
    <dgm:cxn modelId="{C8B2BCDF-E7E1-4E0C-AE1F-59AA8D6C0DEF}" srcId="{2455D8A3-8630-4636-8FAE-FB225350BB82}" destId="{9161E0DC-7013-47FE-BC5D-AA35EF858559}" srcOrd="2" destOrd="0" parTransId="{C49BCC15-E4B9-43A3-8C09-7CE82242B8F3}" sibTransId="{D929C0D0-EE80-4F40-8D9B-9B966418A78A}"/>
    <dgm:cxn modelId="{248BEAE0-E598-4200-831B-3ECB58B7EEC4}" type="presOf" srcId="{AC6A33BA-1838-477E-8CAD-321A96F07067}" destId="{AFE762A4-AC87-4634-AA68-2C46486D06B2}" srcOrd="0" destOrd="2" presId="urn:microsoft.com/office/officeart/2005/8/layout/hList6"/>
    <dgm:cxn modelId="{E76C1DE9-18D0-4181-B819-B03831C70566}" type="presOf" srcId="{A2A61EB2-9291-420D-B515-96BAD0BDBC72}" destId="{60934CF9-F72F-4BDD-9CA5-63F96CE5C050}" srcOrd="0" destOrd="0" presId="urn:microsoft.com/office/officeart/2005/8/layout/hList6"/>
    <dgm:cxn modelId="{298FC1EA-DD6E-4598-82EE-921955C9F8F5}" srcId="{9161E0DC-7013-47FE-BC5D-AA35EF858559}" destId="{23300E9D-F28E-428E-8277-C3AA7997D50D}" srcOrd="1" destOrd="0" parTransId="{BDA6BAA0-77F3-4D31-9EF6-3420B59EA0D7}" sibTransId="{B2D5E6D1-CADF-4A85-9A6C-3B7075829195}"/>
    <dgm:cxn modelId="{F5648AF0-5AD7-4051-9FA7-462B88F66B1D}" srcId="{9161E0DC-7013-47FE-BC5D-AA35EF858559}" destId="{48FE5FAB-5CDA-4CB0-9201-22276F5A7EC3}" srcOrd="2" destOrd="0" parTransId="{755C5036-40C2-417A-9BB9-8381A5ABCA60}" sibTransId="{AF3F3097-4CC8-4D9C-99B3-A181636F42E6}"/>
    <dgm:cxn modelId="{AF9445F1-833F-4E6A-9866-B5826DF61CB3}" srcId="{9161E0DC-7013-47FE-BC5D-AA35EF858559}" destId="{4E564264-5E0A-4BBE-97BB-25B0A589DD70}" srcOrd="4" destOrd="0" parTransId="{7744E52F-C53A-433E-9AD0-C6B14870F4D3}" sibTransId="{C975D610-4CBB-49DA-B7A8-C77737D7A132}"/>
    <dgm:cxn modelId="{407B78F3-14A2-4634-8DAB-7354C5E94C37}" srcId="{3334399F-CA88-4D50-921A-9A806E7076BF}" destId="{2C3FCB3F-4B37-41DF-B3FC-27B56493C5D1}" srcOrd="1" destOrd="0" parTransId="{C472DA6A-DC9E-4D33-B359-853A4189FD53}" sibTransId="{837C2698-E65C-47FA-98B2-930549F86383}"/>
    <dgm:cxn modelId="{615EC1F6-1B7E-4D19-98FD-DB4110AD3993}" srcId="{9161E0DC-7013-47FE-BC5D-AA35EF858559}" destId="{29C4E05B-5ED6-47D7-9F92-27AA221BD58D}" srcOrd="0" destOrd="0" parTransId="{745BCA47-3470-4996-B84E-A80F116F06F8}" sibTransId="{9B22A2FB-B2FD-4952-80F7-B8EB703599B5}"/>
    <dgm:cxn modelId="{B5082D2F-7B2D-49B0-95D2-BB6243407BF6}" type="presParOf" srcId="{881F1A5C-AD24-4CDE-86A1-55B62F6F6FC9}" destId="{60934CF9-F72F-4BDD-9CA5-63F96CE5C050}" srcOrd="0" destOrd="0" presId="urn:microsoft.com/office/officeart/2005/8/layout/hList6"/>
    <dgm:cxn modelId="{4578B379-A67C-4F18-A150-F5400722BD4F}" type="presParOf" srcId="{881F1A5C-AD24-4CDE-86A1-55B62F6F6FC9}" destId="{EA8D574C-1100-450F-846A-FAA271C4CF08}" srcOrd="1" destOrd="0" presId="urn:microsoft.com/office/officeart/2005/8/layout/hList6"/>
    <dgm:cxn modelId="{773C39DA-3913-4319-8690-345B6F0E6D10}" type="presParOf" srcId="{881F1A5C-AD24-4CDE-86A1-55B62F6F6FC9}" destId="{AFE762A4-AC87-4634-AA68-2C46486D06B2}" srcOrd="2" destOrd="0" presId="urn:microsoft.com/office/officeart/2005/8/layout/hList6"/>
    <dgm:cxn modelId="{E53BCEF1-4B55-476A-B664-DAC82304FD1B}" type="presParOf" srcId="{881F1A5C-AD24-4CDE-86A1-55B62F6F6FC9}" destId="{D64A9F14-F430-47AA-BAEC-53F18FA9821F}" srcOrd="3" destOrd="0" presId="urn:microsoft.com/office/officeart/2005/8/layout/hList6"/>
    <dgm:cxn modelId="{06807B78-BB6D-4C16-ABB7-86BE6FC3DB3A}" type="presParOf" srcId="{881F1A5C-AD24-4CDE-86A1-55B62F6F6FC9}" destId="{16F80F57-9706-4DFB-B7D3-D6BC69515E9C}" srcOrd="4" destOrd="0" presId="urn:microsoft.com/office/officeart/2005/8/layout/hList6"/>
    <dgm:cxn modelId="{A13A0ADF-BB8F-4D2F-A597-4731A04A3129}" type="presParOf" srcId="{881F1A5C-AD24-4CDE-86A1-55B62F6F6FC9}" destId="{FFFDCE10-5B6E-4F2B-BF74-82FEC4714910}" srcOrd="5" destOrd="0" presId="urn:microsoft.com/office/officeart/2005/8/layout/hList6"/>
    <dgm:cxn modelId="{D34B8368-D741-4758-98E7-B8B3E3DF40BF}" type="presParOf" srcId="{881F1A5C-AD24-4CDE-86A1-55B62F6F6FC9}" destId="{1A79B956-54C3-4EEE-A4B5-6BE8CDC593F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34CF9-F72F-4BDD-9CA5-63F96CE5C050}">
      <dsp:nvSpPr>
        <dsp:cNvPr id="0" name=""/>
        <dsp:cNvSpPr/>
      </dsp:nvSpPr>
      <dsp:spPr>
        <a:xfrm rot="16200000">
          <a:off x="195819" y="-193353"/>
          <a:ext cx="2033693" cy="2420399"/>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443" bIns="0" numCol="1" spcCol="1270" anchor="t" anchorCtr="0">
          <a:noAutofit/>
        </a:bodyPr>
        <a:lstStyle/>
        <a:p>
          <a:pPr marL="0" lvl="0" indent="0" algn="l" defTabSz="711200">
            <a:lnSpc>
              <a:spcPct val="90000"/>
            </a:lnSpc>
            <a:spcBef>
              <a:spcPct val="0"/>
            </a:spcBef>
            <a:spcAft>
              <a:spcPct val="35000"/>
            </a:spcAft>
            <a:buNone/>
          </a:pPr>
          <a:r>
            <a:rPr lang="en-US" sz="1600" kern="1200" dirty="0"/>
            <a:t>Download Data</a:t>
          </a:r>
        </a:p>
        <a:p>
          <a:pPr marL="114300" lvl="1" indent="-114300" algn="l" defTabSz="533400">
            <a:lnSpc>
              <a:spcPct val="90000"/>
            </a:lnSpc>
            <a:spcBef>
              <a:spcPct val="0"/>
            </a:spcBef>
            <a:spcAft>
              <a:spcPct val="15000"/>
            </a:spcAft>
            <a:buChar char="•"/>
          </a:pPr>
          <a:r>
            <a:rPr lang="en-US" sz="1200" kern="1200" dirty="0"/>
            <a:t>Landsat 8</a:t>
          </a:r>
        </a:p>
        <a:p>
          <a:pPr marL="114300" lvl="1" indent="-114300" algn="l" defTabSz="533400">
            <a:lnSpc>
              <a:spcPct val="90000"/>
            </a:lnSpc>
            <a:spcBef>
              <a:spcPct val="0"/>
            </a:spcBef>
            <a:spcAft>
              <a:spcPct val="15000"/>
            </a:spcAft>
            <a:buChar char="•"/>
          </a:pPr>
          <a:r>
            <a:rPr lang="en-US" sz="1200" kern="1200" dirty="0"/>
            <a:t>Sentinel-2</a:t>
          </a:r>
        </a:p>
        <a:p>
          <a:pPr marL="114300" lvl="1" indent="-114300" algn="l" defTabSz="533400">
            <a:lnSpc>
              <a:spcPct val="90000"/>
            </a:lnSpc>
            <a:spcBef>
              <a:spcPct val="0"/>
            </a:spcBef>
            <a:spcAft>
              <a:spcPct val="15000"/>
            </a:spcAft>
            <a:buChar char="•"/>
          </a:pPr>
          <a:r>
            <a:rPr lang="en-US" sz="1200" kern="1200" dirty="0"/>
            <a:t>Digital Elevation Model</a:t>
          </a:r>
        </a:p>
      </dsp:txBody>
      <dsp:txXfrm rot="5400000">
        <a:off x="2466" y="406739"/>
        <a:ext cx="2420399" cy="1220215"/>
      </dsp:txXfrm>
    </dsp:sp>
    <dsp:sp modelId="{AFE762A4-AC87-4634-AA68-2C46486D06B2}">
      <dsp:nvSpPr>
        <dsp:cNvPr id="0" name=""/>
        <dsp:cNvSpPr/>
      </dsp:nvSpPr>
      <dsp:spPr>
        <a:xfrm rot="16200000">
          <a:off x="2797748" y="-193353"/>
          <a:ext cx="2033693" cy="2420399"/>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443" bIns="0" numCol="1" spcCol="1270" anchor="t" anchorCtr="0">
          <a:noAutofit/>
        </a:bodyPr>
        <a:lstStyle/>
        <a:p>
          <a:pPr marL="0" lvl="0" indent="0" algn="l" defTabSz="711200">
            <a:lnSpc>
              <a:spcPct val="90000"/>
            </a:lnSpc>
            <a:spcBef>
              <a:spcPct val="0"/>
            </a:spcBef>
            <a:spcAft>
              <a:spcPct val="35000"/>
            </a:spcAft>
            <a:buNone/>
          </a:pPr>
          <a:r>
            <a:rPr lang="en-US" sz="1600" kern="1200" dirty="0"/>
            <a:t>Create base layers from DEM</a:t>
          </a:r>
        </a:p>
        <a:p>
          <a:pPr marL="114300" lvl="1" indent="-114300" algn="l" defTabSz="533400">
            <a:lnSpc>
              <a:spcPct val="90000"/>
            </a:lnSpc>
            <a:spcBef>
              <a:spcPct val="0"/>
            </a:spcBef>
            <a:spcAft>
              <a:spcPct val="15000"/>
            </a:spcAft>
            <a:buChar char="•"/>
          </a:pPr>
          <a:r>
            <a:rPr lang="en-US" sz="1200" kern="1200" dirty="0"/>
            <a:t>Slope</a:t>
          </a:r>
        </a:p>
        <a:p>
          <a:pPr marL="114300" lvl="1" indent="-114300" algn="l" defTabSz="533400">
            <a:lnSpc>
              <a:spcPct val="90000"/>
            </a:lnSpc>
            <a:spcBef>
              <a:spcPct val="0"/>
            </a:spcBef>
            <a:spcAft>
              <a:spcPct val="15000"/>
            </a:spcAft>
            <a:buChar char="•"/>
          </a:pPr>
          <a:r>
            <a:rPr lang="en-US" sz="1200" kern="1200" dirty="0"/>
            <a:t>Aspect</a:t>
          </a:r>
        </a:p>
      </dsp:txBody>
      <dsp:txXfrm rot="5400000">
        <a:off x="2604395" y="406739"/>
        <a:ext cx="2420399" cy="1220215"/>
      </dsp:txXfrm>
    </dsp:sp>
    <dsp:sp modelId="{16F80F57-9706-4DFB-B7D3-D6BC69515E9C}">
      <dsp:nvSpPr>
        <dsp:cNvPr id="0" name=""/>
        <dsp:cNvSpPr/>
      </dsp:nvSpPr>
      <dsp:spPr>
        <a:xfrm rot="16200000">
          <a:off x="5399678" y="-193353"/>
          <a:ext cx="2033693" cy="2420399"/>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443" bIns="0" numCol="1" spcCol="1270" anchor="t" anchorCtr="0">
          <a:noAutofit/>
        </a:bodyPr>
        <a:lstStyle/>
        <a:p>
          <a:pPr marL="0" lvl="0" indent="0" algn="l" defTabSz="711200">
            <a:lnSpc>
              <a:spcPct val="90000"/>
            </a:lnSpc>
            <a:spcBef>
              <a:spcPct val="0"/>
            </a:spcBef>
            <a:spcAft>
              <a:spcPct val="35000"/>
            </a:spcAft>
            <a:buNone/>
          </a:pPr>
          <a:r>
            <a:rPr lang="en-US" sz="1600" kern="1200" dirty="0"/>
            <a:t>Use imagery to classify </a:t>
          </a:r>
        </a:p>
        <a:p>
          <a:pPr marL="114300" lvl="1" indent="-114300" algn="l" defTabSz="533400">
            <a:lnSpc>
              <a:spcPct val="90000"/>
            </a:lnSpc>
            <a:spcBef>
              <a:spcPct val="0"/>
            </a:spcBef>
            <a:spcAft>
              <a:spcPct val="15000"/>
            </a:spcAft>
            <a:buChar char="•"/>
          </a:pPr>
          <a:r>
            <a:rPr lang="en-US" sz="1200" kern="1200" dirty="0"/>
            <a:t>Grass</a:t>
          </a:r>
        </a:p>
        <a:p>
          <a:pPr marL="114300" lvl="1" indent="-114300" algn="l" defTabSz="533400">
            <a:lnSpc>
              <a:spcPct val="90000"/>
            </a:lnSpc>
            <a:spcBef>
              <a:spcPct val="0"/>
            </a:spcBef>
            <a:spcAft>
              <a:spcPct val="15000"/>
            </a:spcAft>
            <a:buChar char="•"/>
          </a:pPr>
          <a:r>
            <a:rPr lang="en-US" sz="1200" kern="1200" dirty="0"/>
            <a:t>Water</a:t>
          </a:r>
        </a:p>
        <a:p>
          <a:pPr marL="114300" lvl="1" indent="-114300" algn="l" defTabSz="533400">
            <a:lnSpc>
              <a:spcPct val="90000"/>
            </a:lnSpc>
            <a:spcBef>
              <a:spcPct val="0"/>
            </a:spcBef>
            <a:spcAft>
              <a:spcPct val="15000"/>
            </a:spcAft>
            <a:buChar char="•"/>
          </a:pPr>
          <a:r>
            <a:rPr lang="en-US" sz="1200" kern="1200" dirty="0"/>
            <a:t>Paved</a:t>
          </a:r>
        </a:p>
        <a:p>
          <a:pPr marL="114300" lvl="1" indent="-114300" algn="l" defTabSz="533400">
            <a:lnSpc>
              <a:spcPct val="90000"/>
            </a:lnSpc>
            <a:spcBef>
              <a:spcPct val="0"/>
            </a:spcBef>
            <a:spcAft>
              <a:spcPct val="15000"/>
            </a:spcAft>
            <a:buChar char="•"/>
          </a:pPr>
          <a:r>
            <a:rPr lang="en-US" sz="1200" kern="1200" dirty="0"/>
            <a:t>Urban</a:t>
          </a:r>
        </a:p>
        <a:p>
          <a:pPr marL="114300" lvl="1" indent="-114300" algn="l" defTabSz="533400">
            <a:lnSpc>
              <a:spcPct val="90000"/>
            </a:lnSpc>
            <a:spcBef>
              <a:spcPct val="0"/>
            </a:spcBef>
            <a:spcAft>
              <a:spcPct val="15000"/>
            </a:spcAft>
            <a:buChar char="•"/>
          </a:pPr>
          <a:r>
            <a:rPr lang="en-US" sz="1200" kern="1200" dirty="0"/>
            <a:t>Forest</a:t>
          </a:r>
        </a:p>
      </dsp:txBody>
      <dsp:txXfrm rot="5400000">
        <a:off x="5206325" y="406739"/>
        <a:ext cx="2420399" cy="1220215"/>
      </dsp:txXfrm>
    </dsp:sp>
    <dsp:sp modelId="{1A79B956-54C3-4EEE-A4B5-6BE8CDC593F1}">
      <dsp:nvSpPr>
        <dsp:cNvPr id="0" name=""/>
        <dsp:cNvSpPr/>
      </dsp:nvSpPr>
      <dsp:spPr>
        <a:xfrm rot="16200000">
          <a:off x="8001607" y="-193353"/>
          <a:ext cx="2033693" cy="2420399"/>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443" bIns="0" numCol="1" spcCol="1270" anchor="t" anchorCtr="0">
          <a:noAutofit/>
        </a:bodyPr>
        <a:lstStyle/>
        <a:p>
          <a:pPr marL="0" lvl="0" indent="0" algn="l" defTabSz="711200">
            <a:lnSpc>
              <a:spcPct val="90000"/>
            </a:lnSpc>
            <a:spcBef>
              <a:spcPct val="0"/>
            </a:spcBef>
            <a:spcAft>
              <a:spcPct val="35000"/>
            </a:spcAft>
            <a:buNone/>
          </a:pPr>
          <a:r>
            <a:rPr lang="en-US" sz="1600" kern="1200" dirty="0"/>
            <a:t>Conduct the analysis</a:t>
          </a:r>
        </a:p>
        <a:p>
          <a:pPr marL="114300" lvl="1" indent="-114300" algn="l" defTabSz="533400">
            <a:lnSpc>
              <a:spcPct val="90000"/>
            </a:lnSpc>
            <a:spcBef>
              <a:spcPct val="0"/>
            </a:spcBef>
            <a:spcAft>
              <a:spcPct val="15000"/>
            </a:spcAft>
            <a:buChar char="•"/>
          </a:pPr>
          <a:r>
            <a:rPr lang="en-US" sz="1200" kern="1200" dirty="0"/>
            <a:t>Meets land cover criteria</a:t>
          </a:r>
        </a:p>
        <a:p>
          <a:pPr marL="114300" lvl="1" indent="-114300" algn="l" defTabSz="533400">
            <a:lnSpc>
              <a:spcPct val="90000"/>
            </a:lnSpc>
            <a:spcBef>
              <a:spcPct val="0"/>
            </a:spcBef>
            <a:spcAft>
              <a:spcPct val="15000"/>
            </a:spcAft>
            <a:buChar char="•"/>
          </a:pPr>
          <a:r>
            <a:rPr lang="en-US" sz="1200" kern="1200" dirty="0"/>
            <a:t>Meets aspect criteria</a:t>
          </a:r>
        </a:p>
        <a:p>
          <a:pPr marL="114300" lvl="1" indent="-114300" algn="l" defTabSz="533400">
            <a:lnSpc>
              <a:spcPct val="90000"/>
            </a:lnSpc>
            <a:spcBef>
              <a:spcPct val="0"/>
            </a:spcBef>
            <a:spcAft>
              <a:spcPct val="15000"/>
            </a:spcAft>
            <a:buChar char="•"/>
          </a:pPr>
          <a:r>
            <a:rPr lang="en-US" sz="1200" kern="1200" dirty="0"/>
            <a:t>Meets slope criteria</a:t>
          </a:r>
        </a:p>
      </dsp:txBody>
      <dsp:txXfrm rot="5400000">
        <a:off x="7808254" y="406739"/>
        <a:ext cx="2420399" cy="122021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560D2-C4B9-4D6B-BC9B-698157583E38}" type="datetimeFigureOut">
              <a:rPr lang="en-US" smtClean="0"/>
              <a:t>7/17/2022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759CA-7885-4D7E-9434-36648316C7FA}" type="slidenum">
              <a:rPr lang="en-US" smtClean="0"/>
              <a:t>‹#›</a:t>
            </a:fld>
            <a:endParaRPr lang="en-US"/>
          </a:p>
        </p:txBody>
      </p:sp>
    </p:spTree>
    <p:extLst>
      <p:ext uri="{BB962C8B-B14F-4D97-AF65-F5344CB8AC3E}">
        <p14:creationId xmlns:p14="http://schemas.microsoft.com/office/powerpoint/2010/main" val="188307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Cody Gilham and my adviser is Dr. Fritz Kessler.  My proposal is to conduct a field artillery site suitability analysis using ArcGIS.</a:t>
            </a:r>
          </a:p>
        </p:txBody>
      </p:sp>
      <p:sp>
        <p:nvSpPr>
          <p:cNvPr id="4" name="Slide Number Placeholder 3"/>
          <p:cNvSpPr>
            <a:spLocks noGrp="1"/>
          </p:cNvSpPr>
          <p:nvPr>
            <p:ph type="sldNum" sz="quarter" idx="5"/>
          </p:nvPr>
        </p:nvSpPr>
        <p:spPr/>
        <p:txBody>
          <a:bodyPr/>
          <a:lstStyle/>
          <a:p>
            <a:fld id="{064759CA-7885-4D7E-9434-36648316C7FA}" type="slidenum">
              <a:rPr lang="en-US" smtClean="0"/>
              <a:t>1</a:t>
            </a:fld>
            <a:endParaRPr lang="en-US"/>
          </a:p>
        </p:txBody>
      </p:sp>
    </p:spTree>
    <p:extLst>
      <p:ext uri="{BB962C8B-B14F-4D97-AF65-F5344CB8AC3E}">
        <p14:creationId xmlns:p14="http://schemas.microsoft.com/office/powerpoint/2010/main" val="286061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where, specifically, you obtained each dataset.</a:t>
            </a:r>
          </a:p>
        </p:txBody>
      </p:sp>
      <p:sp>
        <p:nvSpPr>
          <p:cNvPr id="4" name="Slide Number Placeholder 3"/>
          <p:cNvSpPr>
            <a:spLocks noGrp="1"/>
          </p:cNvSpPr>
          <p:nvPr>
            <p:ph type="sldNum" sz="quarter" idx="5"/>
          </p:nvPr>
        </p:nvSpPr>
        <p:spPr/>
        <p:txBody>
          <a:bodyPr/>
          <a:lstStyle/>
          <a:p>
            <a:fld id="{064759CA-7885-4D7E-9434-36648316C7FA}" type="slidenum">
              <a:rPr lang="en-US" smtClean="0"/>
              <a:t>14</a:t>
            </a:fld>
            <a:endParaRPr lang="en-US"/>
          </a:p>
        </p:txBody>
      </p:sp>
    </p:spTree>
    <p:extLst>
      <p:ext uri="{BB962C8B-B14F-4D97-AF65-F5344CB8AC3E}">
        <p14:creationId xmlns:p14="http://schemas.microsoft.com/office/powerpoint/2010/main" val="132956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each image/result fit into the analysis.  Describe each image and how it fits into the analysis.</a:t>
            </a:r>
          </a:p>
        </p:txBody>
      </p:sp>
      <p:sp>
        <p:nvSpPr>
          <p:cNvPr id="4" name="Slide Number Placeholder 3"/>
          <p:cNvSpPr>
            <a:spLocks noGrp="1"/>
          </p:cNvSpPr>
          <p:nvPr>
            <p:ph type="sldNum" sz="quarter" idx="5"/>
          </p:nvPr>
        </p:nvSpPr>
        <p:spPr/>
        <p:txBody>
          <a:bodyPr/>
          <a:lstStyle/>
          <a:p>
            <a:fld id="{064759CA-7885-4D7E-9434-36648316C7FA}" type="slidenum">
              <a:rPr lang="en-US" smtClean="0"/>
              <a:t>16</a:t>
            </a:fld>
            <a:endParaRPr lang="en-US"/>
          </a:p>
        </p:txBody>
      </p:sp>
    </p:spTree>
    <p:extLst>
      <p:ext uri="{BB962C8B-B14F-4D97-AF65-F5344CB8AC3E}">
        <p14:creationId xmlns:p14="http://schemas.microsoft.com/office/powerpoint/2010/main" val="373300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explain the fact that the orange areas are only suitable for east-west firing and that you will produce another for north-south firing. You may get a question from the audience whether you will create a single layer that will provide all-direction firing. You may want to think about addressing that idea here too.</a:t>
            </a:r>
          </a:p>
        </p:txBody>
      </p:sp>
      <p:sp>
        <p:nvSpPr>
          <p:cNvPr id="4" name="Slide Number Placeholder 3"/>
          <p:cNvSpPr>
            <a:spLocks noGrp="1"/>
          </p:cNvSpPr>
          <p:nvPr>
            <p:ph type="sldNum" sz="quarter" idx="5"/>
          </p:nvPr>
        </p:nvSpPr>
        <p:spPr/>
        <p:txBody>
          <a:bodyPr/>
          <a:lstStyle/>
          <a:p>
            <a:fld id="{064759CA-7885-4D7E-9434-36648316C7FA}" type="slidenum">
              <a:rPr lang="en-US" smtClean="0"/>
              <a:t>17</a:t>
            </a:fld>
            <a:endParaRPr lang="en-US"/>
          </a:p>
        </p:txBody>
      </p:sp>
    </p:spTree>
    <p:extLst>
      <p:ext uri="{BB962C8B-B14F-4D97-AF65-F5344CB8AC3E}">
        <p14:creationId xmlns:p14="http://schemas.microsoft.com/office/powerpoint/2010/main" val="413961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the capabilities of this model, future improvements will include LiDAR data distance to objects.  Trees and buildings block line of sight and must be considered as criteria for site selection.</a:t>
            </a:r>
          </a:p>
        </p:txBody>
      </p:sp>
      <p:sp>
        <p:nvSpPr>
          <p:cNvPr id="4" name="Slide Number Placeholder 3"/>
          <p:cNvSpPr>
            <a:spLocks noGrp="1"/>
          </p:cNvSpPr>
          <p:nvPr>
            <p:ph type="sldNum" sz="quarter" idx="5"/>
          </p:nvPr>
        </p:nvSpPr>
        <p:spPr/>
        <p:txBody>
          <a:bodyPr/>
          <a:lstStyle/>
          <a:p>
            <a:fld id="{064759CA-7885-4D7E-9434-36648316C7FA}" type="slidenum">
              <a:rPr lang="en-US" smtClean="0"/>
              <a:t>18</a:t>
            </a:fld>
            <a:endParaRPr lang="en-US"/>
          </a:p>
        </p:txBody>
      </p:sp>
    </p:spTree>
    <p:extLst>
      <p:ext uri="{BB962C8B-B14F-4D97-AF65-F5344CB8AC3E}">
        <p14:creationId xmlns:p14="http://schemas.microsoft.com/office/powerpoint/2010/main" val="426934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myself, I am a Captain in the Army.  My MOS is… My career path has taken me from a &lt;&gt; to a &lt;&gt;. I am presently a &lt;&gt;. </a:t>
            </a:r>
          </a:p>
          <a:p>
            <a:endParaRPr lang="en-US" dirty="0"/>
          </a:p>
          <a:p>
            <a:r>
              <a:rPr lang="en-US" dirty="0"/>
              <a:t>As a field commander, my responsibilities are…</a:t>
            </a:r>
          </a:p>
          <a:p>
            <a:endParaRPr lang="en-US" dirty="0"/>
          </a:p>
          <a:p>
            <a:r>
              <a:rPr lang="en-US" dirty="0"/>
              <a:t>Explain the mission</a:t>
            </a:r>
          </a:p>
          <a:p>
            <a:endParaRPr lang="en-US" dirty="0"/>
          </a:p>
          <a:p>
            <a:r>
              <a:rPr lang="en-US" dirty="0"/>
              <a:t>Briefly explain the emplacement problem</a:t>
            </a:r>
          </a:p>
          <a:p>
            <a:endParaRPr lang="en-US" dirty="0"/>
          </a:p>
          <a:p>
            <a:r>
              <a:rPr lang="en-US" dirty="0"/>
              <a:t>I am a Field Artillery Officer.  I have served for 9 years.  I have been a Fire Support Officer at the Company, Battalion, and Brigade levels.  I have been a platoon leader.  I have also been a battery commander.</a:t>
            </a:r>
          </a:p>
        </p:txBody>
      </p:sp>
      <p:sp>
        <p:nvSpPr>
          <p:cNvPr id="4" name="Slide Number Placeholder 3"/>
          <p:cNvSpPr>
            <a:spLocks noGrp="1"/>
          </p:cNvSpPr>
          <p:nvPr>
            <p:ph type="sldNum" sz="quarter" idx="5"/>
          </p:nvPr>
        </p:nvSpPr>
        <p:spPr/>
        <p:txBody>
          <a:bodyPr/>
          <a:lstStyle/>
          <a:p>
            <a:fld id="{064759CA-7885-4D7E-9434-36648316C7FA}" type="slidenum">
              <a:rPr lang="en-US" smtClean="0"/>
              <a:t>3</a:t>
            </a:fld>
            <a:endParaRPr lang="en-US"/>
          </a:p>
        </p:txBody>
      </p:sp>
    </p:spTree>
    <p:extLst>
      <p:ext uri="{BB962C8B-B14F-4D97-AF65-F5344CB8AC3E}">
        <p14:creationId xmlns:p14="http://schemas.microsoft.com/office/powerpoint/2010/main" val="398253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current howitzers used today by the Army.  On the left is the M119A3.  In the middle is the M777. On the right is the M109A6.  The two on the left are towed by trucks.  The M109A6 is self-propelled. The two on the right are essentially the same.  They fire the same round.</a:t>
            </a:r>
          </a:p>
        </p:txBody>
      </p:sp>
      <p:sp>
        <p:nvSpPr>
          <p:cNvPr id="4" name="Slide Number Placeholder 3"/>
          <p:cNvSpPr>
            <a:spLocks noGrp="1"/>
          </p:cNvSpPr>
          <p:nvPr>
            <p:ph type="sldNum" sz="quarter" idx="5"/>
          </p:nvPr>
        </p:nvSpPr>
        <p:spPr/>
        <p:txBody>
          <a:bodyPr/>
          <a:lstStyle/>
          <a:p>
            <a:fld id="{064759CA-7885-4D7E-9434-36648316C7FA}" type="slidenum">
              <a:rPr lang="en-US" smtClean="0"/>
              <a:t>4</a:t>
            </a:fld>
            <a:endParaRPr lang="en-US"/>
          </a:p>
        </p:txBody>
      </p:sp>
    </p:spTree>
    <p:extLst>
      <p:ext uri="{BB962C8B-B14F-4D97-AF65-F5344CB8AC3E}">
        <p14:creationId xmlns:p14="http://schemas.microsoft.com/office/powerpoint/2010/main" val="181676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video of an M119A3 firing.</a:t>
            </a:r>
          </a:p>
        </p:txBody>
      </p:sp>
      <p:sp>
        <p:nvSpPr>
          <p:cNvPr id="4" name="Slide Number Placeholder 3"/>
          <p:cNvSpPr>
            <a:spLocks noGrp="1"/>
          </p:cNvSpPr>
          <p:nvPr>
            <p:ph type="sldNum" sz="quarter" idx="5"/>
          </p:nvPr>
        </p:nvSpPr>
        <p:spPr/>
        <p:txBody>
          <a:bodyPr/>
          <a:lstStyle/>
          <a:p>
            <a:fld id="{064759CA-7885-4D7E-9434-36648316C7FA}" type="slidenum">
              <a:rPr lang="en-US" smtClean="0"/>
              <a:t>5</a:t>
            </a:fld>
            <a:endParaRPr lang="en-US"/>
          </a:p>
        </p:txBody>
      </p:sp>
    </p:spTree>
    <p:extLst>
      <p:ext uri="{BB962C8B-B14F-4D97-AF65-F5344CB8AC3E}">
        <p14:creationId xmlns:p14="http://schemas.microsoft.com/office/powerpoint/2010/main" val="1175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759CA-7885-4D7E-9434-36648316C7FA}" type="slidenum">
              <a:rPr lang="en-US" smtClean="0"/>
              <a:t>9</a:t>
            </a:fld>
            <a:endParaRPr lang="en-US"/>
          </a:p>
        </p:txBody>
      </p:sp>
    </p:spTree>
    <p:extLst>
      <p:ext uri="{BB962C8B-B14F-4D97-AF65-F5344CB8AC3E}">
        <p14:creationId xmlns:p14="http://schemas.microsoft.com/office/powerpoint/2010/main" val="107983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analysis is to identify sites suitable for emplacement based on slope less than 5 degrees, aspect facing north to south and east to west, that can be replicated in the remaining directions, and land cover classification (grass).</a:t>
            </a:r>
          </a:p>
        </p:txBody>
      </p:sp>
      <p:sp>
        <p:nvSpPr>
          <p:cNvPr id="4" name="Slide Number Placeholder 3"/>
          <p:cNvSpPr>
            <a:spLocks noGrp="1"/>
          </p:cNvSpPr>
          <p:nvPr>
            <p:ph type="sldNum" sz="quarter" idx="5"/>
          </p:nvPr>
        </p:nvSpPr>
        <p:spPr/>
        <p:txBody>
          <a:bodyPr/>
          <a:lstStyle/>
          <a:p>
            <a:fld id="{064759CA-7885-4D7E-9434-36648316C7FA}" type="slidenum">
              <a:rPr lang="en-US" smtClean="0"/>
              <a:t>10</a:t>
            </a:fld>
            <a:endParaRPr lang="en-US"/>
          </a:p>
        </p:txBody>
      </p:sp>
    </p:spTree>
    <p:extLst>
      <p:ext uri="{BB962C8B-B14F-4D97-AF65-F5344CB8AC3E}">
        <p14:creationId xmlns:p14="http://schemas.microsoft.com/office/powerpoint/2010/main" val="322756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problem statement.  I am doing this because I have been frustrated using our current processes.  I have made decisions knowing they aren’t accurate and am probably wasting time and putting people at risk.  I am hoping to find an automated solution that enables rapid site selection, enables safe firing, saves time, and prevents putting people at unnecessary risk.</a:t>
            </a:r>
          </a:p>
        </p:txBody>
      </p:sp>
      <p:sp>
        <p:nvSpPr>
          <p:cNvPr id="4" name="Slide Number Placeholder 3"/>
          <p:cNvSpPr>
            <a:spLocks noGrp="1"/>
          </p:cNvSpPr>
          <p:nvPr>
            <p:ph type="sldNum" sz="quarter" idx="5"/>
          </p:nvPr>
        </p:nvSpPr>
        <p:spPr/>
        <p:txBody>
          <a:bodyPr/>
          <a:lstStyle/>
          <a:p>
            <a:fld id="{064759CA-7885-4D7E-9434-36648316C7FA}" type="slidenum">
              <a:rPr lang="en-US" smtClean="0"/>
              <a:t>11</a:t>
            </a:fld>
            <a:endParaRPr lang="en-US"/>
          </a:p>
        </p:txBody>
      </p:sp>
    </p:spTree>
    <p:extLst>
      <p:ext uri="{BB962C8B-B14F-4D97-AF65-F5344CB8AC3E}">
        <p14:creationId xmlns:p14="http://schemas.microsoft.com/office/powerpoint/2010/main" val="422479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4759CA-7885-4D7E-9434-36648316C7FA}" type="slidenum">
              <a:rPr lang="en-US" smtClean="0"/>
              <a:t>12</a:t>
            </a:fld>
            <a:endParaRPr lang="en-US"/>
          </a:p>
        </p:txBody>
      </p:sp>
    </p:spTree>
    <p:extLst>
      <p:ext uri="{BB962C8B-B14F-4D97-AF65-F5344CB8AC3E}">
        <p14:creationId xmlns:p14="http://schemas.microsoft.com/office/powerpoint/2010/main" val="115925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area overview.</a:t>
            </a:r>
          </a:p>
          <a:p>
            <a:r>
              <a:rPr lang="en-US" dirty="0"/>
              <a:t>Why choose this study area?</a:t>
            </a:r>
          </a:p>
          <a:p>
            <a:r>
              <a:rPr lang="en-US" dirty="0"/>
              <a:t>What does the study area provide?</a:t>
            </a:r>
          </a:p>
          <a:p>
            <a:r>
              <a:rPr lang="en-US" dirty="0"/>
              <a:t>Point out specifically where the study area is in Fort Polk</a:t>
            </a:r>
          </a:p>
        </p:txBody>
      </p:sp>
      <p:sp>
        <p:nvSpPr>
          <p:cNvPr id="4" name="Slide Number Placeholder 3"/>
          <p:cNvSpPr>
            <a:spLocks noGrp="1"/>
          </p:cNvSpPr>
          <p:nvPr>
            <p:ph type="sldNum" sz="quarter" idx="5"/>
          </p:nvPr>
        </p:nvSpPr>
        <p:spPr/>
        <p:txBody>
          <a:bodyPr/>
          <a:lstStyle/>
          <a:p>
            <a:fld id="{064759CA-7885-4D7E-9434-36648316C7FA}" type="slidenum">
              <a:rPr lang="en-US" smtClean="0"/>
              <a:t>13</a:t>
            </a:fld>
            <a:endParaRPr lang="en-US"/>
          </a:p>
        </p:txBody>
      </p:sp>
    </p:spTree>
    <p:extLst>
      <p:ext uri="{BB962C8B-B14F-4D97-AF65-F5344CB8AC3E}">
        <p14:creationId xmlns:p14="http://schemas.microsoft.com/office/powerpoint/2010/main" val="220101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B4A1449-F391-4988-9093-929DA066BC66}" type="datetimeFigureOut">
              <a:rPr lang="en-US" smtClean="0"/>
              <a:t>7/17/2022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6488D6F-FEB2-434B-B446-94E743D0C26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670817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1449-F391-4988-9093-929DA066BC66}"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124651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1449-F391-4988-9093-929DA066BC66}"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81650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A1449-F391-4988-9093-929DA066BC66}"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3051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B4A1449-F391-4988-9093-929DA066BC66}" type="datetimeFigureOut">
              <a:rPr lang="en-US" smtClean="0"/>
              <a:t>7/17/2022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6488D6F-FEB2-434B-B446-94E743D0C26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06931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A1449-F391-4988-9093-929DA066BC66}"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1481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A1449-F391-4988-9093-929DA066BC66}" type="datetimeFigureOut">
              <a:rPr lang="en-US" smtClean="0"/>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213882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A1449-F391-4988-9093-929DA066BC66}" type="datetimeFigureOut">
              <a:rPr lang="en-US" smtClean="0"/>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146573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A1449-F391-4988-9093-929DA066BC66}" type="datetimeFigureOut">
              <a:rPr lang="en-US" smtClean="0"/>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88D6F-FEB2-434B-B446-94E743D0C26E}" type="slidenum">
              <a:rPr lang="en-US" smtClean="0"/>
              <a:t>‹#›</a:t>
            </a:fld>
            <a:endParaRPr lang="en-US"/>
          </a:p>
        </p:txBody>
      </p:sp>
    </p:spTree>
    <p:extLst>
      <p:ext uri="{BB962C8B-B14F-4D97-AF65-F5344CB8AC3E}">
        <p14:creationId xmlns:p14="http://schemas.microsoft.com/office/powerpoint/2010/main" val="250102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4A1449-F391-4988-9093-929DA066BC66}" type="datetimeFigureOut">
              <a:rPr lang="en-US" smtClean="0"/>
              <a:t>7/17/2022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488D6F-FEB2-434B-B446-94E743D0C26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582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4A1449-F391-4988-9093-929DA066BC66}" type="datetimeFigureOut">
              <a:rPr lang="en-US" smtClean="0"/>
              <a:t>7/17/2022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6488D6F-FEB2-434B-B446-94E743D0C26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783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B4A1449-F391-4988-9093-929DA066BC66}" type="datetimeFigureOut">
              <a:rPr lang="en-US" smtClean="0"/>
              <a:t>7/17/2022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6488D6F-FEB2-434B-B446-94E743D0C26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2951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8P7I5KfKLbc?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1B5A-9CCE-3E19-42D1-8F1B22DE065B}"/>
              </a:ext>
            </a:extLst>
          </p:cNvPr>
          <p:cNvSpPr>
            <a:spLocks noGrp="1"/>
          </p:cNvSpPr>
          <p:nvPr>
            <p:ph type="ctrTitle"/>
          </p:nvPr>
        </p:nvSpPr>
        <p:spPr/>
        <p:txBody>
          <a:bodyPr/>
          <a:lstStyle/>
          <a:p>
            <a:r>
              <a:rPr lang="en-US" sz="6600" cap="none" dirty="0">
                <a:latin typeface="Franklin Gothic Book" panose="020B0503020102020204" pitchFamily="34" charset="0"/>
              </a:rPr>
              <a:t>Field Artillery Site Suitability Analysis</a:t>
            </a:r>
          </a:p>
        </p:txBody>
      </p:sp>
      <p:sp>
        <p:nvSpPr>
          <p:cNvPr id="3" name="Subtitle 2">
            <a:extLst>
              <a:ext uri="{FF2B5EF4-FFF2-40B4-BE49-F238E27FC236}">
                <a16:creationId xmlns:a16="http://schemas.microsoft.com/office/drawing/2014/main" id="{E03180D1-FF87-3D53-88E2-3522EF641363}"/>
              </a:ext>
            </a:extLst>
          </p:cNvPr>
          <p:cNvSpPr>
            <a:spLocks noGrp="1"/>
          </p:cNvSpPr>
          <p:nvPr>
            <p:ph type="subTitle" idx="1"/>
          </p:nvPr>
        </p:nvSpPr>
        <p:spPr/>
        <p:txBody>
          <a:bodyPr>
            <a:normAutofit fontScale="92500" lnSpcReduction="10000"/>
          </a:bodyPr>
          <a:lstStyle/>
          <a:p>
            <a:r>
              <a:rPr lang="en-US" dirty="0"/>
              <a:t>Captain Cody Gilham </a:t>
            </a:r>
          </a:p>
          <a:p>
            <a:r>
              <a:rPr lang="en-US" dirty="0"/>
              <a:t>ctg5225@psu.edu</a:t>
            </a:r>
          </a:p>
          <a:p>
            <a:r>
              <a:rPr lang="en-US" dirty="0"/>
              <a:t>Adviser: Dr. Fritz Kessler</a:t>
            </a:r>
          </a:p>
        </p:txBody>
      </p:sp>
    </p:spTree>
    <p:extLst>
      <p:ext uri="{BB962C8B-B14F-4D97-AF65-F5344CB8AC3E}">
        <p14:creationId xmlns:p14="http://schemas.microsoft.com/office/powerpoint/2010/main" val="318905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0C29-AC86-D838-EEBA-72D993E9A85F}"/>
              </a:ext>
            </a:extLst>
          </p:cNvPr>
          <p:cNvSpPr>
            <a:spLocks noGrp="1"/>
          </p:cNvSpPr>
          <p:nvPr>
            <p:ph type="title"/>
          </p:nvPr>
        </p:nvSpPr>
        <p:spPr/>
        <p:txBody>
          <a:bodyPr/>
          <a:lstStyle/>
          <a:p>
            <a:r>
              <a:rPr lang="en-US" dirty="0"/>
              <a:t>Research Objective</a:t>
            </a:r>
          </a:p>
        </p:txBody>
      </p:sp>
      <p:sp>
        <p:nvSpPr>
          <p:cNvPr id="3" name="Content Placeholder 2">
            <a:extLst>
              <a:ext uri="{FF2B5EF4-FFF2-40B4-BE49-F238E27FC236}">
                <a16:creationId xmlns:a16="http://schemas.microsoft.com/office/drawing/2014/main" id="{7E356A0F-3BEC-9912-3062-6BCFC5F05ABA}"/>
              </a:ext>
            </a:extLst>
          </p:cNvPr>
          <p:cNvSpPr>
            <a:spLocks noGrp="1"/>
          </p:cNvSpPr>
          <p:nvPr>
            <p:ph idx="1"/>
          </p:nvPr>
        </p:nvSpPr>
        <p:spPr/>
        <p:txBody>
          <a:bodyPr/>
          <a:lstStyle/>
          <a:p>
            <a:r>
              <a:rPr lang="en-US" dirty="0"/>
              <a:t>Identify areas suitable for emplacement based on:</a:t>
            </a:r>
          </a:p>
          <a:p>
            <a:pPr lvl="1"/>
            <a:r>
              <a:rPr lang="en-US" dirty="0"/>
              <a:t>Slope</a:t>
            </a:r>
          </a:p>
          <a:p>
            <a:pPr lvl="1"/>
            <a:r>
              <a:rPr lang="en-US" dirty="0"/>
              <a:t>Aspect</a:t>
            </a:r>
          </a:p>
          <a:p>
            <a:pPr lvl="1"/>
            <a:r>
              <a:rPr lang="en-US" dirty="0"/>
              <a:t>Land Cover</a:t>
            </a:r>
          </a:p>
        </p:txBody>
      </p:sp>
    </p:spTree>
    <p:extLst>
      <p:ext uri="{BB962C8B-B14F-4D97-AF65-F5344CB8AC3E}">
        <p14:creationId xmlns:p14="http://schemas.microsoft.com/office/powerpoint/2010/main" val="423474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C6ED-7087-936E-E140-04BC5D159B0F}"/>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2562B17C-2AE6-FC80-EE5A-9FA67D787FA2}"/>
              </a:ext>
            </a:extLst>
          </p:cNvPr>
          <p:cNvSpPr>
            <a:spLocks noGrp="1"/>
          </p:cNvSpPr>
          <p:nvPr>
            <p:ph idx="1"/>
          </p:nvPr>
        </p:nvSpPr>
        <p:spPr>
          <a:xfrm>
            <a:off x="1371600" y="2286000"/>
            <a:ext cx="10297391" cy="2660073"/>
          </a:xfrm>
        </p:spPr>
        <p:txBody>
          <a:bodyPr>
            <a:normAutofit/>
          </a:bodyPr>
          <a:lstStyle/>
          <a:p>
            <a:r>
              <a:rPr lang="en-US" dirty="0"/>
              <a:t>Use ArcGIS to enable site suitability analysis for field artillery emplacements</a:t>
            </a:r>
          </a:p>
          <a:p>
            <a:endParaRPr lang="en-US" dirty="0"/>
          </a:p>
          <a:p>
            <a:r>
              <a:rPr lang="en-US" dirty="0"/>
              <a:t>Why I am doing this</a:t>
            </a:r>
          </a:p>
          <a:p>
            <a:endParaRPr lang="en-US" dirty="0"/>
          </a:p>
          <a:p>
            <a:r>
              <a:rPr lang="en-US" dirty="0"/>
              <a:t>What I am hoping to find</a:t>
            </a:r>
          </a:p>
        </p:txBody>
      </p:sp>
    </p:spTree>
    <p:extLst>
      <p:ext uri="{BB962C8B-B14F-4D97-AF65-F5344CB8AC3E}">
        <p14:creationId xmlns:p14="http://schemas.microsoft.com/office/powerpoint/2010/main" val="357778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4F18-1167-120A-9718-2741B057BC7C}"/>
              </a:ext>
            </a:extLst>
          </p:cNvPr>
          <p:cNvSpPr>
            <a:spLocks noGrp="1"/>
          </p:cNvSpPr>
          <p:nvPr>
            <p:ph type="title"/>
          </p:nvPr>
        </p:nvSpPr>
        <p:spPr/>
        <p:txBody>
          <a:bodyPr/>
          <a:lstStyle/>
          <a:p>
            <a:r>
              <a:rPr lang="en-US" dirty="0"/>
              <a:t>General Workflow</a:t>
            </a:r>
          </a:p>
        </p:txBody>
      </p:sp>
      <p:graphicFrame>
        <p:nvGraphicFramePr>
          <p:cNvPr id="4" name="Diagram 3">
            <a:extLst>
              <a:ext uri="{FF2B5EF4-FFF2-40B4-BE49-F238E27FC236}">
                <a16:creationId xmlns:a16="http://schemas.microsoft.com/office/drawing/2014/main" id="{243CCCDA-40F3-9A31-A597-611C4E2096AE}"/>
              </a:ext>
            </a:extLst>
          </p:cNvPr>
          <p:cNvGraphicFramePr/>
          <p:nvPr>
            <p:extLst>
              <p:ext uri="{D42A27DB-BD31-4B8C-83A1-F6EECF244321}">
                <p14:modId xmlns:p14="http://schemas.microsoft.com/office/powerpoint/2010/main" val="37547152"/>
              </p:ext>
            </p:extLst>
          </p:nvPr>
        </p:nvGraphicFramePr>
        <p:xfrm>
          <a:off x="1229360" y="2412153"/>
          <a:ext cx="10231120" cy="203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56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F4EA-8190-8A69-BADF-3BC4CAE55660}"/>
              </a:ext>
            </a:extLst>
          </p:cNvPr>
          <p:cNvSpPr>
            <a:spLocks noGrp="1"/>
          </p:cNvSpPr>
          <p:nvPr>
            <p:ph type="title"/>
          </p:nvPr>
        </p:nvSpPr>
        <p:spPr/>
        <p:txBody>
          <a:bodyPr/>
          <a:lstStyle/>
          <a:p>
            <a:r>
              <a:rPr lang="en-US" dirty="0"/>
              <a:t>Study Area</a:t>
            </a:r>
          </a:p>
        </p:txBody>
      </p:sp>
      <p:pic>
        <p:nvPicPr>
          <p:cNvPr id="5" name="Content Placeholder 4">
            <a:extLst>
              <a:ext uri="{FF2B5EF4-FFF2-40B4-BE49-F238E27FC236}">
                <a16:creationId xmlns:a16="http://schemas.microsoft.com/office/drawing/2014/main" id="{D9D70E66-55D2-E5B0-B311-9CF624870B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0003" y="361108"/>
            <a:ext cx="4741286" cy="6135783"/>
          </a:xfrm>
        </p:spPr>
      </p:pic>
      <p:sp>
        <p:nvSpPr>
          <p:cNvPr id="7" name="TextBox 6">
            <a:extLst>
              <a:ext uri="{FF2B5EF4-FFF2-40B4-BE49-F238E27FC236}">
                <a16:creationId xmlns:a16="http://schemas.microsoft.com/office/drawing/2014/main" id="{EC2E7A2E-F77F-869B-EC61-FCDCCD46A50A}"/>
              </a:ext>
            </a:extLst>
          </p:cNvPr>
          <p:cNvSpPr txBox="1"/>
          <p:nvPr/>
        </p:nvSpPr>
        <p:spPr>
          <a:xfrm>
            <a:off x="5900739" y="5743577"/>
            <a:ext cx="1026535" cy="461665"/>
          </a:xfrm>
          <a:prstGeom prst="rect">
            <a:avLst/>
          </a:prstGeom>
          <a:solidFill>
            <a:schemeClr val="bg1"/>
          </a:solidFill>
        </p:spPr>
        <p:txBody>
          <a:bodyPr wrap="square" rtlCol="0">
            <a:spAutoFit/>
          </a:bodyPr>
          <a:lstStyle/>
          <a:p>
            <a:r>
              <a:rPr lang="en-US" sz="800" dirty="0">
                <a:latin typeface="Arial" panose="020B0604020202020204" pitchFamily="34" charset="0"/>
                <a:cs typeface="Arial" panose="020B0604020202020204" pitchFamily="34" charset="0"/>
              </a:rPr>
              <a:t>Cody Gilham</a:t>
            </a:r>
          </a:p>
          <a:p>
            <a:r>
              <a:rPr lang="en-US" sz="800" dirty="0">
                <a:latin typeface="Arial" panose="020B0604020202020204" pitchFamily="34" charset="0"/>
                <a:cs typeface="Arial" panose="020B0604020202020204" pitchFamily="34" charset="0"/>
              </a:rPr>
              <a:t>GEOG 596A</a:t>
            </a:r>
          </a:p>
          <a:p>
            <a:r>
              <a:rPr lang="en-US" sz="800" dirty="0">
                <a:latin typeface="Arial" panose="020B0604020202020204" pitchFamily="34" charset="0"/>
                <a:cs typeface="Arial" panose="020B0604020202020204" pitchFamily="34" charset="0"/>
              </a:rPr>
              <a:t>July 14, 2022</a:t>
            </a:r>
          </a:p>
        </p:txBody>
      </p:sp>
      <p:sp>
        <p:nvSpPr>
          <p:cNvPr id="8" name="Content Placeholder 2">
            <a:extLst>
              <a:ext uri="{FF2B5EF4-FFF2-40B4-BE49-F238E27FC236}">
                <a16:creationId xmlns:a16="http://schemas.microsoft.com/office/drawing/2014/main" id="{6F56C74A-7014-A00B-4944-12B8A778B3BF}"/>
              </a:ext>
            </a:extLst>
          </p:cNvPr>
          <p:cNvSpPr txBox="1">
            <a:spLocks/>
          </p:cNvSpPr>
          <p:nvPr/>
        </p:nvSpPr>
        <p:spPr>
          <a:xfrm>
            <a:off x="1371600" y="2286000"/>
            <a:ext cx="3516892" cy="24003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Fort Polk, Louisiana</a:t>
            </a:r>
          </a:p>
          <a:p>
            <a:endParaRPr lang="en-US" dirty="0"/>
          </a:p>
          <a:p>
            <a:r>
              <a:rPr lang="en-US" dirty="0"/>
              <a:t>Premier Training Center</a:t>
            </a:r>
          </a:p>
          <a:p>
            <a:endParaRPr lang="en-US" dirty="0"/>
          </a:p>
          <a:p>
            <a:r>
              <a:rPr lang="en-US" dirty="0"/>
              <a:t>Wooded and mixed terrain</a:t>
            </a:r>
          </a:p>
        </p:txBody>
      </p:sp>
    </p:spTree>
    <p:extLst>
      <p:ext uri="{BB962C8B-B14F-4D97-AF65-F5344CB8AC3E}">
        <p14:creationId xmlns:p14="http://schemas.microsoft.com/office/powerpoint/2010/main" val="155176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64B2-660C-53CF-BC76-B4D717ACCBC5}"/>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30E3C60D-5804-336E-2C5C-2E883E5D235C}"/>
              </a:ext>
            </a:extLst>
          </p:cNvPr>
          <p:cNvSpPr>
            <a:spLocks noGrp="1"/>
          </p:cNvSpPr>
          <p:nvPr>
            <p:ph idx="1"/>
          </p:nvPr>
        </p:nvSpPr>
        <p:spPr>
          <a:xfrm>
            <a:off x="1371600" y="1545772"/>
            <a:ext cx="9601200" cy="4626428"/>
          </a:xfrm>
        </p:spPr>
        <p:txBody>
          <a:bodyPr>
            <a:normAutofit/>
          </a:bodyPr>
          <a:lstStyle/>
          <a:p>
            <a:pPr marL="987552" lvl="2" indent="0">
              <a:buNone/>
            </a:pPr>
            <a:endParaRPr lang="en-US" dirty="0"/>
          </a:p>
          <a:p>
            <a:r>
              <a:rPr lang="en-US" dirty="0"/>
              <a:t>Landsat Imagery – 30m x 30m</a:t>
            </a:r>
          </a:p>
          <a:p>
            <a:pPr lvl="1"/>
            <a:r>
              <a:rPr lang="en-US" dirty="0"/>
              <a:t>Used for general visual analysis</a:t>
            </a:r>
          </a:p>
          <a:p>
            <a:r>
              <a:rPr lang="en-US" dirty="0"/>
              <a:t>Sentinel-2 Imagery – 10m x 10m</a:t>
            </a:r>
          </a:p>
          <a:p>
            <a:pPr lvl="1"/>
            <a:r>
              <a:rPr lang="en-US" dirty="0"/>
              <a:t>Provides more accurate land cover classification</a:t>
            </a:r>
          </a:p>
          <a:p>
            <a:pPr lvl="1"/>
            <a:r>
              <a:rPr lang="en-US" dirty="0"/>
              <a:t>Used to identify grass land cover class that is suitable</a:t>
            </a:r>
          </a:p>
          <a:p>
            <a:r>
              <a:rPr lang="en-US" dirty="0"/>
              <a:t>Digital elevation model</a:t>
            </a:r>
          </a:p>
          <a:p>
            <a:pPr lvl="1"/>
            <a:r>
              <a:rPr lang="en-US" dirty="0"/>
              <a:t>Create of slope</a:t>
            </a:r>
          </a:p>
          <a:p>
            <a:pPr lvl="1"/>
            <a:r>
              <a:rPr lang="en-US" dirty="0"/>
              <a:t>Create of aspect</a:t>
            </a:r>
          </a:p>
          <a:p>
            <a:pPr lvl="1"/>
            <a:r>
              <a:rPr lang="en-US" dirty="0"/>
              <a:t>Create of hillshade</a:t>
            </a:r>
          </a:p>
          <a:p>
            <a:pPr lvl="2"/>
            <a:endParaRPr lang="en-US" dirty="0"/>
          </a:p>
        </p:txBody>
      </p:sp>
    </p:spTree>
    <p:extLst>
      <p:ext uri="{BB962C8B-B14F-4D97-AF65-F5344CB8AC3E}">
        <p14:creationId xmlns:p14="http://schemas.microsoft.com/office/powerpoint/2010/main" val="178341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6721-B922-C1A8-4E52-D83F5E11113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DBD4836D-E2BD-794A-8207-436E3521CAFC}"/>
              </a:ext>
            </a:extLst>
          </p:cNvPr>
          <p:cNvSpPr>
            <a:spLocks noGrp="1"/>
          </p:cNvSpPr>
          <p:nvPr>
            <p:ph idx="1"/>
          </p:nvPr>
        </p:nvSpPr>
        <p:spPr>
          <a:xfrm>
            <a:off x="1371600" y="1638300"/>
            <a:ext cx="9601200" cy="3581400"/>
          </a:xfrm>
        </p:spPr>
        <p:txBody>
          <a:bodyPr/>
          <a:lstStyle/>
          <a:p>
            <a:r>
              <a:rPr lang="en-US" dirty="0"/>
              <a:t>ArcGIS Pro Tools</a:t>
            </a:r>
          </a:p>
          <a:p>
            <a:pPr lvl="1"/>
            <a:r>
              <a:rPr lang="en-US" dirty="0"/>
              <a:t>Unsupervised Land Cover Classification</a:t>
            </a:r>
          </a:p>
          <a:p>
            <a:pPr lvl="1"/>
            <a:r>
              <a:rPr lang="en-US" dirty="0"/>
              <a:t>Slope analysis</a:t>
            </a:r>
          </a:p>
          <a:p>
            <a:pPr lvl="1"/>
            <a:r>
              <a:rPr lang="en-US" dirty="0"/>
              <a:t>Aspect analysis</a:t>
            </a:r>
          </a:p>
          <a:p>
            <a:pPr lvl="1"/>
            <a:r>
              <a:rPr lang="en-US" dirty="0"/>
              <a:t>Reclassify</a:t>
            </a:r>
          </a:p>
          <a:p>
            <a:pPr lvl="1"/>
            <a:r>
              <a:rPr lang="en-US" dirty="0"/>
              <a:t>Raster Calculator</a:t>
            </a:r>
          </a:p>
          <a:p>
            <a:endParaRPr lang="en-US" dirty="0"/>
          </a:p>
        </p:txBody>
      </p:sp>
    </p:spTree>
    <p:extLst>
      <p:ext uri="{BB962C8B-B14F-4D97-AF65-F5344CB8AC3E}">
        <p14:creationId xmlns:p14="http://schemas.microsoft.com/office/powerpoint/2010/main" val="150011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AE93-E318-0715-55DA-C50770024B61}"/>
              </a:ext>
            </a:extLst>
          </p:cNvPr>
          <p:cNvSpPr>
            <a:spLocks noGrp="1"/>
          </p:cNvSpPr>
          <p:nvPr>
            <p:ph type="title"/>
          </p:nvPr>
        </p:nvSpPr>
        <p:spPr/>
        <p:txBody>
          <a:bodyPr/>
          <a:lstStyle/>
          <a:p>
            <a:r>
              <a:rPr lang="en-US" dirty="0"/>
              <a:t>Intermediate Data Layers</a:t>
            </a:r>
          </a:p>
        </p:txBody>
      </p:sp>
      <p:pic>
        <p:nvPicPr>
          <p:cNvPr id="5" name="Picture 4">
            <a:extLst>
              <a:ext uri="{FF2B5EF4-FFF2-40B4-BE49-F238E27FC236}">
                <a16:creationId xmlns:a16="http://schemas.microsoft.com/office/drawing/2014/main" id="{FF4C7438-4982-491B-6537-DE88EF707D0B}"/>
              </a:ext>
            </a:extLst>
          </p:cNvPr>
          <p:cNvPicPr>
            <a:picLocks noChangeAspect="1"/>
          </p:cNvPicPr>
          <p:nvPr/>
        </p:nvPicPr>
        <p:blipFill>
          <a:blip r:embed="rId3"/>
          <a:stretch>
            <a:fillRect/>
          </a:stretch>
        </p:blipFill>
        <p:spPr>
          <a:xfrm>
            <a:off x="1219200" y="1491113"/>
            <a:ext cx="5483680" cy="3391737"/>
          </a:xfrm>
          <a:prstGeom prst="rect">
            <a:avLst/>
          </a:prstGeom>
        </p:spPr>
      </p:pic>
      <p:pic>
        <p:nvPicPr>
          <p:cNvPr id="7" name="Picture 6">
            <a:extLst>
              <a:ext uri="{FF2B5EF4-FFF2-40B4-BE49-F238E27FC236}">
                <a16:creationId xmlns:a16="http://schemas.microsoft.com/office/drawing/2014/main" id="{7AE1871A-04CE-8F1A-CA46-422619622C6E}"/>
              </a:ext>
            </a:extLst>
          </p:cNvPr>
          <p:cNvPicPr>
            <a:picLocks noChangeAspect="1"/>
          </p:cNvPicPr>
          <p:nvPr/>
        </p:nvPicPr>
        <p:blipFill>
          <a:blip r:embed="rId4"/>
          <a:stretch>
            <a:fillRect/>
          </a:stretch>
        </p:blipFill>
        <p:spPr>
          <a:xfrm>
            <a:off x="7576808" y="535073"/>
            <a:ext cx="4230712" cy="2586404"/>
          </a:xfrm>
          <a:prstGeom prst="rect">
            <a:avLst/>
          </a:prstGeom>
        </p:spPr>
      </p:pic>
      <p:pic>
        <p:nvPicPr>
          <p:cNvPr id="9" name="Picture 8">
            <a:extLst>
              <a:ext uri="{FF2B5EF4-FFF2-40B4-BE49-F238E27FC236}">
                <a16:creationId xmlns:a16="http://schemas.microsoft.com/office/drawing/2014/main" id="{DB8233B1-F40D-9508-0A0D-0F1F5FCC2608}"/>
              </a:ext>
            </a:extLst>
          </p:cNvPr>
          <p:cNvPicPr>
            <a:picLocks noChangeAspect="1"/>
          </p:cNvPicPr>
          <p:nvPr/>
        </p:nvPicPr>
        <p:blipFill>
          <a:blip r:embed="rId5"/>
          <a:stretch>
            <a:fillRect/>
          </a:stretch>
        </p:blipFill>
        <p:spPr>
          <a:xfrm>
            <a:off x="7605304" y="3612515"/>
            <a:ext cx="4230711" cy="2621725"/>
          </a:xfrm>
          <a:prstGeom prst="rect">
            <a:avLst/>
          </a:prstGeom>
        </p:spPr>
      </p:pic>
      <p:sp>
        <p:nvSpPr>
          <p:cNvPr id="10" name="TextBox 9">
            <a:extLst>
              <a:ext uri="{FF2B5EF4-FFF2-40B4-BE49-F238E27FC236}">
                <a16:creationId xmlns:a16="http://schemas.microsoft.com/office/drawing/2014/main" id="{EA261F4B-127D-C74C-8EA0-6B77DF849616}"/>
              </a:ext>
            </a:extLst>
          </p:cNvPr>
          <p:cNvSpPr txBox="1"/>
          <p:nvPr/>
        </p:nvSpPr>
        <p:spPr>
          <a:xfrm>
            <a:off x="5126503" y="1566132"/>
            <a:ext cx="1582737" cy="646331"/>
          </a:xfrm>
          <a:prstGeom prst="rect">
            <a:avLst/>
          </a:prstGeom>
          <a:noFill/>
        </p:spPr>
        <p:txBody>
          <a:bodyPr wrap="square" rtlCol="0">
            <a:spAutoFit/>
          </a:bodyPr>
          <a:lstStyle/>
          <a:p>
            <a:pPr algn="ctr"/>
            <a:r>
              <a:rPr lang="en-US" dirty="0"/>
              <a:t>Land Cover </a:t>
            </a:r>
          </a:p>
          <a:p>
            <a:pPr algn="ctr"/>
            <a:r>
              <a:rPr lang="en-US" dirty="0"/>
              <a:t>Classification</a:t>
            </a:r>
          </a:p>
        </p:txBody>
      </p:sp>
      <p:sp>
        <p:nvSpPr>
          <p:cNvPr id="13" name="TextBox 12">
            <a:extLst>
              <a:ext uri="{FF2B5EF4-FFF2-40B4-BE49-F238E27FC236}">
                <a16:creationId xmlns:a16="http://schemas.microsoft.com/office/drawing/2014/main" id="{A757A43E-4334-9C56-E47C-01733E7AB1CD}"/>
              </a:ext>
            </a:extLst>
          </p:cNvPr>
          <p:cNvSpPr txBox="1"/>
          <p:nvPr/>
        </p:nvSpPr>
        <p:spPr>
          <a:xfrm>
            <a:off x="10820400" y="695564"/>
            <a:ext cx="832339" cy="369332"/>
          </a:xfrm>
          <a:prstGeom prst="rect">
            <a:avLst/>
          </a:prstGeom>
          <a:noFill/>
        </p:spPr>
        <p:txBody>
          <a:bodyPr wrap="square" rtlCol="0">
            <a:spAutoFit/>
          </a:bodyPr>
          <a:lstStyle/>
          <a:p>
            <a:r>
              <a:rPr lang="en-US" dirty="0"/>
              <a:t>Aspect</a:t>
            </a:r>
          </a:p>
        </p:txBody>
      </p:sp>
      <p:sp>
        <p:nvSpPr>
          <p:cNvPr id="15" name="TextBox 14">
            <a:extLst>
              <a:ext uri="{FF2B5EF4-FFF2-40B4-BE49-F238E27FC236}">
                <a16:creationId xmlns:a16="http://schemas.microsoft.com/office/drawing/2014/main" id="{BBD5C9DE-9098-BA7E-2466-D8F426D9EC8C}"/>
              </a:ext>
            </a:extLst>
          </p:cNvPr>
          <p:cNvSpPr txBox="1"/>
          <p:nvPr/>
        </p:nvSpPr>
        <p:spPr>
          <a:xfrm>
            <a:off x="10919041" y="3780435"/>
            <a:ext cx="733698" cy="369332"/>
          </a:xfrm>
          <a:prstGeom prst="rect">
            <a:avLst/>
          </a:prstGeom>
          <a:noFill/>
        </p:spPr>
        <p:txBody>
          <a:bodyPr wrap="square" rtlCol="0">
            <a:spAutoFit/>
          </a:bodyPr>
          <a:lstStyle/>
          <a:p>
            <a:r>
              <a:rPr lang="en-US" dirty="0"/>
              <a:t>Slope</a:t>
            </a:r>
          </a:p>
        </p:txBody>
      </p:sp>
      <p:sp>
        <p:nvSpPr>
          <p:cNvPr id="17" name="Content Placeholder 2">
            <a:extLst>
              <a:ext uri="{FF2B5EF4-FFF2-40B4-BE49-F238E27FC236}">
                <a16:creationId xmlns:a16="http://schemas.microsoft.com/office/drawing/2014/main" id="{4A552F90-6B8C-61A1-7742-FFFFCB76CEC2}"/>
              </a:ext>
            </a:extLst>
          </p:cNvPr>
          <p:cNvSpPr>
            <a:spLocks noGrp="1"/>
          </p:cNvSpPr>
          <p:nvPr>
            <p:ph idx="1"/>
          </p:nvPr>
        </p:nvSpPr>
        <p:spPr>
          <a:xfrm>
            <a:off x="2387685" y="4976445"/>
            <a:ext cx="3177605" cy="1881555"/>
          </a:xfrm>
        </p:spPr>
        <p:txBody>
          <a:bodyPr>
            <a:normAutofit fontScale="92500" lnSpcReduction="20000"/>
          </a:bodyPr>
          <a:lstStyle/>
          <a:p>
            <a:pPr marL="0" indent="0" algn="ctr">
              <a:buNone/>
            </a:pPr>
            <a:r>
              <a:rPr lang="en-US" u="sng" dirty="0"/>
              <a:t>Legend</a:t>
            </a:r>
          </a:p>
          <a:p>
            <a:pPr marL="0" indent="0">
              <a:buNone/>
            </a:pPr>
            <a:r>
              <a:rPr lang="en-US" dirty="0"/>
              <a:t>	Grass</a:t>
            </a:r>
          </a:p>
          <a:p>
            <a:pPr marL="0" indent="0">
              <a:buNone/>
            </a:pPr>
            <a:r>
              <a:rPr lang="en-US" dirty="0"/>
              <a:t>	Water</a:t>
            </a:r>
          </a:p>
          <a:p>
            <a:pPr marL="0" indent="0">
              <a:buNone/>
            </a:pPr>
            <a:r>
              <a:rPr lang="en-US" dirty="0"/>
              <a:t>	Paved</a:t>
            </a:r>
          </a:p>
          <a:p>
            <a:pPr marL="0" indent="0">
              <a:buNone/>
            </a:pPr>
            <a:r>
              <a:rPr lang="en-US" dirty="0"/>
              <a:t>	Forest</a:t>
            </a:r>
          </a:p>
        </p:txBody>
      </p:sp>
      <p:sp>
        <p:nvSpPr>
          <p:cNvPr id="18" name="Rectangle 17">
            <a:extLst>
              <a:ext uri="{FF2B5EF4-FFF2-40B4-BE49-F238E27FC236}">
                <a16:creationId xmlns:a16="http://schemas.microsoft.com/office/drawing/2014/main" id="{68138C13-BE70-F194-E033-283B2A0BD6B4}"/>
              </a:ext>
            </a:extLst>
          </p:cNvPr>
          <p:cNvSpPr/>
          <p:nvPr/>
        </p:nvSpPr>
        <p:spPr>
          <a:xfrm>
            <a:off x="2800096" y="6106255"/>
            <a:ext cx="321547" cy="174767"/>
          </a:xfrm>
          <a:prstGeom prst="rect">
            <a:avLst/>
          </a:prstGeom>
          <a:solidFill>
            <a:srgbClr val="E8D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618156-3C50-A18C-A11F-FBD9DF193300}"/>
              </a:ext>
            </a:extLst>
          </p:cNvPr>
          <p:cNvSpPr/>
          <p:nvPr/>
        </p:nvSpPr>
        <p:spPr>
          <a:xfrm>
            <a:off x="2793826" y="5741809"/>
            <a:ext cx="321547" cy="174767"/>
          </a:xfrm>
          <a:prstGeom prst="rect">
            <a:avLst/>
          </a:prstGeom>
          <a:solidFill>
            <a:srgbClr val="5475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00C6F3-C910-5469-5EF6-1406D477FFF2}"/>
              </a:ext>
            </a:extLst>
          </p:cNvPr>
          <p:cNvSpPr/>
          <p:nvPr/>
        </p:nvSpPr>
        <p:spPr>
          <a:xfrm>
            <a:off x="2793825" y="5373262"/>
            <a:ext cx="321547" cy="174767"/>
          </a:xfrm>
          <a:prstGeom prst="rect">
            <a:avLst/>
          </a:prstGeom>
          <a:solidFill>
            <a:srgbClr val="FBF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93FAEE-928C-019C-E26D-F08F8437EDDC}"/>
              </a:ext>
            </a:extLst>
          </p:cNvPr>
          <p:cNvSpPr/>
          <p:nvPr/>
        </p:nvSpPr>
        <p:spPr>
          <a:xfrm>
            <a:off x="2800096" y="6470701"/>
            <a:ext cx="321547" cy="174767"/>
          </a:xfrm>
          <a:prstGeom prst="rect">
            <a:avLst/>
          </a:prstGeom>
          <a:solidFill>
            <a:srgbClr val="85C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26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6E07-6CCF-F504-6B10-D84BDC17C288}"/>
              </a:ext>
            </a:extLst>
          </p:cNvPr>
          <p:cNvSpPr>
            <a:spLocks noGrp="1"/>
          </p:cNvSpPr>
          <p:nvPr>
            <p:ph type="title"/>
          </p:nvPr>
        </p:nvSpPr>
        <p:spPr/>
        <p:txBody>
          <a:bodyPr/>
          <a:lstStyle/>
          <a:p>
            <a:r>
              <a:rPr lang="en-US" dirty="0"/>
              <a:t>Preliminary Results</a:t>
            </a:r>
          </a:p>
        </p:txBody>
      </p:sp>
      <p:pic>
        <p:nvPicPr>
          <p:cNvPr id="5" name="Picture 4">
            <a:extLst>
              <a:ext uri="{FF2B5EF4-FFF2-40B4-BE49-F238E27FC236}">
                <a16:creationId xmlns:a16="http://schemas.microsoft.com/office/drawing/2014/main" id="{CF385C3A-0C78-7C98-FF6F-259239A7ECC6}"/>
              </a:ext>
            </a:extLst>
          </p:cNvPr>
          <p:cNvPicPr>
            <a:picLocks noChangeAspect="1"/>
          </p:cNvPicPr>
          <p:nvPr/>
        </p:nvPicPr>
        <p:blipFill>
          <a:blip r:embed="rId3"/>
          <a:stretch>
            <a:fillRect/>
          </a:stretch>
        </p:blipFill>
        <p:spPr>
          <a:xfrm>
            <a:off x="1442590" y="1517928"/>
            <a:ext cx="6513379" cy="4862552"/>
          </a:xfrm>
          <a:prstGeom prst="rect">
            <a:avLst/>
          </a:prstGeom>
        </p:spPr>
      </p:pic>
      <p:sp>
        <p:nvSpPr>
          <p:cNvPr id="4" name="Content Placeholder 2">
            <a:extLst>
              <a:ext uri="{FF2B5EF4-FFF2-40B4-BE49-F238E27FC236}">
                <a16:creationId xmlns:a16="http://schemas.microsoft.com/office/drawing/2014/main" id="{EB03B121-C849-E8D3-BD15-9898EE4A0EA1}"/>
              </a:ext>
            </a:extLst>
          </p:cNvPr>
          <p:cNvSpPr>
            <a:spLocks noGrp="1"/>
          </p:cNvSpPr>
          <p:nvPr>
            <p:ph idx="1"/>
          </p:nvPr>
        </p:nvSpPr>
        <p:spPr>
          <a:xfrm>
            <a:off x="8418193" y="2570478"/>
            <a:ext cx="3177605" cy="3581400"/>
          </a:xfrm>
        </p:spPr>
        <p:txBody>
          <a:bodyPr/>
          <a:lstStyle/>
          <a:p>
            <a:pPr marL="0" indent="0" algn="ctr">
              <a:buNone/>
            </a:pPr>
            <a:r>
              <a:rPr lang="en-US" u="sng" dirty="0"/>
              <a:t>Legend</a:t>
            </a:r>
          </a:p>
          <a:p>
            <a:pPr marL="0" indent="0">
              <a:buNone/>
            </a:pPr>
            <a:r>
              <a:rPr lang="en-US" dirty="0"/>
              <a:t>	Grass</a:t>
            </a:r>
          </a:p>
          <a:p>
            <a:pPr marL="0" indent="0">
              <a:buNone/>
            </a:pPr>
            <a:r>
              <a:rPr lang="en-US" dirty="0"/>
              <a:t>	Water</a:t>
            </a:r>
          </a:p>
          <a:p>
            <a:pPr marL="0" indent="0">
              <a:buNone/>
            </a:pPr>
            <a:r>
              <a:rPr lang="en-US" dirty="0"/>
              <a:t>	Paved</a:t>
            </a:r>
          </a:p>
          <a:p>
            <a:pPr marL="0" indent="0">
              <a:buNone/>
            </a:pPr>
            <a:r>
              <a:rPr lang="en-US" dirty="0"/>
              <a:t>	Urban</a:t>
            </a:r>
          </a:p>
          <a:p>
            <a:pPr marL="0" indent="0">
              <a:buNone/>
            </a:pPr>
            <a:r>
              <a:rPr lang="en-US" dirty="0"/>
              <a:t>	Forest</a:t>
            </a:r>
          </a:p>
          <a:p>
            <a:pPr marL="0" indent="0">
              <a:buNone/>
            </a:pPr>
            <a:r>
              <a:rPr lang="en-US" dirty="0"/>
              <a:t>	Meets Criteria for 	East-West firing</a:t>
            </a:r>
          </a:p>
          <a:p>
            <a:pPr marL="0" indent="0">
              <a:buNone/>
            </a:pPr>
            <a:endParaRPr lang="en-US" dirty="0"/>
          </a:p>
        </p:txBody>
      </p:sp>
      <p:sp>
        <p:nvSpPr>
          <p:cNvPr id="3" name="Rectangle 2">
            <a:extLst>
              <a:ext uri="{FF2B5EF4-FFF2-40B4-BE49-F238E27FC236}">
                <a16:creationId xmlns:a16="http://schemas.microsoft.com/office/drawing/2014/main" id="{2684EA74-3C5B-628A-DEDD-2EF1C192BAD6}"/>
              </a:ext>
            </a:extLst>
          </p:cNvPr>
          <p:cNvSpPr/>
          <p:nvPr/>
        </p:nvSpPr>
        <p:spPr>
          <a:xfrm>
            <a:off x="8812404" y="3975362"/>
            <a:ext cx="321547" cy="202223"/>
          </a:xfrm>
          <a:prstGeom prst="rect">
            <a:avLst/>
          </a:prstGeom>
          <a:solidFill>
            <a:srgbClr val="E8D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DA00C6-A758-ABEE-E310-9B5F6C978729}"/>
              </a:ext>
            </a:extLst>
          </p:cNvPr>
          <p:cNvSpPr/>
          <p:nvPr/>
        </p:nvSpPr>
        <p:spPr>
          <a:xfrm>
            <a:off x="8812403" y="3548932"/>
            <a:ext cx="321547" cy="202223"/>
          </a:xfrm>
          <a:prstGeom prst="rect">
            <a:avLst/>
          </a:prstGeom>
          <a:solidFill>
            <a:srgbClr val="5475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AC7AA4-1F04-7FF6-C57A-A38527015F6E}"/>
              </a:ext>
            </a:extLst>
          </p:cNvPr>
          <p:cNvSpPr/>
          <p:nvPr/>
        </p:nvSpPr>
        <p:spPr>
          <a:xfrm>
            <a:off x="8812403" y="3123138"/>
            <a:ext cx="321547" cy="202223"/>
          </a:xfrm>
          <a:prstGeom prst="rect">
            <a:avLst/>
          </a:prstGeom>
          <a:solidFill>
            <a:srgbClr val="FBF6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2DF46A-BCA3-ACB5-C899-A9DB5A0BBDAB}"/>
              </a:ext>
            </a:extLst>
          </p:cNvPr>
          <p:cNvSpPr/>
          <p:nvPr/>
        </p:nvSpPr>
        <p:spPr>
          <a:xfrm>
            <a:off x="8812403" y="4398437"/>
            <a:ext cx="321547" cy="202223"/>
          </a:xfrm>
          <a:prstGeom prst="rect">
            <a:avLst/>
          </a:prstGeom>
          <a:solidFill>
            <a:srgbClr val="E8D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41F5AA-8C14-CC78-7EE5-EB14C2926F4F}"/>
              </a:ext>
            </a:extLst>
          </p:cNvPr>
          <p:cNvSpPr/>
          <p:nvPr/>
        </p:nvSpPr>
        <p:spPr>
          <a:xfrm>
            <a:off x="8812403" y="4861397"/>
            <a:ext cx="321547" cy="202223"/>
          </a:xfrm>
          <a:prstGeom prst="rect">
            <a:avLst/>
          </a:prstGeom>
          <a:solidFill>
            <a:srgbClr val="85C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846BB4-BE60-0D38-4407-C10DEBB748CA}"/>
              </a:ext>
            </a:extLst>
          </p:cNvPr>
          <p:cNvSpPr/>
          <p:nvPr/>
        </p:nvSpPr>
        <p:spPr>
          <a:xfrm>
            <a:off x="8812403" y="5324357"/>
            <a:ext cx="321547" cy="202223"/>
          </a:xfrm>
          <a:prstGeom prst="rect">
            <a:avLst/>
          </a:prstGeom>
          <a:solidFill>
            <a:srgbClr val="EFA3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0A2BAB-185F-7604-8761-FFE31815FAF7}"/>
              </a:ext>
            </a:extLst>
          </p:cNvPr>
          <p:cNvSpPr txBox="1"/>
          <p:nvPr/>
        </p:nvSpPr>
        <p:spPr>
          <a:xfrm>
            <a:off x="8834783" y="1434097"/>
            <a:ext cx="2344423" cy="830997"/>
          </a:xfrm>
          <a:prstGeom prst="rect">
            <a:avLst/>
          </a:prstGeom>
          <a:noFill/>
        </p:spPr>
        <p:txBody>
          <a:bodyPr wrap="none" rtlCol="0">
            <a:spAutoFit/>
          </a:bodyPr>
          <a:lstStyle/>
          <a:p>
            <a:pPr algn="ctr"/>
            <a:r>
              <a:rPr lang="en-US" sz="2400" dirty="0"/>
              <a:t>East-West Firing </a:t>
            </a:r>
          </a:p>
          <a:p>
            <a:pPr algn="ctr"/>
            <a:r>
              <a:rPr lang="en-US" sz="2400" dirty="0"/>
              <a:t>Site Suitability </a:t>
            </a:r>
          </a:p>
        </p:txBody>
      </p:sp>
    </p:spTree>
    <p:extLst>
      <p:ext uri="{BB962C8B-B14F-4D97-AF65-F5344CB8AC3E}">
        <p14:creationId xmlns:p14="http://schemas.microsoft.com/office/powerpoint/2010/main" val="388141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B1D6-8166-9978-AB9C-0D83CC281E96}"/>
              </a:ext>
            </a:extLst>
          </p:cNvPr>
          <p:cNvSpPr>
            <a:spLocks noGrp="1"/>
          </p:cNvSpPr>
          <p:nvPr>
            <p:ph type="title"/>
          </p:nvPr>
        </p:nvSpPr>
        <p:spPr/>
        <p:txBody>
          <a:bodyPr/>
          <a:lstStyle/>
          <a:p>
            <a:r>
              <a:rPr lang="en-US" dirty="0"/>
              <a:t>Analysis Improvements</a:t>
            </a:r>
          </a:p>
        </p:txBody>
      </p:sp>
      <p:sp>
        <p:nvSpPr>
          <p:cNvPr id="3" name="Content Placeholder 2">
            <a:extLst>
              <a:ext uri="{FF2B5EF4-FFF2-40B4-BE49-F238E27FC236}">
                <a16:creationId xmlns:a16="http://schemas.microsoft.com/office/drawing/2014/main" id="{0E2536A1-D252-DC78-FA4F-7019C40707BA}"/>
              </a:ext>
            </a:extLst>
          </p:cNvPr>
          <p:cNvSpPr>
            <a:spLocks noGrp="1"/>
          </p:cNvSpPr>
          <p:nvPr>
            <p:ph idx="1"/>
          </p:nvPr>
        </p:nvSpPr>
        <p:spPr/>
        <p:txBody>
          <a:bodyPr/>
          <a:lstStyle/>
          <a:p>
            <a:r>
              <a:rPr lang="en-US" dirty="0"/>
              <a:t>LiDAR Data</a:t>
            </a:r>
          </a:p>
          <a:p>
            <a:pPr lvl="1"/>
            <a:r>
              <a:rPr lang="en-US" dirty="0"/>
              <a:t>To include tree height and other structures into analysis</a:t>
            </a:r>
          </a:p>
          <a:p>
            <a:r>
              <a:rPr lang="en-US" dirty="0"/>
              <a:t>Distance from objects</a:t>
            </a:r>
          </a:p>
          <a:p>
            <a:pPr lvl="1"/>
            <a:r>
              <a:rPr lang="en-US" dirty="0"/>
              <a:t>To include criteria based on distance from trees or objects</a:t>
            </a:r>
          </a:p>
          <a:p>
            <a:r>
              <a:rPr lang="en-US" dirty="0"/>
              <a:t>Other study areas</a:t>
            </a:r>
          </a:p>
          <a:p>
            <a:pPr lvl="1"/>
            <a:r>
              <a:rPr lang="en-US" dirty="0"/>
              <a:t>Fort Irwin, California which is mountainous and desert</a:t>
            </a:r>
          </a:p>
          <a:p>
            <a:pPr lvl="1"/>
            <a:r>
              <a:rPr lang="en-US" dirty="0"/>
              <a:t>Fort Campbell, Kentucky which is less wooded than Fort Polk but generally flat</a:t>
            </a:r>
          </a:p>
        </p:txBody>
      </p:sp>
    </p:spTree>
    <p:extLst>
      <p:ext uri="{BB962C8B-B14F-4D97-AF65-F5344CB8AC3E}">
        <p14:creationId xmlns:p14="http://schemas.microsoft.com/office/powerpoint/2010/main" val="91322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DA31-5CA1-70AE-20D9-E03CBD0B0024}"/>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1464D410-6BB7-50AB-DD27-AB366B40645E}"/>
              </a:ext>
            </a:extLst>
          </p:cNvPr>
          <p:cNvSpPr>
            <a:spLocks noGrp="1"/>
          </p:cNvSpPr>
          <p:nvPr>
            <p:ph idx="1"/>
          </p:nvPr>
        </p:nvSpPr>
        <p:spPr>
          <a:xfrm>
            <a:off x="1371600" y="1784555"/>
            <a:ext cx="9601200" cy="3581400"/>
          </a:xfrm>
        </p:spPr>
        <p:txBody>
          <a:bodyPr/>
          <a:lstStyle/>
          <a:p>
            <a:r>
              <a:rPr lang="en-US" dirty="0"/>
              <a:t>Proof of concept converted into mobile web application</a:t>
            </a:r>
          </a:p>
          <a:p>
            <a:r>
              <a:rPr lang="en-US" dirty="0"/>
              <a:t>Removes operator from using ArcGIS Pro</a:t>
            </a:r>
          </a:p>
          <a:p>
            <a:r>
              <a:rPr lang="en-US" dirty="0"/>
              <a:t>Search for willing contractor for development</a:t>
            </a:r>
          </a:p>
          <a:p>
            <a:endParaRPr lang="en-US" dirty="0"/>
          </a:p>
          <a:p>
            <a:pPr marL="0" indent="0">
              <a:buNone/>
            </a:pPr>
            <a:endParaRPr lang="en-US" dirty="0"/>
          </a:p>
        </p:txBody>
      </p:sp>
      <p:pic>
        <p:nvPicPr>
          <p:cNvPr id="6" name="Picture 5" descr="Map&#10;&#10;Description automatically generated">
            <a:extLst>
              <a:ext uri="{FF2B5EF4-FFF2-40B4-BE49-F238E27FC236}">
                <a16:creationId xmlns:a16="http://schemas.microsoft.com/office/drawing/2014/main" id="{0A68D45F-0DC6-89AF-C2F4-4784D7FF7319}"/>
              </a:ext>
            </a:extLst>
          </p:cNvPr>
          <p:cNvPicPr>
            <a:picLocks noChangeAspect="1"/>
          </p:cNvPicPr>
          <p:nvPr/>
        </p:nvPicPr>
        <p:blipFill>
          <a:blip r:embed="rId2"/>
          <a:stretch>
            <a:fillRect/>
          </a:stretch>
        </p:blipFill>
        <p:spPr>
          <a:xfrm>
            <a:off x="943896" y="3229742"/>
            <a:ext cx="3519550" cy="2917722"/>
          </a:xfrm>
          <a:prstGeom prst="rect">
            <a:avLst/>
          </a:prstGeom>
        </p:spPr>
      </p:pic>
      <p:sp>
        <p:nvSpPr>
          <p:cNvPr id="7" name="Oval 6">
            <a:extLst>
              <a:ext uri="{FF2B5EF4-FFF2-40B4-BE49-F238E27FC236}">
                <a16:creationId xmlns:a16="http://schemas.microsoft.com/office/drawing/2014/main" id="{7C7E0798-AE61-3E9E-E3E2-24A0297C0D49}"/>
              </a:ext>
            </a:extLst>
          </p:cNvPr>
          <p:cNvSpPr/>
          <p:nvPr/>
        </p:nvSpPr>
        <p:spPr>
          <a:xfrm>
            <a:off x="3097372" y="4586974"/>
            <a:ext cx="127000" cy="1263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Map&#10;&#10;Description automatically generated">
            <a:extLst>
              <a:ext uri="{FF2B5EF4-FFF2-40B4-BE49-F238E27FC236}">
                <a16:creationId xmlns:a16="http://schemas.microsoft.com/office/drawing/2014/main" id="{53CC3AFB-7160-70CC-A9A2-F9059D72036E}"/>
              </a:ext>
            </a:extLst>
          </p:cNvPr>
          <p:cNvPicPr>
            <a:picLocks noChangeAspect="1"/>
          </p:cNvPicPr>
          <p:nvPr/>
        </p:nvPicPr>
        <p:blipFill>
          <a:blip r:embed="rId2"/>
          <a:stretch>
            <a:fillRect/>
          </a:stretch>
        </p:blipFill>
        <p:spPr>
          <a:xfrm>
            <a:off x="4608870" y="3227440"/>
            <a:ext cx="3519550" cy="2917722"/>
          </a:xfrm>
          <a:prstGeom prst="rect">
            <a:avLst/>
          </a:prstGeom>
        </p:spPr>
      </p:pic>
      <p:pic>
        <p:nvPicPr>
          <p:cNvPr id="10" name="Picture 9" descr="Map&#10;&#10;Description automatically generated">
            <a:extLst>
              <a:ext uri="{FF2B5EF4-FFF2-40B4-BE49-F238E27FC236}">
                <a16:creationId xmlns:a16="http://schemas.microsoft.com/office/drawing/2014/main" id="{9F5D9DD8-9E3A-DD53-E37E-0FCF450C533C}"/>
              </a:ext>
            </a:extLst>
          </p:cNvPr>
          <p:cNvPicPr>
            <a:picLocks noChangeAspect="1"/>
          </p:cNvPicPr>
          <p:nvPr/>
        </p:nvPicPr>
        <p:blipFill>
          <a:blip r:embed="rId2"/>
          <a:stretch>
            <a:fillRect/>
          </a:stretch>
        </p:blipFill>
        <p:spPr>
          <a:xfrm>
            <a:off x="8273844" y="3254478"/>
            <a:ext cx="3519550" cy="2917722"/>
          </a:xfrm>
          <a:prstGeom prst="rect">
            <a:avLst/>
          </a:prstGeom>
        </p:spPr>
      </p:pic>
      <p:sp>
        <p:nvSpPr>
          <p:cNvPr id="11" name="Oval 10">
            <a:extLst>
              <a:ext uri="{FF2B5EF4-FFF2-40B4-BE49-F238E27FC236}">
                <a16:creationId xmlns:a16="http://schemas.microsoft.com/office/drawing/2014/main" id="{1DC74C5A-CF88-D724-E69F-334724CF26D3}"/>
              </a:ext>
            </a:extLst>
          </p:cNvPr>
          <p:cNvSpPr/>
          <p:nvPr/>
        </p:nvSpPr>
        <p:spPr>
          <a:xfrm>
            <a:off x="6759888" y="4586974"/>
            <a:ext cx="127000" cy="1263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a:extLst>
              <a:ext uri="{FF2B5EF4-FFF2-40B4-BE49-F238E27FC236}">
                <a16:creationId xmlns:a16="http://schemas.microsoft.com/office/drawing/2014/main" id="{373DF662-9A18-906A-339E-6F6ACF807127}"/>
              </a:ext>
            </a:extLst>
          </p:cNvPr>
          <p:cNvSpPr/>
          <p:nvPr/>
        </p:nvSpPr>
        <p:spPr>
          <a:xfrm>
            <a:off x="10437153" y="4586974"/>
            <a:ext cx="127000" cy="1263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
            <a:extLst>
              <a:ext uri="{FF2B5EF4-FFF2-40B4-BE49-F238E27FC236}">
                <a16:creationId xmlns:a16="http://schemas.microsoft.com/office/drawing/2014/main" id="{3AFF3BE7-DC18-9069-67C2-C8AE77664AA6}"/>
              </a:ext>
            </a:extLst>
          </p:cNvPr>
          <p:cNvSpPr txBox="1">
            <a:spLocks noChangeArrowheads="1"/>
          </p:cNvSpPr>
          <p:nvPr/>
        </p:nvSpPr>
        <p:spPr bwMode="auto">
          <a:xfrm rot="2167887">
            <a:off x="6165110" y="4259831"/>
            <a:ext cx="923290" cy="26545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AOF: 5600</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DD4F05EB-F283-22C8-E3B9-CA15A302E1A3}"/>
              </a:ext>
            </a:extLst>
          </p:cNvPr>
          <p:cNvCxnSpPr/>
          <p:nvPr/>
        </p:nvCxnSpPr>
        <p:spPr>
          <a:xfrm flipH="1" flipV="1">
            <a:off x="5820088" y="3921061"/>
            <a:ext cx="939800" cy="709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AB25839-6B0C-065C-15C4-667BDD009A49}"/>
              </a:ext>
            </a:extLst>
          </p:cNvPr>
          <p:cNvCxnSpPr/>
          <p:nvPr/>
        </p:nvCxnSpPr>
        <p:spPr>
          <a:xfrm flipH="1" flipV="1">
            <a:off x="9497353" y="3940861"/>
            <a:ext cx="939800" cy="709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2">
            <a:extLst>
              <a:ext uri="{FF2B5EF4-FFF2-40B4-BE49-F238E27FC236}">
                <a16:creationId xmlns:a16="http://schemas.microsoft.com/office/drawing/2014/main" id="{528B24D3-99C9-E0C7-E226-B08EB3C0A75D}"/>
              </a:ext>
            </a:extLst>
          </p:cNvPr>
          <p:cNvSpPr txBox="1">
            <a:spLocks noChangeArrowheads="1"/>
          </p:cNvSpPr>
          <p:nvPr/>
        </p:nvSpPr>
        <p:spPr bwMode="auto">
          <a:xfrm rot="2167887">
            <a:off x="9820502" y="4259829"/>
            <a:ext cx="923290" cy="26545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AOF: 5600</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2C26DAD6-0F7E-223B-507F-9178CBC21230}"/>
              </a:ext>
            </a:extLst>
          </p:cNvPr>
          <p:cNvSpPr/>
          <p:nvPr/>
        </p:nvSpPr>
        <p:spPr>
          <a:xfrm>
            <a:off x="9389661" y="3547827"/>
            <a:ext cx="2094984" cy="2078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a:extLst>
              <a:ext uri="{FF2B5EF4-FFF2-40B4-BE49-F238E27FC236}">
                <a16:creationId xmlns:a16="http://schemas.microsoft.com/office/drawing/2014/main" id="{135B267E-DA24-F86A-85F8-CED4D3A0B795}"/>
              </a:ext>
            </a:extLst>
          </p:cNvPr>
          <p:cNvSpPr/>
          <p:nvPr/>
        </p:nvSpPr>
        <p:spPr>
          <a:xfrm>
            <a:off x="8961873" y="3120032"/>
            <a:ext cx="2950560" cy="2933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itle 1">
            <a:extLst>
              <a:ext uri="{FF2B5EF4-FFF2-40B4-BE49-F238E27FC236}">
                <a16:creationId xmlns:a16="http://schemas.microsoft.com/office/drawing/2014/main" id="{EBF414B4-CB97-3A2B-34C3-AA5679B7F78C}"/>
              </a:ext>
            </a:extLst>
          </p:cNvPr>
          <p:cNvSpPr txBox="1">
            <a:spLocks/>
          </p:cNvSpPr>
          <p:nvPr/>
        </p:nvSpPr>
        <p:spPr>
          <a:xfrm>
            <a:off x="943896" y="6228593"/>
            <a:ext cx="10849498" cy="313322"/>
          </a:xfrm>
          <a:prstGeom prst="rect">
            <a:avLst/>
          </a:prstGeom>
        </p:spPr>
        <p:txBody>
          <a:bodyPr vert="horz" lIns="91440" tIns="45720" rIns="91440" bIns="45720" rtlCol="0" anchor="t">
            <a:normAutofit fontScale="4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	       Step 1			        Step 2			        Step 3</a:t>
            </a:r>
          </a:p>
        </p:txBody>
      </p:sp>
    </p:spTree>
    <p:extLst>
      <p:ext uri="{BB962C8B-B14F-4D97-AF65-F5344CB8AC3E}">
        <p14:creationId xmlns:p14="http://schemas.microsoft.com/office/powerpoint/2010/main" val="399937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CA35-1289-B76C-1D84-E48682E3902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1D10F1B-A7F9-425D-05C1-E8048D7534CB}"/>
              </a:ext>
            </a:extLst>
          </p:cNvPr>
          <p:cNvSpPr>
            <a:spLocks noGrp="1"/>
          </p:cNvSpPr>
          <p:nvPr>
            <p:ph idx="1"/>
          </p:nvPr>
        </p:nvSpPr>
        <p:spPr>
          <a:xfrm>
            <a:off x="1371600" y="1748413"/>
            <a:ext cx="9601200" cy="4551903"/>
          </a:xfrm>
        </p:spPr>
        <p:txBody>
          <a:bodyPr>
            <a:normAutofit fontScale="62500" lnSpcReduction="20000"/>
          </a:bodyPr>
          <a:lstStyle/>
          <a:p>
            <a:r>
              <a:rPr lang="en-US" dirty="0"/>
              <a:t>Professional Background</a:t>
            </a:r>
          </a:p>
          <a:p>
            <a:r>
              <a:rPr lang="en-US" dirty="0"/>
              <a:t>Howitzer Types</a:t>
            </a:r>
          </a:p>
          <a:p>
            <a:r>
              <a:rPr lang="en-US" dirty="0"/>
              <a:t>Video</a:t>
            </a:r>
          </a:p>
          <a:p>
            <a:r>
              <a:rPr lang="en-US" dirty="0"/>
              <a:t>Physical and Emplacement Limitations</a:t>
            </a:r>
          </a:p>
          <a:p>
            <a:r>
              <a:rPr lang="en-US" dirty="0"/>
              <a:t>Optimal Criteria for Emplacement</a:t>
            </a:r>
          </a:p>
          <a:p>
            <a:r>
              <a:rPr lang="en-US" dirty="0"/>
              <a:t>Current Site Selection Process</a:t>
            </a:r>
          </a:p>
          <a:p>
            <a:r>
              <a:rPr lang="en-US" dirty="0"/>
              <a:t>Research Objective</a:t>
            </a:r>
          </a:p>
          <a:p>
            <a:r>
              <a:rPr lang="en-US" dirty="0"/>
              <a:t>Problem Statement</a:t>
            </a:r>
          </a:p>
          <a:p>
            <a:r>
              <a:rPr lang="en-US" dirty="0"/>
              <a:t>General Workflow</a:t>
            </a:r>
          </a:p>
          <a:p>
            <a:r>
              <a:rPr lang="en-US" dirty="0"/>
              <a:t>Study Area</a:t>
            </a:r>
          </a:p>
          <a:p>
            <a:r>
              <a:rPr lang="en-US" dirty="0"/>
              <a:t>Data and Methods</a:t>
            </a:r>
          </a:p>
          <a:p>
            <a:r>
              <a:rPr lang="en-US" dirty="0"/>
              <a:t>Results</a:t>
            </a:r>
          </a:p>
          <a:p>
            <a:r>
              <a:rPr lang="en-US" dirty="0"/>
              <a:t>Analysis Improvements</a:t>
            </a:r>
          </a:p>
          <a:p>
            <a:r>
              <a:rPr lang="en-US" dirty="0"/>
              <a:t>Future Use</a:t>
            </a:r>
          </a:p>
          <a:p>
            <a:r>
              <a:rPr lang="en-US" dirty="0"/>
              <a:t>Timeline</a:t>
            </a:r>
          </a:p>
          <a:p>
            <a:endParaRPr lang="en-US" dirty="0"/>
          </a:p>
        </p:txBody>
      </p:sp>
    </p:spTree>
    <p:extLst>
      <p:ext uri="{BB962C8B-B14F-4D97-AF65-F5344CB8AC3E}">
        <p14:creationId xmlns:p14="http://schemas.microsoft.com/office/powerpoint/2010/main" val="99870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2DD9-C39D-476B-7463-2245664E4EAB}"/>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9D45DA3B-B773-3DB4-50D2-948A2C768A74}"/>
              </a:ext>
            </a:extLst>
          </p:cNvPr>
          <p:cNvSpPr>
            <a:spLocks noGrp="1"/>
          </p:cNvSpPr>
          <p:nvPr>
            <p:ph idx="1"/>
          </p:nvPr>
        </p:nvSpPr>
        <p:spPr/>
        <p:txBody>
          <a:bodyPr/>
          <a:lstStyle/>
          <a:p>
            <a:r>
              <a:rPr lang="en-US" dirty="0"/>
              <a:t>August 2022</a:t>
            </a:r>
          </a:p>
          <a:p>
            <a:pPr lvl="1"/>
            <a:r>
              <a:rPr lang="en-US" dirty="0"/>
              <a:t>Refine workflow and process</a:t>
            </a:r>
          </a:p>
          <a:p>
            <a:pPr lvl="1"/>
            <a:r>
              <a:rPr lang="en-US" dirty="0"/>
              <a:t>Conduct and finalize analysis on the three study areas</a:t>
            </a:r>
          </a:p>
          <a:p>
            <a:r>
              <a:rPr lang="en-US" dirty="0"/>
              <a:t>September 2022</a:t>
            </a:r>
          </a:p>
          <a:p>
            <a:pPr lvl="1"/>
            <a:r>
              <a:rPr lang="en-US" dirty="0"/>
              <a:t>Finalize paper</a:t>
            </a:r>
          </a:p>
          <a:p>
            <a:r>
              <a:rPr lang="en-US" dirty="0"/>
              <a:t>October 2022</a:t>
            </a:r>
          </a:p>
          <a:p>
            <a:pPr lvl="1"/>
            <a:r>
              <a:rPr lang="en-US" dirty="0"/>
              <a:t>Published in Field Artillery Journal</a:t>
            </a:r>
          </a:p>
        </p:txBody>
      </p:sp>
    </p:spTree>
    <p:extLst>
      <p:ext uri="{BB962C8B-B14F-4D97-AF65-F5344CB8AC3E}">
        <p14:creationId xmlns:p14="http://schemas.microsoft.com/office/powerpoint/2010/main" val="286210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AE30-03A3-29D8-B5BB-39EB55761C95}"/>
              </a:ext>
            </a:extLst>
          </p:cNvPr>
          <p:cNvSpPr>
            <a:spLocks noGrp="1"/>
          </p:cNvSpPr>
          <p:nvPr>
            <p:ph type="title"/>
          </p:nvPr>
        </p:nvSpPr>
        <p:spPr>
          <a:xfrm>
            <a:off x="1411794" y="2686050"/>
            <a:ext cx="9601200" cy="1485900"/>
          </a:xfrm>
        </p:spPr>
        <p:txBody>
          <a:bodyPr/>
          <a:lstStyle/>
          <a:p>
            <a:r>
              <a:rPr lang="en-US" dirty="0"/>
              <a:t>Questions?</a:t>
            </a:r>
          </a:p>
        </p:txBody>
      </p:sp>
      <p:sp>
        <p:nvSpPr>
          <p:cNvPr id="3" name="Subtitle 2">
            <a:extLst>
              <a:ext uri="{FF2B5EF4-FFF2-40B4-BE49-F238E27FC236}">
                <a16:creationId xmlns:a16="http://schemas.microsoft.com/office/drawing/2014/main" id="{A2486964-156C-3E66-BE6A-95E5DDB6C4E3}"/>
              </a:ext>
            </a:extLst>
          </p:cNvPr>
          <p:cNvSpPr txBox="1">
            <a:spLocks/>
          </p:cNvSpPr>
          <p:nvPr/>
        </p:nvSpPr>
        <p:spPr>
          <a:xfrm>
            <a:off x="1952542" y="3429000"/>
            <a:ext cx="3544249" cy="90666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Captain Cody Gilham </a:t>
            </a:r>
          </a:p>
          <a:p>
            <a:r>
              <a:rPr lang="en-US" dirty="0"/>
              <a:t>ctg5225@psu.edu</a:t>
            </a:r>
          </a:p>
        </p:txBody>
      </p:sp>
    </p:spTree>
    <p:extLst>
      <p:ext uri="{BB962C8B-B14F-4D97-AF65-F5344CB8AC3E}">
        <p14:creationId xmlns:p14="http://schemas.microsoft.com/office/powerpoint/2010/main" val="90546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6A80-8249-F9F3-FB70-F995CEC2B7D6}"/>
              </a:ext>
            </a:extLst>
          </p:cNvPr>
          <p:cNvSpPr>
            <a:spLocks noGrp="1"/>
          </p:cNvSpPr>
          <p:nvPr>
            <p:ph type="title"/>
          </p:nvPr>
        </p:nvSpPr>
        <p:spPr/>
        <p:txBody>
          <a:bodyPr/>
          <a:lstStyle/>
          <a:p>
            <a:r>
              <a:rPr lang="en-US" dirty="0"/>
              <a:t>Professional Background</a:t>
            </a:r>
          </a:p>
        </p:txBody>
      </p:sp>
      <p:sp>
        <p:nvSpPr>
          <p:cNvPr id="3" name="Content Placeholder 2">
            <a:extLst>
              <a:ext uri="{FF2B5EF4-FFF2-40B4-BE49-F238E27FC236}">
                <a16:creationId xmlns:a16="http://schemas.microsoft.com/office/drawing/2014/main" id="{1B7B8843-067E-74C3-3A3C-DBBC0F88A167}"/>
              </a:ext>
            </a:extLst>
          </p:cNvPr>
          <p:cNvSpPr>
            <a:spLocks noGrp="1"/>
          </p:cNvSpPr>
          <p:nvPr>
            <p:ph idx="1"/>
          </p:nvPr>
        </p:nvSpPr>
        <p:spPr/>
        <p:txBody>
          <a:bodyPr>
            <a:normAutofit/>
          </a:bodyPr>
          <a:lstStyle/>
          <a:p>
            <a:r>
              <a:rPr lang="en-US" dirty="0"/>
              <a:t>Military Occupation Specialty</a:t>
            </a:r>
          </a:p>
          <a:p>
            <a:r>
              <a:rPr lang="en-US" dirty="0"/>
              <a:t>Career Path</a:t>
            </a:r>
          </a:p>
          <a:p>
            <a:r>
              <a:rPr lang="en-US" dirty="0"/>
              <a:t>Commander Responsibilities</a:t>
            </a:r>
          </a:p>
          <a:p>
            <a:r>
              <a:rPr lang="en-US" dirty="0"/>
              <a:t>The mission of the Field Artillery is to destroy, defeat, or disrupt the enemy with integrated fires to enable maneuver commanders to dominate in unified land operations (ADRP 3-09)</a:t>
            </a:r>
          </a:p>
          <a:p>
            <a:r>
              <a:rPr lang="en-US" dirty="0"/>
              <a:t>From this mission arises the emplacement problem</a:t>
            </a:r>
          </a:p>
          <a:p>
            <a:endParaRPr lang="en-US" dirty="0"/>
          </a:p>
        </p:txBody>
      </p:sp>
    </p:spTree>
    <p:extLst>
      <p:ext uri="{BB962C8B-B14F-4D97-AF65-F5344CB8AC3E}">
        <p14:creationId xmlns:p14="http://schemas.microsoft.com/office/powerpoint/2010/main" val="120827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4F39-56D9-D47B-9887-D757203D5413}"/>
              </a:ext>
            </a:extLst>
          </p:cNvPr>
          <p:cNvSpPr>
            <a:spLocks noGrp="1"/>
          </p:cNvSpPr>
          <p:nvPr>
            <p:ph type="title"/>
          </p:nvPr>
        </p:nvSpPr>
        <p:spPr/>
        <p:txBody>
          <a:bodyPr/>
          <a:lstStyle/>
          <a:p>
            <a:r>
              <a:rPr lang="en-US" dirty="0"/>
              <a:t>Howitzer Types</a:t>
            </a:r>
          </a:p>
        </p:txBody>
      </p:sp>
      <p:sp>
        <p:nvSpPr>
          <p:cNvPr id="3" name="Content Placeholder 2">
            <a:extLst>
              <a:ext uri="{FF2B5EF4-FFF2-40B4-BE49-F238E27FC236}">
                <a16:creationId xmlns:a16="http://schemas.microsoft.com/office/drawing/2014/main" id="{3C5926A5-DAC4-4B3F-F9B8-EB2462C6ECC8}"/>
              </a:ext>
            </a:extLst>
          </p:cNvPr>
          <p:cNvSpPr>
            <a:spLocks noGrp="1"/>
          </p:cNvSpPr>
          <p:nvPr>
            <p:ph idx="1"/>
          </p:nvPr>
        </p:nvSpPr>
        <p:spPr>
          <a:xfrm>
            <a:off x="1371600" y="1638300"/>
            <a:ext cx="9601200" cy="41529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M119A2/A3		                  M777A2 		                 M109A6/A7	</a:t>
            </a:r>
          </a:p>
        </p:txBody>
      </p:sp>
      <p:pic>
        <p:nvPicPr>
          <p:cNvPr id="4" name="Picture 3">
            <a:extLst>
              <a:ext uri="{FF2B5EF4-FFF2-40B4-BE49-F238E27FC236}">
                <a16:creationId xmlns:a16="http://schemas.microsoft.com/office/drawing/2014/main" id="{6BDD94E8-1820-8447-FA39-61E9A95216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891" y="2441697"/>
            <a:ext cx="2998044" cy="1994073"/>
          </a:xfrm>
          <a:prstGeom prst="rect">
            <a:avLst/>
          </a:prstGeom>
          <a:noFill/>
        </p:spPr>
      </p:pic>
      <p:pic>
        <p:nvPicPr>
          <p:cNvPr id="5" name="Picture 4" descr="A picture containing grass, outdoor, sky, military vehicle&#10;&#10;Description automatically generated">
            <a:extLst>
              <a:ext uri="{FF2B5EF4-FFF2-40B4-BE49-F238E27FC236}">
                <a16:creationId xmlns:a16="http://schemas.microsoft.com/office/drawing/2014/main" id="{B07E276C-2FE8-CED1-0C37-8836C8D2E1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7310" y="2441697"/>
            <a:ext cx="2988115" cy="1994073"/>
          </a:xfrm>
          <a:prstGeom prst="rect">
            <a:avLst/>
          </a:prstGeom>
          <a:noFill/>
          <a:ln>
            <a:noFill/>
          </a:ln>
        </p:spPr>
      </p:pic>
      <p:pic>
        <p:nvPicPr>
          <p:cNvPr id="6" name="Picture 5" descr="M109 Paladin howitzer">
            <a:extLst>
              <a:ext uri="{FF2B5EF4-FFF2-40B4-BE49-F238E27FC236}">
                <a16:creationId xmlns:a16="http://schemas.microsoft.com/office/drawing/2014/main" id="{E687BCC5-A7B0-7780-3F28-6F3CD3FE68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1800" y="2441697"/>
            <a:ext cx="3992411" cy="1994073"/>
          </a:xfrm>
          <a:prstGeom prst="rect">
            <a:avLst/>
          </a:prstGeom>
          <a:noFill/>
          <a:ln>
            <a:noFill/>
          </a:ln>
        </p:spPr>
      </p:pic>
    </p:spTree>
    <p:extLst>
      <p:ext uri="{BB962C8B-B14F-4D97-AF65-F5344CB8AC3E}">
        <p14:creationId xmlns:p14="http://schemas.microsoft.com/office/powerpoint/2010/main" val="364821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EC96-8053-B828-E27E-4E59B809CC20}"/>
              </a:ext>
            </a:extLst>
          </p:cNvPr>
          <p:cNvSpPr>
            <a:spLocks noGrp="1"/>
          </p:cNvSpPr>
          <p:nvPr>
            <p:ph type="title"/>
          </p:nvPr>
        </p:nvSpPr>
        <p:spPr/>
        <p:txBody>
          <a:bodyPr/>
          <a:lstStyle/>
          <a:p>
            <a:r>
              <a:rPr lang="en-US" dirty="0"/>
              <a:t>Video</a:t>
            </a:r>
          </a:p>
        </p:txBody>
      </p:sp>
      <p:pic>
        <p:nvPicPr>
          <p:cNvPr id="3" name="Online Media 2" title="U.S. Army M119A3 Howitzers Direct Fire Practice Exercise">
            <a:hlinkClick r:id="" action="ppaction://media"/>
            <a:extLst>
              <a:ext uri="{FF2B5EF4-FFF2-40B4-BE49-F238E27FC236}">
                <a16:creationId xmlns:a16="http://schemas.microsoft.com/office/drawing/2014/main" id="{A29C9E6E-1799-ABA0-7865-6851B6E88E07}"/>
              </a:ext>
            </a:extLst>
          </p:cNvPr>
          <p:cNvPicPr>
            <a:picLocks noRot="1" noChangeAspect="1"/>
          </p:cNvPicPr>
          <p:nvPr>
            <a:videoFile r:link="rId1"/>
          </p:nvPr>
        </p:nvPicPr>
        <p:blipFill>
          <a:blip r:embed="rId4"/>
          <a:stretch>
            <a:fillRect/>
          </a:stretch>
        </p:blipFill>
        <p:spPr>
          <a:xfrm>
            <a:off x="2223714" y="1796517"/>
            <a:ext cx="7744571" cy="4375683"/>
          </a:xfrm>
          <a:prstGeom prst="rect">
            <a:avLst/>
          </a:prstGeom>
        </p:spPr>
      </p:pic>
    </p:spTree>
    <p:extLst>
      <p:ext uri="{BB962C8B-B14F-4D97-AF65-F5344CB8AC3E}">
        <p14:creationId xmlns:p14="http://schemas.microsoft.com/office/powerpoint/2010/main" val="21662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FF4-B2E0-A580-A7D2-703E253DB975}"/>
              </a:ext>
            </a:extLst>
          </p:cNvPr>
          <p:cNvSpPr>
            <a:spLocks noGrp="1"/>
          </p:cNvSpPr>
          <p:nvPr>
            <p:ph type="title"/>
          </p:nvPr>
        </p:nvSpPr>
        <p:spPr/>
        <p:txBody>
          <a:bodyPr/>
          <a:lstStyle/>
          <a:p>
            <a:r>
              <a:rPr lang="en-US" dirty="0"/>
              <a:t>Physical Limitations</a:t>
            </a:r>
          </a:p>
        </p:txBody>
      </p:sp>
      <p:pic>
        <p:nvPicPr>
          <p:cNvPr id="4" name="Content Placeholder 3">
            <a:extLst>
              <a:ext uri="{FF2B5EF4-FFF2-40B4-BE49-F238E27FC236}">
                <a16:creationId xmlns:a16="http://schemas.microsoft.com/office/drawing/2014/main" id="{79745F30-DE37-AE0B-2249-668D963EBE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71114" y="2020252"/>
            <a:ext cx="2656650" cy="358140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A59F859-AC3A-3318-9D59-79FE87325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4576" y="5068253"/>
            <a:ext cx="2118360" cy="569595"/>
          </a:xfrm>
          <a:prstGeom prst="rect">
            <a:avLst/>
          </a:prstGeom>
          <a:noFill/>
        </p:spPr>
      </p:pic>
      <p:sp>
        <p:nvSpPr>
          <p:cNvPr id="8" name="Content Placeholder 2">
            <a:extLst>
              <a:ext uri="{FF2B5EF4-FFF2-40B4-BE49-F238E27FC236}">
                <a16:creationId xmlns:a16="http://schemas.microsoft.com/office/drawing/2014/main" id="{0B4072C6-47DC-D277-0061-F5BB762C3A74}"/>
              </a:ext>
            </a:extLst>
          </p:cNvPr>
          <p:cNvSpPr txBox="1">
            <a:spLocks/>
          </p:cNvSpPr>
          <p:nvPr/>
        </p:nvSpPr>
        <p:spPr>
          <a:xfrm>
            <a:off x="6172200" y="2333625"/>
            <a:ext cx="5654350"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Manufacturer’s Design</a:t>
            </a:r>
          </a:p>
          <a:p>
            <a:endParaRPr lang="en-US" dirty="0"/>
          </a:p>
          <a:p>
            <a:r>
              <a:rPr lang="en-US" dirty="0"/>
              <a:t>Baseplate</a:t>
            </a:r>
          </a:p>
          <a:p>
            <a:endParaRPr lang="en-US" dirty="0"/>
          </a:p>
          <a:p>
            <a:r>
              <a:rPr lang="en-US" dirty="0"/>
              <a:t>Rear Spade</a:t>
            </a:r>
          </a:p>
          <a:p>
            <a:endParaRPr lang="en-US" dirty="0"/>
          </a:p>
          <a:p>
            <a:endParaRPr lang="en-US" dirty="0"/>
          </a:p>
        </p:txBody>
      </p:sp>
    </p:spTree>
    <p:extLst>
      <p:ext uri="{BB962C8B-B14F-4D97-AF65-F5344CB8AC3E}">
        <p14:creationId xmlns:p14="http://schemas.microsoft.com/office/powerpoint/2010/main" val="206466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D24E-7778-559E-314F-30B32BDE48AE}"/>
              </a:ext>
            </a:extLst>
          </p:cNvPr>
          <p:cNvSpPr>
            <a:spLocks noGrp="1"/>
          </p:cNvSpPr>
          <p:nvPr>
            <p:ph type="title"/>
          </p:nvPr>
        </p:nvSpPr>
        <p:spPr/>
        <p:txBody>
          <a:bodyPr/>
          <a:lstStyle/>
          <a:p>
            <a:r>
              <a:rPr lang="en-US" dirty="0"/>
              <a:t>Emplacement Limitations</a:t>
            </a:r>
          </a:p>
        </p:txBody>
      </p:sp>
      <p:sp>
        <p:nvSpPr>
          <p:cNvPr id="3" name="Content Placeholder 2">
            <a:extLst>
              <a:ext uri="{FF2B5EF4-FFF2-40B4-BE49-F238E27FC236}">
                <a16:creationId xmlns:a16="http://schemas.microsoft.com/office/drawing/2014/main" id="{FA884A3A-E70B-E1D8-86E7-4E74CF37594B}"/>
              </a:ext>
            </a:extLst>
          </p:cNvPr>
          <p:cNvSpPr>
            <a:spLocks noGrp="1"/>
          </p:cNvSpPr>
          <p:nvPr>
            <p:ph idx="1"/>
          </p:nvPr>
        </p:nvSpPr>
        <p:spPr/>
        <p:txBody>
          <a:bodyPr/>
          <a:lstStyle/>
          <a:p>
            <a:pPr marL="0" indent="0">
              <a:buNone/>
            </a:pPr>
            <a:endParaRPr lang="en-US" dirty="0"/>
          </a:p>
          <a:p>
            <a:r>
              <a:rPr lang="en-US" dirty="0"/>
              <a:t>Side Slope </a:t>
            </a:r>
          </a:p>
          <a:p>
            <a:pPr lvl="1"/>
            <a:r>
              <a:rPr lang="en-US" dirty="0"/>
              <a:t>5-degrees or less side slope</a:t>
            </a:r>
          </a:p>
          <a:p>
            <a:pPr lvl="1"/>
            <a:endParaRPr lang="en-US" dirty="0"/>
          </a:p>
          <a:p>
            <a:r>
              <a:rPr lang="en-US" dirty="0"/>
              <a:t>Terrain and land cover</a:t>
            </a:r>
          </a:p>
        </p:txBody>
      </p:sp>
      <p:pic>
        <p:nvPicPr>
          <p:cNvPr id="5" name="Picture 4">
            <a:extLst>
              <a:ext uri="{FF2B5EF4-FFF2-40B4-BE49-F238E27FC236}">
                <a16:creationId xmlns:a16="http://schemas.microsoft.com/office/drawing/2014/main" id="{ED70FD6D-B56D-86C3-80AB-68F80BE88964}"/>
              </a:ext>
            </a:extLst>
          </p:cNvPr>
          <p:cNvPicPr>
            <a:picLocks noChangeAspect="1"/>
          </p:cNvPicPr>
          <p:nvPr/>
        </p:nvPicPr>
        <p:blipFill>
          <a:blip r:embed="rId2"/>
          <a:stretch>
            <a:fillRect/>
          </a:stretch>
        </p:blipFill>
        <p:spPr>
          <a:xfrm>
            <a:off x="6172200" y="2546106"/>
            <a:ext cx="5362575" cy="2609850"/>
          </a:xfrm>
          <a:prstGeom prst="rect">
            <a:avLst/>
          </a:prstGeom>
        </p:spPr>
      </p:pic>
    </p:spTree>
    <p:extLst>
      <p:ext uri="{BB962C8B-B14F-4D97-AF65-F5344CB8AC3E}">
        <p14:creationId xmlns:p14="http://schemas.microsoft.com/office/powerpoint/2010/main" val="17900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FF4-B2E0-A580-A7D2-703E253DB975}"/>
              </a:ext>
            </a:extLst>
          </p:cNvPr>
          <p:cNvSpPr>
            <a:spLocks noGrp="1"/>
          </p:cNvSpPr>
          <p:nvPr>
            <p:ph type="title"/>
          </p:nvPr>
        </p:nvSpPr>
        <p:spPr/>
        <p:txBody>
          <a:bodyPr/>
          <a:lstStyle/>
          <a:p>
            <a:r>
              <a:rPr lang="en-US" dirty="0"/>
              <a:t>Optimal Criteria for Emplacement</a:t>
            </a:r>
          </a:p>
        </p:txBody>
      </p:sp>
      <p:sp>
        <p:nvSpPr>
          <p:cNvPr id="8" name="Content Placeholder 2">
            <a:extLst>
              <a:ext uri="{FF2B5EF4-FFF2-40B4-BE49-F238E27FC236}">
                <a16:creationId xmlns:a16="http://schemas.microsoft.com/office/drawing/2014/main" id="{0B4072C6-47DC-D277-0061-F5BB762C3A74}"/>
              </a:ext>
            </a:extLst>
          </p:cNvPr>
          <p:cNvSpPr txBox="1">
            <a:spLocks/>
          </p:cNvSpPr>
          <p:nvPr/>
        </p:nvSpPr>
        <p:spPr>
          <a:xfrm>
            <a:off x="7241860" y="1660948"/>
            <a:ext cx="4614167"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Desired Land Cover</a:t>
            </a:r>
          </a:p>
          <a:p>
            <a:pPr lvl="1"/>
            <a:r>
              <a:rPr lang="en-US" dirty="0"/>
              <a:t>Bare earth</a:t>
            </a:r>
          </a:p>
          <a:p>
            <a:pPr lvl="1"/>
            <a:r>
              <a:rPr lang="en-US" dirty="0"/>
              <a:t>Grassland</a:t>
            </a:r>
          </a:p>
          <a:p>
            <a:pPr lvl="1"/>
            <a:r>
              <a:rPr lang="en-US" dirty="0"/>
              <a:t>Sparsely vegetated areas</a:t>
            </a:r>
          </a:p>
          <a:p>
            <a:r>
              <a:rPr lang="en-US" dirty="0"/>
              <a:t>Less than 5-degree side slope</a:t>
            </a:r>
          </a:p>
        </p:txBody>
      </p:sp>
      <p:cxnSp>
        <p:nvCxnSpPr>
          <p:cNvPr id="10" name="Straight Arrow Connector 9">
            <a:extLst>
              <a:ext uri="{FF2B5EF4-FFF2-40B4-BE49-F238E27FC236}">
                <a16:creationId xmlns:a16="http://schemas.microsoft.com/office/drawing/2014/main" id="{47278F37-5766-98DA-E91C-31B1230F53CB}"/>
              </a:ext>
            </a:extLst>
          </p:cNvPr>
          <p:cNvCxnSpPr>
            <a:cxnSpLocks/>
          </p:cNvCxnSpPr>
          <p:nvPr/>
        </p:nvCxnSpPr>
        <p:spPr>
          <a:xfrm>
            <a:off x="9154635" y="4531281"/>
            <a:ext cx="0" cy="1828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58AC06-680E-D893-5A62-A855DB652481}"/>
              </a:ext>
            </a:extLst>
          </p:cNvPr>
          <p:cNvCxnSpPr>
            <a:cxnSpLocks/>
          </p:cNvCxnSpPr>
          <p:nvPr/>
        </p:nvCxnSpPr>
        <p:spPr>
          <a:xfrm>
            <a:off x="8240235" y="5429781"/>
            <a:ext cx="1828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36B2F3-4639-342A-EE80-7E32929675A3}"/>
              </a:ext>
            </a:extLst>
          </p:cNvPr>
          <p:cNvSpPr txBox="1"/>
          <p:nvPr/>
        </p:nvSpPr>
        <p:spPr>
          <a:xfrm>
            <a:off x="8893379" y="4068389"/>
            <a:ext cx="830425" cy="369332"/>
          </a:xfrm>
          <a:prstGeom prst="rect">
            <a:avLst/>
          </a:prstGeom>
          <a:noFill/>
        </p:spPr>
        <p:txBody>
          <a:bodyPr wrap="square" rtlCol="0">
            <a:spAutoFit/>
          </a:bodyPr>
          <a:lstStyle/>
          <a:p>
            <a:r>
              <a:rPr lang="en-US" dirty="0"/>
              <a:t>Hilly</a:t>
            </a:r>
          </a:p>
        </p:txBody>
      </p:sp>
      <p:sp>
        <p:nvSpPr>
          <p:cNvPr id="17" name="TextBox 16">
            <a:extLst>
              <a:ext uri="{FF2B5EF4-FFF2-40B4-BE49-F238E27FC236}">
                <a16:creationId xmlns:a16="http://schemas.microsoft.com/office/drawing/2014/main" id="{8D51225B-3998-40A1-C62A-A5AFEEFB9110}"/>
              </a:ext>
            </a:extLst>
          </p:cNvPr>
          <p:cNvSpPr txBox="1"/>
          <p:nvPr/>
        </p:nvSpPr>
        <p:spPr>
          <a:xfrm>
            <a:off x="10189595" y="5242348"/>
            <a:ext cx="981726" cy="369332"/>
          </a:xfrm>
          <a:prstGeom prst="rect">
            <a:avLst/>
          </a:prstGeom>
          <a:noFill/>
        </p:spPr>
        <p:txBody>
          <a:bodyPr wrap="square" rtlCol="0">
            <a:spAutoFit/>
          </a:bodyPr>
          <a:lstStyle/>
          <a:p>
            <a:r>
              <a:rPr lang="en-US" dirty="0"/>
              <a:t>Wooded</a:t>
            </a:r>
          </a:p>
        </p:txBody>
      </p:sp>
      <p:sp>
        <p:nvSpPr>
          <p:cNvPr id="18" name="TextBox 17">
            <a:extLst>
              <a:ext uri="{FF2B5EF4-FFF2-40B4-BE49-F238E27FC236}">
                <a16:creationId xmlns:a16="http://schemas.microsoft.com/office/drawing/2014/main" id="{18E52D67-FA52-5DFE-F414-CC5738FAA844}"/>
              </a:ext>
            </a:extLst>
          </p:cNvPr>
          <p:cNvSpPr txBox="1"/>
          <p:nvPr/>
        </p:nvSpPr>
        <p:spPr>
          <a:xfrm>
            <a:off x="8893379" y="6360081"/>
            <a:ext cx="830425" cy="369332"/>
          </a:xfrm>
          <a:prstGeom prst="rect">
            <a:avLst/>
          </a:prstGeom>
          <a:noFill/>
        </p:spPr>
        <p:txBody>
          <a:bodyPr wrap="square" rtlCol="0">
            <a:spAutoFit/>
          </a:bodyPr>
          <a:lstStyle/>
          <a:p>
            <a:r>
              <a:rPr lang="en-US" dirty="0"/>
              <a:t>Flat</a:t>
            </a:r>
          </a:p>
        </p:txBody>
      </p:sp>
      <p:sp>
        <p:nvSpPr>
          <p:cNvPr id="19" name="TextBox 18">
            <a:extLst>
              <a:ext uri="{FF2B5EF4-FFF2-40B4-BE49-F238E27FC236}">
                <a16:creationId xmlns:a16="http://schemas.microsoft.com/office/drawing/2014/main" id="{D2C24207-15AA-1D97-6B02-C7CE3A2A2DAD}"/>
              </a:ext>
            </a:extLst>
          </p:cNvPr>
          <p:cNvSpPr txBox="1"/>
          <p:nvPr/>
        </p:nvSpPr>
        <p:spPr>
          <a:xfrm>
            <a:off x="7482523" y="5242348"/>
            <a:ext cx="830425" cy="369332"/>
          </a:xfrm>
          <a:prstGeom prst="rect">
            <a:avLst/>
          </a:prstGeom>
          <a:noFill/>
        </p:spPr>
        <p:txBody>
          <a:bodyPr wrap="square" rtlCol="0">
            <a:spAutoFit/>
          </a:bodyPr>
          <a:lstStyle/>
          <a:p>
            <a:r>
              <a:rPr lang="en-US" dirty="0"/>
              <a:t>Open</a:t>
            </a:r>
          </a:p>
        </p:txBody>
      </p:sp>
      <p:pic>
        <p:nvPicPr>
          <p:cNvPr id="7" name="Picture 6">
            <a:extLst>
              <a:ext uri="{FF2B5EF4-FFF2-40B4-BE49-F238E27FC236}">
                <a16:creationId xmlns:a16="http://schemas.microsoft.com/office/drawing/2014/main" id="{C3547F32-DCDF-5AF5-D505-C897C4100B50}"/>
              </a:ext>
            </a:extLst>
          </p:cNvPr>
          <p:cNvPicPr>
            <a:picLocks noChangeAspect="1"/>
          </p:cNvPicPr>
          <p:nvPr/>
        </p:nvPicPr>
        <p:blipFill>
          <a:blip r:embed="rId2"/>
          <a:stretch>
            <a:fillRect/>
          </a:stretch>
        </p:blipFill>
        <p:spPr>
          <a:xfrm>
            <a:off x="1020679" y="2069212"/>
            <a:ext cx="4870379" cy="3250978"/>
          </a:xfrm>
          <a:prstGeom prst="rect">
            <a:avLst/>
          </a:prstGeom>
        </p:spPr>
      </p:pic>
    </p:spTree>
    <p:extLst>
      <p:ext uri="{BB962C8B-B14F-4D97-AF65-F5344CB8AC3E}">
        <p14:creationId xmlns:p14="http://schemas.microsoft.com/office/powerpoint/2010/main" val="225479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A97C-A3C2-8C82-8668-F803E8BB99E1}"/>
              </a:ext>
            </a:extLst>
          </p:cNvPr>
          <p:cNvSpPr>
            <a:spLocks noGrp="1"/>
          </p:cNvSpPr>
          <p:nvPr>
            <p:ph type="title"/>
          </p:nvPr>
        </p:nvSpPr>
        <p:spPr/>
        <p:txBody>
          <a:bodyPr/>
          <a:lstStyle/>
          <a:p>
            <a:r>
              <a:rPr lang="en-US" dirty="0"/>
              <a:t>Current Site Selection Process</a:t>
            </a:r>
          </a:p>
        </p:txBody>
      </p:sp>
      <p:sp>
        <p:nvSpPr>
          <p:cNvPr id="3" name="Content Placeholder 2">
            <a:extLst>
              <a:ext uri="{FF2B5EF4-FFF2-40B4-BE49-F238E27FC236}">
                <a16:creationId xmlns:a16="http://schemas.microsoft.com/office/drawing/2014/main" id="{5F424069-3775-520A-83A6-6397ABD359C9}"/>
              </a:ext>
            </a:extLst>
          </p:cNvPr>
          <p:cNvSpPr>
            <a:spLocks noGrp="1"/>
          </p:cNvSpPr>
          <p:nvPr>
            <p:ph idx="1"/>
          </p:nvPr>
        </p:nvSpPr>
        <p:spPr>
          <a:xfrm>
            <a:off x="1017270" y="2091690"/>
            <a:ext cx="5170170" cy="3581400"/>
          </a:xfrm>
        </p:spPr>
        <p:txBody>
          <a:bodyPr>
            <a:normAutofit fontScale="92500" lnSpcReduction="20000"/>
          </a:bodyPr>
          <a:lstStyle/>
          <a:p>
            <a:r>
              <a:rPr lang="en-US" dirty="0"/>
              <a:t>Current Site Selection Involves</a:t>
            </a:r>
          </a:p>
          <a:p>
            <a:pPr lvl="1"/>
            <a:r>
              <a:rPr lang="en-US" dirty="0"/>
              <a:t>Visual inspection</a:t>
            </a:r>
          </a:p>
          <a:p>
            <a:pPr lvl="1"/>
            <a:r>
              <a:rPr lang="en-US" dirty="0"/>
              <a:t>Paper maps</a:t>
            </a:r>
          </a:p>
          <a:p>
            <a:pPr lvl="1"/>
            <a:r>
              <a:rPr lang="en-US" dirty="0"/>
              <a:t>Paper and digital satellite imagery</a:t>
            </a:r>
          </a:p>
          <a:p>
            <a:endParaRPr lang="en-US" dirty="0"/>
          </a:p>
          <a:p>
            <a:r>
              <a:rPr lang="en-US" dirty="0"/>
              <a:t>Current Site Selection Limitations</a:t>
            </a:r>
          </a:p>
          <a:p>
            <a:pPr lvl="1"/>
            <a:r>
              <a:rPr lang="en-US" dirty="0"/>
              <a:t>Takes time</a:t>
            </a:r>
          </a:p>
          <a:p>
            <a:pPr lvl="1"/>
            <a:r>
              <a:rPr lang="en-US" dirty="0"/>
              <a:t>Prone to errors</a:t>
            </a:r>
          </a:p>
          <a:p>
            <a:pPr lvl="1"/>
            <a:r>
              <a:rPr lang="en-US" dirty="0"/>
              <a:t>Outdated maps</a:t>
            </a:r>
          </a:p>
          <a:p>
            <a:pPr lvl="1"/>
            <a:r>
              <a:rPr lang="en-US" dirty="0"/>
              <a:t>Requires eyes on for accuracy</a:t>
            </a:r>
          </a:p>
          <a:p>
            <a:pPr lvl="1"/>
            <a:r>
              <a:rPr lang="en-US" dirty="0"/>
              <a:t>Requires knowledge about geography</a:t>
            </a:r>
          </a:p>
        </p:txBody>
      </p:sp>
      <p:pic>
        <p:nvPicPr>
          <p:cNvPr id="4" name="Picture 3" descr="Map&#10;&#10;Description automatically generated">
            <a:extLst>
              <a:ext uri="{FF2B5EF4-FFF2-40B4-BE49-F238E27FC236}">
                <a16:creationId xmlns:a16="http://schemas.microsoft.com/office/drawing/2014/main" id="{471C7EA2-468C-F68C-956A-E136CF9509E5}"/>
              </a:ext>
            </a:extLst>
          </p:cNvPr>
          <p:cNvPicPr>
            <a:picLocks noChangeAspect="1"/>
          </p:cNvPicPr>
          <p:nvPr/>
        </p:nvPicPr>
        <p:blipFill>
          <a:blip r:embed="rId3"/>
          <a:stretch>
            <a:fillRect/>
          </a:stretch>
        </p:blipFill>
        <p:spPr>
          <a:xfrm>
            <a:off x="6358890" y="1670832"/>
            <a:ext cx="5431971" cy="4503127"/>
          </a:xfrm>
          <a:prstGeom prst="rect">
            <a:avLst/>
          </a:prstGeom>
        </p:spPr>
      </p:pic>
    </p:spTree>
    <p:extLst>
      <p:ext uri="{BB962C8B-B14F-4D97-AF65-F5344CB8AC3E}">
        <p14:creationId xmlns:p14="http://schemas.microsoft.com/office/powerpoint/2010/main" val="330555332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Crop</Template>
  <TotalTime>2680</TotalTime>
  <Words>1009</Words>
  <Application>Microsoft Office PowerPoint</Application>
  <PresentationFormat>Widescreen</PresentationFormat>
  <Paragraphs>207</Paragraphs>
  <Slides>21</Slides>
  <Notes>13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Franklin Gothic Book</vt:lpstr>
      <vt:lpstr>Crop</vt:lpstr>
      <vt:lpstr>Field Artillery Site Suitability Analysis</vt:lpstr>
      <vt:lpstr>Agenda</vt:lpstr>
      <vt:lpstr>Professional Background</vt:lpstr>
      <vt:lpstr>Howitzer Types</vt:lpstr>
      <vt:lpstr>Video</vt:lpstr>
      <vt:lpstr>Physical Limitations</vt:lpstr>
      <vt:lpstr>Emplacement Limitations</vt:lpstr>
      <vt:lpstr>Optimal Criteria for Emplacement</vt:lpstr>
      <vt:lpstr>Current Site Selection Process</vt:lpstr>
      <vt:lpstr>Research Objective</vt:lpstr>
      <vt:lpstr>Problem Statement</vt:lpstr>
      <vt:lpstr>General Workflow</vt:lpstr>
      <vt:lpstr>Study Area</vt:lpstr>
      <vt:lpstr>Data</vt:lpstr>
      <vt:lpstr>Methods</vt:lpstr>
      <vt:lpstr>Intermediate Data Layers</vt:lpstr>
      <vt:lpstr>Preliminary Results</vt:lpstr>
      <vt:lpstr>Analysis Improvements</vt:lpstr>
      <vt:lpstr>Future Directions</vt:lpstr>
      <vt:lpstr>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Artillery site suitability analysis</dc:title>
  <dc:creator>Gilham, Cody Thomas</dc:creator>
  <cp:lastModifiedBy>Gilham, Cody Thomas</cp:lastModifiedBy>
  <cp:revision>51</cp:revision>
  <dcterms:created xsi:type="dcterms:W3CDTF">2022-07-03T22:25:03Z</dcterms:created>
  <dcterms:modified xsi:type="dcterms:W3CDTF">2022-07-17T14:36:32Z</dcterms:modified>
</cp:coreProperties>
</file>