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sldIdLst>
    <p:sldId id="274" r:id="rId5"/>
    <p:sldId id="309" r:id="rId6"/>
    <p:sldId id="331" r:id="rId7"/>
    <p:sldId id="313" r:id="rId8"/>
    <p:sldId id="307" r:id="rId9"/>
    <p:sldId id="310" r:id="rId10"/>
    <p:sldId id="314" r:id="rId11"/>
    <p:sldId id="319" r:id="rId12"/>
    <p:sldId id="346" r:id="rId13"/>
    <p:sldId id="353" r:id="rId14"/>
    <p:sldId id="315" r:id="rId15"/>
    <p:sldId id="350" r:id="rId16"/>
    <p:sldId id="354" r:id="rId17"/>
    <p:sldId id="317" r:id="rId18"/>
    <p:sldId id="311" r:id="rId19"/>
    <p:sldId id="347" r:id="rId20"/>
    <p:sldId id="351" r:id="rId21"/>
    <p:sldId id="327" r:id="rId22"/>
    <p:sldId id="352" r:id="rId23"/>
    <p:sldId id="329" r:id="rId24"/>
    <p:sldId id="330" r:id="rId25"/>
    <p:sldId id="322" r:id="rId26"/>
    <p:sldId id="349" r:id="rId27"/>
    <p:sldId id="332" r:id="rId28"/>
    <p:sldId id="343" r:id="rId29"/>
    <p:sldId id="342" r:id="rId30"/>
    <p:sldId id="344" r:id="rId31"/>
    <p:sldId id="337" r:id="rId32"/>
    <p:sldId id="341" r:id="rId33"/>
    <p:sldId id="340" r:id="rId34"/>
    <p:sldId id="338" r:id="rId35"/>
    <p:sldId id="339" r:id="rId36"/>
    <p:sldId id="336" r:id="rId37"/>
    <p:sldId id="333" r:id="rId38"/>
    <p:sldId id="334" r:id="rId39"/>
    <p:sldId id="35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" initials="J" lastIdx="1" clrIdx="0">
    <p:extLst>
      <p:ext uri="{19B8F6BF-5375-455C-9EA6-DF929625EA0E}">
        <p15:presenceInfo xmlns:p15="http://schemas.microsoft.com/office/powerpoint/2012/main" userId="Je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359"/>
    <a:srgbClr val="71B9E4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500" cap="none" baseline="0" dirty="0"/>
            <a:t>Increases in </a:t>
          </a:r>
        </a:p>
        <a:p>
          <a:pPr>
            <a:lnSpc>
              <a:spcPct val="100000"/>
            </a:lnSpc>
            <a:spcAft>
              <a:spcPts val="0"/>
            </a:spcAft>
            <a:defRPr cap="all"/>
          </a:pPr>
          <a:r>
            <a:rPr lang="en-US" sz="2500" cap="none" baseline="0" dirty="0"/>
            <a:t>adoption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baseline="0" dirty="0"/>
            <a:t>Community specific programs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 custLinFactX="181640" custLinFactNeighborX="200000" custLinFactNeighborY="3281"/>
      <dgm:spPr>
        <a:solidFill>
          <a:schemeClr val="accent1"/>
        </a:solidFill>
      </dgm:spPr>
    </dgm:pt>
    <dgm:pt modelId="{7C175B98-93F4-4D7C-BB95-1514AB879CD5}" type="pres">
      <dgm:prSet presAssocID="{40FC4FFE-8987-4A26-B7F4-8A516F18ADAE}" presName="iconRect" presStyleLbl="node1" presStyleIdx="0" presStyleCnt="3" custLinFactX="300000" custLinFactNeighborX="365145" custLinFactNeighborY="5721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g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>
        <a:solidFill>
          <a:schemeClr val="accent1"/>
        </a:solidFill>
      </dgm:spPr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w prints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 custLinFactNeighborX="-2002" custLinFactNeighborY="-9809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 custLinFactX="-172263" custLinFactNeighborX="-200000" custLinFactNeighborY="938"/>
      <dgm:spPr>
        <a:solidFill>
          <a:schemeClr val="accent1"/>
        </a:solidFill>
      </dgm:spPr>
    </dgm:pt>
    <dgm:pt modelId="{39509775-983E-4110-B989-EE2CD6514BE0}" type="pres">
      <dgm:prSet presAssocID="{1C383F32-22E8-4F62-A3E0-BDC3D5F48992}" presName="iconRect" presStyleLbl="node1" presStyleIdx="2" presStyleCnt="3" custLinFactX="-300000" custLinFactNeighborX="-348802" custLinFactNeighborY="163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terinarian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LinFactNeighborX="-2860" custLinFactNeighborY="-9809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7AA5A1-EEEB-4EBF-980E-C94B8FF9DA8D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B34C80-A809-4DCB-A8F7-18D3A85F875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Shelter Animals Count Dataset</a:t>
          </a:r>
        </a:p>
      </dgm:t>
    </dgm:pt>
    <dgm:pt modelId="{F3459146-95CD-479F-B18C-D4BC41C7C3C2}" type="parTrans" cxnId="{024115AA-5238-43F0-90C0-D3E950C7D4C7}">
      <dgm:prSet/>
      <dgm:spPr/>
      <dgm:t>
        <a:bodyPr/>
        <a:lstStyle/>
        <a:p>
          <a:endParaRPr lang="en-US"/>
        </a:p>
      </dgm:t>
    </dgm:pt>
    <dgm:pt modelId="{A9CA8A7F-14A7-4020-82EE-40F81F3A3F02}" type="sibTrans" cxnId="{024115AA-5238-43F0-90C0-D3E950C7D4C7}">
      <dgm:prSet/>
      <dgm:spPr/>
      <dgm:t>
        <a:bodyPr/>
        <a:lstStyle/>
        <a:p>
          <a:endParaRPr lang="en-US"/>
        </a:p>
      </dgm:t>
    </dgm:pt>
    <dgm:pt modelId="{AEDB8D83-D221-4CA4-BBF4-5277AB55BF0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Can calculate Live Release Rate or Save Rate</a:t>
          </a:r>
        </a:p>
      </dgm:t>
    </dgm:pt>
    <dgm:pt modelId="{CFFF949A-101B-4DC1-994B-74DB70935D82}" type="parTrans" cxnId="{97FA46D4-A101-4716-A70D-68004435F57E}">
      <dgm:prSet/>
      <dgm:spPr/>
      <dgm:t>
        <a:bodyPr/>
        <a:lstStyle/>
        <a:p>
          <a:endParaRPr lang="en-US"/>
        </a:p>
      </dgm:t>
    </dgm:pt>
    <dgm:pt modelId="{AF2BCD4B-400B-4193-86EB-03EE4FC57AC0}" type="sibTrans" cxnId="{97FA46D4-A101-4716-A70D-68004435F57E}">
      <dgm:prSet/>
      <dgm:spPr/>
      <dgm:t>
        <a:bodyPr/>
        <a:lstStyle/>
        <a:p>
          <a:endParaRPr lang="en-US"/>
        </a:p>
      </dgm:t>
    </dgm:pt>
    <dgm:pt modelId="{3BFC7BEC-DEC3-4B9B-BE4B-04EBA060EC7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Best Friends Life Saving Dashboard</a:t>
          </a:r>
        </a:p>
      </dgm:t>
    </dgm:pt>
    <dgm:pt modelId="{6076F145-84BB-4F49-B0A0-C4E6C06E2409}" type="parTrans" cxnId="{8246E1C8-AFF4-44AB-AA3B-264DA34BC65A}">
      <dgm:prSet/>
      <dgm:spPr/>
      <dgm:t>
        <a:bodyPr/>
        <a:lstStyle/>
        <a:p>
          <a:endParaRPr lang="en-US"/>
        </a:p>
      </dgm:t>
    </dgm:pt>
    <dgm:pt modelId="{3DBF49FF-B376-4A99-9B38-676E0E7B25DA}" type="sibTrans" cxnId="{8246E1C8-AFF4-44AB-AA3B-264DA34BC65A}">
      <dgm:prSet/>
      <dgm:spPr/>
      <dgm:t>
        <a:bodyPr/>
        <a:lstStyle/>
        <a:p>
          <a:endParaRPr lang="en-US"/>
        </a:p>
      </dgm:t>
    </dgm:pt>
    <dgm:pt modelId="{6AE1ED33-2D1D-4A47-A922-121DFBC329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Save Rate only</a:t>
          </a:r>
        </a:p>
      </dgm:t>
    </dgm:pt>
    <dgm:pt modelId="{55E6744D-05D8-4BE3-85C9-6BED13B33B29}" type="parTrans" cxnId="{71946354-92BD-4F6E-81D9-AF893A41A208}">
      <dgm:prSet/>
      <dgm:spPr/>
      <dgm:t>
        <a:bodyPr/>
        <a:lstStyle/>
        <a:p>
          <a:endParaRPr lang="en-US"/>
        </a:p>
      </dgm:t>
    </dgm:pt>
    <dgm:pt modelId="{62AD9C87-AC9C-470C-BC68-3F1358B203F3}" type="sibTrans" cxnId="{71946354-92BD-4F6E-81D9-AF893A41A208}">
      <dgm:prSet/>
      <dgm:spPr/>
      <dgm:t>
        <a:bodyPr/>
        <a:lstStyle/>
        <a:p>
          <a:endParaRPr lang="en-US"/>
        </a:p>
      </dgm:t>
    </dgm:pt>
    <dgm:pt modelId="{6031398F-D732-4903-B216-24C6B716DF6C}" type="pres">
      <dgm:prSet presAssocID="{2B7AA5A1-EEEB-4EBF-980E-C94B8FF9DA8D}" presName="root" presStyleCnt="0">
        <dgm:presLayoutVars>
          <dgm:dir/>
          <dgm:resizeHandles val="exact"/>
        </dgm:presLayoutVars>
      </dgm:prSet>
      <dgm:spPr/>
    </dgm:pt>
    <dgm:pt modelId="{2959414D-B693-447E-AD46-605137A643B1}" type="pres">
      <dgm:prSet presAssocID="{D3B34C80-A809-4DCB-A8F7-18D3A85F8752}" presName="compNode" presStyleCnt="0"/>
      <dgm:spPr/>
    </dgm:pt>
    <dgm:pt modelId="{37694DF5-256D-4CE0-89BD-7645B521C5B9}" type="pres">
      <dgm:prSet presAssocID="{D3B34C80-A809-4DCB-A8F7-18D3A85F875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t"/>
        </a:ext>
      </dgm:extLst>
    </dgm:pt>
    <dgm:pt modelId="{8B83AF0E-ACDD-4E0E-B446-F8349C44BC15}" type="pres">
      <dgm:prSet presAssocID="{D3B34C80-A809-4DCB-A8F7-18D3A85F8752}" presName="iconSpace" presStyleCnt="0"/>
      <dgm:spPr/>
    </dgm:pt>
    <dgm:pt modelId="{B951B633-F473-4241-B721-634B6048A9FC}" type="pres">
      <dgm:prSet presAssocID="{D3B34C80-A809-4DCB-A8F7-18D3A85F8752}" presName="parTx" presStyleLbl="revTx" presStyleIdx="0" presStyleCnt="4">
        <dgm:presLayoutVars>
          <dgm:chMax val="0"/>
          <dgm:chPref val="0"/>
        </dgm:presLayoutVars>
      </dgm:prSet>
      <dgm:spPr/>
    </dgm:pt>
    <dgm:pt modelId="{1FE94651-575F-46C4-976B-DF6B939A3D07}" type="pres">
      <dgm:prSet presAssocID="{D3B34C80-A809-4DCB-A8F7-18D3A85F8752}" presName="txSpace" presStyleCnt="0"/>
      <dgm:spPr/>
    </dgm:pt>
    <dgm:pt modelId="{11E42A25-7E8B-4E0C-B9FC-A0DF4B667534}" type="pres">
      <dgm:prSet presAssocID="{D3B34C80-A809-4DCB-A8F7-18D3A85F8752}" presName="desTx" presStyleLbl="revTx" presStyleIdx="1" presStyleCnt="4">
        <dgm:presLayoutVars/>
      </dgm:prSet>
      <dgm:spPr/>
    </dgm:pt>
    <dgm:pt modelId="{BED650B6-19BF-415E-B5FF-78E4F70685C4}" type="pres">
      <dgm:prSet presAssocID="{A9CA8A7F-14A7-4020-82EE-40F81F3A3F02}" presName="sibTrans" presStyleCnt="0"/>
      <dgm:spPr/>
    </dgm:pt>
    <dgm:pt modelId="{57129D0B-3271-4EE4-A9A5-B81CDDA4E937}" type="pres">
      <dgm:prSet presAssocID="{3BFC7BEC-DEC3-4B9B-BE4B-04EBA060EC70}" presName="compNode" presStyleCnt="0"/>
      <dgm:spPr/>
    </dgm:pt>
    <dgm:pt modelId="{9778BA2D-A811-4EC2-8369-F450BE2252D5}" type="pres">
      <dgm:prSet presAssocID="{3BFC7BEC-DEC3-4B9B-BE4B-04EBA060EC7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9AB37170-79EA-46AB-853F-3C0F92D2A2C0}" type="pres">
      <dgm:prSet presAssocID="{3BFC7BEC-DEC3-4B9B-BE4B-04EBA060EC70}" presName="iconSpace" presStyleCnt="0"/>
      <dgm:spPr/>
    </dgm:pt>
    <dgm:pt modelId="{73FA023A-A2F5-4843-9525-38544A8B8D62}" type="pres">
      <dgm:prSet presAssocID="{3BFC7BEC-DEC3-4B9B-BE4B-04EBA060EC70}" presName="parTx" presStyleLbl="revTx" presStyleIdx="2" presStyleCnt="4">
        <dgm:presLayoutVars>
          <dgm:chMax val="0"/>
          <dgm:chPref val="0"/>
        </dgm:presLayoutVars>
      </dgm:prSet>
      <dgm:spPr/>
    </dgm:pt>
    <dgm:pt modelId="{BD635FA6-D135-4572-BEB7-4E4BBA3889C4}" type="pres">
      <dgm:prSet presAssocID="{3BFC7BEC-DEC3-4B9B-BE4B-04EBA060EC70}" presName="txSpace" presStyleCnt="0"/>
      <dgm:spPr/>
    </dgm:pt>
    <dgm:pt modelId="{5E04CAF7-F9BB-462C-B174-A12743DF1FF9}" type="pres">
      <dgm:prSet presAssocID="{3BFC7BEC-DEC3-4B9B-BE4B-04EBA060EC70}" presName="desTx" presStyleLbl="revTx" presStyleIdx="3" presStyleCnt="4">
        <dgm:presLayoutVars/>
      </dgm:prSet>
      <dgm:spPr/>
    </dgm:pt>
  </dgm:ptLst>
  <dgm:cxnLst>
    <dgm:cxn modelId="{66618218-120A-4C8D-BC60-D0BD379F505E}" type="presOf" srcId="{AEDB8D83-D221-4CA4-BBF4-5277AB55BF0B}" destId="{11E42A25-7E8B-4E0C-B9FC-A0DF4B667534}" srcOrd="0" destOrd="0" presId="urn:microsoft.com/office/officeart/2018/5/layout/CenteredIconLabelDescriptionList"/>
    <dgm:cxn modelId="{F53D6B2E-32E5-408A-A332-446F3891ED2D}" type="presOf" srcId="{3BFC7BEC-DEC3-4B9B-BE4B-04EBA060EC70}" destId="{73FA023A-A2F5-4843-9525-38544A8B8D62}" srcOrd="0" destOrd="0" presId="urn:microsoft.com/office/officeart/2018/5/layout/CenteredIconLabelDescriptionList"/>
    <dgm:cxn modelId="{71946354-92BD-4F6E-81D9-AF893A41A208}" srcId="{3BFC7BEC-DEC3-4B9B-BE4B-04EBA060EC70}" destId="{6AE1ED33-2D1D-4A47-A922-121DFBC329FA}" srcOrd="0" destOrd="0" parTransId="{55E6744D-05D8-4BE3-85C9-6BED13B33B29}" sibTransId="{62AD9C87-AC9C-470C-BC68-3F1358B203F3}"/>
    <dgm:cxn modelId="{024115AA-5238-43F0-90C0-D3E950C7D4C7}" srcId="{2B7AA5A1-EEEB-4EBF-980E-C94B8FF9DA8D}" destId="{D3B34C80-A809-4DCB-A8F7-18D3A85F8752}" srcOrd="0" destOrd="0" parTransId="{F3459146-95CD-479F-B18C-D4BC41C7C3C2}" sibTransId="{A9CA8A7F-14A7-4020-82EE-40F81F3A3F02}"/>
    <dgm:cxn modelId="{73335CB1-3CA3-498F-ABC8-241E31C34D52}" type="presOf" srcId="{D3B34C80-A809-4DCB-A8F7-18D3A85F8752}" destId="{B951B633-F473-4241-B721-634B6048A9FC}" srcOrd="0" destOrd="0" presId="urn:microsoft.com/office/officeart/2018/5/layout/CenteredIconLabelDescriptionList"/>
    <dgm:cxn modelId="{8246E1C8-AFF4-44AB-AA3B-264DA34BC65A}" srcId="{2B7AA5A1-EEEB-4EBF-980E-C94B8FF9DA8D}" destId="{3BFC7BEC-DEC3-4B9B-BE4B-04EBA060EC70}" srcOrd="1" destOrd="0" parTransId="{6076F145-84BB-4F49-B0A0-C4E6C06E2409}" sibTransId="{3DBF49FF-B376-4A99-9B38-676E0E7B25DA}"/>
    <dgm:cxn modelId="{E4C3A1CE-B48C-4412-A3D4-F489A450C4B1}" type="presOf" srcId="{2B7AA5A1-EEEB-4EBF-980E-C94B8FF9DA8D}" destId="{6031398F-D732-4903-B216-24C6B716DF6C}" srcOrd="0" destOrd="0" presId="urn:microsoft.com/office/officeart/2018/5/layout/CenteredIconLabelDescriptionList"/>
    <dgm:cxn modelId="{97FA46D4-A101-4716-A70D-68004435F57E}" srcId="{D3B34C80-A809-4DCB-A8F7-18D3A85F8752}" destId="{AEDB8D83-D221-4CA4-BBF4-5277AB55BF0B}" srcOrd="0" destOrd="0" parTransId="{CFFF949A-101B-4DC1-994B-74DB70935D82}" sibTransId="{AF2BCD4B-400B-4193-86EB-03EE4FC57AC0}"/>
    <dgm:cxn modelId="{DBA3E3F5-9B12-471F-89CE-9298BCA8A806}" type="presOf" srcId="{6AE1ED33-2D1D-4A47-A922-121DFBC329FA}" destId="{5E04CAF7-F9BB-462C-B174-A12743DF1FF9}" srcOrd="0" destOrd="0" presId="urn:microsoft.com/office/officeart/2018/5/layout/CenteredIconLabelDescriptionList"/>
    <dgm:cxn modelId="{80F876D0-A956-420C-93F8-064D089DF526}" type="presParOf" srcId="{6031398F-D732-4903-B216-24C6B716DF6C}" destId="{2959414D-B693-447E-AD46-605137A643B1}" srcOrd="0" destOrd="0" presId="urn:microsoft.com/office/officeart/2018/5/layout/CenteredIconLabelDescriptionList"/>
    <dgm:cxn modelId="{D0F0C47A-4147-41CA-83A0-02E09E2C2807}" type="presParOf" srcId="{2959414D-B693-447E-AD46-605137A643B1}" destId="{37694DF5-256D-4CE0-89BD-7645B521C5B9}" srcOrd="0" destOrd="0" presId="urn:microsoft.com/office/officeart/2018/5/layout/CenteredIconLabelDescriptionList"/>
    <dgm:cxn modelId="{4A5CFB3E-8315-499B-A60A-1110BAF1731A}" type="presParOf" srcId="{2959414D-B693-447E-AD46-605137A643B1}" destId="{8B83AF0E-ACDD-4E0E-B446-F8349C44BC15}" srcOrd="1" destOrd="0" presId="urn:microsoft.com/office/officeart/2018/5/layout/CenteredIconLabelDescriptionList"/>
    <dgm:cxn modelId="{DBBC5558-E786-49AE-9578-507A754818AB}" type="presParOf" srcId="{2959414D-B693-447E-AD46-605137A643B1}" destId="{B951B633-F473-4241-B721-634B6048A9FC}" srcOrd="2" destOrd="0" presId="urn:microsoft.com/office/officeart/2018/5/layout/CenteredIconLabelDescriptionList"/>
    <dgm:cxn modelId="{458D88D4-9B37-4366-B761-04EC29EEB58B}" type="presParOf" srcId="{2959414D-B693-447E-AD46-605137A643B1}" destId="{1FE94651-575F-46C4-976B-DF6B939A3D07}" srcOrd="3" destOrd="0" presId="urn:microsoft.com/office/officeart/2018/5/layout/CenteredIconLabelDescriptionList"/>
    <dgm:cxn modelId="{03442A7C-1D90-40C2-BF83-27E8FA1FB593}" type="presParOf" srcId="{2959414D-B693-447E-AD46-605137A643B1}" destId="{11E42A25-7E8B-4E0C-B9FC-A0DF4B667534}" srcOrd="4" destOrd="0" presId="urn:microsoft.com/office/officeart/2018/5/layout/CenteredIconLabelDescriptionList"/>
    <dgm:cxn modelId="{74F8C75C-BDAA-4EDB-A9DD-2DBF9411FCFE}" type="presParOf" srcId="{6031398F-D732-4903-B216-24C6B716DF6C}" destId="{BED650B6-19BF-415E-B5FF-78E4F70685C4}" srcOrd="1" destOrd="0" presId="urn:microsoft.com/office/officeart/2018/5/layout/CenteredIconLabelDescriptionList"/>
    <dgm:cxn modelId="{CC5DB575-AC6E-444C-B21A-85B2794814AB}" type="presParOf" srcId="{6031398F-D732-4903-B216-24C6B716DF6C}" destId="{57129D0B-3271-4EE4-A9A5-B81CDDA4E937}" srcOrd="2" destOrd="0" presId="urn:microsoft.com/office/officeart/2018/5/layout/CenteredIconLabelDescriptionList"/>
    <dgm:cxn modelId="{BDB81A0D-483B-44A3-B394-EDDF2FABD150}" type="presParOf" srcId="{57129D0B-3271-4EE4-A9A5-B81CDDA4E937}" destId="{9778BA2D-A811-4EC2-8369-F450BE2252D5}" srcOrd="0" destOrd="0" presId="urn:microsoft.com/office/officeart/2018/5/layout/CenteredIconLabelDescriptionList"/>
    <dgm:cxn modelId="{627F195C-4250-4A06-963C-7CA586EDF606}" type="presParOf" srcId="{57129D0B-3271-4EE4-A9A5-B81CDDA4E937}" destId="{9AB37170-79EA-46AB-853F-3C0F92D2A2C0}" srcOrd="1" destOrd="0" presId="urn:microsoft.com/office/officeart/2018/5/layout/CenteredIconLabelDescriptionList"/>
    <dgm:cxn modelId="{4954BE01-0CD0-4577-AC23-18BA084D56EF}" type="presParOf" srcId="{57129D0B-3271-4EE4-A9A5-B81CDDA4E937}" destId="{73FA023A-A2F5-4843-9525-38544A8B8D62}" srcOrd="2" destOrd="0" presId="urn:microsoft.com/office/officeart/2018/5/layout/CenteredIconLabelDescriptionList"/>
    <dgm:cxn modelId="{5A73B7DD-0266-4F6A-B21E-4D9F01A85DD2}" type="presParOf" srcId="{57129D0B-3271-4EE4-A9A5-B81CDDA4E937}" destId="{BD635FA6-D135-4572-BEB7-4E4BBA3889C4}" srcOrd="3" destOrd="0" presId="urn:microsoft.com/office/officeart/2018/5/layout/CenteredIconLabelDescriptionList"/>
    <dgm:cxn modelId="{CBB67CF1-DD8F-4515-9FD7-36BCF17E0457}" type="presParOf" srcId="{57129D0B-3271-4EE4-A9A5-B81CDDA4E937}" destId="{5E04CAF7-F9BB-462C-B174-A12743DF1FF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ADEB7E-1698-4E20-8D34-7E0E148B305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D3AF7E-A259-4AA2-9AAC-E2FFEB7E8D9F}">
      <dgm:prSet/>
      <dgm:spPr/>
      <dgm:t>
        <a:bodyPr/>
        <a:lstStyle/>
        <a:p>
          <a:r>
            <a:rPr lang="en-US"/>
            <a:t>Data Preprocessing</a:t>
          </a:r>
        </a:p>
      </dgm:t>
    </dgm:pt>
    <dgm:pt modelId="{6A9FC2C2-6000-4297-AB15-A5AA4FC5F435}" type="parTrans" cxnId="{DA4B3BF3-43EC-4FE9-AE46-A1FA2DCC66E0}">
      <dgm:prSet/>
      <dgm:spPr/>
      <dgm:t>
        <a:bodyPr/>
        <a:lstStyle/>
        <a:p>
          <a:endParaRPr lang="en-US"/>
        </a:p>
      </dgm:t>
    </dgm:pt>
    <dgm:pt modelId="{74EC8C16-8BA3-4947-9B95-12BC95FA101E}" type="sibTrans" cxnId="{DA4B3BF3-43EC-4FE9-AE46-A1FA2DCC66E0}">
      <dgm:prSet/>
      <dgm:spPr/>
      <dgm:t>
        <a:bodyPr/>
        <a:lstStyle/>
        <a:p>
          <a:endParaRPr lang="en-US"/>
        </a:p>
      </dgm:t>
    </dgm:pt>
    <dgm:pt modelId="{E3CD547C-CB07-45E8-87B0-993300FB2840}">
      <dgm:prSet/>
      <dgm:spPr/>
      <dgm:t>
        <a:bodyPr/>
        <a:lstStyle/>
        <a:p>
          <a:r>
            <a:rPr lang="en-US"/>
            <a:t>Download data sets (SAC Dataset and Census Data)</a:t>
          </a:r>
        </a:p>
      </dgm:t>
    </dgm:pt>
    <dgm:pt modelId="{25FB182E-02F5-4664-AE69-42D3823A3C62}" type="parTrans" cxnId="{8ABFF56C-EEB9-4CC3-AFD8-DFF39B098C92}">
      <dgm:prSet/>
      <dgm:spPr/>
      <dgm:t>
        <a:bodyPr/>
        <a:lstStyle/>
        <a:p>
          <a:endParaRPr lang="en-US"/>
        </a:p>
      </dgm:t>
    </dgm:pt>
    <dgm:pt modelId="{112CE064-946A-48EB-8F0F-5E723E098879}" type="sibTrans" cxnId="{8ABFF56C-EEB9-4CC3-AFD8-DFF39B098C92}">
      <dgm:prSet/>
      <dgm:spPr/>
      <dgm:t>
        <a:bodyPr/>
        <a:lstStyle/>
        <a:p>
          <a:endParaRPr lang="en-US"/>
        </a:p>
      </dgm:t>
    </dgm:pt>
    <dgm:pt modelId="{1AB1D003-2540-4B4E-8BB1-F97BDE97163D}">
      <dgm:prSet/>
      <dgm:spPr/>
      <dgm:t>
        <a:bodyPr/>
        <a:lstStyle/>
        <a:p>
          <a:r>
            <a:rPr lang="en-US"/>
            <a:t>Aggregate shelters into census units</a:t>
          </a:r>
        </a:p>
      </dgm:t>
    </dgm:pt>
    <dgm:pt modelId="{92F2414C-857D-4DC4-9E19-0CE0DE3E737D}" type="parTrans" cxnId="{3B3352E1-AF63-4CDF-8548-E8AF7A52F44B}">
      <dgm:prSet/>
      <dgm:spPr/>
      <dgm:t>
        <a:bodyPr/>
        <a:lstStyle/>
        <a:p>
          <a:endParaRPr lang="en-US"/>
        </a:p>
      </dgm:t>
    </dgm:pt>
    <dgm:pt modelId="{4A1A8E73-B90F-4863-B7C1-DE90AC286862}" type="sibTrans" cxnId="{3B3352E1-AF63-4CDF-8548-E8AF7A52F44B}">
      <dgm:prSet/>
      <dgm:spPr/>
      <dgm:t>
        <a:bodyPr/>
        <a:lstStyle/>
        <a:p>
          <a:endParaRPr lang="en-US"/>
        </a:p>
      </dgm:t>
    </dgm:pt>
    <dgm:pt modelId="{33DBD777-8C25-4F41-BEA6-E158D7A295D2}">
      <dgm:prSet/>
      <dgm:spPr/>
      <dgm:t>
        <a:bodyPr/>
        <a:lstStyle/>
        <a:p>
          <a:r>
            <a:rPr lang="en-US"/>
            <a:t>Calculate save rate or live release rate for each census unit</a:t>
          </a:r>
        </a:p>
      </dgm:t>
    </dgm:pt>
    <dgm:pt modelId="{71670129-D5DF-4B8C-B26B-37BC1425752A}" type="parTrans" cxnId="{11BC997F-7893-419C-BC04-5068DCD11B91}">
      <dgm:prSet/>
      <dgm:spPr/>
      <dgm:t>
        <a:bodyPr/>
        <a:lstStyle/>
        <a:p>
          <a:endParaRPr lang="en-US"/>
        </a:p>
      </dgm:t>
    </dgm:pt>
    <dgm:pt modelId="{42AD14DB-8F73-4CB2-9728-752FFB77915F}" type="sibTrans" cxnId="{11BC997F-7893-419C-BC04-5068DCD11B91}">
      <dgm:prSet/>
      <dgm:spPr/>
      <dgm:t>
        <a:bodyPr/>
        <a:lstStyle/>
        <a:p>
          <a:endParaRPr lang="en-US"/>
        </a:p>
      </dgm:t>
    </dgm:pt>
    <dgm:pt modelId="{80CDD17A-1EA5-4EA4-8811-4803EBD988DB}">
      <dgm:prSet/>
      <dgm:spPr/>
      <dgm:t>
        <a:bodyPr/>
        <a:lstStyle/>
        <a:p>
          <a:r>
            <a:rPr lang="en-US"/>
            <a:t>Run Exploratory Regression/OLS</a:t>
          </a:r>
        </a:p>
      </dgm:t>
    </dgm:pt>
    <dgm:pt modelId="{909E62AA-EA94-4739-A67C-92B9D3B350F4}" type="parTrans" cxnId="{5497C328-94AF-4E5C-9A6D-CB74DE160AE3}">
      <dgm:prSet/>
      <dgm:spPr/>
      <dgm:t>
        <a:bodyPr/>
        <a:lstStyle/>
        <a:p>
          <a:endParaRPr lang="en-US"/>
        </a:p>
      </dgm:t>
    </dgm:pt>
    <dgm:pt modelId="{B95F7130-179D-40DD-B88B-5A659BA4C9EE}" type="sibTrans" cxnId="{5497C328-94AF-4E5C-9A6D-CB74DE160AE3}">
      <dgm:prSet/>
      <dgm:spPr/>
      <dgm:t>
        <a:bodyPr/>
        <a:lstStyle/>
        <a:p>
          <a:endParaRPr lang="en-US"/>
        </a:p>
      </dgm:t>
    </dgm:pt>
    <dgm:pt modelId="{91D95A51-0925-4B59-BBDD-BA99D1C33043}">
      <dgm:prSet/>
      <dgm:spPr/>
      <dgm:t>
        <a:bodyPr/>
        <a:lstStyle/>
        <a:p>
          <a:r>
            <a:rPr lang="en-US" dirty="0"/>
            <a:t>Identify independent variables of interest</a:t>
          </a:r>
        </a:p>
      </dgm:t>
    </dgm:pt>
    <dgm:pt modelId="{1FC451D7-3DE4-4307-BFA0-175F12A3E19F}" type="parTrans" cxnId="{4784DF84-4720-4860-B19F-417FB747D558}">
      <dgm:prSet/>
      <dgm:spPr/>
      <dgm:t>
        <a:bodyPr/>
        <a:lstStyle/>
        <a:p>
          <a:endParaRPr lang="en-US"/>
        </a:p>
      </dgm:t>
    </dgm:pt>
    <dgm:pt modelId="{4571820E-AE7B-417B-BFA0-A1FA7B8F508A}" type="sibTrans" cxnId="{4784DF84-4720-4860-B19F-417FB747D558}">
      <dgm:prSet/>
      <dgm:spPr/>
      <dgm:t>
        <a:bodyPr/>
        <a:lstStyle/>
        <a:p>
          <a:endParaRPr lang="en-US"/>
        </a:p>
      </dgm:t>
    </dgm:pt>
    <dgm:pt modelId="{F6260855-7C43-47EC-A7AF-B1953604C3DA}">
      <dgm:prSet/>
      <dgm:spPr/>
      <dgm:t>
        <a:bodyPr/>
        <a:lstStyle/>
        <a:p>
          <a:r>
            <a:rPr lang="en-US"/>
            <a:t>Run GWR at a more granular level</a:t>
          </a:r>
        </a:p>
      </dgm:t>
    </dgm:pt>
    <dgm:pt modelId="{35B98425-0E2D-44FC-8348-A865CAC7DE5C}" type="parTrans" cxnId="{B8522133-B804-4E43-87C2-BB5E22EF0057}">
      <dgm:prSet/>
      <dgm:spPr/>
      <dgm:t>
        <a:bodyPr/>
        <a:lstStyle/>
        <a:p>
          <a:endParaRPr lang="en-US"/>
        </a:p>
      </dgm:t>
    </dgm:pt>
    <dgm:pt modelId="{34601D10-F78A-44AF-A36B-A9857510A4A4}" type="sibTrans" cxnId="{B8522133-B804-4E43-87C2-BB5E22EF0057}">
      <dgm:prSet/>
      <dgm:spPr/>
      <dgm:t>
        <a:bodyPr/>
        <a:lstStyle/>
        <a:p>
          <a:endParaRPr lang="en-US"/>
        </a:p>
      </dgm:t>
    </dgm:pt>
    <dgm:pt modelId="{2988AF2A-B944-414D-BD02-5AAEC02017AA}">
      <dgm:prSet/>
      <dgm:spPr/>
      <dgm:t>
        <a:bodyPr/>
        <a:lstStyle/>
        <a:p>
          <a:r>
            <a:rPr lang="en-US"/>
            <a:t>Using identified independent variables run GWR across entire data set</a:t>
          </a:r>
        </a:p>
      </dgm:t>
    </dgm:pt>
    <dgm:pt modelId="{0D102C7E-010F-44CB-838E-934C1D42A836}" type="parTrans" cxnId="{B87B8C1F-5BE9-470B-825B-472851FD89C7}">
      <dgm:prSet/>
      <dgm:spPr/>
      <dgm:t>
        <a:bodyPr/>
        <a:lstStyle/>
        <a:p>
          <a:endParaRPr lang="en-US"/>
        </a:p>
      </dgm:t>
    </dgm:pt>
    <dgm:pt modelId="{58F497B9-0499-48E8-BCB3-1F9B419F9CDA}" type="sibTrans" cxnId="{B87B8C1F-5BE9-470B-825B-472851FD89C7}">
      <dgm:prSet/>
      <dgm:spPr/>
      <dgm:t>
        <a:bodyPr/>
        <a:lstStyle/>
        <a:p>
          <a:endParaRPr lang="en-US"/>
        </a:p>
      </dgm:t>
    </dgm:pt>
    <dgm:pt modelId="{BCDDBC65-69D9-435B-9823-C4E2CB3EDE54}">
      <dgm:prSet/>
      <dgm:spPr/>
      <dgm:t>
        <a:bodyPr/>
        <a:lstStyle/>
        <a:p>
          <a:r>
            <a:rPr lang="en-US" dirty="0"/>
            <a:t>Community</a:t>
          </a:r>
        </a:p>
      </dgm:t>
    </dgm:pt>
    <dgm:pt modelId="{31E5AB10-02CD-4DB1-A8A0-AA8A8B21F6EC}" type="parTrans" cxnId="{9FE35FEB-33ED-4B51-AF00-F415EBBFF848}">
      <dgm:prSet/>
      <dgm:spPr/>
      <dgm:t>
        <a:bodyPr/>
        <a:lstStyle/>
        <a:p>
          <a:endParaRPr lang="en-US"/>
        </a:p>
      </dgm:t>
    </dgm:pt>
    <dgm:pt modelId="{C23FBA05-5F16-4A73-8ABB-3F35EA016452}" type="sibTrans" cxnId="{9FE35FEB-33ED-4B51-AF00-F415EBBFF848}">
      <dgm:prSet/>
      <dgm:spPr/>
      <dgm:t>
        <a:bodyPr/>
        <a:lstStyle/>
        <a:p>
          <a:endParaRPr lang="en-US"/>
        </a:p>
      </dgm:t>
    </dgm:pt>
    <dgm:pt modelId="{70C6F802-D531-4692-B74C-91B3B5B9D317}">
      <dgm:prSet/>
      <dgm:spPr/>
      <dgm:t>
        <a:bodyPr/>
        <a:lstStyle/>
        <a:p>
          <a:r>
            <a:rPr lang="en-US" dirty="0"/>
            <a:t>State</a:t>
          </a:r>
        </a:p>
      </dgm:t>
    </dgm:pt>
    <dgm:pt modelId="{964680DB-204D-409F-8088-56D9D5F3B5F5}" type="parTrans" cxnId="{6C8A7585-5AD9-4079-BB6D-36D36DEA1DDE}">
      <dgm:prSet/>
      <dgm:spPr/>
      <dgm:t>
        <a:bodyPr/>
        <a:lstStyle/>
        <a:p>
          <a:endParaRPr lang="en-US"/>
        </a:p>
      </dgm:t>
    </dgm:pt>
    <dgm:pt modelId="{C07D0BAB-B759-4AB6-80B0-CBE8483BE0E6}" type="sibTrans" cxnId="{6C8A7585-5AD9-4079-BB6D-36D36DEA1DDE}">
      <dgm:prSet/>
      <dgm:spPr/>
      <dgm:t>
        <a:bodyPr/>
        <a:lstStyle/>
        <a:p>
          <a:endParaRPr lang="en-US"/>
        </a:p>
      </dgm:t>
    </dgm:pt>
    <dgm:pt modelId="{87C3A027-4FE5-4A18-9332-0CA0B5A8486B}" type="pres">
      <dgm:prSet presAssocID="{8FADEB7E-1698-4E20-8D34-7E0E148B305C}" presName="Name0" presStyleCnt="0">
        <dgm:presLayoutVars>
          <dgm:dir/>
          <dgm:resizeHandles val="exact"/>
        </dgm:presLayoutVars>
      </dgm:prSet>
      <dgm:spPr/>
    </dgm:pt>
    <dgm:pt modelId="{A0F467CB-40AB-48A0-9C12-FA55BE203602}" type="pres">
      <dgm:prSet presAssocID="{3ED3AF7E-A259-4AA2-9AAC-E2FFEB7E8D9F}" presName="node" presStyleLbl="node1" presStyleIdx="0" presStyleCnt="3">
        <dgm:presLayoutVars>
          <dgm:bulletEnabled val="1"/>
        </dgm:presLayoutVars>
      </dgm:prSet>
      <dgm:spPr/>
    </dgm:pt>
    <dgm:pt modelId="{9E68EBEF-FA8D-459E-A55A-EAE980C6E555}" type="pres">
      <dgm:prSet presAssocID="{74EC8C16-8BA3-4947-9B95-12BC95FA101E}" presName="sibTrans" presStyleLbl="sibTrans2D1" presStyleIdx="0" presStyleCnt="2"/>
      <dgm:spPr/>
    </dgm:pt>
    <dgm:pt modelId="{CC20B262-2C74-480C-A7C7-504C41BDC6FB}" type="pres">
      <dgm:prSet presAssocID="{74EC8C16-8BA3-4947-9B95-12BC95FA101E}" presName="connectorText" presStyleLbl="sibTrans2D1" presStyleIdx="0" presStyleCnt="2"/>
      <dgm:spPr/>
    </dgm:pt>
    <dgm:pt modelId="{C40AACE0-EF6D-4B22-B368-1460ADC7F58B}" type="pres">
      <dgm:prSet presAssocID="{80CDD17A-1EA5-4EA4-8811-4803EBD988DB}" presName="node" presStyleLbl="node1" presStyleIdx="1" presStyleCnt="3">
        <dgm:presLayoutVars>
          <dgm:bulletEnabled val="1"/>
        </dgm:presLayoutVars>
      </dgm:prSet>
      <dgm:spPr/>
    </dgm:pt>
    <dgm:pt modelId="{64F829E8-95CA-4F36-A828-5F6FF6DBB15B}" type="pres">
      <dgm:prSet presAssocID="{B95F7130-179D-40DD-B88B-5A659BA4C9EE}" presName="sibTrans" presStyleLbl="sibTrans2D1" presStyleIdx="1" presStyleCnt="2"/>
      <dgm:spPr/>
    </dgm:pt>
    <dgm:pt modelId="{D3A4264D-9590-4246-9F66-A64452D0CAED}" type="pres">
      <dgm:prSet presAssocID="{B95F7130-179D-40DD-B88B-5A659BA4C9EE}" presName="connectorText" presStyleLbl="sibTrans2D1" presStyleIdx="1" presStyleCnt="2"/>
      <dgm:spPr/>
    </dgm:pt>
    <dgm:pt modelId="{9914235F-F10B-48C1-A21C-BEBAAB2DFC71}" type="pres">
      <dgm:prSet presAssocID="{F6260855-7C43-47EC-A7AF-B1953604C3DA}" presName="node" presStyleLbl="node1" presStyleIdx="2" presStyleCnt="3">
        <dgm:presLayoutVars>
          <dgm:bulletEnabled val="1"/>
        </dgm:presLayoutVars>
      </dgm:prSet>
      <dgm:spPr/>
    </dgm:pt>
  </dgm:ptLst>
  <dgm:cxnLst>
    <dgm:cxn modelId="{C947E008-DF8E-4B8D-9C91-1FABA124AD39}" type="presOf" srcId="{B95F7130-179D-40DD-B88B-5A659BA4C9EE}" destId="{D3A4264D-9590-4246-9F66-A64452D0CAED}" srcOrd="1" destOrd="0" presId="urn:microsoft.com/office/officeart/2005/8/layout/process1"/>
    <dgm:cxn modelId="{F0D06416-630C-44C3-BABD-321B3FD9F3D6}" type="presOf" srcId="{8FADEB7E-1698-4E20-8D34-7E0E148B305C}" destId="{87C3A027-4FE5-4A18-9332-0CA0B5A8486B}" srcOrd="0" destOrd="0" presId="urn:microsoft.com/office/officeart/2005/8/layout/process1"/>
    <dgm:cxn modelId="{B87B8C1F-5BE9-470B-825B-472851FD89C7}" srcId="{F6260855-7C43-47EC-A7AF-B1953604C3DA}" destId="{2988AF2A-B944-414D-BD02-5AAEC02017AA}" srcOrd="0" destOrd="0" parTransId="{0D102C7E-010F-44CB-838E-934C1D42A836}" sibTransId="{58F497B9-0499-48E8-BCB3-1F9B419F9CDA}"/>
    <dgm:cxn modelId="{5497C328-94AF-4E5C-9A6D-CB74DE160AE3}" srcId="{8FADEB7E-1698-4E20-8D34-7E0E148B305C}" destId="{80CDD17A-1EA5-4EA4-8811-4803EBD988DB}" srcOrd="1" destOrd="0" parTransId="{909E62AA-EA94-4739-A67C-92B9D3B350F4}" sibTransId="{B95F7130-179D-40DD-B88B-5A659BA4C9EE}"/>
    <dgm:cxn modelId="{7DBBB032-5D58-4D33-9D81-4C33AEE500BA}" type="presOf" srcId="{80CDD17A-1EA5-4EA4-8811-4803EBD988DB}" destId="{C40AACE0-EF6D-4B22-B368-1460ADC7F58B}" srcOrd="0" destOrd="0" presId="urn:microsoft.com/office/officeart/2005/8/layout/process1"/>
    <dgm:cxn modelId="{B8522133-B804-4E43-87C2-BB5E22EF0057}" srcId="{8FADEB7E-1698-4E20-8D34-7E0E148B305C}" destId="{F6260855-7C43-47EC-A7AF-B1953604C3DA}" srcOrd="2" destOrd="0" parTransId="{35B98425-0E2D-44FC-8348-A865CAC7DE5C}" sibTransId="{34601D10-F78A-44AF-A36B-A9857510A4A4}"/>
    <dgm:cxn modelId="{2EEB8538-7D83-489D-A6FC-1454412806B1}" type="presOf" srcId="{1AB1D003-2540-4B4E-8BB1-F97BDE97163D}" destId="{A0F467CB-40AB-48A0-9C12-FA55BE203602}" srcOrd="0" destOrd="2" presId="urn:microsoft.com/office/officeart/2005/8/layout/process1"/>
    <dgm:cxn modelId="{368C3D5D-351B-4EFF-89D9-CD4B8ADCA581}" type="presOf" srcId="{74EC8C16-8BA3-4947-9B95-12BC95FA101E}" destId="{CC20B262-2C74-480C-A7C7-504C41BDC6FB}" srcOrd="1" destOrd="0" presId="urn:microsoft.com/office/officeart/2005/8/layout/process1"/>
    <dgm:cxn modelId="{46EAAB5D-63F9-4A12-96B5-298522E3F0E5}" type="presOf" srcId="{B95F7130-179D-40DD-B88B-5A659BA4C9EE}" destId="{64F829E8-95CA-4F36-A828-5F6FF6DBB15B}" srcOrd="0" destOrd="0" presId="urn:microsoft.com/office/officeart/2005/8/layout/process1"/>
    <dgm:cxn modelId="{77FD9961-CC41-45E9-B6E0-E89E580E47F5}" type="presOf" srcId="{F6260855-7C43-47EC-A7AF-B1953604C3DA}" destId="{9914235F-F10B-48C1-A21C-BEBAAB2DFC71}" srcOrd="0" destOrd="0" presId="urn:microsoft.com/office/officeart/2005/8/layout/process1"/>
    <dgm:cxn modelId="{FCE29649-3A9E-4FBA-89D7-E3011D067405}" type="presOf" srcId="{74EC8C16-8BA3-4947-9B95-12BC95FA101E}" destId="{9E68EBEF-FA8D-459E-A55A-EAE980C6E555}" srcOrd="0" destOrd="0" presId="urn:microsoft.com/office/officeart/2005/8/layout/process1"/>
    <dgm:cxn modelId="{B6CAAC6A-618E-4706-AEFB-49AEE7A2D30C}" type="presOf" srcId="{E3CD547C-CB07-45E8-87B0-993300FB2840}" destId="{A0F467CB-40AB-48A0-9C12-FA55BE203602}" srcOrd="0" destOrd="1" presId="urn:microsoft.com/office/officeart/2005/8/layout/process1"/>
    <dgm:cxn modelId="{8ABFF56C-EEB9-4CC3-AFD8-DFF39B098C92}" srcId="{3ED3AF7E-A259-4AA2-9AAC-E2FFEB7E8D9F}" destId="{E3CD547C-CB07-45E8-87B0-993300FB2840}" srcOrd="0" destOrd="0" parTransId="{25FB182E-02F5-4664-AE69-42D3823A3C62}" sibTransId="{112CE064-946A-48EB-8F0F-5E723E098879}"/>
    <dgm:cxn modelId="{11BC997F-7893-419C-BC04-5068DCD11B91}" srcId="{3ED3AF7E-A259-4AA2-9AAC-E2FFEB7E8D9F}" destId="{33DBD777-8C25-4F41-BEA6-E158D7A295D2}" srcOrd="2" destOrd="0" parTransId="{71670129-D5DF-4B8C-B26B-37BC1425752A}" sibTransId="{42AD14DB-8F73-4CB2-9728-752FFB77915F}"/>
    <dgm:cxn modelId="{4784DF84-4720-4860-B19F-417FB747D558}" srcId="{80CDD17A-1EA5-4EA4-8811-4803EBD988DB}" destId="{91D95A51-0925-4B59-BBDD-BA99D1C33043}" srcOrd="0" destOrd="0" parTransId="{1FC451D7-3DE4-4307-BFA0-175F12A3E19F}" sibTransId="{4571820E-AE7B-417B-BFA0-A1FA7B8F508A}"/>
    <dgm:cxn modelId="{6C8A7585-5AD9-4079-BB6D-36D36DEA1DDE}" srcId="{91D95A51-0925-4B59-BBDD-BA99D1C33043}" destId="{70C6F802-D531-4692-B74C-91B3B5B9D317}" srcOrd="0" destOrd="0" parTransId="{964680DB-204D-409F-8088-56D9D5F3B5F5}" sibTransId="{C07D0BAB-B759-4AB6-80B0-CBE8483BE0E6}"/>
    <dgm:cxn modelId="{B6A86B8C-F829-4EB2-AA72-2C0CC34E2C1A}" type="presOf" srcId="{2988AF2A-B944-414D-BD02-5AAEC02017AA}" destId="{9914235F-F10B-48C1-A21C-BEBAAB2DFC71}" srcOrd="0" destOrd="1" presId="urn:microsoft.com/office/officeart/2005/8/layout/process1"/>
    <dgm:cxn modelId="{0747AD98-8308-48D3-AF7B-7C55AD2EE702}" type="presOf" srcId="{33DBD777-8C25-4F41-BEA6-E158D7A295D2}" destId="{A0F467CB-40AB-48A0-9C12-FA55BE203602}" srcOrd="0" destOrd="3" presId="urn:microsoft.com/office/officeart/2005/8/layout/process1"/>
    <dgm:cxn modelId="{0A69159B-F838-4842-ACAE-B1DEACE4BA42}" type="presOf" srcId="{91D95A51-0925-4B59-BBDD-BA99D1C33043}" destId="{C40AACE0-EF6D-4B22-B368-1460ADC7F58B}" srcOrd="0" destOrd="1" presId="urn:microsoft.com/office/officeart/2005/8/layout/process1"/>
    <dgm:cxn modelId="{13557AA5-C490-497B-9C08-4DF13F1D0E80}" type="presOf" srcId="{70C6F802-D531-4692-B74C-91B3B5B9D317}" destId="{C40AACE0-EF6D-4B22-B368-1460ADC7F58B}" srcOrd="0" destOrd="2" presId="urn:microsoft.com/office/officeart/2005/8/layout/process1"/>
    <dgm:cxn modelId="{FBCD71CC-360C-4593-B81F-F4581EAC0BEC}" type="presOf" srcId="{3ED3AF7E-A259-4AA2-9AAC-E2FFEB7E8D9F}" destId="{A0F467CB-40AB-48A0-9C12-FA55BE203602}" srcOrd="0" destOrd="0" presId="urn:microsoft.com/office/officeart/2005/8/layout/process1"/>
    <dgm:cxn modelId="{3B3352E1-AF63-4CDF-8548-E8AF7A52F44B}" srcId="{3ED3AF7E-A259-4AA2-9AAC-E2FFEB7E8D9F}" destId="{1AB1D003-2540-4B4E-8BB1-F97BDE97163D}" srcOrd="1" destOrd="0" parTransId="{92F2414C-857D-4DC4-9E19-0CE0DE3E737D}" sibTransId="{4A1A8E73-B90F-4863-B7C1-DE90AC286862}"/>
    <dgm:cxn modelId="{C1553CE6-3812-4818-9F1A-16C40FD2063B}" type="presOf" srcId="{BCDDBC65-69D9-435B-9823-C4E2CB3EDE54}" destId="{C40AACE0-EF6D-4B22-B368-1460ADC7F58B}" srcOrd="0" destOrd="3" presId="urn:microsoft.com/office/officeart/2005/8/layout/process1"/>
    <dgm:cxn modelId="{9FE35FEB-33ED-4B51-AF00-F415EBBFF848}" srcId="{91D95A51-0925-4B59-BBDD-BA99D1C33043}" destId="{BCDDBC65-69D9-435B-9823-C4E2CB3EDE54}" srcOrd="1" destOrd="0" parTransId="{31E5AB10-02CD-4DB1-A8A0-AA8A8B21F6EC}" sibTransId="{C23FBA05-5F16-4A73-8ABB-3F35EA016452}"/>
    <dgm:cxn modelId="{DA4B3BF3-43EC-4FE9-AE46-A1FA2DCC66E0}" srcId="{8FADEB7E-1698-4E20-8D34-7E0E148B305C}" destId="{3ED3AF7E-A259-4AA2-9AAC-E2FFEB7E8D9F}" srcOrd="0" destOrd="0" parTransId="{6A9FC2C2-6000-4297-AB15-A5AA4FC5F435}" sibTransId="{74EC8C16-8BA3-4947-9B95-12BC95FA101E}"/>
    <dgm:cxn modelId="{B0AEB12C-ACF1-4394-9DA6-E4B17E92A3A0}" type="presParOf" srcId="{87C3A027-4FE5-4A18-9332-0CA0B5A8486B}" destId="{A0F467CB-40AB-48A0-9C12-FA55BE203602}" srcOrd="0" destOrd="0" presId="urn:microsoft.com/office/officeart/2005/8/layout/process1"/>
    <dgm:cxn modelId="{5EE8B44F-501F-4B29-B8A3-BAF03DF45310}" type="presParOf" srcId="{87C3A027-4FE5-4A18-9332-0CA0B5A8486B}" destId="{9E68EBEF-FA8D-459E-A55A-EAE980C6E555}" srcOrd="1" destOrd="0" presId="urn:microsoft.com/office/officeart/2005/8/layout/process1"/>
    <dgm:cxn modelId="{BBBEA80D-31FF-48E3-8BEC-80C9D65FF0E5}" type="presParOf" srcId="{9E68EBEF-FA8D-459E-A55A-EAE980C6E555}" destId="{CC20B262-2C74-480C-A7C7-504C41BDC6FB}" srcOrd="0" destOrd="0" presId="urn:microsoft.com/office/officeart/2005/8/layout/process1"/>
    <dgm:cxn modelId="{24B643EF-F257-4FB1-8128-F60923790AE8}" type="presParOf" srcId="{87C3A027-4FE5-4A18-9332-0CA0B5A8486B}" destId="{C40AACE0-EF6D-4B22-B368-1460ADC7F58B}" srcOrd="2" destOrd="0" presId="urn:microsoft.com/office/officeart/2005/8/layout/process1"/>
    <dgm:cxn modelId="{45C4FBFD-640D-4A39-80CC-439B312AE811}" type="presParOf" srcId="{87C3A027-4FE5-4A18-9332-0CA0B5A8486B}" destId="{64F829E8-95CA-4F36-A828-5F6FF6DBB15B}" srcOrd="3" destOrd="0" presId="urn:microsoft.com/office/officeart/2005/8/layout/process1"/>
    <dgm:cxn modelId="{DCD48329-7040-4C21-A62A-7E696DE400B8}" type="presParOf" srcId="{64F829E8-95CA-4F36-A828-5F6FF6DBB15B}" destId="{D3A4264D-9590-4246-9F66-A64452D0CAED}" srcOrd="0" destOrd="0" presId="urn:microsoft.com/office/officeart/2005/8/layout/process1"/>
    <dgm:cxn modelId="{71F36E17-C866-4694-B203-B0B66CE0B7ED}" type="presParOf" srcId="{87C3A027-4FE5-4A18-9332-0CA0B5A8486B}" destId="{9914235F-F10B-48C1-A21C-BEBAAB2DFC7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B79269-7AF3-47F4-8287-237D3363168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600C87-CF67-429B-BE7D-AEC357CA57C6}">
      <dgm:prSet/>
      <dgm:spPr/>
      <dgm:t>
        <a:bodyPr/>
        <a:lstStyle/>
        <a:p>
          <a:r>
            <a:rPr lang="en-US"/>
            <a:t>Data availability</a:t>
          </a:r>
        </a:p>
      </dgm:t>
    </dgm:pt>
    <dgm:pt modelId="{56D5AA3E-C6F0-4770-921B-BD94B16E04D3}" type="parTrans" cxnId="{977D516D-6960-4593-9857-5730F42EA917}">
      <dgm:prSet/>
      <dgm:spPr/>
      <dgm:t>
        <a:bodyPr/>
        <a:lstStyle/>
        <a:p>
          <a:endParaRPr lang="en-US"/>
        </a:p>
      </dgm:t>
    </dgm:pt>
    <dgm:pt modelId="{605E2F38-7CF7-437E-BC6A-2DC77F0650BE}" type="sibTrans" cxnId="{977D516D-6960-4593-9857-5730F42EA917}">
      <dgm:prSet/>
      <dgm:spPr/>
      <dgm:t>
        <a:bodyPr/>
        <a:lstStyle/>
        <a:p>
          <a:endParaRPr lang="en-US"/>
        </a:p>
      </dgm:t>
    </dgm:pt>
    <dgm:pt modelId="{F6F901C2-8964-4B54-8F43-F7631F15E7DF}">
      <dgm:prSet/>
      <dgm:spPr/>
      <dgm:t>
        <a:bodyPr/>
        <a:lstStyle/>
        <a:p>
          <a:pPr>
            <a:spcAft>
              <a:spcPts val="0"/>
            </a:spcAft>
          </a:pPr>
          <a:r>
            <a:rPr lang="en-US" dirty="0"/>
            <a:t>Collinear</a:t>
          </a:r>
        </a:p>
        <a:p>
          <a:pPr>
            <a:spcAft>
              <a:spcPts val="0"/>
            </a:spcAft>
          </a:pPr>
          <a:r>
            <a:rPr lang="en-US" dirty="0"/>
            <a:t>independent variables</a:t>
          </a:r>
        </a:p>
      </dgm:t>
    </dgm:pt>
    <dgm:pt modelId="{C21635B7-58CC-491B-A16A-DCB17229381C}" type="parTrans" cxnId="{B4662A83-29B7-4973-A0D9-D201D4D643D4}">
      <dgm:prSet/>
      <dgm:spPr/>
      <dgm:t>
        <a:bodyPr/>
        <a:lstStyle/>
        <a:p>
          <a:endParaRPr lang="en-US"/>
        </a:p>
      </dgm:t>
    </dgm:pt>
    <dgm:pt modelId="{B2B837D6-8CDD-4776-B308-77880DCDE671}" type="sibTrans" cxnId="{B4662A83-29B7-4973-A0D9-D201D4D643D4}">
      <dgm:prSet/>
      <dgm:spPr/>
      <dgm:t>
        <a:bodyPr/>
        <a:lstStyle/>
        <a:p>
          <a:endParaRPr lang="en-US"/>
        </a:p>
      </dgm:t>
    </dgm:pt>
    <dgm:pt modelId="{C8E49229-9514-4453-BACD-A29C8658D0CC}">
      <dgm:prSet/>
      <dgm:spPr/>
      <dgm:t>
        <a:bodyPr/>
        <a:lstStyle/>
        <a:p>
          <a:r>
            <a:rPr lang="en-US"/>
            <a:t>Spatial autocorrelation</a:t>
          </a:r>
        </a:p>
      </dgm:t>
    </dgm:pt>
    <dgm:pt modelId="{58833139-04C2-438E-B439-A486C7C1237F}" type="parTrans" cxnId="{2B115C36-C17C-4F4E-85A7-A77904C28155}">
      <dgm:prSet/>
      <dgm:spPr/>
      <dgm:t>
        <a:bodyPr/>
        <a:lstStyle/>
        <a:p>
          <a:endParaRPr lang="en-US"/>
        </a:p>
      </dgm:t>
    </dgm:pt>
    <dgm:pt modelId="{AACA6D60-7BDC-4026-8AF3-0019139A64D2}" type="sibTrans" cxnId="{2B115C36-C17C-4F4E-85A7-A77904C28155}">
      <dgm:prSet/>
      <dgm:spPr/>
      <dgm:t>
        <a:bodyPr/>
        <a:lstStyle/>
        <a:p>
          <a:endParaRPr lang="en-US"/>
        </a:p>
      </dgm:t>
    </dgm:pt>
    <dgm:pt modelId="{205F3852-23FB-4EA0-A731-1DC41C46F2B3}" type="pres">
      <dgm:prSet presAssocID="{C8B79269-7AF3-47F4-8287-237D3363168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34AABB2-6FDE-4259-8AFE-6F1B701C4966}" type="pres">
      <dgm:prSet presAssocID="{35600C87-CF67-429B-BE7D-AEC357CA57C6}" presName="hierRoot1" presStyleCnt="0"/>
      <dgm:spPr/>
    </dgm:pt>
    <dgm:pt modelId="{CED48B93-9828-4546-83B3-D370DFE6C81F}" type="pres">
      <dgm:prSet presAssocID="{35600C87-CF67-429B-BE7D-AEC357CA57C6}" presName="composite" presStyleCnt="0"/>
      <dgm:spPr/>
    </dgm:pt>
    <dgm:pt modelId="{B0459F4C-59D6-4769-BCCC-FEFFB065FE49}" type="pres">
      <dgm:prSet presAssocID="{35600C87-CF67-429B-BE7D-AEC357CA57C6}" presName="background" presStyleLbl="node0" presStyleIdx="0" presStyleCnt="3"/>
      <dgm:spPr/>
    </dgm:pt>
    <dgm:pt modelId="{874A476F-DBA1-4196-8E5C-5CCFB5D53629}" type="pres">
      <dgm:prSet presAssocID="{35600C87-CF67-429B-BE7D-AEC357CA57C6}" presName="text" presStyleLbl="fgAcc0" presStyleIdx="0" presStyleCnt="3">
        <dgm:presLayoutVars>
          <dgm:chPref val="3"/>
        </dgm:presLayoutVars>
      </dgm:prSet>
      <dgm:spPr/>
    </dgm:pt>
    <dgm:pt modelId="{9EAFF83B-37A4-407B-B582-1D718B8C6758}" type="pres">
      <dgm:prSet presAssocID="{35600C87-CF67-429B-BE7D-AEC357CA57C6}" presName="hierChild2" presStyleCnt="0"/>
      <dgm:spPr/>
    </dgm:pt>
    <dgm:pt modelId="{999E8B69-ED08-4278-AD57-5B3CCAF75163}" type="pres">
      <dgm:prSet presAssocID="{F6F901C2-8964-4B54-8F43-F7631F15E7DF}" presName="hierRoot1" presStyleCnt="0"/>
      <dgm:spPr/>
    </dgm:pt>
    <dgm:pt modelId="{AF967D75-E42C-4624-9CC9-EEEE40A89296}" type="pres">
      <dgm:prSet presAssocID="{F6F901C2-8964-4B54-8F43-F7631F15E7DF}" presName="composite" presStyleCnt="0"/>
      <dgm:spPr/>
    </dgm:pt>
    <dgm:pt modelId="{BB7AE392-C8AD-4A6A-B7F9-DDA19B7B6CB9}" type="pres">
      <dgm:prSet presAssocID="{F6F901C2-8964-4B54-8F43-F7631F15E7DF}" presName="background" presStyleLbl="node0" presStyleIdx="1" presStyleCnt="3"/>
      <dgm:spPr/>
    </dgm:pt>
    <dgm:pt modelId="{DA2C5036-E9B8-4833-831E-538E7E1BE3D9}" type="pres">
      <dgm:prSet presAssocID="{F6F901C2-8964-4B54-8F43-F7631F15E7DF}" presName="text" presStyleLbl="fgAcc0" presStyleIdx="1" presStyleCnt="3">
        <dgm:presLayoutVars>
          <dgm:chPref val="3"/>
        </dgm:presLayoutVars>
      </dgm:prSet>
      <dgm:spPr/>
    </dgm:pt>
    <dgm:pt modelId="{C5737CF2-D9A1-46C5-83BA-E18BF8C8CB87}" type="pres">
      <dgm:prSet presAssocID="{F6F901C2-8964-4B54-8F43-F7631F15E7DF}" presName="hierChild2" presStyleCnt="0"/>
      <dgm:spPr/>
    </dgm:pt>
    <dgm:pt modelId="{CEE10B8B-1E2F-45F3-B81D-05C53AD5DB64}" type="pres">
      <dgm:prSet presAssocID="{C8E49229-9514-4453-BACD-A29C8658D0CC}" presName="hierRoot1" presStyleCnt="0"/>
      <dgm:spPr/>
    </dgm:pt>
    <dgm:pt modelId="{2809C751-3C03-4E48-B08A-BEBD793E015B}" type="pres">
      <dgm:prSet presAssocID="{C8E49229-9514-4453-BACD-A29C8658D0CC}" presName="composite" presStyleCnt="0"/>
      <dgm:spPr/>
    </dgm:pt>
    <dgm:pt modelId="{816B5A80-BDE9-4C15-AF36-7DA0F7F46870}" type="pres">
      <dgm:prSet presAssocID="{C8E49229-9514-4453-BACD-A29C8658D0CC}" presName="background" presStyleLbl="node0" presStyleIdx="2" presStyleCnt="3"/>
      <dgm:spPr/>
    </dgm:pt>
    <dgm:pt modelId="{DC617621-29D0-4F90-BC88-DDC181D3F40D}" type="pres">
      <dgm:prSet presAssocID="{C8E49229-9514-4453-BACD-A29C8658D0CC}" presName="text" presStyleLbl="fgAcc0" presStyleIdx="2" presStyleCnt="3">
        <dgm:presLayoutVars>
          <dgm:chPref val="3"/>
        </dgm:presLayoutVars>
      </dgm:prSet>
      <dgm:spPr/>
    </dgm:pt>
    <dgm:pt modelId="{66D6EE85-139C-4605-9661-DBC7F9247B7D}" type="pres">
      <dgm:prSet presAssocID="{C8E49229-9514-4453-BACD-A29C8658D0CC}" presName="hierChild2" presStyleCnt="0"/>
      <dgm:spPr/>
    </dgm:pt>
  </dgm:ptLst>
  <dgm:cxnLst>
    <dgm:cxn modelId="{A918351E-CE03-44BE-BFC1-0B1160E300D4}" type="presOf" srcId="{C8E49229-9514-4453-BACD-A29C8658D0CC}" destId="{DC617621-29D0-4F90-BC88-DDC181D3F40D}" srcOrd="0" destOrd="0" presId="urn:microsoft.com/office/officeart/2005/8/layout/hierarchy1"/>
    <dgm:cxn modelId="{2B115C36-C17C-4F4E-85A7-A77904C28155}" srcId="{C8B79269-7AF3-47F4-8287-237D3363168D}" destId="{C8E49229-9514-4453-BACD-A29C8658D0CC}" srcOrd="2" destOrd="0" parTransId="{58833139-04C2-438E-B439-A486C7C1237F}" sibTransId="{AACA6D60-7BDC-4026-8AF3-0019139A64D2}"/>
    <dgm:cxn modelId="{42658E69-DA3B-4484-8708-785BB47F73FC}" type="presOf" srcId="{35600C87-CF67-429B-BE7D-AEC357CA57C6}" destId="{874A476F-DBA1-4196-8E5C-5CCFB5D53629}" srcOrd="0" destOrd="0" presId="urn:microsoft.com/office/officeart/2005/8/layout/hierarchy1"/>
    <dgm:cxn modelId="{977D516D-6960-4593-9857-5730F42EA917}" srcId="{C8B79269-7AF3-47F4-8287-237D3363168D}" destId="{35600C87-CF67-429B-BE7D-AEC357CA57C6}" srcOrd="0" destOrd="0" parTransId="{56D5AA3E-C6F0-4770-921B-BD94B16E04D3}" sibTransId="{605E2F38-7CF7-437E-BC6A-2DC77F0650BE}"/>
    <dgm:cxn modelId="{EB560753-5271-4D90-B641-A0F78333A3FB}" type="presOf" srcId="{F6F901C2-8964-4B54-8F43-F7631F15E7DF}" destId="{DA2C5036-E9B8-4833-831E-538E7E1BE3D9}" srcOrd="0" destOrd="0" presId="urn:microsoft.com/office/officeart/2005/8/layout/hierarchy1"/>
    <dgm:cxn modelId="{B4662A83-29B7-4973-A0D9-D201D4D643D4}" srcId="{C8B79269-7AF3-47F4-8287-237D3363168D}" destId="{F6F901C2-8964-4B54-8F43-F7631F15E7DF}" srcOrd="1" destOrd="0" parTransId="{C21635B7-58CC-491B-A16A-DCB17229381C}" sibTransId="{B2B837D6-8CDD-4776-B308-77880DCDE671}"/>
    <dgm:cxn modelId="{481C90BE-A0F3-4070-9B13-E6196AF3D7E2}" type="presOf" srcId="{C8B79269-7AF3-47F4-8287-237D3363168D}" destId="{205F3852-23FB-4EA0-A731-1DC41C46F2B3}" srcOrd="0" destOrd="0" presId="urn:microsoft.com/office/officeart/2005/8/layout/hierarchy1"/>
    <dgm:cxn modelId="{503C184A-2BEB-4FC1-ADA7-42F6D11CA321}" type="presParOf" srcId="{205F3852-23FB-4EA0-A731-1DC41C46F2B3}" destId="{034AABB2-6FDE-4259-8AFE-6F1B701C4966}" srcOrd="0" destOrd="0" presId="urn:microsoft.com/office/officeart/2005/8/layout/hierarchy1"/>
    <dgm:cxn modelId="{F2813817-9E6F-4B61-B6CF-7572EEC7D003}" type="presParOf" srcId="{034AABB2-6FDE-4259-8AFE-6F1B701C4966}" destId="{CED48B93-9828-4546-83B3-D370DFE6C81F}" srcOrd="0" destOrd="0" presId="urn:microsoft.com/office/officeart/2005/8/layout/hierarchy1"/>
    <dgm:cxn modelId="{5599241A-DBB3-4919-B98C-97594A68408E}" type="presParOf" srcId="{CED48B93-9828-4546-83B3-D370DFE6C81F}" destId="{B0459F4C-59D6-4769-BCCC-FEFFB065FE49}" srcOrd="0" destOrd="0" presId="urn:microsoft.com/office/officeart/2005/8/layout/hierarchy1"/>
    <dgm:cxn modelId="{741721B3-8AD7-443C-B6DA-C831C6736A08}" type="presParOf" srcId="{CED48B93-9828-4546-83B3-D370DFE6C81F}" destId="{874A476F-DBA1-4196-8E5C-5CCFB5D53629}" srcOrd="1" destOrd="0" presId="urn:microsoft.com/office/officeart/2005/8/layout/hierarchy1"/>
    <dgm:cxn modelId="{A80EFE1A-BFE2-4234-A8A0-C8C025D80261}" type="presParOf" srcId="{034AABB2-6FDE-4259-8AFE-6F1B701C4966}" destId="{9EAFF83B-37A4-407B-B582-1D718B8C6758}" srcOrd="1" destOrd="0" presId="urn:microsoft.com/office/officeart/2005/8/layout/hierarchy1"/>
    <dgm:cxn modelId="{C1549230-3B73-43ED-BE59-41FBABFD0D6B}" type="presParOf" srcId="{205F3852-23FB-4EA0-A731-1DC41C46F2B3}" destId="{999E8B69-ED08-4278-AD57-5B3CCAF75163}" srcOrd="1" destOrd="0" presId="urn:microsoft.com/office/officeart/2005/8/layout/hierarchy1"/>
    <dgm:cxn modelId="{D4AA5DE8-8D7F-4033-AB50-C979EDCD5262}" type="presParOf" srcId="{999E8B69-ED08-4278-AD57-5B3CCAF75163}" destId="{AF967D75-E42C-4624-9CC9-EEEE40A89296}" srcOrd="0" destOrd="0" presId="urn:microsoft.com/office/officeart/2005/8/layout/hierarchy1"/>
    <dgm:cxn modelId="{3D92D3BB-FEB4-417B-96B9-A2CDD4117AAF}" type="presParOf" srcId="{AF967D75-E42C-4624-9CC9-EEEE40A89296}" destId="{BB7AE392-C8AD-4A6A-B7F9-DDA19B7B6CB9}" srcOrd="0" destOrd="0" presId="urn:microsoft.com/office/officeart/2005/8/layout/hierarchy1"/>
    <dgm:cxn modelId="{85E30370-AB47-4C88-B7C4-DB526BCD2CAE}" type="presParOf" srcId="{AF967D75-E42C-4624-9CC9-EEEE40A89296}" destId="{DA2C5036-E9B8-4833-831E-538E7E1BE3D9}" srcOrd="1" destOrd="0" presId="urn:microsoft.com/office/officeart/2005/8/layout/hierarchy1"/>
    <dgm:cxn modelId="{5584FB79-7664-4A9F-9FDF-D2381837B9C1}" type="presParOf" srcId="{999E8B69-ED08-4278-AD57-5B3CCAF75163}" destId="{C5737CF2-D9A1-46C5-83BA-E18BF8C8CB87}" srcOrd="1" destOrd="0" presId="urn:microsoft.com/office/officeart/2005/8/layout/hierarchy1"/>
    <dgm:cxn modelId="{6E1A920A-ACC2-4FC1-A13A-679281968E0A}" type="presParOf" srcId="{205F3852-23FB-4EA0-A731-1DC41C46F2B3}" destId="{CEE10B8B-1E2F-45F3-B81D-05C53AD5DB64}" srcOrd="2" destOrd="0" presId="urn:microsoft.com/office/officeart/2005/8/layout/hierarchy1"/>
    <dgm:cxn modelId="{A28A4673-0360-4711-B3FE-C2D24BB06674}" type="presParOf" srcId="{CEE10B8B-1E2F-45F3-B81D-05C53AD5DB64}" destId="{2809C751-3C03-4E48-B08A-BEBD793E015B}" srcOrd="0" destOrd="0" presId="urn:microsoft.com/office/officeart/2005/8/layout/hierarchy1"/>
    <dgm:cxn modelId="{2ECB4809-9DEA-41DB-98D5-A648A6EE6FBC}" type="presParOf" srcId="{2809C751-3C03-4E48-B08A-BEBD793E015B}" destId="{816B5A80-BDE9-4C15-AF36-7DA0F7F46870}" srcOrd="0" destOrd="0" presId="urn:microsoft.com/office/officeart/2005/8/layout/hierarchy1"/>
    <dgm:cxn modelId="{088BCCFD-E2E9-41D3-9A66-1E8470F19776}" type="presParOf" srcId="{2809C751-3C03-4E48-B08A-BEBD793E015B}" destId="{DC617621-29D0-4F90-BC88-DDC181D3F40D}" srcOrd="1" destOrd="0" presId="urn:microsoft.com/office/officeart/2005/8/layout/hierarchy1"/>
    <dgm:cxn modelId="{F609560C-F9FB-4536-9D5A-23779F3FABB8}" type="presParOf" srcId="{CEE10B8B-1E2F-45F3-B81D-05C53AD5DB64}" destId="{66D6EE85-139C-4605-9661-DBC7F9247B7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89C447-40B3-4B0D-806B-09036E0833E6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BD02AAC-E696-4454-AE05-FE9323594347}">
      <dgm:prSet custT="1"/>
      <dgm:spPr/>
      <dgm:t>
        <a:bodyPr/>
        <a:lstStyle/>
        <a:p>
          <a:r>
            <a:rPr lang="en-US" sz="3600" dirty="0"/>
            <a:t>Which demographic factors are most closely correlated with shelter outcomes?</a:t>
          </a:r>
        </a:p>
      </dgm:t>
    </dgm:pt>
    <dgm:pt modelId="{05C3ED9D-F4E7-4ABE-95F2-25ABBEC3C1DA}" type="parTrans" cxnId="{67622D73-7DEE-49CE-AE36-AC57A4B3F121}">
      <dgm:prSet/>
      <dgm:spPr/>
      <dgm:t>
        <a:bodyPr/>
        <a:lstStyle/>
        <a:p>
          <a:endParaRPr lang="en-US"/>
        </a:p>
      </dgm:t>
    </dgm:pt>
    <dgm:pt modelId="{A1F6970E-D9D6-4739-A05A-D0892B30488E}" type="sibTrans" cxnId="{67622D73-7DEE-49CE-AE36-AC57A4B3F121}">
      <dgm:prSet/>
      <dgm:spPr/>
      <dgm:t>
        <a:bodyPr/>
        <a:lstStyle/>
        <a:p>
          <a:endParaRPr lang="en-US"/>
        </a:p>
      </dgm:t>
    </dgm:pt>
    <dgm:pt modelId="{91E4A54D-6ACA-4EAE-BF10-B17FF0AD9CBB}">
      <dgm:prSet custT="1"/>
      <dgm:spPr/>
      <dgm:t>
        <a:bodyPr/>
        <a:lstStyle/>
        <a:p>
          <a:r>
            <a:rPr lang="en-US" sz="3600" dirty="0"/>
            <a:t>How does the influence of demographic factors on shelter outcomes vary spatially?</a:t>
          </a:r>
        </a:p>
      </dgm:t>
    </dgm:pt>
    <dgm:pt modelId="{B1467A49-C8E4-482E-BAD6-D368EE097050}" type="parTrans" cxnId="{FCB8868E-1CBC-4D6B-8FE9-D6C6B7B4BB1F}">
      <dgm:prSet/>
      <dgm:spPr/>
      <dgm:t>
        <a:bodyPr/>
        <a:lstStyle/>
        <a:p>
          <a:endParaRPr lang="en-US"/>
        </a:p>
      </dgm:t>
    </dgm:pt>
    <dgm:pt modelId="{E3BEEDA3-6176-416A-AED8-3837C78F62F2}" type="sibTrans" cxnId="{FCB8868E-1CBC-4D6B-8FE9-D6C6B7B4BB1F}">
      <dgm:prSet/>
      <dgm:spPr/>
      <dgm:t>
        <a:bodyPr/>
        <a:lstStyle/>
        <a:p>
          <a:endParaRPr lang="en-US"/>
        </a:p>
      </dgm:t>
    </dgm:pt>
    <dgm:pt modelId="{83A4D586-57CC-42AA-B3CF-EA70B1566DE2}" type="pres">
      <dgm:prSet presAssocID="{9189C447-40B3-4B0D-806B-09036E0833E6}" presName="vert0" presStyleCnt="0">
        <dgm:presLayoutVars>
          <dgm:dir/>
          <dgm:animOne val="branch"/>
          <dgm:animLvl val="lvl"/>
        </dgm:presLayoutVars>
      </dgm:prSet>
      <dgm:spPr/>
    </dgm:pt>
    <dgm:pt modelId="{ED328E0F-FF43-42BA-8267-0617F2276995}" type="pres">
      <dgm:prSet presAssocID="{1BD02AAC-E696-4454-AE05-FE9323594347}" presName="thickLine" presStyleLbl="alignNode1" presStyleIdx="0" presStyleCnt="2"/>
      <dgm:spPr/>
    </dgm:pt>
    <dgm:pt modelId="{6E6C7163-0210-4F47-9AEE-E83A6594D11D}" type="pres">
      <dgm:prSet presAssocID="{1BD02AAC-E696-4454-AE05-FE9323594347}" presName="horz1" presStyleCnt="0"/>
      <dgm:spPr/>
    </dgm:pt>
    <dgm:pt modelId="{737C2177-7B50-4DC2-BE06-755B4CC7066D}" type="pres">
      <dgm:prSet presAssocID="{1BD02AAC-E696-4454-AE05-FE9323594347}" presName="tx1" presStyleLbl="revTx" presStyleIdx="0" presStyleCnt="2"/>
      <dgm:spPr/>
    </dgm:pt>
    <dgm:pt modelId="{0054BD4F-D1E1-4D09-A201-AFD2CC8D2764}" type="pres">
      <dgm:prSet presAssocID="{1BD02AAC-E696-4454-AE05-FE9323594347}" presName="vert1" presStyleCnt="0"/>
      <dgm:spPr/>
    </dgm:pt>
    <dgm:pt modelId="{2C9CE205-ACEB-4DB2-877C-874244B7D765}" type="pres">
      <dgm:prSet presAssocID="{91E4A54D-6ACA-4EAE-BF10-B17FF0AD9CBB}" presName="thickLine" presStyleLbl="alignNode1" presStyleIdx="1" presStyleCnt="2"/>
      <dgm:spPr/>
    </dgm:pt>
    <dgm:pt modelId="{7C819E15-ED8D-4039-8DF1-9FDAC3E9444C}" type="pres">
      <dgm:prSet presAssocID="{91E4A54D-6ACA-4EAE-BF10-B17FF0AD9CBB}" presName="horz1" presStyleCnt="0"/>
      <dgm:spPr/>
    </dgm:pt>
    <dgm:pt modelId="{E7F95F35-45C6-4AF8-8420-9F33F3E4340F}" type="pres">
      <dgm:prSet presAssocID="{91E4A54D-6ACA-4EAE-BF10-B17FF0AD9CBB}" presName="tx1" presStyleLbl="revTx" presStyleIdx="1" presStyleCnt="2"/>
      <dgm:spPr/>
    </dgm:pt>
    <dgm:pt modelId="{E42DEF64-B098-470F-8328-99DC9310A4E1}" type="pres">
      <dgm:prSet presAssocID="{91E4A54D-6ACA-4EAE-BF10-B17FF0AD9CBB}" presName="vert1" presStyleCnt="0"/>
      <dgm:spPr/>
    </dgm:pt>
  </dgm:ptLst>
  <dgm:cxnLst>
    <dgm:cxn modelId="{B09D0929-5EF8-4B52-86DA-EA29F40FF1DC}" type="presOf" srcId="{9189C447-40B3-4B0D-806B-09036E0833E6}" destId="{83A4D586-57CC-42AA-B3CF-EA70B1566DE2}" srcOrd="0" destOrd="0" presId="urn:microsoft.com/office/officeart/2008/layout/LinedList"/>
    <dgm:cxn modelId="{67622D73-7DEE-49CE-AE36-AC57A4B3F121}" srcId="{9189C447-40B3-4B0D-806B-09036E0833E6}" destId="{1BD02AAC-E696-4454-AE05-FE9323594347}" srcOrd="0" destOrd="0" parTransId="{05C3ED9D-F4E7-4ABE-95F2-25ABBEC3C1DA}" sibTransId="{A1F6970E-D9D6-4739-A05A-D0892B30488E}"/>
    <dgm:cxn modelId="{FCB8868E-1CBC-4D6B-8FE9-D6C6B7B4BB1F}" srcId="{9189C447-40B3-4B0D-806B-09036E0833E6}" destId="{91E4A54D-6ACA-4EAE-BF10-B17FF0AD9CBB}" srcOrd="1" destOrd="0" parTransId="{B1467A49-C8E4-482E-BAD6-D368EE097050}" sibTransId="{E3BEEDA3-6176-416A-AED8-3837C78F62F2}"/>
    <dgm:cxn modelId="{7D25D9A8-EFD2-4857-8E4C-BD67AC2A222B}" type="presOf" srcId="{1BD02AAC-E696-4454-AE05-FE9323594347}" destId="{737C2177-7B50-4DC2-BE06-755B4CC7066D}" srcOrd="0" destOrd="0" presId="urn:microsoft.com/office/officeart/2008/layout/LinedList"/>
    <dgm:cxn modelId="{00E09EE8-3223-4F07-8879-F14205743356}" type="presOf" srcId="{91E4A54D-6ACA-4EAE-BF10-B17FF0AD9CBB}" destId="{E7F95F35-45C6-4AF8-8420-9F33F3E4340F}" srcOrd="0" destOrd="0" presId="urn:microsoft.com/office/officeart/2008/layout/LinedList"/>
    <dgm:cxn modelId="{44679126-833F-4277-AE60-00CF60877BCD}" type="presParOf" srcId="{83A4D586-57CC-42AA-B3CF-EA70B1566DE2}" destId="{ED328E0F-FF43-42BA-8267-0617F2276995}" srcOrd="0" destOrd="0" presId="urn:microsoft.com/office/officeart/2008/layout/LinedList"/>
    <dgm:cxn modelId="{81E5BECB-8D9C-46AB-94A3-B0E6F9834619}" type="presParOf" srcId="{83A4D586-57CC-42AA-B3CF-EA70B1566DE2}" destId="{6E6C7163-0210-4F47-9AEE-E83A6594D11D}" srcOrd="1" destOrd="0" presId="urn:microsoft.com/office/officeart/2008/layout/LinedList"/>
    <dgm:cxn modelId="{5004EC71-ED37-4685-A831-953854E3AAB4}" type="presParOf" srcId="{6E6C7163-0210-4F47-9AEE-E83A6594D11D}" destId="{737C2177-7B50-4DC2-BE06-755B4CC7066D}" srcOrd="0" destOrd="0" presId="urn:microsoft.com/office/officeart/2008/layout/LinedList"/>
    <dgm:cxn modelId="{5C1FC285-A634-4333-8FAD-77C8B244923C}" type="presParOf" srcId="{6E6C7163-0210-4F47-9AEE-E83A6594D11D}" destId="{0054BD4F-D1E1-4D09-A201-AFD2CC8D2764}" srcOrd="1" destOrd="0" presId="urn:microsoft.com/office/officeart/2008/layout/LinedList"/>
    <dgm:cxn modelId="{079DBA98-F927-4479-B2F9-912BB53C1050}" type="presParOf" srcId="{83A4D586-57CC-42AA-B3CF-EA70B1566DE2}" destId="{2C9CE205-ACEB-4DB2-877C-874244B7D765}" srcOrd="2" destOrd="0" presId="urn:microsoft.com/office/officeart/2008/layout/LinedList"/>
    <dgm:cxn modelId="{837DC414-56CB-4EDB-827F-CD7F968D8F15}" type="presParOf" srcId="{83A4D586-57CC-42AA-B3CF-EA70B1566DE2}" destId="{7C819E15-ED8D-4039-8DF1-9FDAC3E9444C}" srcOrd="3" destOrd="0" presId="urn:microsoft.com/office/officeart/2008/layout/LinedList"/>
    <dgm:cxn modelId="{1F46F974-E37C-426A-B175-65C029615E8D}" type="presParOf" srcId="{7C819E15-ED8D-4039-8DF1-9FDAC3E9444C}" destId="{E7F95F35-45C6-4AF8-8420-9F33F3E4340F}" srcOrd="0" destOrd="0" presId="urn:microsoft.com/office/officeart/2008/layout/LinedList"/>
    <dgm:cxn modelId="{04E7EE6C-4E3A-4DD5-A980-30749263BE34}" type="presParOf" srcId="{7C819E15-ED8D-4039-8DF1-9FDAC3E9444C}" destId="{E42DEF64-B098-470F-8328-99DC9310A4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DFCED5-2C36-41A6-9404-941783E0B61F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D27100A-E340-47B3-842A-5D2AE646B412}">
      <dgm:prSet/>
      <dgm:spPr/>
      <dgm:t>
        <a:bodyPr/>
        <a:lstStyle/>
        <a:p>
          <a:pPr>
            <a:defRPr b="1"/>
          </a:pPr>
          <a:r>
            <a:rPr lang="en-US" dirty="0"/>
            <a:t>Spring 2021</a:t>
          </a:r>
        </a:p>
      </dgm:t>
    </dgm:pt>
    <dgm:pt modelId="{D08D4FAE-639D-4EFD-93B0-04B141150014}" type="parTrans" cxnId="{23670111-266F-44E5-8E12-8DEE5356974F}">
      <dgm:prSet/>
      <dgm:spPr/>
      <dgm:t>
        <a:bodyPr/>
        <a:lstStyle/>
        <a:p>
          <a:endParaRPr lang="en-US"/>
        </a:p>
      </dgm:t>
    </dgm:pt>
    <dgm:pt modelId="{F0C42DDA-0BD0-4255-84E0-D3B8C19E8457}" type="sibTrans" cxnId="{23670111-266F-44E5-8E12-8DEE5356974F}">
      <dgm:prSet/>
      <dgm:spPr/>
      <dgm:t>
        <a:bodyPr/>
        <a:lstStyle/>
        <a:p>
          <a:endParaRPr lang="en-US"/>
        </a:p>
      </dgm:t>
    </dgm:pt>
    <dgm:pt modelId="{6C2AA7A2-B055-4BED-8CBA-F7D343922444}">
      <dgm:prSet custT="1"/>
      <dgm:spPr/>
      <dgm:t>
        <a:bodyPr/>
        <a:lstStyle/>
        <a:p>
          <a:endParaRPr lang="en-US" sz="1400" dirty="0"/>
        </a:p>
      </dgm:t>
    </dgm:pt>
    <dgm:pt modelId="{B0672D55-7E24-49AB-B2F0-AC7901846F00}" type="parTrans" cxnId="{B5716095-9B98-4DC4-94C7-5C18489A94A8}">
      <dgm:prSet/>
      <dgm:spPr/>
      <dgm:t>
        <a:bodyPr/>
        <a:lstStyle/>
        <a:p>
          <a:endParaRPr lang="en-US"/>
        </a:p>
      </dgm:t>
    </dgm:pt>
    <dgm:pt modelId="{64D382D1-C80A-485C-9C22-FEF2AFB2E854}" type="sibTrans" cxnId="{B5716095-9B98-4DC4-94C7-5C18489A94A8}">
      <dgm:prSet/>
      <dgm:spPr/>
      <dgm:t>
        <a:bodyPr/>
        <a:lstStyle/>
        <a:p>
          <a:endParaRPr lang="en-US"/>
        </a:p>
      </dgm:t>
    </dgm:pt>
    <dgm:pt modelId="{48D6A60B-3452-4BB6-ABE4-C380F62972E2}">
      <dgm:prSet custT="1"/>
      <dgm:spPr/>
      <dgm:t>
        <a:bodyPr/>
        <a:lstStyle/>
        <a:p>
          <a:r>
            <a:rPr lang="en-US" sz="1400" dirty="0"/>
            <a:t>Data acquisition</a:t>
          </a:r>
        </a:p>
      </dgm:t>
    </dgm:pt>
    <dgm:pt modelId="{E0D8C465-D53C-4976-BA09-F6557016CA09}" type="parTrans" cxnId="{FD0D29CE-0FA0-4724-AB21-6A09AB62CDE4}">
      <dgm:prSet/>
      <dgm:spPr/>
      <dgm:t>
        <a:bodyPr/>
        <a:lstStyle/>
        <a:p>
          <a:endParaRPr lang="en-US"/>
        </a:p>
      </dgm:t>
    </dgm:pt>
    <dgm:pt modelId="{B4FA53E6-4A55-468B-8229-0854A21D037C}" type="sibTrans" cxnId="{FD0D29CE-0FA0-4724-AB21-6A09AB62CDE4}">
      <dgm:prSet/>
      <dgm:spPr/>
      <dgm:t>
        <a:bodyPr/>
        <a:lstStyle/>
        <a:p>
          <a:endParaRPr lang="en-US"/>
        </a:p>
      </dgm:t>
    </dgm:pt>
    <dgm:pt modelId="{B71BFB9F-7ECC-4306-9912-08B928BDBD6A}">
      <dgm:prSet custT="1"/>
      <dgm:spPr/>
      <dgm:t>
        <a:bodyPr/>
        <a:lstStyle/>
        <a:p>
          <a:r>
            <a:rPr lang="en-US" sz="1400" dirty="0"/>
            <a:t>Data preparation </a:t>
          </a:r>
        </a:p>
      </dgm:t>
    </dgm:pt>
    <dgm:pt modelId="{7B81B3AF-8663-461C-9FB5-59541E0BC5E8}" type="parTrans" cxnId="{D8D6827E-F495-4033-856B-E872EE1F1669}">
      <dgm:prSet/>
      <dgm:spPr/>
      <dgm:t>
        <a:bodyPr/>
        <a:lstStyle/>
        <a:p>
          <a:endParaRPr lang="en-US"/>
        </a:p>
      </dgm:t>
    </dgm:pt>
    <dgm:pt modelId="{9230D8E7-AC25-48B8-BF3F-B5E3608EF923}" type="sibTrans" cxnId="{D8D6827E-F495-4033-856B-E872EE1F1669}">
      <dgm:prSet/>
      <dgm:spPr/>
      <dgm:t>
        <a:bodyPr/>
        <a:lstStyle/>
        <a:p>
          <a:endParaRPr lang="en-US"/>
        </a:p>
      </dgm:t>
    </dgm:pt>
    <dgm:pt modelId="{BC4A26E4-5D2C-4B87-B2D7-08AB08B179B2}">
      <dgm:prSet/>
      <dgm:spPr/>
      <dgm:t>
        <a:bodyPr/>
        <a:lstStyle/>
        <a:p>
          <a:pPr>
            <a:defRPr b="1"/>
          </a:pPr>
          <a:r>
            <a:rPr lang="en-US" dirty="0"/>
            <a:t>Summer 2021</a:t>
          </a:r>
        </a:p>
      </dgm:t>
    </dgm:pt>
    <dgm:pt modelId="{57A0F2DA-9E02-452C-8B16-1D40A6050BE5}" type="parTrans" cxnId="{D4706C33-0A5E-4669-9781-D5137D0BD66A}">
      <dgm:prSet/>
      <dgm:spPr/>
      <dgm:t>
        <a:bodyPr/>
        <a:lstStyle/>
        <a:p>
          <a:endParaRPr lang="en-US"/>
        </a:p>
      </dgm:t>
    </dgm:pt>
    <dgm:pt modelId="{69A768EE-6B08-465D-BF51-C17B4CDD18EA}" type="sibTrans" cxnId="{D4706C33-0A5E-4669-9781-D5137D0BD66A}">
      <dgm:prSet/>
      <dgm:spPr/>
      <dgm:t>
        <a:bodyPr/>
        <a:lstStyle/>
        <a:p>
          <a:endParaRPr lang="en-US"/>
        </a:p>
      </dgm:t>
    </dgm:pt>
    <dgm:pt modelId="{C2FFE1EC-A091-4D42-8AF1-9A133DAD5CB5}">
      <dgm:prSet/>
      <dgm:spPr/>
      <dgm:t>
        <a:bodyPr/>
        <a:lstStyle/>
        <a:p>
          <a:endParaRPr lang="en-US" sz="1400" dirty="0"/>
        </a:p>
      </dgm:t>
    </dgm:pt>
    <dgm:pt modelId="{349FE8EC-A63E-4934-864A-9EEEB93F7E02}" type="parTrans" cxnId="{557E29B1-C50D-4A51-8406-C3EE41739557}">
      <dgm:prSet/>
      <dgm:spPr/>
      <dgm:t>
        <a:bodyPr/>
        <a:lstStyle/>
        <a:p>
          <a:endParaRPr lang="en-US"/>
        </a:p>
      </dgm:t>
    </dgm:pt>
    <dgm:pt modelId="{05DB9673-55B6-4695-AF3D-2B438B448CD8}" type="sibTrans" cxnId="{557E29B1-C50D-4A51-8406-C3EE41739557}">
      <dgm:prSet/>
      <dgm:spPr/>
      <dgm:t>
        <a:bodyPr/>
        <a:lstStyle/>
        <a:p>
          <a:endParaRPr lang="en-US"/>
        </a:p>
      </dgm:t>
    </dgm:pt>
    <dgm:pt modelId="{73D5454E-806B-42B6-8FD4-8992152FA9EF}">
      <dgm:prSet custT="1"/>
      <dgm:spPr/>
      <dgm:t>
        <a:bodyPr/>
        <a:lstStyle/>
        <a:p>
          <a:r>
            <a:rPr lang="en-US" sz="1400" dirty="0"/>
            <a:t>Perform OLS and GWR</a:t>
          </a:r>
        </a:p>
      </dgm:t>
    </dgm:pt>
    <dgm:pt modelId="{9520E2C9-6938-42C7-8CCA-2B1E511CA9D8}" type="parTrans" cxnId="{CE372C8C-F2BC-4F79-AD41-F656BB8D1AA0}">
      <dgm:prSet/>
      <dgm:spPr/>
      <dgm:t>
        <a:bodyPr/>
        <a:lstStyle/>
        <a:p>
          <a:endParaRPr lang="en-US"/>
        </a:p>
      </dgm:t>
    </dgm:pt>
    <dgm:pt modelId="{185F0FC1-4C5C-4DB8-B281-D542C59F01F1}" type="sibTrans" cxnId="{CE372C8C-F2BC-4F79-AD41-F656BB8D1AA0}">
      <dgm:prSet/>
      <dgm:spPr/>
      <dgm:t>
        <a:bodyPr/>
        <a:lstStyle/>
        <a:p>
          <a:endParaRPr lang="en-US"/>
        </a:p>
      </dgm:t>
    </dgm:pt>
    <dgm:pt modelId="{C5AEBD87-C120-4964-8398-62927469E836}">
      <dgm:prSet custT="1"/>
      <dgm:spPr/>
      <dgm:t>
        <a:bodyPr/>
        <a:lstStyle/>
        <a:p>
          <a:r>
            <a:rPr lang="en-US" sz="1400" dirty="0"/>
            <a:t>Identify independent variables</a:t>
          </a:r>
        </a:p>
      </dgm:t>
    </dgm:pt>
    <dgm:pt modelId="{475B7A96-13C3-4943-BF63-8E519B260907}" type="parTrans" cxnId="{B77FFD74-69F2-4136-AE9C-365590912D4E}">
      <dgm:prSet/>
      <dgm:spPr/>
      <dgm:t>
        <a:bodyPr/>
        <a:lstStyle/>
        <a:p>
          <a:endParaRPr lang="en-US"/>
        </a:p>
      </dgm:t>
    </dgm:pt>
    <dgm:pt modelId="{39FD0A90-04E6-4066-9810-37CA1079A924}" type="sibTrans" cxnId="{B77FFD74-69F2-4136-AE9C-365590912D4E}">
      <dgm:prSet/>
      <dgm:spPr/>
      <dgm:t>
        <a:bodyPr/>
        <a:lstStyle/>
        <a:p>
          <a:endParaRPr lang="en-US"/>
        </a:p>
      </dgm:t>
    </dgm:pt>
    <dgm:pt modelId="{9518D653-E3DD-4EB8-9BDD-316E4927355D}">
      <dgm:prSet/>
      <dgm:spPr/>
      <dgm:t>
        <a:bodyPr/>
        <a:lstStyle/>
        <a:p>
          <a:pPr>
            <a:defRPr b="1"/>
          </a:pPr>
          <a:r>
            <a:rPr lang="en-US" dirty="0"/>
            <a:t>Fall 2021</a:t>
          </a:r>
        </a:p>
      </dgm:t>
    </dgm:pt>
    <dgm:pt modelId="{E4087338-E152-4847-84DD-1B54951B0BD5}" type="parTrans" cxnId="{BD6EE7DB-2C8E-4799-B035-C715D774C1D5}">
      <dgm:prSet/>
      <dgm:spPr/>
      <dgm:t>
        <a:bodyPr/>
        <a:lstStyle/>
        <a:p>
          <a:endParaRPr lang="en-US"/>
        </a:p>
      </dgm:t>
    </dgm:pt>
    <dgm:pt modelId="{7660DED1-ACBF-439E-B349-C73681D8B703}" type="sibTrans" cxnId="{BD6EE7DB-2C8E-4799-B035-C715D774C1D5}">
      <dgm:prSet/>
      <dgm:spPr/>
      <dgm:t>
        <a:bodyPr/>
        <a:lstStyle/>
        <a:p>
          <a:endParaRPr lang="en-US"/>
        </a:p>
      </dgm:t>
    </dgm:pt>
    <dgm:pt modelId="{6015C800-5AA3-4018-8407-E28CC0995DE2}">
      <dgm:prSet/>
      <dgm:spPr/>
      <dgm:t>
        <a:bodyPr/>
        <a:lstStyle/>
        <a:p>
          <a:endParaRPr lang="en-US" sz="1400" dirty="0"/>
        </a:p>
      </dgm:t>
    </dgm:pt>
    <dgm:pt modelId="{5EB9511A-7CC8-4092-AAB3-E1E2AD06C63E}" type="parTrans" cxnId="{92744221-FD63-4300-AB4B-379A80F93C1A}">
      <dgm:prSet/>
      <dgm:spPr/>
      <dgm:t>
        <a:bodyPr/>
        <a:lstStyle/>
        <a:p>
          <a:endParaRPr lang="en-US"/>
        </a:p>
      </dgm:t>
    </dgm:pt>
    <dgm:pt modelId="{63868BA2-FA95-4EF4-93FA-9C98532C3D2C}" type="sibTrans" cxnId="{92744221-FD63-4300-AB4B-379A80F93C1A}">
      <dgm:prSet/>
      <dgm:spPr/>
      <dgm:t>
        <a:bodyPr/>
        <a:lstStyle/>
        <a:p>
          <a:endParaRPr lang="en-US"/>
        </a:p>
      </dgm:t>
    </dgm:pt>
    <dgm:pt modelId="{C73C300F-0302-4165-B8D3-83F4CA291EF7}">
      <dgm:prSet custT="1"/>
      <dgm:spPr/>
      <dgm:t>
        <a:bodyPr/>
        <a:lstStyle/>
        <a:p>
          <a:r>
            <a:rPr lang="en-US" sz="1400" dirty="0"/>
            <a:t>Prepare project presentation</a:t>
          </a:r>
        </a:p>
      </dgm:t>
    </dgm:pt>
    <dgm:pt modelId="{E965C7ED-BB09-4AC0-8698-1799F293F4AB}" type="parTrans" cxnId="{B321786F-B40B-4F01-A80C-A0C15DCBB8FC}">
      <dgm:prSet/>
      <dgm:spPr/>
      <dgm:t>
        <a:bodyPr/>
        <a:lstStyle/>
        <a:p>
          <a:endParaRPr lang="en-US"/>
        </a:p>
      </dgm:t>
    </dgm:pt>
    <dgm:pt modelId="{46099F7F-FE7E-40D6-B0AD-91F17A72200C}" type="sibTrans" cxnId="{B321786F-B40B-4F01-A80C-A0C15DCBB8FC}">
      <dgm:prSet/>
      <dgm:spPr/>
      <dgm:t>
        <a:bodyPr/>
        <a:lstStyle/>
        <a:p>
          <a:endParaRPr lang="en-US"/>
        </a:p>
      </dgm:t>
    </dgm:pt>
    <dgm:pt modelId="{23E1D993-648C-416A-8355-BF55C3CC3ACA}">
      <dgm:prSet custT="1"/>
      <dgm:spPr/>
      <dgm:t>
        <a:bodyPr/>
        <a:lstStyle/>
        <a:p>
          <a:r>
            <a:rPr lang="en-US" sz="1400" dirty="0"/>
            <a:t>Write the project report</a:t>
          </a:r>
        </a:p>
      </dgm:t>
    </dgm:pt>
    <dgm:pt modelId="{8D9B624A-56F8-43C2-BC4F-17048466BE1F}" type="parTrans" cxnId="{277780B9-8182-4F32-9196-E5C1C2AE665B}">
      <dgm:prSet/>
      <dgm:spPr/>
      <dgm:t>
        <a:bodyPr/>
        <a:lstStyle/>
        <a:p>
          <a:endParaRPr lang="en-US"/>
        </a:p>
      </dgm:t>
    </dgm:pt>
    <dgm:pt modelId="{ED1F2F8E-9A6B-4757-8C1F-63CCEB185462}" type="sibTrans" cxnId="{277780B9-8182-4F32-9196-E5C1C2AE665B}">
      <dgm:prSet/>
      <dgm:spPr/>
      <dgm:t>
        <a:bodyPr/>
        <a:lstStyle/>
        <a:p>
          <a:endParaRPr lang="en-US"/>
        </a:p>
      </dgm:t>
    </dgm:pt>
    <dgm:pt modelId="{9018675C-F368-4C0C-AD37-E5BC5753BD60}">
      <dgm:prSet custT="1"/>
      <dgm:spPr/>
      <dgm:t>
        <a:bodyPr/>
        <a:lstStyle/>
        <a:p>
          <a:r>
            <a:rPr lang="en-US" sz="1400" dirty="0"/>
            <a:t>GEOG 596B</a:t>
          </a:r>
        </a:p>
      </dgm:t>
    </dgm:pt>
    <dgm:pt modelId="{7C065BEC-F413-45BC-95C3-EE448A00E30F}" type="parTrans" cxnId="{87C312F1-85A1-4B9E-8F99-A34E1D427D8F}">
      <dgm:prSet/>
      <dgm:spPr/>
      <dgm:t>
        <a:bodyPr/>
        <a:lstStyle/>
        <a:p>
          <a:endParaRPr lang="en-US"/>
        </a:p>
      </dgm:t>
    </dgm:pt>
    <dgm:pt modelId="{D9DEFA70-3322-4AB6-A859-DC2719FCD8DB}" type="sibTrans" cxnId="{87C312F1-85A1-4B9E-8F99-A34E1D427D8F}">
      <dgm:prSet/>
      <dgm:spPr/>
      <dgm:t>
        <a:bodyPr/>
        <a:lstStyle/>
        <a:p>
          <a:endParaRPr lang="en-US"/>
        </a:p>
      </dgm:t>
    </dgm:pt>
    <dgm:pt modelId="{0EE1ED8A-F134-4239-9DE1-2F3541E17F96}">
      <dgm:prSet custT="1"/>
      <dgm:spPr/>
      <dgm:t>
        <a:bodyPr/>
        <a:lstStyle/>
        <a:p>
          <a:r>
            <a:rPr lang="en-US" sz="1400" dirty="0"/>
            <a:t>Submit paper to peer-reviewed journals</a:t>
          </a:r>
        </a:p>
      </dgm:t>
    </dgm:pt>
    <dgm:pt modelId="{03049D8B-DAC3-4AE3-A77A-DF4FC92AF8CC}" type="parTrans" cxnId="{3CA03F28-BC9E-4F65-B397-86FB7AB56B83}">
      <dgm:prSet/>
      <dgm:spPr/>
      <dgm:t>
        <a:bodyPr/>
        <a:lstStyle/>
        <a:p>
          <a:endParaRPr lang="en-US"/>
        </a:p>
      </dgm:t>
    </dgm:pt>
    <dgm:pt modelId="{4666BFB2-571C-4099-8052-C1DF82C7F4A7}" type="sibTrans" cxnId="{3CA03F28-BC9E-4F65-B397-86FB7AB56B83}">
      <dgm:prSet/>
      <dgm:spPr/>
      <dgm:t>
        <a:bodyPr/>
        <a:lstStyle/>
        <a:p>
          <a:endParaRPr lang="en-US"/>
        </a:p>
      </dgm:t>
    </dgm:pt>
    <dgm:pt modelId="{4BE20FB0-12E3-4F1A-B88E-C8944FF7DF4C}">
      <dgm:prSet custT="1"/>
      <dgm:spPr/>
      <dgm:t>
        <a:bodyPr/>
        <a:lstStyle/>
        <a:p>
          <a:r>
            <a:rPr lang="en-US" sz="1400" dirty="0"/>
            <a:t>Present project results</a:t>
          </a:r>
        </a:p>
      </dgm:t>
    </dgm:pt>
    <dgm:pt modelId="{EDB83786-ACD6-4A50-A6F5-13BF9336D78D}" type="parTrans" cxnId="{004F8566-5156-4367-B4F4-F97A1B0E48A1}">
      <dgm:prSet/>
      <dgm:spPr/>
      <dgm:t>
        <a:bodyPr/>
        <a:lstStyle/>
        <a:p>
          <a:endParaRPr lang="en-US"/>
        </a:p>
      </dgm:t>
    </dgm:pt>
    <dgm:pt modelId="{6E7A2000-8390-4497-8D7F-D61A7EAD48E1}" type="sibTrans" cxnId="{004F8566-5156-4367-B4F4-F97A1B0E48A1}">
      <dgm:prSet/>
      <dgm:spPr/>
      <dgm:t>
        <a:bodyPr/>
        <a:lstStyle/>
        <a:p>
          <a:endParaRPr lang="en-US"/>
        </a:p>
      </dgm:t>
    </dgm:pt>
    <dgm:pt modelId="{4FD875D9-FA77-449E-BF2F-134B6A7AD3FD}" type="pres">
      <dgm:prSet presAssocID="{D6DFCED5-2C36-41A6-9404-941783E0B61F}" presName="root" presStyleCnt="0">
        <dgm:presLayoutVars>
          <dgm:chMax/>
          <dgm:chPref/>
          <dgm:animLvl val="lvl"/>
        </dgm:presLayoutVars>
      </dgm:prSet>
      <dgm:spPr/>
    </dgm:pt>
    <dgm:pt modelId="{3E0E3C4F-CB7A-485D-9954-52669C507370}" type="pres">
      <dgm:prSet presAssocID="{D6DFCED5-2C36-41A6-9404-941783E0B61F}" presName="divider" presStyleLbl="fgAcc1" presStyleIdx="0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437C415C-EF21-4CDD-B396-8FAF6C9AB021}" type="pres">
      <dgm:prSet presAssocID="{D6DFCED5-2C36-41A6-9404-941783E0B61F}" presName="nodes" presStyleCnt="0">
        <dgm:presLayoutVars>
          <dgm:chMax/>
          <dgm:chPref/>
          <dgm:animLvl val="lvl"/>
        </dgm:presLayoutVars>
      </dgm:prSet>
      <dgm:spPr/>
    </dgm:pt>
    <dgm:pt modelId="{D276831C-6142-4D8E-B91F-5D0EE42F1208}" type="pres">
      <dgm:prSet presAssocID="{DD27100A-E340-47B3-842A-5D2AE646B412}" presName="composite" presStyleCnt="0"/>
      <dgm:spPr/>
    </dgm:pt>
    <dgm:pt modelId="{01A41209-8B78-47EE-8F74-28A5CEEEC526}" type="pres">
      <dgm:prSet presAssocID="{DD27100A-E340-47B3-842A-5D2AE646B412}" presName="ConnectorPoint" presStyleLbl="ln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35C25E4E-1A28-4EF4-8AED-3B1D73A9E8E4}" type="pres">
      <dgm:prSet presAssocID="{DD27100A-E340-47B3-842A-5D2AE646B412}" presName="DropPinPlaceHolder" presStyleCnt="0"/>
      <dgm:spPr/>
    </dgm:pt>
    <dgm:pt modelId="{3A79DD89-92BE-4105-9668-03B1455FA120}" type="pres">
      <dgm:prSet presAssocID="{DD27100A-E340-47B3-842A-5D2AE646B412}" presName="DropPin" presStyleLbl="alignNode1" presStyleIdx="0" presStyleCnt="3"/>
      <dgm:spPr/>
    </dgm:pt>
    <dgm:pt modelId="{4AA1D147-34B6-4350-98DC-02540F44212D}" type="pres">
      <dgm:prSet presAssocID="{DD27100A-E340-47B3-842A-5D2AE646B412}" presName="Ellipse" presStyleLbl="fgAcc1" presStyleIdx="1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/>
      </dgm:spPr>
    </dgm:pt>
    <dgm:pt modelId="{84D86553-E436-4CA1-8E4E-E2C67462180D}" type="pres">
      <dgm:prSet presAssocID="{DD27100A-E340-47B3-842A-5D2AE646B412}" presName="L2TextContainer" presStyleLbl="revTx" presStyleIdx="0" presStyleCnt="6">
        <dgm:presLayoutVars>
          <dgm:bulletEnabled val="1"/>
        </dgm:presLayoutVars>
      </dgm:prSet>
      <dgm:spPr/>
    </dgm:pt>
    <dgm:pt modelId="{D7CA3129-5D64-4A6B-AEE2-4552B2165221}" type="pres">
      <dgm:prSet presAssocID="{DD27100A-E340-47B3-842A-5D2AE646B412}" presName="L1TextContainer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E85C911F-F414-4556-975F-5CE4535E8413}" type="pres">
      <dgm:prSet presAssocID="{DD27100A-E340-47B3-842A-5D2AE646B412}" presName="ConnectLine" presStyleLbl="sibTrans1D1" presStyleIdx="0" presStyleCnt="3"/>
      <dgm:spPr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32DC3034-79A0-4E86-9336-ACCEC57FEC68}" type="pres">
      <dgm:prSet presAssocID="{DD27100A-E340-47B3-842A-5D2AE646B412}" presName="EmptyPlaceHolder" presStyleCnt="0"/>
      <dgm:spPr/>
    </dgm:pt>
    <dgm:pt modelId="{9C9A1E87-FDC8-4E06-862D-F6874032A228}" type="pres">
      <dgm:prSet presAssocID="{F0C42DDA-0BD0-4255-84E0-D3B8C19E8457}" presName="spaceBetweenRectangles" presStyleCnt="0"/>
      <dgm:spPr/>
    </dgm:pt>
    <dgm:pt modelId="{697A53F7-93D9-4BEF-8FAC-A1BA780027E5}" type="pres">
      <dgm:prSet presAssocID="{BC4A26E4-5D2C-4B87-B2D7-08AB08B179B2}" presName="composite" presStyleCnt="0"/>
      <dgm:spPr/>
    </dgm:pt>
    <dgm:pt modelId="{3D415EF8-7BFF-4E93-BCD6-9C542328D9BD}" type="pres">
      <dgm:prSet presAssocID="{BC4A26E4-5D2C-4B87-B2D7-08AB08B179B2}" presName="ConnectorPoint" presStyleLbl="lnNode1" presStyleIdx="1" presStyleCnt="3"/>
      <dgm:spPr>
        <a:solidFill>
          <a:schemeClr val="accent2">
            <a:hueOff val="992246"/>
            <a:satOff val="-27297"/>
            <a:lumOff val="5882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3F244C09-A0C7-4BAF-AD12-D0932190C2CC}" type="pres">
      <dgm:prSet presAssocID="{BC4A26E4-5D2C-4B87-B2D7-08AB08B179B2}" presName="DropPinPlaceHolder" presStyleCnt="0"/>
      <dgm:spPr/>
    </dgm:pt>
    <dgm:pt modelId="{040A7DE2-DAAC-43E6-BBBB-2C06FEB001AE}" type="pres">
      <dgm:prSet presAssocID="{BC4A26E4-5D2C-4B87-B2D7-08AB08B179B2}" presName="DropPin" presStyleLbl="alignNode1" presStyleIdx="1" presStyleCnt="3"/>
      <dgm:spPr/>
    </dgm:pt>
    <dgm:pt modelId="{8AB52ABE-AC3E-47D6-BFA3-37F44DF7602A}" type="pres">
      <dgm:prSet presAssocID="{BC4A26E4-5D2C-4B87-B2D7-08AB08B179B2}" presName="Ellipse" presStyleLbl="fgAcc1" presStyleIdx="2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/>
      </dgm:spPr>
    </dgm:pt>
    <dgm:pt modelId="{B5B76CAD-0ED1-4F45-A0F3-50597E5B4EA1}" type="pres">
      <dgm:prSet presAssocID="{BC4A26E4-5D2C-4B87-B2D7-08AB08B179B2}" presName="L2TextContainer" presStyleLbl="revTx" presStyleIdx="2" presStyleCnt="6">
        <dgm:presLayoutVars>
          <dgm:bulletEnabled val="1"/>
        </dgm:presLayoutVars>
      </dgm:prSet>
      <dgm:spPr/>
    </dgm:pt>
    <dgm:pt modelId="{C5E90C36-B04D-4D4D-AB2C-A1EF7FEE889A}" type="pres">
      <dgm:prSet presAssocID="{BC4A26E4-5D2C-4B87-B2D7-08AB08B179B2}" presName="L1TextContainer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897C4059-E582-47A3-AA5F-13D3A7B5FE33}" type="pres">
      <dgm:prSet presAssocID="{BC4A26E4-5D2C-4B87-B2D7-08AB08B179B2}" presName="ConnectLine" presStyleLbl="sibTrans1D1" presStyleIdx="1" presStyleCnt="3"/>
      <dgm:spPr>
        <a:noFill/>
        <a:ln w="12700" cap="rnd" cmpd="sng" algn="ctr">
          <a:solidFill>
            <a:schemeClr val="accent2">
              <a:hueOff val="992246"/>
              <a:satOff val="-27297"/>
              <a:lumOff val="5882"/>
              <a:alphaOff val="0"/>
            </a:schemeClr>
          </a:solidFill>
          <a:prstDash val="dash"/>
        </a:ln>
        <a:effectLst/>
      </dgm:spPr>
    </dgm:pt>
    <dgm:pt modelId="{7111A1CC-68E5-458E-A47E-E1B5048714FC}" type="pres">
      <dgm:prSet presAssocID="{BC4A26E4-5D2C-4B87-B2D7-08AB08B179B2}" presName="EmptyPlaceHolder" presStyleCnt="0"/>
      <dgm:spPr/>
    </dgm:pt>
    <dgm:pt modelId="{0814EE93-B90B-4AB4-8987-DBF2A2606F3C}" type="pres">
      <dgm:prSet presAssocID="{69A768EE-6B08-465D-BF51-C17B4CDD18EA}" presName="spaceBetweenRectangles" presStyleCnt="0"/>
      <dgm:spPr/>
    </dgm:pt>
    <dgm:pt modelId="{A5C0F50B-E30C-4CFA-A192-598EBB1FE71A}" type="pres">
      <dgm:prSet presAssocID="{9518D653-E3DD-4EB8-9BDD-316E4927355D}" presName="composite" presStyleCnt="0"/>
      <dgm:spPr/>
    </dgm:pt>
    <dgm:pt modelId="{BF3D9367-E2A2-4669-A698-2CF210045418}" type="pres">
      <dgm:prSet presAssocID="{9518D653-E3DD-4EB8-9BDD-316E4927355D}" presName="ConnectorPoint" presStyleLbl="lnNode1" presStyleIdx="2" presStyleCnt="3"/>
      <dgm:spPr>
        <a:solidFill>
          <a:schemeClr val="accent2">
            <a:hueOff val="1984493"/>
            <a:satOff val="-54594"/>
            <a:lumOff val="11764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97C38697-D1CB-45CD-9B4C-FDF15F3507BB}" type="pres">
      <dgm:prSet presAssocID="{9518D653-E3DD-4EB8-9BDD-316E4927355D}" presName="DropPinPlaceHolder" presStyleCnt="0"/>
      <dgm:spPr/>
    </dgm:pt>
    <dgm:pt modelId="{D4B37AF3-097B-4F4E-A16B-8BAF26EC2543}" type="pres">
      <dgm:prSet presAssocID="{9518D653-E3DD-4EB8-9BDD-316E4927355D}" presName="DropPin" presStyleLbl="alignNode1" presStyleIdx="2" presStyleCnt="3"/>
      <dgm:spPr/>
    </dgm:pt>
    <dgm:pt modelId="{FD20AFB7-C668-464C-9783-4DB776E69089}" type="pres">
      <dgm:prSet presAssocID="{9518D653-E3DD-4EB8-9BDD-316E4927355D}" presName="Ellipse" presStyleLbl="fgAcc1" presStyleIdx="3" presStyleCnt="4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/>
      </dgm:spPr>
    </dgm:pt>
    <dgm:pt modelId="{EF041121-999F-4FA4-92E2-906F3ABFEC3B}" type="pres">
      <dgm:prSet presAssocID="{9518D653-E3DD-4EB8-9BDD-316E4927355D}" presName="L2TextContainer" presStyleLbl="revTx" presStyleIdx="4" presStyleCnt="6">
        <dgm:presLayoutVars>
          <dgm:bulletEnabled val="1"/>
        </dgm:presLayoutVars>
      </dgm:prSet>
      <dgm:spPr/>
    </dgm:pt>
    <dgm:pt modelId="{B98D0698-8DFA-43F3-A714-8DB3763F8282}" type="pres">
      <dgm:prSet presAssocID="{9518D653-E3DD-4EB8-9BDD-316E4927355D}" presName="L1TextContainer" presStyleLbl="revTx" presStyleIdx="5" presStyleCnt="6" custScaleY="118512" custLinFactNeighborX="2422" custLinFactNeighborY="-888">
        <dgm:presLayoutVars>
          <dgm:chMax val="1"/>
          <dgm:chPref val="1"/>
          <dgm:bulletEnabled val="1"/>
        </dgm:presLayoutVars>
      </dgm:prSet>
      <dgm:spPr/>
    </dgm:pt>
    <dgm:pt modelId="{1C99BEA2-265D-4EB1-9A14-EC4D1C1FC5FB}" type="pres">
      <dgm:prSet presAssocID="{9518D653-E3DD-4EB8-9BDD-316E4927355D}" presName="ConnectLine" presStyleLbl="sibTrans1D1" presStyleIdx="2" presStyleCnt="3"/>
      <dgm:spPr>
        <a:noFill/>
        <a:ln w="12700" cap="rnd" cmpd="sng" algn="ctr">
          <a:solidFill>
            <a:schemeClr val="accent2">
              <a:hueOff val="1984493"/>
              <a:satOff val="-54594"/>
              <a:lumOff val="11764"/>
              <a:alphaOff val="0"/>
            </a:schemeClr>
          </a:solidFill>
          <a:prstDash val="dash"/>
        </a:ln>
        <a:effectLst/>
      </dgm:spPr>
    </dgm:pt>
    <dgm:pt modelId="{EC72FDBF-956A-469C-9315-CA1D333C413A}" type="pres">
      <dgm:prSet presAssocID="{9518D653-E3DD-4EB8-9BDD-316E4927355D}" presName="EmptyPlaceHolder" presStyleCnt="0"/>
      <dgm:spPr/>
    </dgm:pt>
  </dgm:ptLst>
  <dgm:cxnLst>
    <dgm:cxn modelId="{60C6E710-ACA5-4B98-8A37-86ECB569B36F}" type="presOf" srcId="{6C2AA7A2-B055-4BED-8CBA-F7D343922444}" destId="{84D86553-E436-4CA1-8E4E-E2C67462180D}" srcOrd="0" destOrd="0" presId="urn:microsoft.com/office/officeart/2017/3/layout/DropPinTimeline"/>
    <dgm:cxn modelId="{23670111-266F-44E5-8E12-8DEE5356974F}" srcId="{D6DFCED5-2C36-41A6-9404-941783E0B61F}" destId="{DD27100A-E340-47B3-842A-5D2AE646B412}" srcOrd="0" destOrd="0" parTransId="{D08D4FAE-639D-4EFD-93B0-04B141150014}" sibTransId="{F0C42DDA-0BD0-4255-84E0-D3B8C19E8457}"/>
    <dgm:cxn modelId="{92744221-FD63-4300-AB4B-379A80F93C1A}" srcId="{9518D653-E3DD-4EB8-9BDD-316E4927355D}" destId="{6015C800-5AA3-4018-8407-E28CC0995DE2}" srcOrd="0" destOrd="0" parTransId="{5EB9511A-7CC8-4092-AAB3-E1E2AD06C63E}" sibTransId="{63868BA2-FA95-4EF4-93FA-9C98532C3D2C}"/>
    <dgm:cxn modelId="{3CA03F28-BC9E-4F65-B397-86FB7AB56B83}" srcId="{6015C800-5AA3-4018-8407-E28CC0995DE2}" destId="{0EE1ED8A-F134-4239-9DE1-2F3541E17F96}" srcOrd="2" destOrd="0" parTransId="{03049D8B-DAC3-4AE3-A77A-DF4FC92AF8CC}" sibTransId="{4666BFB2-571C-4099-8052-C1DF82C7F4A7}"/>
    <dgm:cxn modelId="{D4706C33-0A5E-4669-9781-D5137D0BD66A}" srcId="{D6DFCED5-2C36-41A6-9404-941783E0B61F}" destId="{BC4A26E4-5D2C-4B87-B2D7-08AB08B179B2}" srcOrd="1" destOrd="0" parTransId="{57A0F2DA-9E02-452C-8B16-1D40A6050BE5}" sibTransId="{69A768EE-6B08-465D-BF51-C17B4CDD18EA}"/>
    <dgm:cxn modelId="{351CD634-0B6B-4753-9192-A11D17DBCE6C}" type="presOf" srcId="{D6DFCED5-2C36-41A6-9404-941783E0B61F}" destId="{4FD875D9-FA77-449E-BF2F-134B6A7AD3FD}" srcOrd="0" destOrd="0" presId="urn:microsoft.com/office/officeart/2017/3/layout/DropPinTimeline"/>
    <dgm:cxn modelId="{004F8566-5156-4367-B4F4-F97A1B0E48A1}" srcId="{6015C800-5AA3-4018-8407-E28CC0995DE2}" destId="{4BE20FB0-12E3-4F1A-B88E-C8944FF7DF4C}" srcOrd="3" destOrd="0" parTransId="{EDB83786-ACD6-4A50-A6F5-13BF9336D78D}" sibTransId="{6E7A2000-8390-4497-8D7F-D61A7EAD48E1}"/>
    <dgm:cxn modelId="{B321786F-B40B-4F01-A80C-A0C15DCBB8FC}" srcId="{6015C800-5AA3-4018-8407-E28CC0995DE2}" destId="{C73C300F-0302-4165-B8D3-83F4CA291EF7}" srcOrd="1" destOrd="0" parTransId="{E965C7ED-BB09-4AC0-8698-1799F293F4AB}" sibTransId="{46099F7F-FE7E-40D6-B0AD-91F17A72200C}"/>
    <dgm:cxn modelId="{F4456851-E0ED-463D-A136-5FEDC6141B34}" type="presOf" srcId="{BC4A26E4-5D2C-4B87-B2D7-08AB08B179B2}" destId="{C5E90C36-B04D-4D4D-AB2C-A1EF7FEE889A}" srcOrd="0" destOrd="0" presId="urn:microsoft.com/office/officeart/2017/3/layout/DropPinTimeline"/>
    <dgm:cxn modelId="{19B36952-2C4F-44E1-A60A-6A9328D28A21}" type="presOf" srcId="{C5AEBD87-C120-4964-8398-62927469E836}" destId="{B5B76CAD-0ED1-4F45-A0F3-50597E5B4EA1}" srcOrd="0" destOrd="2" presId="urn:microsoft.com/office/officeart/2017/3/layout/DropPinTimeline"/>
    <dgm:cxn modelId="{4AD8D554-625A-4483-8DB5-FAE0FB33C1CF}" type="presOf" srcId="{6015C800-5AA3-4018-8407-E28CC0995DE2}" destId="{EF041121-999F-4FA4-92E2-906F3ABFEC3B}" srcOrd="0" destOrd="0" presId="urn:microsoft.com/office/officeart/2017/3/layout/DropPinTimeline"/>
    <dgm:cxn modelId="{B77FFD74-69F2-4136-AE9C-365590912D4E}" srcId="{C2FFE1EC-A091-4D42-8AF1-9A133DAD5CB5}" destId="{C5AEBD87-C120-4964-8398-62927469E836}" srcOrd="1" destOrd="0" parTransId="{475B7A96-13C3-4943-BF63-8E519B260907}" sibTransId="{39FD0A90-04E6-4066-9810-37CA1079A924}"/>
    <dgm:cxn modelId="{D8D6827E-F495-4033-856B-E872EE1F1669}" srcId="{6C2AA7A2-B055-4BED-8CBA-F7D343922444}" destId="{B71BFB9F-7ECC-4306-9912-08B928BDBD6A}" srcOrd="1" destOrd="0" parTransId="{7B81B3AF-8663-461C-9FB5-59541E0BC5E8}" sibTransId="{9230D8E7-AC25-48B8-BF3F-B5E3608EF923}"/>
    <dgm:cxn modelId="{00630882-6BBB-4905-A015-9551FD5C1162}" type="presOf" srcId="{9018675C-F368-4C0C-AD37-E5BC5753BD60}" destId="{EF041121-999F-4FA4-92E2-906F3ABFEC3B}" srcOrd="0" destOrd="1" presId="urn:microsoft.com/office/officeart/2017/3/layout/DropPinTimeline"/>
    <dgm:cxn modelId="{0D923886-4F09-40C1-AB96-F09D3E3C46ED}" type="presOf" srcId="{48D6A60B-3452-4BB6-ABE4-C380F62972E2}" destId="{84D86553-E436-4CA1-8E4E-E2C67462180D}" srcOrd="0" destOrd="1" presId="urn:microsoft.com/office/officeart/2017/3/layout/DropPinTimeline"/>
    <dgm:cxn modelId="{CE372C8C-F2BC-4F79-AD41-F656BB8D1AA0}" srcId="{C2FFE1EC-A091-4D42-8AF1-9A133DAD5CB5}" destId="{73D5454E-806B-42B6-8FD4-8992152FA9EF}" srcOrd="0" destOrd="0" parTransId="{9520E2C9-6938-42C7-8CCA-2B1E511CA9D8}" sibTransId="{185F0FC1-4C5C-4DB8-B281-D542C59F01F1}"/>
    <dgm:cxn modelId="{B5716095-9B98-4DC4-94C7-5C18489A94A8}" srcId="{DD27100A-E340-47B3-842A-5D2AE646B412}" destId="{6C2AA7A2-B055-4BED-8CBA-F7D343922444}" srcOrd="0" destOrd="0" parTransId="{B0672D55-7E24-49AB-B2F0-AC7901846F00}" sibTransId="{64D382D1-C80A-485C-9C22-FEF2AFB2E854}"/>
    <dgm:cxn modelId="{DD95AF95-8BA3-4190-9917-D942E4DDD4FF}" type="presOf" srcId="{0EE1ED8A-F134-4239-9DE1-2F3541E17F96}" destId="{EF041121-999F-4FA4-92E2-906F3ABFEC3B}" srcOrd="0" destOrd="3" presId="urn:microsoft.com/office/officeart/2017/3/layout/DropPinTimeline"/>
    <dgm:cxn modelId="{FFB8A9AA-D854-4E86-9D57-4AA7BB769662}" type="presOf" srcId="{C73C300F-0302-4165-B8D3-83F4CA291EF7}" destId="{EF041121-999F-4FA4-92E2-906F3ABFEC3B}" srcOrd="0" destOrd="2" presId="urn:microsoft.com/office/officeart/2017/3/layout/DropPinTimeline"/>
    <dgm:cxn modelId="{557E29B1-C50D-4A51-8406-C3EE41739557}" srcId="{BC4A26E4-5D2C-4B87-B2D7-08AB08B179B2}" destId="{C2FFE1EC-A091-4D42-8AF1-9A133DAD5CB5}" srcOrd="0" destOrd="0" parTransId="{349FE8EC-A63E-4934-864A-9EEEB93F7E02}" sibTransId="{05DB9673-55B6-4695-AF3D-2B438B448CD8}"/>
    <dgm:cxn modelId="{1DAC50B9-BAD7-489A-B8A8-1AD36BDA3CF0}" type="presOf" srcId="{DD27100A-E340-47B3-842A-5D2AE646B412}" destId="{D7CA3129-5D64-4A6B-AEE2-4552B2165221}" srcOrd="0" destOrd="0" presId="urn:microsoft.com/office/officeart/2017/3/layout/DropPinTimeline"/>
    <dgm:cxn modelId="{277780B9-8182-4F32-9196-E5C1C2AE665B}" srcId="{C2FFE1EC-A091-4D42-8AF1-9A133DAD5CB5}" destId="{23E1D993-648C-416A-8355-BF55C3CC3ACA}" srcOrd="2" destOrd="0" parTransId="{8D9B624A-56F8-43C2-BC4F-17048466BE1F}" sibTransId="{ED1F2F8E-9A6B-4757-8C1F-63CCEB185462}"/>
    <dgm:cxn modelId="{5E7792C3-BB1D-47ED-BB1B-080D1F132C68}" type="presOf" srcId="{4BE20FB0-12E3-4F1A-B88E-C8944FF7DF4C}" destId="{EF041121-999F-4FA4-92E2-906F3ABFEC3B}" srcOrd="0" destOrd="4" presId="urn:microsoft.com/office/officeart/2017/3/layout/DropPinTimeline"/>
    <dgm:cxn modelId="{409D16CC-0D63-4310-946F-108416C676AF}" type="presOf" srcId="{73D5454E-806B-42B6-8FD4-8992152FA9EF}" destId="{B5B76CAD-0ED1-4F45-A0F3-50597E5B4EA1}" srcOrd="0" destOrd="1" presId="urn:microsoft.com/office/officeart/2017/3/layout/DropPinTimeline"/>
    <dgm:cxn modelId="{FD0D29CE-0FA0-4724-AB21-6A09AB62CDE4}" srcId="{6C2AA7A2-B055-4BED-8CBA-F7D343922444}" destId="{48D6A60B-3452-4BB6-ABE4-C380F62972E2}" srcOrd="0" destOrd="0" parTransId="{E0D8C465-D53C-4976-BA09-F6557016CA09}" sibTransId="{B4FA53E6-4A55-468B-8229-0854A21D037C}"/>
    <dgm:cxn modelId="{511DE2D9-C595-4895-8420-4C9075DFC583}" type="presOf" srcId="{23E1D993-648C-416A-8355-BF55C3CC3ACA}" destId="{B5B76CAD-0ED1-4F45-A0F3-50597E5B4EA1}" srcOrd="0" destOrd="3" presId="urn:microsoft.com/office/officeart/2017/3/layout/DropPinTimeline"/>
    <dgm:cxn modelId="{284E8FDA-2683-44AB-989B-01BD0772037B}" type="presOf" srcId="{C2FFE1EC-A091-4D42-8AF1-9A133DAD5CB5}" destId="{B5B76CAD-0ED1-4F45-A0F3-50597E5B4EA1}" srcOrd="0" destOrd="0" presId="urn:microsoft.com/office/officeart/2017/3/layout/DropPinTimeline"/>
    <dgm:cxn modelId="{BD6EE7DB-2C8E-4799-B035-C715D774C1D5}" srcId="{D6DFCED5-2C36-41A6-9404-941783E0B61F}" destId="{9518D653-E3DD-4EB8-9BDD-316E4927355D}" srcOrd="2" destOrd="0" parTransId="{E4087338-E152-4847-84DD-1B54951B0BD5}" sibTransId="{7660DED1-ACBF-439E-B349-C73681D8B703}"/>
    <dgm:cxn modelId="{87C312F1-85A1-4B9E-8F99-A34E1D427D8F}" srcId="{6015C800-5AA3-4018-8407-E28CC0995DE2}" destId="{9018675C-F368-4C0C-AD37-E5BC5753BD60}" srcOrd="0" destOrd="0" parTransId="{7C065BEC-F413-45BC-95C3-EE448A00E30F}" sibTransId="{D9DEFA70-3322-4AB6-A859-DC2719FCD8DB}"/>
    <dgm:cxn modelId="{4FC7A0F3-9C30-45AF-A871-55F9C5E6A80C}" type="presOf" srcId="{9518D653-E3DD-4EB8-9BDD-316E4927355D}" destId="{B98D0698-8DFA-43F3-A714-8DB3763F8282}" srcOrd="0" destOrd="0" presId="urn:microsoft.com/office/officeart/2017/3/layout/DropPinTimeline"/>
    <dgm:cxn modelId="{97C52AF8-6B03-40AB-8767-9C4135697CA5}" type="presOf" srcId="{B71BFB9F-7ECC-4306-9912-08B928BDBD6A}" destId="{84D86553-E436-4CA1-8E4E-E2C67462180D}" srcOrd="0" destOrd="2" presId="urn:microsoft.com/office/officeart/2017/3/layout/DropPinTimeline"/>
    <dgm:cxn modelId="{D330EBD1-4D21-45B7-935A-F5E7006CCF49}" type="presParOf" srcId="{4FD875D9-FA77-449E-BF2F-134B6A7AD3FD}" destId="{3E0E3C4F-CB7A-485D-9954-52669C507370}" srcOrd="0" destOrd="0" presId="urn:microsoft.com/office/officeart/2017/3/layout/DropPinTimeline"/>
    <dgm:cxn modelId="{180E7EFD-81DE-4056-A560-3EA67A9CEF80}" type="presParOf" srcId="{4FD875D9-FA77-449E-BF2F-134B6A7AD3FD}" destId="{437C415C-EF21-4CDD-B396-8FAF6C9AB021}" srcOrd="1" destOrd="0" presId="urn:microsoft.com/office/officeart/2017/3/layout/DropPinTimeline"/>
    <dgm:cxn modelId="{5B2D0267-A352-4ED8-8BA9-8504228BEC38}" type="presParOf" srcId="{437C415C-EF21-4CDD-B396-8FAF6C9AB021}" destId="{D276831C-6142-4D8E-B91F-5D0EE42F1208}" srcOrd="0" destOrd="0" presId="urn:microsoft.com/office/officeart/2017/3/layout/DropPinTimeline"/>
    <dgm:cxn modelId="{BC9DECB6-5593-42FE-8FDB-C71420740CAA}" type="presParOf" srcId="{D276831C-6142-4D8E-B91F-5D0EE42F1208}" destId="{01A41209-8B78-47EE-8F74-28A5CEEEC526}" srcOrd="0" destOrd="0" presId="urn:microsoft.com/office/officeart/2017/3/layout/DropPinTimeline"/>
    <dgm:cxn modelId="{9E38F8F0-342B-4D20-A622-D28900850211}" type="presParOf" srcId="{D276831C-6142-4D8E-B91F-5D0EE42F1208}" destId="{35C25E4E-1A28-4EF4-8AED-3B1D73A9E8E4}" srcOrd="1" destOrd="0" presId="urn:microsoft.com/office/officeart/2017/3/layout/DropPinTimeline"/>
    <dgm:cxn modelId="{78AD0C63-5C5E-455D-9D56-E04C8EEA5278}" type="presParOf" srcId="{35C25E4E-1A28-4EF4-8AED-3B1D73A9E8E4}" destId="{3A79DD89-92BE-4105-9668-03B1455FA120}" srcOrd="0" destOrd="0" presId="urn:microsoft.com/office/officeart/2017/3/layout/DropPinTimeline"/>
    <dgm:cxn modelId="{AD5E3022-551A-4514-98AB-4B4BC550C664}" type="presParOf" srcId="{35C25E4E-1A28-4EF4-8AED-3B1D73A9E8E4}" destId="{4AA1D147-34B6-4350-98DC-02540F44212D}" srcOrd="1" destOrd="0" presId="urn:microsoft.com/office/officeart/2017/3/layout/DropPinTimeline"/>
    <dgm:cxn modelId="{1E0981FA-815A-47EA-9807-D76DF5D522B6}" type="presParOf" srcId="{D276831C-6142-4D8E-B91F-5D0EE42F1208}" destId="{84D86553-E436-4CA1-8E4E-E2C67462180D}" srcOrd="2" destOrd="0" presId="urn:microsoft.com/office/officeart/2017/3/layout/DropPinTimeline"/>
    <dgm:cxn modelId="{FD36CE17-533B-420D-ACBE-DEDC4A2B4248}" type="presParOf" srcId="{D276831C-6142-4D8E-B91F-5D0EE42F1208}" destId="{D7CA3129-5D64-4A6B-AEE2-4552B2165221}" srcOrd="3" destOrd="0" presId="urn:microsoft.com/office/officeart/2017/3/layout/DropPinTimeline"/>
    <dgm:cxn modelId="{04F10009-B925-49F3-8E8F-32A88A8CB921}" type="presParOf" srcId="{D276831C-6142-4D8E-B91F-5D0EE42F1208}" destId="{E85C911F-F414-4556-975F-5CE4535E8413}" srcOrd="4" destOrd="0" presId="urn:microsoft.com/office/officeart/2017/3/layout/DropPinTimeline"/>
    <dgm:cxn modelId="{D98173E1-60C4-42E1-B531-EFD22528C353}" type="presParOf" srcId="{D276831C-6142-4D8E-B91F-5D0EE42F1208}" destId="{32DC3034-79A0-4E86-9336-ACCEC57FEC68}" srcOrd="5" destOrd="0" presId="urn:microsoft.com/office/officeart/2017/3/layout/DropPinTimeline"/>
    <dgm:cxn modelId="{84058082-40C6-4C3D-A28B-32A962CA1D71}" type="presParOf" srcId="{437C415C-EF21-4CDD-B396-8FAF6C9AB021}" destId="{9C9A1E87-FDC8-4E06-862D-F6874032A228}" srcOrd="1" destOrd="0" presId="urn:microsoft.com/office/officeart/2017/3/layout/DropPinTimeline"/>
    <dgm:cxn modelId="{0A3A22D8-F007-4918-8DDF-CF98E30FC19D}" type="presParOf" srcId="{437C415C-EF21-4CDD-B396-8FAF6C9AB021}" destId="{697A53F7-93D9-4BEF-8FAC-A1BA780027E5}" srcOrd="2" destOrd="0" presId="urn:microsoft.com/office/officeart/2017/3/layout/DropPinTimeline"/>
    <dgm:cxn modelId="{4B13CCCB-905D-4E0B-8455-E43CA74A3BBD}" type="presParOf" srcId="{697A53F7-93D9-4BEF-8FAC-A1BA780027E5}" destId="{3D415EF8-7BFF-4E93-BCD6-9C542328D9BD}" srcOrd="0" destOrd="0" presId="urn:microsoft.com/office/officeart/2017/3/layout/DropPinTimeline"/>
    <dgm:cxn modelId="{7D2CF6A9-DA5A-4818-9EF7-31E1BB7EB665}" type="presParOf" srcId="{697A53F7-93D9-4BEF-8FAC-A1BA780027E5}" destId="{3F244C09-A0C7-4BAF-AD12-D0932190C2CC}" srcOrd="1" destOrd="0" presId="urn:microsoft.com/office/officeart/2017/3/layout/DropPinTimeline"/>
    <dgm:cxn modelId="{91CC41B7-88E7-4615-9877-62AECA569955}" type="presParOf" srcId="{3F244C09-A0C7-4BAF-AD12-D0932190C2CC}" destId="{040A7DE2-DAAC-43E6-BBBB-2C06FEB001AE}" srcOrd="0" destOrd="0" presId="urn:microsoft.com/office/officeart/2017/3/layout/DropPinTimeline"/>
    <dgm:cxn modelId="{03B94AAF-2470-443D-8EB4-8CA99137D005}" type="presParOf" srcId="{3F244C09-A0C7-4BAF-AD12-D0932190C2CC}" destId="{8AB52ABE-AC3E-47D6-BFA3-37F44DF7602A}" srcOrd="1" destOrd="0" presId="urn:microsoft.com/office/officeart/2017/3/layout/DropPinTimeline"/>
    <dgm:cxn modelId="{D913F2E1-834F-408D-9DE3-6E93E4EB44EF}" type="presParOf" srcId="{697A53F7-93D9-4BEF-8FAC-A1BA780027E5}" destId="{B5B76CAD-0ED1-4F45-A0F3-50597E5B4EA1}" srcOrd="2" destOrd="0" presId="urn:microsoft.com/office/officeart/2017/3/layout/DropPinTimeline"/>
    <dgm:cxn modelId="{F407E56C-04AD-4A09-AD7E-37D050D6FE71}" type="presParOf" srcId="{697A53F7-93D9-4BEF-8FAC-A1BA780027E5}" destId="{C5E90C36-B04D-4D4D-AB2C-A1EF7FEE889A}" srcOrd="3" destOrd="0" presId="urn:microsoft.com/office/officeart/2017/3/layout/DropPinTimeline"/>
    <dgm:cxn modelId="{CFFBE3F6-A20C-4E01-AD0C-729761BD7F55}" type="presParOf" srcId="{697A53F7-93D9-4BEF-8FAC-A1BA780027E5}" destId="{897C4059-E582-47A3-AA5F-13D3A7B5FE33}" srcOrd="4" destOrd="0" presId="urn:microsoft.com/office/officeart/2017/3/layout/DropPinTimeline"/>
    <dgm:cxn modelId="{759B793D-54EC-4676-A20C-3A258126A79A}" type="presParOf" srcId="{697A53F7-93D9-4BEF-8FAC-A1BA780027E5}" destId="{7111A1CC-68E5-458E-A47E-E1B5048714FC}" srcOrd="5" destOrd="0" presId="urn:microsoft.com/office/officeart/2017/3/layout/DropPinTimeline"/>
    <dgm:cxn modelId="{DB6EC653-C5A1-4BAF-9AAB-925125F43B6C}" type="presParOf" srcId="{437C415C-EF21-4CDD-B396-8FAF6C9AB021}" destId="{0814EE93-B90B-4AB4-8987-DBF2A2606F3C}" srcOrd="3" destOrd="0" presId="urn:microsoft.com/office/officeart/2017/3/layout/DropPinTimeline"/>
    <dgm:cxn modelId="{658946BE-9AD6-4988-B354-C0F2A3C1B536}" type="presParOf" srcId="{437C415C-EF21-4CDD-B396-8FAF6C9AB021}" destId="{A5C0F50B-E30C-4CFA-A192-598EBB1FE71A}" srcOrd="4" destOrd="0" presId="urn:microsoft.com/office/officeart/2017/3/layout/DropPinTimeline"/>
    <dgm:cxn modelId="{98408346-0179-4609-B9FB-9AA9D2EF5DF9}" type="presParOf" srcId="{A5C0F50B-E30C-4CFA-A192-598EBB1FE71A}" destId="{BF3D9367-E2A2-4669-A698-2CF210045418}" srcOrd="0" destOrd="0" presId="urn:microsoft.com/office/officeart/2017/3/layout/DropPinTimeline"/>
    <dgm:cxn modelId="{A461ACC5-3928-43B9-9E38-C1AC3A6B5B06}" type="presParOf" srcId="{A5C0F50B-E30C-4CFA-A192-598EBB1FE71A}" destId="{97C38697-D1CB-45CD-9B4C-FDF15F3507BB}" srcOrd="1" destOrd="0" presId="urn:microsoft.com/office/officeart/2017/3/layout/DropPinTimeline"/>
    <dgm:cxn modelId="{B819550B-EA34-400D-BFBE-84A6D82B69EA}" type="presParOf" srcId="{97C38697-D1CB-45CD-9B4C-FDF15F3507BB}" destId="{D4B37AF3-097B-4F4E-A16B-8BAF26EC2543}" srcOrd="0" destOrd="0" presId="urn:microsoft.com/office/officeart/2017/3/layout/DropPinTimeline"/>
    <dgm:cxn modelId="{8618DCA6-AF4D-4259-935E-876822F7EB65}" type="presParOf" srcId="{97C38697-D1CB-45CD-9B4C-FDF15F3507BB}" destId="{FD20AFB7-C668-464C-9783-4DB776E69089}" srcOrd="1" destOrd="0" presId="urn:microsoft.com/office/officeart/2017/3/layout/DropPinTimeline"/>
    <dgm:cxn modelId="{DA1B08EA-A5AE-4140-BB58-33F400DFF08F}" type="presParOf" srcId="{A5C0F50B-E30C-4CFA-A192-598EBB1FE71A}" destId="{EF041121-999F-4FA4-92E2-906F3ABFEC3B}" srcOrd="2" destOrd="0" presId="urn:microsoft.com/office/officeart/2017/3/layout/DropPinTimeline"/>
    <dgm:cxn modelId="{196EEE72-820E-47CD-A8F1-524FC5D6674E}" type="presParOf" srcId="{A5C0F50B-E30C-4CFA-A192-598EBB1FE71A}" destId="{B98D0698-8DFA-43F3-A714-8DB3763F8282}" srcOrd="3" destOrd="0" presId="urn:microsoft.com/office/officeart/2017/3/layout/DropPinTimeline"/>
    <dgm:cxn modelId="{727BA55F-2884-439B-8D4D-1C95A16E0ED0}" type="presParOf" srcId="{A5C0F50B-E30C-4CFA-A192-598EBB1FE71A}" destId="{1C99BEA2-265D-4EB1-9A14-EC4D1C1FC5FB}" srcOrd="4" destOrd="0" presId="urn:microsoft.com/office/officeart/2017/3/layout/DropPinTimeline"/>
    <dgm:cxn modelId="{4E65AE77-A421-461C-99FA-78D4DD2517F9}" type="presParOf" srcId="{A5C0F50B-E30C-4CFA-A192-598EBB1FE71A}" destId="{EC72FDBF-956A-469C-9315-CA1D333C413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8281588" y="217189"/>
          <a:ext cx="1990125" cy="199012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8705724" y="641345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50287" y="2761893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/>
            <a:t> </a:t>
          </a:r>
        </a:p>
      </dsp:txBody>
      <dsp:txXfrm>
        <a:off x="50287" y="2761893"/>
        <a:ext cx="3262500" cy="720000"/>
      </dsp:txXfrm>
    </dsp:sp>
    <dsp:sp modelId="{BCD8CDD9-0C56-4401-ADB1-8B48DAB2C96F}">
      <dsp:nvSpPr>
        <dsp:cNvPr id="0" name=""/>
        <dsp:cNvSpPr/>
      </dsp:nvSpPr>
      <dsp:spPr>
        <a:xfrm>
          <a:off x="4519912" y="151893"/>
          <a:ext cx="1990125" cy="199012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944037" y="576018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818409" y="269126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500" kern="1200" cap="none" baseline="0" dirty="0"/>
            <a:t>Increases in 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 cap="all"/>
          </a:pPr>
          <a:r>
            <a:rPr lang="en-US" sz="2500" kern="1200" cap="none" baseline="0" dirty="0"/>
            <a:t>adoption</a:t>
          </a:r>
        </a:p>
      </dsp:txBody>
      <dsp:txXfrm>
        <a:off x="3818409" y="2691268"/>
        <a:ext cx="3262500" cy="720000"/>
      </dsp:txXfrm>
    </dsp:sp>
    <dsp:sp modelId="{FF93E135-77D6-48A0-8871-9BC93D705D06}">
      <dsp:nvSpPr>
        <dsp:cNvPr id="0" name=""/>
        <dsp:cNvSpPr/>
      </dsp:nvSpPr>
      <dsp:spPr>
        <a:xfrm>
          <a:off x="944850" y="170560"/>
          <a:ext cx="1990125" cy="1990125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1368967" y="594676"/>
          <a:ext cx="1141875" cy="1141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623855" y="2691268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cap="none" baseline="0" dirty="0"/>
            <a:t>Community specific programs</a:t>
          </a:r>
        </a:p>
      </dsp:txBody>
      <dsp:txXfrm>
        <a:off x="7623855" y="2691268"/>
        <a:ext cx="32625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94DF5-256D-4CE0-89BD-7645B521C5B9}">
      <dsp:nvSpPr>
        <dsp:cNvPr id="0" name=""/>
        <dsp:cNvSpPr/>
      </dsp:nvSpPr>
      <dsp:spPr>
        <a:xfrm>
          <a:off x="2224024" y="0"/>
          <a:ext cx="1510523" cy="11508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1B633-F473-4241-B721-634B6048A9FC}">
      <dsp:nvSpPr>
        <dsp:cNvPr id="0" name=""/>
        <dsp:cNvSpPr/>
      </dsp:nvSpPr>
      <dsp:spPr>
        <a:xfrm>
          <a:off x="821395" y="1215509"/>
          <a:ext cx="4315781" cy="493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 dirty="0"/>
            <a:t>Shelter Animals Count Dataset</a:t>
          </a:r>
        </a:p>
      </dsp:txBody>
      <dsp:txXfrm>
        <a:off x="821395" y="1215509"/>
        <a:ext cx="4315781" cy="493219"/>
      </dsp:txXfrm>
    </dsp:sp>
    <dsp:sp modelId="{11E42A25-7E8B-4E0C-B9FC-A0DF4B667534}">
      <dsp:nvSpPr>
        <dsp:cNvPr id="0" name=""/>
        <dsp:cNvSpPr/>
      </dsp:nvSpPr>
      <dsp:spPr>
        <a:xfrm>
          <a:off x="821395" y="1738805"/>
          <a:ext cx="4315781" cy="23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Can calculate Live Release Rate or Save Rate</a:t>
          </a:r>
        </a:p>
      </dsp:txBody>
      <dsp:txXfrm>
        <a:off x="821395" y="1738805"/>
        <a:ext cx="4315781" cy="234995"/>
      </dsp:txXfrm>
    </dsp:sp>
    <dsp:sp modelId="{9778BA2D-A811-4EC2-8369-F450BE2252D5}">
      <dsp:nvSpPr>
        <dsp:cNvPr id="0" name=""/>
        <dsp:cNvSpPr/>
      </dsp:nvSpPr>
      <dsp:spPr>
        <a:xfrm>
          <a:off x="7295067" y="0"/>
          <a:ext cx="1510523" cy="11508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A023A-A2F5-4843-9525-38544A8B8D62}">
      <dsp:nvSpPr>
        <dsp:cNvPr id="0" name=""/>
        <dsp:cNvSpPr/>
      </dsp:nvSpPr>
      <dsp:spPr>
        <a:xfrm>
          <a:off x="5892438" y="1215509"/>
          <a:ext cx="4315781" cy="493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/>
            <a:t>Best Friends Life Saving Dashboard</a:t>
          </a:r>
        </a:p>
      </dsp:txBody>
      <dsp:txXfrm>
        <a:off x="5892438" y="1215509"/>
        <a:ext cx="4315781" cy="493219"/>
      </dsp:txXfrm>
    </dsp:sp>
    <dsp:sp modelId="{5E04CAF7-F9BB-462C-B174-A12743DF1FF9}">
      <dsp:nvSpPr>
        <dsp:cNvPr id="0" name=""/>
        <dsp:cNvSpPr/>
      </dsp:nvSpPr>
      <dsp:spPr>
        <a:xfrm>
          <a:off x="5892438" y="1738805"/>
          <a:ext cx="4315781" cy="23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Save Rate only</a:t>
          </a:r>
        </a:p>
      </dsp:txBody>
      <dsp:txXfrm>
        <a:off x="5892438" y="1738805"/>
        <a:ext cx="4315781" cy="2349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467CB-40AB-48A0-9C12-FA55BE203602}">
      <dsp:nvSpPr>
        <dsp:cNvPr id="0" name=""/>
        <dsp:cNvSpPr/>
      </dsp:nvSpPr>
      <dsp:spPr>
        <a:xfrm>
          <a:off x="9693" y="1082406"/>
          <a:ext cx="2897428" cy="1738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Data Preprocessing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Download data sets (SAC Dataset and Census Data)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Aggregate shelters into census units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Calculate save rate or live release rate for each census unit</a:t>
          </a:r>
        </a:p>
      </dsp:txBody>
      <dsp:txXfrm>
        <a:off x="60611" y="1133324"/>
        <a:ext cx="2795592" cy="1636620"/>
      </dsp:txXfrm>
    </dsp:sp>
    <dsp:sp modelId="{9E68EBEF-FA8D-459E-A55A-EAE980C6E555}">
      <dsp:nvSpPr>
        <dsp:cNvPr id="0" name=""/>
        <dsp:cNvSpPr/>
      </dsp:nvSpPr>
      <dsp:spPr>
        <a:xfrm>
          <a:off x="3196864" y="1592353"/>
          <a:ext cx="614254" cy="7185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96864" y="1736065"/>
        <a:ext cx="429978" cy="431138"/>
      </dsp:txXfrm>
    </dsp:sp>
    <dsp:sp modelId="{C40AACE0-EF6D-4B22-B368-1460ADC7F58B}">
      <dsp:nvSpPr>
        <dsp:cNvPr id="0" name=""/>
        <dsp:cNvSpPr/>
      </dsp:nvSpPr>
      <dsp:spPr>
        <a:xfrm>
          <a:off x="4066093" y="1082406"/>
          <a:ext cx="2897428" cy="1738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Run Exploratory Regression/OLS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Identify independent variables of interest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State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Community</a:t>
          </a:r>
        </a:p>
      </dsp:txBody>
      <dsp:txXfrm>
        <a:off x="4117011" y="1133324"/>
        <a:ext cx="2795592" cy="1636620"/>
      </dsp:txXfrm>
    </dsp:sp>
    <dsp:sp modelId="{64F829E8-95CA-4F36-A828-5F6FF6DBB15B}">
      <dsp:nvSpPr>
        <dsp:cNvPr id="0" name=""/>
        <dsp:cNvSpPr/>
      </dsp:nvSpPr>
      <dsp:spPr>
        <a:xfrm>
          <a:off x="7253264" y="1592353"/>
          <a:ext cx="614254" cy="7185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253264" y="1736065"/>
        <a:ext cx="429978" cy="431138"/>
      </dsp:txXfrm>
    </dsp:sp>
    <dsp:sp modelId="{9914235F-F10B-48C1-A21C-BEBAAB2DFC71}">
      <dsp:nvSpPr>
        <dsp:cNvPr id="0" name=""/>
        <dsp:cNvSpPr/>
      </dsp:nvSpPr>
      <dsp:spPr>
        <a:xfrm>
          <a:off x="8122492" y="1082406"/>
          <a:ext cx="2897428" cy="17384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Run GWR at a more granular level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Using identified independent variables run GWR across entire data set</a:t>
          </a:r>
        </a:p>
      </dsp:txBody>
      <dsp:txXfrm>
        <a:off x="8173410" y="1133324"/>
        <a:ext cx="2795592" cy="16366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59F4C-59D6-4769-BCCC-FEFFB065FE49}">
      <dsp:nvSpPr>
        <dsp:cNvPr id="0" name=""/>
        <dsp:cNvSpPr/>
      </dsp:nvSpPr>
      <dsp:spPr>
        <a:xfrm>
          <a:off x="0" y="758474"/>
          <a:ext cx="3102173" cy="1969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A476F-DBA1-4196-8E5C-5CCFB5D53629}">
      <dsp:nvSpPr>
        <dsp:cNvPr id="0" name=""/>
        <dsp:cNvSpPr/>
      </dsp:nvSpPr>
      <dsp:spPr>
        <a:xfrm>
          <a:off x="344685" y="1085926"/>
          <a:ext cx="3102173" cy="1969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Data availability</a:t>
          </a:r>
        </a:p>
      </dsp:txBody>
      <dsp:txXfrm>
        <a:off x="402381" y="1143622"/>
        <a:ext cx="2986781" cy="1854488"/>
      </dsp:txXfrm>
    </dsp:sp>
    <dsp:sp modelId="{BB7AE392-C8AD-4A6A-B7F9-DDA19B7B6CB9}">
      <dsp:nvSpPr>
        <dsp:cNvPr id="0" name=""/>
        <dsp:cNvSpPr/>
      </dsp:nvSpPr>
      <dsp:spPr>
        <a:xfrm>
          <a:off x="3791545" y="758474"/>
          <a:ext cx="3102173" cy="1969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C5036-E9B8-4833-831E-538E7E1BE3D9}">
      <dsp:nvSpPr>
        <dsp:cNvPr id="0" name=""/>
        <dsp:cNvSpPr/>
      </dsp:nvSpPr>
      <dsp:spPr>
        <a:xfrm>
          <a:off x="4136231" y="1085926"/>
          <a:ext cx="3102173" cy="1969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kern="1200" dirty="0"/>
            <a:t>Collinear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300" kern="1200" dirty="0"/>
            <a:t>independent variables</a:t>
          </a:r>
        </a:p>
      </dsp:txBody>
      <dsp:txXfrm>
        <a:off x="4193927" y="1143622"/>
        <a:ext cx="2986781" cy="1854488"/>
      </dsp:txXfrm>
    </dsp:sp>
    <dsp:sp modelId="{816B5A80-BDE9-4C15-AF36-7DA0F7F46870}">
      <dsp:nvSpPr>
        <dsp:cNvPr id="0" name=""/>
        <dsp:cNvSpPr/>
      </dsp:nvSpPr>
      <dsp:spPr>
        <a:xfrm>
          <a:off x="7583090" y="758474"/>
          <a:ext cx="3102173" cy="19698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17621-29D0-4F90-BC88-DDC181D3F40D}">
      <dsp:nvSpPr>
        <dsp:cNvPr id="0" name=""/>
        <dsp:cNvSpPr/>
      </dsp:nvSpPr>
      <dsp:spPr>
        <a:xfrm>
          <a:off x="7927776" y="1085926"/>
          <a:ext cx="3102173" cy="19698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Spatial autocorrelation</a:t>
          </a:r>
        </a:p>
      </dsp:txBody>
      <dsp:txXfrm>
        <a:off x="7985472" y="1143622"/>
        <a:ext cx="2986781" cy="18544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28E0F-FF43-42BA-8267-0617F2276995}">
      <dsp:nvSpPr>
        <dsp:cNvPr id="0" name=""/>
        <dsp:cNvSpPr/>
      </dsp:nvSpPr>
      <dsp:spPr>
        <a:xfrm>
          <a:off x="0" y="0"/>
          <a:ext cx="70123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C2177-7B50-4DC2-BE06-755B4CC7066D}">
      <dsp:nvSpPr>
        <dsp:cNvPr id="0" name=""/>
        <dsp:cNvSpPr/>
      </dsp:nvSpPr>
      <dsp:spPr>
        <a:xfrm>
          <a:off x="0" y="0"/>
          <a:ext cx="7012370" cy="235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Which demographic factors are most closely correlated with shelter outcomes?</a:t>
          </a:r>
        </a:p>
      </dsp:txBody>
      <dsp:txXfrm>
        <a:off x="0" y="0"/>
        <a:ext cx="7012370" cy="2354565"/>
      </dsp:txXfrm>
    </dsp:sp>
    <dsp:sp modelId="{2C9CE205-ACEB-4DB2-877C-874244B7D765}">
      <dsp:nvSpPr>
        <dsp:cNvPr id="0" name=""/>
        <dsp:cNvSpPr/>
      </dsp:nvSpPr>
      <dsp:spPr>
        <a:xfrm>
          <a:off x="0" y="2354565"/>
          <a:ext cx="701237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F95F35-45C6-4AF8-8420-9F33F3E4340F}">
      <dsp:nvSpPr>
        <dsp:cNvPr id="0" name=""/>
        <dsp:cNvSpPr/>
      </dsp:nvSpPr>
      <dsp:spPr>
        <a:xfrm>
          <a:off x="0" y="2354565"/>
          <a:ext cx="7012370" cy="235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How does the influence of demographic factors on shelter outcomes vary spatially?</a:t>
          </a:r>
        </a:p>
      </dsp:txBody>
      <dsp:txXfrm>
        <a:off x="0" y="2354565"/>
        <a:ext cx="7012370" cy="23545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E3C4F-CB7A-485D-9954-52669C507370}">
      <dsp:nvSpPr>
        <dsp:cNvPr id="0" name=""/>
        <dsp:cNvSpPr/>
      </dsp:nvSpPr>
      <dsp:spPr>
        <a:xfrm>
          <a:off x="0" y="1907140"/>
          <a:ext cx="1102995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9DD89-92BE-4105-9668-03B1455FA120}">
      <dsp:nvSpPr>
        <dsp:cNvPr id="0" name=""/>
        <dsp:cNvSpPr/>
      </dsp:nvSpPr>
      <dsp:spPr>
        <a:xfrm rot="8100000">
          <a:off x="63344" y="439521"/>
          <a:ext cx="280498" cy="280498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1D147-34B6-4350-98DC-02540F44212D}">
      <dsp:nvSpPr>
        <dsp:cNvPr id="0" name=""/>
        <dsp:cNvSpPr/>
      </dsp:nvSpPr>
      <dsp:spPr>
        <a:xfrm>
          <a:off x="94505" y="470682"/>
          <a:ext cx="218176" cy="2181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86553-E436-4CA1-8E4E-E2C67462180D}">
      <dsp:nvSpPr>
        <dsp:cNvPr id="0" name=""/>
        <dsp:cNvSpPr/>
      </dsp:nvSpPr>
      <dsp:spPr>
        <a:xfrm>
          <a:off x="401936" y="778113"/>
          <a:ext cx="4580483" cy="1129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Data acquisition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Data preparation </a:t>
          </a:r>
        </a:p>
      </dsp:txBody>
      <dsp:txXfrm>
        <a:off x="401936" y="778113"/>
        <a:ext cx="4580483" cy="1129027"/>
      </dsp:txXfrm>
    </dsp:sp>
    <dsp:sp modelId="{D7CA3129-5D64-4A6B-AEE2-4552B2165221}">
      <dsp:nvSpPr>
        <dsp:cNvPr id="0" name=""/>
        <dsp:cNvSpPr/>
      </dsp:nvSpPr>
      <dsp:spPr>
        <a:xfrm>
          <a:off x="401936" y="381428"/>
          <a:ext cx="4580483" cy="39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Spring 2021</a:t>
          </a:r>
        </a:p>
      </dsp:txBody>
      <dsp:txXfrm>
        <a:off x="401936" y="381428"/>
        <a:ext cx="4580483" cy="396685"/>
      </dsp:txXfrm>
    </dsp:sp>
    <dsp:sp modelId="{E85C911F-F414-4556-975F-5CE4535E8413}">
      <dsp:nvSpPr>
        <dsp:cNvPr id="0" name=""/>
        <dsp:cNvSpPr/>
      </dsp:nvSpPr>
      <dsp:spPr>
        <a:xfrm>
          <a:off x="203593" y="778113"/>
          <a:ext cx="0" cy="1129027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41209-8B78-47EE-8F74-28A5CEEEC526}">
      <dsp:nvSpPr>
        <dsp:cNvPr id="0" name=""/>
        <dsp:cNvSpPr/>
      </dsp:nvSpPr>
      <dsp:spPr>
        <a:xfrm>
          <a:off x="167892" y="1871438"/>
          <a:ext cx="71403" cy="714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A7DE2-DAAC-43E6-BBBB-2C06FEB001AE}">
      <dsp:nvSpPr>
        <dsp:cNvPr id="0" name=""/>
        <dsp:cNvSpPr/>
      </dsp:nvSpPr>
      <dsp:spPr>
        <a:xfrm rot="18900000">
          <a:off x="2813740" y="3094260"/>
          <a:ext cx="280498" cy="280498"/>
        </a:xfrm>
        <a:prstGeom prst="teardrop">
          <a:avLst>
            <a:gd name="adj" fmla="val 115000"/>
          </a:avLst>
        </a:prstGeom>
        <a:solidFill>
          <a:schemeClr val="accent2">
            <a:hueOff val="992246"/>
            <a:satOff val="-27297"/>
            <a:lumOff val="5882"/>
            <a:alphaOff val="0"/>
          </a:schemeClr>
        </a:solidFill>
        <a:ln w="22225" cap="rnd" cmpd="sng" algn="ctr">
          <a:solidFill>
            <a:schemeClr val="accent2">
              <a:hueOff val="992246"/>
              <a:satOff val="-27297"/>
              <a:lumOff val="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52ABE-AC3E-47D6-BFA3-37F44DF7602A}">
      <dsp:nvSpPr>
        <dsp:cNvPr id="0" name=""/>
        <dsp:cNvSpPr/>
      </dsp:nvSpPr>
      <dsp:spPr>
        <a:xfrm>
          <a:off x="2844901" y="3125421"/>
          <a:ext cx="218176" cy="2181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76CAD-0ED1-4F45-A0F3-50597E5B4EA1}">
      <dsp:nvSpPr>
        <dsp:cNvPr id="0" name=""/>
        <dsp:cNvSpPr/>
      </dsp:nvSpPr>
      <dsp:spPr>
        <a:xfrm>
          <a:off x="3152332" y="1907140"/>
          <a:ext cx="4580483" cy="1129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Perform OLS and GWR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Identify independent variables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Write the project report</a:t>
          </a:r>
        </a:p>
      </dsp:txBody>
      <dsp:txXfrm>
        <a:off x="3152332" y="1907140"/>
        <a:ext cx="4580483" cy="1129027"/>
      </dsp:txXfrm>
    </dsp:sp>
    <dsp:sp modelId="{C5E90C36-B04D-4D4D-AB2C-A1EF7FEE889A}">
      <dsp:nvSpPr>
        <dsp:cNvPr id="0" name=""/>
        <dsp:cNvSpPr/>
      </dsp:nvSpPr>
      <dsp:spPr>
        <a:xfrm>
          <a:off x="3152332" y="3036167"/>
          <a:ext cx="4580483" cy="39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Summer 2021</a:t>
          </a:r>
        </a:p>
      </dsp:txBody>
      <dsp:txXfrm>
        <a:off x="3152332" y="3036167"/>
        <a:ext cx="4580483" cy="396685"/>
      </dsp:txXfrm>
    </dsp:sp>
    <dsp:sp modelId="{897C4059-E582-47A3-AA5F-13D3A7B5FE33}">
      <dsp:nvSpPr>
        <dsp:cNvPr id="0" name=""/>
        <dsp:cNvSpPr/>
      </dsp:nvSpPr>
      <dsp:spPr>
        <a:xfrm>
          <a:off x="2953990" y="1907140"/>
          <a:ext cx="0" cy="1129027"/>
        </a:xfrm>
        <a:prstGeom prst="line">
          <a:avLst/>
        </a:prstGeom>
        <a:noFill/>
        <a:ln w="12700" cap="rnd" cmpd="sng" algn="ctr">
          <a:solidFill>
            <a:schemeClr val="accent2">
              <a:hueOff val="992246"/>
              <a:satOff val="-27297"/>
              <a:lumOff val="5882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15EF8-7BFF-4E93-BCD6-9C542328D9BD}">
      <dsp:nvSpPr>
        <dsp:cNvPr id="0" name=""/>
        <dsp:cNvSpPr/>
      </dsp:nvSpPr>
      <dsp:spPr>
        <a:xfrm>
          <a:off x="2918288" y="1871438"/>
          <a:ext cx="71403" cy="71403"/>
        </a:xfrm>
        <a:prstGeom prst="ellipse">
          <a:avLst/>
        </a:prstGeom>
        <a:solidFill>
          <a:schemeClr val="accent2">
            <a:hueOff val="992246"/>
            <a:satOff val="-27297"/>
            <a:lumOff val="5882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37AF3-097B-4F4E-A16B-8BAF26EC2543}">
      <dsp:nvSpPr>
        <dsp:cNvPr id="0" name=""/>
        <dsp:cNvSpPr/>
      </dsp:nvSpPr>
      <dsp:spPr>
        <a:xfrm rot="8100000">
          <a:off x="5564136" y="457879"/>
          <a:ext cx="280498" cy="280498"/>
        </a:xfrm>
        <a:prstGeom prst="teardrop">
          <a:avLst>
            <a:gd name="adj" fmla="val 115000"/>
          </a:avLst>
        </a:prstGeom>
        <a:solidFill>
          <a:schemeClr val="accent2">
            <a:hueOff val="1984493"/>
            <a:satOff val="-54594"/>
            <a:lumOff val="11764"/>
            <a:alphaOff val="0"/>
          </a:schemeClr>
        </a:solidFill>
        <a:ln w="22225" cap="rnd" cmpd="sng" algn="ctr">
          <a:solidFill>
            <a:schemeClr val="accent2">
              <a:hueOff val="1984493"/>
              <a:satOff val="-54594"/>
              <a:lumOff val="11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0AFB7-C668-464C-9783-4DB776E69089}">
      <dsp:nvSpPr>
        <dsp:cNvPr id="0" name=""/>
        <dsp:cNvSpPr/>
      </dsp:nvSpPr>
      <dsp:spPr>
        <a:xfrm>
          <a:off x="5595297" y="489040"/>
          <a:ext cx="218176" cy="2181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41121-999F-4FA4-92E2-906F3ABFEC3B}">
      <dsp:nvSpPr>
        <dsp:cNvPr id="0" name=""/>
        <dsp:cNvSpPr/>
      </dsp:nvSpPr>
      <dsp:spPr>
        <a:xfrm>
          <a:off x="6013668" y="688446"/>
          <a:ext cx="4580483" cy="1338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GEOG 596B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Prepare project presentation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Submit paper to peer-reviewed journals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Present project results</a:t>
          </a:r>
        </a:p>
      </dsp:txBody>
      <dsp:txXfrm>
        <a:off x="6013668" y="688446"/>
        <a:ext cx="4580483" cy="1338032"/>
      </dsp:txXfrm>
    </dsp:sp>
    <dsp:sp modelId="{B98D0698-8DFA-43F3-A714-8DB3763F8282}">
      <dsp:nvSpPr>
        <dsp:cNvPr id="0" name=""/>
        <dsp:cNvSpPr/>
      </dsp:nvSpPr>
      <dsp:spPr>
        <a:xfrm>
          <a:off x="6013668" y="359546"/>
          <a:ext cx="4580483" cy="47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Fall 2021</a:t>
          </a:r>
        </a:p>
      </dsp:txBody>
      <dsp:txXfrm>
        <a:off x="6013668" y="359546"/>
        <a:ext cx="4580483" cy="470119"/>
      </dsp:txXfrm>
    </dsp:sp>
    <dsp:sp modelId="{1C99BEA2-265D-4EB1-9A14-EC4D1C1FC5FB}">
      <dsp:nvSpPr>
        <dsp:cNvPr id="0" name=""/>
        <dsp:cNvSpPr/>
      </dsp:nvSpPr>
      <dsp:spPr>
        <a:xfrm>
          <a:off x="5704386" y="796471"/>
          <a:ext cx="0" cy="1129027"/>
        </a:xfrm>
        <a:prstGeom prst="line">
          <a:avLst/>
        </a:prstGeom>
        <a:noFill/>
        <a:ln w="12700" cap="rnd" cmpd="sng" algn="ctr">
          <a:solidFill>
            <a:schemeClr val="accent2">
              <a:hueOff val="1984493"/>
              <a:satOff val="-54594"/>
              <a:lumOff val="11764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D9367-E2A2-4669-A698-2CF210045418}">
      <dsp:nvSpPr>
        <dsp:cNvPr id="0" name=""/>
        <dsp:cNvSpPr/>
      </dsp:nvSpPr>
      <dsp:spPr>
        <a:xfrm>
          <a:off x="5668684" y="1889797"/>
          <a:ext cx="71403" cy="71403"/>
        </a:xfrm>
        <a:prstGeom prst="ellipse">
          <a:avLst/>
        </a:prstGeom>
        <a:solidFill>
          <a:schemeClr val="accent2">
            <a:hueOff val="1984493"/>
            <a:satOff val="-54594"/>
            <a:lumOff val="11764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DDDEA-63BC-40A0-8BC0-D6413F38691F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6F76E-E60C-4C54-B47A-C2C406EC8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6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5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3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1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7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8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3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521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7">
            <a:extLst>
              <a:ext uri="{FF2B5EF4-FFF2-40B4-BE49-F238E27FC236}">
                <a16:creationId xmlns:a16="http://schemas.microsoft.com/office/drawing/2014/main" id="{6B695AA2-4B70-477F-AF90-536B720A1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2020104020203"/>
              <a:ea typeface="+mn-ea"/>
              <a:cs typeface="+mn-cs"/>
            </a:endParaRPr>
          </a:p>
        </p:txBody>
      </p:sp>
      <p:pic>
        <p:nvPicPr>
          <p:cNvPr id="8" name="Picture 7" descr="A dog looking at the camera">
            <a:extLst>
              <a:ext uri="{FF2B5EF4-FFF2-40B4-BE49-F238E27FC236}">
                <a16:creationId xmlns:a16="http://schemas.microsoft.com/office/drawing/2014/main" id="{F0B92F21-44D0-49F2-B59D-6723737D9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1" y="1020431"/>
            <a:ext cx="10225530" cy="147501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Explaining Geographic variation in shelter DOG outcomes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2495445"/>
            <a:ext cx="10225530" cy="117893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GEOG 596A</a:t>
            </a:r>
          </a:p>
          <a:p>
            <a:r>
              <a:rPr lang="en-US" dirty="0">
                <a:solidFill>
                  <a:schemeClr val="tx1"/>
                </a:solidFill>
              </a:rPr>
              <a:t>Jenn Gillespie</a:t>
            </a:r>
          </a:p>
          <a:p>
            <a:r>
              <a:rPr lang="en-US" sz="1600" dirty="0">
                <a:solidFill>
                  <a:schemeClr val="tx1"/>
                </a:solidFill>
              </a:rPr>
              <a:t>Advisor: Lorraine </a:t>
            </a:r>
            <a:r>
              <a:rPr lang="en-US" sz="1600" dirty="0" err="1">
                <a:solidFill>
                  <a:schemeClr val="tx1"/>
                </a:solidFill>
              </a:rPr>
              <a:t>dowler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48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491AE-9BD1-4DA8-B70E-F552E6CBB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JUST MONEY SPENT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E9508-CF6C-4271-8BFD-F3B29D153C34}"/>
              </a:ext>
            </a:extLst>
          </p:cNvPr>
          <p:cNvSpPr txBox="1"/>
          <p:nvPr/>
        </p:nvSpPr>
        <p:spPr>
          <a:xfrm>
            <a:off x="3129388" y="2413337"/>
            <a:ext cx="59226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2C2D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“Fresno County in California has a euthanasia rate of 35 per 1,000 whereas San Francisco’s is 1 or lower. If you look at expenditures, Fresno’s is around $15 per capita and San Francisco’s was around $30 per capita. But the five counties around Portland spend around $16 per capita and have a euthanasia rate one tenth that of Fresno.”  - </a:t>
            </a:r>
            <a:r>
              <a:rPr lang="en-US" sz="1800" dirty="0">
                <a:solidFill>
                  <a:srgbClr val="2C2D3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Andrew Rowan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8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584588-5F35-475E-BD39-C95AFEB82907}"/>
              </a:ext>
            </a:extLst>
          </p:cNvPr>
          <p:cNvSpPr txBox="1"/>
          <p:nvPr/>
        </p:nvSpPr>
        <p:spPr>
          <a:xfrm>
            <a:off x="662472" y="1524653"/>
            <a:ext cx="568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 adoptable animals die in shelters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Euthanasia rates vary nationally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No previous research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C324BD-0781-451B-AD5E-F59353AB153C}"/>
              </a:ext>
            </a:extLst>
          </p:cNvPr>
          <p:cNvSpPr txBox="1"/>
          <p:nvPr/>
        </p:nvSpPr>
        <p:spPr>
          <a:xfrm>
            <a:off x="662472" y="1046087"/>
            <a:ext cx="8276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Problem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6885B-44FB-455D-96FC-B6EA240AC60E}"/>
              </a:ext>
            </a:extLst>
          </p:cNvPr>
          <p:cNvSpPr txBox="1"/>
          <p:nvPr/>
        </p:nvSpPr>
        <p:spPr>
          <a:xfrm>
            <a:off x="662472" y="2532621"/>
            <a:ext cx="8276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Goal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59209-E7E5-439A-82E6-CF4A46509243}"/>
              </a:ext>
            </a:extLst>
          </p:cNvPr>
          <p:cNvSpPr txBox="1"/>
          <p:nvPr/>
        </p:nvSpPr>
        <p:spPr>
          <a:xfrm>
            <a:off x="662472" y="3009675"/>
            <a:ext cx="5433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human demographic factors which are correlated with community live release rates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Visualize how these demographic factors vary across the US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EDF08-42C4-483A-9041-A11A62CDFA5F}"/>
              </a:ext>
            </a:extLst>
          </p:cNvPr>
          <p:cNvSpPr txBox="1"/>
          <p:nvPr/>
        </p:nvSpPr>
        <p:spPr>
          <a:xfrm>
            <a:off x="662472" y="4223374"/>
            <a:ext cx="8276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Why it matters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C943B-EC8D-47EB-AB19-9C8C2C0E76F7}"/>
              </a:ext>
            </a:extLst>
          </p:cNvPr>
          <p:cNvSpPr txBox="1"/>
          <p:nvPr/>
        </p:nvSpPr>
        <p:spPr>
          <a:xfrm>
            <a:off x="662472" y="4700428"/>
            <a:ext cx="543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Community outreach and programs should be local and specific</a:t>
            </a:r>
          </a:p>
        </p:txBody>
      </p:sp>
      <p:pic>
        <p:nvPicPr>
          <p:cNvPr id="14" name="Picture 13" descr="A close up of a dog&#10;&#10;Description automatically generated">
            <a:extLst>
              <a:ext uri="{FF2B5EF4-FFF2-40B4-BE49-F238E27FC236}">
                <a16:creationId xmlns:a16="http://schemas.microsoft.com/office/drawing/2014/main" id="{0984028C-1CF7-4D0C-8174-2F5462C52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027" y="1371003"/>
            <a:ext cx="5005501" cy="41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1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49ED47D-9AB4-4B43-8AA2-9CF07DB2BC36}"/>
              </a:ext>
            </a:extLst>
          </p:cNvPr>
          <p:cNvSpPr/>
          <p:nvPr/>
        </p:nvSpPr>
        <p:spPr>
          <a:xfrm>
            <a:off x="5711287" y="3617018"/>
            <a:ext cx="682457" cy="683367"/>
          </a:xfrm>
          <a:custGeom>
            <a:avLst/>
            <a:gdLst>
              <a:gd name="connsiteX0" fmla="*/ 2528 w 682457"/>
              <a:gd name="connsiteY0" fmla="*/ 591088 h 683367"/>
              <a:gd name="connsiteX1" fmla="*/ 19306 w 682457"/>
              <a:gd name="connsiteY1" fmla="*/ 549143 h 683367"/>
              <a:gd name="connsiteX2" fmla="*/ 36084 w 682457"/>
              <a:gd name="connsiteY2" fmla="*/ 498809 h 683367"/>
              <a:gd name="connsiteX3" fmla="*/ 52862 w 682457"/>
              <a:gd name="connsiteY3" fmla="*/ 473642 h 683367"/>
              <a:gd name="connsiteX4" fmla="*/ 69640 w 682457"/>
              <a:gd name="connsiteY4" fmla="*/ 423308 h 683367"/>
              <a:gd name="connsiteX5" fmla="*/ 86418 w 682457"/>
              <a:gd name="connsiteY5" fmla="*/ 398141 h 683367"/>
              <a:gd name="connsiteX6" fmla="*/ 94807 w 682457"/>
              <a:gd name="connsiteY6" fmla="*/ 372974 h 683367"/>
              <a:gd name="connsiteX7" fmla="*/ 128362 w 682457"/>
              <a:gd name="connsiteY7" fmla="*/ 322640 h 683367"/>
              <a:gd name="connsiteX8" fmla="*/ 136751 w 682457"/>
              <a:gd name="connsiteY8" fmla="*/ 297473 h 683367"/>
              <a:gd name="connsiteX9" fmla="*/ 153529 w 682457"/>
              <a:gd name="connsiteY9" fmla="*/ 272306 h 683367"/>
              <a:gd name="connsiteX10" fmla="*/ 170307 w 682457"/>
              <a:gd name="connsiteY10" fmla="*/ 221972 h 683367"/>
              <a:gd name="connsiteX11" fmla="*/ 203863 w 682457"/>
              <a:gd name="connsiteY11" fmla="*/ 171638 h 683367"/>
              <a:gd name="connsiteX12" fmla="*/ 229030 w 682457"/>
              <a:gd name="connsiteY12" fmla="*/ 121305 h 683367"/>
              <a:gd name="connsiteX13" fmla="*/ 262586 w 682457"/>
              <a:gd name="connsiteY13" fmla="*/ 79360 h 683367"/>
              <a:gd name="connsiteX14" fmla="*/ 296142 w 682457"/>
              <a:gd name="connsiteY14" fmla="*/ 37415 h 683367"/>
              <a:gd name="connsiteX15" fmla="*/ 329698 w 682457"/>
              <a:gd name="connsiteY15" fmla="*/ 3859 h 683367"/>
              <a:gd name="connsiteX16" fmla="*/ 380032 w 682457"/>
              <a:gd name="connsiteY16" fmla="*/ 79360 h 683367"/>
              <a:gd name="connsiteX17" fmla="*/ 430366 w 682457"/>
              <a:gd name="connsiteY17" fmla="*/ 129694 h 683367"/>
              <a:gd name="connsiteX18" fmla="*/ 472311 w 682457"/>
              <a:gd name="connsiteY18" fmla="*/ 205194 h 683367"/>
              <a:gd name="connsiteX19" fmla="*/ 497478 w 682457"/>
              <a:gd name="connsiteY19" fmla="*/ 221972 h 683367"/>
              <a:gd name="connsiteX20" fmla="*/ 505867 w 682457"/>
              <a:gd name="connsiteY20" fmla="*/ 247139 h 683367"/>
              <a:gd name="connsiteX21" fmla="*/ 547812 w 682457"/>
              <a:gd name="connsiteY21" fmla="*/ 297473 h 683367"/>
              <a:gd name="connsiteX22" fmla="*/ 556201 w 682457"/>
              <a:gd name="connsiteY22" fmla="*/ 322640 h 683367"/>
              <a:gd name="connsiteX23" fmla="*/ 572979 w 682457"/>
              <a:gd name="connsiteY23" fmla="*/ 347807 h 683367"/>
              <a:gd name="connsiteX24" fmla="*/ 581368 w 682457"/>
              <a:gd name="connsiteY24" fmla="*/ 372974 h 683367"/>
              <a:gd name="connsiteX25" fmla="*/ 598146 w 682457"/>
              <a:gd name="connsiteY25" fmla="*/ 398141 h 683367"/>
              <a:gd name="connsiteX26" fmla="*/ 614924 w 682457"/>
              <a:gd name="connsiteY26" fmla="*/ 448475 h 683367"/>
              <a:gd name="connsiteX27" fmla="*/ 640091 w 682457"/>
              <a:gd name="connsiteY27" fmla="*/ 523976 h 683367"/>
              <a:gd name="connsiteX28" fmla="*/ 648480 w 682457"/>
              <a:gd name="connsiteY28" fmla="*/ 549143 h 683367"/>
              <a:gd name="connsiteX29" fmla="*/ 656869 w 682457"/>
              <a:gd name="connsiteY29" fmla="*/ 574310 h 683367"/>
              <a:gd name="connsiteX30" fmla="*/ 673647 w 682457"/>
              <a:gd name="connsiteY30" fmla="*/ 599477 h 683367"/>
              <a:gd name="connsiteX31" fmla="*/ 673647 w 682457"/>
              <a:gd name="connsiteY31" fmla="*/ 674978 h 683367"/>
              <a:gd name="connsiteX32" fmla="*/ 623313 w 682457"/>
              <a:gd name="connsiteY32" fmla="*/ 683367 h 683367"/>
              <a:gd name="connsiteX33" fmla="*/ 380032 w 682457"/>
              <a:gd name="connsiteY33" fmla="*/ 674978 h 683367"/>
              <a:gd name="connsiteX34" fmla="*/ 245808 w 682457"/>
              <a:gd name="connsiteY34" fmla="*/ 658200 h 683367"/>
              <a:gd name="connsiteX35" fmla="*/ 220641 w 682457"/>
              <a:gd name="connsiteY35" fmla="*/ 649811 h 683367"/>
              <a:gd name="connsiteX36" fmla="*/ 145140 w 682457"/>
              <a:gd name="connsiteY36" fmla="*/ 641422 h 683367"/>
              <a:gd name="connsiteX37" fmla="*/ 78029 w 682457"/>
              <a:gd name="connsiteY37" fmla="*/ 633033 h 683367"/>
              <a:gd name="connsiteX38" fmla="*/ 2528 w 682457"/>
              <a:gd name="connsiteY38" fmla="*/ 591088 h 68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2457" h="683367">
                <a:moveTo>
                  <a:pt x="2528" y="591088"/>
                </a:moveTo>
                <a:cubicBezTo>
                  <a:pt x="-7259" y="577106"/>
                  <a:pt x="14160" y="563295"/>
                  <a:pt x="19306" y="549143"/>
                </a:cubicBezTo>
                <a:cubicBezTo>
                  <a:pt x="25350" y="532522"/>
                  <a:pt x="26274" y="513524"/>
                  <a:pt x="36084" y="498809"/>
                </a:cubicBezTo>
                <a:cubicBezTo>
                  <a:pt x="41677" y="490420"/>
                  <a:pt x="48767" y="482855"/>
                  <a:pt x="52862" y="473642"/>
                </a:cubicBezTo>
                <a:cubicBezTo>
                  <a:pt x="60045" y="457481"/>
                  <a:pt x="59830" y="438023"/>
                  <a:pt x="69640" y="423308"/>
                </a:cubicBezTo>
                <a:cubicBezTo>
                  <a:pt x="75233" y="414919"/>
                  <a:pt x="81909" y="407159"/>
                  <a:pt x="86418" y="398141"/>
                </a:cubicBezTo>
                <a:cubicBezTo>
                  <a:pt x="90373" y="390232"/>
                  <a:pt x="90513" y="380704"/>
                  <a:pt x="94807" y="372974"/>
                </a:cubicBezTo>
                <a:cubicBezTo>
                  <a:pt x="104600" y="355347"/>
                  <a:pt x="121985" y="341770"/>
                  <a:pt x="128362" y="322640"/>
                </a:cubicBezTo>
                <a:cubicBezTo>
                  <a:pt x="131158" y="314251"/>
                  <a:pt x="132796" y="305382"/>
                  <a:pt x="136751" y="297473"/>
                </a:cubicBezTo>
                <a:cubicBezTo>
                  <a:pt x="141260" y="288455"/>
                  <a:pt x="149434" y="281519"/>
                  <a:pt x="153529" y="272306"/>
                </a:cubicBezTo>
                <a:cubicBezTo>
                  <a:pt x="160712" y="256145"/>
                  <a:pt x="160497" y="236687"/>
                  <a:pt x="170307" y="221972"/>
                </a:cubicBezTo>
                <a:cubicBezTo>
                  <a:pt x="181492" y="205194"/>
                  <a:pt x="197486" y="190768"/>
                  <a:pt x="203863" y="171638"/>
                </a:cubicBezTo>
                <a:cubicBezTo>
                  <a:pt x="215440" y="136906"/>
                  <a:pt x="207347" y="153829"/>
                  <a:pt x="229030" y="121305"/>
                </a:cubicBezTo>
                <a:cubicBezTo>
                  <a:pt x="250116" y="58047"/>
                  <a:pt x="219220" y="133568"/>
                  <a:pt x="262586" y="79360"/>
                </a:cubicBezTo>
                <a:cubicBezTo>
                  <a:pt x="308895" y="21473"/>
                  <a:pt x="224017" y="85498"/>
                  <a:pt x="296142" y="37415"/>
                </a:cubicBezTo>
                <a:cubicBezTo>
                  <a:pt x="297863" y="32253"/>
                  <a:pt x="305607" y="-13349"/>
                  <a:pt x="329698" y="3859"/>
                </a:cubicBezTo>
                <a:cubicBezTo>
                  <a:pt x="359059" y="24831"/>
                  <a:pt x="356962" y="56290"/>
                  <a:pt x="380032" y="79360"/>
                </a:cubicBezTo>
                <a:lnTo>
                  <a:pt x="430366" y="129694"/>
                </a:lnTo>
                <a:cubicBezTo>
                  <a:pt x="439108" y="155919"/>
                  <a:pt x="447587" y="188711"/>
                  <a:pt x="472311" y="205194"/>
                </a:cubicBezTo>
                <a:lnTo>
                  <a:pt x="497478" y="221972"/>
                </a:lnTo>
                <a:cubicBezTo>
                  <a:pt x="500274" y="230361"/>
                  <a:pt x="500962" y="239781"/>
                  <a:pt x="505867" y="247139"/>
                </a:cubicBezTo>
                <a:cubicBezTo>
                  <a:pt x="542973" y="302798"/>
                  <a:pt x="520365" y="242580"/>
                  <a:pt x="547812" y="297473"/>
                </a:cubicBezTo>
                <a:cubicBezTo>
                  <a:pt x="551767" y="305382"/>
                  <a:pt x="552246" y="314731"/>
                  <a:pt x="556201" y="322640"/>
                </a:cubicBezTo>
                <a:cubicBezTo>
                  <a:pt x="560710" y="331658"/>
                  <a:pt x="568470" y="338789"/>
                  <a:pt x="572979" y="347807"/>
                </a:cubicBezTo>
                <a:cubicBezTo>
                  <a:pt x="576934" y="355716"/>
                  <a:pt x="577413" y="365065"/>
                  <a:pt x="581368" y="372974"/>
                </a:cubicBezTo>
                <a:cubicBezTo>
                  <a:pt x="585877" y="381992"/>
                  <a:pt x="594051" y="388928"/>
                  <a:pt x="598146" y="398141"/>
                </a:cubicBezTo>
                <a:cubicBezTo>
                  <a:pt x="605329" y="414302"/>
                  <a:pt x="609331" y="431697"/>
                  <a:pt x="614924" y="448475"/>
                </a:cubicBezTo>
                <a:lnTo>
                  <a:pt x="640091" y="523976"/>
                </a:lnTo>
                <a:lnTo>
                  <a:pt x="648480" y="549143"/>
                </a:lnTo>
                <a:cubicBezTo>
                  <a:pt x="651276" y="557532"/>
                  <a:pt x="651964" y="566952"/>
                  <a:pt x="656869" y="574310"/>
                </a:cubicBezTo>
                <a:lnTo>
                  <a:pt x="673647" y="599477"/>
                </a:lnTo>
                <a:cubicBezTo>
                  <a:pt x="675873" y="610605"/>
                  <a:pt x="692306" y="661650"/>
                  <a:pt x="673647" y="674978"/>
                </a:cubicBezTo>
                <a:cubicBezTo>
                  <a:pt x="659806" y="684865"/>
                  <a:pt x="640091" y="680571"/>
                  <a:pt x="623313" y="683367"/>
                </a:cubicBezTo>
                <a:lnTo>
                  <a:pt x="380032" y="674978"/>
                </a:lnTo>
                <a:cubicBezTo>
                  <a:pt x="346552" y="673216"/>
                  <a:pt x="281440" y="663290"/>
                  <a:pt x="245808" y="658200"/>
                </a:cubicBezTo>
                <a:cubicBezTo>
                  <a:pt x="237419" y="655404"/>
                  <a:pt x="229363" y="651265"/>
                  <a:pt x="220641" y="649811"/>
                </a:cubicBezTo>
                <a:cubicBezTo>
                  <a:pt x="195664" y="645648"/>
                  <a:pt x="170288" y="644381"/>
                  <a:pt x="145140" y="641422"/>
                </a:cubicBezTo>
                <a:lnTo>
                  <a:pt x="78029" y="633033"/>
                </a:lnTo>
                <a:cubicBezTo>
                  <a:pt x="61191" y="630627"/>
                  <a:pt x="12315" y="605070"/>
                  <a:pt x="2528" y="591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742052-46E0-4588-8FEA-2240123532FB}"/>
              </a:ext>
            </a:extLst>
          </p:cNvPr>
          <p:cNvSpPr/>
          <p:nvPr/>
        </p:nvSpPr>
        <p:spPr>
          <a:xfrm>
            <a:off x="4300830" y="870409"/>
            <a:ext cx="3590339" cy="3431097"/>
          </a:xfrm>
          <a:prstGeom prst="ellipse">
            <a:avLst/>
          </a:prstGeom>
          <a:noFill/>
          <a:ln w="762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CF2FD-912B-49B0-AE1D-51E8E394AC9B}"/>
              </a:ext>
            </a:extLst>
          </p:cNvPr>
          <p:cNvSpPr txBox="1"/>
          <p:nvPr/>
        </p:nvSpPr>
        <p:spPr>
          <a:xfrm>
            <a:off x="5198377" y="1984160"/>
            <a:ext cx="1795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65359"/>
                </a:solidFill>
              </a:rPr>
              <a:t>Demographics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83CE4-375A-4740-9BCC-65D35160316F}"/>
              </a:ext>
            </a:extLst>
          </p:cNvPr>
          <p:cNvSpPr txBox="1"/>
          <p:nvPr/>
        </p:nvSpPr>
        <p:spPr>
          <a:xfrm>
            <a:off x="3558896" y="4444931"/>
            <a:ext cx="17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1B9E4"/>
                </a:solidFill>
              </a:rPr>
              <a:t>Shelter Statistics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3EE0D-72AD-4CDC-8E4F-FE53F095B44D}"/>
              </a:ext>
            </a:extLst>
          </p:cNvPr>
          <p:cNvSpPr txBox="1"/>
          <p:nvPr/>
        </p:nvSpPr>
        <p:spPr>
          <a:xfrm>
            <a:off x="6875549" y="4444931"/>
            <a:ext cx="17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5359"/>
                </a:solidFill>
              </a:rPr>
              <a:t>GIS Statistical Analysis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555D5C-A530-4D5F-92A1-CF3CB1B4F406}"/>
              </a:ext>
            </a:extLst>
          </p:cNvPr>
          <p:cNvSpPr txBox="1"/>
          <p:nvPr/>
        </p:nvSpPr>
        <p:spPr>
          <a:xfrm>
            <a:off x="969337" y="4260265"/>
            <a:ext cx="1729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65359"/>
                </a:solidFill>
              </a:rPr>
              <a:t>Where do the animals come from and where do they go?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783506-B283-4117-8934-AB74D21C89F7}"/>
              </a:ext>
            </a:extLst>
          </p:cNvPr>
          <p:cNvSpPr/>
          <p:nvPr/>
        </p:nvSpPr>
        <p:spPr>
          <a:xfrm>
            <a:off x="5666033" y="2937787"/>
            <a:ext cx="3590339" cy="3431097"/>
          </a:xfrm>
          <a:prstGeom prst="ellipse">
            <a:avLst/>
          </a:prstGeom>
          <a:noFill/>
          <a:ln w="762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951687-E555-4AF8-BE80-32189D40BAFC}"/>
              </a:ext>
            </a:extLst>
          </p:cNvPr>
          <p:cNvSpPr/>
          <p:nvPr/>
        </p:nvSpPr>
        <p:spPr>
          <a:xfrm>
            <a:off x="2817629" y="2937787"/>
            <a:ext cx="3590339" cy="3431097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CFB8A-C8FC-4561-A6D2-C195235E3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Animal shelter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61C42-496A-4660-B6F0-CB41A024A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76076"/>
            <a:ext cx="3822856" cy="3633047"/>
          </a:xfrm>
        </p:spPr>
        <p:txBody>
          <a:bodyPr/>
          <a:lstStyle/>
          <a:p>
            <a:r>
              <a:rPr lang="en-US" dirty="0"/>
              <a:t>Shelter data is a “statistical black hole”</a:t>
            </a:r>
          </a:p>
          <a:p>
            <a:r>
              <a:rPr lang="en-US" dirty="0"/>
              <a:t>No national reporting requirement</a:t>
            </a:r>
          </a:p>
          <a:p>
            <a:r>
              <a:rPr lang="en-US" dirty="0"/>
              <a:t>No count of number of shelters until very recently – 4,850</a:t>
            </a:r>
          </a:p>
          <a:p>
            <a:r>
              <a:rPr lang="en-US" dirty="0"/>
              <a:t>Some states have their own requirements, but the type of data varies from state to state</a:t>
            </a:r>
          </a:p>
          <a:p>
            <a:r>
              <a:rPr lang="en-US" dirty="0"/>
              <a:t>Asilomar Accords created a standard data matrix</a:t>
            </a:r>
          </a:p>
        </p:txBody>
      </p:sp>
      <p:pic>
        <p:nvPicPr>
          <p:cNvPr id="5" name="Picture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4D62AFB0-53EC-4EFC-A7C2-6A280D353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31" r="231"/>
          <a:stretch>
            <a:fillRect/>
          </a:stretch>
        </p:blipFill>
        <p:spPr>
          <a:xfrm>
            <a:off x="4936386" y="2712360"/>
            <a:ext cx="6680643" cy="216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1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75149D-F692-45DA-8324-D5E0193D5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B19935-C760-4698-9DD1-973C8A428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990612-E008-4F02-AEBB-B140BE753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id="{A310A41F-3A14-4150-B6CF-0A577DDDE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E6A321B-91F7-44B2-9BEB-773F49766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064" y="2934905"/>
            <a:ext cx="3967292" cy="22563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 Self reported information from animal shelters and rescue organizations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 Started in 2011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dirty="0"/>
              <a:t>  Obtained data for 2,269 locations in 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4B9B3F-C8A4-4B02-B5D5-66923BF81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3" y="1009397"/>
            <a:ext cx="3412799" cy="1785504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59E40B4F-DFA7-4295-AAED-1F73074C6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356" y="1030049"/>
            <a:ext cx="7248111" cy="48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31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86191B5-2583-4B3E-B008-3E5A37614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5C4DB5-1B45-490F-A51B-23C9B9A43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C20DDE-67DF-47CA-B658-875EA5D81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B4ED93-D6A4-4A1D-9CA7-A0549AB6D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2A3580D-14D2-44E3-ADE2-7A5B25942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3" r="1484" b="1"/>
          <a:stretch/>
        </p:blipFill>
        <p:spPr>
          <a:xfrm>
            <a:off x="446534" y="604757"/>
            <a:ext cx="7498616" cy="579604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9C7CFDB-8577-4539-8795-F8B34A307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079F37-3E79-4248-A6FA-E432F87C5E08}"/>
              </a:ext>
            </a:extLst>
          </p:cNvPr>
          <p:cNvSpPr txBox="1">
            <a:spLocks/>
          </p:cNvSpPr>
          <p:nvPr/>
        </p:nvSpPr>
        <p:spPr>
          <a:xfrm>
            <a:off x="8296275" y="1419225"/>
            <a:ext cx="3081576" cy="2085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600" dirty="0">
                <a:solidFill>
                  <a:srgbClr val="FFFFFF"/>
                </a:solidFill>
              </a:rPr>
              <a:t>Best friends Lifesaving dashboard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167BF-45CB-45B2-8FCE-7F2890D4D14E}"/>
              </a:ext>
            </a:extLst>
          </p:cNvPr>
          <p:cNvSpPr txBox="1"/>
          <p:nvPr/>
        </p:nvSpPr>
        <p:spPr>
          <a:xfrm>
            <a:off x="8133549" y="5886589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https://bestfriends.org/2025-goal</a:t>
            </a:r>
          </a:p>
        </p:txBody>
      </p:sp>
    </p:spTree>
    <p:extLst>
      <p:ext uri="{BB962C8B-B14F-4D97-AF65-F5344CB8AC3E}">
        <p14:creationId xmlns:p14="http://schemas.microsoft.com/office/powerpoint/2010/main" val="2387235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40A0F4CC-F443-40C1-B000-84065080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F3DAE6-FFD2-4E7C-8FB8-E958A2586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F7A394-B482-4D36-A98E-11A3212A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4308965-434A-4011-8316-8ABEFFED0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910B0D-8E24-46E7-93D7-329948C60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0"/>
            <a:ext cx="5609383" cy="952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FF215A71-CFAF-4964-A613-D07F75FC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9035" y="453825"/>
            <a:ext cx="5596432" cy="983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5A8E460-99C0-461C-85C4-6F76F590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3" y="1641009"/>
            <a:ext cx="5609384" cy="3575982"/>
          </a:xfrm>
          <a:prstGeom prst="rect">
            <a:avLst/>
          </a:prstGeom>
        </p:spPr>
      </p:pic>
      <p:pic>
        <p:nvPicPr>
          <p:cNvPr id="5" name="Content Placeholder 4" descr="A picture containing graphical user interface, text&#10;&#10;Description automatically generated">
            <a:extLst>
              <a:ext uri="{FF2B5EF4-FFF2-40B4-BE49-F238E27FC236}">
                <a16:creationId xmlns:a16="http://schemas.microsoft.com/office/drawing/2014/main" id="{DA37B114-441D-402F-83C8-78441C936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49035" y="1638142"/>
            <a:ext cx="5596432" cy="35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51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49ED47D-9AB4-4B43-8AA2-9CF07DB2BC36}"/>
              </a:ext>
            </a:extLst>
          </p:cNvPr>
          <p:cNvSpPr/>
          <p:nvPr/>
        </p:nvSpPr>
        <p:spPr>
          <a:xfrm>
            <a:off x="5711287" y="3617018"/>
            <a:ext cx="682457" cy="683367"/>
          </a:xfrm>
          <a:custGeom>
            <a:avLst/>
            <a:gdLst>
              <a:gd name="connsiteX0" fmla="*/ 2528 w 682457"/>
              <a:gd name="connsiteY0" fmla="*/ 591088 h 683367"/>
              <a:gd name="connsiteX1" fmla="*/ 19306 w 682457"/>
              <a:gd name="connsiteY1" fmla="*/ 549143 h 683367"/>
              <a:gd name="connsiteX2" fmla="*/ 36084 w 682457"/>
              <a:gd name="connsiteY2" fmla="*/ 498809 h 683367"/>
              <a:gd name="connsiteX3" fmla="*/ 52862 w 682457"/>
              <a:gd name="connsiteY3" fmla="*/ 473642 h 683367"/>
              <a:gd name="connsiteX4" fmla="*/ 69640 w 682457"/>
              <a:gd name="connsiteY4" fmla="*/ 423308 h 683367"/>
              <a:gd name="connsiteX5" fmla="*/ 86418 w 682457"/>
              <a:gd name="connsiteY5" fmla="*/ 398141 h 683367"/>
              <a:gd name="connsiteX6" fmla="*/ 94807 w 682457"/>
              <a:gd name="connsiteY6" fmla="*/ 372974 h 683367"/>
              <a:gd name="connsiteX7" fmla="*/ 128362 w 682457"/>
              <a:gd name="connsiteY7" fmla="*/ 322640 h 683367"/>
              <a:gd name="connsiteX8" fmla="*/ 136751 w 682457"/>
              <a:gd name="connsiteY8" fmla="*/ 297473 h 683367"/>
              <a:gd name="connsiteX9" fmla="*/ 153529 w 682457"/>
              <a:gd name="connsiteY9" fmla="*/ 272306 h 683367"/>
              <a:gd name="connsiteX10" fmla="*/ 170307 w 682457"/>
              <a:gd name="connsiteY10" fmla="*/ 221972 h 683367"/>
              <a:gd name="connsiteX11" fmla="*/ 203863 w 682457"/>
              <a:gd name="connsiteY11" fmla="*/ 171638 h 683367"/>
              <a:gd name="connsiteX12" fmla="*/ 229030 w 682457"/>
              <a:gd name="connsiteY12" fmla="*/ 121305 h 683367"/>
              <a:gd name="connsiteX13" fmla="*/ 262586 w 682457"/>
              <a:gd name="connsiteY13" fmla="*/ 79360 h 683367"/>
              <a:gd name="connsiteX14" fmla="*/ 296142 w 682457"/>
              <a:gd name="connsiteY14" fmla="*/ 37415 h 683367"/>
              <a:gd name="connsiteX15" fmla="*/ 329698 w 682457"/>
              <a:gd name="connsiteY15" fmla="*/ 3859 h 683367"/>
              <a:gd name="connsiteX16" fmla="*/ 380032 w 682457"/>
              <a:gd name="connsiteY16" fmla="*/ 79360 h 683367"/>
              <a:gd name="connsiteX17" fmla="*/ 430366 w 682457"/>
              <a:gd name="connsiteY17" fmla="*/ 129694 h 683367"/>
              <a:gd name="connsiteX18" fmla="*/ 472311 w 682457"/>
              <a:gd name="connsiteY18" fmla="*/ 205194 h 683367"/>
              <a:gd name="connsiteX19" fmla="*/ 497478 w 682457"/>
              <a:gd name="connsiteY19" fmla="*/ 221972 h 683367"/>
              <a:gd name="connsiteX20" fmla="*/ 505867 w 682457"/>
              <a:gd name="connsiteY20" fmla="*/ 247139 h 683367"/>
              <a:gd name="connsiteX21" fmla="*/ 547812 w 682457"/>
              <a:gd name="connsiteY21" fmla="*/ 297473 h 683367"/>
              <a:gd name="connsiteX22" fmla="*/ 556201 w 682457"/>
              <a:gd name="connsiteY22" fmla="*/ 322640 h 683367"/>
              <a:gd name="connsiteX23" fmla="*/ 572979 w 682457"/>
              <a:gd name="connsiteY23" fmla="*/ 347807 h 683367"/>
              <a:gd name="connsiteX24" fmla="*/ 581368 w 682457"/>
              <a:gd name="connsiteY24" fmla="*/ 372974 h 683367"/>
              <a:gd name="connsiteX25" fmla="*/ 598146 w 682457"/>
              <a:gd name="connsiteY25" fmla="*/ 398141 h 683367"/>
              <a:gd name="connsiteX26" fmla="*/ 614924 w 682457"/>
              <a:gd name="connsiteY26" fmla="*/ 448475 h 683367"/>
              <a:gd name="connsiteX27" fmla="*/ 640091 w 682457"/>
              <a:gd name="connsiteY27" fmla="*/ 523976 h 683367"/>
              <a:gd name="connsiteX28" fmla="*/ 648480 w 682457"/>
              <a:gd name="connsiteY28" fmla="*/ 549143 h 683367"/>
              <a:gd name="connsiteX29" fmla="*/ 656869 w 682457"/>
              <a:gd name="connsiteY29" fmla="*/ 574310 h 683367"/>
              <a:gd name="connsiteX30" fmla="*/ 673647 w 682457"/>
              <a:gd name="connsiteY30" fmla="*/ 599477 h 683367"/>
              <a:gd name="connsiteX31" fmla="*/ 673647 w 682457"/>
              <a:gd name="connsiteY31" fmla="*/ 674978 h 683367"/>
              <a:gd name="connsiteX32" fmla="*/ 623313 w 682457"/>
              <a:gd name="connsiteY32" fmla="*/ 683367 h 683367"/>
              <a:gd name="connsiteX33" fmla="*/ 380032 w 682457"/>
              <a:gd name="connsiteY33" fmla="*/ 674978 h 683367"/>
              <a:gd name="connsiteX34" fmla="*/ 245808 w 682457"/>
              <a:gd name="connsiteY34" fmla="*/ 658200 h 683367"/>
              <a:gd name="connsiteX35" fmla="*/ 220641 w 682457"/>
              <a:gd name="connsiteY35" fmla="*/ 649811 h 683367"/>
              <a:gd name="connsiteX36" fmla="*/ 145140 w 682457"/>
              <a:gd name="connsiteY36" fmla="*/ 641422 h 683367"/>
              <a:gd name="connsiteX37" fmla="*/ 78029 w 682457"/>
              <a:gd name="connsiteY37" fmla="*/ 633033 h 683367"/>
              <a:gd name="connsiteX38" fmla="*/ 2528 w 682457"/>
              <a:gd name="connsiteY38" fmla="*/ 591088 h 68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2457" h="683367">
                <a:moveTo>
                  <a:pt x="2528" y="591088"/>
                </a:moveTo>
                <a:cubicBezTo>
                  <a:pt x="-7259" y="577106"/>
                  <a:pt x="14160" y="563295"/>
                  <a:pt x="19306" y="549143"/>
                </a:cubicBezTo>
                <a:cubicBezTo>
                  <a:pt x="25350" y="532522"/>
                  <a:pt x="26274" y="513524"/>
                  <a:pt x="36084" y="498809"/>
                </a:cubicBezTo>
                <a:cubicBezTo>
                  <a:pt x="41677" y="490420"/>
                  <a:pt x="48767" y="482855"/>
                  <a:pt x="52862" y="473642"/>
                </a:cubicBezTo>
                <a:cubicBezTo>
                  <a:pt x="60045" y="457481"/>
                  <a:pt x="59830" y="438023"/>
                  <a:pt x="69640" y="423308"/>
                </a:cubicBezTo>
                <a:cubicBezTo>
                  <a:pt x="75233" y="414919"/>
                  <a:pt x="81909" y="407159"/>
                  <a:pt x="86418" y="398141"/>
                </a:cubicBezTo>
                <a:cubicBezTo>
                  <a:pt x="90373" y="390232"/>
                  <a:pt x="90513" y="380704"/>
                  <a:pt x="94807" y="372974"/>
                </a:cubicBezTo>
                <a:cubicBezTo>
                  <a:pt x="104600" y="355347"/>
                  <a:pt x="121985" y="341770"/>
                  <a:pt x="128362" y="322640"/>
                </a:cubicBezTo>
                <a:cubicBezTo>
                  <a:pt x="131158" y="314251"/>
                  <a:pt x="132796" y="305382"/>
                  <a:pt x="136751" y="297473"/>
                </a:cubicBezTo>
                <a:cubicBezTo>
                  <a:pt x="141260" y="288455"/>
                  <a:pt x="149434" y="281519"/>
                  <a:pt x="153529" y="272306"/>
                </a:cubicBezTo>
                <a:cubicBezTo>
                  <a:pt x="160712" y="256145"/>
                  <a:pt x="160497" y="236687"/>
                  <a:pt x="170307" y="221972"/>
                </a:cubicBezTo>
                <a:cubicBezTo>
                  <a:pt x="181492" y="205194"/>
                  <a:pt x="197486" y="190768"/>
                  <a:pt x="203863" y="171638"/>
                </a:cubicBezTo>
                <a:cubicBezTo>
                  <a:pt x="215440" y="136906"/>
                  <a:pt x="207347" y="153829"/>
                  <a:pt x="229030" y="121305"/>
                </a:cubicBezTo>
                <a:cubicBezTo>
                  <a:pt x="250116" y="58047"/>
                  <a:pt x="219220" y="133568"/>
                  <a:pt x="262586" y="79360"/>
                </a:cubicBezTo>
                <a:cubicBezTo>
                  <a:pt x="308895" y="21473"/>
                  <a:pt x="224017" y="85498"/>
                  <a:pt x="296142" y="37415"/>
                </a:cubicBezTo>
                <a:cubicBezTo>
                  <a:pt x="297863" y="32253"/>
                  <a:pt x="305607" y="-13349"/>
                  <a:pt x="329698" y="3859"/>
                </a:cubicBezTo>
                <a:cubicBezTo>
                  <a:pt x="359059" y="24831"/>
                  <a:pt x="356962" y="56290"/>
                  <a:pt x="380032" y="79360"/>
                </a:cubicBezTo>
                <a:lnTo>
                  <a:pt x="430366" y="129694"/>
                </a:lnTo>
                <a:cubicBezTo>
                  <a:pt x="439108" y="155919"/>
                  <a:pt x="447587" y="188711"/>
                  <a:pt x="472311" y="205194"/>
                </a:cubicBezTo>
                <a:lnTo>
                  <a:pt x="497478" y="221972"/>
                </a:lnTo>
                <a:cubicBezTo>
                  <a:pt x="500274" y="230361"/>
                  <a:pt x="500962" y="239781"/>
                  <a:pt x="505867" y="247139"/>
                </a:cubicBezTo>
                <a:cubicBezTo>
                  <a:pt x="542973" y="302798"/>
                  <a:pt x="520365" y="242580"/>
                  <a:pt x="547812" y="297473"/>
                </a:cubicBezTo>
                <a:cubicBezTo>
                  <a:pt x="551767" y="305382"/>
                  <a:pt x="552246" y="314731"/>
                  <a:pt x="556201" y="322640"/>
                </a:cubicBezTo>
                <a:cubicBezTo>
                  <a:pt x="560710" y="331658"/>
                  <a:pt x="568470" y="338789"/>
                  <a:pt x="572979" y="347807"/>
                </a:cubicBezTo>
                <a:cubicBezTo>
                  <a:pt x="576934" y="355716"/>
                  <a:pt x="577413" y="365065"/>
                  <a:pt x="581368" y="372974"/>
                </a:cubicBezTo>
                <a:cubicBezTo>
                  <a:pt x="585877" y="381992"/>
                  <a:pt x="594051" y="388928"/>
                  <a:pt x="598146" y="398141"/>
                </a:cubicBezTo>
                <a:cubicBezTo>
                  <a:pt x="605329" y="414302"/>
                  <a:pt x="609331" y="431697"/>
                  <a:pt x="614924" y="448475"/>
                </a:cubicBezTo>
                <a:lnTo>
                  <a:pt x="640091" y="523976"/>
                </a:lnTo>
                <a:lnTo>
                  <a:pt x="648480" y="549143"/>
                </a:lnTo>
                <a:cubicBezTo>
                  <a:pt x="651276" y="557532"/>
                  <a:pt x="651964" y="566952"/>
                  <a:pt x="656869" y="574310"/>
                </a:cubicBezTo>
                <a:lnTo>
                  <a:pt x="673647" y="599477"/>
                </a:lnTo>
                <a:cubicBezTo>
                  <a:pt x="675873" y="610605"/>
                  <a:pt x="692306" y="661650"/>
                  <a:pt x="673647" y="674978"/>
                </a:cubicBezTo>
                <a:cubicBezTo>
                  <a:pt x="659806" y="684865"/>
                  <a:pt x="640091" y="680571"/>
                  <a:pt x="623313" y="683367"/>
                </a:cubicBezTo>
                <a:lnTo>
                  <a:pt x="380032" y="674978"/>
                </a:lnTo>
                <a:cubicBezTo>
                  <a:pt x="346552" y="673216"/>
                  <a:pt x="281440" y="663290"/>
                  <a:pt x="245808" y="658200"/>
                </a:cubicBezTo>
                <a:cubicBezTo>
                  <a:pt x="237419" y="655404"/>
                  <a:pt x="229363" y="651265"/>
                  <a:pt x="220641" y="649811"/>
                </a:cubicBezTo>
                <a:cubicBezTo>
                  <a:pt x="195664" y="645648"/>
                  <a:pt x="170288" y="644381"/>
                  <a:pt x="145140" y="641422"/>
                </a:cubicBezTo>
                <a:lnTo>
                  <a:pt x="78029" y="633033"/>
                </a:lnTo>
                <a:cubicBezTo>
                  <a:pt x="61191" y="630627"/>
                  <a:pt x="12315" y="605070"/>
                  <a:pt x="2528" y="591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742052-46E0-4588-8FEA-2240123532FB}"/>
              </a:ext>
            </a:extLst>
          </p:cNvPr>
          <p:cNvSpPr/>
          <p:nvPr/>
        </p:nvSpPr>
        <p:spPr>
          <a:xfrm>
            <a:off x="4300830" y="870409"/>
            <a:ext cx="3590339" cy="3431097"/>
          </a:xfrm>
          <a:prstGeom prst="ellipse">
            <a:avLst/>
          </a:prstGeom>
          <a:noFill/>
          <a:ln w="76200">
            <a:solidFill>
              <a:srgbClr val="71B9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CF2FD-912B-49B0-AE1D-51E8E394AC9B}"/>
              </a:ext>
            </a:extLst>
          </p:cNvPr>
          <p:cNvSpPr txBox="1"/>
          <p:nvPr/>
        </p:nvSpPr>
        <p:spPr>
          <a:xfrm>
            <a:off x="5198377" y="1952399"/>
            <a:ext cx="1795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1B9E4"/>
                </a:solidFill>
              </a:rPr>
              <a:t>Demographics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83CE4-375A-4740-9BCC-65D35160316F}"/>
              </a:ext>
            </a:extLst>
          </p:cNvPr>
          <p:cNvSpPr txBox="1"/>
          <p:nvPr/>
        </p:nvSpPr>
        <p:spPr>
          <a:xfrm>
            <a:off x="3484183" y="4533134"/>
            <a:ext cx="17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5359"/>
                </a:solidFill>
              </a:rPr>
              <a:t>Shelter Statistics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3EE0D-72AD-4CDC-8E4F-FE53F095B44D}"/>
              </a:ext>
            </a:extLst>
          </p:cNvPr>
          <p:cNvSpPr txBox="1"/>
          <p:nvPr/>
        </p:nvSpPr>
        <p:spPr>
          <a:xfrm>
            <a:off x="6794574" y="4508454"/>
            <a:ext cx="17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5359"/>
                </a:solidFill>
              </a:rPr>
              <a:t>GIS Statistical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D573F6-12DA-44B9-B0E0-6BACC251DA03}"/>
              </a:ext>
            </a:extLst>
          </p:cNvPr>
          <p:cNvSpPr txBox="1"/>
          <p:nvPr/>
        </p:nvSpPr>
        <p:spPr>
          <a:xfrm>
            <a:off x="2329913" y="1330017"/>
            <a:ext cx="2126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65359"/>
                </a:solidFill>
              </a:rPr>
              <a:t>Who lives in a community </a:t>
            </a:r>
          </a:p>
          <a:p>
            <a:pPr algn="ctr"/>
            <a:r>
              <a:rPr lang="en-US" sz="1600" dirty="0">
                <a:solidFill>
                  <a:srgbClr val="465359"/>
                </a:solidFill>
              </a:rPr>
              <a:t>and owns/adopts animals?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951687-E555-4AF8-BE80-32189D40BAFC}"/>
              </a:ext>
            </a:extLst>
          </p:cNvPr>
          <p:cNvSpPr/>
          <p:nvPr/>
        </p:nvSpPr>
        <p:spPr>
          <a:xfrm>
            <a:off x="2817629" y="2937787"/>
            <a:ext cx="3590339" cy="3431097"/>
          </a:xfrm>
          <a:prstGeom prst="ellipse">
            <a:avLst/>
          </a:prstGeom>
          <a:noFill/>
          <a:ln w="762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783506-B283-4117-8934-AB74D21C89F7}"/>
              </a:ext>
            </a:extLst>
          </p:cNvPr>
          <p:cNvSpPr/>
          <p:nvPr/>
        </p:nvSpPr>
        <p:spPr>
          <a:xfrm>
            <a:off x="5666033" y="2937787"/>
            <a:ext cx="3590339" cy="3431097"/>
          </a:xfrm>
          <a:prstGeom prst="ellipse">
            <a:avLst/>
          </a:prstGeom>
          <a:noFill/>
          <a:ln w="762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43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B6CE1-52A9-42A8-854C-F83E17C1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9"/>
            <a:ext cx="11029616" cy="464660"/>
          </a:xfrm>
        </p:spPr>
        <p:txBody>
          <a:bodyPr>
            <a:normAutofit fontScale="90000"/>
          </a:bodyPr>
          <a:lstStyle/>
          <a:p>
            <a:r>
              <a:rPr lang="en-US" dirty="0"/>
              <a:t>Demographics: Pet Owners vs Non-owners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E61314-4911-4D8B-8292-D0832C68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4" y="1194319"/>
            <a:ext cx="7619039" cy="4334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7736B1-7136-4C83-B9D9-22846A61EC6C}"/>
              </a:ext>
            </a:extLst>
          </p:cNvPr>
          <p:cNvSpPr txBox="1"/>
          <p:nvPr/>
        </p:nvSpPr>
        <p:spPr>
          <a:xfrm>
            <a:off x="575894" y="5240543"/>
            <a:ext cx="5645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AVMA Pet Ownership and Demographics Sourcebook 2017-2018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8773FF39-0557-41E2-8EEB-25A238F8D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104" y="3979462"/>
            <a:ext cx="4627822" cy="25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8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71FC7-ADEC-47FA-8F7B-3DDEAFA2A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DOG owner CHARACTERISTICS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86E65-EBCB-441D-B98A-EBE2574FBB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06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Own their own home</a:t>
            </a:r>
          </a:p>
          <a:p>
            <a:r>
              <a:rPr lang="en-US" dirty="0"/>
              <a:t>Live in a house or mobile home</a:t>
            </a:r>
          </a:p>
          <a:p>
            <a:r>
              <a:rPr lang="en-US" dirty="0"/>
              <a:t>White</a:t>
            </a:r>
          </a:p>
          <a:p>
            <a:r>
              <a:rPr lang="en-US" dirty="0"/>
              <a:t>Have a high income</a:t>
            </a:r>
          </a:p>
          <a:p>
            <a:r>
              <a:rPr lang="en-US" dirty="0"/>
              <a:t>Live in rural areas</a:t>
            </a:r>
          </a:p>
          <a:p>
            <a:r>
              <a:rPr lang="en-US" dirty="0"/>
              <a:t>Live as a family – often with children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9BDB57-9B4B-4817-8866-A3E2CFEE21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56" r="1021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5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C9C20-A485-427F-B1A1-3FB10A55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EFF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64D26-0CCE-4CA0-8EE5-4C5CEA831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6725899" cy="4820832"/>
          </a:xfrm>
        </p:spPr>
        <p:txBody>
          <a:bodyPr>
            <a:normAutofit/>
          </a:bodyPr>
          <a:lstStyle/>
          <a:p>
            <a:r>
              <a:rPr lang="en-US" dirty="0"/>
              <a:t>Current State of Sheltering</a:t>
            </a:r>
          </a:p>
          <a:p>
            <a:r>
              <a:rPr lang="en-US" dirty="0"/>
              <a:t>Background</a:t>
            </a:r>
          </a:p>
          <a:p>
            <a:r>
              <a:rPr lang="en-US" dirty="0"/>
              <a:t>Goals/Objectives</a:t>
            </a:r>
          </a:p>
          <a:p>
            <a:r>
              <a:rPr lang="en-US" dirty="0"/>
              <a:t>Literature Review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Anticipated Results</a:t>
            </a:r>
          </a:p>
          <a:p>
            <a:r>
              <a:rPr lang="en-US" dirty="0"/>
              <a:t>Project Timeline</a:t>
            </a:r>
          </a:p>
          <a:p>
            <a:r>
              <a:rPr lang="en-US" dirty="0"/>
              <a:t>Presentation/Publication</a:t>
            </a:r>
          </a:p>
        </p:txBody>
      </p:sp>
    </p:spTree>
    <p:extLst>
      <p:ext uri="{BB962C8B-B14F-4D97-AF65-F5344CB8AC3E}">
        <p14:creationId xmlns:p14="http://schemas.microsoft.com/office/powerpoint/2010/main" val="111488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2346E-983A-4A19-AE84-5AC84AA1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Stray intake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B48A3-DA9D-44D3-AAC0-ABF6C5F7D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255" y="2177142"/>
            <a:ext cx="3409782" cy="38236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About half of all intakes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Demographic correlations: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Intake of dogs with medical and behavioral issues are correlated with Social Vulnerability Index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Intake hotspots in areas of higher poverty and child maltreatment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Correlation between poverty and increase intake rates (cats)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DF43553-89A3-4A83-A064-B822B0C348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2231" y="1182976"/>
            <a:ext cx="6831503" cy="4474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94E956-38DD-430C-B4D9-12949A030309}"/>
              </a:ext>
            </a:extLst>
          </p:cNvPr>
          <p:cNvSpPr txBox="1"/>
          <p:nvPr/>
        </p:nvSpPr>
        <p:spPr>
          <a:xfrm>
            <a:off x="4674637" y="5657610"/>
            <a:ext cx="1851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Dyer &amp; </a:t>
            </a:r>
            <a:r>
              <a:rPr lang="en-US" sz="1000" dirty="0" err="1">
                <a:solidFill>
                  <a:schemeClr val="bg1"/>
                </a:solidFill>
              </a:rPr>
              <a:t>Milot</a:t>
            </a:r>
            <a:r>
              <a:rPr lang="en-US" sz="1000" dirty="0">
                <a:solidFill>
                  <a:schemeClr val="bg1"/>
                </a:solidFill>
              </a:rPr>
              <a:t>, 2019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6199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751CB9-7B25-4EB8-9A6F-82F82254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1317383-CF3B-4B02-9512-BECBEF636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D4C7A0-6DF2-4F2D-A45D-F1115829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BF3943D-BCB6-4B31-809D-A00568648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373A6F-2E1F-4613-8E1D-D68057D29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01200"/>
            <a:ext cx="3707477" cy="562497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5E449-C2DF-4A99-B56A-A0A1366B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5"/>
            <a:ext cx="3409783" cy="13003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relinquishment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3851B29-16D2-42A7-BD65-A3901D2F2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255" y="2177142"/>
            <a:ext cx="3409782" cy="43822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Second most common reason for intake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Common reasons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Housing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Instability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Moving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Restrictions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Cost of care (general or medical)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Personal reasons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Lack of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Medical issues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Behavior</a:t>
            </a:r>
          </a:p>
          <a:p>
            <a:pPr lvl="1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Content Placeholder 5" descr="Chart, waterfall chart&#10;&#10;Description automatically generated">
            <a:extLst>
              <a:ext uri="{FF2B5EF4-FFF2-40B4-BE49-F238E27FC236}">
                <a16:creationId xmlns:a16="http://schemas.microsoft.com/office/drawing/2014/main" id="{AFF4CCE5-883B-453F-A048-243CBFD4FD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92231" y="1772193"/>
            <a:ext cx="6831503" cy="32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4694A-DEC2-4598-BFBD-D674DC415AF2}"/>
              </a:ext>
            </a:extLst>
          </p:cNvPr>
          <p:cNvSpPr txBox="1"/>
          <p:nvPr/>
        </p:nvSpPr>
        <p:spPr>
          <a:xfrm>
            <a:off x="4751109" y="5202617"/>
            <a:ext cx="164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Dolan, et al. 2015 </a:t>
            </a:r>
          </a:p>
        </p:txBody>
      </p:sp>
    </p:spTree>
    <p:extLst>
      <p:ext uri="{BB962C8B-B14F-4D97-AF65-F5344CB8AC3E}">
        <p14:creationId xmlns:p14="http://schemas.microsoft.com/office/powerpoint/2010/main" val="2497636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calendar&#10;&#10;Description automatically generated">
            <a:extLst>
              <a:ext uri="{FF2B5EF4-FFF2-40B4-BE49-F238E27FC236}">
                <a16:creationId xmlns:a16="http://schemas.microsoft.com/office/drawing/2014/main" id="{E4827FFA-4825-468F-802D-A71C0F21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170" y="797038"/>
            <a:ext cx="6359617" cy="526392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D6A7B5-D1E9-4983-82E4-8F0480AB5722}"/>
              </a:ext>
            </a:extLst>
          </p:cNvPr>
          <p:cNvSpPr txBox="1">
            <a:spLocks/>
          </p:cNvSpPr>
          <p:nvPr/>
        </p:nvSpPr>
        <p:spPr>
          <a:xfrm>
            <a:off x="463429" y="797038"/>
            <a:ext cx="4838413" cy="5263924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ADOPTIONS AND DEMOGRAPHICS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Patronek study from 2010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Comparison of adoption locations and market  segmentation data 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 shelter in Massachusetts</a:t>
            </a:r>
          </a:p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Adoptions were correlated with: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Higher incomes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Families with children</a:t>
            </a:r>
          </a:p>
          <a:p>
            <a:pPr lvl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Distance to the shelter</a:t>
            </a:r>
          </a:p>
          <a:p>
            <a:pPr lvl="1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EB361-3C36-4413-A460-4A8E3C541035}"/>
              </a:ext>
            </a:extLst>
          </p:cNvPr>
          <p:cNvSpPr txBox="1"/>
          <p:nvPr/>
        </p:nvSpPr>
        <p:spPr>
          <a:xfrm>
            <a:off x="5418170" y="6060962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Patronek, 2010B</a:t>
            </a:r>
          </a:p>
        </p:txBody>
      </p:sp>
    </p:spTree>
    <p:extLst>
      <p:ext uri="{BB962C8B-B14F-4D97-AF65-F5344CB8AC3E}">
        <p14:creationId xmlns:p14="http://schemas.microsoft.com/office/powerpoint/2010/main" val="2765207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49ED47D-9AB4-4B43-8AA2-9CF07DB2BC36}"/>
              </a:ext>
            </a:extLst>
          </p:cNvPr>
          <p:cNvSpPr/>
          <p:nvPr/>
        </p:nvSpPr>
        <p:spPr>
          <a:xfrm>
            <a:off x="5711287" y="3617018"/>
            <a:ext cx="682457" cy="683367"/>
          </a:xfrm>
          <a:custGeom>
            <a:avLst/>
            <a:gdLst>
              <a:gd name="connsiteX0" fmla="*/ 2528 w 682457"/>
              <a:gd name="connsiteY0" fmla="*/ 591088 h 683367"/>
              <a:gd name="connsiteX1" fmla="*/ 19306 w 682457"/>
              <a:gd name="connsiteY1" fmla="*/ 549143 h 683367"/>
              <a:gd name="connsiteX2" fmla="*/ 36084 w 682457"/>
              <a:gd name="connsiteY2" fmla="*/ 498809 h 683367"/>
              <a:gd name="connsiteX3" fmla="*/ 52862 w 682457"/>
              <a:gd name="connsiteY3" fmla="*/ 473642 h 683367"/>
              <a:gd name="connsiteX4" fmla="*/ 69640 w 682457"/>
              <a:gd name="connsiteY4" fmla="*/ 423308 h 683367"/>
              <a:gd name="connsiteX5" fmla="*/ 86418 w 682457"/>
              <a:gd name="connsiteY5" fmla="*/ 398141 h 683367"/>
              <a:gd name="connsiteX6" fmla="*/ 94807 w 682457"/>
              <a:gd name="connsiteY6" fmla="*/ 372974 h 683367"/>
              <a:gd name="connsiteX7" fmla="*/ 128362 w 682457"/>
              <a:gd name="connsiteY7" fmla="*/ 322640 h 683367"/>
              <a:gd name="connsiteX8" fmla="*/ 136751 w 682457"/>
              <a:gd name="connsiteY8" fmla="*/ 297473 h 683367"/>
              <a:gd name="connsiteX9" fmla="*/ 153529 w 682457"/>
              <a:gd name="connsiteY9" fmla="*/ 272306 h 683367"/>
              <a:gd name="connsiteX10" fmla="*/ 170307 w 682457"/>
              <a:gd name="connsiteY10" fmla="*/ 221972 h 683367"/>
              <a:gd name="connsiteX11" fmla="*/ 203863 w 682457"/>
              <a:gd name="connsiteY11" fmla="*/ 171638 h 683367"/>
              <a:gd name="connsiteX12" fmla="*/ 229030 w 682457"/>
              <a:gd name="connsiteY12" fmla="*/ 121305 h 683367"/>
              <a:gd name="connsiteX13" fmla="*/ 262586 w 682457"/>
              <a:gd name="connsiteY13" fmla="*/ 79360 h 683367"/>
              <a:gd name="connsiteX14" fmla="*/ 296142 w 682457"/>
              <a:gd name="connsiteY14" fmla="*/ 37415 h 683367"/>
              <a:gd name="connsiteX15" fmla="*/ 329698 w 682457"/>
              <a:gd name="connsiteY15" fmla="*/ 3859 h 683367"/>
              <a:gd name="connsiteX16" fmla="*/ 380032 w 682457"/>
              <a:gd name="connsiteY16" fmla="*/ 79360 h 683367"/>
              <a:gd name="connsiteX17" fmla="*/ 430366 w 682457"/>
              <a:gd name="connsiteY17" fmla="*/ 129694 h 683367"/>
              <a:gd name="connsiteX18" fmla="*/ 472311 w 682457"/>
              <a:gd name="connsiteY18" fmla="*/ 205194 h 683367"/>
              <a:gd name="connsiteX19" fmla="*/ 497478 w 682457"/>
              <a:gd name="connsiteY19" fmla="*/ 221972 h 683367"/>
              <a:gd name="connsiteX20" fmla="*/ 505867 w 682457"/>
              <a:gd name="connsiteY20" fmla="*/ 247139 h 683367"/>
              <a:gd name="connsiteX21" fmla="*/ 547812 w 682457"/>
              <a:gd name="connsiteY21" fmla="*/ 297473 h 683367"/>
              <a:gd name="connsiteX22" fmla="*/ 556201 w 682457"/>
              <a:gd name="connsiteY22" fmla="*/ 322640 h 683367"/>
              <a:gd name="connsiteX23" fmla="*/ 572979 w 682457"/>
              <a:gd name="connsiteY23" fmla="*/ 347807 h 683367"/>
              <a:gd name="connsiteX24" fmla="*/ 581368 w 682457"/>
              <a:gd name="connsiteY24" fmla="*/ 372974 h 683367"/>
              <a:gd name="connsiteX25" fmla="*/ 598146 w 682457"/>
              <a:gd name="connsiteY25" fmla="*/ 398141 h 683367"/>
              <a:gd name="connsiteX26" fmla="*/ 614924 w 682457"/>
              <a:gd name="connsiteY26" fmla="*/ 448475 h 683367"/>
              <a:gd name="connsiteX27" fmla="*/ 640091 w 682457"/>
              <a:gd name="connsiteY27" fmla="*/ 523976 h 683367"/>
              <a:gd name="connsiteX28" fmla="*/ 648480 w 682457"/>
              <a:gd name="connsiteY28" fmla="*/ 549143 h 683367"/>
              <a:gd name="connsiteX29" fmla="*/ 656869 w 682457"/>
              <a:gd name="connsiteY29" fmla="*/ 574310 h 683367"/>
              <a:gd name="connsiteX30" fmla="*/ 673647 w 682457"/>
              <a:gd name="connsiteY30" fmla="*/ 599477 h 683367"/>
              <a:gd name="connsiteX31" fmla="*/ 673647 w 682457"/>
              <a:gd name="connsiteY31" fmla="*/ 674978 h 683367"/>
              <a:gd name="connsiteX32" fmla="*/ 623313 w 682457"/>
              <a:gd name="connsiteY32" fmla="*/ 683367 h 683367"/>
              <a:gd name="connsiteX33" fmla="*/ 380032 w 682457"/>
              <a:gd name="connsiteY33" fmla="*/ 674978 h 683367"/>
              <a:gd name="connsiteX34" fmla="*/ 245808 w 682457"/>
              <a:gd name="connsiteY34" fmla="*/ 658200 h 683367"/>
              <a:gd name="connsiteX35" fmla="*/ 220641 w 682457"/>
              <a:gd name="connsiteY35" fmla="*/ 649811 h 683367"/>
              <a:gd name="connsiteX36" fmla="*/ 145140 w 682457"/>
              <a:gd name="connsiteY36" fmla="*/ 641422 h 683367"/>
              <a:gd name="connsiteX37" fmla="*/ 78029 w 682457"/>
              <a:gd name="connsiteY37" fmla="*/ 633033 h 683367"/>
              <a:gd name="connsiteX38" fmla="*/ 2528 w 682457"/>
              <a:gd name="connsiteY38" fmla="*/ 591088 h 68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82457" h="683367">
                <a:moveTo>
                  <a:pt x="2528" y="591088"/>
                </a:moveTo>
                <a:cubicBezTo>
                  <a:pt x="-7259" y="577106"/>
                  <a:pt x="14160" y="563295"/>
                  <a:pt x="19306" y="549143"/>
                </a:cubicBezTo>
                <a:cubicBezTo>
                  <a:pt x="25350" y="532522"/>
                  <a:pt x="26274" y="513524"/>
                  <a:pt x="36084" y="498809"/>
                </a:cubicBezTo>
                <a:cubicBezTo>
                  <a:pt x="41677" y="490420"/>
                  <a:pt x="48767" y="482855"/>
                  <a:pt x="52862" y="473642"/>
                </a:cubicBezTo>
                <a:cubicBezTo>
                  <a:pt x="60045" y="457481"/>
                  <a:pt x="59830" y="438023"/>
                  <a:pt x="69640" y="423308"/>
                </a:cubicBezTo>
                <a:cubicBezTo>
                  <a:pt x="75233" y="414919"/>
                  <a:pt x="81909" y="407159"/>
                  <a:pt x="86418" y="398141"/>
                </a:cubicBezTo>
                <a:cubicBezTo>
                  <a:pt x="90373" y="390232"/>
                  <a:pt x="90513" y="380704"/>
                  <a:pt x="94807" y="372974"/>
                </a:cubicBezTo>
                <a:cubicBezTo>
                  <a:pt x="104600" y="355347"/>
                  <a:pt x="121985" y="341770"/>
                  <a:pt x="128362" y="322640"/>
                </a:cubicBezTo>
                <a:cubicBezTo>
                  <a:pt x="131158" y="314251"/>
                  <a:pt x="132796" y="305382"/>
                  <a:pt x="136751" y="297473"/>
                </a:cubicBezTo>
                <a:cubicBezTo>
                  <a:pt x="141260" y="288455"/>
                  <a:pt x="149434" y="281519"/>
                  <a:pt x="153529" y="272306"/>
                </a:cubicBezTo>
                <a:cubicBezTo>
                  <a:pt x="160712" y="256145"/>
                  <a:pt x="160497" y="236687"/>
                  <a:pt x="170307" y="221972"/>
                </a:cubicBezTo>
                <a:cubicBezTo>
                  <a:pt x="181492" y="205194"/>
                  <a:pt x="197486" y="190768"/>
                  <a:pt x="203863" y="171638"/>
                </a:cubicBezTo>
                <a:cubicBezTo>
                  <a:pt x="215440" y="136906"/>
                  <a:pt x="207347" y="153829"/>
                  <a:pt x="229030" y="121305"/>
                </a:cubicBezTo>
                <a:cubicBezTo>
                  <a:pt x="250116" y="58047"/>
                  <a:pt x="219220" y="133568"/>
                  <a:pt x="262586" y="79360"/>
                </a:cubicBezTo>
                <a:cubicBezTo>
                  <a:pt x="308895" y="21473"/>
                  <a:pt x="224017" y="85498"/>
                  <a:pt x="296142" y="37415"/>
                </a:cubicBezTo>
                <a:cubicBezTo>
                  <a:pt x="297863" y="32253"/>
                  <a:pt x="305607" y="-13349"/>
                  <a:pt x="329698" y="3859"/>
                </a:cubicBezTo>
                <a:cubicBezTo>
                  <a:pt x="359059" y="24831"/>
                  <a:pt x="356962" y="56290"/>
                  <a:pt x="380032" y="79360"/>
                </a:cubicBezTo>
                <a:lnTo>
                  <a:pt x="430366" y="129694"/>
                </a:lnTo>
                <a:cubicBezTo>
                  <a:pt x="439108" y="155919"/>
                  <a:pt x="447587" y="188711"/>
                  <a:pt x="472311" y="205194"/>
                </a:cubicBezTo>
                <a:lnTo>
                  <a:pt x="497478" y="221972"/>
                </a:lnTo>
                <a:cubicBezTo>
                  <a:pt x="500274" y="230361"/>
                  <a:pt x="500962" y="239781"/>
                  <a:pt x="505867" y="247139"/>
                </a:cubicBezTo>
                <a:cubicBezTo>
                  <a:pt x="542973" y="302798"/>
                  <a:pt x="520365" y="242580"/>
                  <a:pt x="547812" y="297473"/>
                </a:cubicBezTo>
                <a:cubicBezTo>
                  <a:pt x="551767" y="305382"/>
                  <a:pt x="552246" y="314731"/>
                  <a:pt x="556201" y="322640"/>
                </a:cubicBezTo>
                <a:cubicBezTo>
                  <a:pt x="560710" y="331658"/>
                  <a:pt x="568470" y="338789"/>
                  <a:pt x="572979" y="347807"/>
                </a:cubicBezTo>
                <a:cubicBezTo>
                  <a:pt x="576934" y="355716"/>
                  <a:pt x="577413" y="365065"/>
                  <a:pt x="581368" y="372974"/>
                </a:cubicBezTo>
                <a:cubicBezTo>
                  <a:pt x="585877" y="381992"/>
                  <a:pt x="594051" y="388928"/>
                  <a:pt x="598146" y="398141"/>
                </a:cubicBezTo>
                <a:cubicBezTo>
                  <a:pt x="605329" y="414302"/>
                  <a:pt x="609331" y="431697"/>
                  <a:pt x="614924" y="448475"/>
                </a:cubicBezTo>
                <a:lnTo>
                  <a:pt x="640091" y="523976"/>
                </a:lnTo>
                <a:lnTo>
                  <a:pt x="648480" y="549143"/>
                </a:lnTo>
                <a:cubicBezTo>
                  <a:pt x="651276" y="557532"/>
                  <a:pt x="651964" y="566952"/>
                  <a:pt x="656869" y="574310"/>
                </a:cubicBezTo>
                <a:lnTo>
                  <a:pt x="673647" y="599477"/>
                </a:lnTo>
                <a:cubicBezTo>
                  <a:pt x="675873" y="610605"/>
                  <a:pt x="692306" y="661650"/>
                  <a:pt x="673647" y="674978"/>
                </a:cubicBezTo>
                <a:cubicBezTo>
                  <a:pt x="659806" y="684865"/>
                  <a:pt x="640091" y="680571"/>
                  <a:pt x="623313" y="683367"/>
                </a:cubicBezTo>
                <a:lnTo>
                  <a:pt x="380032" y="674978"/>
                </a:lnTo>
                <a:cubicBezTo>
                  <a:pt x="346552" y="673216"/>
                  <a:pt x="281440" y="663290"/>
                  <a:pt x="245808" y="658200"/>
                </a:cubicBezTo>
                <a:cubicBezTo>
                  <a:pt x="237419" y="655404"/>
                  <a:pt x="229363" y="651265"/>
                  <a:pt x="220641" y="649811"/>
                </a:cubicBezTo>
                <a:cubicBezTo>
                  <a:pt x="195664" y="645648"/>
                  <a:pt x="170288" y="644381"/>
                  <a:pt x="145140" y="641422"/>
                </a:cubicBezTo>
                <a:lnTo>
                  <a:pt x="78029" y="633033"/>
                </a:lnTo>
                <a:cubicBezTo>
                  <a:pt x="61191" y="630627"/>
                  <a:pt x="12315" y="605070"/>
                  <a:pt x="2528" y="59108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742052-46E0-4588-8FEA-2240123532FB}"/>
              </a:ext>
            </a:extLst>
          </p:cNvPr>
          <p:cNvSpPr/>
          <p:nvPr/>
        </p:nvSpPr>
        <p:spPr>
          <a:xfrm>
            <a:off x="4300830" y="870409"/>
            <a:ext cx="3590339" cy="3431097"/>
          </a:xfrm>
          <a:prstGeom prst="ellipse">
            <a:avLst/>
          </a:prstGeom>
          <a:noFill/>
          <a:ln w="762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CF2FD-912B-49B0-AE1D-51E8E394AC9B}"/>
              </a:ext>
            </a:extLst>
          </p:cNvPr>
          <p:cNvSpPr txBox="1"/>
          <p:nvPr/>
        </p:nvSpPr>
        <p:spPr>
          <a:xfrm>
            <a:off x="5198377" y="2043401"/>
            <a:ext cx="1795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65359"/>
                </a:solidFill>
              </a:rPr>
              <a:t>Demographics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83CE4-375A-4740-9BCC-65D35160316F}"/>
              </a:ext>
            </a:extLst>
          </p:cNvPr>
          <p:cNvSpPr txBox="1"/>
          <p:nvPr/>
        </p:nvSpPr>
        <p:spPr>
          <a:xfrm>
            <a:off x="3632196" y="4273366"/>
            <a:ext cx="17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465359"/>
                </a:solidFill>
              </a:rPr>
              <a:t>Shelter Statistics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53EE0D-72AD-4CDC-8E4F-FE53F095B44D}"/>
              </a:ext>
            </a:extLst>
          </p:cNvPr>
          <p:cNvSpPr txBox="1"/>
          <p:nvPr/>
        </p:nvSpPr>
        <p:spPr>
          <a:xfrm>
            <a:off x="6764559" y="4287436"/>
            <a:ext cx="1795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1B9E4"/>
                </a:solidFill>
              </a:rPr>
              <a:t>GIS Statistical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7ADA98-D691-42E1-870F-1AC30B9B11ED}"/>
              </a:ext>
            </a:extLst>
          </p:cNvPr>
          <p:cNvSpPr txBox="1"/>
          <p:nvPr/>
        </p:nvSpPr>
        <p:spPr>
          <a:xfrm>
            <a:off x="9374370" y="3829378"/>
            <a:ext cx="18916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65359"/>
                </a:solidFill>
              </a:rPr>
              <a:t>What are the spatial relationships between live release rate and demographics?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4951687-E555-4AF8-BE80-32189D40BAFC}"/>
              </a:ext>
            </a:extLst>
          </p:cNvPr>
          <p:cNvSpPr/>
          <p:nvPr/>
        </p:nvSpPr>
        <p:spPr>
          <a:xfrm>
            <a:off x="2817629" y="2937787"/>
            <a:ext cx="3590339" cy="3431097"/>
          </a:xfrm>
          <a:prstGeom prst="ellipse">
            <a:avLst/>
          </a:prstGeom>
          <a:noFill/>
          <a:ln w="762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783506-B283-4117-8934-AB74D21C89F7}"/>
              </a:ext>
            </a:extLst>
          </p:cNvPr>
          <p:cNvSpPr/>
          <p:nvPr/>
        </p:nvSpPr>
        <p:spPr>
          <a:xfrm>
            <a:off x="5666033" y="2937787"/>
            <a:ext cx="3590339" cy="3431097"/>
          </a:xfrm>
          <a:prstGeom prst="ellipse">
            <a:avLst/>
          </a:prstGeom>
          <a:noFill/>
          <a:ln w="76200">
            <a:solidFill>
              <a:srgbClr val="71B9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B37B-9F65-4314-A6FB-51C4ABAE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1073231"/>
            <a:ext cx="3219127" cy="471153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Multivariate</a:t>
            </a:r>
            <a:b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85000"/>
                    <a:lumOff val="15000"/>
                  </a:schemeClr>
                </a:solidFill>
              </a:rPr>
              <a:t>Linear regression</a:t>
            </a: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DFEE959E-BF10-4204-9556-D1707088D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DDD17B6A-CB37-4005-9681-A20AFCDC7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BBDE9-DAED-40B0-A640-503C918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C7EA7B-802E-41F4-8926-C4475287A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6851" y="601200"/>
            <a:ext cx="7498616" cy="579959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C41DF518-F23B-4A91-A519-A2464D7E8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044" y="1538287"/>
            <a:ext cx="4324350" cy="3781425"/>
          </a:xfrm>
        </p:spPr>
      </p:pic>
    </p:spTree>
    <p:extLst>
      <p:ext uri="{BB962C8B-B14F-4D97-AF65-F5344CB8AC3E}">
        <p14:creationId xmlns:p14="http://schemas.microsoft.com/office/powerpoint/2010/main" val="629641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0BE85-25E3-4A2E-90BF-98757B79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58196"/>
          </a:xfrm>
        </p:spPr>
        <p:txBody>
          <a:bodyPr/>
          <a:lstStyle/>
          <a:p>
            <a:r>
              <a:rPr lang="en-US" dirty="0"/>
              <a:t>Data required – Independent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C4AF-D2B8-41E0-A5E2-00BC44D72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Demographics (US Census Bureau)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822960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Race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822960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Household income/poverty 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822960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Housing variables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822960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Family structure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822960" algn="l"/>
              </a:tabLst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City population/growth rate</a:t>
            </a:r>
          </a:p>
          <a:p>
            <a:r>
              <a:rPr lang="en-US" sz="1600" dirty="0"/>
              <a:t>Social Vulnerability Index (CDC)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9396B39-EA77-4F94-A853-B394A719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73" y="2340864"/>
            <a:ext cx="4761661" cy="36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1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AAB60-23BD-42EB-819B-8FFD9814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0750"/>
          </a:xfrm>
        </p:spPr>
        <p:txBody>
          <a:bodyPr/>
          <a:lstStyle/>
          <a:p>
            <a:r>
              <a:rPr lang="en-US" dirty="0"/>
              <a:t>Data required – dependent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66AC41-D697-4656-807A-BC8BBDCEB9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57689" y="1496615"/>
                <a:ext cx="6876621" cy="27764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</a:t>
                </a:r>
                <a:r>
                  <a:rPr 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Live Release Rate 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𝐿𝑖𝑣𝑒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𝑂𝑢𝑡𝑐𝑜𝑚𝑒𝑠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𝑂𝑢𝑡𝑐𝑜𝑚𝑒𝑠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𝑂𝑤𝑛𝑒𝑟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𝑅𝑒𝑞𝑢𝑒𝑠𝑡𝑒𝑑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𝐸𝑢𝑡h𝑎𝑛𝑎𝑠𝑖𝑎</m:t>
                        </m:r>
                      </m:den>
                    </m:f>
                  </m:oMath>
                </a14:m>
                <a:endParaRPr lang="en-US" sz="1800" dirty="0"/>
              </a:p>
              <a:p>
                <a:pPr marL="630000" lvl="2" indent="0">
                  <a:buNone/>
                </a:pPr>
                <a:endParaRPr lang="en-US" sz="1400" dirty="0"/>
              </a:p>
              <a:p>
                <a:pPr marL="324000" lvl="1" indent="0">
                  <a:buNone/>
                </a:pPr>
                <a:r>
                  <a:rPr lang="en-US" sz="1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Save Rate 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𝐿𝑖𝑣𝑒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𝐼𝑛𝑡𝑎𝑘𝑒𝑠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𝐷𝑖𝑒𝑑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𝐶𝑎𝑟𝑒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𝐿𝑜𝑠𝑡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𝐶𝑎𝑟𝑒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𝑆h𝑒𝑙𝑡𝑒𝑟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𝐷𝑒𝑎𝑡h𝑠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𝐿𝑖𝑣𝑒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𝐼𝑛𝑡𝑎𝑘𝑒𝑠</m:t>
                        </m:r>
                      </m:den>
                    </m:f>
                  </m:oMath>
                </a14:m>
                <a:endParaRPr lang="en-US" dirty="0"/>
              </a:p>
              <a:p>
                <a:pPr marL="3240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66AC41-D697-4656-807A-BC8BBDCEB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57689" y="1496615"/>
                <a:ext cx="6876621" cy="277642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9608BE38-1C17-49A5-BE5B-8CE4E75CF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980087"/>
              </p:ext>
            </p:extLst>
          </p:nvPr>
        </p:nvGraphicFramePr>
        <p:xfrm>
          <a:off x="748971" y="3973175"/>
          <a:ext cx="11029615" cy="1973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1965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07BDA-BC5B-448D-911C-BDC911B0D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en-US" dirty="0"/>
              <a:t>Exploratory regression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AEC5D6-17E3-45EC-BE0D-8E9A65972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en-US" dirty="0"/>
              <a:t>FEED DATA IN</a:t>
            </a:r>
          </a:p>
          <a:p>
            <a:r>
              <a:rPr lang="en-US" dirty="0"/>
              <a:t>GET REPORT OUT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78D1E64-DFE6-4EFD-AF67-52E87EF25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2178" y="702156"/>
            <a:ext cx="4719508" cy="52731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9567D-42FF-4EE8-81F2-EC8E8CE2D35F}"/>
              </a:ext>
            </a:extLst>
          </p:cNvPr>
          <p:cNvSpPr txBox="1"/>
          <p:nvPr/>
        </p:nvSpPr>
        <p:spPr>
          <a:xfrm>
            <a:off x="9131256" y="5729129"/>
            <a:ext cx="14189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ESRI Tool Help</a:t>
            </a:r>
          </a:p>
        </p:txBody>
      </p:sp>
    </p:spTree>
    <p:extLst>
      <p:ext uri="{BB962C8B-B14F-4D97-AF65-F5344CB8AC3E}">
        <p14:creationId xmlns:p14="http://schemas.microsoft.com/office/powerpoint/2010/main" val="4239420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055CAA-2668-4929-8202-DBD35A78E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7AC07E-4970-4220-85E8-89ABC3F10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6" y="1137695"/>
            <a:ext cx="8140336" cy="648278"/>
          </a:xfrm>
        </p:spPr>
        <p:txBody>
          <a:bodyPr>
            <a:noAutofit/>
          </a:bodyPr>
          <a:lstStyle/>
          <a:p>
            <a:r>
              <a:rPr lang="en-US" dirty="0"/>
              <a:t>Geographically weighted regression </a:t>
            </a:r>
            <a:br>
              <a:rPr lang="en-US" dirty="0"/>
            </a:br>
            <a:r>
              <a:rPr lang="en-US" dirty="0"/>
              <a:t>(GWR)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F88ED4-721F-4A25-9A68-66C57B1F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5A85F2-11BA-4322-9355-08C0DEC78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88A0CA-0BDB-4A19-A648-638BE196B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BBA0A-B43B-493C-B308-BD477B3A7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701" y="1989588"/>
            <a:ext cx="7019005" cy="3634486"/>
          </a:xfrm>
        </p:spPr>
        <p:txBody>
          <a:bodyPr>
            <a:normAutofit/>
          </a:bodyPr>
          <a:lstStyle/>
          <a:p>
            <a:r>
              <a:rPr lang="en-US" dirty="0"/>
              <a:t>Nonstationary data</a:t>
            </a:r>
          </a:p>
          <a:p>
            <a:r>
              <a:rPr lang="en-US" dirty="0"/>
              <a:t>GWR is local NOT global</a:t>
            </a:r>
          </a:p>
          <a:p>
            <a:r>
              <a:rPr lang="en-US" dirty="0"/>
              <a:t>Creates an equation for each data point</a:t>
            </a:r>
          </a:p>
          <a:p>
            <a:r>
              <a:rPr lang="en-US" dirty="0"/>
              <a:t>Performs better on large datasets (&gt;1000)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BFA44-0F56-4F90-96DE-1C68FB853797}"/>
              </a:ext>
            </a:extLst>
          </p:cNvPr>
          <p:cNvSpPr txBox="1"/>
          <p:nvPr/>
        </p:nvSpPr>
        <p:spPr>
          <a:xfrm>
            <a:off x="8959304" y="1842830"/>
            <a:ext cx="139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California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8AC8C5-30A5-4803-AF58-B1C65EBD7F53}"/>
              </a:ext>
            </a:extLst>
          </p:cNvPr>
          <p:cNvSpPr txBox="1"/>
          <p:nvPr/>
        </p:nvSpPr>
        <p:spPr>
          <a:xfrm>
            <a:off x="8707892" y="4146818"/>
            <a:ext cx="184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Washington DC</a:t>
            </a:r>
          </a:p>
        </p:txBody>
      </p:sp>
      <p:pic>
        <p:nvPicPr>
          <p:cNvPr id="17" name="Graphic 16" descr="Dollar">
            <a:extLst>
              <a:ext uri="{FF2B5EF4-FFF2-40B4-BE49-F238E27FC236}">
                <a16:creationId xmlns:a16="http://schemas.microsoft.com/office/drawing/2014/main" id="{A0F9407E-725F-484C-8E41-F1FC5B91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8696" y="2469021"/>
            <a:ext cx="1236077" cy="1236077"/>
          </a:xfrm>
          <a:prstGeom prst="rect">
            <a:avLst/>
          </a:prstGeom>
        </p:spPr>
      </p:pic>
      <p:pic>
        <p:nvPicPr>
          <p:cNvPr id="19" name="Graphic 18" descr="Mortgage">
            <a:extLst>
              <a:ext uri="{FF2B5EF4-FFF2-40B4-BE49-F238E27FC236}">
                <a16:creationId xmlns:a16="http://schemas.microsoft.com/office/drawing/2014/main" id="{297D7D9A-D3E2-459E-B3E1-3C9AC247F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6763" y="2748290"/>
            <a:ext cx="680710" cy="680710"/>
          </a:xfrm>
          <a:prstGeom prst="rect">
            <a:avLst/>
          </a:prstGeom>
        </p:spPr>
      </p:pic>
      <p:pic>
        <p:nvPicPr>
          <p:cNvPr id="20" name="Graphic 19" descr="Mortgage">
            <a:extLst>
              <a:ext uri="{FF2B5EF4-FFF2-40B4-BE49-F238E27FC236}">
                <a16:creationId xmlns:a16="http://schemas.microsoft.com/office/drawing/2014/main" id="{1CB1F4E5-D3E8-48C9-8AED-BEED884A6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4134" y="4586854"/>
            <a:ext cx="1389593" cy="1389593"/>
          </a:xfrm>
          <a:prstGeom prst="rect">
            <a:avLst/>
          </a:prstGeom>
        </p:spPr>
      </p:pic>
      <p:pic>
        <p:nvPicPr>
          <p:cNvPr id="21" name="Graphic 20" descr="Dollar">
            <a:extLst>
              <a:ext uri="{FF2B5EF4-FFF2-40B4-BE49-F238E27FC236}">
                <a16:creationId xmlns:a16="http://schemas.microsoft.com/office/drawing/2014/main" id="{634D7A1C-1C6A-409F-BF1B-8BA875F89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874" y="5073328"/>
            <a:ext cx="618039" cy="6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55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D250F-5344-4934-ADAB-AE6CC86BF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5996BE8-63CF-465B-9292-858BE62DEE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014784"/>
              </p:ext>
            </p:extLst>
          </p:nvPr>
        </p:nvGraphicFramePr>
        <p:xfrm>
          <a:off x="581192" y="2072081"/>
          <a:ext cx="11029615" cy="3903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572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8FFF8BA-E008-4068-851C-2CED296AC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9092C-EB4F-4A1C-A5AE-3D4324FB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4076153" cy="51566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What’s happening in animal shelters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832B0DA7-13B0-4805-B9BD-9BFACCB23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199"/>
            <a:ext cx="4210812" cy="94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D17921-1EF4-488E-A9AA-AC6B7F3CE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6743" y="457201"/>
            <a:ext cx="6834067" cy="94996"/>
          </a:xfrm>
          <a:prstGeom prst="rect">
            <a:avLst/>
          </a:prstGeom>
          <a:solidFill>
            <a:srgbClr val="3C47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95728-919A-4C55-8620-B1AC5CDF4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743" y="1135233"/>
            <a:ext cx="6484091" cy="4849401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5.4 million dogs and cats enter shelters each year</a:t>
            </a:r>
          </a:p>
          <a:p>
            <a:r>
              <a:rPr lang="en-US" sz="1800" dirty="0"/>
              <a:t>Intake</a:t>
            </a:r>
          </a:p>
          <a:p>
            <a:pPr lvl="1"/>
            <a:r>
              <a:rPr lang="en-US" sz="1600" dirty="0"/>
              <a:t>Strays</a:t>
            </a:r>
          </a:p>
          <a:p>
            <a:pPr lvl="1"/>
            <a:r>
              <a:rPr lang="en-US" sz="1600" dirty="0"/>
              <a:t>Relinquished by their owner</a:t>
            </a:r>
          </a:p>
          <a:p>
            <a:pPr lvl="1"/>
            <a:r>
              <a:rPr lang="en-US" sz="1600" dirty="0"/>
              <a:t>Owner Intended Euthanasia</a:t>
            </a:r>
          </a:p>
          <a:p>
            <a:pPr lvl="1"/>
            <a:r>
              <a:rPr lang="en-US" sz="1600" dirty="0"/>
              <a:t>Transfer In</a:t>
            </a:r>
          </a:p>
          <a:p>
            <a:r>
              <a:rPr lang="en-US" sz="1800" dirty="0"/>
              <a:t>Outcomes</a:t>
            </a:r>
          </a:p>
          <a:p>
            <a:pPr lvl="1"/>
            <a:r>
              <a:rPr lang="en-US" sz="1600" dirty="0"/>
              <a:t>Return to owner</a:t>
            </a:r>
          </a:p>
          <a:p>
            <a:pPr lvl="1"/>
            <a:r>
              <a:rPr lang="en-US" sz="1600" dirty="0"/>
              <a:t>Adoption</a:t>
            </a:r>
          </a:p>
          <a:p>
            <a:pPr lvl="1"/>
            <a:r>
              <a:rPr lang="en-US" sz="1600" dirty="0"/>
              <a:t>Transfer Out</a:t>
            </a:r>
          </a:p>
          <a:p>
            <a:r>
              <a:rPr lang="en-US" sz="1800" dirty="0"/>
              <a:t>Euthanized each year:</a:t>
            </a:r>
          </a:p>
          <a:p>
            <a:pPr lvl="1"/>
            <a:r>
              <a:rPr lang="en-US" sz="1500" dirty="0"/>
              <a:t>1.5 million (ASPCA)</a:t>
            </a:r>
          </a:p>
          <a:p>
            <a:pPr lvl="1"/>
            <a:r>
              <a:rPr lang="en-US" sz="1500" dirty="0"/>
              <a:t>625,000 (BFAS)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301DD6-2866-4EB7-B137-4E7E760405D6}"/>
              </a:ext>
            </a:extLst>
          </p:cNvPr>
          <p:cNvSpPr txBox="1"/>
          <p:nvPr/>
        </p:nvSpPr>
        <p:spPr>
          <a:xfrm>
            <a:off x="4776743" y="5861523"/>
            <a:ext cx="59441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ASPCA, 2020 and BFAS, 2019</a:t>
            </a:r>
          </a:p>
        </p:txBody>
      </p:sp>
    </p:spTree>
    <p:extLst>
      <p:ext uri="{BB962C8B-B14F-4D97-AF65-F5344CB8AC3E}">
        <p14:creationId xmlns:p14="http://schemas.microsoft.com/office/powerpoint/2010/main" val="1262182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AF007-A174-4608-87D5-CE977854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Challenges/Limitations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63B89E-90D7-4C55-A67A-2B562CF13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370803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925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2989FB-1024-49B7-BDF1-B3CE27D48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1E118-CA5F-4FE7-9E88-F423A5CC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2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en-US"/>
              <a:t>Anticipated results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7D6F4-EC95-4EF1-A8AD-4B70386C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F792DF-9D0A-4DB6-9A9E-7312F5A7E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749808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515227-5F88-4F36-89BB-1DC439F2B9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6290482"/>
              </p:ext>
            </p:extLst>
          </p:nvPr>
        </p:nvGraphicFramePr>
        <p:xfrm>
          <a:off x="4598438" y="1207783"/>
          <a:ext cx="7012370" cy="470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1738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33">
            <a:extLst>
              <a:ext uri="{FF2B5EF4-FFF2-40B4-BE49-F238E27FC236}">
                <a16:creationId xmlns:a16="http://schemas.microsoft.com/office/drawing/2014/main" id="{B448728E-2EDF-4F60-A97C-C0F08E06D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35">
            <a:extLst>
              <a:ext uri="{FF2B5EF4-FFF2-40B4-BE49-F238E27FC236}">
                <a16:creationId xmlns:a16="http://schemas.microsoft.com/office/drawing/2014/main" id="{78CBB40F-4E03-45AE-9020-C27B0AE7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37">
            <a:extLst>
              <a:ext uri="{FF2B5EF4-FFF2-40B4-BE49-F238E27FC236}">
                <a16:creationId xmlns:a16="http://schemas.microsoft.com/office/drawing/2014/main" id="{A9F7CCD1-513F-4B7A-9497-7AA9144DB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BFABBCE0-E08C-4BBE-9FD2-E2B253D4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E817A-6619-4193-B6D5-5A03BEE3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0" kern="1200" cap="all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Timeline</a:t>
            </a:r>
          </a:p>
        </p:txBody>
      </p:sp>
      <p:sp>
        <p:nvSpPr>
          <p:cNvPr id="52" name="Rectangle 41">
            <a:extLst>
              <a:ext uri="{FF2B5EF4-FFF2-40B4-BE49-F238E27FC236}">
                <a16:creationId xmlns:a16="http://schemas.microsoft.com/office/drawing/2014/main" id="{FF426BAC-43D6-468E-B6FF-167034D5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6072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43">
            <a:extLst>
              <a:ext uri="{FF2B5EF4-FFF2-40B4-BE49-F238E27FC236}">
                <a16:creationId xmlns:a16="http://schemas.microsoft.com/office/drawing/2014/main" id="{FB02D80E-5995-4C54-8387-5893C2C89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45">
            <a:extLst>
              <a:ext uri="{FF2B5EF4-FFF2-40B4-BE49-F238E27FC236}">
                <a16:creationId xmlns:a16="http://schemas.microsoft.com/office/drawing/2014/main" id="{896083C8-1401-4950-AF56-E2FAFE42D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5" name="TextBox 2">
            <a:extLst>
              <a:ext uri="{FF2B5EF4-FFF2-40B4-BE49-F238E27FC236}">
                <a16:creationId xmlns:a16="http://schemas.microsoft.com/office/drawing/2014/main" id="{09347855-B54E-46F7-AB76-796728576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268373"/>
              </p:ext>
            </p:extLst>
          </p:nvPr>
        </p:nvGraphicFramePr>
        <p:xfrm>
          <a:off x="581025" y="2341563"/>
          <a:ext cx="11029950" cy="3814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0147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9F47C-65C7-4A66-9B4A-1E626E0B9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317" y="2147583"/>
            <a:ext cx="5249157" cy="2004968"/>
          </a:xfrm>
        </p:spPr>
        <p:txBody>
          <a:bodyPr/>
          <a:lstStyle/>
          <a:p>
            <a:pPr marL="0" marR="0" lvl="0" indent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57250" algn="l"/>
              </a:tabLst>
            </a:pPr>
            <a:endParaRPr lang="en-US" sz="1800" dirty="0">
              <a:solidFill>
                <a:srgbClr val="5A5A5A"/>
              </a:solidFill>
              <a:effectLst/>
              <a:latin typeface="+mj-lt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57250" algn="l"/>
              </a:tabLst>
            </a:pPr>
            <a:r>
              <a:rPr lang="en-US" sz="18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Animals</a:t>
            </a: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857250" algn="l"/>
              </a:tabLst>
            </a:pPr>
            <a:r>
              <a:rPr lang="en-US" sz="18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Anthrozoös</a:t>
            </a:r>
            <a:r>
              <a:rPr lang="en-US" sz="18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The Journal of Applied Animal Welfare Science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243815-EC2C-4C1F-87A2-45D07E72438E}"/>
              </a:ext>
            </a:extLst>
          </p:cNvPr>
          <p:cNvSpPr txBox="1">
            <a:spLocks/>
          </p:cNvSpPr>
          <p:nvPr/>
        </p:nvSpPr>
        <p:spPr>
          <a:xfrm>
            <a:off x="1028160" y="2340528"/>
            <a:ext cx="5249157" cy="2392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Wingdings 2" panose="05020102010507070707" pitchFamily="18" charset="2"/>
              <a:buNone/>
              <a:tabLst>
                <a:tab pos="857250" algn="l"/>
              </a:tabLst>
            </a:pPr>
            <a:endParaRPr lang="en-US" sz="1800" dirty="0">
              <a:solidFill>
                <a:srgbClr val="5A5A5A"/>
              </a:solidFill>
              <a:latin typeface="+mj-lt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Association for Animal Welfare Advancement</a:t>
            </a:r>
            <a:endParaRPr lang="en-US" sz="18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Federated Humane Societies of PA</a:t>
            </a:r>
            <a:endParaRPr lang="en-US" sz="18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Spatial Data Science Conference</a:t>
            </a:r>
            <a:endParaRPr lang="en-US" sz="18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A2560B-67DA-496C-BE58-564E4BDC41C8}"/>
              </a:ext>
            </a:extLst>
          </p:cNvPr>
          <p:cNvSpPr txBox="1"/>
          <p:nvPr/>
        </p:nvSpPr>
        <p:spPr>
          <a:xfrm>
            <a:off x="1216403" y="1567010"/>
            <a:ext cx="322137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+mj-lt"/>
              </a:rPr>
              <a:t>Conferences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17159-7C70-484F-B1B4-E9C1CD6F7769}"/>
              </a:ext>
            </a:extLst>
          </p:cNvPr>
          <p:cNvSpPr txBox="1"/>
          <p:nvPr/>
        </p:nvSpPr>
        <p:spPr>
          <a:xfrm>
            <a:off x="6465560" y="1567011"/>
            <a:ext cx="322137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+mj-lt"/>
              </a:rPr>
              <a:t>Journals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95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A7F7-01C9-4060-A641-8C00D76A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0413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C2B1E-8AE3-40F9-9122-1590D2BE4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06286"/>
            <a:ext cx="11029615" cy="4669064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American Veterinary Medical Association (AVMA). (2018).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 Ownership and Demographics Sourcebook: 2017-2018 Edition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American Veterinary Medical Association: Schaumburg, IL, USA.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American Society for the Prevention of Cruelty to Animals (ASPCA). (2020).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 Statistics. 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Accessed October 24, 2020 at https://www.aspca.org/animal-homelessness/shelter-intake-and-surrender/pet-statistics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Best Friends Animal Society. (2020).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Pet Life Saving Dashboard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Application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Accessed online October 24, 2020 at https://bestfriends.org/2025-goal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Bir, C., </a:t>
            </a:r>
            <a:r>
              <a:rPr lang="en-US" sz="19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Widmar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N. J. O., &amp; </a:t>
            </a:r>
            <a:r>
              <a:rPr lang="en-US" sz="19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Croney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C. C. (2017). Stated preferences for dog characteristics and sources of acquisition.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Animals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(8), 1–19. https://doi.org/10.3390/ani7080059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Dolan, E. D., Scotto, J., Slater, M., &amp; Weiss, E. (2015). Risk factors for dog relinquishment to a Los Angeles municipal animal shelter.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Animals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(4), 1311–1328. </a:t>
            </a:r>
            <a:r>
              <a:rPr lang="en-US" sz="1900" u="sng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https://doi.org/10.3390/ani5040413</a:t>
            </a: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Dyer, J. L., &amp; </a:t>
            </a:r>
            <a:r>
              <a:rPr lang="en-US" sz="19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Milot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L. (2019). Social vulnerability assessment of dog intake location data as a planning tool for community health program development: A case study in Athens-Clarke County, GA, 2014-2016. </a:t>
            </a:r>
            <a:r>
              <a:rPr lang="en-US" sz="1900" i="1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PLoS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ONE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(12), 1–20. </a:t>
            </a:r>
            <a:r>
              <a:rPr lang="en-US" sz="1900" u="sng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https://doi.org/10.1371/journal.pone.0225282</a:t>
            </a: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Gunter, L. M., Barber, R. T., &amp; Wynne, C. D. L. (2016). What’s in a name? Effect of breed perceptions &amp; labeling on attractiveness, adoptions &amp; length of stay for pit-bull-type dogs. </a:t>
            </a:r>
            <a:r>
              <a:rPr lang="en-US" sz="1900" i="1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PLoS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ONE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(3), 1–20. </a:t>
            </a:r>
            <a:r>
              <a:rPr lang="en-US" sz="1900" u="sng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https://doi.org/10.1371/journal.pone.0146857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Hawes, S. M., Camacho, B. A., Tedeschi, P., &amp; Morris, K. N. (2019). Temporal trends in intake and outcome data for animal shelter and rescue facilities in Colorado from 2000 through 2015.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Journal of the American Veterinary Medical Association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254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(3), 363–372. </a:t>
            </a:r>
            <a:r>
              <a:rPr lang="en-US" sz="1900" u="sng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https://doi.org/10.2460/javma.254.3.363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Herzog, Hal. (2018).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Puzzling Geography of Animal Shelter Dog Euthanasia. 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Accessed October 20, 2020 from </a:t>
            </a:r>
            <a:r>
              <a:rPr lang="en-US" sz="1900" u="sng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https://www.psychologytoday.com/us/blog/animals-and-us/201805/the-puzzling-geography-animal-shelter-dog-euthanasia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New, J. C., Salman, M. D., King, M., Scarlett, J. M., </a:t>
            </a:r>
            <a:r>
              <a:rPr lang="en-US" sz="19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Kass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P. H., &amp; Hutchison, J. M. (2000). Characteristics of Shelter-Relinquished Animals and Their Owners Compared With Animals and Their Owners in U.S. Pet-Owning Households.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Journal of Applied Animal Welfare Science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9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9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(3), 179–201. https://doi.org/10.1207/s15327604jaws0303_1</a:t>
            </a:r>
            <a:endParaRPr lang="en-US" sz="1900" dirty="0">
              <a:solidFill>
                <a:srgbClr val="5A5A5A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89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86285-3641-4BAC-8110-B5D728A1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72971"/>
          </a:xfrm>
        </p:spPr>
        <p:txBody>
          <a:bodyPr/>
          <a:lstStyle/>
          <a:p>
            <a:r>
              <a:rPr lang="en-US" dirty="0"/>
              <a:t>References,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EA242-6E8D-489E-92AC-04B239BFC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275127"/>
            <a:ext cx="11029615" cy="4700223"/>
          </a:xfrm>
        </p:spPr>
        <p:txBody>
          <a:bodyPr>
            <a:normAutofit fontScale="77500" lnSpcReduction="20000"/>
          </a:bodyPr>
          <a:lstStyle/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Patronek, G. J. (2010)A. Mapping and measuring disparities in welfare for cats across neighborhoods in a large US city.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 Journal of Veterinary Research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161–168. https://doi.org/10.2460/ajvr.71.2.161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Patronek, G. J. (2010)B. Use of geospatial neighborhood control locations for epidemiological analysis of community-level pet adoption patterns.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 Journal of Veterinary Research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(11), 1321–1330. https://doi.org/10.2460/ajvr.71.11.1321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Patronek, G. J., &amp; Crowe, A. (2018). Factors associated with high live release for dogs at a large, open-admission, municipal shelter.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(4), 1–16. https://doi.org/10.3390/ani8040045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Protopopova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&amp; Gunter, L. M. (2017). Adoption and relinquishment interventions at the animal shelter: A review.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 Welfare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(1), 35–48. https://doi.org/10.7120/09627286.26.1.035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Rowan, A., &amp; </a:t>
            </a: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Kartal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T. (2018). Dog population &amp; dog sheltering trends in the United States of America.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(5), 1–20. https://doi.org/10.3390/ani8050068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Salman, M. D. (1998). Human and Animal Factors Related to Relinquishment of Dogs and Cats in 12 Selected Animal Shelters in the United States.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Applied Animal Welfare Science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207–223.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Saunders, J., </a:t>
            </a: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Parast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Babey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H., &amp; Miles, J. V. (2017). Exploring the differences between pet and non-pet owners: Implications for human-animal interaction research and policy. </a:t>
            </a:r>
            <a:r>
              <a:rPr lang="en-US" sz="1600" i="1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PLoS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ONE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(6), 1–15. https://doi.org/10.1371/journal.pone.0179494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Sinski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B., &amp; </a:t>
            </a: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Gagné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 (2016). Give me shelter: the state of animal sheltering in Kentucky’s county shelter system.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Contemporary Justice Review: Issues in Criminal, Social, and Restorative Justice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250–266. https://doi.org/10.1080/10282580.2016.1169706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Shelter Animals Count (SAC). (2019).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 Sheltering Statistics 2019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Available for download at https://www.shelteranimalscount.org/data-reports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Weiss, E., Slater, M., Garrison, L., Drain, N., Dolan, E., Scarlett, J. M., &amp; </a:t>
            </a:r>
            <a:r>
              <a:rPr lang="en-US" sz="1600" dirty="0" err="1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Zawistowsk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L. (2014). Large dog relinquishment to two municipal facilities in New York city and Washington, D.C.: Identifying targets for intervention.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409–433. https://doi.org/10.3390/ani4030409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7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Woodruff, K., &amp; Smith, D. R. (2020). An Estimate of the Number of Dogs in US Shelters in 2015 and the Factors Affecting Their Fate.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Applied Animal Welfare Science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600" dirty="0">
                <a:solidFill>
                  <a:srgbClr val="5A5A5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302–314. https://doi.org/10.1080/10888705.2019.1663735</a:t>
            </a:r>
            <a:endParaRPr lang="en-US" sz="1600" dirty="0">
              <a:solidFill>
                <a:srgbClr val="5A5A5A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13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5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7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31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33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3" name="Rectangle 35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4A429-2317-4F7F-A015-BD22B371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5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dog looking at the camera&#10;&#10;Description automatically generated">
            <a:extLst>
              <a:ext uri="{FF2B5EF4-FFF2-40B4-BE49-F238E27FC236}">
                <a16:creationId xmlns:a16="http://schemas.microsoft.com/office/drawing/2014/main" id="{F4EF1E7E-1C9B-499E-8D31-7423A6887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39" r="-1" b="2745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58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C62D-6A1B-4049-A804-A0156D66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news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48627604-0F0A-4DEA-B2D4-A244D5F32A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461000"/>
            <a:ext cx="5607792" cy="2948877"/>
          </a:xfrm>
        </p:spPr>
      </p:pic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0E5D7C4A-BD62-453A-BA07-9107FAEC13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6675" y="2461000"/>
            <a:ext cx="5194300" cy="316631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FE0D0-EEAB-4CCD-A60F-D4DBEB570386}"/>
              </a:ext>
            </a:extLst>
          </p:cNvPr>
          <p:cNvSpPr txBox="1"/>
          <p:nvPr/>
        </p:nvSpPr>
        <p:spPr>
          <a:xfrm>
            <a:off x="690465" y="5627312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Rowan &amp; </a:t>
            </a:r>
            <a:r>
              <a:rPr lang="en-US" sz="1000" dirty="0" err="1"/>
              <a:t>Kartal</a:t>
            </a:r>
            <a:r>
              <a:rPr lang="en-US" sz="10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416990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4D1E-BA60-4A23-8EBC-1159C82F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Decreases in euthanasia over time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65AA958D-239A-4E9F-9880-A6024BBB0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6874565"/>
              </p:ext>
            </p:extLst>
          </p:nvPr>
        </p:nvGraphicFramePr>
        <p:xfrm>
          <a:off x="581025" y="2341563"/>
          <a:ext cx="1102995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F91AF9-EB77-41F9-873C-CDC735A0FDEC}"/>
              </a:ext>
            </a:extLst>
          </p:cNvPr>
          <p:cNvSpPr txBox="1"/>
          <p:nvPr/>
        </p:nvSpPr>
        <p:spPr>
          <a:xfrm>
            <a:off x="1203649" y="4961945"/>
            <a:ext cx="2397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00" dirty="0"/>
              <a:t>Spay/neuter campaigns</a:t>
            </a:r>
          </a:p>
        </p:txBody>
      </p:sp>
    </p:spTree>
    <p:extLst>
      <p:ext uri="{BB962C8B-B14F-4D97-AF65-F5344CB8AC3E}">
        <p14:creationId xmlns:p14="http://schemas.microsoft.com/office/powerpoint/2010/main" val="263327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34A4B7B9-9BC1-49B5-A20E-154D21F978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-460"/>
            <a:ext cx="12192139" cy="6858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og sitting on a rug&#10;&#10;Description automatically generated">
            <a:extLst>
              <a:ext uri="{FF2B5EF4-FFF2-40B4-BE49-F238E27FC236}">
                <a16:creationId xmlns:a16="http://schemas.microsoft.com/office/drawing/2014/main" id="{8AC34494-4DBE-444D-81DF-2F36BA9020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6" r="3" b="21236"/>
          <a:stretch/>
        </p:blipFill>
        <p:spPr>
          <a:xfrm>
            <a:off x="20" y="16"/>
            <a:ext cx="4578252" cy="260895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E2B1B2C-7545-4127-81AC-9389DF422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rgbClr val="465359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9B78A-2190-430D-82D5-7299F61D5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3125384"/>
            <a:ext cx="3412067" cy="891735"/>
          </a:xfrm>
        </p:spPr>
        <p:txBody>
          <a:bodyPr anchor="ctr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inspiration</a:t>
            </a:r>
          </a:p>
        </p:txBody>
      </p:sp>
      <p:pic>
        <p:nvPicPr>
          <p:cNvPr id="7" name="Picture 6" descr="A large brown dog lying on a bed&#10;&#10;Description automatically generated">
            <a:extLst>
              <a:ext uri="{FF2B5EF4-FFF2-40B4-BE49-F238E27FC236}">
                <a16:creationId xmlns:a16="http://schemas.microsoft.com/office/drawing/2014/main" id="{FCF8E8E5-D8CF-4FB7-859F-3AFBD72C6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18" b="32417"/>
          <a:stretch/>
        </p:blipFill>
        <p:spPr>
          <a:xfrm>
            <a:off x="4576634" y="10"/>
            <a:ext cx="3778801" cy="2557748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162D3B55-E2B8-436C-8364-39965AF32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4060209"/>
            <a:ext cx="3415074" cy="21932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Foster for Austin Pets Alive!</a:t>
            </a:r>
          </a:p>
          <a:p>
            <a:r>
              <a:rPr lang="en-US" dirty="0">
                <a:solidFill>
                  <a:srgbClr val="FFFFFF"/>
                </a:solidFill>
              </a:rPr>
              <a:t>Dogs come to the shelter for various reasons</a:t>
            </a:r>
          </a:p>
          <a:p>
            <a:r>
              <a:rPr lang="en-US" dirty="0">
                <a:solidFill>
                  <a:srgbClr val="FFFFFF"/>
                </a:solidFill>
              </a:rPr>
              <a:t>Adopted Oliver on Easter this year</a:t>
            </a:r>
          </a:p>
        </p:txBody>
      </p:sp>
      <p:pic>
        <p:nvPicPr>
          <p:cNvPr id="5" name="Content Placeholder 4" descr="A dog lying on a rug&#10;&#10;Description automatically generated">
            <a:extLst>
              <a:ext uri="{FF2B5EF4-FFF2-40B4-BE49-F238E27FC236}">
                <a16:creationId xmlns:a16="http://schemas.microsoft.com/office/drawing/2014/main" id="{336A8FC4-BD5B-4C52-96B6-C480A1BC3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36" b="-1"/>
          <a:stretch/>
        </p:blipFill>
        <p:spPr>
          <a:xfrm rot="5400000">
            <a:off x="4357982" y="2860993"/>
            <a:ext cx="4222375" cy="377163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7D310F0-DF56-4836-B600-DA0D2DCE1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6" y="-46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close up of a dog&#10;&#10;Description automatically generated">
            <a:extLst>
              <a:ext uri="{FF2B5EF4-FFF2-40B4-BE49-F238E27FC236}">
                <a16:creationId xmlns:a16="http://schemas.microsoft.com/office/drawing/2014/main" id="{D26C2EE3-7BEF-465B-8B4D-9E800DF215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57" b="8293"/>
          <a:stretch/>
        </p:blipFill>
        <p:spPr>
          <a:xfrm rot="5400000">
            <a:off x="6892065" y="1557598"/>
            <a:ext cx="6858000" cy="3741872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DD3F83B-131C-44EB-B983-57BBE5607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7531" y="0"/>
            <a:ext cx="1005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AF8FD60-7BF6-4532-BEDC-9201E154B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8412480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53538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10015B9-6046-41B8-83BD-71778D2F9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908232-52E2-4794-A6C1-54300FB9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9299F-BED7-44C5-9CC5-E542F9193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DDF273-E040-4765-AD05-872458E13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B510C-A08B-4C72-8D87-D01DCD3BD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1020431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Puzzling geography of animal shelter dog euthanasia</a:t>
            </a:r>
            <a:br>
              <a:rPr lang="en-US" sz="3300" i="0" dirty="0">
                <a:effectLst/>
              </a:rPr>
            </a:br>
            <a:endParaRPr lang="en-US" sz="33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4D92D46F-6B21-45E5-AFFA-57026B0F9F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7291" y="2705061"/>
            <a:ext cx="3616302" cy="3534936"/>
          </a:xfrm>
          <a:prstGeom prst="rect">
            <a:avLst/>
          </a:prstGeom>
        </p:spPr>
      </p:pic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FF773DA3-39C0-40C6-8D3F-81FA3F5FA4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4415" y="2707324"/>
            <a:ext cx="4048908" cy="35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22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308965-434A-4011-8316-8ABEFFED0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910B0D-8E24-46E7-93D7-329948C60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0"/>
            <a:ext cx="5609383" cy="952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215A71-CFAF-4964-A613-D07F75FC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9035" y="453825"/>
            <a:ext cx="5596432" cy="983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96B4CD-E96E-4C3A-924A-2584B31E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6533" y="1990059"/>
            <a:ext cx="5596432" cy="2954116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076722E-6858-49F6-BABB-0F614414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035" y="1894119"/>
            <a:ext cx="5596432" cy="30500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F9CD8-E655-4EE4-88AA-14D4DDC30468}"/>
              </a:ext>
            </a:extLst>
          </p:cNvPr>
          <p:cNvSpPr txBox="1"/>
          <p:nvPr/>
        </p:nvSpPr>
        <p:spPr>
          <a:xfrm>
            <a:off x="615820" y="5122506"/>
            <a:ext cx="2190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Shelter Animals Count, 2019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518D57-7CB0-40D6-A435-2CC64E609046}"/>
              </a:ext>
            </a:extLst>
          </p:cNvPr>
          <p:cNvSpPr txBox="1">
            <a:spLocks/>
          </p:cNvSpPr>
          <p:nvPr/>
        </p:nvSpPr>
        <p:spPr>
          <a:xfrm>
            <a:off x="581193" y="729658"/>
            <a:ext cx="11029616" cy="9883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National Variations</a:t>
            </a:r>
          </a:p>
        </p:txBody>
      </p:sp>
    </p:spTree>
    <p:extLst>
      <p:ext uri="{BB962C8B-B14F-4D97-AF65-F5344CB8AC3E}">
        <p14:creationId xmlns:p14="http://schemas.microsoft.com/office/powerpoint/2010/main" val="3993799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35C8-F2DF-43E0-96A8-939E486E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Interstate Variations</a:t>
            </a:r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CE71348D-2DE9-4266-AA09-7BB5744C90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475184"/>
            <a:ext cx="5194300" cy="3137944"/>
          </a:xfrm>
        </p:spPr>
      </p:pic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390F1EA1-DBF7-4E4A-8122-B66ABCDC65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6675" y="2459795"/>
            <a:ext cx="5194300" cy="316872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50BAE1-1281-486F-A4D6-D59963078D1F}"/>
              </a:ext>
            </a:extLst>
          </p:cNvPr>
          <p:cNvSpPr txBox="1"/>
          <p:nvPr/>
        </p:nvSpPr>
        <p:spPr>
          <a:xfrm>
            <a:off x="690465" y="5627312"/>
            <a:ext cx="1834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Rowan &amp; </a:t>
            </a:r>
            <a:r>
              <a:rPr lang="en-US" sz="1000" dirty="0" err="1"/>
              <a:t>Kartal</a:t>
            </a:r>
            <a:r>
              <a:rPr lang="en-US" sz="1000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96263829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116C154-5A0F-4CDC-8C15-D2E2158464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6C3F92-CC28-42D8-BF09-077075551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6D3478-2986-4664-940C-67E0CAA21E0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1909</Words>
  <Application>Microsoft Office PowerPoint</Application>
  <PresentationFormat>Widescreen</PresentationFormat>
  <Paragraphs>215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 Math</vt:lpstr>
      <vt:lpstr>Franklin Gothic Book</vt:lpstr>
      <vt:lpstr>Franklin Gothic Demi</vt:lpstr>
      <vt:lpstr>Gill Sans MT</vt:lpstr>
      <vt:lpstr>Symbol</vt:lpstr>
      <vt:lpstr>Trebuchet MS</vt:lpstr>
      <vt:lpstr>Wingdings 2</vt:lpstr>
      <vt:lpstr>DividendVTI</vt:lpstr>
      <vt:lpstr>Explaining Geographic variation in shelter DOG outcomes</vt:lpstr>
      <vt:lpstr>Overview</vt:lpstr>
      <vt:lpstr>What’s happening in animal shelters</vt:lpstr>
      <vt:lpstr>The good news</vt:lpstr>
      <vt:lpstr>Decreases in euthanasia over time</vt:lpstr>
      <vt:lpstr>inspiration</vt:lpstr>
      <vt:lpstr>Puzzling geography of animal shelter dog euthanasia </vt:lpstr>
      <vt:lpstr>PowerPoint Presentation</vt:lpstr>
      <vt:lpstr>Interstate Variations</vt:lpstr>
      <vt:lpstr>NOT JUST MONEY SPENT</vt:lpstr>
      <vt:lpstr>PowerPoint Presentation</vt:lpstr>
      <vt:lpstr>PowerPoint Presentation</vt:lpstr>
      <vt:lpstr>Animal shelter reporting</vt:lpstr>
      <vt:lpstr>PowerPoint Presentation</vt:lpstr>
      <vt:lpstr>PowerPoint Presentation</vt:lpstr>
      <vt:lpstr>PowerPoint Presentation</vt:lpstr>
      <vt:lpstr>PowerPoint Presentation</vt:lpstr>
      <vt:lpstr>Demographics: Pet Owners vs Non-owners</vt:lpstr>
      <vt:lpstr>DOG owner CHARACTERISTICS</vt:lpstr>
      <vt:lpstr>Stray intake</vt:lpstr>
      <vt:lpstr>relinquishment</vt:lpstr>
      <vt:lpstr>PowerPoint Presentation</vt:lpstr>
      <vt:lpstr>PowerPoint Presentation</vt:lpstr>
      <vt:lpstr>Multivariate Linear regression</vt:lpstr>
      <vt:lpstr>Data required – Independent variables</vt:lpstr>
      <vt:lpstr>Data required – dependent variables</vt:lpstr>
      <vt:lpstr>Exploratory regression</vt:lpstr>
      <vt:lpstr>Geographically weighted regression  (GWR)</vt:lpstr>
      <vt:lpstr>Workflow</vt:lpstr>
      <vt:lpstr>Challenges/Limitations</vt:lpstr>
      <vt:lpstr>Anticipated results</vt:lpstr>
      <vt:lpstr>Timeline</vt:lpstr>
      <vt:lpstr>PowerPoint Presentation</vt:lpstr>
      <vt:lpstr>references</vt:lpstr>
      <vt:lpstr>References, cont.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Explaining Geographic variation in shelter DOG outcomes</dc:title>
  <dc:creator>Jenn</dc:creator>
  <cp:lastModifiedBy>Jenn</cp:lastModifiedBy>
  <cp:revision>4</cp:revision>
  <dcterms:created xsi:type="dcterms:W3CDTF">2020-12-01T02:48:02Z</dcterms:created>
  <dcterms:modified xsi:type="dcterms:W3CDTF">2020-12-03T02:48:53Z</dcterms:modified>
</cp:coreProperties>
</file>