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20" r:id="rId1"/>
  </p:sldMasterIdLst>
  <p:notesMasterIdLst>
    <p:notesMasterId r:id="rId27"/>
  </p:notesMasterIdLst>
  <p:sldIdLst>
    <p:sldId id="256" r:id="rId2"/>
    <p:sldId id="262" r:id="rId3"/>
    <p:sldId id="261" r:id="rId4"/>
    <p:sldId id="285" r:id="rId5"/>
    <p:sldId id="257" r:id="rId6"/>
    <p:sldId id="263" r:id="rId7"/>
    <p:sldId id="264" r:id="rId8"/>
    <p:sldId id="265" r:id="rId9"/>
    <p:sldId id="267" r:id="rId10"/>
    <p:sldId id="286" r:id="rId11"/>
    <p:sldId id="269" r:id="rId12"/>
    <p:sldId id="287" r:id="rId13"/>
    <p:sldId id="270" r:id="rId14"/>
    <p:sldId id="271" r:id="rId15"/>
    <p:sldId id="272" r:id="rId16"/>
    <p:sldId id="280" r:id="rId17"/>
    <p:sldId id="292" r:id="rId18"/>
    <p:sldId id="291" r:id="rId19"/>
    <p:sldId id="278" r:id="rId20"/>
    <p:sldId id="293" r:id="rId21"/>
    <p:sldId id="294" r:id="rId22"/>
    <p:sldId id="284" r:id="rId23"/>
    <p:sldId id="281" r:id="rId24"/>
    <p:sldId id="282" r:id="rId25"/>
    <p:sldId id="283" r:id="rId26"/>
  </p:sldIdLst>
  <p:sldSz cx="9144000" cy="6858000" type="screen4x3"/>
  <p:notesSz cx="6985000" cy="9283700"/>
  <p:embeddedFontLst>
    <p:embeddedFont>
      <p:font typeface="Corbel" pitchFamily="34" charset="0"/>
      <p:regular r:id="rId28"/>
      <p:bold r:id="rId29"/>
      <p:italic r:id="rId30"/>
      <p:boldItalic r:id="rId31"/>
    </p:embeddedFont>
    <p:embeddedFont>
      <p:font typeface="Wingdings 2" pitchFamily="18" charset="2"/>
      <p:regular r:id="rId32"/>
    </p:embeddedFont>
    <p:embeddedFont>
      <p:font typeface="Wingdings 3" pitchFamily="18" charset="2"/>
      <p:regular r:id="rId33"/>
    </p:embeddedFont>
    <p:embeddedFont>
      <p:font typeface="Calibri"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115" d="100"/>
          <a:sy n="115" d="100"/>
        </p:scale>
        <p:origin x="-216"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2D102D3C-3940-4891-A18F-4D95D5ABCE06}" type="datetimeFigureOut">
              <a:rPr lang="en-US" smtClean="0"/>
              <a:pPr/>
              <a:t>7/8/2011</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9D632289-D45B-450F-8F37-B2A9ACE4EA5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E86B4F3-BD43-4C56-850F-18955100F349}" type="datetime1">
              <a:rPr lang="en-US" smtClean="0"/>
              <a:pPr/>
              <a:t>7/8/2011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A6B76F-4DC0-43CB-9463-D1BFCC43D090}"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392953-EC2D-4C89-9943-2076A0DCC9E5}" type="datetime1">
              <a:rPr lang="en-US" smtClean="0"/>
              <a:pPr/>
              <a:t>7/8/2011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A6B76F-4DC0-43CB-9463-D1BFCC43D09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C252D2-887E-4649-95CF-FA0A1C2D2E0F}" type="datetime1">
              <a:rPr lang="en-US" smtClean="0"/>
              <a:pPr/>
              <a:t>7/8/2011</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17A6B76F-4DC0-43CB-9463-D1BFCC43D09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F2EA6A-7131-4F9F-A212-99D6B8176727}" type="datetime1">
              <a:rPr lang="en-US" smtClean="0"/>
              <a:pPr/>
              <a:t>7/8/2011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A6B76F-4DC0-43CB-9463-D1BFCC43D09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E2322CF-5E13-43F8-BF7A-E153E12EE3A1}" type="datetime1">
              <a:rPr lang="en-US" smtClean="0"/>
              <a:pPr/>
              <a:t>7/8/2011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A6B76F-4DC0-43CB-9463-D1BFCC43D09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909FA95-A28F-4A4D-8823-1A9D93820700}" type="datetime1">
              <a:rPr lang="en-US" smtClean="0"/>
              <a:pPr/>
              <a:t>7/8/2011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A6B76F-4DC0-43CB-9463-D1BFCC43D09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0DD9145-4292-4FF2-B461-678F685EFD11}" type="datetime1">
              <a:rPr lang="en-US" smtClean="0"/>
              <a:pPr/>
              <a:t>7/8/2011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A6B76F-4DC0-43CB-9463-D1BFCC43D09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A266E7A-719C-497C-82E3-F75C6AF46098}" type="datetime1">
              <a:rPr lang="en-US" smtClean="0"/>
              <a:pPr/>
              <a:t>7/8/2011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A6B76F-4DC0-43CB-9463-D1BFCC43D09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E7C13-64F5-4150-8689-CC8FE08D234C}" type="datetime1">
              <a:rPr lang="en-US" smtClean="0"/>
              <a:pPr/>
              <a:t>7/8/2011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A6B76F-4DC0-43CB-9463-D1BFCC43D09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43EBAD-E851-4E99-89D4-526D88002EBA}" type="datetime1">
              <a:rPr lang="en-US" smtClean="0"/>
              <a:pPr/>
              <a:t>7/8/2011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A6B76F-4DC0-43CB-9463-D1BFCC43D090}"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5672E52-D0B7-42AF-A020-14EC61FCDDC8}" type="datetime1">
              <a:rPr lang="en-US" smtClean="0"/>
              <a:pPr/>
              <a:t>7/8/2011</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17A6B76F-4DC0-43CB-9463-D1BFCC43D09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055663A-84C7-47F0-9FFF-56E605560ADE}" type="datetime1">
              <a:rPr lang="en-US" smtClean="0"/>
              <a:pPr/>
              <a:t>7/8/2011</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7A6B76F-4DC0-43CB-9463-D1BFCC43D090}"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noBorder.png"/>
          <p:cNvPicPr>
            <a:picLocks noChangeAspect="1"/>
          </p:cNvPicPr>
          <p:nvPr/>
        </p:nvPicPr>
        <p:blipFill>
          <a:blip r:embed="rId2" cstate="print"/>
          <a:stretch>
            <a:fillRect/>
          </a:stretch>
        </p:blipFill>
        <p:spPr>
          <a:xfrm>
            <a:off x="343090" y="5715000"/>
            <a:ext cx="1523810" cy="761905"/>
          </a:xfrm>
          <a:prstGeom prst="rect">
            <a:avLst/>
          </a:prstGeom>
        </p:spPr>
      </p:pic>
      <p:sp>
        <p:nvSpPr>
          <p:cNvPr id="5" name="Text Placeholder 2"/>
          <p:cNvSpPr txBox="1">
            <a:spLocks/>
          </p:cNvSpPr>
          <p:nvPr/>
        </p:nvSpPr>
        <p:spPr>
          <a:xfrm>
            <a:off x="1371600" y="6019800"/>
            <a:ext cx="44958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r>
              <a:rPr kumimoji="0" lang="en-US" sz="1400" b="0" i="0" u="none" strike="noStrike" kern="1200" cap="none" spc="0" normalizeH="0" baseline="0" noProof="0" dirty="0" smtClean="0">
                <a:ln>
                  <a:noFill/>
                </a:ln>
                <a:solidFill>
                  <a:schemeClr val="tx2"/>
                </a:solidFill>
                <a:effectLst/>
                <a:uLnTx/>
                <a:uFillTx/>
                <a:latin typeface="+mn-lt"/>
                <a:ea typeface="+mn-ea"/>
                <a:cs typeface="+mn-cs"/>
              </a:rPr>
              <a:t>Candidate for Master of Geographic Information Systems </a:t>
            </a:r>
          </a:p>
        </p:txBody>
      </p:sp>
      <p:sp>
        <p:nvSpPr>
          <p:cNvPr id="9" name="Title 1"/>
          <p:cNvSpPr>
            <a:spLocks noGrp="1"/>
          </p:cNvSpPr>
          <p:nvPr>
            <p:ph type="ctrTitle"/>
          </p:nvPr>
        </p:nvSpPr>
        <p:spPr>
          <a:xfrm>
            <a:off x="685800" y="3355848"/>
            <a:ext cx="8077200" cy="1673352"/>
          </a:xfrm>
        </p:spPr>
        <p:txBody>
          <a:bodyPr>
            <a:normAutofit/>
          </a:bodyPr>
          <a:lstStyle/>
          <a:p>
            <a:r>
              <a:rPr lang="en-US" sz="3200" dirty="0" smtClean="0"/>
              <a:t>Integrating Point Cloud Data into Civil 3D</a:t>
            </a:r>
            <a:endParaRPr lang="en-US" sz="3200" dirty="0"/>
          </a:p>
        </p:txBody>
      </p:sp>
      <p:sp>
        <p:nvSpPr>
          <p:cNvPr id="10" name="Subtitle 2"/>
          <p:cNvSpPr>
            <a:spLocks noGrp="1"/>
          </p:cNvSpPr>
          <p:nvPr>
            <p:ph type="subTitle" idx="1"/>
          </p:nvPr>
        </p:nvSpPr>
        <p:spPr>
          <a:xfrm>
            <a:off x="685800" y="1828800"/>
            <a:ext cx="8077200" cy="1499616"/>
          </a:xfrm>
        </p:spPr>
        <p:txBody>
          <a:bodyPr/>
          <a:lstStyle/>
          <a:p>
            <a:r>
              <a:rPr lang="en-US" dirty="0"/>
              <a:t>Christy Graves – GEOG 596 A – </a:t>
            </a:r>
            <a:r>
              <a:rPr lang="en-US" dirty="0" smtClean="0"/>
              <a:t>July 7, </a:t>
            </a:r>
            <a:r>
              <a:rPr lang="en-US" dirty="0"/>
              <a:t>2011</a:t>
            </a:r>
          </a:p>
          <a:p>
            <a:r>
              <a:rPr lang="en-US" dirty="0"/>
              <a:t>Project Proposal for Peer Review</a:t>
            </a:r>
          </a:p>
          <a:p>
            <a:r>
              <a:rPr lang="en-US" dirty="0"/>
              <a:t>Advisor – Karen Schuckman</a:t>
            </a:r>
          </a:p>
          <a:p>
            <a:endParaRPr lang="en-US" dirty="0"/>
          </a:p>
        </p:txBody>
      </p:sp>
    </p:spTree>
    <p:extLst>
      <p:ext uri="{BB962C8B-B14F-4D97-AF65-F5344CB8AC3E}">
        <p14:creationId xmlns:p14="http://schemas.microsoft.com/office/powerpoint/2010/main" xmlns="" val="2519450137"/>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533400" y="152400"/>
            <a:ext cx="8077200" cy="246221"/>
          </a:xfrm>
          <a:prstGeom prst="rect">
            <a:avLst/>
          </a:prstGeom>
          <a:noFill/>
          <a:ln w="9525">
            <a:noFill/>
            <a:miter lim="800000"/>
            <a:headEnd/>
            <a:tailEnd/>
          </a:ln>
          <a:effectLst/>
        </p:spPr>
        <p:txBody>
          <a:bodyPr wrap="square">
            <a:spAutoFit/>
          </a:bodyPr>
          <a:lstStyle/>
          <a:p>
            <a:pPr>
              <a:spcBef>
                <a:spcPct val="50000"/>
              </a:spcBef>
            </a:pPr>
            <a:r>
              <a:rPr lang="en-US" sz="1000" dirty="0" smtClean="0"/>
              <a:t>Introduction &amp; Motivation          Project Goals          Background</a:t>
            </a:r>
            <a:r>
              <a:rPr lang="en-US" sz="1000" b="1" dirty="0" smtClean="0">
                <a:solidFill>
                  <a:schemeClr val="tx2"/>
                </a:solidFill>
              </a:rPr>
              <a:t>          Methodology</a:t>
            </a:r>
            <a:r>
              <a:rPr lang="en-US" sz="1000" dirty="0" smtClean="0"/>
              <a:t>          Software Comparisons          Office Workflow          Challenges</a:t>
            </a:r>
            <a:endParaRPr lang="en-US" sz="1000" dirty="0"/>
          </a:p>
        </p:txBody>
      </p:sp>
      <p:pic>
        <p:nvPicPr>
          <p:cNvPr id="9" name="Picture 8" descr="Bridge-front-side-iso with truss.jpg"/>
          <p:cNvPicPr>
            <a:picLocks noChangeAspect="1"/>
          </p:cNvPicPr>
          <p:nvPr/>
        </p:nvPicPr>
        <p:blipFill>
          <a:blip r:embed="rId2" cstate="print"/>
          <a:stretch>
            <a:fillRect/>
          </a:stretch>
        </p:blipFill>
        <p:spPr>
          <a:xfrm>
            <a:off x="533400" y="609600"/>
            <a:ext cx="8081812" cy="5723242"/>
          </a:xfrm>
          <a:prstGeom prst="rect">
            <a:avLst/>
          </a:prstGeom>
          <a:effectLst>
            <a:softEdge rad="31750"/>
          </a:effectLst>
        </p:spPr>
      </p:pic>
      <p:sp>
        <p:nvSpPr>
          <p:cNvPr id="10" name="Text Box 11"/>
          <p:cNvSpPr txBox="1">
            <a:spLocks noChangeArrowheads="1"/>
          </p:cNvSpPr>
          <p:nvPr/>
        </p:nvSpPr>
        <p:spPr bwMode="auto">
          <a:xfrm>
            <a:off x="2590800" y="6324600"/>
            <a:ext cx="4114800" cy="400110"/>
          </a:xfrm>
          <a:prstGeom prst="rect">
            <a:avLst/>
          </a:prstGeom>
          <a:noFill/>
          <a:ln w="9525">
            <a:noFill/>
            <a:miter lim="800000"/>
            <a:headEnd/>
            <a:tailEnd/>
          </a:ln>
          <a:effectLst/>
        </p:spPr>
        <p:txBody>
          <a:bodyPr wrap="square">
            <a:spAutoFit/>
          </a:bodyPr>
          <a:lstStyle/>
          <a:p>
            <a:pPr algn="ctr">
              <a:spcBef>
                <a:spcPct val="50000"/>
              </a:spcBef>
            </a:pPr>
            <a:r>
              <a:rPr lang="en-US" sz="1000" dirty="0" smtClean="0"/>
              <a:t>Laser scans of DuPont Bridge on US 98  east of Panama City, Florida   Source: Nobles Consulting Group, Inc.</a:t>
            </a:r>
            <a:endParaRPr lang="en-US" sz="1000" dirty="0">
              <a:solidFill>
                <a:schemeClr val="tx1">
                  <a:lumMod val="75000"/>
                </a:schemeClr>
              </a:solidFill>
            </a:endParaRPr>
          </a:p>
        </p:txBody>
      </p:sp>
      <p:pic>
        <p:nvPicPr>
          <p:cNvPr id="11" name="Picture 10" descr="Bridge entry view.jpg"/>
          <p:cNvPicPr>
            <a:picLocks noChangeAspect="1"/>
          </p:cNvPicPr>
          <p:nvPr/>
        </p:nvPicPr>
        <p:blipFill>
          <a:blip r:embed="rId3" cstate="print"/>
          <a:stretch>
            <a:fillRect/>
          </a:stretch>
        </p:blipFill>
        <p:spPr>
          <a:xfrm>
            <a:off x="533400" y="609600"/>
            <a:ext cx="8001000" cy="5687668"/>
          </a:xfrm>
          <a:prstGeom prst="rect">
            <a:avLst/>
          </a:prstGeom>
          <a:effectLst>
            <a:softEdge rad="31750"/>
          </a:effectLst>
        </p:spPr>
      </p:pic>
      <p:pic>
        <p:nvPicPr>
          <p:cNvPr id="12" name="Picture 11" descr="Bridge-piers.jpg"/>
          <p:cNvPicPr>
            <a:picLocks noChangeAspect="1"/>
          </p:cNvPicPr>
          <p:nvPr/>
        </p:nvPicPr>
        <p:blipFill>
          <a:blip r:embed="rId4" cstate="print"/>
          <a:stretch>
            <a:fillRect/>
          </a:stretch>
        </p:blipFill>
        <p:spPr>
          <a:xfrm>
            <a:off x="609600" y="609600"/>
            <a:ext cx="8039449" cy="5715000"/>
          </a:xfrm>
          <a:prstGeom prst="rect">
            <a:avLst/>
          </a:prstGeom>
          <a:effectLst>
            <a:softEdge rad="31750"/>
          </a:effectLst>
        </p:spPr>
      </p:pic>
      <p:pic>
        <p:nvPicPr>
          <p:cNvPr id="13" name="Picture 12" descr="Bridge span overview approach.jpg"/>
          <p:cNvPicPr>
            <a:picLocks noChangeAspect="1"/>
          </p:cNvPicPr>
          <p:nvPr/>
        </p:nvPicPr>
        <p:blipFill>
          <a:blip r:embed="rId5" cstate="print"/>
          <a:stretch>
            <a:fillRect/>
          </a:stretch>
        </p:blipFill>
        <p:spPr>
          <a:xfrm>
            <a:off x="533400" y="609600"/>
            <a:ext cx="8077200" cy="5732206"/>
          </a:xfrm>
          <a:prstGeom prst="rect">
            <a:avLst/>
          </a:prstGeom>
          <a:effectLst>
            <a:softEdge rad="31750"/>
          </a:effectLst>
        </p:spPr>
      </p:pic>
      <p:sp>
        <p:nvSpPr>
          <p:cNvPr id="14" name="Slide Number Placeholder 13"/>
          <p:cNvSpPr>
            <a:spLocks noGrp="1"/>
          </p:cNvSpPr>
          <p:nvPr>
            <p:ph type="sldNum" sz="quarter" idx="12"/>
          </p:nvPr>
        </p:nvSpPr>
        <p:spPr/>
        <p:txBody>
          <a:bodyPr/>
          <a:lstStyle/>
          <a:p>
            <a:fld id="{17A6B76F-4DC0-43CB-9463-D1BFCC43D090}" type="slidenum">
              <a:rPr lang="en-US" smtClean="0"/>
              <a:pPr/>
              <a:t>10</a:t>
            </a:fld>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81000" y="533400"/>
            <a:ext cx="8229600" cy="1600200"/>
          </a:xfrm>
          <a:prstGeom prst="rect">
            <a:avLst/>
          </a:prstGeom>
        </p:spPr>
        <p:txBody>
          <a:bodyPr>
            <a:normAutofit lnSpcReduction="1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Richard Pryce, PSM</a:t>
            </a:r>
          </a:p>
          <a:p>
            <a:pPr marL="438912" indent="-320040">
              <a:buClr>
                <a:schemeClr val="accent1"/>
              </a:buClr>
              <a:buSzPct val="80000"/>
              <a:buFont typeface="Wingdings 2"/>
              <a:buChar cha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Vice President, </a:t>
            </a:r>
            <a:r>
              <a:rPr lang="en-US" sz="1600" dirty="0" smtClean="0"/>
              <a:t>Surveying &amp; GIS, Craven Thompson &amp; Associates, Inc., Fort Lauderdale, FL</a:t>
            </a:r>
          </a:p>
          <a:p>
            <a:pPr marL="438912" indent="-320040">
              <a:buClr>
                <a:schemeClr val="accent1"/>
              </a:buClr>
              <a:buSzPct val="80000"/>
              <a:buFont typeface="Wingdings 2"/>
              <a:buChar cha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Company </a:t>
            </a:r>
            <a:r>
              <a:rPr lang="en-US" sz="1600" dirty="0" smtClean="0"/>
              <a:t>has completed projects combining aerial lidar and terrestrial laser scanning</a:t>
            </a:r>
          </a:p>
          <a:p>
            <a:pPr marL="438912" indent="-320040">
              <a:buClr>
                <a:schemeClr val="accent1"/>
              </a:buClr>
              <a:buSzPct val="80000"/>
              <a:buFont typeface="Wingdings 2"/>
              <a:buChar cha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CAD &amp; GIS</a:t>
            </a:r>
            <a:r>
              <a:rPr kumimoji="0" lang="en-US" sz="1600" b="0" i="0" u="none" strike="noStrike" kern="1200" cap="none" spc="0" normalizeH="0" noProof="0" dirty="0" smtClean="0">
                <a:ln>
                  <a:noFill/>
                </a:ln>
                <a:solidFill>
                  <a:schemeClr val="tx1"/>
                </a:solidFill>
                <a:effectLst/>
                <a:uLnTx/>
                <a:uFillTx/>
                <a:latin typeface="+mn-lt"/>
                <a:ea typeface="+mn-ea"/>
                <a:cs typeface="+mn-cs"/>
              </a:rPr>
              <a:t> software </a:t>
            </a:r>
            <a:r>
              <a:rPr lang="en-US" sz="1600" dirty="0" smtClean="0"/>
              <a:t>is used for surveying and engineering projects</a:t>
            </a:r>
          </a:p>
          <a:p>
            <a:pPr marL="438912" indent="-320040">
              <a:buClr>
                <a:schemeClr val="accent1"/>
              </a:buClr>
              <a:buSzPct val="80000"/>
              <a:buFont typeface="Wingdings 2"/>
              <a:buChar cha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Company uses </a:t>
            </a:r>
            <a:r>
              <a:rPr lang="en-US" sz="1600" dirty="0" smtClean="0"/>
              <a:t>their own a Leica ScanStation C-10 for ground-based scanning</a:t>
            </a:r>
          </a:p>
          <a:p>
            <a:pPr marL="438912" indent="-320040">
              <a:buClr>
                <a:schemeClr val="accent1"/>
              </a:buClr>
              <a:buSzPct val="80000"/>
              <a:buFont typeface="Wingdings 2"/>
              <a:buChar cha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They use </a:t>
            </a:r>
            <a:r>
              <a:rPr lang="en-US" sz="1600" dirty="0" smtClean="0"/>
              <a:t>Leica Cyclone &amp; CloudWorx software to process point cloud data </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 Box 11"/>
          <p:cNvSpPr txBox="1">
            <a:spLocks noChangeArrowheads="1"/>
          </p:cNvSpPr>
          <p:nvPr/>
        </p:nvSpPr>
        <p:spPr bwMode="auto">
          <a:xfrm>
            <a:off x="533400" y="152400"/>
            <a:ext cx="8077200" cy="246221"/>
          </a:xfrm>
          <a:prstGeom prst="rect">
            <a:avLst/>
          </a:prstGeom>
          <a:noFill/>
          <a:ln w="9525">
            <a:noFill/>
            <a:miter lim="800000"/>
            <a:headEnd/>
            <a:tailEnd/>
          </a:ln>
          <a:effectLst/>
        </p:spPr>
        <p:txBody>
          <a:bodyPr wrap="square">
            <a:spAutoFit/>
          </a:bodyPr>
          <a:lstStyle/>
          <a:p>
            <a:pPr>
              <a:spcBef>
                <a:spcPct val="50000"/>
              </a:spcBef>
            </a:pPr>
            <a:r>
              <a:rPr lang="en-US" sz="1000" dirty="0" smtClean="0"/>
              <a:t>Introduction &amp; Motivation          Project Goals          Background</a:t>
            </a:r>
            <a:r>
              <a:rPr lang="en-US" sz="1000" b="1" dirty="0" smtClean="0">
                <a:solidFill>
                  <a:schemeClr val="tx2"/>
                </a:solidFill>
              </a:rPr>
              <a:t>          Methodology</a:t>
            </a:r>
            <a:r>
              <a:rPr lang="en-US" sz="1000" dirty="0" smtClean="0"/>
              <a:t>          Software Comparisons          Office Workflow          Challenges</a:t>
            </a:r>
            <a:endParaRPr lang="en-US" sz="1000" dirty="0"/>
          </a:p>
        </p:txBody>
      </p:sp>
      <p:sp>
        <p:nvSpPr>
          <p:cNvPr id="5" name="Text Box 11"/>
          <p:cNvSpPr txBox="1">
            <a:spLocks noChangeArrowheads="1"/>
          </p:cNvSpPr>
          <p:nvPr/>
        </p:nvSpPr>
        <p:spPr bwMode="auto">
          <a:xfrm>
            <a:off x="1600200" y="5867400"/>
            <a:ext cx="2209800" cy="400110"/>
          </a:xfrm>
          <a:prstGeom prst="rect">
            <a:avLst/>
          </a:prstGeom>
          <a:noFill/>
          <a:ln w="9525">
            <a:noFill/>
            <a:miter lim="800000"/>
            <a:headEnd/>
            <a:tailEnd/>
          </a:ln>
          <a:effectLst/>
        </p:spPr>
        <p:txBody>
          <a:bodyPr wrap="square">
            <a:spAutoFit/>
          </a:bodyPr>
          <a:lstStyle/>
          <a:p>
            <a:pPr algn="ctr">
              <a:spcBef>
                <a:spcPct val="50000"/>
              </a:spcBef>
            </a:pPr>
            <a:r>
              <a:rPr lang="en-US" sz="1000" dirty="0" smtClean="0"/>
              <a:t>3D Laser Scans for Monterra Site.      FP&amp;L Transmission Lines</a:t>
            </a:r>
            <a:endParaRPr lang="en-US" sz="1000" dirty="0">
              <a:solidFill>
                <a:schemeClr val="tx1">
                  <a:lumMod val="75000"/>
                </a:schemeClr>
              </a:solidFill>
            </a:endParaRPr>
          </a:p>
        </p:txBody>
      </p:sp>
      <p:pic>
        <p:nvPicPr>
          <p:cNvPr id="8" name="Picture 7" descr="Power Pole Elevs-close.png"/>
          <p:cNvPicPr>
            <a:picLocks noChangeAspect="1"/>
          </p:cNvPicPr>
          <p:nvPr/>
        </p:nvPicPr>
        <p:blipFill>
          <a:blip r:embed="rId2" cstate="print"/>
          <a:stretch>
            <a:fillRect/>
          </a:stretch>
        </p:blipFill>
        <p:spPr>
          <a:xfrm>
            <a:off x="152400" y="2514600"/>
            <a:ext cx="4960654" cy="3219344"/>
          </a:xfrm>
          <a:prstGeom prst="rect">
            <a:avLst/>
          </a:prstGeom>
        </p:spPr>
      </p:pic>
      <p:pic>
        <p:nvPicPr>
          <p:cNvPr id="7" name="Picture 6" descr="Power Pole Elevs-Page 2.png"/>
          <p:cNvPicPr>
            <a:picLocks noChangeAspect="1"/>
          </p:cNvPicPr>
          <p:nvPr/>
        </p:nvPicPr>
        <p:blipFill>
          <a:blip r:embed="rId3" cstate="print"/>
          <a:stretch>
            <a:fillRect/>
          </a:stretch>
        </p:blipFill>
        <p:spPr>
          <a:xfrm>
            <a:off x="5257800" y="1981200"/>
            <a:ext cx="3456879" cy="4572000"/>
          </a:xfrm>
          <a:prstGeom prst="rect">
            <a:avLst/>
          </a:prstGeom>
          <a:effectLst>
            <a:softEdge rad="31750"/>
          </a:effectLst>
        </p:spPr>
      </p:pic>
      <p:sp>
        <p:nvSpPr>
          <p:cNvPr id="14" name="Slide Number Placeholder 13"/>
          <p:cNvSpPr>
            <a:spLocks noGrp="1"/>
          </p:cNvSpPr>
          <p:nvPr>
            <p:ph type="sldNum" sz="quarter" idx="12"/>
          </p:nvPr>
        </p:nvSpPr>
        <p:spPr/>
        <p:txBody>
          <a:bodyPr/>
          <a:lstStyle/>
          <a:p>
            <a:fld id="{17A6B76F-4DC0-43CB-9463-D1BFCC43D090}" type="slidenum">
              <a:rPr lang="en-US" smtClean="0"/>
              <a:pPr/>
              <a:t>11</a:t>
            </a:fld>
            <a:endParaRPr lang="en-US" dirty="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533400" y="152400"/>
            <a:ext cx="8077200" cy="246221"/>
          </a:xfrm>
          <a:prstGeom prst="rect">
            <a:avLst/>
          </a:prstGeom>
          <a:noFill/>
          <a:ln w="9525">
            <a:noFill/>
            <a:miter lim="800000"/>
            <a:headEnd/>
            <a:tailEnd/>
          </a:ln>
          <a:effectLst/>
        </p:spPr>
        <p:txBody>
          <a:bodyPr wrap="square">
            <a:spAutoFit/>
          </a:bodyPr>
          <a:lstStyle/>
          <a:p>
            <a:pPr>
              <a:spcBef>
                <a:spcPct val="50000"/>
              </a:spcBef>
            </a:pPr>
            <a:r>
              <a:rPr lang="en-US" sz="1000" dirty="0" smtClean="0"/>
              <a:t>Introduction &amp; Motivation          Project Goals          Background</a:t>
            </a:r>
            <a:r>
              <a:rPr lang="en-US" sz="1000" b="1" dirty="0" smtClean="0">
                <a:solidFill>
                  <a:schemeClr val="tx2"/>
                </a:solidFill>
              </a:rPr>
              <a:t>          Methodology</a:t>
            </a:r>
            <a:r>
              <a:rPr lang="en-US" sz="1000" dirty="0" smtClean="0"/>
              <a:t>          Software Comparisons          Office Workflow          Challenges</a:t>
            </a:r>
            <a:endParaRPr lang="en-US" sz="1000" dirty="0"/>
          </a:p>
        </p:txBody>
      </p:sp>
      <p:pic>
        <p:nvPicPr>
          <p:cNvPr id="9" name="Picture 8" descr="Fountain-scan-close.png"/>
          <p:cNvPicPr>
            <a:picLocks noChangeAspect="1"/>
          </p:cNvPicPr>
          <p:nvPr/>
        </p:nvPicPr>
        <p:blipFill>
          <a:blip r:embed="rId2" cstate="print"/>
          <a:stretch>
            <a:fillRect/>
          </a:stretch>
        </p:blipFill>
        <p:spPr>
          <a:xfrm>
            <a:off x="304800" y="609600"/>
            <a:ext cx="8609168" cy="5562600"/>
          </a:xfrm>
          <a:prstGeom prst="rect">
            <a:avLst/>
          </a:prstGeom>
          <a:effectLst>
            <a:softEdge rad="31750"/>
          </a:effectLst>
        </p:spPr>
      </p:pic>
      <p:sp>
        <p:nvSpPr>
          <p:cNvPr id="10" name="Text Box 11"/>
          <p:cNvSpPr txBox="1">
            <a:spLocks noChangeArrowheads="1"/>
          </p:cNvSpPr>
          <p:nvPr/>
        </p:nvSpPr>
        <p:spPr bwMode="auto">
          <a:xfrm>
            <a:off x="3276600" y="6172200"/>
            <a:ext cx="2819400" cy="553998"/>
          </a:xfrm>
          <a:prstGeom prst="rect">
            <a:avLst/>
          </a:prstGeom>
          <a:noFill/>
          <a:ln w="9525">
            <a:noFill/>
            <a:miter lim="800000"/>
            <a:headEnd/>
            <a:tailEnd/>
          </a:ln>
          <a:effectLst/>
        </p:spPr>
        <p:txBody>
          <a:bodyPr wrap="square">
            <a:spAutoFit/>
          </a:bodyPr>
          <a:lstStyle/>
          <a:p>
            <a:pPr algn="ctr">
              <a:spcBef>
                <a:spcPct val="50000"/>
              </a:spcBef>
            </a:pPr>
            <a:r>
              <a:rPr lang="en-US" sz="1000" dirty="0" smtClean="0"/>
              <a:t>3D Laser Scans &amp; As-Built Survey.                  Broward County Convention Center Fountain Site  Source:  Craven Thompson &amp; Associates, Inc.</a:t>
            </a:r>
            <a:endParaRPr lang="en-US" sz="1000" dirty="0">
              <a:solidFill>
                <a:schemeClr val="tx1">
                  <a:lumMod val="75000"/>
                </a:schemeClr>
              </a:solidFill>
            </a:endParaRPr>
          </a:p>
        </p:txBody>
      </p:sp>
      <p:pic>
        <p:nvPicPr>
          <p:cNvPr id="12" name="Picture 11" descr="Fountain PDF Scans.png"/>
          <p:cNvPicPr>
            <a:picLocks noChangeAspect="1"/>
          </p:cNvPicPr>
          <p:nvPr/>
        </p:nvPicPr>
        <p:blipFill>
          <a:blip r:embed="rId3" cstate="print"/>
          <a:stretch>
            <a:fillRect/>
          </a:stretch>
        </p:blipFill>
        <p:spPr>
          <a:xfrm>
            <a:off x="304800" y="609600"/>
            <a:ext cx="8610600" cy="5566791"/>
          </a:xfrm>
          <a:prstGeom prst="rect">
            <a:avLst/>
          </a:prstGeom>
          <a:effectLst>
            <a:softEdge rad="12700"/>
          </a:effectLst>
        </p:spPr>
      </p:pic>
      <p:pic>
        <p:nvPicPr>
          <p:cNvPr id="13" name="Picture 12" descr="Fountain PDF As-Built Survey.png"/>
          <p:cNvPicPr>
            <a:picLocks noChangeAspect="1"/>
          </p:cNvPicPr>
          <p:nvPr/>
        </p:nvPicPr>
        <p:blipFill>
          <a:blip r:embed="rId4" cstate="print"/>
          <a:stretch>
            <a:fillRect/>
          </a:stretch>
        </p:blipFill>
        <p:spPr>
          <a:xfrm>
            <a:off x="304800" y="609600"/>
            <a:ext cx="8610600" cy="5554788"/>
          </a:xfrm>
          <a:prstGeom prst="rect">
            <a:avLst/>
          </a:prstGeom>
          <a:effectLst>
            <a:softEdge rad="12700"/>
          </a:effectLst>
        </p:spPr>
      </p:pic>
      <p:sp>
        <p:nvSpPr>
          <p:cNvPr id="14" name="Slide Number Placeholder 13"/>
          <p:cNvSpPr>
            <a:spLocks noGrp="1"/>
          </p:cNvSpPr>
          <p:nvPr>
            <p:ph type="sldNum" sz="quarter" idx="12"/>
          </p:nvPr>
        </p:nvSpPr>
        <p:spPr/>
        <p:txBody>
          <a:bodyPr/>
          <a:lstStyle/>
          <a:p>
            <a:fld id="{17A6B76F-4DC0-43CB-9463-D1BFCC43D090}" type="slidenum">
              <a:rPr lang="en-US" smtClean="0"/>
              <a:pPr/>
              <a:t>12</a:t>
            </a:fld>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81000" y="533400"/>
            <a:ext cx="8305800" cy="2209800"/>
          </a:xfrm>
          <a:prstGeom prst="rect">
            <a:avLst/>
          </a:prstGeom>
        </p:spPr>
        <p:txBody>
          <a:bodyPr>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Tate Jones, PLS</a:t>
            </a:r>
          </a:p>
          <a:p>
            <a:pPr marL="896112" lvl="1" indent="-320040">
              <a:buClr>
                <a:schemeClr val="accent1"/>
              </a:buClr>
              <a:buSzPct val="80000"/>
              <a:buFont typeface="Wingdings 2"/>
              <a:buChar cha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President, </a:t>
            </a:r>
            <a:r>
              <a:rPr lang="en-US" sz="1600" dirty="0" err="1" smtClean="0"/>
              <a:t>LandAir</a:t>
            </a:r>
            <a:r>
              <a:rPr lang="en-US" sz="1600" dirty="0" smtClean="0"/>
              <a:t> Surveying Company, Inc., Atlanta, Georgia</a:t>
            </a:r>
          </a:p>
          <a:p>
            <a:pPr marL="896112" lvl="1" indent="-320040">
              <a:buClr>
                <a:schemeClr val="accent1"/>
              </a:buClr>
              <a:buSzPct val="80000"/>
              <a:buFont typeface="Wingdings 2"/>
              <a:buChar cha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Company </a:t>
            </a:r>
            <a:r>
              <a:rPr lang="en-US" sz="1600" dirty="0" smtClean="0"/>
              <a:t>has been a user of 3D laser scanning for over 6 years</a:t>
            </a:r>
          </a:p>
          <a:p>
            <a:pPr marL="896112" lvl="1" indent="-320040">
              <a:buClr>
                <a:schemeClr val="accent1"/>
              </a:buClr>
              <a:buSzPct val="80000"/>
              <a:buFont typeface="Wingdings 2"/>
              <a:buChar cha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Company</a:t>
            </a:r>
            <a:r>
              <a:rPr kumimoji="0" lang="en-US" sz="1600" b="0" i="0" u="none" strike="noStrike" kern="1200" cap="none" spc="0" normalizeH="0" noProof="0" dirty="0" smtClean="0">
                <a:ln>
                  <a:noFill/>
                </a:ln>
                <a:solidFill>
                  <a:schemeClr val="tx1"/>
                </a:solidFill>
                <a:effectLst/>
                <a:uLnTx/>
                <a:uFillTx/>
                <a:latin typeface="+mn-lt"/>
                <a:ea typeface="+mn-ea"/>
                <a:cs typeface="+mn-cs"/>
              </a:rPr>
              <a:t> uses </a:t>
            </a:r>
            <a:r>
              <a:rPr lang="en-US" sz="1600" dirty="0" smtClean="0"/>
              <a:t>their own Leica HDS 3000 for ground-based scanning</a:t>
            </a:r>
          </a:p>
          <a:p>
            <a:pPr marL="896112" lvl="1" indent="-320040">
              <a:buClr>
                <a:schemeClr val="accent1"/>
              </a:buClr>
              <a:buSzPct val="80000"/>
              <a:buFont typeface="Wingdings 2"/>
              <a:buChar cha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The software</a:t>
            </a:r>
            <a:r>
              <a:rPr kumimoji="0" lang="en-US" sz="1600" b="0" i="0" u="none" strike="noStrike" kern="1200" cap="none" spc="0" normalizeH="0" noProof="0" dirty="0" smtClean="0">
                <a:ln>
                  <a:noFill/>
                </a:ln>
                <a:solidFill>
                  <a:schemeClr val="tx1"/>
                </a:solidFill>
                <a:effectLst/>
                <a:uLnTx/>
                <a:uFillTx/>
                <a:latin typeface="+mn-lt"/>
                <a:ea typeface="+mn-ea"/>
                <a:cs typeface="+mn-cs"/>
              </a:rPr>
              <a:t> </a:t>
            </a:r>
            <a:r>
              <a:rPr lang="en-US" sz="1600" dirty="0" smtClean="0"/>
              <a:t>they use includes Leica Cyclone &amp; CloudWorx for AutoCAD; TerraModel</a:t>
            </a:r>
          </a:p>
          <a:p>
            <a:pPr marL="896112" lvl="1" indent="-320040">
              <a:buClr>
                <a:schemeClr val="accent1"/>
              </a:buClr>
              <a:buSzPct val="80000"/>
              <a:buFont typeface="Wingdings 2"/>
              <a:buChar cha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Their </a:t>
            </a:r>
            <a:r>
              <a:rPr lang="en-US" sz="1600" dirty="0" smtClean="0"/>
              <a:t>laser scanning services include: As-Builts, accident reconstruction for law enforcement, architectural building scanning (including historical preservation), catastrophic event mapping, &amp; change detection</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 Box 11"/>
          <p:cNvSpPr txBox="1">
            <a:spLocks noChangeArrowheads="1"/>
          </p:cNvSpPr>
          <p:nvPr/>
        </p:nvSpPr>
        <p:spPr bwMode="auto">
          <a:xfrm>
            <a:off x="533400" y="152400"/>
            <a:ext cx="8077200" cy="246221"/>
          </a:xfrm>
          <a:prstGeom prst="rect">
            <a:avLst/>
          </a:prstGeom>
          <a:noFill/>
          <a:ln w="9525">
            <a:noFill/>
            <a:miter lim="800000"/>
            <a:headEnd/>
            <a:tailEnd/>
          </a:ln>
          <a:effectLst/>
        </p:spPr>
        <p:txBody>
          <a:bodyPr wrap="square">
            <a:spAutoFit/>
          </a:bodyPr>
          <a:lstStyle/>
          <a:p>
            <a:pPr>
              <a:spcBef>
                <a:spcPct val="50000"/>
              </a:spcBef>
            </a:pPr>
            <a:r>
              <a:rPr lang="en-US" sz="1000" dirty="0" smtClean="0"/>
              <a:t>Introduction &amp; Motivation          Project Goals          Background</a:t>
            </a:r>
            <a:r>
              <a:rPr lang="en-US" sz="1000" b="1" dirty="0" smtClean="0">
                <a:solidFill>
                  <a:schemeClr val="tx2"/>
                </a:solidFill>
              </a:rPr>
              <a:t>          Methodology</a:t>
            </a:r>
            <a:r>
              <a:rPr lang="en-US" sz="1000" dirty="0" smtClean="0"/>
              <a:t>          Software Comparisons          Office Workflow          Challenges</a:t>
            </a:r>
            <a:endParaRPr lang="en-US" sz="1000" dirty="0"/>
          </a:p>
        </p:txBody>
      </p:sp>
      <p:sp>
        <p:nvSpPr>
          <p:cNvPr id="5" name="Text Box 11"/>
          <p:cNvSpPr txBox="1">
            <a:spLocks noChangeArrowheads="1"/>
          </p:cNvSpPr>
          <p:nvPr/>
        </p:nvSpPr>
        <p:spPr bwMode="auto">
          <a:xfrm>
            <a:off x="152400" y="5105400"/>
            <a:ext cx="4876800" cy="784830"/>
          </a:xfrm>
          <a:prstGeom prst="rect">
            <a:avLst/>
          </a:prstGeom>
          <a:noFill/>
          <a:ln w="9525">
            <a:noFill/>
            <a:miter lim="800000"/>
            <a:headEnd/>
            <a:tailEnd/>
          </a:ln>
          <a:effectLst/>
        </p:spPr>
        <p:txBody>
          <a:bodyPr wrap="square">
            <a:spAutoFit/>
          </a:bodyPr>
          <a:lstStyle/>
          <a:p>
            <a:pPr algn="ctr">
              <a:spcBef>
                <a:spcPct val="50000"/>
              </a:spcBef>
            </a:pPr>
            <a:r>
              <a:rPr lang="en-US" sz="1000" dirty="0" smtClean="0"/>
              <a:t>3D Laser Scan topographic &amp; location survey of downtown Augusta, Georgia</a:t>
            </a:r>
          </a:p>
          <a:p>
            <a:pPr algn="ctr">
              <a:spcBef>
                <a:spcPct val="50000"/>
              </a:spcBef>
            </a:pPr>
            <a:r>
              <a:rPr lang="en-US" sz="1000" dirty="0" smtClean="0"/>
              <a:t>The project will be used as a base map for a major downtown revitalization project.  New streetscapes, traffic signals, and utilities will be designed from the scanned survey.   Under- and above-ground utilities were also tied into the base mapping.</a:t>
            </a:r>
            <a:endParaRPr lang="en-US" sz="1000" dirty="0">
              <a:solidFill>
                <a:schemeClr val="tx1">
                  <a:lumMod val="75000"/>
                </a:schemeClr>
              </a:solidFill>
            </a:endParaRPr>
          </a:p>
        </p:txBody>
      </p:sp>
      <p:sp>
        <p:nvSpPr>
          <p:cNvPr id="6" name="Text Box 11"/>
          <p:cNvSpPr txBox="1">
            <a:spLocks noChangeArrowheads="1"/>
          </p:cNvSpPr>
          <p:nvPr/>
        </p:nvSpPr>
        <p:spPr bwMode="auto">
          <a:xfrm>
            <a:off x="5029200" y="5486400"/>
            <a:ext cx="3886200" cy="938719"/>
          </a:xfrm>
          <a:prstGeom prst="rect">
            <a:avLst/>
          </a:prstGeom>
          <a:noFill/>
          <a:ln w="9525">
            <a:noFill/>
            <a:miter lim="800000"/>
            <a:headEnd/>
            <a:tailEnd/>
          </a:ln>
          <a:effectLst/>
        </p:spPr>
        <p:txBody>
          <a:bodyPr wrap="square">
            <a:spAutoFit/>
          </a:bodyPr>
          <a:lstStyle/>
          <a:p>
            <a:pPr algn="ctr">
              <a:spcBef>
                <a:spcPct val="50000"/>
              </a:spcBef>
            </a:pPr>
            <a:r>
              <a:rPr lang="en-US" sz="1000" dirty="0" smtClean="0"/>
              <a:t>3D-Laser Scan survey of Webb Gin Road, Georgia</a:t>
            </a:r>
          </a:p>
          <a:p>
            <a:pPr algn="ctr">
              <a:spcBef>
                <a:spcPct val="50000"/>
              </a:spcBef>
            </a:pPr>
            <a:r>
              <a:rPr lang="en-US" sz="1000" dirty="0" smtClean="0"/>
              <a:t>The project will be used to redesign the bridge underpass and roadway above. The survey limits were approx. 1,450’.  Survey data included collecting visible surface utilities, location and contours of an existing detention pond. </a:t>
            </a:r>
            <a:endParaRPr lang="en-US" sz="1000" dirty="0">
              <a:solidFill>
                <a:schemeClr val="tx1">
                  <a:lumMod val="75000"/>
                </a:schemeClr>
              </a:solidFill>
            </a:endParaRPr>
          </a:p>
        </p:txBody>
      </p:sp>
      <p:pic>
        <p:nvPicPr>
          <p:cNvPr id="7" name="Picture 6" descr="Scan-downtown Augusta Georgia.jpg"/>
          <p:cNvPicPr>
            <a:picLocks noChangeAspect="1"/>
          </p:cNvPicPr>
          <p:nvPr/>
        </p:nvPicPr>
        <p:blipFill>
          <a:blip r:embed="rId2" cstate="print"/>
          <a:stretch>
            <a:fillRect/>
          </a:stretch>
        </p:blipFill>
        <p:spPr>
          <a:xfrm>
            <a:off x="304800" y="3048000"/>
            <a:ext cx="4512039" cy="1993692"/>
          </a:xfrm>
          <a:prstGeom prst="rect">
            <a:avLst/>
          </a:prstGeom>
          <a:effectLst/>
        </p:spPr>
      </p:pic>
      <p:pic>
        <p:nvPicPr>
          <p:cNvPr id="8" name="Picture 7" descr="Webb Gin Road Scan.jpg"/>
          <p:cNvPicPr>
            <a:picLocks noChangeAspect="1"/>
          </p:cNvPicPr>
          <p:nvPr/>
        </p:nvPicPr>
        <p:blipFill>
          <a:blip r:embed="rId3" cstate="print"/>
          <a:stretch>
            <a:fillRect/>
          </a:stretch>
        </p:blipFill>
        <p:spPr>
          <a:xfrm>
            <a:off x="5105400" y="3429000"/>
            <a:ext cx="3681984" cy="1999488"/>
          </a:xfrm>
          <a:prstGeom prst="rect">
            <a:avLst/>
          </a:prstGeom>
          <a:effectLst/>
        </p:spPr>
      </p:pic>
      <p:sp>
        <p:nvSpPr>
          <p:cNvPr id="9" name="Slide Number Placeholder 8"/>
          <p:cNvSpPr>
            <a:spLocks noGrp="1"/>
          </p:cNvSpPr>
          <p:nvPr>
            <p:ph type="sldNum" sz="quarter" idx="12"/>
          </p:nvPr>
        </p:nvSpPr>
        <p:spPr/>
        <p:txBody>
          <a:bodyPr/>
          <a:lstStyle/>
          <a:p>
            <a:fld id="{17A6B76F-4DC0-43CB-9463-D1BFCC43D090}" type="slidenum">
              <a:rPr lang="en-US" smtClean="0"/>
              <a:pPr/>
              <a:t>13</a:t>
            </a:fld>
            <a:endParaRPr lang="en-US"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81000" y="533400"/>
            <a:ext cx="8305800" cy="2514600"/>
          </a:xfrm>
          <a:prstGeom prst="rect">
            <a:avLst/>
          </a:prstGeom>
        </p:spPr>
        <p:txBody>
          <a:bodyPr>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Jerry Allen</a:t>
            </a:r>
          </a:p>
          <a:p>
            <a:pPr marL="896112" lvl="1" indent="-320040">
              <a:buClr>
                <a:schemeClr val="accent1"/>
              </a:buClr>
              <a:buSzPct val="80000"/>
              <a:buFont typeface="Wingdings 2"/>
              <a:buChar cha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Woolpert, Inc., </a:t>
            </a:r>
            <a:r>
              <a:rPr lang="en-US" sz="1600" dirty="0" smtClean="0"/>
              <a:t>Charlotte, North Carolina</a:t>
            </a:r>
          </a:p>
          <a:p>
            <a:pPr marL="896112" lvl="1" indent="-320040">
              <a:buClr>
                <a:schemeClr val="accent1"/>
              </a:buClr>
              <a:buSzPct val="80000"/>
              <a:buFont typeface="Wingdings 2"/>
              <a:buChar cha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Company </a:t>
            </a:r>
            <a:r>
              <a:rPr lang="en-US" sz="1600" dirty="0" smtClean="0"/>
              <a:t>is a design, geospatial and infrastructure management firm with more than 20 offices nationwide.</a:t>
            </a:r>
          </a:p>
          <a:p>
            <a:pPr marL="896112" lvl="1" indent="-320040">
              <a:buClr>
                <a:schemeClr val="accent1"/>
              </a:buClr>
              <a:buSzPct val="80000"/>
              <a:buFont typeface="Wingdings 2"/>
              <a:buChar cha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Other </a:t>
            </a:r>
            <a:r>
              <a:rPr lang="en-US" sz="1600" dirty="0" smtClean="0"/>
              <a:t>services include: airport design, LiDAR data collection, landscape architecture, 3-D laser scanning and mobile mapping, aeronautical obstruction surveys,  and storm water utility development</a:t>
            </a:r>
          </a:p>
          <a:p>
            <a:pPr marL="896112" lvl="1" indent="-320040">
              <a:buClr>
                <a:schemeClr val="accent1"/>
              </a:buClr>
              <a:buSzPct val="80000"/>
              <a:buFont typeface="Wingdings 2"/>
              <a:buChar cha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For </a:t>
            </a:r>
            <a:r>
              <a:rPr lang="en-US" sz="1600" dirty="0" smtClean="0"/>
              <a:t>post-processing point cloud data, the software they use includes Leica Cyclone, TerraSolid suite of tools, and Certainty 3D’s TopoDot software systems</a:t>
            </a:r>
          </a:p>
          <a:p>
            <a:pPr marL="896112" lvl="1" indent="-320040">
              <a:buClr>
                <a:schemeClr val="accent1"/>
              </a:buClr>
              <a:buSzPct val="80000"/>
              <a:buFont typeface="Wingdings 2"/>
              <a:buChar cha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 Box 11"/>
          <p:cNvSpPr txBox="1">
            <a:spLocks noChangeArrowheads="1"/>
          </p:cNvSpPr>
          <p:nvPr/>
        </p:nvSpPr>
        <p:spPr bwMode="auto">
          <a:xfrm>
            <a:off x="533400" y="152400"/>
            <a:ext cx="8077200" cy="246221"/>
          </a:xfrm>
          <a:prstGeom prst="rect">
            <a:avLst/>
          </a:prstGeom>
          <a:noFill/>
          <a:ln w="9525">
            <a:noFill/>
            <a:miter lim="800000"/>
            <a:headEnd/>
            <a:tailEnd/>
          </a:ln>
          <a:effectLst/>
        </p:spPr>
        <p:txBody>
          <a:bodyPr wrap="square">
            <a:spAutoFit/>
          </a:bodyPr>
          <a:lstStyle/>
          <a:p>
            <a:pPr>
              <a:spcBef>
                <a:spcPct val="50000"/>
              </a:spcBef>
            </a:pPr>
            <a:r>
              <a:rPr lang="en-US" sz="1000" dirty="0" smtClean="0"/>
              <a:t>Introduction &amp; Motivation          Project Goals          Background</a:t>
            </a:r>
            <a:r>
              <a:rPr lang="en-US" sz="1000" b="1" dirty="0" smtClean="0">
                <a:solidFill>
                  <a:schemeClr val="tx2"/>
                </a:solidFill>
              </a:rPr>
              <a:t>          Methodology</a:t>
            </a:r>
            <a:r>
              <a:rPr lang="en-US" sz="1000" dirty="0" smtClean="0"/>
              <a:t>          Software Comparisons          Office Workflow          Challenges</a:t>
            </a:r>
            <a:endParaRPr lang="en-US" sz="1000" dirty="0"/>
          </a:p>
        </p:txBody>
      </p:sp>
      <p:sp>
        <p:nvSpPr>
          <p:cNvPr id="5" name="Text Box 11"/>
          <p:cNvSpPr txBox="1">
            <a:spLocks noChangeArrowheads="1"/>
          </p:cNvSpPr>
          <p:nvPr/>
        </p:nvSpPr>
        <p:spPr bwMode="auto">
          <a:xfrm>
            <a:off x="1219200" y="6248400"/>
            <a:ext cx="3200400" cy="400110"/>
          </a:xfrm>
          <a:prstGeom prst="rect">
            <a:avLst/>
          </a:prstGeom>
          <a:noFill/>
          <a:ln w="9525">
            <a:noFill/>
            <a:miter lim="800000"/>
            <a:headEnd/>
            <a:tailEnd/>
          </a:ln>
          <a:effectLst/>
        </p:spPr>
        <p:txBody>
          <a:bodyPr wrap="square">
            <a:spAutoFit/>
          </a:bodyPr>
          <a:lstStyle/>
          <a:p>
            <a:pPr algn="ctr">
              <a:spcBef>
                <a:spcPct val="50000"/>
              </a:spcBef>
            </a:pPr>
            <a:r>
              <a:rPr lang="en-US" sz="1000" dirty="0" smtClean="0"/>
              <a:t>Mobile mapping point cloud imagery at intersections Tryon and Morehead, Charlotte, North Carolina</a:t>
            </a:r>
            <a:endParaRPr lang="en-US" sz="1000" dirty="0">
              <a:solidFill>
                <a:schemeClr val="tx1">
                  <a:lumMod val="75000"/>
                </a:schemeClr>
              </a:solidFill>
            </a:endParaRPr>
          </a:p>
        </p:txBody>
      </p:sp>
      <p:sp>
        <p:nvSpPr>
          <p:cNvPr id="6" name="Text Box 11"/>
          <p:cNvSpPr txBox="1">
            <a:spLocks noChangeArrowheads="1"/>
          </p:cNvSpPr>
          <p:nvPr/>
        </p:nvSpPr>
        <p:spPr bwMode="auto">
          <a:xfrm>
            <a:off x="5334000" y="5638800"/>
            <a:ext cx="3429000" cy="938719"/>
          </a:xfrm>
          <a:prstGeom prst="rect">
            <a:avLst/>
          </a:prstGeom>
          <a:noFill/>
          <a:ln w="9525">
            <a:noFill/>
            <a:miter lim="800000"/>
            <a:headEnd/>
            <a:tailEnd/>
          </a:ln>
          <a:effectLst/>
        </p:spPr>
        <p:txBody>
          <a:bodyPr wrap="square">
            <a:spAutoFit/>
          </a:bodyPr>
          <a:lstStyle/>
          <a:p>
            <a:pPr algn="ctr">
              <a:spcBef>
                <a:spcPct val="50000"/>
              </a:spcBef>
            </a:pPr>
            <a:r>
              <a:rPr lang="en-US" sz="1000" dirty="0" smtClean="0"/>
              <a:t>Woolpert Mobile Mapping System in Charlotte, NC</a:t>
            </a:r>
          </a:p>
          <a:p>
            <a:pPr algn="ctr">
              <a:spcBef>
                <a:spcPct val="50000"/>
              </a:spcBef>
            </a:pPr>
            <a:r>
              <a:rPr lang="en-US" sz="1000" dirty="0" smtClean="0"/>
              <a:t>Woolpert used their mobile mapping services to survey a 1.3 mile area of Tryon Street/I-277 overpass in Charlotte, NC.  The project will be used by the city in support of more bike- and pedestrian friendly roads .</a:t>
            </a:r>
            <a:endParaRPr lang="en-US" sz="1000" dirty="0"/>
          </a:p>
        </p:txBody>
      </p:sp>
      <p:pic>
        <p:nvPicPr>
          <p:cNvPr id="7" name="Picture 6" descr="Charlotte NC Overview scan street intersection.jpg"/>
          <p:cNvPicPr>
            <a:picLocks noChangeAspect="1"/>
          </p:cNvPicPr>
          <p:nvPr/>
        </p:nvPicPr>
        <p:blipFill>
          <a:blip r:embed="rId2" cstate="print"/>
          <a:stretch>
            <a:fillRect/>
          </a:stretch>
        </p:blipFill>
        <p:spPr>
          <a:xfrm>
            <a:off x="304800" y="3429000"/>
            <a:ext cx="4970761" cy="2743200"/>
          </a:xfrm>
          <a:prstGeom prst="rect">
            <a:avLst/>
          </a:prstGeom>
        </p:spPr>
      </p:pic>
      <p:pic>
        <p:nvPicPr>
          <p:cNvPr id="8" name="Picture 7" descr="Mobile Mapping.jpg"/>
          <p:cNvPicPr>
            <a:picLocks noChangeAspect="1"/>
          </p:cNvPicPr>
          <p:nvPr/>
        </p:nvPicPr>
        <p:blipFill>
          <a:blip r:embed="rId3" cstate="print"/>
          <a:stretch>
            <a:fillRect/>
          </a:stretch>
        </p:blipFill>
        <p:spPr>
          <a:xfrm>
            <a:off x="5410200" y="3505200"/>
            <a:ext cx="3169920" cy="2115312"/>
          </a:xfrm>
          <a:prstGeom prst="rect">
            <a:avLst/>
          </a:prstGeom>
        </p:spPr>
      </p:pic>
      <p:sp>
        <p:nvSpPr>
          <p:cNvPr id="9" name="Slide Number Placeholder 8"/>
          <p:cNvSpPr>
            <a:spLocks noGrp="1"/>
          </p:cNvSpPr>
          <p:nvPr>
            <p:ph type="sldNum" sz="quarter" idx="12"/>
          </p:nvPr>
        </p:nvSpPr>
        <p:spPr/>
        <p:txBody>
          <a:bodyPr/>
          <a:lstStyle/>
          <a:p>
            <a:fld id="{17A6B76F-4DC0-43CB-9463-D1BFCC43D090}" type="slidenum">
              <a:rPr lang="en-US" smtClean="0"/>
              <a:pPr/>
              <a:t>14</a:t>
            </a:fld>
            <a:endParaRPr lang="en-US"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533400" y="152400"/>
            <a:ext cx="8077200" cy="246221"/>
          </a:xfrm>
          <a:prstGeom prst="rect">
            <a:avLst/>
          </a:prstGeom>
          <a:noFill/>
          <a:ln w="9525">
            <a:noFill/>
            <a:miter lim="800000"/>
            <a:headEnd/>
            <a:tailEnd/>
          </a:ln>
          <a:effectLst/>
        </p:spPr>
        <p:txBody>
          <a:bodyPr wrap="square">
            <a:spAutoFit/>
          </a:bodyPr>
          <a:lstStyle/>
          <a:p>
            <a:pPr>
              <a:spcBef>
                <a:spcPct val="50000"/>
              </a:spcBef>
            </a:pPr>
            <a:r>
              <a:rPr lang="en-US" sz="1000" dirty="0" smtClean="0"/>
              <a:t>Introduction &amp; Motivation          Project Goals          Background</a:t>
            </a:r>
            <a:r>
              <a:rPr lang="en-US" sz="1000" b="1" dirty="0" smtClean="0">
                <a:solidFill>
                  <a:schemeClr val="tx2"/>
                </a:solidFill>
              </a:rPr>
              <a:t>          Methodology</a:t>
            </a:r>
            <a:r>
              <a:rPr lang="en-US" sz="1000" dirty="0" smtClean="0"/>
              <a:t>          Software Comparisons          Office Workflow          Challenges</a:t>
            </a:r>
            <a:endParaRPr lang="en-US" sz="1000" dirty="0"/>
          </a:p>
        </p:txBody>
      </p:sp>
      <p:sp>
        <p:nvSpPr>
          <p:cNvPr id="3" name="Content Placeholder 2"/>
          <p:cNvSpPr txBox="1">
            <a:spLocks/>
          </p:cNvSpPr>
          <p:nvPr/>
        </p:nvSpPr>
        <p:spPr>
          <a:xfrm>
            <a:off x="609600" y="685800"/>
            <a:ext cx="7848600" cy="4876800"/>
          </a:xfrm>
          <a:prstGeom prst="rect">
            <a:avLst/>
          </a:prstGeom>
        </p:spPr>
        <p:txBody>
          <a:bodyPr>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Attend Professional Conferences</a:t>
            </a: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Geosystems Hexagon 2011 International Conference</a:t>
            </a:r>
          </a:p>
          <a:p>
            <a:pPr marL="996696" lvl="2" indent="-228600">
              <a:spcBef>
                <a:spcPct val="20000"/>
              </a:spcBef>
              <a:buClr>
                <a:schemeClr val="accent3"/>
              </a:buClr>
              <a:buFont typeface="Arial"/>
              <a:buChar char="▪"/>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Information sessions: </a:t>
            </a:r>
            <a:r>
              <a:rPr lang="en-US" sz="1600" dirty="0" smtClean="0"/>
              <a:t>Introduction to 3D laser scanning basics</a:t>
            </a:r>
          </a:p>
          <a:p>
            <a:pPr marL="996696" lvl="2" indent="-228600">
              <a:spcBef>
                <a:spcPct val="20000"/>
              </a:spcBef>
              <a:buClr>
                <a:schemeClr val="accent3"/>
              </a:buClr>
              <a:buFont typeface="Arial"/>
              <a:buChar char="▪"/>
              <a:defRPr/>
            </a:pPr>
            <a:r>
              <a:rPr lang="en-US" sz="1600" dirty="0" smtClean="0"/>
              <a:t>Hands-on Training Workshops: Topographic office workflows for Laser Scanning</a:t>
            </a:r>
            <a:endParaRPr lang="en-US" dirty="0" smtClean="0"/>
          </a:p>
          <a:p>
            <a:pPr marL="438912" lvl="0" indent="-320040">
              <a:buClr>
                <a:schemeClr val="accent1"/>
              </a:buClr>
              <a:buSzPct val="80000"/>
              <a:buFont typeface="Wingdings 2"/>
              <a:buChar char=""/>
              <a:defRPr/>
            </a:pPr>
            <a:endParaRPr lang="en-US" sz="2400" noProof="0" dirty="0" smtClean="0"/>
          </a:p>
          <a:p>
            <a:pPr marL="438912" lvl="0" indent="-320040">
              <a:buClr>
                <a:schemeClr val="accent1"/>
              </a:buClr>
              <a:buSzPct val="80000"/>
              <a:buFont typeface="Wingdings 2"/>
              <a:buChar char=""/>
              <a:defRPr/>
            </a:pPr>
            <a:r>
              <a:rPr lang="en-US" sz="2400" noProof="0" dirty="0" smtClean="0"/>
              <a:t>Perform Internet Research</a:t>
            </a:r>
          </a:p>
          <a:p>
            <a:pPr marL="731520" lvl="1" indent="-274320">
              <a:spcBef>
                <a:spcPct val="20000"/>
              </a:spcBef>
              <a:buClr>
                <a:schemeClr val="accent2"/>
              </a:buClr>
              <a:buSzPct val="90000"/>
              <a:buFont typeface="Wingdings"/>
              <a:buChar char=""/>
              <a:defRPr/>
            </a:pPr>
            <a:r>
              <a:rPr lang="en-US" sz="2000" dirty="0" smtClean="0"/>
              <a:t>Training &amp; Software Documentation</a:t>
            </a:r>
          </a:p>
          <a:p>
            <a:pPr marL="996696" lvl="2" indent="-228600">
              <a:spcBef>
                <a:spcPct val="20000"/>
              </a:spcBef>
              <a:buClr>
                <a:schemeClr val="accent3"/>
              </a:buClr>
              <a:buSzPct val="90000"/>
              <a:buFont typeface="Arial"/>
              <a:buChar char="▪"/>
              <a:defRPr/>
            </a:pPr>
            <a:r>
              <a:rPr lang="en-US" sz="1600" dirty="0" smtClean="0"/>
              <a:t>Chad Studer – ADSK Solutions</a:t>
            </a:r>
          </a:p>
          <a:p>
            <a:pPr marL="996696" lvl="2" indent="-228600">
              <a:spcBef>
                <a:spcPct val="20000"/>
              </a:spcBef>
              <a:buClr>
                <a:schemeClr val="accent3"/>
              </a:buClr>
              <a:buSzPct val="90000"/>
              <a:buFont typeface="Arial"/>
              <a:buChar char="▪"/>
              <a:defRPr/>
            </a:pPr>
            <a:r>
              <a:rPr lang="en-US" sz="1600" dirty="0" smtClean="0"/>
              <a:t>GeoMetaVerse</a:t>
            </a:r>
          </a:p>
          <a:p>
            <a:pPr marL="1453896" lvl="3" indent="-228600">
              <a:spcBef>
                <a:spcPct val="20000"/>
              </a:spcBef>
              <a:buClr>
                <a:schemeClr val="accent3"/>
              </a:buClr>
              <a:buSzPct val="90000"/>
              <a:buFont typeface="Arial"/>
              <a:buChar char="▪"/>
              <a:defRPr/>
            </a:pPr>
            <a:r>
              <a:rPr lang="en-US" sz="1500" dirty="0" smtClean="0"/>
              <a:t>Developed to serve as a source of workflows for data acquisition and processing 3D data</a:t>
            </a:r>
          </a:p>
          <a:p>
            <a:pPr marL="1453896" lvl="3" indent="-228600">
              <a:spcBef>
                <a:spcPct val="20000"/>
              </a:spcBef>
              <a:buClr>
                <a:schemeClr val="accent3"/>
              </a:buClr>
              <a:buSzPct val="90000"/>
              <a:buFont typeface="Arial"/>
              <a:buChar char="▪"/>
              <a:defRPr/>
            </a:pPr>
            <a:r>
              <a:rPr lang="en-US" sz="1500" dirty="0" smtClean="0"/>
              <a:t>Part of the National Science Foundation (NSF) funded CI-TRAIN project</a:t>
            </a:r>
          </a:p>
          <a:p>
            <a:pPr marL="1453896" lvl="3" indent="-228600">
              <a:spcBef>
                <a:spcPct val="20000"/>
              </a:spcBef>
              <a:buClr>
                <a:schemeClr val="accent3"/>
              </a:buClr>
              <a:buSzPct val="90000"/>
              <a:buFont typeface="Arial"/>
              <a:buChar char="▪"/>
              <a:defRPr/>
            </a:pPr>
            <a:r>
              <a:rPr lang="en-US" sz="1500" dirty="0" smtClean="0"/>
              <a:t>CI-TRAIN – partnership of institutions of higher education in Arkansas &amp; West Virginal to transform the practice of information technology services for enabling scientific discovery</a:t>
            </a:r>
          </a:p>
          <a:p>
            <a:pPr marL="996696" lvl="2" indent="-228600">
              <a:spcBef>
                <a:spcPct val="20000"/>
              </a:spcBef>
              <a:buClr>
                <a:schemeClr val="accent3"/>
              </a:buClr>
              <a:buSzPct val="90000"/>
              <a:buFont typeface="Arial"/>
              <a:buChar char="▪"/>
              <a:defRPr/>
            </a:pPr>
            <a:endParaRPr lang="en-US" sz="1600" dirty="0" smtClean="0"/>
          </a:p>
          <a:p>
            <a:pPr marL="82296" indent="-228600">
              <a:spcBef>
                <a:spcPct val="20000"/>
              </a:spcBef>
              <a:buClr>
                <a:schemeClr val="accent3"/>
              </a:buCl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Hexagon Geosystems-color.png"/>
          <p:cNvPicPr>
            <a:picLocks noChangeAspect="1"/>
          </p:cNvPicPr>
          <p:nvPr/>
        </p:nvPicPr>
        <p:blipFill>
          <a:blip r:embed="rId2" cstate="print"/>
          <a:stretch>
            <a:fillRect/>
          </a:stretch>
        </p:blipFill>
        <p:spPr>
          <a:xfrm>
            <a:off x="7086600" y="1143000"/>
            <a:ext cx="1828800" cy="511728"/>
          </a:xfrm>
          <a:prstGeom prst="rect">
            <a:avLst/>
          </a:prstGeom>
          <a:effectLst>
            <a:reflection blurRad="6350" stA="52000" endA="300" endPos="35000" dir="5400000" sy="-100000" algn="bl" rotWithShape="0"/>
          </a:effectLst>
        </p:spPr>
      </p:pic>
      <p:pic>
        <p:nvPicPr>
          <p:cNvPr id="8" name="Picture 7" descr="GeoMetaVerse.png"/>
          <p:cNvPicPr>
            <a:picLocks noChangeAspect="1"/>
          </p:cNvPicPr>
          <p:nvPr/>
        </p:nvPicPr>
        <p:blipFill>
          <a:blip r:embed="rId3" cstate="print"/>
          <a:stretch>
            <a:fillRect/>
          </a:stretch>
        </p:blipFill>
        <p:spPr>
          <a:xfrm>
            <a:off x="1828800" y="5334000"/>
            <a:ext cx="6069498" cy="1066800"/>
          </a:xfrm>
          <a:prstGeom prst="rect">
            <a:avLst/>
          </a:prstGeom>
          <a:effectLst>
            <a:innerShdw blurRad="63500" dist="50800" dir="13500000">
              <a:prstClr val="black">
                <a:alpha val="50000"/>
              </a:prstClr>
            </a:innerShdw>
          </a:effectLst>
        </p:spPr>
      </p:pic>
      <p:sp>
        <p:nvSpPr>
          <p:cNvPr id="6" name="Slide Number Placeholder 5"/>
          <p:cNvSpPr>
            <a:spLocks noGrp="1"/>
          </p:cNvSpPr>
          <p:nvPr>
            <p:ph type="sldNum" sz="quarter" idx="12"/>
          </p:nvPr>
        </p:nvSpPr>
        <p:spPr/>
        <p:txBody>
          <a:bodyPr/>
          <a:lstStyle/>
          <a:p>
            <a:fld id="{17A6B76F-4DC0-43CB-9463-D1BFCC43D090}" type="slidenum">
              <a:rPr lang="en-US" smtClean="0"/>
              <a:pPr/>
              <a:t>15</a:t>
            </a:fld>
            <a:endParaRPr lang="en-US"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616944"/>
            <a:ext cx="8229600" cy="791231"/>
          </a:xfrm>
        </p:spPr>
        <p:txBody>
          <a:bodyPr>
            <a:normAutofit/>
          </a:bodyPr>
          <a:lstStyle/>
          <a:p>
            <a:r>
              <a:rPr lang="en-US" sz="3600" dirty="0" smtClean="0"/>
              <a:t>Software Considerations</a:t>
            </a:r>
            <a:endParaRPr lang="en-US" sz="3600" dirty="0"/>
          </a:p>
        </p:txBody>
      </p:sp>
      <p:sp>
        <p:nvSpPr>
          <p:cNvPr id="7" name="Content Placeholder 2"/>
          <p:cNvSpPr txBox="1">
            <a:spLocks/>
          </p:cNvSpPr>
          <p:nvPr/>
        </p:nvSpPr>
        <p:spPr>
          <a:xfrm>
            <a:off x="319489" y="1531344"/>
            <a:ext cx="8471971" cy="3007606"/>
          </a:xfrm>
          <a:prstGeom prst="rect">
            <a:avLst/>
          </a:prstGeom>
        </p:spPr>
        <p:txBody>
          <a:bodyPr>
            <a:normAutofit/>
          </a:bodyPr>
          <a:lstStyle/>
          <a:p>
            <a:pPr marL="438912" indent="-320040">
              <a:buClr>
                <a:schemeClr val="accent1"/>
              </a:buClr>
              <a:buSzPct val="80000"/>
              <a:buFont typeface="Wingdings 2"/>
              <a:buChar char=""/>
              <a:defRPr/>
            </a:pPr>
            <a:r>
              <a:rPr lang="en-US" sz="2400" dirty="0" smtClean="0"/>
              <a:t>Import/Export file formats</a:t>
            </a:r>
          </a:p>
          <a:p>
            <a:pPr marL="438912" indent="-320040">
              <a:buClr>
                <a:schemeClr val="accent1"/>
              </a:buClr>
              <a:buSzPct val="80000"/>
              <a:buFont typeface="Wingdings 2"/>
              <a:buChar char=""/>
              <a:defRPr/>
            </a:pPr>
            <a:r>
              <a:rPr lang="en-US" sz="2400" dirty="0" smtClean="0"/>
              <a:t>Desired Feature Extraction tools:</a:t>
            </a:r>
          </a:p>
          <a:p>
            <a:pPr marL="731520" lvl="1" indent="-274320">
              <a:spcBef>
                <a:spcPct val="20000"/>
              </a:spcBef>
              <a:buClr>
                <a:schemeClr val="accent2"/>
              </a:buClr>
              <a:buSzPct val="90000"/>
              <a:buFont typeface="Wingdings"/>
              <a:buChar char=""/>
              <a:defRPr/>
            </a:pPr>
            <a:r>
              <a:rPr lang="en-US" sz="2000" dirty="0" smtClean="0"/>
              <a:t>Ground Finder tool with variables or built-in algorithms</a:t>
            </a:r>
          </a:p>
          <a:p>
            <a:pPr marL="731520" lvl="1" indent="-274320">
              <a:spcBef>
                <a:spcPct val="20000"/>
              </a:spcBef>
              <a:buClr>
                <a:schemeClr val="accent2"/>
              </a:buClr>
              <a:buSzPct val="90000"/>
              <a:buFont typeface="Wingdings"/>
              <a:buChar char=""/>
              <a:defRPr/>
            </a:pPr>
            <a:r>
              <a:rPr lang="en-US" sz="2000" dirty="0" smtClean="0"/>
              <a:t>Cross-sections (by specifying the direction &amp; a thickness)</a:t>
            </a:r>
          </a:p>
          <a:p>
            <a:pPr marL="731520" lvl="1" indent="-274320">
              <a:spcBef>
                <a:spcPct val="20000"/>
              </a:spcBef>
              <a:buClr>
                <a:schemeClr val="accent2"/>
              </a:buClr>
              <a:buSzPct val="90000"/>
              <a:buFont typeface="Wingdings"/>
              <a:buChar char=""/>
              <a:defRPr/>
            </a:pPr>
            <a:r>
              <a:rPr lang="en-US" sz="2000" dirty="0" smtClean="0"/>
              <a:t>Elevation Grid</a:t>
            </a:r>
          </a:p>
          <a:p>
            <a:pPr marL="1188720" lvl="2" indent="-228600">
              <a:spcBef>
                <a:spcPct val="20000"/>
              </a:spcBef>
              <a:buClr>
                <a:schemeClr val="accent3"/>
              </a:buClr>
              <a:buSzPct val="90000"/>
              <a:buFont typeface="Arial"/>
              <a:buChar char="▪"/>
              <a:defRPr/>
            </a:pPr>
            <a:r>
              <a:rPr lang="en-US" sz="1600" dirty="0" smtClean="0"/>
              <a:t>Places spot shots on hard surfaces or ground areas at a specified interval</a:t>
            </a:r>
          </a:p>
          <a:p>
            <a:pPr marL="731520" lvl="1" indent="-274320">
              <a:spcBef>
                <a:spcPct val="20000"/>
              </a:spcBef>
              <a:buClr>
                <a:schemeClr val="accent2"/>
              </a:buClr>
              <a:buSzPct val="90000"/>
              <a:buFont typeface="Wingdings"/>
              <a:buChar char=""/>
              <a:defRPr/>
            </a:pPr>
            <a:r>
              <a:rPr lang="en-US" sz="2000" dirty="0" smtClean="0"/>
              <a:t>Assign codes or insert symbols for object identification &amp; location</a:t>
            </a:r>
          </a:p>
          <a:p>
            <a:pPr marL="1188720" lvl="2" indent="-228600">
              <a:spcBef>
                <a:spcPct val="20000"/>
              </a:spcBef>
              <a:buClr>
                <a:schemeClr val="accent3"/>
              </a:buClr>
              <a:buSzPct val="90000"/>
              <a:buFont typeface="Arial"/>
              <a:buChar char="▪"/>
              <a:defRPr/>
            </a:pPr>
            <a:r>
              <a:rPr lang="en-US" sz="1600" dirty="0" smtClean="0"/>
              <a:t>Trees, Light poles, Signs, Manholes, Property corner monumentation, etc.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 Box 11"/>
          <p:cNvSpPr txBox="1">
            <a:spLocks noChangeArrowheads="1"/>
          </p:cNvSpPr>
          <p:nvPr/>
        </p:nvSpPr>
        <p:spPr bwMode="auto">
          <a:xfrm>
            <a:off x="533400" y="152400"/>
            <a:ext cx="8077200" cy="246221"/>
          </a:xfrm>
          <a:prstGeom prst="rect">
            <a:avLst/>
          </a:prstGeom>
          <a:noFill/>
          <a:ln w="9525">
            <a:noFill/>
            <a:miter lim="800000"/>
            <a:headEnd/>
            <a:tailEnd/>
          </a:ln>
          <a:effectLst/>
        </p:spPr>
        <p:txBody>
          <a:bodyPr wrap="square">
            <a:spAutoFit/>
          </a:bodyPr>
          <a:lstStyle/>
          <a:p>
            <a:pPr>
              <a:spcBef>
                <a:spcPct val="50000"/>
              </a:spcBef>
            </a:pPr>
            <a:r>
              <a:rPr lang="en-US" sz="1000" dirty="0" smtClean="0"/>
              <a:t>Introduction &amp; Motivation          Project Goals          Background          Methodology          </a:t>
            </a:r>
            <a:r>
              <a:rPr lang="en-US" sz="1000" b="1" dirty="0" smtClean="0">
                <a:solidFill>
                  <a:schemeClr val="tx2"/>
                </a:solidFill>
              </a:rPr>
              <a:t>Software Comparisons          </a:t>
            </a:r>
            <a:r>
              <a:rPr lang="en-US" sz="1000" dirty="0" smtClean="0"/>
              <a:t>Office Workflow          Challenges</a:t>
            </a:r>
            <a:endParaRPr lang="en-US" sz="1000" dirty="0"/>
          </a:p>
        </p:txBody>
      </p:sp>
      <p:sp>
        <p:nvSpPr>
          <p:cNvPr id="12" name="Content Placeholder 2"/>
          <p:cNvSpPr txBox="1">
            <a:spLocks/>
          </p:cNvSpPr>
          <p:nvPr/>
        </p:nvSpPr>
        <p:spPr>
          <a:xfrm>
            <a:off x="304800" y="4354416"/>
            <a:ext cx="6114361" cy="2027105"/>
          </a:xfrm>
          <a:prstGeom prst="rect">
            <a:avLst/>
          </a:prstGeom>
        </p:spPr>
        <p:txBody>
          <a:bodyPr>
            <a:normAutofit/>
          </a:bodyPr>
          <a:lstStyle/>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lang="en-US" sz="2000" dirty="0" smtClean="0"/>
              <a:t>Break-line tool</a:t>
            </a:r>
          </a:p>
          <a:p>
            <a:pPr marL="1188720" lvl="2" indent="-228600">
              <a:spcBef>
                <a:spcPct val="20000"/>
              </a:spcBef>
              <a:buClr>
                <a:schemeClr val="accent3"/>
              </a:buClr>
              <a:buSzPct val="90000"/>
              <a:buFont typeface="Arial"/>
              <a:buChar char="▪"/>
              <a:defRPr/>
            </a:pPr>
            <a:r>
              <a:rPr lang="en-US" sz="1600" dirty="0" smtClean="0"/>
              <a:t>What is a breakline?  A line in a triangulated irregular network (TIN) that represents a distinct interruption in the slope of a surface, such as a ridge, road, or stream. No triangle in a TIN may cross a breakline (in other words, breaklines are enforced as triangle edges). Z-values along a breakline can be constant or variable.</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lang="en-US" sz="2000" dirty="0" smtClean="0"/>
          </a:p>
          <a:p>
            <a:pPr marL="82296" indent="-228600">
              <a:spcBef>
                <a:spcPct val="20000"/>
              </a:spcBef>
              <a:buClr>
                <a:schemeClr val="accent3"/>
              </a:buCl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3" name="Picture 12" descr="breakline.gif"/>
          <p:cNvPicPr>
            <a:picLocks noChangeAspect="1"/>
          </p:cNvPicPr>
          <p:nvPr/>
        </p:nvPicPr>
        <p:blipFill>
          <a:blip r:embed="rId2" cstate="print"/>
          <a:stretch>
            <a:fillRect/>
          </a:stretch>
        </p:blipFill>
        <p:spPr>
          <a:xfrm>
            <a:off x="6254823" y="4483867"/>
            <a:ext cx="2536637" cy="1708707"/>
          </a:xfrm>
          <a:prstGeom prst="rect">
            <a:avLst/>
          </a:prstGeom>
        </p:spPr>
      </p:pic>
      <p:sp>
        <p:nvSpPr>
          <p:cNvPr id="14" name="Text Box 11"/>
          <p:cNvSpPr txBox="1">
            <a:spLocks noChangeArrowheads="1"/>
          </p:cNvSpPr>
          <p:nvPr/>
        </p:nvSpPr>
        <p:spPr bwMode="auto">
          <a:xfrm>
            <a:off x="6136081" y="6194233"/>
            <a:ext cx="2743200" cy="246221"/>
          </a:xfrm>
          <a:prstGeom prst="rect">
            <a:avLst/>
          </a:prstGeom>
          <a:noFill/>
          <a:ln w="9525">
            <a:noFill/>
            <a:miter lim="800000"/>
            <a:headEnd/>
            <a:tailEnd/>
          </a:ln>
          <a:effectLst/>
        </p:spPr>
        <p:txBody>
          <a:bodyPr wrap="square">
            <a:spAutoFit/>
          </a:bodyPr>
          <a:lstStyle/>
          <a:p>
            <a:pPr algn="ctr">
              <a:spcBef>
                <a:spcPct val="50000"/>
              </a:spcBef>
            </a:pPr>
            <a:r>
              <a:rPr lang="en-US" sz="1000" dirty="0" smtClean="0"/>
              <a:t>Illustration showing a breakline.  Source: ESRI</a:t>
            </a:r>
            <a:endParaRPr lang="en-US" sz="1000" dirty="0">
              <a:solidFill>
                <a:schemeClr val="tx1">
                  <a:lumMod val="75000"/>
                </a:schemeClr>
              </a:solidFill>
            </a:endParaRPr>
          </a:p>
        </p:txBody>
      </p:sp>
      <p:sp>
        <p:nvSpPr>
          <p:cNvPr id="9" name="Slide Number Placeholder 8"/>
          <p:cNvSpPr>
            <a:spLocks noGrp="1"/>
          </p:cNvSpPr>
          <p:nvPr>
            <p:ph type="sldNum" sz="quarter" idx="12"/>
          </p:nvPr>
        </p:nvSpPr>
        <p:spPr/>
        <p:txBody>
          <a:bodyPr/>
          <a:lstStyle/>
          <a:p>
            <a:fld id="{17A6B76F-4DC0-43CB-9463-D1BFCC43D090}" type="slidenum">
              <a:rPr lang="en-US" smtClean="0"/>
              <a:pPr/>
              <a:t>16</a:t>
            </a:fld>
            <a:endParaRPr lang="en-US" dirty="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616944"/>
            <a:ext cx="8229600" cy="791231"/>
          </a:xfrm>
        </p:spPr>
        <p:txBody>
          <a:bodyPr>
            <a:normAutofit/>
          </a:bodyPr>
          <a:lstStyle/>
          <a:p>
            <a:r>
              <a:rPr lang="en-US" sz="3600" dirty="0" smtClean="0"/>
              <a:t>Software Comparisons</a:t>
            </a:r>
            <a:endParaRPr lang="en-US" sz="3600" dirty="0"/>
          </a:p>
        </p:txBody>
      </p:sp>
      <p:sp>
        <p:nvSpPr>
          <p:cNvPr id="8" name="Text Box 11"/>
          <p:cNvSpPr txBox="1">
            <a:spLocks noChangeArrowheads="1"/>
          </p:cNvSpPr>
          <p:nvPr/>
        </p:nvSpPr>
        <p:spPr bwMode="auto">
          <a:xfrm>
            <a:off x="533400" y="152400"/>
            <a:ext cx="8077200" cy="246221"/>
          </a:xfrm>
          <a:prstGeom prst="rect">
            <a:avLst/>
          </a:prstGeom>
          <a:noFill/>
          <a:ln w="9525">
            <a:noFill/>
            <a:miter lim="800000"/>
            <a:headEnd/>
            <a:tailEnd/>
          </a:ln>
          <a:effectLst/>
        </p:spPr>
        <p:txBody>
          <a:bodyPr wrap="square">
            <a:spAutoFit/>
          </a:bodyPr>
          <a:lstStyle/>
          <a:p>
            <a:pPr>
              <a:spcBef>
                <a:spcPct val="50000"/>
              </a:spcBef>
            </a:pPr>
            <a:r>
              <a:rPr lang="en-US" sz="1000" dirty="0" smtClean="0"/>
              <a:t>Introduction &amp; Motivation          Project Goals          Background          Methodology          </a:t>
            </a:r>
            <a:r>
              <a:rPr lang="en-US" sz="1000" b="1" dirty="0" smtClean="0">
                <a:solidFill>
                  <a:schemeClr val="tx2"/>
                </a:solidFill>
              </a:rPr>
              <a:t>Software Comparisons          </a:t>
            </a:r>
            <a:r>
              <a:rPr lang="en-US" sz="1000" dirty="0" smtClean="0"/>
              <a:t>Office Workflow          Challenges</a:t>
            </a:r>
            <a:endParaRPr lang="en-US" sz="1000" dirty="0"/>
          </a:p>
        </p:txBody>
      </p:sp>
      <p:sp>
        <p:nvSpPr>
          <p:cNvPr id="9" name="Slide Number Placeholder 8"/>
          <p:cNvSpPr>
            <a:spLocks noGrp="1"/>
          </p:cNvSpPr>
          <p:nvPr>
            <p:ph type="sldNum" sz="quarter" idx="12"/>
          </p:nvPr>
        </p:nvSpPr>
        <p:spPr/>
        <p:txBody>
          <a:bodyPr/>
          <a:lstStyle/>
          <a:p>
            <a:fld id="{17A6B76F-4DC0-43CB-9463-D1BFCC43D090}" type="slidenum">
              <a:rPr lang="en-US" smtClean="0"/>
              <a:pPr/>
              <a:t>17</a:t>
            </a:fld>
            <a:endParaRPr lang="en-US" dirty="0"/>
          </a:p>
        </p:txBody>
      </p:sp>
      <p:graphicFrame>
        <p:nvGraphicFramePr>
          <p:cNvPr id="10" name="Table 9"/>
          <p:cNvGraphicFramePr>
            <a:graphicFrameLocks noGrp="1"/>
          </p:cNvGraphicFramePr>
          <p:nvPr/>
        </p:nvGraphicFramePr>
        <p:xfrm>
          <a:off x="381000" y="1828800"/>
          <a:ext cx="8382000" cy="4114800"/>
        </p:xfrm>
        <a:graphic>
          <a:graphicData uri="http://schemas.openxmlformats.org/drawingml/2006/table">
            <a:tbl>
              <a:tblPr firstRow="1" bandRow="1">
                <a:tableStyleId>{5C22544A-7EE6-4342-B048-85BDC9FD1C3A}</a:tableStyleId>
              </a:tblPr>
              <a:tblGrid>
                <a:gridCol w="1219200"/>
                <a:gridCol w="1219200"/>
                <a:gridCol w="1219200"/>
                <a:gridCol w="1219200"/>
                <a:gridCol w="1143000"/>
                <a:gridCol w="1295400"/>
                <a:gridCol w="1066800"/>
              </a:tblGrid>
              <a:tr h="370840">
                <a:tc>
                  <a:txBody>
                    <a:bodyPr/>
                    <a:lstStyle/>
                    <a:p>
                      <a:pPr algn="ctr"/>
                      <a:r>
                        <a:rPr lang="en-US" sz="1200" dirty="0" smtClean="0"/>
                        <a:t>Software:</a:t>
                      </a:r>
                      <a:endParaRPr lang="en-US" sz="1200" dirty="0"/>
                    </a:p>
                  </a:txBody>
                  <a:tcPr/>
                </a:tc>
                <a:tc>
                  <a:txBody>
                    <a:bodyPr/>
                    <a:lstStyle/>
                    <a:p>
                      <a:pPr algn="ctr"/>
                      <a:r>
                        <a:rPr lang="en-US" sz="1200" dirty="0" smtClean="0"/>
                        <a:t>Does the software have integrated tools for topographic</a:t>
                      </a:r>
                      <a:r>
                        <a:rPr lang="en-US" sz="1200" baseline="0" dirty="0" smtClean="0"/>
                        <a:t> feature extraction?</a:t>
                      </a:r>
                      <a:endParaRPr lang="en-US" sz="1200" dirty="0"/>
                    </a:p>
                  </a:txBody>
                  <a:tcPr/>
                </a:tc>
                <a:tc>
                  <a:txBody>
                    <a:bodyPr/>
                    <a:lstStyle/>
                    <a:p>
                      <a:pPr algn="ctr"/>
                      <a:r>
                        <a:rPr lang="en-US" sz="1200" dirty="0" smtClean="0"/>
                        <a:t>Are the topographic</a:t>
                      </a:r>
                      <a:r>
                        <a:rPr lang="en-US" sz="1200" baseline="0" dirty="0" smtClean="0"/>
                        <a:t> </a:t>
                      </a:r>
                      <a:r>
                        <a:rPr lang="en-US" sz="1200" dirty="0" smtClean="0"/>
                        <a:t>feature extraction tools user friendly</a:t>
                      </a:r>
                      <a:r>
                        <a:rPr lang="en-US" sz="1200" baseline="0" dirty="0" smtClean="0"/>
                        <a:t> &amp; easy to work with?</a:t>
                      </a:r>
                      <a:endParaRPr lang="en-US" sz="1200" dirty="0"/>
                    </a:p>
                  </a:txBody>
                  <a:tcPr/>
                </a:tc>
                <a:tc>
                  <a:txBody>
                    <a:bodyPr/>
                    <a:lstStyle/>
                    <a:p>
                      <a:pPr algn="ctr"/>
                      <a:r>
                        <a:rPr lang="en-US" sz="1200" dirty="0" smtClean="0"/>
                        <a:t>Does the software work  within a CAD environment?</a:t>
                      </a:r>
                      <a:endParaRPr lang="en-US" sz="1200" dirty="0"/>
                    </a:p>
                  </a:txBody>
                  <a:tcPr/>
                </a:tc>
                <a:tc>
                  <a:txBody>
                    <a:bodyPr/>
                    <a:lstStyle/>
                    <a:p>
                      <a:pPr algn="ctr"/>
                      <a:r>
                        <a:rPr lang="en-US" sz="1200" dirty="0" smtClean="0"/>
                        <a:t>Is the software efficient when using zoom, pan &amp; 3D orbit commands?</a:t>
                      </a:r>
                      <a:endParaRPr lang="en-US" sz="1200" dirty="0"/>
                    </a:p>
                  </a:txBody>
                  <a:tcPr/>
                </a:tc>
                <a:tc>
                  <a:txBody>
                    <a:bodyPr/>
                    <a:lstStyle/>
                    <a:p>
                      <a:pPr algn="ctr"/>
                      <a:r>
                        <a:rPr lang="en-US" sz="1200" dirty="0" smtClean="0"/>
                        <a:t>Does</a:t>
                      </a:r>
                      <a:r>
                        <a:rPr lang="en-US" sz="1200" baseline="0" dirty="0" smtClean="0"/>
                        <a:t> the software  effectively import </a:t>
                      </a:r>
                      <a:r>
                        <a:rPr lang="en-US" sz="1200" u="sng" baseline="0" dirty="0" smtClean="0"/>
                        <a:t>calibrated </a:t>
                      </a:r>
                      <a:r>
                        <a:rPr lang="en-US" sz="1200" baseline="0" dirty="0" smtClean="0"/>
                        <a:t>images to match with the point cloud?</a:t>
                      </a:r>
                      <a:endParaRPr lang="en-US" sz="1200" dirty="0"/>
                    </a:p>
                  </a:txBody>
                  <a:tcPr/>
                </a:tc>
                <a:tc>
                  <a:txBody>
                    <a:bodyPr/>
                    <a:lstStyle/>
                    <a:p>
                      <a:pPr algn="ctr"/>
                      <a:r>
                        <a:rPr lang="en-US" sz="1200" dirty="0" smtClean="0"/>
                        <a:t>Does the software  support many external scanner data formats?</a:t>
                      </a:r>
                      <a:endParaRPr lang="en-US" sz="1200" dirty="0"/>
                    </a:p>
                  </a:txBody>
                  <a:tcPr/>
                </a:tc>
              </a:tr>
              <a:tr h="370840">
                <a:tc>
                  <a:txBody>
                    <a:bodyPr/>
                    <a:lstStyle/>
                    <a:p>
                      <a:r>
                        <a:rPr lang="en-US" sz="1200" dirty="0" err="1" smtClean="0"/>
                        <a:t>Leica</a:t>
                      </a:r>
                      <a:r>
                        <a:rPr lang="en-US" sz="1200" dirty="0" smtClean="0"/>
                        <a:t> Cyclone II </a:t>
                      </a:r>
                      <a:r>
                        <a:rPr lang="en-US" sz="1200" dirty="0" err="1" smtClean="0"/>
                        <a:t>Topo</a:t>
                      </a:r>
                      <a:endParaRPr lang="en-US" sz="1200" dirty="0" smtClean="0"/>
                    </a:p>
                    <a:p>
                      <a:endParaRPr lang="en-US" sz="1200" dirty="0"/>
                    </a:p>
                  </a:txBody>
                  <a:tcPr/>
                </a:tc>
                <a:tc>
                  <a:txBody>
                    <a:bodyPr/>
                    <a:lstStyle/>
                    <a:p>
                      <a:pPr algn="ctr"/>
                      <a:r>
                        <a:rPr lang="en-US" sz="1200" dirty="0" smtClean="0"/>
                        <a:t>Yes</a:t>
                      </a:r>
                      <a:endParaRPr lang="en-US" sz="1200" dirty="0"/>
                    </a:p>
                  </a:txBody>
                  <a:tcPr/>
                </a:tc>
                <a:tc>
                  <a:txBody>
                    <a:bodyPr/>
                    <a:lstStyle/>
                    <a:p>
                      <a:pPr algn="ctr"/>
                      <a:r>
                        <a:rPr lang="en-US" sz="1200" dirty="0" smtClean="0"/>
                        <a:t>No</a:t>
                      </a:r>
                      <a:endParaRPr lang="en-US" sz="1200" dirty="0"/>
                    </a:p>
                  </a:txBody>
                  <a:tcPr/>
                </a:tc>
                <a:tc>
                  <a:txBody>
                    <a:bodyPr/>
                    <a:lstStyle/>
                    <a:p>
                      <a:pPr algn="ctr"/>
                      <a:r>
                        <a:rPr lang="en-US" sz="1200" dirty="0" smtClean="0"/>
                        <a:t>No</a:t>
                      </a:r>
                      <a:endParaRPr lang="en-US" sz="1200" dirty="0"/>
                    </a:p>
                  </a:txBody>
                  <a:tcPr/>
                </a:tc>
                <a:tc>
                  <a:txBody>
                    <a:bodyPr/>
                    <a:lstStyle/>
                    <a:p>
                      <a:pPr algn="ctr"/>
                      <a:r>
                        <a:rPr lang="en-US" sz="1200" dirty="0" smtClean="0"/>
                        <a:t>Yes</a:t>
                      </a:r>
                      <a:endParaRPr lang="en-US" sz="1200" dirty="0"/>
                    </a:p>
                  </a:txBody>
                  <a:tcPr/>
                </a:tc>
                <a:tc>
                  <a:txBody>
                    <a:bodyPr/>
                    <a:lstStyle/>
                    <a:p>
                      <a:pPr algn="ctr"/>
                      <a:r>
                        <a:rPr lang="en-US" sz="1200" dirty="0" smtClean="0"/>
                        <a:t>No</a:t>
                      </a:r>
                      <a:endParaRPr lang="en-US" sz="1200" dirty="0"/>
                    </a:p>
                  </a:txBody>
                  <a:tcPr/>
                </a:tc>
                <a:tc>
                  <a:txBody>
                    <a:bodyPr/>
                    <a:lstStyle/>
                    <a:p>
                      <a:pPr algn="ctr"/>
                      <a:r>
                        <a:rPr lang="en-US" sz="1200" dirty="0" smtClean="0"/>
                        <a:t>No</a:t>
                      </a:r>
                      <a:endParaRPr lang="en-US" sz="1200" dirty="0"/>
                    </a:p>
                  </a:txBody>
                  <a:tcPr/>
                </a:tc>
              </a:tr>
              <a:tr h="370840">
                <a:tc>
                  <a:txBody>
                    <a:bodyPr/>
                    <a:lstStyle/>
                    <a:p>
                      <a:r>
                        <a:rPr lang="en-US" sz="1200" dirty="0" smtClean="0"/>
                        <a:t>Civil 3D: Point Cloud Feature Extraction</a:t>
                      </a:r>
                      <a:endParaRPr lang="en-US" sz="1200" dirty="0"/>
                    </a:p>
                  </a:txBody>
                  <a:tcPr/>
                </a:tc>
                <a:tc>
                  <a:txBody>
                    <a:bodyPr/>
                    <a:lstStyle/>
                    <a:p>
                      <a:pPr algn="ctr"/>
                      <a:r>
                        <a:rPr lang="en-US" sz="1200" dirty="0" smtClean="0"/>
                        <a:t>Yes</a:t>
                      </a:r>
                      <a:endParaRPr lang="en-US" sz="1200" dirty="0"/>
                    </a:p>
                  </a:txBody>
                  <a:tcPr/>
                </a:tc>
                <a:tc>
                  <a:txBody>
                    <a:bodyPr/>
                    <a:lstStyle/>
                    <a:p>
                      <a:pPr algn="ctr"/>
                      <a:r>
                        <a:rPr lang="en-US" sz="1200" dirty="0" smtClean="0"/>
                        <a:t>No</a:t>
                      </a:r>
                      <a:endParaRPr lang="en-US" sz="1200" dirty="0"/>
                    </a:p>
                  </a:txBody>
                  <a:tcPr/>
                </a:tc>
                <a:tc>
                  <a:txBody>
                    <a:bodyPr/>
                    <a:lstStyle/>
                    <a:p>
                      <a:pPr algn="ctr"/>
                      <a:r>
                        <a:rPr lang="en-US" sz="1200" dirty="0" smtClean="0"/>
                        <a:t>Yes</a:t>
                      </a:r>
                      <a:endParaRPr lang="en-US" sz="1200" dirty="0"/>
                    </a:p>
                  </a:txBody>
                  <a:tcPr/>
                </a:tc>
                <a:tc>
                  <a:txBody>
                    <a:bodyPr/>
                    <a:lstStyle/>
                    <a:p>
                      <a:pPr algn="ctr"/>
                      <a:r>
                        <a:rPr lang="en-US" sz="1200" dirty="0" smtClean="0"/>
                        <a:t>No</a:t>
                      </a:r>
                      <a:endParaRPr lang="en-US" sz="1200" dirty="0"/>
                    </a:p>
                  </a:txBody>
                  <a:tcPr/>
                </a:tc>
                <a:tc>
                  <a:txBody>
                    <a:bodyPr/>
                    <a:lstStyle/>
                    <a:p>
                      <a:pPr algn="ctr"/>
                      <a:r>
                        <a:rPr lang="en-US" sz="1200" dirty="0" smtClean="0"/>
                        <a:t>No</a:t>
                      </a:r>
                      <a:endParaRPr lang="en-US" sz="1200" dirty="0"/>
                    </a:p>
                  </a:txBody>
                  <a:tcPr/>
                </a:tc>
                <a:tc>
                  <a:txBody>
                    <a:bodyPr/>
                    <a:lstStyle/>
                    <a:p>
                      <a:pPr algn="ctr"/>
                      <a:r>
                        <a:rPr lang="en-US" sz="1200" dirty="0" smtClean="0"/>
                        <a:t>No</a:t>
                      </a:r>
                      <a:endParaRPr lang="en-US" sz="1200" dirty="0"/>
                    </a:p>
                  </a:txBody>
                  <a:tcPr/>
                </a:tc>
              </a:tr>
              <a:tr h="370840">
                <a:tc>
                  <a:txBody>
                    <a:bodyPr/>
                    <a:lstStyle/>
                    <a:p>
                      <a:r>
                        <a:rPr lang="en-US" sz="1200" dirty="0" err="1" smtClean="0"/>
                        <a:t>Kubit</a:t>
                      </a:r>
                      <a:r>
                        <a:rPr lang="en-US" sz="1200" dirty="0" smtClean="0"/>
                        <a:t> </a:t>
                      </a:r>
                      <a:r>
                        <a:rPr lang="en-US" sz="1200" dirty="0" err="1" smtClean="0"/>
                        <a:t>PointCloud</a:t>
                      </a:r>
                      <a:r>
                        <a:rPr lang="en-US" sz="1200" baseline="0" dirty="0" smtClean="0"/>
                        <a:t> Pro</a:t>
                      </a:r>
                    </a:p>
                    <a:p>
                      <a:endParaRPr lang="en-US" sz="1200" dirty="0"/>
                    </a:p>
                  </a:txBody>
                  <a:tcPr/>
                </a:tc>
                <a:tc>
                  <a:txBody>
                    <a:bodyPr/>
                    <a:lstStyle/>
                    <a:p>
                      <a:pPr algn="ctr"/>
                      <a:r>
                        <a:rPr lang="en-US" sz="1200" dirty="0" smtClean="0"/>
                        <a:t>No</a:t>
                      </a:r>
                      <a:endParaRPr lang="en-US" sz="1200" dirty="0"/>
                    </a:p>
                  </a:txBody>
                  <a:tcPr/>
                </a:tc>
                <a:tc>
                  <a:txBody>
                    <a:bodyPr/>
                    <a:lstStyle/>
                    <a:p>
                      <a:pPr algn="ctr"/>
                      <a:r>
                        <a:rPr lang="en-US" sz="1200" dirty="0" smtClean="0"/>
                        <a:t>-</a:t>
                      </a:r>
                      <a:endParaRPr lang="en-US" sz="1200" dirty="0"/>
                    </a:p>
                  </a:txBody>
                  <a:tcPr/>
                </a:tc>
                <a:tc>
                  <a:txBody>
                    <a:bodyPr/>
                    <a:lstStyle/>
                    <a:p>
                      <a:pPr algn="ctr"/>
                      <a:r>
                        <a:rPr lang="en-US" sz="1200" dirty="0" smtClean="0"/>
                        <a:t>Yes</a:t>
                      </a:r>
                      <a:endParaRPr lang="en-US" sz="1200" dirty="0"/>
                    </a:p>
                  </a:txBody>
                  <a:tcPr/>
                </a:tc>
                <a:tc>
                  <a:txBody>
                    <a:bodyPr/>
                    <a:lstStyle/>
                    <a:p>
                      <a:pPr algn="ctr"/>
                      <a:r>
                        <a:rPr lang="en-US" sz="1200" dirty="0" smtClean="0"/>
                        <a:t>Yes</a:t>
                      </a:r>
                      <a:endParaRPr lang="en-US" sz="1200" dirty="0"/>
                    </a:p>
                  </a:txBody>
                  <a:tcPr/>
                </a:tc>
                <a:tc>
                  <a:txBody>
                    <a:bodyPr/>
                    <a:lstStyle/>
                    <a:p>
                      <a:pPr algn="ctr"/>
                      <a:r>
                        <a:rPr lang="en-US" sz="1200" dirty="0" smtClean="0"/>
                        <a:t>No</a:t>
                      </a:r>
                      <a:endParaRPr lang="en-US" sz="1200" dirty="0"/>
                    </a:p>
                  </a:txBody>
                  <a:tcPr/>
                </a:tc>
                <a:tc>
                  <a:txBody>
                    <a:bodyPr/>
                    <a:lstStyle/>
                    <a:p>
                      <a:pPr algn="ctr"/>
                      <a:r>
                        <a:rPr lang="en-US" sz="1200" dirty="0" smtClean="0"/>
                        <a:t>Yes</a:t>
                      </a:r>
                      <a:endParaRPr lang="en-US" sz="1200" dirty="0"/>
                    </a:p>
                  </a:txBody>
                  <a:tcPr/>
                </a:tc>
              </a:tr>
              <a:tr h="370840">
                <a:tc>
                  <a:txBody>
                    <a:bodyPr/>
                    <a:lstStyle/>
                    <a:p>
                      <a:r>
                        <a:rPr lang="en-US" sz="1200" dirty="0" smtClean="0"/>
                        <a:t>Certainty 3D </a:t>
                      </a:r>
                      <a:r>
                        <a:rPr lang="en-US" sz="1200" dirty="0" err="1" smtClean="0"/>
                        <a:t>TopoDOT</a:t>
                      </a:r>
                      <a:endParaRPr lang="en-US" sz="1200" dirty="0" smtClean="0"/>
                    </a:p>
                    <a:p>
                      <a:endParaRPr lang="en-US" sz="1200" dirty="0"/>
                    </a:p>
                  </a:txBody>
                  <a:tcPr/>
                </a:tc>
                <a:tc>
                  <a:txBody>
                    <a:bodyPr/>
                    <a:lstStyle/>
                    <a:p>
                      <a:pPr algn="ctr"/>
                      <a:r>
                        <a:rPr lang="en-US" sz="1200" dirty="0" smtClean="0"/>
                        <a:t>Yes</a:t>
                      </a:r>
                      <a:endParaRPr lang="en-US" sz="1200" dirty="0"/>
                    </a:p>
                  </a:txBody>
                  <a:tcPr/>
                </a:tc>
                <a:tc>
                  <a:txBody>
                    <a:bodyPr/>
                    <a:lstStyle/>
                    <a:p>
                      <a:pPr algn="ctr"/>
                      <a:r>
                        <a:rPr lang="en-US" sz="1200" dirty="0" smtClean="0"/>
                        <a:t>Yes</a:t>
                      </a:r>
                      <a:endParaRPr lang="en-US" sz="1200" dirty="0"/>
                    </a:p>
                  </a:txBody>
                  <a:tcPr/>
                </a:tc>
                <a:tc>
                  <a:txBody>
                    <a:bodyPr/>
                    <a:lstStyle/>
                    <a:p>
                      <a:pPr algn="ctr"/>
                      <a:r>
                        <a:rPr lang="en-US" sz="1200" dirty="0" smtClean="0"/>
                        <a:t>Yes*</a:t>
                      </a:r>
                      <a:endParaRPr lang="en-US" sz="1200" dirty="0"/>
                    </a:p>
                  </a:txBody>
                  <a:tcPr/>
                </a:tc>
                <a:tc>
                  <a:txBody>
                    <a:bodyPr/>
                    <a:lstStyle/>
                    <a:p>
                      <a:pPr algn="ctr"/>
                      <a:r>
                        <a:rPr lang="en-US" sz="1200" dirty="0" smtClean="0"/>
                        <a:t>Yes</a:t>
                      </a:r>
                      <a:endParaRPr lang="en-US" sz="1200" dirty="0"/>
                    </a:p>
                  </a:txBody>
                  <a:tcPr/>
                </a:tc>
                <a:tc>
                  <a:txBody>
                    <a:bodyPr/>
                    <a:lstStyle/>
                    <a:p>
                      <a:pPr algn="ctr"/>
                      <a:r>
                        <a:rPr lang="en-US" sz="1200" dirty="0" smtClean="0"/>
                        <a:t>Yes</a:t>
                      </a:r>
                      <a:endParaRPr lang="en-US" sz="1200" dirty="0"/>
                    </a:p>
                  </a:txBody>
                  <a:tcPr/>
                </a:tc>
                <a:tc>
                  <a:txBody>
                    <a:bodyPr/>
                    <a:lstStyle/>
                    <a:p>
                      <a:pPr algn="ctr"/>
                      <a:r>
                        <a:rPr lang="en-US" sz="1200" dirty="0" smtClean="0"/>
                        <a:t>Yes</a:t>
                      </a:r>
                      <a:endParaRPr lang="en-US" sz="1200" dirty="0"/>
                    </a:p>
                  </a:txBody>
                  <a:tcPr/>
                </a:tc>
              </a:tr>
            </a:tbl>
          </a:graphicData>
        </a:graphic>
      </p:graphicFrame>
      <p:sp>
        <p:nvSpPr>
          <p:cNvPr id="11" name="Text Box 11"/>
          <p:cNvSpPr txBox="1">
            <a:spLocks noChangeArrowheads="1"/>
          </p:cNvSpPr>
          <p:nvPr/>
        </p:nvSpPr>
        <p:spPr bwMode="auto">
          <a:xfrm>
            <a:off x="4191000" y="6019800"/>
            <a:ext cx="3276600" cy="461665"/>
          </a:xfrm>
          <a:prstGeom prst="rect">
            <a:avLst/>
          </a:prstGeom>
          <a:noFill/>
          <a:ln w="9525">
            <a:noFill/>
            <a:miter lim="800000"/>
            <a:headEnd/>
            <a:tailEnd/>
          </a:ln>
          <a:effectLst/>
        </p:spPr>
        <p:txBody>
          <a:bodyPr wrap="square">
            <a:spAutoFit/>
          </a:bodyPr>
          <a:lstStyle/>
          <a:p>
            <a:pPr algn="ctr">
              <a:spcBef>
                <a:spcPct val="50000"/>
              </a:spcBef>
            </a:pPr>
            <a:r>
              <a:rPr lang="en-US" sz="1200" dirty="0" smtClean="0"/>
              <a:t>* = Only designed to work within </a:t>
            </a:r>
            <a:r>
              <a:rPr lang="en-US" sz="1200" dirty="0" err="1" smtClean="0"/>
              <a:t>MicroStation</a:t>
            </a:r>
            <a:r>
              <a:rPr lang="en-US" sz="1200" dirty="0" smtClean="0"/>
              <a:t> (not Civil 3D/AutoCAD)</a:t>
            </a:r>
            <a:endParaRPr lang="en-US" sz="1200" dirty="0">
              <a:solidFill>
                <a:schemeClr val="tx1">
                  <a:lumMod val="75000"/>
                </a:schemeClr>
              </a:solidFill>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
          <p:cNvSpPr txBox="1">
            <a:spLocks noChangeArrowheads="1"/>
          </p:cNvSpPr>
          <p:nvPr/>
        </p:nvSpPr>
        <p:spPr bwMode="auto">
          <a:xfrm>
            <a:off x="533400" y="152400"/>
            <a:ext cx="8077200" cy="246221"/>
          </a:xfrm>
          <a:prstGeom prst="rect">
            <a:avLst/>
          </a:prstGeom>
          <a:noFill/>
          <a:ln w="9525">
            <a:noFill/>
            <a:miter lim="800000"/>
            <a:headEnd/>
            <a:tailEnd/>
          </a:ln>
          <a:effectLst/>
        </p:spPr>
        <p:txBody>
          <a:bodyPr wrap="square">
            <a:spAutoFit/>
          </a:bodyPr>
          <a:lstStyle/>
          <a:p>
            <a:pPr>
              <a:spcBef>
                <a:spcPct val="50000"/>
              </a:spcBef>
            </a:pPr>
            <a:r>
              <a:rPr lang="en-US" sz="1000" dirty="0" smtClean="0"/>
              <a:t>Introduction &amp; Motivation          Project Goals          Background          Methodology          </a:t>
            </a:r>
            <a:r>
              <a:rPr lang="en-US" sz="1000" b="1" dirty="0" smtClean="0">
                <a:solidFill>
                  <a:schemeClr val="tx2"/>
                </a:solidFill>
              </a:rPr>
              <a:t>Software Comparisons          </a:t>
            </a:r>
            <a:r>
              <a:rPr lang="en-US" sz="1000" dirty="0" smtClean="0"/>
              <a:t>Office Workflow          Challenges</a:t>
            </a:r>
            <a:endParaRPr lang="en-US" sz="1000" dirty="0"/>
          </a:p>
        </p:txBody>
      </p:sp>
      <p:sp>
        <p:nvSpPr>
          <p:cNvPr id="13" name="Text Box 11"/>
          <p:cNvSpPr txBox="1">
            <a:spLocks noChangeArrowheads="1"/>
          </p:cNvSpPr>
          <p:nvPr/>
        </p:nvSpPr>
        <p:spPr bwMode="auto">
          <a:xfrm>
            <a:off x="1371600" y="6457890"/>
            <a:ext cx="6553200" cy="246221"/>
          </a:xfrm>
          <a:prstGeom prst="rect">
            <a:avLst/>
          </a:prstGeom>
          <a:noFill/>
          <a:ln w="9525">
            <a:noFill/>
            <a:miter lim="800000"/>
            <a:headEnd/>
            <a:tailEnd/>
          </a:ln>
          <a:effectLst/>
        </p:spPr>
        <p:txBody>
          <a:bodyPr wrap="square">
            <a:spAutoFit/>
          </a:bodyPr>
          <a:lstStyle/>
          <a:p>
            <a:pPr algn="ctr">
              <a:spcBef>
                <a:spcPct val="50000"/>
              </a:spcBef>
            </a:pPr>
            <a:r>
              <a:rPr lang="en-US" sz="1000" dirty="0" smtClean="0"/>
              <a:t>Screen shot showing the TopoDOT menu tools within MicroStation</a:t>
            </a:r>
            <a:endParaRPr lang="en-US" sz="1000" dirty="0">
              <a:solidFill>
                <a:schemeClr val="tx1">
                  <a:lumMod val="75000"/>
                </a:schemeClr>
              </a:solidFill>
            </a:endParaRPr>
          </a:p>
        </p:txBody>
      </p:sp>
      <p:pic>
        <p:nvPicPr>
          <p:cNvPr id="14" name="Breakline - 1 - points on curb - ep" descr="TopoDOT-Curb Breakline-EP Check-small.png"/>
          <p:cNvPicPr>
            <a:picLocks noChangeAspect="1"/>
          </p:cNvPicPr>
          <p:nvPr/>
        </p:nvPicPr>
        <p:blipFill>
          <a:blip r:embed="rId2" cstate="print"/>
          <a:stretch>
            <a:fillRect/>
          </a:stretch>
        </p:blipFill>
        <p:spPr>
          <a:xfrm>
            <a:off x="533400" y="685800"/>
            <a:ext cx="7885715" cy="5742858"/>
          </a:xfrm>
          <a:prstGeom prst="rect">
            <a:avLst/>
          </a:prstGeom>
        </p:spPr>
      </p:pic>
      <p:sp>
        <p:nvSpPr>
          <p:cNvPr id="16" name="Extraction dialog box name outline"/>
          <p:cNvSpPr/>
          <p:nvPr/>
        </p:nvSpPr>
        <p:spPr>
          <a:xfrm>
            <a:off x="1752600" y="609600"/>
            <a:ext cx="1828800" cy="304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p:nvPr/>
        </p:nvCxnSpPr>
        <p:spPr>
          <a:xfrm rot="5400000">
            <a:off x="5029201" y="1556657"/>
            <a:ext cx="642257" cy="27214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7304315" y="5431971"/>
            <a:ext cx="642257" cy="27214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Overall screen print" descr="TopoDOT-screen shot 4 vps and breakline creator.png"/>
          <p:cNvPicPr>
            <a:picLocks noChangeAspect="1"/>
          </p:cNvPicPr>
          <p:nvPr/>
        </p:nvPicPr>
        <p:blipFill>
          <a:blip r:embed="rId3" cstate="print"/>
          <a:stretch>
            <a:fillRect/>
          </a:stretch>
        </p:blipFill>
        <p:spPr>
          <a:xfrm>
            <a:off x="1" y="416668"/>
            <a:ext cx="9144000" cy="6060331"/>
          </a:xfrm>
          <a:prstGeom prst="rect">
            <a:avLst/>
          </a:prstGeom>
        </p:spPr>
      </p:pic>
      <p:sp>
        <p:nvSpPr>
          <p:cNvPr id="27" name="Options - outline 26"/>
          <p:cNvSpPr/>
          <p:nvPr/>
        </p:nvSpPr>
        <p:spPr>
          <a:xfrm>
            <a:off x="3875314" y="3592286"/>
            <a:ext cx="642257" cy="32657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rot="2026935">
            <a:off x="7872600" y="4658088"/>
            <a:ext cx="950959" cy="182941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Accept - outline 30"/>
          <p:cNvSpPr/>
          <p:nvPr/>
        </p:nvSpPr>
        <p:spPr>
          <a:xfrm>
            <a:off x="3799117" y="1251857"/>
            <a:ext cx="489856" cy="32657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tart"/>
          <p:cNvSpPr/>
          <p:nvPr/>
        </p:nvSpPr>
        <p:spPr>
          <a:xfrm>
            <a:off x="3788229" y="838200"/>
            <a:ext cx="489856" cy="32657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Arrow Connector 36"/>
          <p:cNvCxnSpPr/>
          <p:nvPr/>
        </p:nvCxnSpPr>
        <p:spPr>
          <a:xfrm rot="5400000">
            <a:off x="5023758" y="941615"/>
            <a:ext cx="315686" cy="2612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2"/>
          </p:nvPr>
        </p:nvSpPr>
        <p:spPr/>
        <p:txBody>
          <a:bodyPr/>
          <a:lstStyle/>
          <a:p>
            <a:fld id="{17A6B76F-4DC0-43CB-9463-D1BFCC43D090}" type="slidenum">
              <a:rPr lang="en-US" smtClean="0"/>
              <a:pPr/>
              <a:t>18</a:t>
            </a:fld>
            <a:endParaRPr lang="en-US" dirty="0"/>
          </a:p>
        </p:txBody>
      </p:sp>
      <p:pic>
        <p:nvPicPr>
          <p:cNvPr id="20" name="Picture 19" descr="Asset Id.png"/>
          <p:cNvPicPr>
            <a:picLocks noChangeAspect="1"/>
          </p:cNvPicPr>
          <p:nvPr/>
        </p:nvPicPr>
        <p:blipFill>
          <a:blip r:embed="rId4" cstate="print"/>
          <a:stretch>
            <a:fillRect/>
          </a:stretch>
        </p:blipFill>
        <p:spPr>
          <a:xfrm>
            <a:off x="3733801" y="609601"/>
            <a:ext cx="2613237" cy="4495799"/>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p:cTn id="55" dur="500" fill="hold"/>
                                        <p:tgtEl>
                                          <p:spTgt spid="37"/>
                                        </p:tgtEl>
                                        <p:attrNameLst>
                                          <p:attrName>ppt_w</p:attrName>
                                        </p:attrNameLst>
                                      </p:cBhvr>
                                      <p:tavLst>
                                        <p:tav tm="0">
                                          <p:val>
                                            <p:fltVal val="0"/>
                                          </p:val>
                                        </p:tav>
                                        <p:tav tm="100000">
                                          <p:val>
                                            <p:strVal val="#ppt_w"/>
                                          </p:val>
                                        </p:tav>
                                      </p:tavLst>
                                    </p:anim>
                                    <p:anim calcmode="lin" valueType="num">
                                      <p:cBhvr>
                                        <p:cTn id="56" dur="500" fill="hold"/>
                                        <p:tgtEl>
                                          <p:spTgt spid="37"/>
                                        </p:tgtEl>
                                        <p:attrNameLst>
                                          <p:attrName>ppt_h</p:attrName>
                                        </p:attrNameLst>
                                      </p:cBhvr>
                                      <p:tavLst>
                                        <p:tav tm="0">
                                          <p:val>
                                            <p:fltVal val="0"/>
                                          </p:val>
                                        </p:tav>
                                        <p:tav tm="100000">
                                          <p:val>
                                            <p:strVal val="#ppt_h"/>
                                          </p:val>
                                        </p:tav>
                                      </p:tavLst>
                                    </p:anim>
                                    <p:animEffect transition="in" filter="fade">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7" grpId="0" animBg="1"/>
      <p:bldP spid="30" grpId="0" animBg="1"/>
      <p:bldP spid="31"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rder"/>
          <p:cNvSpPr txBox="1">
            <a:spLocks noChangeArrowheads="1"/>
          </p:cNvSpPr>
          <p:nvPr/>
        </p:nvSpPr>
        <p:spPr bwMode="auto">
          <a:xfrm>
            <a:off x="533400" y="152400"/>
            <a:ext cx="8077200" cy="246221"/>
          </a:xfrm>
          <a:prstGeom prst="rect">
            <a:avLst/>
          </a:prstGeom>
          <a:noFill/>
          <a:ln w="9525">
            <a:noFill/>
            <a:miter lim="800000"/>
            <a:headEnd/>
            <a:tailEnd/>
          </a:ln>
          <a:effectLst/>
        </p:spPr>
        <p:txBody>
          <a:bodyPr wrap="square">
            <a:spAutoFit/>
          </a:bodyPr>
          <a:lstStyle/>
          <a:p>
            <a:pPr>
              <a:spcBef>
                <a:spcPct val="50000"/>
              </a:spcBef>
            </a:pPr>
            <a:r>
              <a:rPr lang="en-US" sz="1000" dirty="0" smtClean="0"/>
              <a:t>Introduction &amp; Motivation          Project Goals          Background          Methodology          </a:t>
            </a:r>
            <a:r>
              <a:rPr lang="en-US" sz="1000" b="1" dirty="0" smtClean="0">
                <a:solidFill>
                  <a:schemeClr val="tx2"/>
                </a:solidFill>
              </a:rPr>
              <a:t>Software Comparisons          </a:t>
            </a:r>
            <a:r>
              <a:rPr lang="en-US" sz="1000" dirty="0" smtClean="0"/>
              <a:t>Office Workflow          Challenges</a:t>
            </a:r>
            <a:endParaRPr lang="en-US" sz="1000" dirty="0"/>
          </a:p>
        </p:txBody>
      </p:sp>
      <p:sp>
        <p:nvSpPr>
          <p:cNvPr id="6" name="Title 2"/>
          <p:cNvSpPr txBox="1">
            <a:spLocks/>
          </p:cNvSpPr>
          <p:nvPr/>
        </p:nvSpPr>
        <p:spPr>
          <a:xfrm>
            <a:off x="457200" y="457200"/>
            <a:ext cx="8229600" cy="950976"/>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1">
                    <a:satMod val="150000"/>
                  </a:schemeClr>
                </a:solidFill>
                <a:effectLst/>
                <a:uLnTx/>
                <a:uFillTx/>
                <a:latin typeface="+mj-lt"/>
                <a:ea typeface="+mj-ea"/>
                <a:cs typeface="+mj-cs"/>
              </a:rPr>
              <a:t>Forums</a:t>
            </a:r>
            <a:endParaRPr kumimoji="0" lang="en-US" sz="36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7" name="Content Placeholder 2"/>
          <p:cNvSpPr txBox="1">
            <a:spLocks/>
          </p:cNvSpPr>
          <p:nvPr/>
        </p:nvSpPr>
        <p:spPr>
          <a:xfrm>
            <a:off x="457199" y="1523999"/>
            <a:ext cx="7816467" cy="4744599"/>
          </a:xfrm>
          <a:prstGeom prst="rect">
            <a:avLst/>
          </a:prstGeom>
        </p:spPr>
        <p:txBody>
          <a:bodyPr>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3D Laser Scanning Forum</a:t>
            </a:r>
          </a:p>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896112" lvl="1" indent="-320040">
              <a:buClr>
                <a:schemeClr val="accent1"/>
              </a:buClr>
              <a:buSzPct val="80000"/>
              <a:buFont typeface="Wingdings 2"/>
              <a:buChar char=""/>
            </a:pPr>
            <a:r>
              <a:rPr lang="en-US" sz="1600" dirty="0" smtClean="0"/>
              <a:t>Our mission is for this website is to become the worlds leading society for 3D laser scanning and modeling and their applications to education, science, research, industry, commerce and the public service.</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896112" lvl="1" indent="-320040">
              <a:buClr>
                <a:schemeClr val="accent1"/>
              </a:buClr>
              <a:buSzPct val="80000"/>
              <a:buFont typeface="Wingdings 2"/>
              <a:buChar char=""/>
            </a:pPr>
            <a:r>
              <a:rPr lang="en-US" sz="1600" dirty="0" smtClean="0"/>
              <a:t>As an organization, its our mission to inform and educate our members and the public. We support networking between the university, business and government sectors. We also aim to become an international society, and become active around the world.</a:t>
            </a:r>
          </a:p>
          <a:p>
            <a:pPr marL="438912" lvl="0" indent="-320040">
              <a:buClr>
                <a:schemeClr val="accent1"/>
              </a:buClr>
              <a:buSzPct val="80000"/>
              <a:buFont typeface="Wingdings 2"/>
              <a:buChar char=""/>
            </a:pPr>
            <a:endParaRPr lang="en-US" sz="1600" dirty="0" smtClean="0"/>
          </a:p>
          <a:p>
            <a:pPr marL="896112" lvl="1" indent="-320040">
              <a:buClr>
                <a:schemeClr val="accent1"/>
              </a:buClr>
              <a:buSzPct val="80000"/>
              <a:buFont typeface="Wingdings 2"/>
              <a:buChar char=""/>
            </a:pPr>
            <a:r>
              <a:rPr lang="en-US" sz="1600" dirty="0" smtClean="0"/>
              <a:t>The Laser Scanning Forum was created in 2007 to help promote the Terrestrial Laser Scanning community and to evolve the technology. The website is growing daily with thousands of professional registered members from all over the World. We are keen to promote the forum as a knowledge base for everyone.</a:t>
            </a:r>
          </a:p>
          <a:p>
            <a:pPr marL="896112" lvl="1" indent="-320040">
              <a:buClr>
                <a:schemeClr val="accent1"/>
              </a:buClr>
              <a:buSzPct val="80000"/>
              <a:buFont typeface="Wingdings 2"/>
              <a:buChar cha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896112" lvl="1" indent="-320040">
              <a:buClr>
                <a:schemeClr val="accent1"/>
              </a:buClr>
              <a:buSzPct val="80000"/>
              <a:buFont typeface="Wingdings 2"/>
              <a:buChar char=""/>
            </a:pPr>
            <a:r>
              <a:rPr lang="en-US" sz="1600" dirty="0" smtClean="0"/>
              <a:t>http://www.laserscanning.org.uk/index.php</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Slide Number Placeholder 12"/>
          <p:cNvSpPr>
            <a:spLocks noGrp="1"/>
          </p:cNvSpPr>
          <p:nvPr>
            <p:ph type="sldNum" sz="quarter" idx="12"/>
          </p:nvPr>
        </p:nvSpPr>
        <p:spPr/>
        <p:txBody>
          <a:bodyPr/>
          <a:lstStyle/>
          <a:p>
            <a:fld id="{17A6B76F-4DC0-43CB-9463-D1BFCC43D090}" type="slidenum">
              <a:rPr lang="en-US" smtClean="0"/>
              <a:pPr/>
              <a:t>19</a:t>
            </a:fld>
            <a:endParaRPr lang="en-US"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Presentation Overview</a:t>
            </a:r>
            <a:endParaRPr lang="en-US" sz="4000" dirty="0"/>
          </a:p>
        </p:txBody>
      </p:sp>
      <p:sp>
        <p:nvSpPr>
          <p:cNvPr id="3" name="Content Placeholder 2"/>
          <p:cNvSpPr>
            <a:spLocks noGrp="1"/>
          </p:cNvSpPr>
          <p:nvPr>
            <p:ph sz="half" idx="1"/>
          </p:nvPr>
        </p:nvSpPr>
        <p:spPr>
          <a:xfrm>
            <a:off x="762000" y="1752600"/>
            <a:ext cx="6477000" cy="4623816"/>
          </a:xfrm>
        </p:spPr>
        <p:txBody>
          <a:bodyPr/>
          <a:lstStyle/>
          <a:p>
            <a:r>
              <a:rPr lang="en-US" dirty="0" smtClean="0"/>
              <a:t>Introduction &amp; Motivation</a:t>
            </a:r>
          </a:p>
          <a:p>
            <a:r>
              <a:rPr lang="en-US" dirty="0" smtClean="0"/>
              <a:t>Project Objectives</a:t>
            </a:r>
          </a:p>
          <a:p>
            <a:r>
              <a:rPr lang="en-US" dirty="0" smtClean="0"/>
              <a:t>Background</a:t>
            </a:r>
          </a:p>
          <a:p>
            <a:r>
              <a:rPr lang="en-US" dirty="0" smtClean="0"/>
              <a:t>Methodology</a:t>
            </a:r>
          </a:p>
          <a:p>
            <a:r>
              <a:rPr lang="en-US" dirty="0" smtClean="0"/>
              <a:t>Software Comparisons</a:t>
            </a:r>
          </a:p>
          <a:p>
            <a:r>
              <a:rPr lang="en-US" dirty="0" smtClean="0"/>
              <a:t>Office Workflow</a:t>
            </a:r>
          </a:p>
          <a:p>
            <a:r>
              <a:rPr lang="en-US" dirty="0" smtClean="0"/>
              <a:t>Challenges</a:t>
            </a:r>
          </a:p>
          <a:p>
            <a:endParaRPr lang="en-US" dirty="0"/>
          </a:p>
        </p:txBody>
      </p:sp>
      <p:sp>
        <p:nvSpPr>
          <p:cNvPr id="4" name="Slide Number Placeholder 3"/>
          <p:cNvSpPr>
            <a:spLocks noGrp="1"/>
          </p:cNvSpPr>
          <p:nvPr>
            <p:ph type="sldNum" sz="quarter" idx="12"/>
          </p:nvPr>
        </p:nvSpPr>
        <p:spPr/>
        <p:txBody>
          <a:bodyPr/>
          <a:lstStyle/>
          <a:p>
            <a:fld id="{17A6B76F-4DC0-43CB-9463-D1BFCC43D090}" type="slidenum">
              <a:rPr lang="en-US" smtClean="0"/>
              <a:pPr/>
              <a:t>2</a:t>
            </a:fld>
            <a:endParaRPr lang="en-US"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rder"/>
          <p:cNvSpPr txBox="1">
            <a:spLocks noChangeArrowheads="1"/>
          </p:cNvSpPr>
          <p:nvPr/>
        </p:nvSpPr>
        <p:spPr bwMode="auto">
          <a:xfrm>
            <a:off x="533400" y="152400"/>
            <a:ext cx="8077200" cy="246221"/>
          </a:xfrm>
          <a:prstGeom prst="rect">
            <a:avLst/>
          </a:prstGeom>
          <a:noFill/>
          <a:ln w="9525">
            <a:noFill/>
            <a:miter lim="800000"/>
            <a:headEnd/>
            <a:tailEnd/>
          </a:ln>
          <a:effectLst/>
        </p:spPr>
        <p:txBody>
          <a:bodyPr wrap="square">
            <a:spAutoFit/>
          </a:bodyPr>
          <a:lstStyle/>
          <a:p>
            <a:pPr>
              <a:spcBef>
                <a:spcPct val="50000"/>
              </a:spcBef>
            </a:pPr>
            <a:r>
              <a:rPr lang="en-US" sz="1000" dirty="0" smtClean="0"/>
              <a:t>Introduction &amp; Motivation          Project Goals          Background          Methodology          </a:t>
            </a:r>
            <a:r>
              <a:rPr lang="en-US" sz="1000" b="1" dirty="0" smtClean="0">
                <a:solidFill>
                  <a:schemeClr val="tx2"/>
                </a:solidFill>
              </a:rPr>
              <a:t>Software Comparisons          </a:t>
            </a:r>
            <a:r>
              <a:rPr lang="en-US" sz="1000" dirty="0" smtClean="0"/>
              <a:t>Office Workflow          Challenges</a:t>
            </a:r>
            <a:endParaRPr lang="en-US" sz="1000" dirty="0"/>
          </a:p>
        </p:txBody>
      </p:sp>
      <p:pic>
        <p:nvPicPr>
          <p:cNvPr id="8" name="Screen shot - Software Suites" descr="Laser-Scanning-Form.png"/>
          <p:cNvPicPr>
            <a:picLocks noChangeAspect="1"/>
          </p:cNvPicPr>
          <p:nvPr/>
        </p:nvPicPr>
        <p:blipFill>
          <a:blip r:embed="rId2" cstate="print"/>
          <a:stretch>
            <a:fillRect/>
          </a:stretch>
        </p:blipFill>
        <p:spPr>
          <a:xfrm>
            <a:off x="573368" y="194971"/>
            <a:ext cx="8074873" cy="5956496"/>
          </a:xfrm>
          <a:prstGeom prst="rect">
            <a:avLst/>
          </a:prstGeom>
        </p:spPr>
      </p:pic>
      <p:sp>
        <p:nvSpPr>
          <p:cNvPr id="9" name="Rounded Rectangle 8"/>
          <p:cNvSpPr/>
          <p:nvPr/>
        </p:nvSpPr>
        <p:spPr>
          <a:xfrm>
            <a:off x="605928" y="1233889"/>
            <a:ext cx="8020279" cy="39660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594911" y="3688816"/>
            <a:ext cx="8040477" cy="40946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1"/>
          <p:cNvSpPr txBox="1">
            <a:spLocks noChangeArrowheads="1"/>
          </p:cNvSpPr>
          <p:nvPr/>
        </p:nvSpPr>
        <p:spPr bwMode="auto">
          <a:xfrm>
            <a:off x="2049137" y="6158428"/>
            <a:ext cx="5133859" cy="246221"/>
          </a:xfrm>
          <a:prstGeom prst="rect">
            <a:avLst/>
          </a:prstGeom>
          <a:noFill/>
          <a:ln w="9525">
            <a:noFill/>
            <a:miter lim="800000"/>
            <a:headEnd/>
            <a:tailEnd/>
          </a:ln>
          <a:effectLst/>
        </p:spPr>
        <p:txBody>
          <a:bodyPr wrap="square">
            <a:spAutoFit/>
          </a:bodyPr>
          <a:lstStyle/>
          <a:p>
            <a:pPr algn="ctr">
              <a:spcBef>
                <a:spcPct val="50000"/>
              </a:spcBef>
            </a:pPr>
            <a:r>
              <a:rPr lang="en-US" sz="1000" dirty="0" smtClean="0"/>
              <a:t>Screen shot showing the Software Suites Forum on the 3D Laser Scanning website</a:t>
            </a:r>
            <a:endParaRPr lang="en-US" sz="1000" dirty="0">
              <a:solidFill>
                <a:schemeClr val="tx1">
                  <a:lumMod val="75000"/>
                </a:schemeClr>
              </a:solidFill>
            </a:endParaRPr>
          </a:p>
        </p:txBody>
      </p:sp>
      <p:sp>
        <p:nvSpPr>
          <p:cNvPr id="13" name="Slide Number Placeholder 12"/>
          <p:cNvSpPr>
            <a:spLocks noGrp="1"/>
          </p:cNvSpPr>
          <p:nvPr>
            <p:ph type="sldNum" sz="quarter" idx="12"/>
          </p:nvPr>
        </p:nvSpPr>
        <p:spPr/>
        <p:txBody>
          <a:bodyPr/>
          <a:lstStyle/>
          <a:p>
            <a:fld id="{17A6B76F-4DC0-43CB-9463-D1BFCC43D090}" type="slidenum">
              <a:rPr lang="en-US" smtClean="0"/>
              <a:pPr/>
              <a:t>20</a:t>
            </a:fld>
            <a:endParaRPr lang="en-US" dirty="0"/>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aser-Scanning-Forum-Software post.png"/>
          <p:cNvPicPr>
            <a:picLocks noChangeAspect="1"/>
          </p:cNvPicPr>
          <p:nvPr/>
        </p:nvPicPr>
        <p:blipFill>
          <a:blip r:embed="rId2" cstate="print"/>
          <a:stretch>
            <a:fillRect/>
          </a:stretch>
        </p:blipFill>
        <p:spPr>
          <a:xfrm>
            <a:off x="561859" y="186991"/>
            <a:ext cx="8108415" cy="6180758"/>
          </a:xfrm>
          <a:prstGeom prst="rect">
            <a:avLst/>
          </a:prstGeom>
        </p:spPr>
      </p:pic>
      <p:sp>
        <p:nvSpPr>
          <p:cNvPr id="5" name="Order"/>
          <p:cNvSpPr txBox="1">
            <a:spLocks noChangeArrowheads="1"/>
          </p:cNvSpPr>
          <p:nvPr/>
        </p:nvSpPr>
        <p:spPr bwMode="auto">
          <a:xfrm>
            <a:off x="533400" y="152400"/>
            <a:ext cx="8077200" cy="246221"/>
          </a:xfrm>
          <a:prstGeom prst="rect">
            <a:avLst/>
          </a:prstGeom>
          <a:noFill/>
          <a:ln w="9525">
            <a:noFill/>
            <a:miter lim="800000"/>
            <a:headEnd/>
            <a:tailEnd/>
          </a:ln>
          <a:effectLst/>
        </p:spPr>
        <p:txBody>
          <a:bodyPr wrap="square">
            <a:spAutoFit/>
          </a:bodyPr>
          <a:lstStyle/>
          <a:p>
            <a:pPr>
              <a:spcBef>
                <a:spcPct val="50000"/>
              </a:spcBef>
            </a:pPr>
            <a:r>
              <a:rPr lang="en-US" sz="1000" dirty="0" smtClean="0"/>
              <a:t>Introduction &amp; Motivation          Project Goals          Background          Methodology          </a:t>
            </a:r>
            <a:r>
              <a:rPr lang="en-US" sz="1000" b="1" dirty="0" smtClean="0">
                <a:solidFill>
                  <a:schemeClr val="tx2"/>
                </a:solidFill>
              </a:rPr>
              <a:t>Software Comparisons          </a:t>
            </a:r>
            <a:r>
              <a:rPr lang="en-US" sz="1000" dirty="0" smtClean="0"/>
              <a:t>Office Workflow          Challenges</a:t>
            </a:r>
            <a:endParaRPr lang="en-US" sz="1000" dirty="0"/>
          </a:p>
        </p:txBody>
      </p:sp>
      <p:sp>
        <p:nvSpPr>
          <p:cNvPr id="16" name="Rounded Rectangle 15"/>
          <p:cNvSpPr/>
          <p:nvPr/>
        </p:nvSpPr>
        <p:spPr>
          <a:xfrm>
            <a:off x="572878" y="1232052"/>
            <a:ext cx="6420998" cy="4076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12"/>
          <p:cNvSpPr>
            <a:spLocks noGrp="1"/>
          </p:cNvSpPr>
          <p:nvPr>
            <p:ph type="sldNum" sz="quarter" idx="12"/>
          </p:nvPr>
        </p:nvSpPr>
        <p:spPr/>
        <p:txBody>
          <a:bodyPr/>
          <a:lstStyle/>
          <a:p>
            <a:fld id="{17A6B76F-4DC0-43CB-9463-D1BFCC43D090}" type="slidenum">
              <a:rPr lang="en-US" smtClean="0"/>
              <a:pPr/>
              <a:t>21</a:t>
            </a:fld>
            <a:endParaRPr lang="en-US" dirty="0"/>
          </a:p>
        </p:txBody>
      </p:sp>
      <p:sp>
        <p:nvSpPr>
          <p:cNvPr id="14" name="Text Box 12"/>
          <p:cNvSpPr txBox="1">
            <a:spLocks noChangeArrowheads="1"/>
          </p:cNvSpPr>
          <p:nvPr/>
        </p:nvSpPr>
        <p:spPr bwMode="auto">
          <a:xfrm>
            <a:off x="2038120" y="6413653"/>
            <a:ext cx="5122841" cy="246221"/>
          </a:xfrm>
          <a:prstGeom prst="rect">
            <a:avLst/>
          </a:prstGeom>
          <a:noFill/>
          <a:ln w="9525">
            <a:noFill/>
            <a:miter lim="800000"/>
            <a:headEnd/>
            <a:tailEnd/>
          </a:ln>
          <a:effectLst/>
        </p:spPr>
        <p:txBody>
          <a:bodyPr wrap="square">
            <a:spAutoFit/>
          </a:bodyPr>
          <a:lstStyle/>
          <a:p>
            <a:pPr algn="ctr">
              <a:spcBef>
                <a:spcPct val="50000"/>
              </a:spcBef>
            </a:pPr>
            <a:r>
              <a:rPr lang="en-US" sz="1000" dirty="0" smtClean="0"/>
              <a:t>Screen shot showing the CAD Software  Forum on the 3D Laser Scanning website</a:t>
            </a:r>
            <a:endParaRPr lang="en-US" sz="1000" dirty="0">
              <a:solidFill>
                <a:schemeClr val="tx1">
                  <a:lumMod val="75000"/>
                </a:schemeClr>
              </a:solidFill>
            </a:endParaRP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a:spLocks noGrp="1"/>
          </p:cNvSpPr>
          <p:nvPr>
            <p:ph type="title"/>
          </p:nvPr>
        </p:nvSpPr>
        <p:spPr>
          <a:xfrm>
            <a:off x="381000" y="533400"/>
            <a:ext cx="8229600" cy="950976"/>
          </a:xfrm>
        </p:spPr>
        <p:txBody>
          <a:bodyPr>
            <a:normAutofit/>
          </a:bodyPr>
          <a:lstStyle/>
          <a:p>
            <a:r>
              <a:rPr lang="en-US" sz="3600" dirty="0" smtClean="0"/>
              <a:t>Point Cloud to Final Deliverable </a:t>
            </a:r>
            <a:endParaRPr lang="en-US" sz="3600" dirty="0"/>
          </a:p>
        </p:txBody>
      </p:sp>
      <p:sp>
        <p:nvSpPr>
          <p:cNvPr id="6" name="Order"/>
          <p:cNvSpPr txBox="1">
            <a:spLocks noChangeArrowheads="1"/>
          </p:cNvSpPr>
          <p:nvPr/>
        </p:nvSpPr>
        <p:spPr bwMode="auto">
          <a:xfrm>
            <a:off x="533400" y="152400"/>
            <a:ext cx="8077200" cy="246221"/>
          </a:xfrm>
          <a:prstGeom prst="rect">
            <a:avLst/>
          </a:prstGeom>
          <a:noFill/>
          <a:ln w="9525">
            <a:noFill/>
            <a:miter lim="800000"/>
            <a:headEnd/>
            <a:tailEnd/>
          </a:ln>
          <a:effectLst/>
        </p:spPr>
        <p:txBody>
          <a:bodyPr wrap="square">
            <a:spAutoFit/>
          </a:bodyPr>
          <a:lstStyle/>
          <a:p>
            <a:pPr>
              <a:spcBef>
                <a:spcPct val="50000"/>
              </a:spcBef>
            </a:pPr>
            <a:r>
              <a:rPr lang="en-US" sz="1000" dirty="0" smtClean="0"/>
              <a:t>Introduction &amp; Motivation          Project Goals          Background          Methodology          Software Comparisons          </a:t>
            </a:r>
            <a:r>
              <a:rPr lang="en-US" sz="1000" b="1" dirty="0" smtClean="0">
                <a:solidFill>
                  <a:schemeClr val="tx2"/>
                </a:solidFill>
              </a:rPr>
              <a:t>Office Workflow </a:t>
            </a:r>
            <a:r>
              <a:rPr lang="en-US" sz="1000" dirty="0" smtClean="0"/>
              <a:t>         Challenges</a:t>
            </a:r>
            <a:endParaRPr lang="en-US" sz="1000" dirty="0"/>
          </a:p>
        </p:txBody>
      </p:sp>
      <p:sp>
        <p:nvSpPr>
          <p:cNvPr id="7" name="Text - paragraph"/>
          <p:cNvSpPr>
            <a:spLocks noGrp="1"/>
          </p:cNvSpPr>
          <p:nvPr>
            <p:ph sz="half" idx="1"/>
          </p:nvPr>
        </p:nvSpPr>
        <p:spPr>
          <a:xfrm>
            <a:off x="457200" y="1524000"/>
            <a:ext cx="7696200" cy="536154"/>
          </a:xfrm>
        </p:spPr>
        <p:txBody>
          <a:bodyPr>
            <a:normAutofit/>
          </a:bodyPr>
          <a:lstStyle/>
          <a:p>
            <a:pPr>
              <a:buNone/>
            </a:pPr>
            <a:r>
              <a:rPr lang="en-US" sz="2000" dirty="0" smtClean="0"/>
              <a:t>What will the Office Workflow look like?</a:t>
            </a:r>
          </a:p>
        </p:txBody>
      </p:sp>
      <p:sp>
        <p:nvSpPr>
          <p:cNvPr id="8" name="Flowchart: Process 7"/>
          <p:cNvSpPr/>
          <p:nvPr/>
        </p:nvSpPr>
        <p:spPr>
          <a:xfrm>
            <a:off x="1066800" y="5181600"/>
            <a:ext cx="11430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Acquire</a:t>
            </a:r>
          </a:p>
          <a:p>
            <a:pPr algn="ctr"/>
            <a:r>
              <a:rPr lang="en-US" sz="1200" dirty="0" smtClean="0"/>
              <a:t>Point Cloud</a:t>
            </a:r>
          </a:p>
          <a:p>
            <a:pPr algn="ctr"/>
            <a:r>
              <a:rPr lang="en-US" sz="1200" dirty="0" smtClean="0"/>
              <a:t>and Digital Image files</a:t>
            </a:r>
            <a:endParaRPr lang="en-US" sz="1200" dirty="0"/>
          </a:p>
        </p:txBody>
      </p:sp>
      <p:sp>
        <p:nvSpPr>
          <p:cNvPr id="26" name="Flowchart: Alternate Process 25"/>
          <p:cNvSpPr/>
          <p:nvPr/>
        </p:nvSpPr>
        <p:spPr>
          <a:xfrm>
            <a:off x="914400" y="3810000"/>
            <a:ext cx="1447800" cy="838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Import into </a:t>
            </a:r>
            <a:r>
              <a:rPr lang="en-US" sz="1200" dirty="0" err="1" smtClean="0"/>
              <a:t>MicroStation</a:t>
            </a:r>
            <a:r>
              <a:rPr lang="en-US" sz="1200" dirty="0" smtClean="0"/>
              <a:t> with the </a:t>
            </a:r>
            <a:r>
              <a:rPr lang="en-US" sz="1200" dirty="0" err="1" smtClean="0"/>
              <a:t>TopoDOT</a:t>
            </a:r>
            <a:r>
              <a:rPr lang="en-US" sz="1200" dirty="0" smtClean="0"/>
              <a:t> plug-in</a:t>
            </a:r>
            <a:endParaRPr lang="en-US" sz="1200" dirty="0"/>
          </a:p>
        </p:txBody>
      </p:sp>
      <p:sp>
        <p:nvSpPr>
          <p:cNvPr id="49" name="Flowchart: Process 48"/>
          <p:cNvSpPr/>
          <p:nvPr/>
        </p:nvSpPr>
        <p:spPr>
          <a:xfrm>
            <a:off x="1066800" y="2362200"/>
            <a:ext cx="11430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Perform Feature Identification &amp; Extraction</a:t>
            </a:r>
            <a:endParaRPr lang="en-US" sz="1200" dirty="0"/>
          </a:p>
        </p:txBody>
      </p:sp>
      <p:sp>
        <p:nvSpPr>
          <p:cNvPr id="68" name="Flowchart: Process 67"/>
          <p:cNvSpPr/>
          <p:nvPr/>
        </p:nvSpPr>
        <p:spPr>
          <a:xfrm>
            <a:off x="2971800" y="2514600"/>
            <a:ext cx="1143000" cy="1371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Digitize surface features for 2D mapping from point cloud &amp; images</a:t>
            </a:r>
            <a:endParaRPr lang="en-US" sz="1200" dirty="0"/>
          </a:p>
        </p:txBody>
      </p:sp>
      <p:sp>
        <p:nvSpPr>
          <p:cNvPr id="72" name="Flowchart: Alternate Process 71"/>
          <p:cNvSpPr/>
          <p:nvPr/>
        </p:nvSpPr>
        <p:spPr>
          <a:xfrm>
            <a:off x="2971800" y="4495800"/>
            <a:ext cx="1143000" cy="1295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Export features &amp; points</a:t>
            </a:r>
          </a:p>
          <a:p>
            <a:pPr algn="ctr"/>
            <a:r>
              <a:rPr lang="en-US" sz="1200" dirty="0" smtClean="0"/>
              <a:t>from MicroStation</a:t>
            </a:r>
            <a:endParaRPr lang="en-US" sz="1200" dirty="0"/>
          </a:p>
        </p:txBody>
      </p:sp>
      <p:sp>
        <p:nvSpPr>
          <p:cNvPr id="78" name="Flowchart: Process 77"/>
          <p:cNvSpPr/>
          <p:nvPr/>
        </p:nvSpPr>
        <p:spPr>
          <a:xfrm>
            <a:off x="5029200" y="5486400"/>
            <a:ext cx="11430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Import into Civil 3D</a:t>
            </a:r>
            <a:endParaRPr lang="en-US" sz="1200" dirty="0"/>
          </a:p>
        </p:txBody>
      </p:sp>
      <p:sp>
        <p:nvSpPr>
          <p:cNvPr id="80" name="Flowchart: Alternate Process 79"/>
          <p:cNvSpPr/>
          <p:nvPr/>
        </p:nvSpPr>
        <p:spPr>
          <a:xfrm>
            <a:off x="4953000" y="3810000"/>
            <a:ext cx="1219200" cy="1143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QA/QC: Verify imported points have correct point descriptions</a:t>
            </a:r>
            <a:endParaRPr lang="en-US" sz="1200" dirty="0"/>
          </a:p>
        </p:txBody>
      </p:sp>
      <p:sp>
        <p:nvSpPr>
          <p:cNvPr id="96" name="Flowchart: Process 95"/>
          <p:cNvSpPr/>
          <p:nvPr/>
        </p:nvSpPr>
        <p:spPr>
          <a:xfrm>
            <a:off x="4876800" y="2438400"/>
            <a:ext cx="12954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Create DTM surface from points &amp; breaklines</a:t>
            </a:r>
            <a:endParaRPr lang="en-US" sz="1200" dirty="0"/>
          </a:p>
        </p:txBody>
      </p:sp>
      <p:cxnSp>
        <p:nvCxnSpPr>
          <p:cNvPr id="97" name="Straight Arrow Connector 96"/>
          <p:cNvCxnSpPr/>
          <p:nvPr/>
        </p:nvCxnSpPr>
        <p:spPr>
          <a:xfrm>
            <a:off x="2209800" y="2971800"/>
            <a:ext cx="762000" cy="158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1" name="Flowchart: Alternate Process 100"/>
          <p:cNvSpPr/>
          <p:nvPr/>
        </p:nvSpPr>
        <p:spPr>
          <a:xfrm>
            <a:off x="6858000" y="2667000"/>
            <a:ext cx="1219200" cy="914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Create 2D map from digitized features</a:t>
            </a:r>
            <a:endParaRPr lang="en-US" sz="1200" dirty="0"/>
          </a:p>
        </p:txBody>
      </p:sp>
      <p:sp>
        <p:nvSpPr>
          <p:cNvPr id="104" name="Flowchart: Process 103"/>
          <p:cNvSpPr/>
          <p:nvPr/>
        </p:nvSpPr>
        <p:spPr>
          <a:xfrm>
            <a:off x="6858000" y="4191000"/>
            <a:ext cx="1219200" cy="990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Deliver digital files &amp; printed drawings to client</a:t>
            </a:r>
            <a:endParaRPr lang="en-US" sz="1200" dirty="0"/>
          </a:p>
        </p:txBody>
      </p:sp>
      <p:cxnSp>
        <p:nvCxnSpPr>
          <p:cNvPr id="106" name="Straight Arrow Connector 105"/>
          <p:cNvCxnSpPr/>
          <p:nvPr/>
        </p:nvCxnSpPr>
        <p:spPr>
          <a:xfrm rot="5400000">
            <a:off x="3315097" y="4152503"/>
            <a:ext cx="533400" cy="79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rot="5400000" flipH="1" flipV="1">
            <a:off x="1372394" y="4952206"/>
            <a:ext cx="456406" cy="79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1372394" y="3580606"/>
            <a:ext cx="456406" cy="79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114800" y="5562600"/>
            <a:ext cx="914400" cy="158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5334794" y="5257006"/>
            <a:ext cx="456406" cy="79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5334794" y="3580606"/>
            <a:ext cx="456406" cy="79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172200" y="3048000"/>
            <a:ext cx="685800" cy="158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104" idx="0"/>
          </p:cNvCxnSpPr>
          <p:nvPr/>
        </p:nvCxnSpPr>
        <p:spPr>
          <a:xfrm rot="5400000">
            <a:off x="7163197" y="3885803"/>
            <a:ext cx="609600" cy="79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5" name="Slide Number Placeholder 24"/>
          <p:cNvSpPr>
            <a:spLocks noGrp="1"/>
          </p:cNvSpPr>
          <p:nvPr>
            <p:ph type="sldNum" sz="quarter" idx="12"/>
          </p:nvPr>
        </p:nvSpPr>
        <p:spPr/>
        <p:txBody>
          <a:bodyPr/>
          <a:lstStyle/>
          <a:p>
            <a:fld id="{17A6B76F-4DC0-43CB-9463-D1BFCC43D090}" type="slidenum">
              <a:rPr lang="en-US" smtClean="0"/>
              <a:pPr/>
              <a:t>22</a:t>
            </a:fld>
            <a:endParaRPr lang="en-US" dirty="0"/>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a:spLocks noGrp="1"/>
          </p:cNvSpPr>
          <p:nvPr>
            <p:ph type="title"/>
          </p:nvPr>
        </p:nvSpPr>
        <p:spPr>
          <a:xfrm>
            <a:off x="381000" y="533400"/>
            <a:ext cx="8229600" cy="950976"/>
          </a:xfrm>
        </p:spPr>
        <p:txBody>
          <a:bodyPr>
            <a:normAutofit/>
          </a:bodyPr>
          <a:lstStyle/>
          <a:p>
            <a:r>
              <a:rPr lang="en-US" sz="3600" dirty="0" smtClean="0"/>
              <a:t>Concerns &amp; Potential Obstacles</a:t>
            </a:r>
            <a:endParaRPr lang="en-US" sz="3600" dirty="0"/>
          </a:p>
        </p:txBody>
      </p:sp>
      <p:sp>
        <p:nvSpPr>
          <p:cNvPr id="6" name="Order"/>
          <p:cNvSpPr txBox="1">
            <a:spLocks noChangeArrowheads="1"/>
          </p:cNvSpPr>
          <p:nvPr/>
        </p:nvSpPr>
        <p:spPr bwMode="auto">
          <a:xfrm>
            <a:off x="533400" y="152400"/>
            <a:ext cx="8077200" cy="246221"/>
          </a:xfrm>
          <a:prstGeom prst="rect">
            <a:avLst/>
          </a:prstGeom>
          <a:noFill/>
          <a:ln w="9525">
            <a:noFill/>
            <a:miter lim="800000"/>
            <a:headEnd/>
            <a:tailEnd/>
          </a:ln>
          <a:effectLst/>
        </p:spPr>
        <p:txBody>
          <a:bodyPr wrap="square">
            <a:spAutoFit/>
          </a:bodyPr>
          <a:lstStyle/>
          <a:p>
            <a:pPr>
              <a:spcBef>
                <a:spcPct val="50000"/>
              </a:spcBef>
            </a:pPr>
            <a:r>
              <a:rPr lang="en-US" sz="1000" dirty="0" smtClean="0"/>
              <a:t>Introduction &amp; Motivation          Project Goals          Background          Methodology          Software Comparisons          Office Workflow          </a:t>
            </a:r>
            <a:r>
              <a:rPr lang="en-US" sz="1000" b="1" dirty="0" smtClean="0">
                <a:solidFill>
                  <a:schemeClr val="tx2"/>
                </a:solidFill>
              </a:rPr>
              <a:t>Challenges</a:t>
            </a:r>
            <a:endParaRPr lang="en-US" sz="1000" b="1" dirty="0">
              <a:solidFill>
                <a:schemeClr val="tx2"/>
              </a:solidFill>
            </a:endParaRPr>
          </a:p>
        </p:txBody>
      </p:sp>
      <p:sp>
        <p:nvSpPr>
          <p:cNvPr id="7" name="Content Placeholder 2"/>
          <p:cNvSpPr txBox="1">
            <a:spLocks/>
          </p:cNvSpPr>
          <p:nvPr/>
        </p:nvSpPr>
        <p:spPr>
          <a:xfrm>
            <a:off x="319489" y="1531344"/>
            <a:ext cx="8443511" cy="5098056"/>
          </a:xfrm>
          <a:prstGeom prst="rect">
            <a:avLst/>
          </a:prstGeom>
        </p:spPr>
        <p:txBody>
          <a:bodyPr>
            <a:normAutofit fontScale="92500" lnSpcReduction="20000"/>
          </a:bodyPr>
          <a:lstStyle/>
          <a:p>
            <a:pPr marL="438912" lvl="1" indent="-320040">
              <a:buClr>
                <a:schemeClr val="accent1"/>
              </a:buClr>
              <a:buSzPct val="80000"/>
              <a:buFont typeface="Wingdings 2"/>
              <a:buChar char=""/>
              <a:defRPr/>
            </a:pPr>
            <a:r>
              <a:rPr lang="en-US" sz="2400" dirty="0" smtClean="0"/>
              <a:t>TopoDOT seems like the best tool … however, it doesn’t work inside Civil 3D</a:t>
            </a:r>
          </a:p>
          <a:p>
            <a:pPr marL="731520" lvl="1" indent="-274320">
              <a:spcBef>
                <a:spcPct val="20000"/>
              </a:spcBef>
              <a:buClr>
                <a:schemeClr val="accent2"/>
              </a:buClr>
              <a:buSzPct val="90000"/>
              <a:buFont typeface="Wingdings"/>
              <a:buChar char=""/>
              <a:defRPr/>
            </a:pPr>
            <a:r>
              <a:rPr lang="en-US" sz="2000" dirty="0" smtClean="0"/>
              <a:t>Must acquire MicroStation software to use TopoDOT</a:t>
            </a:r>
          </a:p>
          <a:p>
            <a:pPr marL="1188720" lvl="2" indent="-228600">
              <a:spcBef>
                <a:spcPct val="20000"/>
              </a:spcBef>
              <a:buClr>
                <a:schemeClr val="accent3"/>
              </a:buClr>
              <a:buSzPct val="90000"/>
              <a:buFont typeface="Arial"/>
              <a:buChar char="▪"/>
              <a:defRPr/>
            </a:pPr>
            <a:r>
              <a:rPr lang="en-US" sz="1600" dirty="0" smtClean="0"/>
              <a:t>Learning curve if not familiar with MicroStation</a:t>
            </a:r>
          </a:p>
          <a:p>
            <a:pPr marL="1188720" lvl="2" indent="-228600">
              <a:spcBef>
                <a:spcPct val="20000"/>
              </a:spcBef>
              <a:buClr>
                <a:schemeClr val="accent3"/>
              </a:buClr>
              <a:buSzPct val="90000"/>
              <a:buFont typeface="Arial"/>
              <a:buChar char="▪"/>
              <a:defRPr/>
            </a:pPr>
            <a:r>
              <a:rPr lang="en-US" sz="1600" dirty="0" smtClean="0"/>
              <a:t>Must understand Export/Import issues from </a:t>
            </a:r>
            <a:r>
              <a:rPr lang="en-US" sz="1600" dirty="0" err="1" smtClean="0"/>
              <a:t>MicroStation</a:t>
            </a:r>
            <a:r>
              <a:rPr lang="en-US" sz="1600" dirty="0" smtClean="0"/>
              <a:t> to Civil 3D</a:t>
            </a:r>
          </a:p>
          <a:p>
            <a:pPr marL="438912" lvl="1" indent="-320040">
              <a:buClr>
                <a:schemeClr val="accent1"/>
              </a:buClr>
              <a:buSzPct val="80000"/>
              <a:buFont typeface="Wingdings 2"/>
              <a:buChar char=""/>
              <a:defRPr/>
            </a:pPr>
            <a:endParaRPr lang="en-US" sz="2400" dirty="0" smtClean="0"/>
          </a:p>
          <a:p>
            <a:pPr marL="438912" lvl="1" indent="-320040">
              <a:buClr>
                <a:schemeClr val="accent1"/>
              </a:buClr>
              <a:buSzPct val="80000"/>
              <a:buFont typeface="Wingdings 2"/>
              <a:buChar char=""/>
              <a:defRPr/>
            </a:pPr>
            <a:r>
              <a:rPr lang="en-US" sz="2400" dirty="0" smtClean="0"/>
              <a:t>Calibrated images, used with point clouds, provide the most effective way of  extracting feature data</a:t>
            </a:r>
            <a:endParaRPr lang="en-US" sz="2800" dirty="0" smtClean="0"/>
          </a:p>
          <a:p>
            <a:pPr marL="731520" lvl="1" indent="-274320">
              <a:spcBef>
                <a:spcPct val="20000"/>
              </a:spcBef>
              <a:buClr>
                <a:schemeClr val="accent2"/>
              </a:buClr>
              <a:buSzPct val="90000"/>
              <a:buFont typeface="Wingdings"/>
              <a:buChar char=""/>
              <a:defRPr/>
            </a:pPr>
            <a:r>
              <a:rPr lang="en-US" sz="2100" dirty="0" smtClean="0"/>
              <a:t>Field data must include a digital camera to capture the images </a:t>
            </a:r>
          </a:p>
          <a:p>
            <a:pPr marL="438912" lvl="1" indent="-320040">
              <a:buClr>
                <a:schemeClr val="accent1"/>
              </a:buClr>
              <a:buSzPct val="80000"/>
              <a:buFont typeface="Wingdings 2"/>
              <a:buChar char=""/>
              <a:defRPr/>
            </a:pPr>
            <a:endParaRPr lang="en-US" sz="2400" dirty="0" smtClean="0"/>
          </a:p>
          <a:p>
            <a:pPr marL="438912" lvl="1" indent="-320040">
              <a:buClr>
                <a:schemeClr val="accent1"/>
              </a:buClr>
              <a:buSzPct val="80000"/>
              <a:buFont typeface="Wingdings 2"/>
              <a:buChar char=""/>
              <a:defRPr/>
            </a:pPr>
            <a:r>
              <a:rPr lang="en-US" sz="2400" dirty="0" smtClean="0"/>
              <a:t>Too many file formats for point cloud files!!!</a:t>
            </a:r>
          </a:p>
          <a:p>
            <a:pPr marL="731520" lvl="1" indent="-274320">
              <a:spcBef>
                <a:spcPct val="20000"/>
              </a:spcBef>
              <a:buClr>
                <a:schemeClr val="accent2"/>
              </a:buClr>
              <a:buSzPct val="90000"/>
              <a:buFont typeface="Wingdings"/>
              <a:buChar char=""/>
              <a:defRPr/>
            </a:pPr>
            <a:r>
              <a:rPr lang="en-US" sz="2000" dirty="0" smtClean="0"/>
              <a:t>Causes problems when trying to import into other software programs</a:t>
            </a:r>
          </a:p>
          <a:p>
            <a:pPr marL="1188720" lvl="2" indent="-228600">
              <a:spcBef>
                <a:spcPct val="20000"/>
              </a:spcBef>
              <a:buClr>
                <a:schemeClr val="accent3"/>
              </a:buClr>
              <a:buSzPct val="90000"/>
              <a:buFont typeface="Arial"/>
              <a:buChar char="▪"/>
              <a:defRPr/>
            </a:pPr>
            <a:r>
              <a:rPr lang="en-US" sz="1600" dirty="0" smtClean="0"/>
              <a:t>Need industry standardization for file formats</a:t>
            </a:r>
          </a:p>
          <a:p>
            <a:pPr marL="1188720" lvl="2" indent="-228600">
              <a:spcBef>
                <a:spcPct val="20000"/>
              </a:spcBef>
              <a:buClr>
                <a:schemeClr val="accent3"/>
              </a:buClr>
              <a:buSzPct val="90000"/>
              <a:buFont typeface="Arial"/>
              <a:buChar char="▪"/>
              <a:defRPr/>
            </a:pPr>
            <a:endParaRPr lang="en-US" sz="1600" dirty="0" smtClean="0"/>
          </a:p>
          <a:p>
            <a:pPr marL="438912" lvl="1" indent="-320040">
              <a:buClr>
                <a:schemeClr val="accent1"/>
              </a:buClr>
              <a:buSzPct val="80000"/>
              <a:buFont typeface="Wingdings 2"/>
              <a:buChar char=""/>
              <a:defRPr/>
            </a:pPr>
            <a:r>
              <a:rPr lang="en-US" sz="2400" dirty="0" smtClean="0"/>
              <a:t>Computer hardware requirements are expensive! </a:t>
            </a:r>
          </a:p>
          <a:p>
            <a:pPr marL="731520" lvl="1" indent="-274320">
              <a:spcBef>
                <a:spcPct val="20000"/>
              </a:spcBef>
              <a:buClr>
                <a:schemeClr val="accent2"/>
              </a:buClr>
              <a:buSzPct val="90000"/>
              <a:buFont typeface="Wingdings"/>
              <a:buChar char=""/>
              <a:defRPr/>
            </a:pPr>
            <a:r>
              <a:rPr lang="en-US" sz="2000" dirty="0" smtClean="0"/>
              <a:t>Extra RAM</a:t>
            </a:r>
          </a:p>
          <a:p>
            <a:pPr marL="731520" lvl="1" indent="-274320">
              <a:spcBef>
                <a:spcPct val="20000"/>
              </a:spcBef>
              <a:buClr>
                <a:schemeClr val="accent2"/>
              </a:buClr>
              <a:buSzPct val="90000"/>
              <a:buFont typeface="Wingdings"/>
              <a:buChar char=""/>
              <a:defRPr/>
            </a:pPr>
            <a:r>
              <a:rPr lang="en-US" sz="2000" dirty="0" smtClean="0"/>
              <a:t>High-end graphics card to pan, zoom &amp; orbit</a:t>
            </a:r>
          </a:p>
          <a:p>
            <a:pPr marL="731520" lvl="1" indent="-274320">
              <a:spcBef>
                <a:spcPct val="20000"/>
              </a:spcBef>
              <a:buClr>
                <a:schemeClr val="accent2"/>
              </a:buClr>
              <a:buSzPct val="90000"/>
              <a:buFont typeface="Wingdings"/>
              <a:buChar char=""/>
              <a:defRPr/>
            </a:pPr>
            <a:r>
              <a:rPr lang="en-US" sz="2000" dirty="0" smtClean="0"/>
              <a:t>Lots &amp; lots of storage space …  point cloud files are really big!</a:t>
            </a:r>
          </a:p>
          <a:p>
            <a:pPr marL="731520" lvl="1" indent="-274320">
              <a:spcBef>
                <a:spcPct val="20000"/>
              </a:spcBef>
              <a:buClr>
                <a:schemeClr val="accent2"/>
              </a:buClr>
              <a:buSzPct val="90000"/>
              <a:buFont typeface="Wingdings"/>
              <a:buChar char=""/>
              <a:defRPr/>
            </a:pPr>
            <a:endParaRPr lang="en-US" sz="2000" dirty="0" smtClean="0"/>
          </a:p>
        </p:txBody>
      </p:sp>
      <p:sp>
        <p:nvSpPr>
          <p:cNvPr id="8" name="Slide Number Placeholder 7"/>
          <p:cNvSpPr>
            <a:spLocks noGrp="1"/>
          </p:cNvSpPr>
          <p:nvPr>
            <p:ph type="sldNum" sz="quarter" idx="12"/>
          </p:nvPr>
        </p:nvSpPr>
        <p:spPr/>
        <p:txBody>
          <a:bodyPr/>
          <a:lstStyle/>
          <a:p>
            <a:fld id="{17A6B76F-4DC0-43CB-9463-D1BFCC43D090}" type="slidenum">
              <a:rPr lang="en-US" smtClean="0"/>
              <a:pPr/>
              <a:t>23</a:t>
            </a:fld>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 calcmode="lin" valueType="num">
                                      <p:cBhvr additive="base">
                                        <p:cTn id="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anim calcmode="lin" valueType="num">
                                      <p:cBhvr additive="base">
                                        <p:cTn id="1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anim calcmode="lin" valueType="num">
                                      <p:cBhvr additive="base">
                                        <p:cTn id="1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8" end="8"/>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anim calcmode="lin" valueType="num">
                                      <p:cBhvr additive="base">
                                        <p:cTn id="2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9" end="9"/>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anim calcmode="lin" valueType="num">
                                      <p:cBhvr additive="base">
                                        <p:cTn id="25"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anim calcmode="lin" valueType="num">
                                      <p:cBhvr additive="base">
                                        <p:cTn id="31"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2" end="1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13" end="13"/>
                                            </p:txEl>
                                          </p:spTgt>
                                        </p:tgtEl>
                                        <p:attrNameLst>
                                          <p:attrName>style.visibility</p:attrName>
                                        </p:attrNameLst>
                                      </p:cBhvr>
                                      <p:to>
                                        <p:strVal val="visible"/>
                                      </p:to>
                                    </p:set>
                                    <p:anim calcmode="lin" valueType="num">
                                      <p:cBhvr additive="base">
                                        <p:cTn id="35"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13" end="1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14" end="14"/>
                                            </p:txEl>
                                          </p:spTgt>
                                        </p:tgtEl>
                                        <p:attrNameLst>
                                          <p:attrName>style.visibility</p:attrName>
                                        </p:attrNameLst>
                                      </p:cBhvr>
                                      <p:to>
                                        <p:strVal val="visible"/>
                                      </p:to>
                                    </p:set>
                                    <p:anim calcmode="lin" valueType="num">
                                      <p:cBhvr additive="base">
                                        <p:cTn id="39"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14" end="1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xEl>
                                              <p:pRg st="15" end="15"/>
                                            </p:txEl>
                                          </p:spTgt>
                                        </p:tgtEl>
                                        <p:attrNameLst>
                                          <p:attrName>style.visibility</p:attrName>
                                        </p:attrNameLst>
                                      </p:cBhvr>
                                      <p:to>
                                        <p:strVal val="visible"/>
                                      </p:to>
                                    </p:set>
                                    <p:anim calcmode="lin" valueType="num">
                                      <p:cBhvr additive="base">
                                        <p:cTn id="43" dur="500" fill="hold"/>
                                        <p:tgtEl>
                                          <p:spTgt spid="7">
                                            <p:txEl>
                                              <p:pRg st="15" end="1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a:spLocks noGrp="1"/>
          </p:cNvSpPr>
          <p:nvPr>
            <p:ph type="title"/>
          </p:nvPr>
        </p:nvSpPr>
        <p:spPr>
          <a:xfrm>
            <a:off x="304800" y="4038600"/>
            <a:ext cx="5334000" cy="798576"/>
          </a:xfrm>
        </p:spPr>
        <p:txBody>
          <a:bodyPr>
            <a:normAutofit/>
          </a:bodyPr>
          <a:lstStyle/>
          <a:p>
            <a:r>
              <a:rPr lang="en-US" sz="3600" dirty="0" smtClean="0"/>
              <a:t>Conference Presentation</a:t>
            </a:r>
            <a:endParaRPr lang="en-US" sz="3600" dirty="0"/>
          </a:p>
        </p:txBody>
      </p:sp>
      <p:sp>
        <p:nvSpPr>
          <p:cNvPr id="6" name="Order"/>
          <p:cNvSpPr txBox="1">
            <a:spLocks noChangeArrowheads="1"/>
          </p:cNvSpPr>
          <p:nvPr/>
        </p:nvSpPr>
        <p:spPr bwMode="auto">
          <a:xfrm>
            <a:off x="533400" y="152400"/>
            <a:ext cx="8077200" cy="246221"/>
          </a:xfrm>
          <a:prstGeom prst="rect">
            <a:avLst/>
          </a:prstGeom>
          <a:noFill/>
          <a:ln w="9525">
            <a:noFill/>
            <a:miter lim="800000"/>
            <a:headEnd/>
            <a:tailEnd/>
          </a:ln>
          <a:effectLst/>
        </p:spPr>
        <p:txBody>
          <a:bodyPr wrap="square">
            <a:spAutoFit/>
          </a:bodyPr>
          <a:lstStyle/>
          <a:p>
            <a:pPr>
              <a:spcBef>
                <a:spcPct val="50000"/>
              </a:spcBef>
            </a:pPr>
            <a:r>
              <a:rPr lang="en-US" sz="1000" dirty="0" smtClean="0"/>
              <a:t>Introduction &amp; Motivation          Project Goals          Background          Methodology          Software Comparisons          Office Workflow          </a:t>
            </a:r>
            <a:r>
              <a:rPr lang="en-US" sz="1000" b="1" dirty="0" smtClean="0">
                <a:solidFill>
                  <a:schemeClr val="tx2"/>
                </a:solidFill>
              </a:rPr>
              <a:t>Challenges</a:t>
            </a:r>
            <a:endParaRPr lang="en-US" sz="1000" b="1" dirty="0">
              <a:solidFill>
                <a:schemeClr val="tx2"/>
              </a:solidFill>
            </a:endParaRPr>
          </a:p>
        </p:txBody>
      </p:sp>
      <p:sp>
        <p:nvSpPr>
          <p:cNvPr id="7" name="Content Placeholder 2"/>
          <p:cNvSpPr txBox="1">
            <a:spLocks/>
          </p:cNvSpPr>
          <p:nvPr/>
        </p:nvSpPr>
        <p:spPr>
          <a:xfrm>
            <a:off x="304800" y="4800600"/>
            <a:ext cx="7010400" cy="1676400"/>
          </a:xfrm>
          <a:prstGeom prst="rect">
            <a:avLst/>
          </a:prstGeom>
        </p:spPr>
        <p:txBody>
          <a:bodyPr>
            <a:normAutofit/>
          </a:bodyPr>
          <a:lstStyle/>
          <a:p>
            <a:pPr marL="438912" lvl="1" indent="-320040">
              <a:buClr>
                <a:schemeClr val="accent1"/>
              </a:buClr>
              <a:buSzPct val="80000"/>
              <a:buFont typeface="Wingdings 2"/>
              <a:buChar char=""/>
              <a:defRPr/>
            </a:pPr>
            <a:r>
              <a:rPr lang="en-US" sz="2400" dirty="0" smtClean="0"/>
              <a:t>Present at the Florida Surveying &amp; Mapping (FSMS) Annual Conference</a:t>
            </a:r>
          </a:p>
          <a:p>
            <a:pPr marL="731520" lvl="1" indent="-274320">
              <a:spcBef>
                <a:spcPct val="20000"/>
              </a:spcBef>
              <a:buClr>
                <a:schemeClr val="accent2"/>
              </a:buClr>
              <a:buSzPct val="90000"/>
              <a:buFont typeface="Wingdings"/>
              <a:buChar char=""/>
              <a:defRPr/>
            </a:pPr>
            <a:r>
              <a:rPr lang="en-US" sz="2000" dirty="0" smtClean="0"/>
              <a:t>Saturday, August 13, 2011 </a:t>
            </a:r>
          </a:p>
          <a:p>
            <a:pPr marL="731520" lvl="1" indent="-274320">
              <a:spcBef>
                <a:spcPct val="20000"/>
              </a:spcBef>
              <a:buClr>
                <a:schemeClr val="accent2"/>
              </a:buClr>
              <a:buSzPct val="90000"/>
              <a:buFont typeface="Wingdings"/>
              <a:buChar char=""/>
              <a:defRPr/>
            </a:pPr>
            <a:r>
              <a:rPr lang="en-US" sz="2000" dirty="0" smtClean="0"/>
              <a:t>Renaissance Resort at World Golf Village, St. Augustine, FL</a:t>
            </a:r>
            <a:endParaRPr lang="en-US" sz="1600" dirty="0" smtClean="0"/>
          </a:p>
        </p:txBody>
      </p:sp>
      <p:pic>
        <p:nvPicPr>
          <p:cNvPr id="8" name="Picture 7" descr="FSMS-logo.png"/>
          <p:cNvPicPr>
            <a:picLocks noChangeAspect="1"/>
          </p:cNvPicPr>
          <p:nvPr/>
        </p:nvPicPr>
        <p:blipFill>
          <a:blip r:embed="rId2" cstate="print"/>
          <a:stretch>
            <a:fillRect/>
          </a:stretch>
        </p:blipFill>
        <p:spPr>
          <a:xfrm>
            <a:off x="7315200" y="4267200"/>
            <a:ext cx="1524000" cy="1524000"/>
          </a:xfrm>
          <a:prstGeom prst="rect">
            <a:avLst/>
          </a:prstGeom>
          <a:effectLst>
            <a:reflection blurRad="6350" stA="52000" endA="300" endPos="35000" dir="5400000" sy="-100000" algn="bl" rotWithShape="0"/>
          </a:effectLst>
        </p:spPr>
      </p:pic>
      <p:sp>
        <p:nvSpPr>
          <p:cNvPr id="9" name="Title"/>
          <p:cNvSpPr txBox="1">
            <a:spLocks/>
          </p:cNvSpPr>
          <p:nvPr/>
        </p:nvSpPr>
        <p:spPr>
          <a:xfrm>
            <a:off x="381000" y="533400"/>
            <a:ext cx="8229600" cy="950976"/>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1">
                    <a:satMod val="150000"/>
                  </a:schemeClr>
                </a:solidFill>
                <a:effectLst/>
                <a:uLnTx/>
                <a:uFillTx/>
                <a:latin typeface="+mj-lt"/>
                <a:ea typeface="+mj-ea"/>
                <a:cs typeface="+mj-cs"/>
              </a:rPr>
              <a:t>Challenges</a:t>
            </a:r>
            <a:endParaRPr kumimoji="0" lang="en-US" sz="36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10" name="Content Placeholder 2"/>
          <p:cNvSpPr txBox="1">
            <a:spLocks/>
          </p:cNvSpPr>
          <p:nvPr/>
        </p:nvSpPr>
        <p:spPr>
          <a:xfrm>
            <a:off x="319489" y="1531344"/>
            <a:ext cx="8443511" cy="2507256"/>
          </a:xfrm>
          <a:prstGeom prst="rect">
            <a:avLst/>
          </a:prstGeom>
        </p:spPr>
        <p:txBody>
          <a:bodyPr>
            <a:normAutofit/>
          </a:bodyPr>
          <a:lstStyle/>
          <a:p>
            <a:pPr marL="438912" lvl="1" indent="-320040">
              <a:buClr>
                <a:schemeClr val="accent1"/>
              </a:buClr>
              <a:buSzPct val="80000"/>
              <a:buFont typeface="Wingdings 2"/>
              <a:buChar char=""/>
              <a:defRPr/>
            </a:pPr>
            <a:r>
              <a:rPr lang="en-US" sz="2400" dirty="0" smtClean="0"/>
              <a:t>Document the Office Workflow</a:t>
            </a:r>
            <a:endParaRPr lang="en-US" sz="2800" dirty="0" smtClean="0"/>
          </a:p>
          <a:p>
            <a:pPr marL="731520" lvl="1" indent="-274320">
              <a:spcBef>
                <a:spcPct val="20000"/>
              </a:spcBef>
              <a:buClr>
                <a:schemeClr val="accent2"/>
              </a:buClr>
              <a:buSzPct val="90000"/>
              <a:buFont typeface="Wingdings"/>
              <a:buChar char=""/>
              <a:defRPr/>
            </a:pPr>
            <a:r>
              <a:rPr lang="en-US" sz="2000" dirty="0" smtClean="0"/>
              <a:t>Acquire a case-study project</a:t>
            </a:r>
            <a:endParaRPr lang="en-US" sz="2400" dirty="0" smtClean="0"/>
          </a:p>
          <a:p>
            <a:pPr marL="731520" lvl="1" indent="-274320">
              <a:spcBef>
                <a:spcPct val="20000"/>
              </a:spcBef>
              <a:buClr>
                <a:schemeClr val="accent2"/>
              </a:buClr>
              <a:buSzPct val="90000"/>
              <a:buFont typeface="Wingdings"/>
              <a:buChar char=""/>
              <a:defRPr/>
            </a:pPr>
            <a:r>
              <a:rPr lang="en-US" sz="2000" dirty="0" smtClean="0"/>
              <a:t>Learn how to use TopoDOT feature extraction tools</a:t>
            </a:r>
          </a:p>
          <a:p>
            <a:pPr marL="731520" lvl="1" indent="-274320">
              <a:spcBef>
                <a:spcPct val="20000"/>
              </a:spcBef>
              <a:buClr>
                <a:schemeClr val="accent2"/>
              </a:buClr>
              <a:buSzPct val="90000"/>
              <a:buFont typeface="Wingdings"/>
              <a:buChar char=""/>
              <a:defRPr/>
            </a:pPr>
            <a:r>
              <a:rPr lang="en-US" sz="2000" dirty="0" smtClean="0"/>
              <a:t>Research methods for export/import from MicroStation to Civil 3D</a:t>
            </a:r>
          </a:p>
          <a:p>
            <a:pPr marL="731520" lvl="1" indent="-274320">
              <a:spcBef>
                <a:spcPct val="20000"/>
              </a:spcBef>
              <a:buClr>
                <a:schemeClr val="accent2"/>
              </a:buClr>
              <a:buSzPct val="90000"/>
              <a:buFont typeface="Wingdings"/>
              <a:buChar char=""/>
              <a:defRPr/>
            </a:pPr>
            <a:r>
              <a:rPr lang="en-US" sz="2000" dirty="0" smtClean="0"/>
              <a:t>Prepare short instructional videos </a:t>
            </a:r>
          </a:p>
          <a:p>
            <a:pPr marL="1188720" lvl="2" indent="-228600">
              <a:spcBef>
                <a:spcPct val="20000"/>
              </a:spcBef>
              <a:buClr>
                <a:schemeClr val="accent3"/>
              </a:buClr>
              <a:buSzPct val="90000"/>
              <a:buFont typeface="Arial"/>
              <a:buChar char="▪"/>
              <a:defRPr/>
            </a:pPr>
            <a:r>
              <a:rPr lang="en-US" sz="1600" dirty="0" smtClean="0"/>
              <a:t>Obtain </a:t>
            </a:r>
            <a:r>
              <a:rPr lang="en-US" sz="1600" dirty="0" err="1" smtClean="0"/>
              <a:t>Camtasia</a:t>
            </a:r>
            <a:r>
              <a:rPr lang="en-US" sz="1600" dirty="0" smtClean="0"/>
              <a:t> screen-cast software</a:t>
            </a:r>
          </a:p>
          <a:p>
            <a:pPr marL="1188720" lvl="2" indent="-228600">
              <a:spcBef>
                <a:spcPct val="20000"/>
              </a:spcBef>
              <a:buClr>
                <a:schemeClr val="accent3"/>
              </a:buClr>
              <a:buSzPct val="90000"/>
              <a:buFont typeface="Arial"/>
              <a:buChar char="▪"/>
              <a:defRPr/>
            </a:pPr>
            <a:r>
              <a:rPr lang="en-US" sz="1600" dirty="0" smtClean="0"/>
              <a:t>Learn how to use the software to record training sessions</a:t>
            </a:r>
          </a:p>
          <a:p>
            <a:pPr marL="1188720" lvl="2" indent="-274320">
              <a:spcBef>
                <a:spcPct val="20000"/>
              </a:spcBef>
              <a:buClr>
                <a:schemeClr val="accent2"/>
              </a:buClr>
              <a:buSzPct val="90000"/>
              <a:buFont typeface="Wingdings"/>
              <a:buChar char=""/>
              <a:defRPr/>
            </a:pPr>
            <a:endParaRPr lang="en-US" sz="2000" dirty="0" smtClean="0"/>
          </a:p>
        </p:txBody>
      </p:sp>
      <p:sp>
        <p:nvSpPr>
          <p:cNvPr id="11" name="Slide Number Placeholder 10"/>
          <p:cNvSpPr>
            <a:spLocks noGrp="1"/>
          </p:cNvSpPr>
          <p:nvPr>
            <p:ph type="sldNum" sz="quarter" idx="12"/>
          </p:nvPr>
        </p:nvSpPr>
        <p:spPr/>
        <p:txBody>
          <a:bodyPr/>
          <a:lstStyle/>
          <a:p>
            <a:fld id="{17A6B76F-4DC0-43CB-9463-D1BFCC43D090}" type="slidenum">
              <a:rPr lang="en-US" smtClean="0"/>
              <a:pPr/>
              <a:t>24</a:t>
            </a:fld>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381000" y="533400"/>
            <a:ext cx="8229600" cy="950976"/>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b="1" dirty="0" smtClean="0">
                <a:solidFill>
                  <a:schemeClr val="accent1">
                    <a:satMod val="150000"/>
                  </a:schemeClr>
                </a:solidFill>
                <a:latin typeface="+mj-lt"/>
                <a:ea typeface="+mj-ea"/>
                <a:cs typeface="+mj-cs"/>
              </a:rPr>
              <a:t>Many Thanks to:</a:t>
            </a:r>
            <a:endParaRPr kumimoji="0" lang="en-US" sz="36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6" name="Content Placeholder 2"/>
          <p:cNvSpPr txBox="1">
            <a:spLocks/>
          </p:cNvSpPr>
          <p:nvPr/>
        </p:nvSpPr>
        <p:spPr>
          <a:xfrm>
            <a:off x="152400" y="1524000"/>
            <a:ext cx="8686800" cy="3276600"/>
          </a:xfrm>
          <a:prstGeom prst="rect">
            <a:avLst/>
          </a:prstGeom>
        </p:spPr>
        <p:txBody>
          <a:bodyPr>
            <a:normAutofit fontScale="92500" lnSpcReduction="10000"/>
          </a:bodyPr>
          <a:lstStyle/>
          <a:p>
            <a:pPr marL="731520" lvl="1" indent="-274320">
              <a:spcBef>
                <a:spcPct val="20000"/>
              </a:spcBef>
              <a:buClr>
                <a:schemeClr val="accent2"/>
              </a:buClr>
              <a:buSzPct val="90000"/>
              <a:buFont typeface="Wingdings"/>
              <a:buChar char=""/>
              <a:defRPr/>
            </a:pPr>
            <a:r>
              <a:rPr lang="en-US" sz="2000" dirty="0" smtClean="0"/>
              <a:t>Allen Nobles, NCG, Inc.</a:t>
            </a:r>
          </a:p>
          <a:p>
            <a:pPr marL="731520" lvl="1" indent="-274320">
              <a:spcBef>
                <a:spcPct val="20000"/>
              </a:spcBef>
              <a:buClr>
                <a:schemeClr val="accent2"/>
              </a:buClr>
              <a:buSzPct val="90000"/>
              <a:buFont typeface="Wingdings"/>
              <a:buChar char=""/>
              <a:defRPr/>
            </a:pPr>
            <a:r>
              <a:rPr lang="en-US" sz="2000" dirty="0" smtClean="0"/>
              <a:t>Richard Pryce, Craven Thompson &amp; Associates, Inc. </a:t>
            </a:r>
          </a:p>
          <a:p>
            <a:pPr marL="731520" lvl="1" indent="-274320">
              <a:spcBef>
                <a:spcPct val="20000"/>
              </a:spcBef>
              <a:buClr>
                <a:schemeClr val="accent2"/>
              </a:buClr>
              <a:buSzPct val="90000"/>
              <a:buFont typeface="Wingdings"/>
              <a:buChar char=""/>
              <a:defRPr/>
            </a:pPr>
            <a:r>
              <a:rPr lang="en-US" sz="2000" dirty="0" smtClean="0"/>
              <a:t>Tate Jones, </a:t>
            </a:r>
            <a:r>
              <a:rPr lang="en-US" sz="2000" dirty="0" err="1" smtClean="0"/>
              <a:t>LandAir</a:t>
            </a:r>
            <a:r>
              <a:rPr lang="en-US" sz="2000" dirty="0" smtClean="0"/>
              <a:t> Surveying Company, Inc.</a:t>
            </a:r>
          </a:p>
          <a:p>
            <a:pPr marL="731520" lvl="1" indent="-274320">
              <a:spcBef>
                <a:spcPct val="20000"/>
              </a:spcBef>
              <a:buClr>
                <a:schemeClr val="accent2"/>
              </a:buClr>
              <a:buSzPct val="90000"/>
              <a:buFont typeface="Wingdings"/>
              <a:buChar char=""/>
              <a:defRPr/>
            </a:pPr>
            <a:r>
              <a:rPr lang="en-US" sz="2000" dirty="0" smtClean="0"/>
              <a:t>Jerry Allen, Woolpert, Inc.</a:t>
            </a:r>
          </a:p>
          <a:p>
            <a:pPr marL="731520" lvl="1" indent="-274320">
              <a:spcBef>
                <a:spcPct val="20000"/>
              </a:spcBef>
              <a:buClr>
                <a:schemeClr val="accent2"/>
              </a:buClr>
              <a:buSzPct val="90000"/>
              <a:buFont typeface="Wingdings"/>
              <a:buChar char=""/>
              <a:defRPr/>
            </a:pPr>
            <a:r>
              <a:rPr lang="en-US" sz="2000" dirty="0" smtClean="0"/>
              <a:t>Karen </a:t>
            </a:r>
            <a:r>
              <a:rPr lang="en-US" sz="2000" dirty="0" err="1" smtClean="0"/>
              <a:t>Schuckman</a:t>
            </a:r>
            <a:r>
              <a:rPr lang="en-US" sz="2000" dirty="0" smtClean="0"/>
              <a:t>, Penn State Advisor</a:t>
            </a:r>
          </a:p>
          <a:p>
            <a:pPr marL="731520" lvl="1" indent="-274320">
              <a:spcBef>
                <a:spcPct val="20000"/>
              </a:spcBef>
              <a:buClr>
                <a:schemeClr val="accent2"/>
              </a:buClr>
              <a:buSzPct val="90000"/>
              <a:buFont typeface="Wingdings"/>
              <a:buChar char=""/>
              <a:defRPr/>
            </a:pPr>
            <a:r>
              <a:rPr lang="en-US" sz="2000" dirty="0" smtClean="0"/>
              <a:t>Chad </a:t>
            </a:r>
            <a:r>
              <a:rPr lang="en-US" sz="2000" dirty="0" err="1" smtClean="0"/>
              <a:t>Studer</a:t>
            </a:r>
            <a:r>
              <a:rPr lang="en-US" sz="2000" dirty="0" smtClean="0"/>
              <a:t>, ADSK Solutions</a:t>
            </a:r>
          </a:p>
          <a:p>
            <a:pPr marL="731520" lvl="1" indent="-274320">
              <a:spcBef>
                <a:spcPct val="20000"/>
              </a:spcBef>
              <a:buClr>
                <a:schemeClr val="accent2"/>
              </a:buClr>
              <a:buSzPct val="90000"/>
              <a:buFont typeface="Wingdings"/>
              <a:buChar char=""/>
              <a:defRPr/>
            </a:pPr>
            <a:r>
              <a:rPr lang="en-US" sz="2000" dirty="0" smtClean="0"/>
              <a:t>Geoff Jacobs, </a:t>
            </a:r>
            <a:r>
              <a:rPr lang="en-US" sz="2000" dirty="0" err="1" smtClean="0"/>
              <a:t>Leica</a:t>
            </a:r>
            <a:r>
              <a:rPr lang="en-US" sz="2000" dirty="0" smtClean="0"/>
              <a:t> </a:t>
            </a:r>
            <a:r>
              <a:rPr lang="en-US" sz="2000" dirty="0" err="1" smtClean="0"/>
              <a:t>Geosystems</a:t>
            </a:r>
            <a:endParaRPr lang="en-US" sz="2000" dirty="0" smtClean="0"/>
          </a:p>
          <a:p>
            <a:pPr marL="731520" lvl="1" indent="-274320">
              <a:spcBef>
                <a:spcPct val="20000"/>
              </a:spcBef>
              <a:buClr>
                <a:schemeClr val="accent2"/>
              </a:buClr>
              <a:buSzPct val="90000"/>
              <a:buFont typeface="Wingdings"/>
              <a:buChar char=""/>
              <a:defRPr/>
            </a:pPr>
            <a:r>
              <a:rPr lang="en-US" sz="2000" dirty="0" smtClean="0"/>
              <a:t>Scott Diaz, Kubit – USA</a:t>
            </a:r>
          </a:p>
          <a:p>
            <a:pPr marL="731520" lvl="1" indent="-274320">
              <a:spcBef>
                <a:spcPct val="20000"/>
              </a:spcBef>
              <a:buClr>
                <a:schemeClr val="accent2"/>
              </a:buClr>
              <a:buSzPct val="90000"/>
              <a:buFont typeface="Wingdings"/>
              <a:buChar char=""/>
              <a:defRPr/>
            </a:pPr>
            <a:r>
              <a:rPr lang="en-US" sz="2000" dirty="0" smtClean="0"/>
              <a:t>Ted </a:t>
            </a:r>
            <a:r>
              <a:rPr lang="en-US" sz="2000" dirty="0" err="1" smtClean="0"/>
              <a:t>Knaak</a:t>
            </a:r>
            <a:r>
              <a:rPr lang="en-US" sz="2000" dirty="0" smtClean="0"/>
              <a:t> &amp; Mauricio </a:t>
            </a:r>
            <a:r>
              <a:rPr lang="en-US" sz="2000" dirty="0" err="1" smtClean="0"/>
              <a:t>Terneus</a:t>
            </a:r>
            <a:r>
              <a:rPr lang="en-US" sz="2000" dirty="0" smtClean="0"/>
              <a:t>, Certainty 3D</a:t>
            </a:r>
          </a:p>
          <a:p>
            <a:pPr marL="731520" lvl="1" indent="-274320">
              <a:spcBef>
                <a:spcPct val="20000"/>
              </a:spcBef>
              <a:buClr>
                <a:schemeClr val="accent2"/>
              </a:buClr>
              <a:buSzPct val="90000"/>
              <a:buFont typeface="Wingdings"/>
              <a:buChar char=""/>
              <a:defRPr/>
            </a:pPr>
            <a:r>
              <a:rPr lang="en-US" sz="2000" dirty="0" smtClean="0"/>
              <a:t>Jim Petersen &amp; Gary </a:t>
            </a:r>
            <a:r>
              <a:rPr lang="en-US" sz="2000" dirty="0" err="1" smtClean="0"/>
              <a:t>Krick</a:t>
            </a:r>
            <a:r>
              <a:rPr lang="en-US" sz="2000" dirty="0" smtClean="0"/>
              <a:t>, Southeastern Surveying &amp; Mapping, Corp.</a:t>
            </a:r>
          </a:p>
          <a:p>
            <a:pPr marL="731520" lvl="1" indent="-274320">
              <a:spcBef>
                <a:spcPct val="20000"/>
              </a:spcBef>
              <a:buClr>
                <a:schemeClr val="accent2"/>
              </a:buClr>
              <a:buSzPct val="90000"/>
              <a:buFont typeface="Wingdings"/>
              <a:buChar char=""/>
              <a:defRPr/>
            </a:pPr>
            <a:endParaRPr lang="en-US" sz="2000" dirty="0" smtClean="0"/>
          </a:p>
          <a:p>
            <a:pPr marL="996696" lvl="2" indent="-228600">
              <a:spcBef>
                <a:spcPct val="20000"/>
              </a:spcBef>
              <a:buClr>
                <a:schemeClr val="accent3"/>
              </a:buClr>
              <a:buSzPct val="90000"/>
              <a:defRPr/>
            </a:pPr>
            <a:endParaRPr lang="en-US" sz="1600" dirty="0" smtClean="0"/>
          </a:p>
          <a:p>
            <a:pPr marL="82296" indent="-228600">
              <a:spcBef>
                <a:spcPct val="20000"/>
              </a:spcBef>
              <a:buClr>
                <a:schemeClr val="accent3"/>
              </a:buCl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p:cNvSpPr txBox="1">
            <a:spLocks/>
          </p:cNvSpPr>
          <p:nvPr/>
        </p:nvSpPr>
        <p:spPr>
          <a:xfrm>
            <a:off x="457200" y="4724400"/>
            <a:ext cx="3048000" cy="950976"/>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b="1" dirty="0" smtClean="0">
                <a:solidFill>
                  <a:schemeClr val="accent1">
                    <a:satMod val="150000"/>
                  </a:schemeClr>
                </a:solidFill>
                <a:latin typeface="+mj-lt"/>
                <a:ea typeface="+mj-ea"/>
                <a:cs typeface="+mj-cs"/>
              </a:rPr>
              <a:t>Questions?</a:t>
            </a:r>
            <a:endParaRPr kumimoji="0" lang="en-US" sz="36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7" name="Slide Number Placeholder 6"/>
          <p:cNvSpPr>
            <a:spLocks noGrp="1"/>
          </p:cNvSpPr>
          <p:nvPr>
            <p:ph type="sldNum" sz="quarter" idx="12"/>
          </p:nvPr>
        </p:nvSpPr>
        <p:spPr/>
        <p:txBody>
          <a:bodyPr/>
          <a:lstStyle/>
          <a:p>
            <a:fld id="{17A6B76F-4DC0-43CB-9463-D1BFCC43D090}" type="slidenum">
              <a:rPr lang="en-US" smtClean="0"/>
              <a:pPr/>
              <a:t>25</a:t>
            </a:fld>
            <a:endParaRPr lang="en-US" dirty="0"/>
          </a:p>
        </p:txBody>
      </p:sp>
      <p:pic>
        <p:nvPicPr>
          <p:cNvPr id="8" name="Picture 7" descr="Dachshund.wmf"/>
          <p:cNvPicPr>
            <a:picLocks noChangeAspect="1"/>
          </p:cNvPicPr>
          <p:nvPr/>
        </p:nvPicPr>
        <p:blipFill>
          <a:blip r:embed="rId2" cstate="print"/>
          <a:stretch>
            <a:fillRect/>
          </a:stretch>
        </p:blipFill>
        <p:spPr>
          <a:xfrm>
            <a:off x="6248400" y="990600"/>
            <a:ext cx="2352675" cy="3028950"/>
          </a:xfrm>
          <a:prstGeom prst="rect">
            <a:avLst/>
          </a:prstGeom>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791200" cy="946262"/>
          </a:xfrm>
        </p:spPr>
        <p:txBody>
          <a:bodyPr>
            <a:normAutofit/>
          </a:bodyPr>
          <a:lstStyle/>
          <a:p>
            <a:r>
              <a:rPr lang="en-US" sz="3600" dirty="0" smtClean="0"/>
              <a:t>Introduction &amp; Motivation</a:t>
            </a:r>
            <a:endParaRPr lang="en-US" sz="3600" dirty="0"/>
          </a:p>
        </p:txBody>
      </p:sp>
      <p:sp>
        <p:nvSpPr>
          <p:cNvPr id="3" name="Content Placeholder 2"/>
          <p:cNvSpPr>
            <a:spLocks noGrp="1"/>
          </p:cNvSpPr>
          <p:nvPr>
            <p:ph sz="half" idx="1"/>
          </p:nvPr>
        </p:nvSpPr>
        <p:spPr>
          <a:xfrm>
            <a:off x="228600" y="1447800"/>
            <a:ext cx="8686800" cy="1676400"/>
          </a:xfrm>
        </p:spPr>
        <p:txBody>
          <a:bodyPr>
            <a:normAutofit/>
          </a:bodyPr>
          <a:lstStyle/>
          <a:p>
            <a:r>
              <a:rPr lang="en-US" sz="2400" dirty="0" smtClean="0"/>
              <a:t>What is a Point Cloud?</a:t>
            </a:r>
          </a:p>
          <a:p>
            <a:pPr lvl="1"/>
            <a:r>
              <a:rPr lang="en-US" sz="1600" dirty="0" smtClean="0"/>
              <a:t>A set of vertices in a 3D coordinate system, usually defined by X, Y &amp; Z coordinates</a:t>
            </a:r>
          </a:p>
          <a:p>
            <a:pPr lvl="1"/>
            <a:r>
              <a:rPr lang="en-US" sz="1600" dirty="0" smtClean="0"/>
              <a:t>Most often created by 3D laser scanner</a:t>
            </a:r>
          </a:p>
          <a:p>
            <a:pPr lvl="1"/>
            <a:r>
              <a:rPr lang="en-US" sz="1600" dirty="0" smtClean="0"/>
              <a:t>The scanner records millions of 3D points as the laser beam sweeps over a scene or object</a:t>
            </a:r>
          </a:p>
          <a:p>
            <a:pPr lvl="1"/>
            <a:r>
              <a:rPr lang="en-US" sz="1600" dirty="0" smtClean="0"/>
              <a:t>The point cloud represents the points that the laser scanner has measured</a:t>
            </a:r>
            <a:endParaRPr lang="en-US" dirty="0"/>
          </a:p>
        </p:txBody>
      </p:sp>
      <p:sp>
        <p:nvSpPr>
          <p:cNvPr id="5" name="Text Box 11"/>
          <p:cNvSpPr txBox="1">
            <a:spLocks noChangeArrowheads="1"/>
          </p:cNvSpPr>
          <p:nvPr/>
        </p:nvSpPr>
        <p:spPr bwMode="auto">
          <a:xfrm>
            <a:off x="533400" y="152401"/>
            <a:ext cx="8158908" cy="246221"/>
          </a:xfrm>
          <a:prstGeom prst="rect">
            <a:avLst/>
          </a:prstGeom>
          <a:noFill/>
          <a:ln w="9525">
            <a:noFill/>
            <a:miter lim="800000"/>
            <a:headEnd/>
            <a:tailEnd/>
          </a:ln>
          <a:effectLst/>
        </p:spPr>
        <p:txBody>
          <a:bodyPr wrap="square">
            <a:spAutoFit/>
          </a:bodyPr>
          <a:lstStyle/>
          <a:p>
            <a:pPr>
              <a:spcBef>
                <a:spcPct val="50000"/>
              </a:spcBef>
            </a:pPr>
            <a:r>
              <a:rPr lang="en-US" sz="1000" b="1" dirty="0" smtClean="0">
                <a:solidFill>
                  <a:schemeClr val="tx2"/>
                </a:solidFill>
              </a:rPr>
              <a:t>Introduction &amp; Motivation          </a:t>
            </a:r>
            <a:r>
              <a:rPr lang="en-US" sz="1000" dirty="0" smtClean="0"/>
              <a:t>Project Goals          Background          Methodology          Software Comparisons          Office Workflow          Challenges</a:t>
            </a:r>
            <a:endParaRPr lang="en-US" sz="1000" dirty="0"/>
          </a:p>
        </p:txBody>
      </p:sp>
      <p:pic>
        <p:nvPicPr>
          <p:cNvPr id="6" name="Picture 5" descr="Field-scan.png"/>
          <p:cNvPicPr>
            <a:picLocks noChangeAspect="1"/>
          </p:cNvPicPr>
          <p:nvPr/>
        </p:nvPicPr>
        <p:blipFill>
          <a:blip r:embed="rId2" cstate="print"/>
          <a:stretch>
            <a:fillRect/>
          </a:stretch>
        </p:blipFill>
        <p:spPr>
          <a:xfrm rot="16200000">
            <a:off x="1501941" y="2003259"/>
            <a:ext cx="2971798" cy="5213680"/>
          </a:xfrm>
          <a:prstGeom prst="rect">
            <a:avLst/>
          </a:prstGeom>
        </p:spPr>
      </p:pic>
      <p:sp>
        <p:nvSpPr>
          <p:cNvPr id="7" name="Content Placeholder 2"/>
          <p:cNvSpPr>
            <a:spLocks noGrp="1"/>
          </p:cNvSpPr>
          <p:nvPr>
            <p:ph sz="half" idx="1"/>
          </p:nvPr>
        </p:nvSpPr>
        <p:spPr>
          <a:xfrm>
            <a:off x="5029200" y="6172200"/>
            <a:ext cx="3505200" cy="533400"/>
          </a:xfrm>
        </p:spPr>
        <p:txBody>
          <a:bodyPr>
            <a:noAutofit/>
          </a:bodyPr>
          <a:lstStyle/>
          <a:p>
            <a:pPr>
              <a:buNone/>
            </a:pPr>
            <a:r>
              <a:rPr lang="en-US" sz="1800" b="1" i="1" dirty="0" smtClean="0"/>
              <a:t>How do you take a Point Cloud …</a:t>
            </a:r>
            <a:endParaRPr lang="en-US" sz="1800" b="1" i="1" dirty="0"/>
          </a:p>
        </p:txBody>
      </p:sp>
      <p:sp>
        <p:nvSpPr>
          <p:cNvPr id="10" name="Slide Number Placeholder 9"/>
          <p:cNvSpPr>
            <a:spLocks noGrp="1"/>
          </p:cNvSpPr>
          <p:nvPr>
            <p:ph type="sldNum" sz="quarter" idx="12"/>
          </p:nvPr>
        </p:nvSpPr>
        <p:spPr/>
        <p:txBody>
          <a:bodyPr/>
          <a:lstStyle/>
          <a:p>
            <a:fld id="{17A6B76F-4DC0-43CB-9463-D1BFCC43D090}" type="slidenum">
              <a:rPr lang="en-US" smtClean="0"/>
              <a:pPr/>
              <a:t>3</a:t>
            </a:fld>
            <a:endParaRPr lang="en-US" dirty="0"/>
          </a:p>
        </p:txBody>
      </p:sp>
      <p:sp>
        <p:nvSpPr>
          <p:cNvPr id="11" name="TextBox 10"/>
          <p:cNvSpPr txBox="1"/>
          <p:nvPr/>
        </p:nvSpPr>
        <p:spPr>
          <a:xfrm>
            <a:off x="5715000" y="3429000"/>
            <a:ext cx="3200400" cy="2339102"/>
          </a:xfrm>
          <a:prstGeom prst="rect">
            <a:avLst/>
          </a:prstGeom>
          <a:noFill/>
        </p:spPr>
        <p:txBody>
          <a:bodyPr wrap="square" rtlCol="0">
            <a:spAutoFit/>
          </a:bodyPr>
          <a:lstStyle/>
          <a:p>
            <a:pPr>
              <a:buNone/>
            </a:pPr>
            <a:r>
              <a:rPr lang="en-US" dirty="0" smtClean="0"/>
              <a:t>Benefits of Point Cloud Data:</a:t>
            </a:r>
          </a:p>
          <a:p>
            <a:pPr>
              <a:buFont typeface="Arial" pitchFamily="34" charset="0"/>
              <a:buChar char="•"/>
            </a:pPr>
            <a:r>
              <a:rPr lang="en-US" sz="1600" dirty="0" smtClean="0"/>
              <a:t>Speed of data capture</a:t>
            </a:r>
          </a:p>
          <a:p>
            <a:pPr>
              <a:buFont typeface="Arial" pitchFamily="34" charset="0"/>
              <a:buChar char="•"/>
            </a:pPr>
            <a:r>
              <a:rPr lang="en-US" sz="1600" dirty="0" smtClean="0"/>
              <a:t>Remote acquisition &amp; measurement</a:t>
            </a:r>
          </a:p>
          <a:p>
            <a:pPr>
              <a:buFont typeface="Arial" pitchFamily="34" charset="0"/>
              <a:buChar char="•"/>
            </a:pPr>
            <a:r>
              <a:rPr lang="en-US" sz="1600" dirty="0" smtClean="0"/>
              <a:t>High point density data</a:t>
            </a:r>
          </a:p>
          <a:p>
            <a:pPr>
              <a:buFont typeface="Arial" pitchFamily="34" charset="0"/>
              <a:buChar char="•"/>
            </a:pPr>
            <a:r>
              <a:rPr lang="en-US" sz="1600" dirty="0" smtClean="0"/>
              <a:t>Provides direct measurement capability</a:t>
            </a:r>
          </a:p>
          <a:p>
            <a:pPr>
              <a:buFont typeface="Arial" pitchFamily="34" charset="0"/>
              <a:buChar char="•"/>
            </a:pPr>
            <a:r>
              <a:rPr lang="en-US" sz="1600" dirty="0" smtClean="0"/>
              <a:t>Overlay with imagery for 3D visualization</a:t>
            </a:r>
            <a:endParaRPr lang="en-US" dirty="0">
              <a:solidFill>
                <a:schemeClr val="tx2"/>
              </a:solidFill>
            </a:endParaRPr>
          </a:p>
        </p:txBody>
      </p:sp>
      <p:sp>
        <p:nvSpPr>
          <p:cNvPr id="12" name="Text Box 11"/>
          <p:cNvSpPr txBox="1">
            <a:spLocks noChangeArrowheads="1"/>
          </p:cNvSpPr>
          <p:nvPr/>
        </p:nvSpPr>
        <p:spPr bwMode="auto">
          <a:xfrm>
            <a:off x="1524000" y="6096000"/>
            <a:ext cx="3200400" cy="400110"/>
          </a:xfrm>
          <a:prstGeom prst="rect">
            <a:avLst/>
          </a:prstGeom>
          <a:noFill/>
          <a:ln w="9525">
            <a:noFill/>
            <a:miter lim="800000"/>
            <a:headEnd/>
            <a:tailEnd/>
          </a:ln>
          <a:effectLst/>
        </p:spPr>
        <p:txBody>
          <a:bodyPr wrap="square">
            <a:spAutoFit/>
          </a:bodyPr>
          <a:lstStyle/>
          <a:p>
            <a:pPr algn="ctr">
              <a:spcBef>
                <a:spcPct val="50000"/>
              </a:spcBef>
            </a:pPr>
            <a:r>
              <a:rPr lang="en-US" sz="1000" dirty="0" smtClean="0"/>
              <a:t>Laser Scan Point Cloud, Plantation High School.  Source: Craven Thompson &amp; Associates, Inc., Fort Lauderdale, FL </a:t>
            </a:r>
            <a:endParaRPr lang="en-US" sz="1000" dirty="0">
              <a:solidFill>
                <a:schemeClr val="tx1">
                  <a:lumMod val="75000"/>
                </a:schemeClr>
              </a:solidFill>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791200" cy="946262"/>
          </a:xfrm>
        </p:spPr>
        <p:txBody>
          <a:bodyPr>
            <a:normAutofit/>
          </a:bodyPr>
          <a:lstStyle/>
          <a:p>
            <a:r>
              <a:rPr lang="en-US" sz="3600" dirty="0" smtClean="0"/>
              <a:t>Introduction &amp; Motivation</a:t>
            </a:r>
            <a:endParaRPr lang="en-US" sz="3600" dirty="0"/>
          </a:p>
        </p:txBody>
      </p:sp>
      <p:sp>
        <p:nvSpPr>
          <p:cNvPr id="5" name="Text Box 11"/>
          <p:cNvSpPr txBox="1">
            <a:spLocks noChangeArrowheads="1"/>
          </p:cNvSpPr>
          <p:nvPr/>
        </p:nvSpPr>
        <p:spPr bwMode="auto">
          <a:xfrm>
            <a:off x="533400" y="152401"/>
            <a:ext cx="8158908" cy="246221"/>
          </a:xfrm>
          <a:prstGeom prst="rect">
            <a:avLst/>
          </a:prstGeom>
          <a:noFill/>
          <a:ln w="9525">
            <a:noFill/>
            <a:miter lim="800000"/>
            <a:headEnd/>
            <a:tailEnd/>
          </a:ln>
          <a:effectLst/>
        </p:spPr>
        <p:txBody>
          <a:bodyPr wrap="square">
            <a:spAutoFit/>
          </a:bodyPr>
          <a:lstStyle/>
          <a:p>
            <a:pPr>
              <a:spcBef>
                <a:spcPct val="50000"/>
              </a:spcBef>
            </a:pPr>
            <a:r>
              <a:rPr lang="en-US" sz="1000" b="1" dirty="0" smtClean="0">
                <a:solidFill>
                  <a:schemeClr val="tx2"/>
                </a:solidFill>
              </a:rPr>
              <a:t>Introduction &amp; Motivation          </a:t>
            </a:r>
            <a:r>
              <a:rPr lang="en-US" sz="1000" dirty="0" smtClean="0"/>
              <a:t>Project Goals          Background          Methodology          Software Comparisons          Office Workflow          Challenges</a:t>
            </a:r>
            <a:endParaRPr lang="en-US" sz="1000" dirty="0"/>
          </a:p>
        </p:txBody>
      </p:sp>
      <p:pic>
        <p:nvPicPr>
          <p:cNvPr id="8" name="Picture 7" descr="Field-Survey.png"/>
          <p:cNvPicPr>
            <a:picLocks noChangeAspect="1"/>
          </p:cNvPicPr>
          <p:nvPr/>
        </p:nvPicPr>
        <p:blipFill>
          <a:blip r:embed="rId2" cstate="print"/>
          <a:stretch>
            <a:fillRect/>
          </a:stretch>
        </p:blipFill>
        <p:spPr>
          <a:xfrm rot="16200000">
            <a:off x="1174071" y="1035730"/>
            <a:ext cx="3824059" cy="5715000"/>
          </a:xfrm>
          <a:prstGeom prst="rect">
            <a:avLst/>
          </a:prstGeom>
        </p:spPr>
      </p:pic>
      <p:sp>
        <p:nvSpPr>
          <p:cNvPr id="10" name="Slide Number Placeholder 9"/>
          <p:cNvSpPr>
            <a:spLocks noGrp="1"/>
          </p:cNvSpPr>
          <p:nvPr>
            <p:ph type="sldNum" sz="quarter" idx="12"/>
          </p:nvPr>
        </p:nvSpPr>
        <p:spPr/>
        <p:txBody>
          <a:bodyPr/>
          <a:lstStyle/>
          <a:p>
            <a:fld id="{17A6B76F-4DC0-43CB-9463-D1BFCC43D090}" type="slidenum">
              <a:rPr lang="en-US" smtClean="0"/>
              <a:pPr/>
              <a:t>4</a:t>
            </a:fld>
            <a:endParaRPr lang="en-US" dirty="0"/>
          </a:p>
        </p:txBody>
      </p:sp>
      <p:sp>
        <p:nvSpPr>
          <p:cNvPr id="12" name="Content Placeholder 2"/>
          <p:cNvSpPr>
            <a:spLocks noGrp="1"/>
          </p:cNvSpPr>
          <p:nvPr>
            <p:ph sz="half" idx="1"/>
          </p:nvPr>
        </p:nvSpPr>
        <p:spPr>
          <a:xfrm>
            <a:off x="914400" y="1600200"/>
            <a:ext cx="4114800" cy="533400"/>
          </a:xfrm>
        </p:spPr>
        <p:txBody>
          <a:bodyPr>
            <a:noAutofit/>
          </a:bodyPr>
          <a:lstStyle/>
          <a:p>
            <a:pPr>
              <a:buNone/>
            </a:pPr>
            <a:r>
              <a:rPr lang="en-US" sz="1800" b="1" i="1" dirty="0" smtClean="0"/>
              <a:t>And end up with a Final Deliverable?</a:t>
            </a:r>
            <a:endParaRPr lang="en-US" sz="1800" b="1" i="1" dirty="0"/>
          </a:p>
        </p:txBody>
      </p:sp>
      <p:sp>
        <p:nvSpPr>
          <p:cNvPr id="14" name="Text Box 11"/>
          <p:cNvSpPr txBox="1">
            <a:spLocks noChangeArrowheads="1"/>
          </p:cNvSpPr>
          <p:nvPr/>
        </p:nvSpPr>
        <p:spPr bwMode="auto">
          <a:xfrm>
            <a:off x="1371600" y="5791200"/>
            <a:ext cx="3200400" cy="400110"/>
          </a:xfrm>
          <a:prstGeom prst="rect">
            <a:avLst/>
          </a:prstGeom>
          <a:noFill/>
          <a:ln w="9525">
            <a:noFill/>
            <a:miter lim="800000"/>
            <a:headEnd/>
            <a:tailEnd/>
          </a:ln>
          <a:effectLst/>
        </p:spPr>
        <p:txBody>
          <a:bodyPr wrap="square">
            <a:spAutoFit/>
          </a:bodyPr>
          <a:lstStyle/>
          <a:p>
            <a:pPr algn="ctr">
              <a:spcBef>
                <a:spcPct val="50000"/>
              </a:spcBef>
            </a:pPr>
            <a:r>
              <a:rPr lang="en-US" sz="1000" dirty="0" smtClean="0"/>
              <a:t>Topographic Survey, Plantation High School.  Source: Craven Thompson &amp; Associates, Inc., Fort Lauderdale, FL </a:t>
            </a:r>
            <a:endParaRPr lang="en-US" sz="1000" dirty="0">
              <a:solidFill>
                <a:schemeClr val="tx1">
                  <a:lumMod val="75000"/>
                </a:schemeClr>
              </a:solidFill>
            </a:endParaRPr>
          </a:p>
        </p:txBody>
      </p:sp>
      <p:sp>
        <p:nvSpPr>
          <p:cNvPr id="16" name="Content Placeholder 2"/>
          <p:cNvSpPr>
            <a:spLocks noGrp="1"/>
          </p:cNvSpPr>
          <p:nvPr>
            <p:ph sz="half" idx="1"/>
          </p:nvPr>
        </p:nvSpPr>
        <p:spPr>
          <a:xfrm>
            <a:off x="6172200" y="2743200"/>
            <a:ext cx="2819400" cy="2286000"/>
          </a:xfrm>
        </p:spPr>
        <p:txBody>
          <a:bodyPr>
            <a:normAutofit/>
          </a:bodyPr>
          <a:lstStyle/>
          <a:p>
            <a:pPr>
              <a:buNone/>
            </a:pPr>
            <a:r>
              <a:rPr lang="en-US" sz="2400" dirty="0" smtClean="0"/>
              <a:t>Why Civil 3D?</a:t>
            </a:r>
          </a:p>
          <a:p>
            <a:r>
              <a:rPr lang="en-US" sz="1600" dirty="0" smtClean="0"/>
              <a:t>Leading software used by the civil/survey industry</a:t>
            </a:r>
          </a:p>
          <a:p>
            <a:r>
              <a:rPr lang="en-US" sz="1600" dirty="0" smtClean="0"/>
              <a:t>3D Model Space Design</a:t>
            </a:r>
          </a:p>
          <a:p>
            <a:pPr lvl="1"/>
            <a:r>
              <a:rPr lang="en-US" sz="1400" dirty="0" smtClean="0"/>
              <a:t>Objects maintain their relationships to other objects in the design</a:t>
            </a:r>
          </a:p>
          <a:p>
            <a:pPr lvl="1"/>
            <a:r>
              <a:rPr lang="en-US" sz="1400" dirty="0" smtClean="0"/>
              <a:t>Dynamic updating</a:t>
            </a:r>
            <a:endParaRPr lang="en-US" sz="1400"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143000" y="1773936"/>
            <a:ext cx="6553200" cy="4245864"/>
          </a:xfrm>
          <a:prstGeom prst="rect">
            <a:avLst/>
          </a:prstGeom>
        </p:spPr>
        <p:txBody>
          <a:bodyPr>
            <a:normAutofit lnSpcReduction="1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Identify surveying companies using ground-based laser scanning for large scale topographic mapping</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Research software being used for post-processing point cloud data</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Determine which software currently provides the best solution for point-cloud post processing </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2000" noProof="0" dirty="0" smtClean="0"/>
              <a:t>Learn effective techniques for point cloud feature extraction</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Prepare educational video clips illustrating techniques for the office work-flow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xfrm>
            <a:off x="457200" y="457200"/>
            <a:ext cx="8229600" cy="950976"/>
          </a:xfrm>
        </p:spPr>
        <p:txBody>
          <a:bodyPr>
            <a:normAutofit/>
          </a:bodyPr>
          <a:lstStyle/>
          <a:p>
            <a:r>
              <a:rPr lang="en-US" sz="3600" dirty="0" smtClean="0"/>
              <a:t>Project Goals &amp; Objectives</a:t>
            </a:r>
            <a:endParaRPr lang="en-US" sz="3600" dirty="0"/>
          </a:p>
        </p:txBody>
      </p:sp>
      <p:sp>
        <p:nvSpPr>
          <p:cNvPr id="5" name="Text Box 11"/>
          <p:cNvSpPr txBox="1">
            <a:spLocks noChangeArrowheads="1"/>
          </p:cNvSpPr>
          <p:nvPr/>
        </p:nvSpPr>
        <p:spPr bwMode="auto">
          <a:xfrm>
            <a:off x="533400" y="152400"/>
            <a:ext cx="8077200" cy="246221"/>
          </a:xfrm>
          <a:prstGeom prst="rect">
            <a:avLst/>
          </a:prstGeom>
          <a:noFill/>
          <a:ln w="9525">
            <a:noFill/>
            <a:miter lim="800000"/>
            <a:headEnd/>
            <a:tailEnd/>
          </a:ln>
          <a:effectLst/>
        </p:spPr>
        <p:txBody>
          <a:bodyPr wrap="square">
            <a:spAutoFit/>
          </a:bodyPr>
          <a:lstStyle/>
          <a:p>
            <a:pPr>
              <a:spcBef>
                <a:spcPct val="50000"/>
              </a:spcBef>
            </a:pPr>
            <a:r>
              <a:rPr lang="en-US" sz="1000" dirty="0" smtClean="0"/>
              <a:t>Introduction &amp; Motivation          </a:t>
            </a:r>
            <a:r>
              <a:rPr lang="en-US" sz="1000" b="1" dirty="0" smtClean="0">
                <a:solidFill>
                  <a:schemeClr val="tx2"/>
                </a:solidFill>
              </a:rPr>
              <a:t>Project Goals          </a:t>
            </a:r>
            <a:r>
              <a:rPr lang="en-US" sz="1000" dirty="0" smtClean="0"/>
              <a:t>Background          Methodology          Software Comparisons          Office Workflow          Challenges</a:t>
            </a:r>
            <a:endParaRPr lang="en-US" sz="1000" dirty="0"/>
          </a:p>
        </p:txBody>
      </p:sp>
      <p:sp>
        <p:nvSpPr>
          <p:cNvPr id="6" name="Slide Number Placeholder 5"/>
          <p:cNvSpPr>
            <a:spLocks noGrp="1"/>
          </p:cNvSpPr>
          <p:nvPr>
            <p:ph type="sldNum" sz="quarter" idx="12"/>
          </p:nvPr>
        </p:nvSpPr>
        <p:spPr/>
        <p:txBody>
          <a:bodyPr/>
          <a:lstStyle/>
          <a:p>
            <a:fld id="{17A6B76F-4DC0-43CB-9463-D1BFCC43D090}" type="slidenum">
              <a:rPr lang="en-US" smtClean="0"/>
              <a:pPr/>
              <a:t>5</a:t>
            </a:fld>
            <a:endParaRPr lang="en-US" dirty="0"/>
          </a:p>
        </p:txBody>
      </p:sp>
    </p:spTree>
    <p:extLst>
      <p:ext uri="{BB962C8B-B14F-4D97-AF65-F5344CB8AC3E}">
        <p14:creationId xmlns:p14="http://schemas.microsoft.com/office/powerpoint/2010/main" xmlns="" val="1157059456"/>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457200"/>
            <a:ext cx="8229600" cy="950976"/>
          </a:xfrm>
        </p:spPr>
        <p:txBody>
          <a:bodyPr>
            <a:normAutofit/>
          </a:bodyPr>
          <a:lstStyle/>
          <a:p>
            <a:r>
              <a:rPr lang="en-US" sz="3600" dirty="0" smtClean="0"/>
              <a:t>Lasers &amp; Surveying</a:t>
            </a:r>
            <a:endParaRPr lang="en-US" sz="3600" dirty="0"/>
          </a:p>
        </p:txBody>
      </p:sp>
      <p:sp>
        <p:nvSpPr>
          <p:cNvPr id="5" name="Text Box 11"/>
          <p:cNvSpPr txBox="1">
            <a:spLocks noChangeArrowheads="1"/>
          </p:cNvSpPr>
          <p:nvPr/>
        </p:nvSpPr>
        <p:spPr bwMode="auto">
          <a:xfrm>
            <a:off x="533400" y="152400"/>
            <a:ext cx="8077200" cy="246221"/>
          </a:xfrm>
          <a:prstGeom prst="rect">
            <a:avLst/>
          </a:prstGeom>
          <a:noFill/>
          <a:ln w="9525">
            <a:noFill/>
            <a:miter lim="800000"/>
            <a:headEnd/>
            <a:tailEnd/>
          </a:ln>
          <a:effectLst/>
        </p:spPr>
        <p:txBody>
          <a:bodyPr wrap="square">
            <a:spAutoFit/>
          </a:bodyPr>
          <a:lstStyle/>
          <a:p>
            <a:pPr>
              <a:spcBef>
                <a:spcPct val="50000"/>
              </a:spcBef>
            </a:pPr>
            <a:r>
              <a:rPr lang="en-US" sz="1000" dirty="0" smtClean="0"/>
              <a:t>Introduction &amp; Motivation          Project Goals          </a:t>
            </a:r>
            <a:r>
              <a:rPr lang="en-US" sz="1000" b="1" dirty="0" smtClean="0">
                <a:solidFill>
                  <a:schemeClr val="tx2"/>
                </a:solidFill>
              </a:rPr>
              <a:t>Background          </a:t>
            </a:r>
            <a:r>
              <a:rPr lang="en-US" sz="1000" dirty="0" smtClean="0"/>
              <a:t>Methodology          Software Comparisons          Office Workflow          Challenges</a:t>
            </a:r>
            <a:endParaRPr lang="en-US" sz="1000" dirty="0"/>
          </a:p>
        </p:txBody>
      </p:sp>
      <p:sp>
        <p:nvSpPr>
          <p:cNvPr id="6" name="Text Box 11"/>
          <p:cNvSpPr txBox="1">
            <a:spLocks noChangeArrowheads="1"/>
          </p:cNvSpPr>
          <p:nvPr/>
        </p:nvSpPr>
        <p:spPr bwMode="auto">
          <a:xfrm>
            <a:off x="4648200" y="3505200"/>
            <a:ext cx="3200400" cy="400110"/>
          </a:xfrm>
          <a:prstGeom prst="rect">
            <a:avLst/>
          </a:prstGeom>
          <a:noFill/>
          <a:ln w="9525">
            <a:noFill/>
            <a:miter lim="800000"/>
            <a:headEnd/>
            <a:tailEnd/>
          </a:ln>
          <a:effectLst/>
        </p:spPr>
        <p:txBody>
          <a:bodyPr wrap="square">
            <a:spAutoFit/>
          </a:bodyPr>
          <a:lstStyle/>
          <a:p>
            <a:pPr algn="ctr">
              <a:spcBef>
                <a:spcPct val="50000"/>
              </a:spcBef>
            </a:pPr>
            <a:r>
              <a:rPr lang="en-US" sz="1000" dirty="0" smtClean="0"/>
              <a:t>HP3800B Distance Meter.  Manufacture Date: 1969.  Dates of Use: 1970's.  Source: NOAA</a:t>
            </a:r>
            <a:endParaRPr lang="en-US" sz="1000" dirty="0">
              <a:solidFill>
                <a:schemeClr val="tx1">
                  <a:lumMod val="75000"/>
                </a:schemeClr>
              </a:solidFill>
            </a:endParaRPr>
          </a:p>
        </p:txBody>
      </p:sp>
      <p:sp>
        <p:nvSpPr>
          <p:cNvPr id="7" name="Text Box 11"/>
          <p:cNvSpPr txBox="1">
            <a:spLocks noChangeArrowheads="1"/>
          </p:cNvSpPr>
          <p:nvPr/>
        </p:nvSpPr>
        <p:spPr bwMode="auto">
          <a:xfrm>
            <a:off x="3733800" y="6019800"/>
            <a:ext cx="2895600" cy="400110"/>
          </a:xfrm>
          <a:prstGeom prst="rect">
            <a:avLst/>
          </a:prstGeom>
          <a:noFill/>
          <a:ln w="9525">
            <a:noFill/>
            <a:miter lim="800000"/>
            <a:headEnd/>
            <a:tailEnd/>
          </a:ln>
          <a:effectLst/>
        </p:spPr>
        <p:txBody>
          <a:bodyPr wrap="square">
            <a:spAutoFit/>
          </a:bodyPr>
          <a:lstStyle/>
          <a:p>
            <a:pPr algn="ctr">
              <a:spcBef>
                <a:spcPct val="50000"/>
              </a:spcBef>
            </a:pPr>
            <a:r>
              <a:rPr lang="en-US" sz="1000" dirty="0" smtClean="0"/>
              <a:t>Topcon ET-1 Total Station. Manufacture Date: 1985. Dates of Use: 1980's. Source: NOAA</a:t>
            </a:r>
            <a:endParaRPr lang="en-US" sz="1000" dirty="0">
              <a:solidFill>
                <a:schemeClr val="tx1">
                  <a:lumMod val="75000"/>
                </a:schemeClr>
              </a:solidFill>
            </a:endParaRPr>
          </a:p>
        </p:txBody>
      </p:sp>
      <p:sp>
        <p:nvSpPr>
          <p:cNvPr id="8" name="Text Box 11"/>
          <p:cNvSpPr txBox="1">
            <a:spLocks noChangeArrowheads="1"/>
          </p:cNvSpPr>
          <p:nvPr/>
        </p:nvSpPr>
        <p:spPr bwMode="auto">
          <a:xfrm>
            <a:off x="6553200" y="6096000"/>
            <a:ext cx="2590800" cy="553998"/>
          </a:xfrm>
          <a:prstGeom prst="rect">
            <a:avLst/>
          </a:prstGeom>
          <a:noFill/>
          <a:ln w="9525">
            <a:noFill/>
            <a:miter lim="800000"/>
            <a:headEnd/>
            <a:tailEnd/>
          </a:ln>
          <a:effectLst/>
        </p:spPr>
        <p:txBody>
          <a:bodyPr wrap="square">
            <a:spAutoFit/>
          </a:bodyPr>
          <a:lstStyle/>
          <a:p>
            <a:pPr algn="ctr">
              <a:spcBef>
                <a:spcPct val="50000"/>
              </a:spcBef>
            </a:pPr>
            <a:r>
              <a:rPr lang="en-US" sz="1000" dirty="0" smtClean="0"/>
              <a:t>Leica TPS1200+ Total Station. Manufacture Date: Current.   Dates of Use: In use today. Source: Leica Geosystems</a:t>
            </a:r>
            <a:endParaRPr lang="en-US" sz="1000" dirty="0">
              <a:solidFill>
                <a:schemeClr val="tx1">
                  <a:lumMod val="75000"/>
                </a:schemeClr>
              </a:solidFill>
            </a:endParaRPr>
          </a:p>
        </p:txBody>
      </p:sp>
      <p:sp>
        <p:nvSpPr>
          <p:cNvPr id="9" name="Content Placeholder 2"/>
          <p:cNvSpPr>
            <a:spLocks noGrp="1"/>
          </p:cNvSpPr>
          <p:nvPr>
            <p:ph sz="half" idx="1"/>
          </p:nvPr>
        </p:nvSpPr>
        <p:spPr>
          <a:xfrm>
            <a:off x="457200" y="1524000"/>
            <a:ext cx="3810000" cy="969264"/>
          </a:xfrm>
        </p:spPr>
        <p:txBody>
          <a:bodyPr>
            <a:normAutofit/>
          </a:bodyPr>
          <a:lstStyle/>
          <a:p>
            <a:pPr>
              <a:buNone/>
            </a:pPr>
            <a:r>
              <a:rPr lang="en-US" sz="2000" dirty="0" smtClean="0"/>
              <a:t>LASER</a:t>
            </a:r>
          </a:p>
          <a:p>
            <a:r>
              <a:rPr lang="en-US" sz="1600" dirty="0" smtClean="0"/>
              <a:t>An acronym for Light Amplification by Stimulated Radiation</a:t>
            </a:r>
            <a:endParaRPr lang="en-US" sz="1600" dirty="0"/>
          </a:p>
        </p:txBody>
      </p:sp>
      <p:pic>
        <p:nvPicPr>
          <p:cNvPr id="10" name="Picture 9" descr="EDM.png"/>
          <p:cNvPicPr>
            <a:picLocks noChangeAspect="1"/>
          </p:cNvPicPr>
          <p:nvPr/>
        </p:nvPicPr>
        <p:blipFill>
          <a:blip r:embed="rId2" cstate="print"/>
          <a:stretch>
            <a:fillRect/>
          </a:stretch>
        </p:blipFill>
        <p:spPr>
          <a:xfrm>
            <a:off x="5181600" y="1600200"/>
            <a:ext cx="2296800" cy="1792800"/>
          </a:xfrm>
          <a:prstGeom prst="rect">
            <a:avLst/>
          </a:prstGeom>
          <a:effectLst>
            <a:softEdge rad="31750"/>
          </a:effectLst>
        </p:spPr>
      </p:pic>
      <p:sp>
        <p:nvSpPr>
          <p:cNvPr id="11" name="Content Placeholder 2"/>
          <p:cNvSpPr txBox="1">
            <a:spLocks/>
          </p:cNvSpPr>
          <p:nvPr/>
        </p:nvSpPr>
        <p:spPr>
          <a:xfrm>
            <a:off x="533400" y="2438400"/>
            <a:ext cx="4419600" cy="1219200"/>
          </a:xfrm>
          <a:prstGeom prst="rect">
            <a:avLst/>
          </a:prstGeom>
        </p:spPr>
        <p:txBody>
          <a:bodyPr vert="horz" lIns="54864" tIns="91440" rtlCol="0">
            <a:normAutofit fontScale="85000" lnSpcReduction="20000"/>
          </a:bodyPr>
          <a:lstStyle/>
          <a:p>
            <a:r>
              <a:rPr lang="en-US" sz="2400" dirty="0" smtClean="0">
                <a:solidFill>
                  <a:schemeClr val="tx2"/>
                </a:solidFill>
              </a:rPr>
              <a:t>Electronic Distance Measuring (EDM)</a:t>
            </a:r>
          </a:p>
          <a:p>
            <a:pPr>
              <a:buFont typeface="Arial" pitchFamily="34" charset="0"/>
              <a:buChar char="•"/>
            </a:pPr>
            <a:r>
              <a:rPr lang="en-US" sz="2000" dirty="0" smtClean="0"/>
              <a:t>  Used by many surveyors in the 1970’s for measuring long distances &amp; setting control points for surveys</a:t>
            </a:r>
          </a:p>
          <a:p>
            <a:pPr>
              <a:buFont typeface="Arial" pitchFamily="34" charset="0"/>
              <a:buChar char="•"/>
            </a:pPr>
            <a:r>
              <a:rPr lang="en-US" sz="2000" dirty="0" smtClean="0"/>
              <a:t>  Measures distance only (no angles)</a:t>
            </a:r>
          </a:p>
          <a:p>
            <a:pPr>
              <a:buFont typeface="Arial" pitchFamily="34" charset="0"/>
              <a:buChar char="•"/>
            </a:pPr>
            <a:endParaRPr lang="en-US" sz="2000" dirty="0" smtClean="0">
              <a:solidFill>
                <a:schemeClr val="tx2">
                  <a:shade val="75000"/>
                </a:schemeClr>
              </a:solidFill>
            </a:endParaRPr>
          </a:p>
        </p:txBody>
      </p:sp>
      <p:pic>
        <p:nvPicPr>
          <p:cNvPr id="13" name="Picture 12" descr="Total Station-1.jpg"/>
          <p:cNvPicPr>
            <a:picLocks noChangeAspect="1"/>
          </p:cNvPicPr>
          <p:nvPr/>
        </p:nvPicPr>
        <p:blipFill>
          <a:blip r:embed="rId3" cstate="print"/>
          <a:stretch>
            <a:fillRect/>
          </a:stretch>
        </p:blipFill>
        <p:spPr>
          <a:xfrm>
            <a:off x="3962400" y="4191000"/>
            <a:ext cx="2450592" cy="1834896"/>
          </a:xfrm>
          <a:prstGeom prst="rect">
            <a:avLst/>
          </a:prstGeom>
          <a:effectLst>
            <a:softEdge rad="31750"/>
          </a:effectLst>
        </p:spPr>
      </p:pic>
      <p:pic>
        <p:nvPicPr>
          <p:cNvPr id="14" name="Picture 13" descr="Total Station-2.png"/>
          <p:cNvPicPr>
            <a:picLocks noChangeAspect="1"/>
          </p:cNvPicPr>
          <p:nvPr/>
        </p:nvPicPr>
        <p:blipFill>
          <a:blip r:embed="rId4" cstate="print"/>
          <a:stretch>
            <a:fillRect/>
          </a:stretch>
        </p:blipFill>
        <p:spPr>
          <a:xfrm>
            <a:off x="7086600" y="4191000"/>
            <a:ext cx="1383678" cy="1938368"/>
          </a:xfrm>
          <a:prstGeom prst="rect">
            <a:avLst/>
          </a:prstGeom>
          <a:effectLst>
            <a:softEdge rad="31750"/>
          </a:effectLst>
        </p:spPr>
      </p:pic>
      <p:sp>
        <p:nvSpPr>
          <p:cNvPr id="15" name="Content Placeholder 2"/>
          <p:cNvSpPr txBox="1">
            <a:spLocks/>
          </p:cNvSpPr>
          <p:nvPr/>
        </p:nvSpPr>
        <p:spPr>
          <a:xfrm>
            <a:off x="609600" y="4343400"/>
            <a:ext cx="3048000" cy="1600200"/>
          </a:xfrm>
          <a:prstGeom prst="rect">
            <a:avLst/>
          </a:prstGeom>
        </p:spPr>
        <p:txBody>
          <a:bodyPr vert="horz" lIns="54864" tIns="91440" rtlCol="0">
            <a:normAutofit/>
          </a:bodyPr>
          <a:lstStyle/>
          <a:p>
            <a:r>
              <a:rPr lang="en-US" sz="2000" dirty="0" smtClean="0">
                <a:solidFill>
                  <a:schemeClr val="tx2">
                    <a:shade val="75000"/>
                  </a:schemeClr>
                </a:solidFill>
              </a:rPr>
              <a:t>Total Station</a:t>
            </a:r>
          </a:p>
          <a:p>
            <a:pPr>
              <a:buFont typeface="Arial" pitchFamily="34" charset="0"/>
              <a:buChar char="•"/>
            </a:pPr>
            <a:r>
              <a:rPr lang="en-US" sz="1700" dirty="0" smtClean="0"/>
              <a:t>  Electronic instrument capable of measuring distance &amp; angles</a:t>
            </a:r>
          </a:p>
          <a:p>
            <a:pPr>
              <a:buFont typeface="Arial" pitchFamily="34" charset="0"/>
              <a:buChar char="•"/>
            </a:pPr>
            <a:r>
              <a:rPr lang="en-US" sz="1700" dirty="0" smtClean="0"/>
              <a:t>  Includes electronic data collection </a:t>
            </a:r>
          </a:p>
        </p:txBody>
      </p:sp>
      <p:sp>
        <p:nvSpPr>
          <p:cNvPr id="16" name="Right Arrow 15"/>
          <p:cNvSpPr/>
          <p:nvPr/>
        </p:nvSpPr>
        <p:spPr>
          <a:xfrm>
            <a:off x="4572000" y="2590800"/>
            <a:ext cx="533400" cy="76200"/>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Right Arrow 16"/>
          <p:cNvSpPr/>
          <p:nvPr/>
        </p:nvSpPr>
        <p:spPr>
          <a:xfrm>
            <a:off x="3200400" y="4572000"/>
            <a:ext cx="533400" cy="76200"/>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8" name="Slide Number Placeholder 17"/>
          <p:cNvSpPr>
            <a:spLocks noGrp="1"/>
          </p:cNvSpPr>
          <p:nvPr>
            <p:ph type="sldNum" sz="quarter" idx="12"/>
          </p:nvPr>
        </p:nvSpPr>
        <p:spPr/>
        <p:txBody>
          <a:bodyPr/>
          <a:lstStyle/>
          <a:p>
            <a:fld id="{17A6B76F-4DC0-43CB-9463-D1BFCC43D090}" type="slidenum">
              <a:rPr lang="en-US" smtClean="0"/>
              <a:pPr/>
              <a:t>6</a:t>
            </a:fld>
            <a:endParaRPr lang="en-US"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457200"/>
            <a:ext cx="8229600" cy="950976"/>
          </a:xfrm>
        </p:spPr>
        <p:txBody>
          <a:bodyPr>
            <a:normAutofit/>
          </a:bodyPr>
          <a:lstStyle/>
          <a:p>
            <a:r>
              <a:rPr lang="en-US" sz="3600" dirty="0" smtClean="0"/>
              <a:t>Lasers &amp; Surveying</a:t>
            </a:r>
            <a:endParaRPr lang="en-US" sz="3600" dirty="0"/>
          </a:p>
        </p:txBody>
      </p:sp>
      <p:sp>
        <p:nvSpPr>
          <p:cNvPr id="6" name="Text Box 11"/>
          <p:cNvSpPr txBox="1">
            <a:spLocks noChangeArrowheads="1"/>
          </p:cNvSpPr>
          <p:nvPr/>
        </p:nvSpPr>
        <p:spPr bwMode="auto">
          <a:xfrm>
            <a:off x="533400" y="152400"/>
            <a:ext cx="8077200" cy="246221"/>
          </a:xfrm>
          <a:prstGeom prst="rect">
            <a:avLst/>
          </a:prstGeom>
          <a:noFill/>
          <a:ln w="9525">
            <a:noFill/>
            <a:miter lim="800000"/>
            <a:headEnd/>
            <a:tailEnd/>
          </a:ln>
          <a:effectLst/>
        </p:spPr>
        <p:txBody>
          <a:bodyPr wrap="square">
            <a:spAutoFit/>
          </a:bodyPr>
          <a:lstStyle/>
          <a:p>
            <a:pPr>
              <a:spcBef>
                <a:spcPct val="50000"/>
              </a:spcBef>
            </a:pPr>
            <a:r>
              <a:rPr lang="en-US" sz="1000" dirty="0" smtClean="0"/>
              <a:t>Introduction &amp; Motivation          Project Goals          </a:t>
            </a:r>
            <a:r>
              <a:rPr lang="en-US" sz="1000" b="1" dirty="0" smtClean="0">
                <a:solidFill>
                  <a:schemeClr val="tx2"/>
                </a:solidFill>
              </a:rPr>
              <a:t>Background          </a:t>
            </a:r>
            <a:r>
              <a:rPr lang="en-US" sz="1000" dirty="0" smtClean="0"/>
              <a:t>Methodology          Software Comparisons          Office Workflow          Challenges</a:t>
            </a:r>
            <a:endParaRPr lang="en-US" sz="1000" dirty="0"/>
          </a:p>
        </p:txBody>
      </p:sp>
      <p:sp>
        <p:nvSpPr>
          <p:cNvPr id="7" name="Content Placeholder 2"/>
          <p:cNvSpPr>
            <a:spLocks noGrp="1"/>
          </p:cNvSpPr>
          <p:nvPr>
            <p:ph sz="half" idx="1"/>
          </p:nvPr>
        </p:nvSpPr>
        <p:spPr>
          <a:xfrm>
            <a:off x="609600" y="1600200"/>
            <a:ext cx="5410200" cy="762000"/>
          </a:xfrm>
        </p:spPr>
        <p:txBody>
          <a:bodyPr>
            <a:normAutofit/>
          </a:bodyPr>
          <a:lstStyle/>
          <a:p>
            <a:pPr>
              <a:buNone/>
            </a:pPr>
            <a:r>
              <a:rPr lang="en-US" sz="2000" dirty="0" smtClean="0"/>
              <a:t>LIDAR</a:t>
            </a:r>
          </a:p>
          <a:p>
            <a:r>
              <a:rPr lang="en-US" sz="1600" dirty="0" smtClean="0"/>
              <a:t>An acronym for Light Detection and Ranging</a:t>
            </a:r>
          </a:p>
          <a:p>
            <a:endParaRPr lang="en-US" sz="1600" dirty="0" smtClean="0"/>
          </a:p>
          <a:p>
            <a:endParaRPr lang="en-US" sz="1600" dirty="0" smtClean="0"/>
          </a:p>
        </p:txBody>
      </p:sp>
      <p:sp>
        <p:nvSpPr>
          <p:cNvPr id="8" name="Text Box 11"/>
          <p:cNvSpPr txBox="1">
            <a:spLocks noChangeArrowheads="1"/>
          </p:cNvSpPr>
          <p:nvPr/>
        </p:nvSpPr>
        <p:spPr bwMode="auto">
          <a:xfrm>
            <a:off x="6019800" y="4572000"/>
            <a:ext cx="2743200" cy="400110"/>
          </a:xfrm>
          <a:prstGeom prst="rect">
            <a:avLst/>
          </a:prstGeom>
          <a:noFill/>
          <a:ln w="9525">
            <a:noFill/>
            <a:miter lim="800000"/>
            <a:headEnd/>
            <a:tailEnd/>
          </a:ln>
          <a:effectLst/>
        </p:spPr>
        <p:txBody>
          <a:bodyPr wrap="square">
            <a:spAutoFit/>
          </a:bodyPr>
          <a:lstStyle/>
          <a:p>
            <a:pPr algn="ctr">
              <a:spcBef>
                <a:spcPct val="50000"/>
              </a:spcBef>
            </a:pPr>
            <a:r>
              <a:rPr lang="en-US" sz="1000" dirty="0" smtClean="0"/>
              <a:t>Illustration showing the components for an aerial lidar system.  Source: Spatial Resources</a:t>
            </a:r>
            <a:endParaRPr lang="en-US" sz="1000" dirty="0">
              <a:solidFill>
                <a:schemeClr val="tx1">
                  <a:lumMod val="75000"/>
                </a:schemeClr>
              </a:solidFill>
            </a:endParaRPr>
          </a:p>
        </p:txBody>
      </p:sp>
      <p:sp>
        <p:nvSpPr>
          <p:cNvPr id="9" name="Text Box 11"/>
          <p:cNvSpPr txBox="1">
            <a:spLocks noChangeArrowheads="1"/>
          </p:cNvSpPr>
          <p:nvPr/>
        </p:nvSpPr>
        <p:spPr bwMode="auto">
          <a:xfrm>
            <a:off x="2590800" y="5410200"/>
            <a:ext cx="2895600" cy="400110"/>
          </a:xfrm>
          <a:prstGeom prst="rect">
            <a:avLst/>
          </a:prstGeom>
          <a:noFill/>
          <a:ln w="9525">
            <a:noFill/>
            <a:miter lim="800000"/>
            <a:headEnd/>
            <a:tailEnd/>
          </a:ln>
          <a:effectLst/>
        </p:spPr>
        <p:txBody>
          <a:bodyPr wrap="square">
            <a:spAutoFit/>
          </a:bodyPr>
          <a:lstStyle/>
          <a:p>
            <a:pPr algn="ctr">
              <a:spcBef>
                <a:spcPct val="50000"/>
              </a:spcBef>
            </a:pPr>
            <a:r>
              <a:rPr lang="en-US" sz="1000" dirty="0" smtClean="0"/>
              <a:t>Ground-based mobile laser scanning system.  Source: Professional Surveyor Magazine</a:t>
            </a:r>
            <a:endParaRPr lang="en-US" sz="1000" dirty="0">
              <a:solidFill>
                <a:schemeClr val="tx1">
                  <a:lumMod val="75000"/>
                </a:schemeClr>
              </a:solidFill>
            </a:endParaRPr>
          </a:p>
        </p:txBody>
      </p:sp>
      <p:sp>
        <p:nvSpPr>
          <p:cNvPr id="10" name="Text Box 11"/>
          <p:cNvSpPr txBox="1">
            <a:spLocks noChangeArrowheads="1"/>
          </p:cNvSpPr>
          <p:nvPr/>
        </p:nvSpPr>
        <p:spPr bwMode="auto">
          <a:xfrm>
            <a:off x="609600" y="5257800"/>
            <a:ext cx="1600200" cy="707886"/>
          </a:xfrm>
          <a:prstGeom prst="rect">
            <a:avLst/>
          </a:prstGeom>
          <a:noFill/>
          <a:ln w="9525">
            <a:noFill/>
            <a:miter lim="800000"/>
            <a:headEnd/>
            <a:tailEnd/>
          </a:ln>
          <a:effectLst/>
        </p:spPr>
        <p:txBody>
          <a:bodyPr wrap="square">
            <a:spAutoFit/>
          </a:bodyPr>
          <a:lstStyle/>
          <a:p>
            <a:pPr algn="ctr">
              <a:spcBef>
                <a:spcPct val="50000"/>
              </a:spcBef>
            </a:pPr>
            <a:r>
              <a:rPr lang="en-US" sz="1000" dirty="0" smtClean="0"/>
              <a:t>Ground-based static laser scanner mounted on a tripod. Source: Nobles Consulting Group</a:t>
            </a:r>
            <a:endParaRPr lang="en-US" sz="1000" dirty="0">
              <a:solidFill>
                <a:schemeClr val="tx1">
                  <a:lumMod val="75000"/>
                </a:schemeClr>
              </a:solidFill>
            </a:endParaRPr>
          </a:p>
        </p:txBody>
      </p:sp>
      <p:pic>
        <p:nvPicPr>
          <p:cNvPr id="11" name="Picture 10" descr="Aerial Lidar.gif"/>
          <p:cNvPicPr>
            <a:picLocks noChangeAspect="1"/>
          </p:cNvPicPr>
          <p:nvPr/>
        </p:nvPicPr>
        <p:blipFill>
          <a:blip r:embed="rId2" cstate="print"/>
          <a:stretch>
            <a:fillRect/>
          </a:stretch>
        </p:blipFill>
        <p:spPr>
          <a:xfrm>
            <a:off x="6172200" y="1219200"/>
            <a:ext cx="2459088" cy="3371850"/>
          </a:xfrm>
          <a:prstGeom prst="rect">
            <a:avLst/>
          </a:prstGeom>
        </p:spPr>
      </p:pic>
      <p:sp>
        <p:nvSpPr>
          <p:cNvPr id="14" name="Content Placeholder 2"/>
          <p:cNvSpPr txBox="1">
            <a:spLocks/>
          </p:cNvSpPr>
          <p:nvPr/>
        </p:nvSpPr>
        <p:spPr>
          <a:xfrm>
            <a:off x="6248400" y="4953000"/>
            <a:ext cx="2438400" cy="533400"/>
          </a:xfrm>
          <a:prstGeom prst="rect">
            <a:avLst/>
          </a:prstGeom>
        </p:spPr>
        <p:txBody>
          <a:bodyPr vert="horz" lIns="54864" tIns="91440" rtlCol="0">
            <a:normAutofit/>
          </a:bodyPr>
          <a:lstStyle/>
          <a:p>
            <a:pPr algn="ctr"/>
            <a:r>
              <a:rPr lang="en-US" sz="2000" dirty="0" smtClean="0">
                <a:solidFill>
                  <a:schemeClr val="tx2">
                    <a:shade val="75000"/>
                  </a:schemeClr>
                </a:solidFill>
              </a:rPr>
              <a:t>Aerial Lidar</a:t>
            </a:r>
          </a:p>
        </p:txBody>
      </p:sp>
      <p:sp>
        <p:nvSpPr>
          <p:cNvPr id="16" name="Content Placeholder 2"/>
          <p:cNvSpPr txBox="1">
            <a:spLocks/>
          </p:cNvSpPr>
          <p:nvPr/>
        </p:nvSpPr>
        <p:spPr>
          <a:xfrm>
            <a:off x="1219200" y="5943600"/>
            <a:ext cx="3657600" cy="533400"/>
          </a:xfrm>
          <a:prstGeom prst="rect">
            <a:avLst/>
          </a:prstGeom>
        </p:spPr>
        <p:txBody>
          <a:bodyPr vert="horz" lIns="54864" tIns="91440" rtlCol="0">
            <a:normAutofit/>
          </a:bodyPr>
          <a:lstStyle/>
          <a:p>
            <a:pPr algn="ctr"/>
            <a:r>
              <a:rPr lang="en-US" sz="2000" dirty="0" smtClean="0">
                <a:solidFill>
                  <a:schemeClr val="tx2">
                    <a:shade val="75000"/>
                  </a:schemeClr>
                </a:solidFill>
              </a:rPr>
              <a:t>Terrestrial (Ground-Based) Lidar</a:t>
            </a:r>
          </a:p>
        </p:txBody>
      </p:sp>
      <p:pic>
        <p:nvPicPr>
          <p:cNvPr id="17" name="Picture 16" descr="Laser-Static ground based.jpg"/>
          <p:cNvPicPr>
            <a:picLocks noChangeAspect="1"/>
          </p:cNvPicPr>
          <p:nvPr/>
        </p:nvPicPr>
        <p:blipFill>
          <a:blip r:embed="rId3" cstate="print"/>
          <a:stretch>
            <a:fillRect/>
          </a:stretch>
        </p:blipFill>
        <p:spPr>
          <a:xfrm>
            <a:off x="685800" y="2971800"/>
            <a:ext cx="1420368" cy="2225040"/>
          </a:xfrm>
          <a:prstGeom prst="rect">
            <a:avLst/>
          </a:prstGeom>
        </p:spPr>
      </p:pic>
      <p:pic>
        <p:nvPicPr>
          <p:cNvPr id="18" name="Picture 17" descr="Laser-Static mobile mapping.jpg"/>
          <p:cNvPicPr>
            <a:picLocks noChangeAspect="1"/>
          </p:cNvPicPr>
          <p:nvPr/>
        </p:nvPicPr>
        <p:blipFill>
          <a:blip r:embed="rId4" cstate="print"/>
          <a:stretch>
            <a:fillRect/>
          </a:stretch>
        </p:blipFill>
        <p:spPr>
          <a:xfrm>
            <a:off x="2438400" y="2971800"/>
            <a:ext cx="3139440" cy="2420112"/>
          </a:xfrm>
          <a:prstGeom prst="rect">
            <a:avLst/>
          </a:prstGeom>
        </p:spPr>
      </p:pic>
      <p:sp>
        <p:nvSpPr>
          <p:cNvPr id="19" name="Content Placeholder 2"/>
          <p:cNvSpPr txBox="1">
            <a:spLocks/>
          </p:cNvSpPr>
          <p:nvPr/>
        </p:nvSpPr>
        <p:spPr>
          <a:xfrm>
            <a:off x="838200" y="2590800"/>
            <a:ext cx="1143000" cy="381000"/>
          </a:xfrm>
          <a:prstGeom prst="rect">
            <a:avLst/>
          </a:prstGeom>
        </p:spPr>
        <p:txBody>
          <a:bodyPr vert="horz" lIns="54864" tIns="91440" rtlCol="0">
            <a:normAutofit fontScale="92500" lnSpcReduction="10000"/>
          </a:bodyPr>
          <a:lstStyle/>
          <a:p>
            <a:pPr algn="ctr"/>
            <a:r>
              <a:rPr lang="en-US" dirty="0" smtClean="0">
                <a:solidFill>
                  <a:schemeClr val="tx2">
                    <a:shade val="75000"/>
                  </a:schemeClr>
                </a:solidFill>
              </a:rPr>
              <a:t>Static</a:t>
            </a:r>
          </a:p>
        </p:txBody>
      </p:sp>
      <p:sp>
        <p:nvSpPr>
          <p:cNvPr id="20" name="Content Placeholder 2"/>
          <p:cNvSpPr txBox="1">
            <a:spLocks/>
          </p:cNvSpPr>
          <p:nvPr/>
        </p:nvSpPr>
        <p:spPr>
          <a:xfrm>
            <a:off x="2667000" y="2590800"/>
            <a:ext cx="2667000" cy="381000"/>
          </a:xfrm>
          <a:prstGeom prst="rect">
            <a:avLst/>
          </a:prstGeom>
        </p:spPr>
        <p:txBody>
          <a:bodyPr vert="horz" lIns="54864" tIns="91440" rtlCol="0">
            <a:normAutofit fontScale="92500" lnSpcReduction="10000"/>
          </a:bodyPr>
          <a:lstStyle/>
          <a:p>
            <a:pPr algn="ctr"/>
            <a:r>
              <a:rPr lang="en-US" dirty="0" smtClean="0">
                <a:solidFill>
                  <a:schemeClr val="tx2">
                    <a:shade val="75000"/>
                  </a:schemeClr>
                </a:solidFill>
              </a:rPr>
              <a:t>Dynamic (Mobile Mapping)</a:t>
            </a:r>
          </a:p>
        </p:txBody>
      </p:sp>
      <p:sp>
        <p:nvSpPr>
          <p:cNvPr id="15" name="Slide Number Placeholder 14"/>
          <p:cNvSpPr>
            <a:spLocks noGrp="1"/>
          </p:cNvSpPr>
          <p:nvPr>
            <p:ph type="sldNum" sz="quarter" idx="12"/>
          </p:nvPr>
        </p:nvSpPr>
        <p:spPr/>
        <p:txBody>
          <a:bodyPr/>
          <a:lstStyle/>
          <a:p>
            <a:fld id="{17A6B76F-4DC0-43CB-9463-D1BFCC43D090}" type="slidenum">
              <a:rPr lang="en-US" smtClean="0"/>
              <a:pPr/>
              <a:t>7</a:t>
            </a:fld>
            <a:endParaRPr lang="en-US" dirty="0"/>
          </a:p>
        </p:txBody>
      </p:sp>
      <p:sp>
        <p:nvSpPr>
          <p:cNvPr id="21" name="Content Placeholder 2"/>
          <p:cNvSpPr>
            <a:spLocks noGrp="1"/>
          </p:cNvSpPr>
          <p:nvPr>
            <p:ph sz="half" idx="1"/>
          </p:nvPr>
        </p:nvSpPr>
        <p:spPr>
          <a:xfrm>
            <a:off x="5943600" y="5334000"/>
            <a:ext cx="2971800" cy="1066800"/>
          </a:xfrm>
        </p:spPr>
        <p:txBody>
          <a:bodyPr>
            <a:normAutofit/>
          </a:bodyPr>
          <a:lstStyle/>
          <a:p>
            <a:pPr algn="ctr">
              <a:buNone/>
            </a:pPr>
            <a:r>
              <a:rPr lang="en-US" sz="1400" dirty="0" smtClean="0"/>
              <a:t>Aerial </a:t>
            </a:r>
            <a:r>
              <a:rPr lang="en-US" sz="1400" dirty="0" err="1" smtClean="0"/>
              <a:t>Lidar</a:t>
            </a:r>
            <a:r>
              <a:rPr lang="en-US" sz="1400" dirty="0" smtClean="0"/>
              <a:t> System includes:</a:t>
            </a:r>
          </a:p>
          <a:p>
            <a:pPr algn="ctr">
              <a:buNone/>
            </a:pPr>
            <a:r>
              <a:rPr lang="en-US" sz="1400" dirty="0" smtClean="0"/>
              <a:t>GPS</a:t>
            </a:r>
          </a:p>
          <a:p>
            <a:pPr algn="ctr">
              <a:buNone/>
            </a:pPr>
            <a:r>
              <a:rPr lang="en-US" sz="1400" dirty="0" smtClean="0"/>
              <a:t>IMS (Inertial Measurement System)</a:t>
            </a:r>
          </a:p>
          <a:p>
            <a:pPr algn="ctr">
              <a:buNone/>
            </a:pPr>
            <a:r>
              <a:rPr lang="en-US" sz="1400" dirty="0" smtClean="0"/>
              <a:t>Scanning Laser transmitter-receiver</a:t>
            </a:r>
          </a:p>
          <a:p>
            <a:endParaRPr lang="en-US" sz="1600" dirty="0" smtClean="0"/>
          </a:p>
          <a:p>
            <a:endParaRPr lang="en-US" sz="1600" dirty="0" smtClean="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950976"/>
          </a:xfrm>
        </p:spPr>
        <p:txBody>
          <a:bodyPr>
            <a:normAutofit/>
          </a:bodyPr>
          <a:lstStyle/>
          <a:p>
            <a:r>
              <a:rPr lang="en-US" sz="3600" dirty="0" smtClean="0"/>
              <a:t>Methodology</a:t>
            </a:r>
            <a:endParaRPr lang="en-US" sz="3600" dirty="0"/>
          </a:p>
        </p:txBody>
      </p:sp>
      <p:sp>
        <p:nvSpPr>
          <p:cNvPr id="4" name="Text Box 11"/>
          <p:cNvSpPr txBox="1">
            <a:spLocks noChangeArrowheads="1"/>
          </p:cNvSpPr>
          <p:nvPr/>
        </p:nvSpPr>
        <p:spPr bwMode="auto">
          <a:xfrm>
            <a:off x="533400" y="152400"/>
            <a:ext cx="8077200" cy="246221"/>
          </a:xfrm>
          <a:prstGeom prst="rect">
            <a:avLst/>
          </a:prstGeom>
          <a:noFill/>
          <a:ln w="9525">
            <a:noFill/>
            <a:miter lim="800000"/>
            <a:headEnd/>
            <a:tailEnd/>
          </a:ln>
          <a:effectLst/>
        </p:spPr>
        <p:txBody>
          <a:bodyPr wrap="square">
            <a:spAutoFit/>
          </a:bodyPr>
          <a:lstStyle/>
          <a:p>
            <a:pPr>
              <a:spcBef>
                <a:spcPct val="50000"/>
              </a:spcBef>
            </a:pPr>
            <a:r>
              <a:rPr lang="en-US" sz="1000" dirty="0" smtClean="0"/>
              <a:t>Introduction &amp; Motivation          Project Goals          Background</a:t>
            </a:r>
            <a:r>
              <a:rPr lang="en-US" sz="1000" b="1" dirty="0" smtClean="0">
                <a:solidFill>
                  <a:schemeClr val="tx2"/>
                </a:solidFill>
              </a:rPr>
              <a:t>          Methodology</a:t>
            </a:r>
            <a:r>
              <a:rPr lang="en-US" sz="1000" dirty="0" smtClean="0"/>
              <a:t>          Software Comparisons          Office Workflow          Challenges</a:t>
            </a:r>
            <a:endParaRPr lang="en-US" sz="1000" dirty="0"/>
          </a:p>
        </p:txBody>
      </p:sp>
      <p:sp>
        <p:nvSpPr>
          <p:cNvPr id="5" name="Content Placeholder 2"/>
          <p:cNvSpPr txBox="1">
            <a:spLocks/>
          </p:cNvSpPr>
          <p:nvPr/>
        </p:nvSpPr>
        <p:spPr>
          <a:xfrm>
            <a:off x="914400" y="1828800"/>
            <a:ext cx="7696200" cy="4398264"/>
          </a:xfrm>
          <a:prstGeom prst="rect">
            <a:avLst/>
          </a:prstGeom>
        </p:spPr>
        <p:txBody>
          <a:bodyPr>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Conduct Interviews</a:t>
            </a: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lang="en-US" sz="2000" dirty="0" smtClean="0"/>
              <a:t>Surveying companies using laser scanning</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Attend Professional Conferences</a:t>
            </a:r>
          </a:p>
          <a:p>
            <a:pPr marL="731520" lvl="1" indent="-274320">
              <a:spcBef>
                <a:spcPct val="20000"/>
              </a:spcBef>
              <a:buClr>
                <a:schemeClr val="accent2"/>
              </a:buClr>
              <a:buSzPct val="90000"/>
              <a:buFont typeface="Wingdings"/>
              <a:buChar char=""/>
              <a:defRPr/>
            </a:pPr>
            <a:r>
              <a:rPr lang="en-US" sz="2000" dirty="0" smtClean="0"/>
              <a:t>Training Sessions</a:t>
            </a:r>
          </a:p>
          <a:p>
            <a:pPr marL="731520" lvl="1" indent="-274320">
              <a:spcBef>
                <a:spcPct val="20000"/>
              </a:spcBef>
              <a:buClr>
                <a:schemeClr val="accent2"/>
              </a:buClr>
              <a:buSzPct val="90000"/>
              <a:buFont typeface="Wingdings"/>
              <a:buChar char=""/>
              <a:defRPr/>
            </a:pPr>
            <a:r>
              <a:rPr lang="en-US" sz="2000" dirty="0" smtClean="0"/>
              <a:t>Seminars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lvl="0" indent="-320040">
              <a:buClr>
                <a:schemeClr val="accent1"/>
              </a:buClr>
              <a:buSzPct val="80000"/>
              <a:buFont typeface="Wingdings 2"/>
              <a:buChar char=""/>
              <a:defRPr/>
            </a:pPr>
            <a:r>
              <a:rPr lang="en-US" sz="2400" noProof="0" dirty="0" smtClean="0"/>
              <a:t>Perform Internet Research</a:t>
            </a:r>
          </a:p>
          <a:p>
            <a:pPr marL="731520" lvl="1" indent="-274320">
              <a:spcBef>
                <a:spcPct val="20000"/>
              </a:spcBef>
              <a:buClr>
                <a:schemeClr val="accent2"/>
              </a:buClr>
              <a:buSzPct val="90000"/>
              <a:buFont typeface="Wingdings"/>
              <a:buChar char=""/>
              <a:defRPr/>
            </a:pPr>
            <a:r>
              <a:rPr lang="en-US" sz="2000" dirty="0" smtClean="0"/>
              <a:t>Point Cloud Software</a:t>
            </a:r>
          </a:p>
          <a:p>
            <a:pPr marL="731520" lvl="1" indent="-274320">
              <a:spcBef>
                <a:spcPct val="20000"/>
              </a:spcBef>
              <a:buClr>
                <a:schemeClr val="accent2"/>
              </a:buClr>
              <a:buSzPct val="90000"/>
              <a:buFont typeface="Wingdings"/>
              <a:buChar char=""/>
              <a:defRPr/>
            </a:pPr>
            <a:r>
              <a:rPr lang="en-US" sz="2000" dirty="0" smtClean="0"/>
              <a:t>Work Flow Documentation</a:t>
            </a:r>
          </a:p>
          <a:p>
            <a:pPr marL="82296" indent="-228600">
              <a:spcBef>
                <a:spcPct val="20000"/>
              </a:spcBef>
              <a:buClr>
                <a:schemeClr val="accent3"/>
              </a:buCl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17A6B76F-4DC0-43CB-9463-D1BFCC43D090}" type="slidenum">
              <a:rPr lang="en-US" smtClean="0"/>
              <a:pPr/>
              <a:t>8</a:t>
            </a:fld>
            <a:endParaRPr lang="en-US" dirty="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81000" y="533400"/>
            <a:ext cx="7620000" cy="1600200"/>
          </a:xfrm>
          <a:prstGeom prst="rect">
            <a:avLst/>
          </a:prstGeom>
        </p:spPr>
        <p:txBody>
          <a:bodyPr>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Allen Nobles, PSM</a:t>
            </a:r>
          </a:p>
          <a:p>
            <a:pPr marL="896112" lvl="1" indent="-320040">
              <a:buClr>
                <a:schemeClr val="accent1"/>
              </a:buClr>
              <a:buSzPct val="80000"/>
              <a:buFont typeface="Wingdings 2"/>
              <a:buChar cha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President, </a:t>
            </a:r>
            <a:r>
              <a:rPr lang="en-US" sz="1600" dirty="0" smtClean="0"/>
              <a:t>Nobles Consulting Group, Inc. (NCG), Tallahassee, FL</a:t>
            </a:r>
          </a:p>
          <a:p>
            <a:pPr marL="896112" lvl="1" indent="-320040">
              <a:buClr>
                <a:schemeClr val="accent1"/>
              </a:buClr>
              <a:buSzPct val="80000"/>
              <a:buFont typeface="Wingdings 2"/>
              <a:buChar cha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Company </a:t>
            </a:r>
            <a:r>
              <a:rPr lang="en-US" sz="1600" dirty="0" smtClean="0"/>
              <a:t>has worked with lidar data for nine years</a:t>
            </a:r>
          </a:p>
          <a:p>
            <a:pPr marL="896112" lvl="1" indent="-320040">
              <a:buClr>
                <a:schemeClr val="accent1"/>
              </a:buClr>
              <a:buSzPct val="80000"/>
              <a:buFont typeface="Wingdings 2"/>
              <a:buChar cha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Use </a:t>
            </a:r>
            <a:r>
              <a:rPr lang="en-US" sz="1600" dirty="0" smtClean="0"/>
              <a:t>their own a Leica ScanStation C-10 for ground-based scanning</a:t>
            </a:r>
          </a:p>
          <a:p>
            <a:pPr marL="896112" lvl="1" indent="-320040">
              <a:buClr>
                <a:schemeClr val="accent1"/>
              </a:buClr>
              <a:buSzPct val="80000"/>
              <a:buFont typeface="Wingdings 2"/>
              <a:buChar cha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Use </a:t>
            </a:r>
            <a:r>
              <a:rPr lang="en-US" sz="1600" dirty="0" smtClean="0"/>
              <a:t>Leica Cyclone &amp; CloudWorx software to process point cloud data </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Box 11"/>
          <p:cNvSpPr txBox="1">
            <a:spLocks noChangeArrowheads="1"/>
          </p:cNvSpPr>
          <p:nvPr/>
        </p:nvSpPr>
        <p:spPr bwMode="auto">
          <a:xfrm>
            <a:off x="533400" y="152400"/>
            <a:ext cx="8077200" cy="246221"/>
          </a:xfrm>
          <a:prstGeom prst="rect">
            <a:avLst/>
          </a:prstGeom>
          <a:noFill/>
          <a:ln w="9525">
            <a:noFill/>
            <a:miter lim="800000"/>
            <a:headEnd/>
            <a:tailEnd/>
          </a:ln>
          <a:effectLst/>
        </p:spPr>
        <p:txBody>
          <a:bodyPr wrap="square">
            <a:spAutoFit/>
          </a:bodyPr>
          <a:lstStyle/>
          <a:p>
            <a:pPr>
              <a:spcBef>
                <a:spcPct val="50000"/>
              </a:spcBef>
            </a:pPr>
            <a:r>
              <a:rPr lang="en-US" sz="1000" dirty="0" smtClean="0"/>
              <a:t>Introduction &amp; Motivation          Project Goals          Background</a:t>
            </a:r>
            <a:r>
              <a:rPr lang="en-US" sz="1000" b="1" dirty="0" smtClean="0">
                <a:solidFill>
                  <a:schemeClr val="tx2"/>
                </a:solidFill>
              </a:rPr>
              <a:t>          Methodology</a:t>
            </a:r>
            <a:r>
              <a:rPr lang="en-US" sz="1000" dirty="0" smtClean="0"/>
              <a:t>          Software Comparisons          Office Workflow          Challenges</a:t>
            </a:r>
            <a:endParaRPr lang="en-US" sz="1000" dirty="0"/>
          </a:p>
        </p:txBody>
      </p:sp>
      <p:sp>
        <p:nvSpPr>
          <p:cNvPr id="5" name="Text Box 11"/>
          <p:cNvSpPr txBox="1">
            <a:spLocks noChangeArrowheads="1"/>
          </p:cNvSpPr>
          <p:nvPr/>
        </p:nvSpPr>
        <p:spPr bwMode="auto">
          <a:xfrm>
            <a:off x="5486400" y="6019801"/>
            <a:ext cx="2819400" cy="400110"/>
          </a:xfrm>
          <a:prstGeom prst="rect">
            <a:avLst/>
          </a:prstGeom>
          <a:noFill/>
          <a:ln w="9525">
            <a:noFill/>
            <a:miter lim="800000"/>
            <a:headEnd/>
            <a:tailEnd/>
          </a:ln>
          <a:effectLst/>
        </p:spPr>
        <p:txBody>
          <a:bodyPr wrap="square">
            <a:spAutoFit/>
          </a:bodyPr>
          <a:lstStyle/>
          <a:p>
            <a:pPr algn="ctr">
              <a:spcBef>
                <a:spcPct val="50000"/>
              </a:spcBef>
            </a:pPr>
            <a:r>
              <a:rPr lang="en-US" sz="1000" dirty="0" smtClean="0"/>
              <a:t>Laser scan survey of an old local airport terminal in Tallahassee, Florida</a:t>
            </a:r>
            <a:endParaRPr lang="en-US" sz="1000" dirty="0">
              <a:solidFill>
                <a:schemeClr val="tx1">
                  <a:lumMod val="75000"/>
                </a:schemeClr>
              </a:solidFill>
            </a:endParaRPr>
          </a:p>
        </p:txBody>
      </p:sp>
      <p:sp>
        <p:nvSpPr>
          <p:cNvPr id="6" name="Text Box 11"/>
          <p:cNvSpPr txBox="1">
            <a:spLocks noChangeArrowheads="1"/>
          </p:cNvSpPr>
          <p:nvPr/>
        </p:nvSpPr>
        <p:spPr bwMode="auto">
          <a:xfrm>
            <a:off x="838200" y="5410200"/>
            <a:ext cx="3352800" cy="400110"/>
          </a:xfrm>
          <a:prstGeom prst="rect">
            <a:avLst/>
          </a:prstGeom>
          <a:noFill/>
          <a:ln w="9525">
            <a:noFill/>
            <a:miter lim="800000"/>
            <a:headEnd/>
            <a:tailEnd/>
          </a:ln>
          <a:effectLst/>
        </p:spPr>
        <p:txBody>
          <a:bodyPr wrap="square">
            <a:spAutoFit/>
          </a:bodyPr>
          <a:lstStyle/>
          <a:p>
            <a:pPr algn="ctr">
              <a:spcBef>
                <a:spcPct val="50000"/>
              </a:spcBef>
            </a:pPr>
            <a:r>
              <a:rPr lang="en-US" sz="1000" dirty="0" smtClean="0"/>
              <a:t>Laser scan Intensity image of a roadway intersection     </a:t>
            </a:r>
            <a:r>
              <a:rPr lang="en-US" sz="1000" i="1" dirty="0" smtClean="0"/>
              <a:t>NOTE: The intensity is the magnitude of the reflected pulse</a:t>
            </a:r>
            <a:endParaRPr lang="en-US" sz="1000" dirty="0">
              <a:solidFill>
                <a:schemeClr val="tx1">
                  <a:lumMod val="75000"/>
                </a:schemeClr>
              </a:solidFill>
            </a:endParaRPr>
          </a:p>
        </p:txBody>
      </p:sp>
      <p:pic>
        <p:nvPicPr>
          <p:cNvPr id="7" name="Picture 6" descr="Scan-Roadway Intersection Intensity image.jpg"/>
          <p:cNvPicPr>
            <a:picLocks noChangeAspect="1"/>
          </p:cNvPicPr>
          <p:nvPr/>
        </p:nvPicPr>
        <p:blipFill>
          <a:blip r:embed="rId2" cstate="print"/>
          <a:stretch>
            <a:fillRect/>
          </a:stretch>
        </p:blipFill>
        <p:spPr>
          <a:xfrm>
            <a:off x="228600" y="2286000"/>
            <a:ext cx="4343400" cy="3080560"/>
          </a:xfrm>
          <a:prstGeom prst="rect">
            <a:avLst/>
          </a:prstGeom>
          <a:effectLst>
            <a:softEdge rad="31750"/>
          </a:effectLst>
        </p:spPr>
      </p:pic>
      <p:pic>
        <p:nvPicPr>
          <p:cNvPr id="8" name="Picture 7" descr="Airport.png"/>
          <p:cNvPicPr>
            <a:picLocks noChangeAspect="1"/>
          </p:cNvPicPr>
          <p:nvPr/>
        </p:nvPicPr>
        <p:blipFill>
          <a:blip r:embed="rId3" cstate="print"/>
          <a:stretch>
            <a:fillRect/>
          </a:stretch>
        </p:blipFill>
        <p:spPr>
          <a:xfrm>
            <a:off x="4648200" y="2971800"/>
            <a:ext cx="4267200" cy="3054927"/>
          </a:xfrm>
          <a:prstGeom prst="rect">
            <a:avLst/>
          </a:prstGeom>
          <a:effectLst>
            <a:softEdge rad="31750"/>
          </a:effectLst>
        </p:spPr>
      </p:pic>
      <p:sp>
        <p:nvSpPr>
          <p:cNvPr id="14" name="Slide Number Placeholder 13"/>
          <p:cNvSpPr>
            <a:spLocks noGrp="1"/>
          </p:cNvSpPr>
          <p:nvPr>
            <p:ph type="sldNum" sz="quarter" idx="12"/>
          </p:nvPr>
        </p:nvSpPr>
        <p:spPr/>
        <p:txBody>
          <a:bodyPr/>
          <a:lstStyle/>
          <a:p>
            <a:fld id="{17A6B76F-4DC0-43CB-9463-D1BFCC43D090}" type="slidenum">
              <a:rPr lang="en-US" smtClean="0"/>
              <a:pPr/>
              <a:t>9</a:t>
            </a:fld>
            <a:endParaRPr lang="en-US" dirty="0"/>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1884</TotalTime>
  <Words>2206</Words>
  <Application>Microsoft Office PowerPoint</Application>
  <PresentationFormat>On-screen Show (4:3)</PresentationFormat>
  <Paragraphs>300</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Corbel</vt:lpstr>
      <vt:lpstr>Wingdings 2</vt:lpstr>
      <vt:lpstr>Wingdings</vt:lpstr>
      <vt:lpstr>Wingdings 3</vt:lpstr>
      <vt:lpstr>Calibri</vt:lpstr>
      <vt:lpstr>Module</vt:lpstr>
      <vt:lpstr>Integrating Point Cloud Data into Civil 3D</vt:lpstr>
      <vt:lpstr>Presentation Overview</vt:lpstr>
      <vt:lpstr>Introduction &amp; Motivation</vt:lpstr>
      <vt:lpstr>Introduction &amp; Motivation</vt:lpstr>
      <vt:lpstr>Project Goals &amp; Objectives</vt:lpstr>
      <vt:lpstr>Lasers &amp; Surveying</vt:lpstr>
      <vt:lpstr>Lasers &amp; Surveying</vt:lpstr>
      <vt:lpstr>Methodology</vt:lpstr>
      <vt:lpstr>Slide 9</vt:lpstr>
      <vt:lpstr>Slide 10</vt:lpstr>
      <vt:lpstr>Slide 11</vt:lpstr>
      <vt:lpstr>Slide 12</vt:lpstr>
      <vt:lpstr>Slide 13</vt:lpstr>
      <vt:lpstr>Slide 14</vt:lpstr>
      <vt:lpstr>Slide 15</vt:lpstr>
      <vt:lpstr>Software Considerations</vt:lpstr>
      <vt:lpstr>Software Comparisons</vt:lpstr>
      <vt:lpstr>Slide 18</vt:lpstr>
      <vt:lpstr>Slide 19</vt:lpstr>
      <vt:lpstr>Slide 20</vt:lpstr>
      <vt:lpstr>Slide 21</vt:lpstr>
      <vt:lpstr>Point Cloud to Final Deliverable </vt:lpstr>
      <vt:lpstr>Concerns &amp; Potential Obstacles</vt:lpstr>
      <vt:lpstr>Conference Presentation</vt:lpstr>
      <vt:lpstr>Slide 25</vt:lpstr>
    </vt:vector>
  </TitlesOfParts>
  <Company>Seminole State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king</cp:lastModifiedBy>
  <cp:revision>230</cp:revision>
  <cp:lastPrinted>2011-06-30T01:09:20Z</cp:lastPrinted>
  <dcterms:created xsi:type="dcterms:W3CDTF">2011-06-30T00:41:49Z</dcterms:created>
  <dcterms:modified xsi:type="dcterms:W3CDTF">2011-07-08T18:29:05Z</dcterms:modified>
</cp:coreProperties>
</file>