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5"/>
  </p:notesMasterIdLst>
  <p:sldIdLst>
    <p:sldId id="256" r:id="rId2"/>
    <p:sldId id="267" r:id="rId3"/>
    <p:sldId id="268" r:id="rId4"/>
    <p:sldId id="287" r:id="rId5"/>
    <p:sldId id="289" r:id="rId6"/>
    <p:sldId id="269" r:id="rId7"/>
    <p:sldId id="298" r:id="rId8"/>
    <p:sldId id="262" r:id="rId9"/>
    <p:sldId id="288" r:id="rId10"/>
    <p:sldId id="344" r:id="rId11"/>
    <p:sldId id="340" r:id="rId12"/>
    <p:sldId id="274" r:id="rId13"/>
    <p:sldId id="343" r:id="rId14"/>
    <p:sldId id="296" r:id="rId15"/>
    <p:sldId id="285" r:id="rId16"/>
    <p:sldId id="335" r:id="rId17"/>
    <p:sldId id="290" r:id="rId18"/>
    <p:sldId id="276" r:id="rId19"/>
    <p:sldId id="292" r:id="rId20"/>
    <p:sldId id="281" r:id="rId21"/>
    <p:sldId id="278" r:id="rId22"/>
    <p:sldId id="306" r:id="rId23"/>
    <p:sldId id="34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39719" autoAdjust="0"/>
  </p:normalViewPr>
  <p:slideViewPr>
    <p:cSldViewPr>
      <p:cViewPr varScale="1">
        <p:scale>
          <a:sx n="18" d="100"/>
          <a:sy n="18" d="100"/>
        </p:scale>
        <p:origin x="2016" y="3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101" d="100"/>
        <a:sy n="101" d="100"/>
      </p:scale>
      <p:origin x="0" y="-5416"/>
    </p:cViewPr>
  </p:sorterViewPr>
  <p:notesViewPr>
    <p:cSldViewPr>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9C7B68-95CE-4F29-BB51-90FCF3379D60}" type="datetimeFigureOut">
              <a:rPr lang="en-US" smtClean="0"/>
              <a:t>8/3/2015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E03524-3A73-4CF4-8423-2029B14B3300}" type="slidenum">
              <a:rPr lang="en-US" smtClean="0"/>
              <a:t>‹#›</a:t>
            </a:fld>
            <a:endParaRPr lang="en-US" dirty="0"/>
          </a:p>
        </p:txBody>
      </p:sp>
    </p:spTree>
    <p:extLst>
      <p:ext uri="{BB962C8B-B14F-4D97-AF65-F5344CB8AC3E}">
        <p14:creationId xmlns:p14="http://schemas.microsoft.com/office/powerpoint/2010/main" val="612862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Hello, my name is John Gray and I work for the National Geospatial-Intelligence Agency as a Geospatial Analyst.</a:t>
            </a:r>
            <a:r>
              <a:rPr lang="en-US" altLang="en-US" baseline="0" dirty="0" smtClean="0"/>
              <a:t> I am externally assigned to the </a:t>
            </a:r>
            <a:r>
              <a:rPr lang="en-US" altLang="en-US" dirty="0" smtClean="0"/>
              <a:t>Nellis AFB, Nevada where I support</a:t>
            </a:r>
            <a:r>
              <a:rPr lang="en-US" altLang="en-US" baseline="0" dirty="0" smtClean="0"/>
              <a:t> training and testing within special use areas of Nevada</a:t>
            </a:r>
            <a:r>
              <a:rPr lang="en-US" altLang="en-US" dirty="0" smtClean="0"/>
              <a:t>. Prior to that I was located at the Fallon Range Training Complex (FRTC) in northern Nevada.</a:t>
            </a:r>
          </a:p>
          <a:p>
            <a:endParaRPr lang="en-US" altLang="en-US" dirty="0" smtClean="0"/>
          </a:p>
          <a:p>
            <a:r>
              <a:rPr lang="en-US" altLang="en-US" dirty="0" smtClean="0"/>
              <a:t>My capstone project advisor is Dr. Joseph Bishop with the Department of Geography at Penn State University.</a:t>
            </a:r>
          </a:p>
          <a:p>
            <a:endParaRPr lang="en-US" altLang="en-US" dirty="0" smtClean="0"/>
          </a:p>
          <a:p>
            <a:r>
              <a:rPr lang="en-US" altLang="en-US" dirty="0" smtClean="0"/>
              <a:t>I want to Thank you for your time to review my presentation.</a:t>
            </a:r>
          </a:p>
          <a:p>
            <a:endParaRPr lang="en-US" altLang="en-US" dirty="0" smtClean="0"/>
          </a:p>
          <a:p>
            <a:r>
              <a:rPr lang="en-US" altLang="en-US" dirty="0" smtClean="0"/>
              <a:t>And I look forward to your input.</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1</a:t>
            </a:fld>
            <a:endParaRPr lang="en-US" dirty="0"/>
          </a:p>
        </p:txBody>
      </p:sp>
    </p:spTree>
    <p:extLst>
      <p:ext uri="{BB962C8B-B14F-4D97-AF65-F5344CB8AC3E}">
        <p14:creationId xmlns:p14="http://schemas.microsoft.com/office/powerpoint/2010/main" val="83772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 typeface="Arial" pitchFamily="34" charset="0"/>
              <a:buNone/>
            </a:pPr>
            <a:r>
              <a:rPr lang="en-US" dirty="0" smtClean="0">
                <a:ea typeface="Calibri" pitchFamily="34" charset="0"/>
                <a:cs typeface="Times New Roman" pitchFamily="18" charset="0"/>
              </a:rPr>
              <a:t>GIS </a:t>
            </a:r>
            <a:r>
              <a:rPr lang="en-US" dirty="0">
                <a:ea typeface="Calibri" pitchFamily="34" charset="0"/>
                <a:cs typeface="Times New Roman" pitchFamily="18" charset="0"/>
              </a:rPr>
              <a:t>answers critical questions, like:</a:t>
            </a:r>
            <a:endParaRPr lang="en-US" dirty="0">
              <a:latin typeface="Calibri" pitchFamily="34" charset="0"/>
              <a:ea typeface="Calibri" pitchFamily="34" charset="0"/>
              <a:cs typeface="Times New Roman" pitchFamily="18" charset="0"/>
            </a:endParaRPr>
          </a:p>
          <a:p>
            <a:pPr lvl="2">
              <a:lnSpc>
                <a:spcPct val="150000"/>
              </a:lnSpc>
              <a:spcBef>
                <a:spcPct val="0"/>
              </a:spcBef>
              <a:spcAft>
                <a:spcPts val="589"/>
              </a:spcAft>
            </a:pPr>
            <a:r>
              <a:rPr lang="en-US" dirty="0" smtClean="0">
                <a:latin typeface="Arial" pitchFamily="34" charset="0"/>
                <a:ea typeface="Calibri" pitchFamily="34" charset="0"/>
                <a:cs typeface="Times New Roman" pitchFamily="18" charset="0"/>
              </a:rPr>
              <a:t>Where </a:t>
            </a:r>
            <a:r>
              <a:rPr lang="en-US" dirty="0">
                <a:latin typeface="Arial" pitchFamily="34" charset="0"/>
                <a:ea typeface="Calibri" pitchFamily="34" charset="0"/>
                <a:cs typeface="Times New Roman" pitchFamily="18" charset="0"/>
              </a:rPr>
              <a:t>am I?</a:t>
            </a:r>
            <a:endParaRPr lang="en-US" dirty="0">
              <a:ea typeface="Calibri" pitchFamily="34" charset="0"/>
              <a:cs typeface="Times New Roman" pitchFamily="18" charset="0"/>
            </a:endParaRPr>
          </a:p>
          <a:p>
            <a:pPr lvl="2">
              <a:lnSpc>
                <a:spcPct val="150000"/>
              </a:lnSpc>
              <a:spcBef>
                <a:spcPct val="0"/>
              </a:spcBef>
              <a:spcAft>
                <a:spcPts val="589"/>
              </a:spcAft>
            </a:pPr>
            <a:r>
              <a:rPr lang="en-US" dirty="0" smtClean="0">
                <a:latin typeface="Arial" pitchFamily="34" charset="0"/>
                <a:ea typeface="Calibri" pitchFamily="34" charset="0"/>
                <a:cs typeface="Times New Roman" pitchFamily="18" charset="0"/>
              </a:rPr>
              <a:t>Where are</a:t>
            </a:r>
            <a:r>
              <a:rPr lang="en-US" baseline="0" dirty="0" smtClean="0">
                <a:latin typeface="Arial" pitchFamily="34" charset="0"/>
                <a:ea typeface="Calibri" pitchFamily="34" charset="0"/>
                <a:cs typeface="Times New Roman" pitchFamily="18" charset="0"/>
              </a:rPr>
              <a:t> the obstacles</a:t>
            </a:r>
            <a:r>
              <a:rPr lang="en-US" dirty="0" smtClean="0">
                <a:latin typeface="Arial" pitchFamily="34" charset="0"/>
                <a:ea typeface="Calibri" pitchFamily="34" charset="0"/>
                <a:cs typeface="Times New Roman" pitchFamily="18" charset="0"/>
              </a:rPr>
              <a:t>?</a:t>
            </a:r>
            <a:endParaRPr lang="en-US" dirty="0">
              <a:ea typeface="Calibri" pitchFamily="34" charset="0"/>
              <a:cs typeface="Times New Roman" pitchFamily="18" charset="0"/>
            </a:endParaRPr>
          </a:p>
          <a:p>
            <a:pPr lvl="2">
              <a:lnSpc>
                <a:spcPct val="150000"/>
              </a:lnSpc>
              <a:spcBef>
                <a:spcPct val="0"/>
              </a:spcBef>
              <a:spcAft>
                <a:spcPts val="589"/>
              </a:spcAft>
            </a:pPr>
            <a:r>
              <a:rPr lang="en-US" dirty="0" smtClean="0">
                <a:latin typeface="Arial" pitchFamily="34" charset="0"/>
                <a:ea typeface="Calibri" pitchFamily="34" charset="0"/>
                <a:cs typeface="Times New Roman" pitchFamily="18" charset="0"/>
              </a:rPr>
              <a:t>What </a:t>
            </a:r>
            <a:r>
              <a:rPr lang="en-US" dirty="0">
                <a:latin typeface="Arial" pitchFamily="34" charset="0"/>
                <a:ea typeface="Calibri" pitchFamily="34" charset="0"/>
                <a:cs typeface="Times New Roman" pitchFamily="18" charset="0"/>
              </a:rPr>
              <a:t>did the area look like before?</a:t>
            </a:r>
            <a:endParaRPr lang="en-US" dirty="0">
              <a:ea typeface="Calibri" pitchFamily="34" charset="0"/>
              <a:cs typeface="Times New Roman" pitchFamily="18" charset="0"/>
            </a:endParaRPr>
          </a:p>
          <a:p>
            <a:pPr lvl="2">
              <a:lnSpc>
                <a:spcPct val="150000"/>
              </a:lnSpc>
              <a:spcBef>
                <a:spcPct val="0"/>
              </a:spcBef>
              <a:spcAft>
                <a:spcPts val="589"/>
              </a:spcAft>
            </a:pPr>
            <a:r>
              <a:rPr lang="en-US" dirty="0" smtClean="0">
                <a:latin typeface="Arial" pitchFamily="34" charset="0"/>
                <a:ea typeface="Calibri" pitchFamily="34" charset="0"/>
                <a:cs typeface="Times New Roman" pitchFamily="18" charset="0"/>
              </a:rPr>
              <a:t>What </a:t>
            </a:r>
            <a:r>
              <a:rPr lang="en-US" dirty="0">
                <a:latin typeface="Arial" pitchFamily="34" charset="0"/>
                <a:ea typeface="Calibri" pitchFamily="34" charset="0"/>
                <a:cs typeface="Times New Roman" pitchFamily="18" charset="0"/>
              </a:rPr>
              <a:t>does the area look like now? </a:t>
            </a:r>
            <a:endParaRPr lang="en-US" dirty="0">
              <a:ea typeface="Calibri" pitchFamily="34" charset="0"/>
              <a:cs typeface="Times New Roman" pitchFamily="18" charset="0"/>
            </a:endParaRPr>
          </a:p>
          <a:p>
            <a:pPr marL="168244" indent="-168244">
              <a:spcBef>
                <a:spcPct val="0"/>
              </a:spcBef>
              <a:buFont typeface="Arial" pitchFamily="34" charset="0"/>
              <a:buChar char="•"/>
            </a:pPr>
            <a:r>
              <a:rPr lang="en-US" dirty="0" smtClean="0">
                <a:ea typeface="Calibri" pitchFamily="34" charset="0"/>
                <a:cs typeface="Times New Roman" pitchFamily="18" charset="0"/>
              </a:rPr>
              <a:t>It </a:t>
            </a:r>
            <a:r>
              <a:rPr lang="en-US" dirty="0">
                <a:ea typeface="Calibri" pitchFamily="34" charset="0"/>
                <a:cs typeface="Times New Roman" pitchFamily="18" charset="0"/>
              </a:rPr>
              <a:t>anticipates and helps us to better understand the </a:t>
            </a:r>
            <a:r>
              <a:rPr lang="en-US" dirty="0" smtClean="0">
                <a:ea typeface="Calibri" pitchFamily="34" charset="0"/>
                <a:cs typeface="Times New Roman" pitchFamily="18" charset="0"/>
              </a:rPr>
              <a:t>environment.</a:t>
            </a:r>
            <a:endParaRPr lang="en-US" dirty="0">
              <a:latin typeface="Calibri" pitchFamily="34" charset="0"/>
              <a:ea typeface="Calibri" pitchFamily="34" charset="0"/>
              <a:cs typeface="Times New Roman" pitchFamily="18" charset="0"/>
            </a:endParaRPr>
          </a:p>
          <a:p>
            <a:pPr marL="168244" indent="-168244">
              <a:spcBef>
                <a:spcPct val="0"/>
              </a:spcBef>
              <a:buFont typeface="Arial" pitchFamily="34" charset="0"/>
              <a:buChar char="•"/>
            </a:pPr>
            <a:r>
              <a:rPr lang="en-US" dirty="0" smtClean="0">
                <a:ea typeface="Calibri" pitchFamily="34" charset="0"/>
                <a:cs typeface="Times New Roman" pitchFamily="18" charset="0"/>
              </a:rPr>
              <a:t>Importantly</a:t>
            </a:r>
            <a:r>
              <a:rPr lang="en-US" dirty="0">
                <a:ea typeface="Calibri" pitchFamily="34" charset="0"/>
                <a:cs typeface="Times New Roman" pitchFamily="18" charset="0"/>
              </a:rPr>
              <a:t>, </a:t>
            </a:r>
            <a:r>
              <a:rPr lang="en-US" dirty="0" smtClean="0">
                <a:ea typeface="Calibri" pitchFamily="34" charset="0"/>
                <a:cs typeface="Times New Roman" pitchFamily="18" charset="0"/>
              </a:rPr>
              <a:t>GIS </a:t>
            </a:r>
            <a:r>
              <a:rPr lang="en-US" dirty="0">
                <a:ea typeface="Calibri" pitchFamily="34" charset="0"/>
                <a:cs typeface="Times New Roman" pitchFamily="18" charset="0"/>
              </a:rPr>
              <a:t>provides a foundation for decision-making.  </a:t>
            </a:r>
            <a:endParaRPr lang="en-US" dirty="0">
              <a:latin typeface="Calibri" pitchFamily="34" charset="0"/>
              <a:ea typeface="Calibri" pitchFamily="34" charset="0"/>
              <a:cs typeface="Times New Roman" pitchFamily="18" charset="0"/>
            </a:endParaRPr>
          </a:p>
          <a:p>
            <a:pPr>
              <a:spcBef>
                <a:spcPct val="0"/>
              </a:spcBef>
            </a:pPr>
            <a:r>
              <a:rPr lang="en-US" b="1" dirty="0">
                <a:solidFill>
                  <a:srgbClr val="C00000"/>
                </a:solidFill>
                <a:ea typeface="Calibri" pitchFamily="34" charset="0"/>
                <a:cs typeface="Times New Roman" pitchFamily="18" charset="0"/>
              </a:rPr>
              <a:t/>
            </a:r>
            <a:br>
              <a:rPr lang="en-US" b="1" dirty="0">
                <a:solidFill>
                  <a:srgbClr val="C00000"/>
                </a:solidFill>
                <a:ea typeface="Calibri" pitchFamily="34" charset="0"/>
                <a:cs typeface="Times New Roman" pitchFamily="18" charset="0"/>
              </a:rPr>
            </a:br>
            <a:endParaRPr lang="en-US" dirty="0">
              <a:latin typeface="Calibri" pitchFamily="34" charset="0"/>
              <a:ea typeface="Calibri" pitchFamily="34"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38C9AC5A-DB1D-4E05-AF30-3141A790804E}" type="slidenum">
              <a:rPr lang="en-US" smtClean="0"/>
              <a:pPr>
                <a:defRPr/>
              </a:pPr>
              <a:t>10</a:t>
            </a:fld>
            <a:endParaRPr lang="en-US" dirty="0"/>
          </a:p>
        </p:txBody>
      </p:sp>
    </p:spTree>
    <p:extLst>
      <p:ext uri="{BB962C8B-B14F-4D97-AF65-F5344CB8AC3E}">
        <p14:creationId xmlns:p14="http://schemas.microsoft.com/office/powerpoint/2010/main" val="2103470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depiction</a:t>
            </a:r>
            <a:r>
              <a:rPr lang="en-US" baseline="0" dirty="0" smtClean="0"/>
              <a:t> of the large amount of geothermal activity that is taking place in the western regions. This map on the left was compiled by the UNR and is meant show the rapid growth in the geothermal industry. The FRTC is in the center of this renewable resource. </a:t>
            </a:r>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11</a:t>
            </a:fld>
            <a:endParaRPr lang="en-US" dirty="0"/>
          </a:p>
        </p:txBody>
      </p:sp>
    </p:spTree>
    <p:extLst>
      <p:ext uri="{BB962C8B-B14F-4D97-AF65-F5344CB8AC3E}">
        <p14:creationId xmlns:p14="http://schemas.microsoft.com/office/powerpoint/2010/main" val="86601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zoom in from the previous</a:t>
            </a:r>
            <a:r>
              <a:rPr lang="en-US" baseline="0" dirty="0" smtClean="0"/>
              <a:t> map, this is what I have compiled to illustrate low level flight activity combined with the geothermal development data. This maps is a good illustration of how closely geothermal systems are to active movement. Unless there is a discoverable data base that is recognized by all users, there is a high risk of encroachment. This encroachment is where violation in space inflicts a safety issue. In addition to a single source database, having geothermal systems identified through attribute ensures updates can be made efficiently. For example, if a well tower that is identified as yellow due to not having a beacon, then receives a beacon, it will still be a item in the shape file, but will now be annotated in green showing increased safety. This is the automated part of this project that is exciting to me.  </a:t>
            </a:r>
          </a:p>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12</a:t>
            </a:fld>
            <a:endParaRPr lang="en-US" dirty="0"/>
          </a:p>
        </p:txBody>
      </p:sp>
    </p:spTree>
    <p:extLst>
      <p:ext uri="{BB962C8B-B14F-4D97-AF65-F5344CB8AC3E}">
        <p14:creationId xmlns:p14="http://schemas.microsoft.com/office/powerpoint/2010/main" val="2912751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how commercial exploration vertical obstruction would</a:t>
            </a:r>
            <a:r>
              <a:rPr lang="en-US" baseline="0" dirty="0" smtClean="0"/>
              <a:t> be displayed in 3</a:t>
            </a:r>
            <a:r>
              <a:rPr lang="en-US" baseline="30000" dirty="0" smtClean="0"/>
              <a:t>rd</a:t>
            </a:r>
            <a:r>
              <a:rPr lang="en-US" baseline="0" dirty="0" smtClean="0"/>
              <a:t> party software for mission rehearsal. The towers in the center were added after being reported by field crews. This location has previously been identified as a helicopter extracting spot.</a:t>
            </a:r>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13</a:t>
            </a:fld>
            <a:endParaRPr lang="en-US" dirty="0"/>
          </a:p>
        </p:txBody>
      </p:sp>
    </p:spTree>
    <p:extLst>
      <p:ext uri="{BB962C8B-B14F-4D97-AF65-F5344CB8AC3E}">
        <p14:creationId xmlns:p14="http://schemas.microsoft.com/office/powerpoint/2010/main" val="1536702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of the day, the goal will be to take source data, catalogue and validate it, then eventually be able to export it into a representable</a:t>
            </a:r>
            <a:r>
              <a:rPr lang="en-US" baseline="0" dirty="0" smtClean="0"/>
              <a:t> software suite such as Google Earth. </a:t>
            </a:r>
          </a:p>
          <a:p>
            <a:endParaRPr lang="en-US" baseline="0" dirty="0" smtClean="0"/>
          </a:p>
          <a:p>
            <a:r>
              <a:rPr lang="en-US" baseline="0" dirty="0" smtClean="0"/>
              <a:t>Let me explain what this software does for those not familiar.</a:t>
            </a:r>
          </a:p>
          <a:p>
            <a:endParaRPr lang="en-US" baseline="0" dirty="0" smtClean="0"/>
          </a:p>
          <a:p>
            <a:r>
              <a:rPr lang="en-US" baseline="0" dirty="0" smtClean="0"/>
              <a:t>Here the Shape File has been converted into a KML through an automated process using the plug in PFPS2Google. </a:t>
            </a:r>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14</a:t>
            </a:fld>
            <a:endParaRPr lang="en-US" dirty="0"/>
          </a:p>
        </p:txBody>
      </p:sp>
    </p:spTree>
    <p:extLst>
      <p:ext uri="{BB962C8B-B14F-4D97-AF65-F5344CB8AC3E}">
        <p14:creationId xmlns:p14="http://schemas.microsoft.com/office/powerpoint/2010/main" val="267716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a:p>
            <a:r>
              <a:rPr lang="en-US" altLang="en-US" dirty="0" smtClean="0"/>
              <a:t>The source data for the most part has</a:t>
            </a:r>
            <a:r>
              <a:rPr lang="en-US" altLang="en-US" baseline="0" dirty="0" smtClean="0"/>
              <a:t> already been compiled through geological research, field investigation, and existing range training CAD files.</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15</a:t>
            </a:fld>
            <a:endParaRPr lang="en-US" dirty="0"/>
          </a:p>
        </p:txBody>
      </p:sp>
    </p:spTree>
    <p:extLst>
      <p:ext uri="{BB962C8B-B14F-4D97-AF65-F5344CB8AC3E}">
        <p14:creationId xmlns:p14="http://schemas.microsoft.com/office/powerpoint/2010/main" val="2550571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CE4482-547F-4645-B677-A4F7A5A8C9D6}" type="slidenum">
              <a:rPr lang="en-US"/>
              <a:pPr/>
              <a:t>16</a:t>
            </a:fld>
            <a:endParaRPr lang="en-US" dirty="0"/>
          </a:p>
        </p:txBody>
      </p:sp>
      <p:sp>
        <p:nvSpPr>
          <p:cNvPr id="1122306" name="Rectangle 2"/>
          <p:cNvSpPr>
            <a:spLocks noGrp="1" noRot="1" noChangeAspect="1" noChangeArrowheads="1" noTextEdit="1"/>
          </p:cNvSpPr>
          <p:nvPr>
            <p:ph type="sldImg"/>
          </p:nvPr>
        </p:nvSpPr>
        <p:spPr>
          <a:ln/>
        </p:spPr>
      </p:sp>
      <p:sp>
        <p:nvSpPr>
          <p:cNvPr id="1122307" name="Rectangle 3"/>
          <p:cNvSpPr>
            <a:spLocks noGrp="1" noChangeArrowheads="1"/>
          </p:cNvSpPr>
          <p:nvPr>
            <p:ph type="body" idx="1"/>
          </p:nvPr>
        </p:nvSpPr>
        <p:spPr>
          <a:xfrm>
            <a:off x="914815" y="4343400"/>
            <a:ext cx="5028370" cy="4114800"/>
          </a:xfrm>
        </p:spPr>
        <p:txBody>
          <a:bodyPr/>
          <a:lstStyle/>
          <a:p>
            <a:r>
              <a:rPr lang="en-US" dirty="0" smtClean="0"/>
              <a:t>The NGA DAFIF is still required, but the timeliness does</a:t>
            </a:r>
            <a:r>
              <a:rPr lang="en-US" baseline="0" dirty="0" smtClean="0"/>
              <a:t> not support local range ownership changes.</a:t>
            </a:r>
          </a:p>
          <a:p>
            <a:endParaRPr lang="en-US" baseline="0" dirty="0" smtClean="0"/>
          </a:p>
          <a:p>
            <a:r>
              <a:rPr lang="en-US" dirty="0" smtClean="0"/>
              <a:t> </a:t>
            </a:r>
            <a:r>
              <a:rPr lang="en-US" dirty="0"/>
              <a:t>- Global Flight Planning Information	</a:t>
            </a:r>
          </a:p>
          <a:p>
            <a:r>
              <a:rPr lang="en-US" dirty="0"/>
              <a:t>	ALL Paper Flight Planning Products in Digital Format</a:t>
            </a:r>
          </a:p>
          <a:p>
            <a:r>
              <a:rPr lang="en-US" dirty="0"/>
              <a:t>	Everything a pilot would need to globally plan a flight</a:t>
            </a:r>
          </a:p>
          <a:p>
            <a:endParaRPr lang="en-US" dirty="0"/>
          </a:p>
          <a:p>
            <a:r>
              <a:rPr lang="en-US" dirty="0"/>
              <a:t> - DAFIF Customers</a:t>
            </a:r>
          </a:p>
          <a:p>
            <a:r>
              <a:rPr lang="en-US" dirty="0"/>
              <a:t>	DOD Mission Planning</a:t>
            </a:r>
          </a:p>
          <a:p>
            <a:r>
              <a:rPr lang="en-US" dirty="0"/>
              <a:t>		US Military Pilots (DAFIF began with them)</a:t>
            </a:r>
          </a:p>
          <a:p>
            <a:r>
              <a:rPr lang="en-US" dirty="0"/>
              <a:t>		US Government Pilots (Us Coast Guard, FBI, Forest Service, FAA, DEA, others)</a:t>
            </a:r>
          </a:p>
          <a:p>
            <a:r>
              <a:rPr lang="en-US" dirty="0"/>
              <a:t>	</a:t>
            </a:r>
            <a:r>
              <a:rPr lang="en-US" dirty="0" smtClean="0"/>
              <a:t>Flight Management Systems</a:t>
            </a:r>
          </a:p>
          <a:p>
            <a:r>
              <a:rPr lang="en-US" dirty="0" smtClean="0"/>
              <a:t>	Current and Developing systems</a:t>
            </a:r>
          </a:p>
          <a:p>
            <a:endParaRPr lang="en-US" dirty="0" smtClean="0"/>
          </a:p>
          <a:p>
            <a:r>
              <a:rPr lang="en-US" dirty="0"/>
              <a:t>			</a:t>
            </a:r>
          </a:p>
          <a:p>
            <a:r>
              <a:rPr lang="en-US" dirty="0"/>
              <a:t>		 </a:t>
            </a:r>
          </a:p>
        </p:txBody>
      </p:sp>
    </p:spTree>
    <p:extLst>
      <p:ext uri="{BB962C8B-B14F-4D97-AF65-F5344CB8AC3E}">
        <p14:creationId xmlns:p14="http://schemas.microsoft.com/office/powerpoint/2010/main" val="4269546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a:p>
            <a:r>
              <a:rPr lang="en-US" altLang="en-US" dirty="0" smtClean="0"/>
              <a:t>Recommend developing a systematic computer-based model to incorporate multiple stakeholders GIS that support range management.</a:t>
            </a:r>
          </a:p>
          <a:p>
            <a:r>
              <a:rPr lang="en-US" altLang="en-US" dirty="0" smtClean="0"/>
              <a:t>I will use</a:t>
            </a:r>
            <a:r>
              <a:rPr lang="en-US" altLang="en-US" baseline="0" dirty="0" smtClean="0"/>
              <a:t> ArcGIS Modelbuilder to create the geoprocessing model that will be used to build the safety of movement encroachment (buffers) around geothermal data. </a:t>
            </a:r>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17</a:t>
            </a:fld>
            <a:endParaRPr lang="en-US" dirty="0"/>
          </a:p>
        </p:txBody>
      </p:sp>
    </p:spTree>
    <p:extLst>
      <p:ext uri="{BB962C8B-B14F-4D97-AF65-F5344CB8AC3E}">
        <p14:creationId xmlns:p14="http://schemas.microsoft.com/office/powerpoint/2010/main" val="1697465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geo</a:t>
            </a:r>
            <a:r>
              <a:rPr lang="en-US" baseline="0" dirty="0" smtClean="0"/>
              <a:t>database would reside on the server at the Naval Strike &amp; Air Warfare Center since they already have a geospatial product library that is web-enabled.</a:t>
            </a:r>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18</a:t>
            </a:fld>
            <a:endParaRPr lang="en-US" dirty="0"/>
          </a:p>
        </p:txBody>
      </p:sp>
    </p:spTree>
    <p:extLst>
      <p:ext uri="{BB962C8B-B14F-4D97-AF65-F5344CB8AC3E}">
        <p14:creationId xmlns:p14="http://schemas.microsoft.com/office/powerpoint/2010/main" val="148288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anose="02020603050405020304" pitchFamily="18" charset="0"/>
                <a:cs typeface="Times New Roman" panose="02020603050405020304" pitchFamily="18" charset="0"/>
              </a:rPr>
              <a:t>The expected outcome</a:t>
            </a:r>
            <a:r>
              <a:rPr lang="en-US" baseline="0" dirty="0" smtClean="0">
                <a:latin typeface="Times New Roman" panose="02020603050405020304" pitchFamily="18" charset="0"/>
                <a:cs typeface="Times New Roman" panose="02020603050405020304" pitchFamily="18" charset="0"/>
              </a:rPr>
              <a:t> will be products that visualize hazards to safety. It will supplement the DAFIF files and not replace them. The output layers will allow additional analysis depending on the software being used. I will discuss these different types of  software now.</a:t>
            </a:r>
          </a:p>
          <a:p>
            <a:endParaRPr lang="en-US" baseline="0"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FRTC Range Management</a:t>
            </a:r>
          </a:p>
          <a:p>
            <a:pPr lvl="1"/>
            <a:r>
              <a:rPr lang="en-US" dirty="0" smtClean="0">
                <a:latin typeface="Times New Roman" panose="02020603050405020304" pitchFamily="18" charset="0"/>
                <a:cs typeface="Times New Roman" panose="02020603050405020304" pitchFamily="18" charset="0"/>
              </a:rPr>
              <a:t>Supplement FAA / NGA  Data for Mission Planning</a:t>
            </a:r>
          </a:p>
          <a:p>
            <a:pPr lvl="1"/>
            <a:r>
              <a:rPr lang="en-US" dirty="0" smtClean="0">
                <a:latin typeface="Times New Roman" panose="02020603050405020304" pitchFamily="18" charset="0"/>
                <a:cs typeface="Times New Roman" panose="02020603050405020304" pitchFamily="18" charset="0"/>
              </a:rPr>
              <a:t>Discoverable at SharePoint Location</a:t>
            </a:r>
          </a:p>
          <a:p>
            <a:pPr lvl="1"/>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Stakeholder Coordination</a:t>
            </a:r>
          </a:p>
          <a:p>
            <a:pPr lvl="1"/>
            <a:r>
              <a:rPr lang="en-US" dirty="0" smtClean="0">
                <a:latin typeface="Times New Roman" panose="02020603050405020304" pitchFamily="18" charset="0"/>
                <a:cs typeface="Times New Roman" panose="02020603050405020304" pitchFamily="18" charset="0"/>
              </a:rPr>
              <a:t>Deconfliction  </a:t>
            </a:r>
          </a:p>
          <a:p>
            <a:pPr lvl="1"/>
            <a:r>
              <a:rPr lang="en-US" dirty="0" smtClean="0">
                <a:latin typeface="Times New Roman" panose="02020603050405020304" pitchFamily="18" charset="0"/>
                <a:cs typeface="Times New Roman" panose="02020603050405020304" pitchFamily="18" charset="0"/>
              </a:rPr>
              <a:t>Multi-Use Strategies</a:t>
            </a:r>
          </a:p>
          <a:p>
            <a:pPr lvl="1"/>
            <a:endParaRPr lang="en-US"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19</a:t>
            </a:fld>
            <a:endParaRPr lang="en-US" dirty="0"/>
          </a:p>
        </p:txBody>
      </p:sp>
    </p:spTree>
    <p:extLst>
      <p:ext uri="{BB962C8B-B14F-4D97-AF65-F5344CB8AC3E}">
        <p14:creationId xmlns:p14="http://schemas.microsoft.com/office/powerpoint/2010/main" val="93032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buNone/>
            </a:pPr>
            <a:r>
              <a:rPr lang="en-US" dirty="0" smtClean="0"/>
              <a:t>Tonight I will start with a some 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Project Study Area</a:t>
            </a:r>
          </a:p>
          <a:p>
            <a:pPr rtl="0">
              <a:spcBef>
                <a:spcPts val="0"/>
              </a:spcBef>
              <a:buNone/>
            </a:pPr>
            <a:r>
              <a:rPr lang="en-US" dirty="0" smtClean="0"/>
              <a:t>Project Objectives</a:t>
            </a:r>
          </a:p>
          <a:p>
            <a:pPr rtl="0">
              <a:spcBef>
                <a:spcPts val="0"/>
              </a:spcBef>
              <a:buNone/>
            </a:pPr>
            <a:r>
              <a:rPr lang="en-US" dirty="0" smtClean="0"/>
              <a:t>User requirements</a:t>
            </a:r>
          </a:p>
          <a:p>
            <a:pPr rtl="0">
              <a:spcBef>
                <a:spcPts val="0"/>
              </a:spcBef>
              <a:buNone/>
            </a:pPr>
            <a:r>
              <a:rPr lang="en-US" dirty="0" smtClean="0"/>
              <a:t>Methodology</a:t>
            </a:r>
          </a:p>
          <a:p>
            <a:pPr rtl="0">
              <a:spcBef>
                <a:spcPts val="0"/>
              </a:spcBef>
              <a:buNone/>
            </a:pPr>
            <a:r>
              <a:rPr lang="en-US" dirty="0" smtClean="0"/>
              <a:t>Anticipated outcomes</a:t>
            </a:r>
          </a:p>
          <a:p>
            <a:pPr rtl="0">
              <a:spcBef>
                <a:spcPts val="0"/>
              </a:spcBef>
              <a:buNone/>
            </a:pPr>
            <a:r>
              <a:rPr lang="en-US" dirty="0" smtClean="0"/>
              <a:t>Timeline</a:t>
            </a:r>
          </a:p>
          <a:p>
            <a:pPr>
              <a:spcBef>
                <a:spcPts val="0"/>
              </a:spcBef>
              <a:buNone/>
            </a:pPr>
            <a:r>
              <a:rPr lang="en-US" dirty="0" smtClean="0"/>
              <a:t>Future objectives</a:t>
            </a:r>
          </a:p>
          <a:p>
            <a:pPr>
              <a:spcBef>
                <a:spcPts val="0"/>
              </a:spcBef>
              <a:buNone/>
            </a:pPr>
            <a:endParaRPr lang="en-US" dirty="0" smtClean="0"/>
          </a:p>
          <a:p>
            <a:r>
              <a:rPr lang="en-US" dirty="0" smtClean="0">
                <a:latin typeface="Verdana" pitchFamily="34" charset="0"/>
              </a:rPr>
              <a:t>My presentation</a:t>
            </a:r>
            <a:r>
              <a:rPr lang="en-US" baseline="0" dirty="0" smtClean="0">
                <a:latin typeface="Verdana" pitchFamily="34" charset="0"/>
              </a:rPr>
              <a:t> will </a:t>
            </a:r>
            <a:r>
              <a:rPr lang="en-US" dirty="0" smtClean="0">
                <a:latin typeface="Verdana" pitchFamily="34" charset="0"/>
              </a:rPr>
              <a:t>highlight how I am using GIS to support military mission planning to increase safety. However, before I begin to describe this support, it is important for you to understand the National Geospatial-Intelligence Agency and how its support is relevant to this project.  I</a:t>
            </a:r>
            <a:r>
              <a:rPr lang="en-US" baseline="0" dirty="0" smtClean="0">
                <a:latin typeface="Verdana" pitchFamily="34" charset="0"/>
              </a:rPr>
              <a:t> will not get into the details about </a:t>
            </a:r>
            <a:r>
              <a:rPr lang="en-US" dirty="0" smtClean="0">
                <a:latin typeface="Verdana" pitchFamily="34" charset="0"/>
              </a:rPr>
              <a:t>the products and services the Agency provides, but I will provide a general understanding of geospatial intelligence as I proceed through the slides.</a:t>
            </a:r>
          </a:p>
          <a:p>
            <a:endParaRPr lang="en-US" dirty="0" smtClean="0">
              <a:latin typeface="Verdana" pitchFamily="34" charset="0"/>
            </a:endParaRPr>
          </a:p>
          <a:p>
            <a:r>
              <a:rPr lang="en-US" dirty="0" smtClean="0">
                <a:latin typeface="Verdana" pitchFamily="34" charset="0"/>
              </a:rPr>
              <a:t>I</a:t>
            </a:r>
            <a:r>
              <a:rPr lang="en-US" baseline="0" dirty="0" smtClean="0">
                <a:latin typeface="Verdana" pitchFamily="34" charset="0"/>
              </a:rPr>
              <a:t> will tie this overview into the background for this project as I describe the study areas and then I will dive into the issue and how it evolved into the goals and objectives that required the use of a GIS workflow. I will describe the implications to safety of flight if this project is adapted for local use and how it could expand. Finally, I will go over my anticipated timeline that includes my participation in GEOG 588. I will then acknowledge those that have been key to my success in refining this project before taking your questions.</a:t>
            </a:r>
            <a:endParaRPr lang="en-US" dirty="0" smtClean="0">
              <a:latin typeface="Verdana" pitchFamily="34" charset="0"/>
            </a:endParaRPr>
          </a:p>
          <a:p>
            <a:pPr>
              <a:spcBef>
                <a:spcPts val="0"/>
              </a:spcBef>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2</a:t>
            </a:fld>
            <a:endParaRPr lang="en-US" dirty="0"/>
          </a:p>
        </p:txBody>
      </p:sp>
    </p:spTree>
    <p:extLst>
      <p:ext uri="{BB962C8B-B14F-4D97-AF65-F5344CB8AC3E}">
        <p14:creationId xmlns:p14="http://schemas.microsoft.com/office/powerpoint/2010/main" val="19713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20</a:t>
            </a:fld>
            <a:endParaRPr lang="en-US" dirty="0"/>
          </a:p>
        </p:txBody>
      </p:sp>
    </p:spTree>
    <p:extLst>
      <p:ext uri="{BB962C8B-B14F-4D97-AF65-F5344CB8AC3E}">
        <p14:creationId xmlns:p14="http://schemas.microsoft.com/office/powerpoint/2010/main" val="3725551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wish</a:t>
            </a:r>
            <a:r>
              <a:rPr lang="en-US" baseline="0" dirty="0" smtClean="0"/>
              <a:t> to thank the following for guidance and support….</a:t>
            </a:r>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21</a:t>
            </a:fld>
            <a:endParaRPr lang="en-US" dirty="0"/>
          </a:p>
        </p:txBody>
      </p:sp>
    </p:spTree>
    <p:extLst>
      <p:ext uri="{BB962C8B-B14F-4D97-AF65-F5344CB8AC3E}">
        <p14:creationId xmlns:p14="http://schemas.microsoft.com/office/powerpoint/2010/main" val="3707962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 and Citations</a:t>
            </a:r>
            <a:endParaRPr lang="en-US" dirty="0"/>
          </a:p>
        </p:txBody>
      </p:sp>
      <p:sp>
        <p:nvSpPr>
          <p:cNvPr id="4" name="Slide Number Placeholder 3"/>
          <p:cNvSpPr>
            <a:spLocks noGrp="1"/>
          </p:cNvSpPr>
          <p:nvPr>
            <p:ph type="sldNum" sz="quarter" idx="10"/>
          </p:nvPr>
        </p:nvSpPr>
        <p:spPr/>
        <p:txBody>
          <a:bodyPr/>
          <a:lstStyle/>
          <a:p>
            <a:fld id="{D56E6287-3D1F-4E2C-AAFF-AD5A0DF443F8}" type="slidenum">
              <a:rPr lang="en-US" smtClean="0"/>
              <a:t>23</a:t>
            </a:fld>
            <a:endParaRPr lang="en-US" dirty="0"/>
          </a:p>
        </p:txBody>
      </p:sp>
    </p:spTree>
    <p:extLst>
      <p:ext uri="{BB962C8B-B14F-4D97-AF65-F5344CB8AC3E}">
        <p14:creationId xmlns:p14="http://schemas.microsoft.com/office/powerpoint/2010/main" val="344485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Verdana" pitchFamily="34" charset="0"/>
            </a:endParaRPr>
          </a:p>
          <a:p>
            <a:r>
              <a:rPr lang="en-US" dirty="0" smtClean="0"/>
              <a:t>The</a:t>
            </a:r>
            <a:r>
              <a:rPr lang="en-US" baseline="0" dirty="0" smtClean="0"/>
              <a:t> purpose of this effort is to increase safety to those using military ranges in close proximity to geothermal development. Geothermal development has seen a dramatic increase based on executive order to use public lands for renewable energy. </a:t>
            </a:r>
          </a:p>
          <a:p>
            <a:r>
              <a:rPr lang="en-US" baseline="0" dirty="0" smtClean="0"/>
              <a:t>Describe multiple users of ranges</a:t>
            </a:r>
          </a:p>
          <a:p>
            <a:r>
              <a:rPr lang="en-US" baseline="0" dirty="0" smtClean="0"/>
              <a:t>Describe executive order on renewable energy</a:t>
            </a:r>
          </a:p>
          <a:p>
            <a:r>
              <a:rPr lang="en-US" baseline="0" dirty="0" smtClean="0"/>
              <a:t>Outline prior use of GIS as successful tool for range management and mission planning</a:t>
            </a:r>
          </a:p>
          <a:p>
            <a:r>
              <a:rPr lang="en-US" baseline="0" dirty="0" smtClean="0"/>
              <a:t>Describe the end state to visualize, manage and discover accurate geospatial data that increases safety of movement by all those that use the FRTC.</a:t>
            </a:r>
          </a:p>
        </p:txBody>
      </p:sp>
      <p:sp>
        <p:nvSpPr>
          <p:cNvPr id="4" name="Slide Number Placeholder 3"/>
          <p:cNvSpPr>
            <a:spLocks noGrp="1"/>
          </p:cNvSpPr>
          <p:nvPr>
            <p:ph type="sldNum" sz="quarter" idx="10"/>
          </p:nvPr>
        </p:nvSpPr>
        <p:spPr/>
        <p:txBody>
          <a:bodyPr/>
          <a:lstStyle/>
          <a:p>
            <a:fld id="{01E03524-3A73-4CF4-8423-2029B14B3300}" type="slidenum">
              <a:rPr lang="en-US" smtClean="0"/>
              <a:t>3</a:t>
            </a:fld>
            <a:endParaRPr lang="en-US" dirty="0"/>
          </a:p>
        </p:txBody>
      </p:sp>
    </p:spTree>
    <p:extLst>
      <p:ext uri="{BB962C8B-B14F-4D97-AF65-F5344CB8AC3E}">
        <p14:creationId xmlns:p14="http://schemas.microsoft.com/office/powerpoint/2010/main" val="7612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project is directed towards military range lands.</a:t>
            </a:r>
          </a:p>
          <a:p>
            <a:endParaRPr lang="en-US" altLang="en-US" dirty="0" smtClean="0"/>
          </a:p>
          <a:p>
            <a:r>
              <a:rPr lang="en-US" altLang="en-US" dirty="0" smtClean="0"/>
              <a:t>Several stakeholders</a:t>
            </a:r>
            <a:r>
              <a:rPr lang="en-US" altLang="en-US" baseline="0" dirty="0" smtClean="0"/>
              <a:t> benefit from increased safety and management efficiencies. In particular, the Department of Navy and BLM would benefit most since it is primarily a safety of navigation issue. The geothermal development will go on, and with that comes data. It is this data that I want to standardize, make discoverable and visualize through multiple platforms being used on the range to navigate during times of limited visibility.  </a:t>
            </a:r>
          </a:p>
          <a:p>
            <a:endParaRPr lang="en-US" altLang="en-US" dirty="0" smtClean="0"/>
          </a:p>
          <a:p>
            <a:r>
              <a:rPr lang="en-US" dirty="0" smtClean="0"/>
              <a:t>One issue</a:t>
            </a:r>
            <a:r>
              <a:rPr lang="en-US" baseline="0" dirty="0" smtClean="0"/>
              <a:t> that needs to be addressed is the requirement to visually identify through some type of technique. I found several vertical obstructions that were not illuminated and this might be a platform to identify and categorize that ensures these items are included in any type of range planning evolution. </a:t>
            </a:r>
          </a:p>
          <a:p>
            <a:endParaRPr lang="en-US" baseline="0" dirty="0" smtClean="0"/>
          </a:p>
        </p:txBody>
      </p:sp>
      <p:sp>
        <p:nvSpPr>
          <p:cNvPr id="4" name="Slide Number Placeholder 3"/>
          <p:cNvSpPr>
            <a:spLocks noGrp="1"/>
          </p:cNvSpPr>
          <p:nvPr>
            <p:ph type="sldNum" sz="quarter" idx="10"/>
          </p:nvPr>
        </p:nvSpPr>
        <p:spPr/>
        <p:txBody>
          <a:bodyPr/>
          <a:lstStyle/>
          <a:p>
            <a:fld id="{01E03524-3A73-4CF4-8423-2029B14B3300}" type="slidenum">
              <a:rPr lang="en-US" smtClean="0"/>
              <a:t>4</a:t>
            </a:fld>
            <a:endParaRPr lang="en-US" dirty="0"/>
          </a:p>
        </p:txBody>
      </p:sp>
    </p:spTree>
    <p:extLst>
      <p:ext uri="{BB962C8B-B14F-4D97-AF65-F5344CB8AC3E}">
        <p14:creationId xmlns:p14="http://schemas.microsoft.com/office/powerpoint/2010/main" val="123002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3"/>
          <p:cNvSpPr txBox="1">
            <a:spLocks noChangeArrowheads="1"/>
          </p:cNvSpPr>
          <p:nvPr/>
        </p:nvSpPr>
        <p:spPr bwMode="auto">
          <a:xfrm>
            <a:off x="3886200" y="8686800"/>
            <a:ext cx="29622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2" tIns="46076" rIns="92162" bIns="46076"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MS Gothic" panose="020B0609070205080204" pitchFamily="49" charset="-128"/>
                <a:cs typeface="Tahoma" panose="020B0604030504040204" pitchFamily="34" charset="0"/>
              </a:defRPr>
            </a:lvl1pPr>
            <a:lvl2pPr marL="742950" indent="-28575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Gothic" panose="020B0609070205080204" pitchFamily="49" charset="-128"/>
              </a:defRPr>
            </a:lvl2pPr>
            <a:lvl3pPr marL="1143000" indent="-2286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Gothic" panose="020B0609070205080204" pitchFamily="49" charset="-128"/>
              </a:defRPr>
            </a:lvl3pPr>
            <a:lvl4pPr marL="1600200" indent="-2286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Gothic" panose="020B0609070205080204" pitchFamily="49" charset="-128"/>
              </a:defRPr>
            </a:lvl4pPr>
            <a:lvl5pPr marL="2057400" indent="-2286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Gothic" panose="020B0609070205080204" pitchFamily="49" charset="-128"/>
              </a:defRPr>
            </a:lvl5pPr>
            <a:lvl6pPr marL="25146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Gothic" panose="020B0609070205080204" pitchFamily="49" charset="-128"/>
              </a:defRPr>
            </a:lvl6pPr>
            <a:lvl7pPr marL="29718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Gothic" panose="020B0609070205080204" pitchFamily="49" charset="-128"/>
              </a:defRPr>
            </a:lvl7pPr>
            <a:lvl8pPr marL="34290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Gothic" panose="020B0609070205080204" pitchFamily="49" charset="-128"/>
              </a:defRPr>
            </a:lvl8pPr>
            <a:lvl9pPr marL="38862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ea typeface="MS Gothic" panose="020B0609070205080204" pitchFamily="49" charset="-128"/>
              </a:defRPr>
            </a:lvl9pPr>
          </a:lstStyle>
          <a:p>
            <a:pPr algn="r" eaLnBrk="1" hangingPunct="1"/>
            <a:fld id="{71294438-227C-4C58-882D-D73467785142}" type="slidenum">
              <a:rPr lang="en-US" altLang="en-US" sz="1800">
                <a:latin typeface="Calibri" panose="020F0502020204030204" pitchFamily="34" charset="0"/>
                <a:cs typeface="Arial" panose="020B0604020202020204" pitchFamily="34" charset="0"/>
              </a:rPr>
              <a:pPr algn="r" eaLnBrk="1" hangingPunct="1"/>
              <a:t>5</a:t>
            </a:fld>
            <a:endParaRPr lang="en-US" altLang="en-US" sz="1200" dirty="0">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3" name="Freeform 1"/>
          <p:cNvSpPr/>
          <p:nvPr/>
        </p:nvSpPr>
        <p:spPr>
          <a:xfrm>
            <a:off x="1144588" y="687388"/>
            <a:ext cx="4568825" cy="342582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rgbClr val="FFFFFF"/>
          </a:solidFill>
          <a:ln w="9363">
            <a:solidFill>
              <a:srgbClr val="000000"/>
            </a:solidFill>
            <a:prstDash val="solid"/>
            <a:miter/>
          </a:ln>
        </p:spPr>
        <p:txBody>
          <a:bodyPr wrap="none" lIns="90004" tIns="46798" rIns="90004" bIns="46798" anchor="ctr" compatLnSpc="0"/>
          <a:lstStyle/>
          <a:p>
            <a:pPr eaLnBrk="1" fontAlgn="auto">
              <a:spcBef>
                <a:spcPts val="0"/>
              </a:spcBef>
              <a:spcAft>
                <a:spcPts val="0"/>
              </a:spcAft>
              <a:defRPr sz="1800" b="0" i="0" u="none" strike="noStrike" kern="0" cap="none" spc="0" baseline="0">
                <a:solidFill>
                  <a:srgbClr val="000000"/>
                </a:solidFill>
                <a:uFillTx/>
              </a:defRPr>
            </a:pPr>
            <a:endParaRPr lang="en-US" sz="2400" kern="0" dirty="0">
              <a:solidFill>
                <a:srgbClr val="000000"/>
              </a:solidFill>
              <a:latin typeface="Times New Roman" pitchFamily="18"/>
              <a:ea typeface="Arial Unicode MS" pitchFamily="2"/>
              <a:cs typeface="Tahoma" pitchFamily="2"/>
            </a:endParaRPr>
          </a:p>
        </p:txBody>
      </p:sp>
      <p:sp>
        <p:nvSpPr>
          <p:cNvPr id="39940" name="Notes Placeholder 2"/>
          <p:cNvSpPr txBox="1">
            <a:spLocks noGrp="1"/>
          </p:cNvSpPr>
          <p:nvPr>
            <p:ph type="body" sz="quarter" idx="1"/>
          </p:nvPr>
        </p:nvSpPr>
        <p:spPr bwMode="auto">
          <a:xfrm>
            <a:off x="914400" y="4343400"/>
            <a:ext cx="5019675" cy="420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spAutoFit/>
          </a:bodyPr>
          <a:lstStyle/>
          <a:p>
            <a:r>
              <a:rPr lang="en-US" altLang="en-US" dirty="0" smtClean="0"/>
              <a:t>This issue is important because it concerns safety to personnel and property. </a:t>
            </a:r>
          </a:p>
          <a:p>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concern is that movement and placement of vertical obstruction without advanced notice. I refer to a case in 2007 where NV energy was found liable for placing a elevated line across a gorge without proper notification. This event caused the loss of 5 lives. This is the genesis for this project. To ensure vertical obstructions are accurately depicted, discoverable and visualized.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altLang="en-US" dirty="0" smtClean="0"/>
              <a:t>Geothermal energy development that includes GIS can be used to satisfy multiple users on public lands as a dual – use strategy.</a:t>
            </a:r>
          </a:p>
          <a:p>
            <a:endParaRPr lang="en-US" altLang="en-US" dirty="0" smtClean="0"/>
          </a:p>
          <a:p>
            <a:r>
              <a:rPr lang="en-US" altLang="en-US" dirty="0" smtClean="0"/>
              <a:t>Part of this dual-use strategy, the FRTC Range GIS Officer is to determine the vertical obstruction coverage model and ground use encroachment with military training areas. This is typically done during development of the Resource Management Plan. This document  directs land management decisions for the area.</a:t>
            </a:r>
          </a:p>
          <a:p>
            <a:endParaRPr lang="en-US" altLang="en-US" dirty="0" smtClean="0"/>
          </a:p>
          <a:p>
            <a:r>
              <a:rPr lang="en-US" altLang="en-US" dirty="0" smtClean="0"/>
              <a:t>Planning documents list safety factors to consider that identify safety of ground and air navigation,  two of these are vertical height and transportation. </a:t>
            </a:r>
          </a:p>
          <a:p>
            <a:r>
              <a:rPr lang="en-US" altLang="en-US" dirty="0" smtClean="0"/>
              <a:t>Determining encroachment leads to determining the how to identify and notify personnel suing range lands for both energy development and military use to ensure safety.</a:t>
            </a:r>
          </a:p>
          <a:p>
            <a:endParaRPr lang="en-US" altLang="en-US" dirty="0" smtClean="0"/>
          </a:p>
          <a:p>
            <a:endParaRPr altLang="en-US" dirty="0" smtClean="0">
              <a:latin typeface="Arial" panose="020B0604020202020204" pitchFamily="34" charset="0"/>
              <a:ea typeface="MS Gothic" panose="020B0609070205080204" pitchFamily="49" charset="-128"/>
              <a:cs typeface="Tahoma" panose="020B0604030504040204" pitchFamily="34" charset="0"/>
            </a:endParaRPr>
          </a:p>
        </p:txBody>
      </p:sp>
    </p:spTree>
    <p:extLst>
      <p:ext uri="{BB962C8B-B14F-4D97-AF65-F5344CB8AC3E}">
        <p14:creationId xmlns:p14="http://schemas.microsoft.com/office/powerpoint/2010/main" val="2163168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project area is located in Churchill County, Nevada. The FRTC is located on BLM land in northern Nevada.</a:t>
            </a:r>
          </a:p>
          <a:p>
            <a:r>
              <a:rPr lang="en-US" altLang="en-US" dirty="0"/>
              <a:t>This project has the potential to support up to five other western regional military ranges where geothermal development is taking place.</a:t>
            </a:r>
          </a:p>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6</a:t>
            </a:fld>
            <a:endParaRPr lang="en-US" dirty="0"/>
          </a:p>
        </p:txBody>
      </p:sp>
    </p:spTree>
    <p:extLst>
      <p:ext uri="{BB962C8B-B14F-4D97-AF65-F5344CB8AC3E}">
        <p14:creationId xmlns:p14="http://schemas.microsoft.com/office/powerpoint/2010/main" val="65338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Specifically, the</a:t>
            </a:r>
            <a:r>
              <a:rPr lang="en-US" altLang="en-US" baseline="0" dirty="0" smtClean="0"/>
              <a:t> areas that I will focus on are called “bravo” ranges that house the electronic warfare complex and live munition drops zones. These areas are also of interest since it is where most of the low level flights take place when conducting ground exercises and search and rescue training.</a:t>
            </a:r>
          </a:p>
          <a:p>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7</a:t>
            </a:fld>
            <a:endParaRPr lang="en-US" dirty="0"/>
          </a:p>
        </p:txBody>
      </p:sp>
    </p:spTree>
    <p:extLst>
      <p:ext uri="{BB962C8B-B14F-4D97-AF65-F5344CB8AC3E}">
        <p14:creationId xmlns:p14="http://schemas.microsoft.com/office/powerpoint/2010/main" val="58666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purpose of this project is to demonstrate the use</a:t>
            </a:r>
            <a:r>
              <a:rPr lang="en-US" altLang="en-US" baseline="0" dirty="0" smtClean="0"/>
              <a:t> of GIS as a tool to disseminate vertical obstruction data that is not included in the monthly DAFIF updates. This project will compile geospatial processes into a “workflow” that can be run as a single tool. This geoprocessing model will instruct ArcGIS to build encroachment buffers around vertical obstructions networked to the FRTC Geothermal geodatabase.</a:t>
            </a:r>
            <a:endParaRPr lang="en-US" altLang="en-US" dirty="0" smtClean="0"/>
          </a:p>
          <a:p>
            <a:endParaRPr lang="en-US" altLang="en-US" dirty="0" smtClean="0"/>
          </a:p>
          <a:p>
            <a:endParaRPr lang="en-US" altLang="en-US" dirty="0" smtClean="0"/>
          </a:p>
          <a:p>
            <a:r>
              <a:rPr lang="en-US" altLang="en-US" dirty="0" smtClean="0"/>
              <a:t>Factors typically used to determine if an area is within a danger zone is to use identify and catalog features that are geo-tagged for the system. These features are then incorporated into a master GIS that can be used to identify areas where low level flying should be prohibited or land are that are identified as being in close proximity to military activity.  </a:t>
            </a:r>
          </a:p>
          <a:p>
            <a:r>
              <a:rPr lang="en-US" altLang="en-US" dirty="0" smtClean="0"/>
              <a:t>The goal of my project is to use advanced GIS analysis using modeling to develop that supports geothermal safety of movement and navigation on the FRTC.</a:t>
            </a:r>
          </a:p>
          <a:p>
            <a:endParaRPr lang="en-US" altLang="en-US" dirty="0" smtClean="0"/>
          </a:p>
          <a:p>
            <a:endParaRPr 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8</a:t>
            </a:fld>
            <a:endParaRPr lang="en-US" dirty="0"/>
          </a:p>
        </p:txBody>
      </p:sp>
    </p:spTree>
    <p:extLst>
      <p:ext uri="{BB962C8B-B14F-4D97-AF65-F5344CB8AC3E}">
        <p14:creationId xmlns:p14="http://schemas.microsoft.com/office/powerpoint/2010/main" val="3768997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ArcGIS for Aviation: Charting helps air navigation service providers, civil and military aviation agencies, airlines, and commercial aviation businesses to streamline the production of aeronautical charts. It provides a true GIS-based platform to manage aeronautical data and information throughout the entire lifecycle. This enables you to rapidly create charts that adhere to industry and organization-specific requirements.</a:t>
            </a:r>
          </a:p>
          <a:p>
            <a:endParaRPr lang="en-US" dirty="0" smtClean="0"/>
          </a:p>
          <a:p>
            <a:r>
              <a:rPr lang="en-US" dirty="0" smtClean="0"/>
              <a:t>The geographic component is</a:t>
            </a:r>
            <a:r>
              <a:rPr lang="en-US" baseline="0" dirty="0" smtClean="0"/>
              <a:t> the credibility piece of the planning. This data can be verified through imagery analysis and field observation. </a:t>
            </a:r>
          </a:p>
          <a:p>
            <a:endParaRPr lang="en-US" baseline="0" dirty="0" smtClean="0"/>
          </a:p>
          <a:p>
            <a:r>
              <a:rPr lang="en-US" baseline="0" dirty="0" smtClean="0"/>
              <a:t>The ability to use this geodatabase in a number of mission planning-visualization  platforms requires that it start as a geodatabase, then migrate to a shape file, and then can be converted into a number of layers to include KML for Google Earth, DRW for Falcon View, etc. </a:t>
            </a:r>
          </a:p>
          <a:p>
            <a:endParaRPr lang="en-US" baseline="0" dirty="0" smtClean="0"/>
          </a:p>
          <a:p>
            <a:r>
              <a:rPr lang="en-US" baseline="0" dirty="0" smtClean="0"/>
              <a:t>Making the source data a locally managed data set ensures there is a single point of entry. This layer can be updated more frequently than the standard Digital Elevation Flight File, which is monthly. Local management of the range data layer also provides for a more discoverable resource by those that are involved in a dual-use strategy and improves upon this partnership making range management local.</a:t>
            </a:r>
            <a:endParaRPr lang="en-US" dirty="0"/>
          </a:p>
        </p:txBody>
      </p:sp>
      <p:sp>
        <p:nvSpPr>
          <p:cNvPr id="4" name="Slide Number Placeholder 3"/>
          <p:cNvSpPr>
            <a:spLocks noGrp="1"/>
          </p:cNvSpPr>
          <p:nvPr>
            <p:ph type="sldNum" sz="quarter" idx="10"/>
          </p:nvPr>
        </p:nvSpPr>
        <p:spPr/>
        <p:txBody>
          <a:bodyPr/>
          <a:lstStyle/>
          <a:p>
            <a:fld id="{01E03524-3A73-4CF4-8423-2029B14B3300}" type="slidenum">
              <a:rPr lang="en-US" smtClean="0"/>
              <a:t>9</a:t>
            </a:fld>
            <a:endParaRPr lang="en-US" dirty="0"/>
          </a:p>
        </p:txBody>
      </p:sp>
    </p:spTree>
    <p:extLst>
      <p:ext uri="{BB962C8B-B14F-4D97-AF65-F5344CB8AC3E}">
        <p14:creationId xmlns:p14="http://schemas.microsoft.com/office/powerpoint/2010/main" val="402905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62482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354106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384374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457200" y="273597"/>
            <a:ext cx="8229243" cy="1144801"/>
          </a:xfrm>
        </p:spPr>
        <p:txBody>
          <a:bodyPr lIns="0" tIns="0" rIns="0" bIns="0"/>
          <a:lstStyle>
            <a:lvl1pPr>
              <a:defRPr/>
            </a:lvl1pPr>
          </a:lstStyle>
          <a:p>
            <a:pPr lvl="0"/>
            <a:endParaRPr lang="en-US"/>
          </a:p>
        </p:txBody>
      </p:sp>
      <p:sp>
        <p:nvSpPr>
          <p:cNvPr id="6" name="Text Placeholder 5"/>
          <p:cNvSpPr txBox="1">
            <a:spLocks noGrp="1"/>
          </p:cNvSpPr>
          <p:nvPr>
            <p:ph type="body" idx="4294967295"/>
          </p:nvPr>
        </p:nvSpPr>
        <p:spPr>
          <a:xfrm>
            <a:off x="457200" y="1604515"/>
            <a:ext cx="8229243" cy="4525923"/>
          </a:xfrm>
        </p:spPr>
        <p:txBody>
          <a:bodyPr lIns="0" tIns="0" rIns="0" bIns="0"/>
          <a:lstStyle>
            <a:lvl1pPr hangingPunct="0">
              <a:buNone/>
              <a:tabLst/>
              <a:defRPr/>
            </a:lvl1pPr>
          </a:lstStyle>
          <a:p>
            <a:pPr lvl="0"/>
            <a:endParaRPr lang="en-US"/>
          </a:p>
        </p:txBody>
      </p:sp>
      <p:sp>
        <p:nvSpPr>
          <p:cNvPr id="4" name="Date Placeholder 24"/>
          <p:cNvSpPr txBox="1">
            <a:spLocks noGrp="1"/>
          </p:cNvSpPr>
          <p:nvPr>
            <p:ph type="dt" sz="half" idx="10"/>
          </p:nvPr>
        </p:nvSpPr>
        <p:spPr>
          <a:ln/>
        </p:spPr>
        <p:txBody>
          <a:bodyPr/>
          <a:lstStyle>
            <a:lvl1pPr>
              <a:defRPr/>
            </a:lvl1pPr>
          </a:lstStyle>
          <a:p>
            <a:pPr>
              <a:defRPr/>
            </a:pPr>
            <a:endParaRPr dirty="0"/>
          </a:p>
        </p:txBody>
      </p:sp>
      <p:sp>
        <p:nvSpPr>
          <p:cNvPr id="7" name="Footer Placeholder 25"/>
          <p:cNvSpPr txBox="1">
            <a:spLocks noGrp="1"/>
          </p:cNvSpPr>
          <p:nvPr>
            <p:ph type="ftr" sz="quarter" idx="11"/>
          </p:nvPr>
        </p:nvSpPr>
        <p:spPr>
          <a:ln/>
        </p:spPr>
        <p:txBody>
          <a:bodyPr/>
          <a:lstStyle>
            <a:lvl1pPr>
              <a:defRPr/>
            </a:lvl1pPr>
          </a:lstStyle>
          <a:p>
            <a:pPr>
              <a:defRPr/>
            </a:pPr>
            <a:endParaRPr dirty="0"/>
          </a:p>
        </p:txBody>
      </p:sp>
      <p:sp>
        <p:nvSpPr>
          <p:cNvPr id="8" name="Slide Number Placeholder 26"/>
          <p:cNvSpPr txBox="1">
            <a:spLocks noGrp="1"/>
          </p:cNvSpPr>
          <p:nvPr>
            <p:ph type="sldNum" sz="quarter" idx="12"/>
          </p:nvPr>
        </p:nvSpPr>
        <p:spPr>
          <a:ln/>
        </p:spPr>
        <p:txBody>
          <a:bodyPr/>
          <a:lstStyle>
            <a:lvl1pPr>
              <a:defRPr/>
            </a:lvl1pPr>
          </a:lstStyle>
          <a:p>
            <a:fld id="{AAB908D5-6567-42F7-B882-8E184F727A0E}" type="slidenum">
              <a:rPr lang="en-US" altLang="en-US"/>
              <a:pPr/>
              <a:t>‹#›</a:t>
            </a:fld>
            <a:endParaRPr lang="en-US" altLang="en-US" dirty="0"/>
          </a:p>
        </p:txBody>
      </p:sp>
    </p:spTree>
    <p:extLst>
      <p:ext uri="{BB962C8B-B14F-4D97-AF65-F5344CB8AC3E}">
        <p14:creationId xmlns:p14="http://schemas.microsoft.com/office/powerpoint/2010/main" val="864835670"/>
      </p:ext>
    </p:extLst>
  </p:cSld>
  <p:clrMapOvr>
    <a:masterClrMapping/>
  </p:clrMapOvr>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5860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68123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182780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1789669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3341727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3436240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190025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2248413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7634C2-ED87-4EBC-8016-F5A1E4B27DE9}" type="datetimeFigureOut">
              <a:rPr lang="en-US" smtClean="0"/>
              <a:t>8/3/2015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9327E3-0CF8-47C7-BD25-3972C2CE1AE2}" type="slidenum">
              <a:rPr lang="en-US" smtClean="0"/>
              <a:t>‹#›</a:t>
            </a:fld>
            <a:endParaRPr lang="en-US" dirty="0"/>
          </a:p>
        </p:txBody>
      </p:sp>
    </p:spTree>
    <p:extLst>
      <p:ext uri="{BB962C8B-B14F-4D97-AF65-F5344CB8AC3E}">
        <p14:creationId xmlns:p14="http://schemas.microsoft.com/office/powerpoint/2010/main" val="415752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07634C2-ED87-4EBC-8016-F5A1E4B27DE9}" type="datetimeFigureOut">
              <a:rPr lang="en-US" smtClean="0"/>
              <a:t>8/3/2015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9327E3-0CF8-47C7-BD25-3972C2CE1AE2}" type="slidenum">
              <a:rPr lang="en-US" smtClean="0"/>
              <a:t>‹#›</a:t>
            </a:fld>
            <a:endParaRPr lang="en-US" dirty="0"/>
          </a:p>
        </p:txBody>
      </p:sp>
    </p:spTree>
    <p:extLst>
      <p:ext uri="{BB962C8B-B14F-4D97-AF65-F5344CB8AC3E}">
        <p14:creationId xmlns:p14="http://schemas.microsoft.com/office/powerpoint/2010/main" val="18267432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hyperlink" Target="https://www.cnic.navy.mil/regions/cnrsw/installations/nas_fallon/about/nsawc.html" TargetMode="External"/><Relationship Id="rId3" Type="http://schemas.openxmlformats.org/officeDocument/2006/relationships/hyperlink" Target="http://gdr.openei.org/files/354/Final%20Report-DE-EE0002748.pdf" TargetMode="External"/><Relationship Id="rId7" Type="http://schemas.openxmlformats.org/officeDocument/2006/relationships/hyperlink" Target="http://www.doi.gov/initiatives/renewable_energy.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blm.gov/pgdata/etc/medialib/blm/nv/field_offices/carson_city_field/planning___environmental/geothermal/carson_lake_geothermal.Par.60302.File.dat/01Cover_TOC.pdf" TargetMode="External"/><Relationship Id="rId5" Type="http://schemas.openxmlformats.org/officeDocument/2006/relationships/hyperlink" Target="http://www.repi.mil/Portals/44/Documents/Reports_to_Congress/2015REPI%20RTC_031215_v3.pdf" TargetMode="External"/><Relationship Id="rId4" Type="http://schemas.openxmlformats.org/officeDocument/2006/relationships/hyperlink" Target="http://inspire.redlands.edu/gis_gradproj/11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8686800" cy="2514600"/>
          </a:xfrm>
        </p:spPr>
        <p:txBody>
          <a:bodyPr>
            <a:normAutofit/>
          </a:bodyPr>
          <a:lstStyle/>
          <a:p>
            <a:r>
              <a:rPr lang="en-US" sz="2800" dirty="0" smtClean="0">
                <a:latin typeface="Times New Roman" panose="02020603050405020304" pitchFamily="18" charset="0"/>
                <a:cs typeface="Times New Roman" panose="02020603050405020304" pitchFamily="18" charset="0"/>
              </a:rPr>
              <a:t>A Geospatial Understanding of Geothermal Development  on Northern Nevada Military Ranges</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1219200" y="3276600"/>
            <a:ext cx="7010400" cy="1200329"/>
          </a:xfrm>
          <a:prstGeom prst="rect">
            <a:avLst/>
          </a:prstGeom>
        </p:spPr>
        <p:txBody>
          <a:bodyPr wrap="square">
            <a:spAutoFit/>
          </a:bodyPr>
          <a:lstStyle/>
          <a:p>
            <a:pPr algn="ctr"/>
            <a:r>
              <a:rPr lang="en-US" altLang="en-US" dirty="0" smtClean="0">
                <a:latin typeface="Times New Roman" panose="02020603050405020304" pitchFamily="18" charset="0"/>
                <a:cs typeface="Times New Roman" panose="02020603050405020304" pitchFamily="18" charset="0"/>
              </a:rPr>
              <a:t>Pennsylvania State University</a:t>
            </a:r>
            <a:endParaRPr lang="en-US" altLang="en-US" dirty="0">
              <a:latin typeface="Times New Roman" panose="02020603050405020304" pitchFamily="18" charset="0"/>
              <a:cs typeface="Times New Roman" panose="02020603050405020304" pitchFamily="18" charset="0"/>
            </a:endParaRPr>
          </a:p>
          <a:p>
            <a:pPr algn="ctr"/>
            <a:r>
              <a:rPr lang="en-US" altLang="en-US" dirty="0" smtClean="0">
                <a:latin typeface="Times New Roman" panose="02020603050405020304" pitchFamily="18" charset="0"/>
                <a:cs typeface="Times New Roman" panose="02020603050405020304" pitchFamily="18" charset="0"/>
              </a:rPr>
              <a:t>GEOG 596A, Capstone Proposal Peer Review</a:t>
            </a:r>
            <a:endParaRPr lang="en-US" altLang="en-US" dirty="0">
              <a:latin typeface="Times New Roman" panose="02020603050405020304" pitchFamily="18" charset="0"/>
              <a:cs typeface="Times New Roman" panose="02020603050405020304" pitchFamily="18" charset="0"/>
            </a:endParaRPr>
          </a:p>
          <a:p>
            <a:pPr algn="ctr"/>
            <a:r>
              <a:rPr lang="en-US" altLang="en-US" dirty="0">
                <a:latin typeface="Times New Roman" panose="02020603050405020304" pitchFamily="18" charset="0"/>
                <a:cs typeface="Times New Roman" panose="02020603050405020304" pitchFamily="18" charset="0"/>
              </a:rPr>
              <a:t>John </a:t>
            </a:r>
            <a:r>
              <a:rPr lang="en-US" altLang="en-US" dirty="0" smtClean="0">
                <a:latin typeface="Times New Roman" panose="02020603050405020304" pitchFamily="18" charset="0"/>
                <a:cs typeface="Times New Roman" panose="02020603050405020304" pitchFamily="18" charset="0"/>
              </a:rPr>
              <a:t>Gray</a:t>
            </a:r>
          </a:p>
          <a:p>
            <a:pPr algn="ctr"/>
            <a:r>
              <a:rPr lang="en-US" altLang="en-US" dirty="0" smtClean="0">
                <a:latin typeface="Times New Roman" panose="02020603050405020304" pitchFamily="18" charset="0"/>
                <a:cs typeface="Times New Roman" panose="02020603050405020304" pitchFamily="18" charset="0"/>
              </a:rPr>
              <a:t>Academic </a:t>
            </a:r>
            <a:r>
              <a:rPr lang="en-US" altLang="en-US" dirty="0">
                <a:latin typeface="Times New Roman" panose="02020603050405020304" pitchFamily="18" charset="0"/>
                <a:cs typeface="Times New Roman" panose="02020603050405020304" pitchFamily="18" charset="0"/>
              </a:rPr>
              <a:t>Advisor:  Joseph A. Bishop, Ph.D</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879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182737"/>
            <a:ext cx="9137650" cy="960263"/>
          </a:xfrm>
          <a:prstGeom prst="rect">
            <a:avLst/>
          </a:prstGeom>
          <a:noFill/>
          <a:ln w="9525">
            <a:noFill/>
            <a:miter lim="800000"/>
            <a:headEnd/>
            <a:tailEnd/>
          </a:ln>
          <a:effectLst/>
        </p:spPr>
        <p:txBody>
          <a:bodyPr tIns="91440" bIns="91440">
            <a:spAutoFit/>
          </a:bodyPr>
          <a:lstStyle/>
          <a:p>
            <a:pPr algn="ctr" defTabSz="1012825" eaLnBrk="0" fontAlgn="auto" hangingPunct="0">
              <a:lnSpc>
                <a:spcPct val="90000"/>
              </a:lnSpc>
              <a:spcBef>
                <a:spcPts val="0"/>
              </a:spcBef>
              <a:spcAft>
                <a:spcPts val="0"/>
              </a:spcAft>
              <a:defRPr/>
            </a:pPr>
            <a:r>
              <a:rPr lang="en-US" sz="2800" dirty="0" smtClean="0">
                <a:solidFill>
                  <a:prstClr val="black"/>
                </a:solidFill>
                <a:latin typeface="Times New Roman" panose="02020603050405020304" pitchFamily="18" charset="0"/>
                <a:cs typeface="Times New Roman" panose="02020603050405020304" pitchFamily="18" charset="0"/>
              </a:rPr>
              <a:t>Accurate, Consolidate Geospatial Information Answers </a:t>
            </a:r>
            <a:r>
              <a:rPr lang="en-US" sz="2800" i="1" dirty="0" smtClean="0">
                <a:solidFill>
                  <a:srgbClr val="921B1E"/>
                </a:solidFill>
                <a:latin typeface="Times New Roman" panose="02020603050405020304" pitchFamily="18" charset="0"/>
                <a:cs typeface="Times New Roman" panose="02020603050405020304" pitchFamily="18" charset="0"/>
              </a:rPr>
              <a:t>Critical</a:t>
            </a:r>
            <a:r>
              <a:rPr lang="en-US" sz="2800" dirty="0" smtClean="0">
                <a:solidFill>
                  <a:prstClr val="black"/>
                </a:solidFill>
                <a:latin typeface="Times New Roman" panose="02020603050405020304" pitchFamily="18" charset="0"/>
                <a:cs typeface="Times New Roman" panose="02020603050405020304" pitchFamily="18" charset="0"/>
              </a:rPr>
              <a:t> Requirements</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286375" y="3898900"/>
            <a:ext cx="3279775" cy="451664"/>
          </a:xfrm>
          <a:prstGeom prst="snip1Rect">
            <a:avLst/>
          </a:prstGeom>
          <a:solidFill>
            <a:srgbClr val="254061"/>
          </a:solidFill>
          <a:effectLst/>
        </p:spPr>
        <p:txBody>
          <a:bodyPr tIns="0">
            <a:spAutoFit/>
          </a:bodyPr>
          <a:lstStyle/>
          <a:p>
            <a:pPr algn="ctr"/>
            <a:r>
              <a:rPr lang="en-US" sz="2400" b="1" dirty="0" smtClean="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GIS </a:t>
            </a:r>
            <a:r>
              <a:rPr lang="en-US"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Anticipates…</a:t>
            </a:r>
          </a:p>
        </p:txBody>
      </p:sp>
      <p:sp>
        <p:nvSpPr>
          <p:cNvPr id="4" name="Snip Single Corner Rectangle 3"/>
          <p:cNvSpPr/>
          <p:nvPr/>
        </p:nvSpPr>
        <p:spPr>
          <a:xfrm>
            <a:off x="677863" y="2239963"/>
            <a:ext cx="4322762" cy="451664"/>
          </a:xfrm>
          <a:prstGeom prst="snip1Rect">
            <a:avLst/>
          </a:prstGeom>
          <a:solidFill>
            <a:schemeClr val="accent2"/>
          </a:solidFill>
          <a:effectLst/>
        </p:spPr>
        <p:txBody>
          <a:bodyPr tIns="0">
            <a:spAutoFit/>
          </a:bodyPr>
          <a:lstStyle/>
          <a:p>
            <a:pPr algn="ctr">
              <a:buClr>
                <a:srgbClr val="FFFFFF"/>
              </a:buClr>
              <a:buSzPct val="100000"/>
            </a:pPr>
            <a:r>
              <a:rPr lang="en-US" sz="2400" b="1" dirty="0" smtClean="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GIS </a:t>
            </a:r>
            <a:r>
              <a:rPr lang="en-US"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Answers…</a:t>
            </a:r>
          </a:p>
        </p:txBody>
      </p:sp>
      <p:sp>
        <p:nvSpPr>
          <p:cNvPr id="5" name="TextBox 4"/>
          <p:cNvSpPr txBox="1"/>
          <p:nvPr/>
        </p:nvSpPr>
        <p:spPr>
          <a:xfrm>
            <a:off x="5286375" y="4960938"/>
            <a:ext cx="3279775" cy="451664"/>
          </a:xfrm>
          <a:prstGeom prst="snip1Rect">
            <a:avLst/>
          </a:prstGeom>
          <a:solidFill>
            <a:srgbClr val="384863"/>
          </a:solidFill>
          <a:effectLst/>
        </p:spPr>
        <p:txBody>
          <a:bodyPr tIns="0">
            <a:spAutoFit/>
          </a:bodyPr>
          <a:lstStyle/>
          <a:p>
            <a:pPr algn="ctr"/>
            <a:r>
              <a:rPr lang="en-US" sz="2400" b="1" dirty="0" smtClean="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GIS </a:t>
            </a:r>
            <a:r>
              <a:rPr lang="en-US" sz="24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Provides… </a:t>
            </a:r>
          </a:p>
        </p:txBody>
      </p:sp>
      <p:sp>
        <p:nvSpPr>
          <p:cNvPr id="7" name="Rectangle 1"/>
          <p:cNvSpPr>
            <a:spLocks noChangeArrowheads="1"/>
          </p:cNvSpPr>
          <p:nvPr/>
        </p:nvSpPr>
        <p:spPr bwMode="auto">
          <a:xfrm>
            <a:off x="838200" y="2665413"/>
            <a:ext cx="41624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91440" rIns="45720" bIns="91440">
            <a:spAutoFit/>
          </a:bodyPr>
          <a:lstStyle/>
          <a:p>
            <a:pPr marL="285750" indent="-285750">
              <a:spcBef>
                <a:spcPts val="600"/>
              </a:spcBef>
              <a:buSzPct val="100000"/>
              <a:buFont typeface="Arial" pitchFamily="34" charset="0"/>
              <a:buChar char="•"/>
            </a:pPr>
            <a:r>
              <a:rPr lang="en-US" dirty="0">
                <a:solidFill>
                  <a:srgbClr val="000000"/>
                </a:solidFill>
                <a:latin typeface="Times New Roman" panose="02020603050405020304" pitchFamily="18" charset="0"/>
                <a:cs typeface="Times New Roman" panose="02020603050405020304" pitchFamily="18" charset="0"/>
              </a:rPr>
              <a:t>Where am I?</a:t>
            </a:r>
          </a:p>
          <a:p>
            <a:pPr marL="285750" indent="-285750">
              <a:buSzPct val="100000"/>
              <a:buFont typeface="Arial" pitchFamily="34" charset="0"/>
              <a:buChar char="•"/>
            </a:pPr>
            <a:r>
              <a:rPr lang="en-US" dirty="0">
                <a:solidFill>
                  <a:srgbClr val="000000"/>
                </a:solidFill>
                <a:latin typeface="Times New Roman" panose="02020603050405020304" pitchFamily="18" charset="0"/>
                <a:cs typeface="Times New Roman" panose="02020603050405020304" pitchFamily="18" charset="0"/>
              </a:rPr>
              <a:t>Where are the natural obstacles? </a:t>
            </a:r>
          </a:p>
          <a:p>
            <a:pPr marL="285750" indent="-285750">
              <a:buSzPct val="100000"/>
              <a:buFont typeface="Arial" pitchFamily="34" charset="0"/>
              <a:buChar char="•"/>
            </a:pPr>
            <a:r>
              <a:rPr lang="en-US" dirty="0">
                <a:solidFill>
                  <a:srgbClr val="000000"/>
                </a:solidFill>
                <a:latin typeface="Times New Roman" panose="02020603050405020304" pitchFamily="18" charset="0"/>
                <a:cs typeface="Times New Roman" panose="02020603050405020304" pitchFamily="18" charset="0"/>
              </a:rPr>
              <a:t>Where are the man-made structures?  </a:t>
            </a:r>
          </a:p>
          <a:p>
            <a:pPr marL="285750" indent="-285750">
              <a:buSzPct val="100000"/>
              <a:buFont typeface="Arial" pitchFamily="34" charset="0"/>
              <a:buChar char="•"/>
            </a:pPr>
            <a:r>
              <a:rPr lang="en-US" dirty="0">
                <a:solidFill>
                  <a:srgbClr val="000000"/>
                </a:solidFill>
                <a:latin typeface="Times New Roman" panose="02020603050405020304" pitchFamily="18" charset="0"/>
                <a:cs typeface="Times New Roman" panose="02020603050405020304" pitchFamily="18" charset="0"/>
              </a:rPr>
              <a:t>How do I navigate them? </a:t>
            </a:r>
          </a:p>
          <a:p>
            <a:pPr marL="285750" indent="-285750">
              <a:buSzPct val="100000"/>
              <a:buFont typeface="Arial" pitchFamily="34" charset="0"/>
              <a:buChar char="•"/>
            </a:pPr>
            <a:r>
              <a:rPr lang="en-US" dirty="0">
                <a:solidFill>
                  <a:srgbClr val="000000"/>
                </a:solidFill>
                <a:latin typeface="Times New Roman" panose="02020603050405020304" pitchFamily="18" charset="0"/>
                <a:cs typeface="Times New Roman" panose="02020603050405020304" pitchFamily="18" charset="0"/>
              </a:rPr>
              <a:t>What activities are taking place there?</a:t>
            </a:r>
          </a:p>
          <a:p>
            <a:pPr marL="285750" indent="-285750">
              <a:buSzPct val="100000"/>
              <a:buFont typeface="Arial" pitchFamily="34" charset="0"/>
              <a:buChar char="•"/>
            </a:pPr>
            <a:r>
              <a:rPr lang="en-US" dirty="0">
                <a:solidFill>
                  <a:srgbClr val="000000"/>
                </a:solidFill>
                <a:latin typeface="Times New Roman" panose="02020603050405020304" pitchFamily="18" charset="0"/>
                <a:cs typeface="Times New Roman" panose="02020603050405020304" pitchFamily="18" charset="0"/>
              </a:rPr>
              <a:t>Where are my </a:t>
            </a:r>
            <a:r>
              <a:rPr lang="en-US" dirty="0" smtClean="0">
                <a:solidFill>
                  <a:srgbClr val="000000"/>
                </a:solidFill>
                <a:latin typeface="Times New Roman" panose="02020603050405020304" pitchFamily="18" charset="0"/>
                <a:cs typeface="Times New Roman" panose="02020603050405020304" pitchFamily="18" charset="0"/>
              </a:rPr>
              <a:t>obstacles?</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buSzPct val="100000"/>
              <a:buFont typeface="Arial" pitchFamily="34" charset="0"/>
              <a:buChar char="•"/>
            </a:pPr>
            <a:r>
              <a:rPr lang="en-US" dirty="0">
                <a:solidFill>
                  <a:srgbClr val="000000"/>
                </a:solidFill>
                <a:latin typeface="Times New Roman" panose="02020603050405020304" pitchFamily="18" charset="0"/>
                <a:cs typeface="Times New Roman" panose="02020603050405020304" pitchFamily="18" charset="0"/>
              </a:rPr>
              <a:t>What did the area look like before?</a:t>
            </a:r>
          </a:p>
          <a:p>
            <a:pPr marL="285750" indent="-285750">
              <a:buSzPct val="100000"/>
              <a:buFont typeface="Arial" pitchFamily="34" charset="0"/>
              <a:buChar char="•"/>
            </a:pPr>
            <a:r>
              <a:rPr lang="en-US" dirty="0">
                <a:solidFill>
                  <a:srgbClr val="000000"/>
                </a:solidFill>
                <a:latin typeface="Times New Roman" panose="02020603050405020304" pitchFamily="18" charset="0"/>
                <a:cs typeface="Times New Roman" panose="02020603050405020304" pitchFamily="18" charset="0"/>
              </a:rPr>
              <a:t>What does the area look like now?  </a:t>
            </a:r>
          </a:p>
          <a:p>
            <a:pPr marL="285750" indent="-285750">
              <a:buSzPct val="100000"/>
              <a:buFont typeface="Arial" pitchFamily="34" charset="0"/>
              <a:buChar char="•"/>
            </a:pPr>
            <a:r>
              <a:rPr lang="en-US" dirty="0">
                <a:solidFill>
                  <a:srgbClr val="000000"/>
                </a:solidFill>
                <a:latin typeface="Times New Roman" panose="02020603050405020304" pitchFamily="18" charset="0"/>
                <a:cs typeface="Times New Roman" panose="02020603050405020304" pitchFamily="18" charset="0"/>
              </a:rPr>
              <a:t>What might it look like after an event?</a:t>
            </a:r>
          </a:p>
        </p:txBody>
      </p:sp>
      <p:sp>
        <p:nvSpPr>
          <p:cNvPr id="8" name="Rectangle 7"/>
          <p:cNvSpPr/>
          <p:nvPr/>
        </p:nvSpPr>
        <p:spPr>
          <a:xfrm>
            <a:off x="677863" y="2471738"/>
            <a:ext cx="19050" cy="2378075"/>
          </a:xfrm>
          <a:prstGeom prst="rect">
            <a:avLst/>
          </a:prstGeom>
          <a:solidFill>
            <a:srgbClr val="254061"/>
          </a:solidFill>
        </p:spPr>
        <p:txBody>
          <a:bodyPr>
            <a:spAutoFit/>
          </a:bodyPr>
          <a:lstStyle/>
          <a:p>
            <a:pPr algn="ctr"/>
            <a:endParaRPr lang="en-US" sz="1600" b="1" dirty="0">
              <a:solidFill>
                <a:srgbClr val="FFFFFF"/>
              </a:solidFill>
              <a:effectLst>
                <a:outerShdw blurRad="38100" dist="38100" dir="2700000" algn="tl">
                  <a:srgbClr val="000000"/>
                </a:outerShdw>
              </a:effectLst>
              <a:latin typeface="Arial" pitchFamily="34" charset="0"/>
            </a:endParaRPr>
          </a:p>
        </p:txBody>
      </p:sp>
      <p:sp>
        <p:nvSpPr>
          <p:cNvPr id="9" name="Rectangle 3"/>
          <p:cNvSpPr>
            <a:spLocks noChangeArrowheads="1"/>
          </p:cNvSpPr>
          <p:nvPr/>
        </p:nvSpPr>
        <p:spPr bwMode="auto">
          <a:xfrm>
            <a:off x="5457825" y="4318000"/>
            <a:ext cx="289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Where something will be</a:t>
            </a:r>
          </a:p>
          <a:p>
            <a:pPr marL="285750" indent="-285750">
              <a:buFont typeface="Arial"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What may happen next</a:t>
            </a:r>
          </a:p>
        </p:txBody>
      </p:sp>
      <p:sp>
        <p:nvSpPr>
          <p:cNvPr id="10" name="Rectangle 5"/>
          <p:cNvSpPr>
            <a:spLocks noChangeArrowheads="1"/>
          </p:cNvSpPr>
          <p:nvPr/>
        </p:nvSpPr>
        <p:spPr bwMode="auto">
          <a:xfrm>
            <a:off x="5380038" y="5381625"/>
            <a:ext cx="31130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A foundation for decision-making</a:t>
            </a:r>
          </a:p>
          <a:p>
            <a:pPr marL="285750" indent="-285750">
              <a:buFont typeface="Arial"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An ability to plan and execute</a:t>
            </a:r>
          </a:p>
          <a:p>
            <a:pPr marL="285750" indent="-285750">
              <a:buFont typeface="Arial"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Information dominance</a:t>
            </a:r>
          </a:p>
          <a:p>
            <a:pPr marL="285750" indent="-285750">
              <a:buFont typeface="Arial"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Decision superiority  </a:t>
            </a:r>
          </a:p>
        </p:txBody>
      </p:sp>
      <p:sp>
        <p:nvSpPr>
          <p:cNvPr id="13" name="Rectangle 12"/>
          <p:cNvSpPr/>
          <p:nvPr/>
        </p:nvSpPr>
        <p:spPr>
          <a:xfrm>
            <a:off x="5286375" y="4032250"/>
            <a:ext cx="19050" cy="2195513"/>
          </a:xfrm>
          <a:prstGeom prst="rect">
            <a:avLst/>
          </a:prstGeom>
          <a:solidFill>
            <a:srgbClr val="254061"/>
          </a:solidFill>
        </p:spPr>
        <p:txBody>
          <a:bodyPr>
            <a:spAutoFit/>
          </a:bodyPr>
          <a:lstStyle/>
          <a:p>
            <a:pPr algn="ctr"/>
            <a:endParaRPr lang="en-US" sz="1600" b="1" dirty="0">
              <a:solidFill>
                <a:srgbClr val="FFFFFF"/>
              </a:solidFill>
              <a:effectLst>
                <a:outerShdw blurRad="38100" dist="38100" dir="2700000" algn="tl">
                  <a:srgbClr val="000000"/>
                </a:outerShdw>
              </a:effectLst>
              <a:latin typeface="Arial" pitchFamily="34" charset="0"/>
            </a:endParaRPr>
          </a:p>
        </p:txBody>
      </p:sp>
      <p:pic>
        <p:nvPicPr>
          <p:cNvPr id="14" name="Picture 13"/>
          <p:cNvPicPr>
            <a:picLocks noChangeAspect="1"/>
          </p:cNvPicPr>
          <p:nvPr/>
        </p:nvPicPr>
        <p:blipFill rotWithShape="1">
          <a:blip r:embed="rId3"/>
          <a:srcRect t="-2"/>
          <a:stretch/>
        </p:blipFill>
        <p:spPr>
          <a:xfrm>
            <a:off x="6985000" y="2998788"/>
            <a:ext cx="1554163" cy="639762"/>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rotWithShape="1">
          <a:blip r:embed="rId4"/>
          <a:srcRect l="-1" t="-2"/>
          <a:stretch/>
        </p:blipFill>
        <p:spPr>
          <a:xfrm>
            <a:off x="5286375" y="2998788"/>
            <a:ext cx="1554163" cy="63976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5"/>
          <a:srcRect t="-2"/>
          <a:stretch/>
        </p:blipFill>
        <p:spPr>
          <a:xfrm>
            <a:off x="5286375" y="2239963"/>
            <a:ext cx="1554163" cy="641350"/>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6"/>
          <a:srcRect t="-2"/>
          <a:stretch/>
        </p:blipFill>
        <p:spPr>
          <a:xfrm>
            <a:off x="6985000" y="2239963"/>
            <a:ext cx="1554163" cy="6397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1191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061626"/>
            <a:ext cx="2428870" cy="230832"/>
          </a:xfrm>
          <a:prstGeom prst="rect">
            <a:avLst/>
          </a:prstGeom>
          <a:noFill/>
        </p:spPr>
        <p:txBody>
          <a:bodyPr wrap="none" rtlCol="0">
            <a:spAutoFit/>
          </a:bodyPr>
          <a:lstStyle/>
          <a:p>
            <a:r>
              <a:rPr lang="en-US" sz="900" dirty="0" smtClean="0">
                <a:latin typeface="Times New Roman" panose="02020603050405020304" pitchFamily="18" charset="0"/>
                <a:cs typeface="Times New Roman" panose="02020603050405020304" pitchFamily="18" charset="0"/>
              </a:rPr>
              <a:t>Courtesy University of Nevada, Reno and BLM</a:t>
            </a:r>
            <a:endParaRPr lang="en-US" sz="9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369366" y="6250080"/>
            <a:ext cx="3031343" cy="369332"/>
          </a:xfrm>
          <a:prstGeom prst="rect">
            <a:avLst/>
          </a:prstGeom>
          <a:noFill/>
        </p:spPr>
        <p:txBody>
          <a:bodyPr wrap="none" rtlCol="0">
            <a:spAutoFit/>
          </a:bodyPr>
          <a:lstStyle/>
          <a:p>
            <a:r>
              <a:rPr lang="en-US" dirty="0" smtClean="0"/>
              <a:t>Database 1  +  Database 2      =</a:t>
            </a:r>
            <a:endParaRPr lang="en-US" dirty="0"/>
          </a:p>
        </p:txBody>
      </p:sp>
      <p:sp>
        <p:nvSpPr>
          <p:cNvPr id="11"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Current Situation</a:t>
            </a:r>
            <a:endParaRPr lang="en-US" sz="28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14412" y="838200"/>
            <a:ext cx="9154988" cy="5220714"/>
            <a:chOff x="14412" y="838200"/>
            <a:chExt cx="9154988" cy="5220714"/>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2" y="838200"/>
              <a:ext cx="4614738" cy="522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388" y="838200"/>
              <a:ext cx="4587012" cy="5220714"/>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981200" y="2743200"/>
              <a:ext cx="533400" cy="53340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flipV="1">
              <a:off x="2514600" y="1447800"/>
              <a:ext cx="2514600" cy="1295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14600" y="3276600"/>
              <a:ext cx="2514600" cy="1828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3467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914400"/>
            <a:ext cx="5924550" cy="5924550"/>
          </a:xfrm>
        </p:spPr>
      </p:pic>
      <p:sp>
        <p:nvSpPr>
          <p:cNvPr id="6"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Discoverable Geodatabase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4918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697" r="14154"/>
          <a:stretch/>
        </p:blipFill>
        <p:spPr bwMode="auto">
          <a:xfrm>
            <a:off x="-674483" y="0"/>
            <a:ext cx="98184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3962400" y="1447800"/>
            <a:ext cx="914400" cy="838200"/>
          </a:xfrm>
          <a:prstGeom prst="straightConnector1">
            <a:avLst/>
          </a:prstGeom>
          <a:ln w="31750">
            <a:solidFill>
              <a:srgbClr val="FF0000">
                <a:alpha val="82000"/>
              </a:srgbClr>
            </a:solidFill>
            <a:tailEnd type="arrow"/>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3D Modeling</a:t>
            </a:r>
            <a:endPar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31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descr="3"/>
          <p:cNvPicPr>
            <a:picLocks noChangeAspect="1" noChangeArrowheads="1"/>
          </p:cNvPicPr>
          <p:nvPr/>
        </p:nvPicPr>
        <p:blipFill rotWithShape="1">
          <a:blip r:embed="rId3">
            <a:extLst>
              <a:ext uri="{28A0092B-C50C-407E-A947-70E740481C1C}">
                <a14:useLocalDpi xmlns:a14="http://schemas.microsoft.com/office/drawing/2010/main" val="0"/>
              </a:ext>
            </a:extLst>
          </a:blip>
          <a:srcRect b="4647"/>
          <a:stretch/>
        </p:blipFill>
        <p:spPr bwMode="auto">
          <a:xfrm>
            <a:off x="457200" y="580830"/>
            <a:ext cx="8229600" cy="62771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9900" y="6611778"/>
            <a:ext cx="1353256" cy="246221"/>
          </a:xfrm>
          <a:prstGeom prst="rect">
            <a:avLst/>
          </a:prstGeom>
          <a:noFill/>
        </p:spPr>
        <p:txBody>
          <a:bodyPr wrap="none" rtlCol="0">
            <a:spAutoFit/>
          </a:bodyPr>
          <a:lstStyle/>
          <a:p>
            <a:r>
              <a:rPr lang="en-US" sz="1000" dirty="0" smtClean="0"/>
              <a:t>Courtesy Google Earth</a:t>
            </a:r>
            <a:endParaRPr lang="en-US" sz="1000" dirty="0"/>
          </a:p>
        </p:txBody>
      </p:sp>
      <p:sp>
        <p:nvSpPr>
          <p:cNvPr id="6" name="Title 1"/>
          <p:cNvSpPr txBox="1">
            <a:spLocks/>
          </p:cNvSpPr>
          <p:nvPr/>
        </p:nvSpPr>
        <p:spPr>
          <a:xfrm>
            <a:off x="731389" y="0"/>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Shape2KML Visualizing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6925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smtClean="0">
                <a:latin typeface="Times New Roman" panose="02020603050405020304" pitchFamily="18" charset="0"/>
                <a:cs typeface="Times New Roman" panose="02020603050405020304" pitchFamily="18" charset="0"/>
              </a:rPr>
              <a:t>Geothermal System Geospatial Data Obtained From:</a:t>
            </a:r>
          </a:p>
          <a:p>
            <a:pPr lvl="1"/>
            <a:r>
              <a:rPr lang="en-US" sz="1400" dirty="0" smtClean="0">
                <a:latin typeface="Times New Roman" panose="02020603050405020304" pitchFamily="18" charset="0"/>
                <a:cs typeface="Times New Roman" panose="02020603050405020304" pitchFamily="18" charset="0"/>
              </a:rPr>
              <a:t>BLM Carson City Office</a:t>
            </a:r>
          </a:p>
          <a:p>
            <a:pPr lvl="1"/>
            <a:r>
              <a:rPr lang="en-US" sz="1400" dirty="0" smtClean="0">
                <a:latin typeface="Times New Roman" panose="02020603050405020304" pitchFamily="18" charset="0"/>
                <a:cs typeface="Times New Roman" panose="02020603050405020304" pitchFamily="18" charset="0"/>
              </a:rPr>
              <a:t>University of </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Nevada, Reno -  </a:t>
            </a:r>
            <a:r>
              <a:rPr lang="en-US" sz="1400" dirty="0">
                <a:latin typeface="Times New Roman" panose="02020603050405020304" pitchFamily="18" charset="0"/>
                <a:cs typeface="Times New Roman" panose="02020603050405020304" pitchFamily="18" charset="0"/>
              </a:rPr>
              <a:t>Department of Geological Sciences and Engineering</a:t>
            </a:r>
            <a:endParaRPr lang="en-US" sz="1400" dirty="0" smtClean="0">
              <a:latin typeface="Times New Roman" panose="02020603050405020304" pitchFamily="18" charset="0"/>
              <a:cs typeface="Times New Roman" panose="02020603050405020304" pitchFamily="18" charset="0"/>
            </a:endParaRPr>
          </a:p>
          <a:p>
            <a:pPr lvl="1"/>
            <a:endParaRPr lang="en-US" sz="1400" dirty="0" smtClean="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Range Data Files Obtained </a:t>
            </a:r>
            <a:r>
              <a:rPr lang="en-US" sz="1800" dirty="0">
                <a:latin typeface="Times New Roman" panose="02020603050405020304" pitchFamily="18" charset="0"/>
                <a:cs typeface="Times New Roman" panose="02020603050405020304" pitchFamily="18" charset="0"/>
              </a:rPr>
              <a:t>From:</a:t>
            </a:r>
          </a:p>
          <a:p>
            <a:pPr lvl="1"/>
            <a:r>
              <a:rPr lang="en-US" sz="1400" dirty="0">
                <a:latin typeface="Times New Roman" panose="02020603050405020304" pitchFamily="18" charset="0"/>
                <a:cs typeface="Times New Roman" panose="02020603050405020304" pitchFamily="18" charset="0"/>
              </a:rPr>
              <a:t>FRTC Range Management Office</a:t>
            </a:r>
          </a:p>
          <a:p>
            <a:pPr lvl="1"/>
            <a:r>
              <a:rPr lang="en-US" sz="1400" dirty="0" smtClean="0">
                <a:latin typeface="Times New Roman" panose="02020603050405020304" pitchFamily="18" charset="0"/>
                <a:cs typeface="Times New Roman" panose="02020603050405020304" pitchFamily="18" charset="0"/>
              </a:rPr>
              <a:t>NGA</a:t>
            </a:r>
            <a:endParaRPr lang="en-US" sz="1400" dirty="0">
              <a:latin typeface="Times New Roman" panose="02020603050405020304" pitchFamily="18" charset="0"/>
              <a:cs typeface="Times New Roman" panose="02020603050405020304" pitchFamily="18" charset="0"/>
            </a:endParaRPr>
          </a:p>
          <a:p>
            <a:pPr lvl="2"/>
            <a:r>
              <a:rPr lang="en-US" sz="1400" dirty="0">
                <a:latin typeface="Times New Roman" panose="02020603050405020304" pitchFamily="18" charset="0"/>
                <a:cs typeface="Times New Roman" panose="02020603050405020304" pitchFamily="18" charset="0"/>
              </a:rPr>
              <a:t>Digital Airfield Flight Information File (DAFIF)</a:t>
            </a:r>
          </a:p>
          <a:p>
            <a:pPr lvl="2"/>
            <a:r>
              <a:rPr lang="en-US" sz="1400" dirty="0">
                <a:latin typeface="Times New Roman" panose="02020603050405020304" pitchFamily="18" charset="0"/>
                <a:cs typeface="Times New Roman" panose="02020603050405020304" pitchFamily="18" charset="0"/>
              </a:rPr>
              <a:t>Chart Updating Method</a:t>
            </a:r>
          </a:p>
          <a:p>
            <a:pPr lvl="2"/>
            <a:endParaRPr lang="en-US" sz="1400" dirty="0" smtClean="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Data Resources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273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2" name="Picture 2" descr="DAFIF DVD 2007"/>
          <p:cNvPicPr>
            <a:picLocks noChangeAspect="1" noChangeArrowheads="1"/>
          </p:cNvPicPr>
          <p:nvPr/>
        </p:nvPicPr>
        <p:blipFill>
          <a:blip r:embed="rId3">
            <a:lum bright="14000" contrast="-14000"/>
            <a:extLst>
              <a:ext uri="{28A0092B-C50C-407E-A947-70E740481C1C}">
                <a14:useLocalDpi xmlns:a14="http://schemas.microsoft.com/office/drawing/2010/main" val="0"/>
              </a:ext>
            </a:extLst>
          </a:blip>
          <a:srcRect/>
          <a:stretch>
            <a:fillRect/>
          </a:stretch>
        </p:blipFill>
        <p:spPr bwMode="auto">
          <a:xfrm>
            <a:off x="5376863" y="914400"/>
            <a:ext cx="3233737"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1283" name="Picture 3" descr="arcglobe"/>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81000" y="2819400"/>
            <a:ext cx="5257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1285" name="Picture 5" descr="DAFIF Front Cover 2007"/>
          <p:cNvPicPr>
            <a:picLocks noChangeAspect="1" noChangeArrowheads="1"/>
          </p:cNvPicPr>
          <p:nvPr/>
        </p:nvPicPr>
        <p:blipFill>
          <a:blip r:embed="rId5">
            <a:lum bright="14000" contrast="-14000"/>
            <a:extLst>
              <a:ext uri="{28A0092B-C50C-407E-A947-70E740481C1C}">
                <a14:useLocalDpi xmlns:a14="http://schemas.microsoft.com/office/drawing/2010/main" val="0"/>
              </a:ext>
            </a:extLst>
          </a:blip>
          <a:srcRect/>
          <a:stretch>
            <a:fillRect/>
          </a:stretch>
        </p:blipFill>
        <p:spPr bwMode="auto">
          <a:xfrm>
            <a:off x="5791200" y="3124200"/>
            <a:ext cx="313372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1286" name="Rectangle 6"/>
          <p:cNvSpPr>
            <a:spLocks noGrp="1" noChangeArrowheads="1"/>
          </p:cNvSpPr>
          <p:nvPr>
            <p:ph type="body" idx="1"/>
          </p:nvPr>
        </p:nvSpPr>
        <p:spPr>
          <a:xfrm>
            <a:off x="381000" y="2184102"/>
            <a:ext cx="5257800" cy="4064298"/>
          </a:xfrm>
        </p:spPr>
        <p:txBody>
          <a:bodyPr>
            <a:normAutofit/>
          </a:bodyPr>
          <a:lstStyle/>
          <a:p>
            <a:pPr>
              <a:spcBef>
                <a:spcPct val="35000"/>
              </a:spcBef>
            </a:pPr>
            <a:r>
              <a:rPr lang="en-US" sz="1800" dirty="0">
                <a:latin typeface="Times New Roman" panose="02020603050405020304" pitchFamily="18" charset="0"/>
                <a:cs typeface="Times New Roman" panose="02020603050405020304" pitchFamily="18" charset="0"/>
              </a:rPr>
              <a:t>Global Flight Planning Information	</a:t>
            </a:r>
          </a:p>
          <a:p>
            <a:pPr lvl="1">
              <a:spcBef>
                <a:spcPct val="35000"/>
              </a:spcBef>
            </a:pPr>
            <a:r>
              <a:rPr lang="en-US" dirty="0">
                <a:latin typeface="Times New Roman" panose="02020603050405020304" pitchFamily="18" charset="0"/>
                <a:cs typeface="Times New Roman" panose="02020603050405020304" pitchFamily="18" charset="0"/>
              </a:rPr>
              <a:t>All flight planning products in digital format</a:t>
            </a:r>
          </a:p>
          <a:p>
            <a:pPr lvl="1">
              <a:spcBef>
                <a:spcPct val="35000"/>
              </a:spcBef>
            </a:pPr>
            <a:r>
              <a:rPr lang="en-US" dirty="0">
                <a:latin typeface="Times New Roman" panose="02020603050405020304" pitchFamily="18" charset="0"/>
                <a:cs typeface="Times New Roman" panose="02020603050405020304" pitchFamily="18" charset="0"/>
              </a:rPr>
              <a:t>Everything needed to globally plan a flight</a:t>
            </a:r>
          </a:p>
          <a:p>
            <a:pPr>
              <a:spcBef>
                <a:spcPct val="35000"/>
              </a:spcBef>
            </a:pPr>
            <a:r>
              <a:rPr lang="en-US" sz="1800" dirty="0" smtClean="0">
                <a:latin typeface="Times New Roman" panose="02020603050405020304" pitchFamily="18" charset="0"/>
                <a:cs typeface="Times New Roman" panose="02020603050405020304" pitchFamily="18" charset="0"/>
              </a:rPr>
              <a:t>Digital Vertical Obstruction File (DVOF) </a:t>
            </a:r>
            <a:r>
              <a:rPr lang="en-US" sz="1800" dirty="0">
                <a:latin typeface="Times New Roman" panose="02020603050405020304" pitchFamily="18" charset="0"/>
                <a:cs typeface="Times New Roman" panose="02020603050405020304" pitchFamily="18" charset="0"/>
              </a:rPr>
              <a:t>Initiatives </a:t>
            </a:r>
          </a:p>
          <a:p>
            <a:pPr lvl="1">
              <a:spcBef>
                <a:spcPct val="35000"/>
              </a:spcBef>
            </a:pPr>
            <a:r>
              <a:rPr lang="en-US" dirty="0">
                <a:latin typeface="Times New Roman" panose="02020603050405020304" pitchFamily="18" charset="0"/>
                <a:cs typeface="Times New Roman" panose="02020603050405020304" pitchFamily="18" charset="0"/>
              </a:rPr>
              <a:t>Database Verification Check (DVC)</a:t>
            </a:r>
          </a:p>
          <a:p>
            <a:pPr lvl="2">
              <a:spcBef>
                <a:spcPct val="35000"/>
              </a:spcBef>
            </a:pPr>
            <a:r>
              <a:rPr lang="en-US" sz="1800" dirty="0">
                <a:latin typeface="Times New Roman" panose="02020603050405020304" pitchFamily="18" charset="0"/>
                <a:cs typeface="Times New Roman" panose="02020603050405020304" pitchFamily="18" charset="0"/>
              </a:rPr>
              <a:t>Verify </a:t>
            </a:r>
            <a:r>
              <a:rPr lang="en-US" sz="1800" dirty="0" smtClean="0">
                <a:latin typeface="Times New Roman" panose="02020603050405020304" pitchFamily="18" charset="0"/>
                <a:cs typeface="Times New Roman" panose="02020603050405020304" pitchFamily="18" charset="0"/>
              </a:rPr>
              <a:t>DAFIF/DVOF </a:t>
            </a:r>
            <a:r>
              <a:rPr lang="en-US" sz="1800" dirty="0">
                <a:latin typeface="Times New Roman" panose="02020603050405020304" pitchFamily="18" charset="0"/>
                <a:cs typeface="Times New Roman" panose="02020603050405020304" pitchFamily="18" charset="0"/>
              </a:rPr>
              <a:t>output to internal database</a:t>
            </a:r>
          </a:p>
          <a:p>
            <a:pPr lvl="1">
              <a:spcBef>
                <a:spcPct val="35000"/>
              </a:spcBef>
            </a:pPr>
            <a:r>
              <a:rPr lang="en-US" dirty="0" smtClean="0">
                <a:latin typeface="Times New Roman" panose="02020603050405020304" pitchFamily="18" charset="0"/>
                <a:cs typeface="Times New Roman" panose="02020603050405020304" pitchFamily="18" charset="0"/>
              </a:rPr>
              <a:t>Configuration </a:t>
            </a:r>
            <a:r>
              <a:rPr lang="en-US" dirty="0">
                <a:latin typeface="Times New Roman" panose="02020603050405020304" pitchFamily="18" charset="0"/>
                <a:cs typeface="Times New Roman" panose="02020603050405020304" pitchFamily="18" charset="0"/>
              </a:rPr>
              <a:t>management feedback</a:t>
            </a:r>
          </a:p>
          <a:p>
            <a:pPr lvl="2">
              <a:spcBef>
                <a:spcPct val="35000"/>
              </a:spcBef>
            </a:pPr>
            <a:r>
              <a:rPr lang="en-US" sz="1800" dirty="0">
                <a:latin typeface="Times New Roman" panose="02020603050405020304" pitchFamily="18" charset="0"/>
                <a:cs typeface="Times New Roman" panose="02020603050405020304" pitchFamily="18" charset="0"/>
              </a:rPr>
              <a:t>Make users aware of DAFIF </a:t>
            </a:r>
            <a:r>
              <a:rPr lang="en-US" sz="1800" dirty="0" smtClean="0">
                <a:latin typeface="Times New Roman" panose="02020603050405020304" pitchFamily="18" charset="0"/>
                <a:cs typeface="Times New Roman" panose="02020603050405020304" pitchFamily="18" charset="0"/>
              </a:rPr>
              <a:t>changes/issues</a:t>
            </a:r>
          </a:p>
          <a:p>
            <a:pPr lvl="1">
              <a:spcBef>
                <a:spcPct val="35000"/>
              </a:spcBef>
            </a:pPr>
            <a:r>
              <a:rPr lang="en-US" dirty="0" smtClean="0">
                <a:latin typeface="Times New Roman" panose="02020603050405020304" pitchFamily="18" charset="0"/>
                <a:cs typeface="Times New Roman" panose="02020603050405020304" pitchFamily="18" charset="0"/>
              </a:rPr>
              <a:t>Publicly available</a:t>
            </a:r>
            <a:endParaRPr lang="en-US" dirty="0">
              <a:latin typeface="Times New Roman" panose="02020603050405020304" pitchFamily="18" charset="0"/>
              <a:cs typeface="Times New Roman" panose="02020603050405020304" pitchFamily="18" charset="0"/>
            </a:endParaRPr>
          </a:p>
        </p:txBody>
      </p:sp>
      <p:sp>
        <p:nvSpPr>
          <p:cNvPr id="1121287" name="Text Box 7"/>
          <p:cNvSpPr txBox="1">
            <a:spLocks noChangeArrowheads="1"/>
          </p:cNvSpPr>
          <p:nvPr/>
        </p:nvSpPr>
        <p:spPr bwMode="auto">
          <a:xfrm>
            <a:off x="304800" y="1143000"/>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smtClean="0"/>
              <a:t>“</a:t>
            </a:r>
            <a:r>
              <a:rPr lang="en-US" dirty="0">
                <a:latin typeface="Times New Roman" panose="02020603050405020304" pitchFamily="18" charset="0"/>
                <a:cs typeface="Times New Roman" panose="02020603050405020304" pitchFamily="18" charset="0"/>
              </a:rPr>
              <a:t>Ensure the quality of safety of navigation data”</a:t>
            </a:r>
          </a:p>
        </p:txBody>
      </p:sp>
      <p:sp>
        <p:nvSpPr>
          <p:cNvPr id="9"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Digital Aeronautical Flight Information File (DAFIF)</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1687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312" y="5087937"/>
            <a:ext cx="2662238"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3276600" y="1456267"/>
            <a:ext cx="304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124200" y="4732867"/>
            <a:ext cx="304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724400" y="2971800"/>
            <a:ext cx="304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67400" y="1507067"/>
            <a:ext cx="304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066800" y="4123267"/>
            <a:ext cx="2057400" cy="1219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atin typeface="Times New Roman" panose="02020603050405020304" pitchFamily="18" charset="0"/>
                <a:cs typeface="Times New Roman" panose="02020603050405020304" pitchFamily="18" charset="0"/>
              </a:rPr>
              <a:t>Geospatial Analysis and Product Updates</a:t>
            </a:r>
            <a:endParaRPr lang="en-US" dirty="0">
              <a:latin typeface="Times New Roman" panose="02020603050405020304" pitchFamily="18" charset="0"/>
              <a:cs typeface="Times New Roman" panose="02020603050405020304" pitchFamily="18" charset="0"/>
            </a:endParaRPr>
          </a:p>
        </p:txBody>
      </p:sp>
      <p:cxnSp>
        <p:nvCxnSpPr>
          <p:cNvPr id="28" name="Elbow Connector 27"/>
          <p:cNvCxnSpPr/>
          <p:nvPr/>
        </p:nvCxnSpPr>
        <p:spPr>
          <a:xfrm rot="5400000">
            <a:off x="6924865" y="2380003"/>
            <a:ext cx="888999" cy="413128"/>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1650056" y="3031067"/>
            <a:ext cx="902644" cy="1092200"/>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638800" y="4737102"/>
            <a:ext cx="304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219200" y="784767"/>
            <a:ext cx="2057400" cy="1357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Times New Roman" panose="02020603050405020304" pitchFamily="18" charset="0"/>
                <a:cs typeface="Times New Roman" panose="02020603050405020304" pitchFamily="18" charset="0"/>
              </a:rPr>
              <a:t>Geothermal  System Data</a:t>
            </a:r>
            <a:endParaRPr lang="en-US" sz="1600" dirty="0">
              <a:latin typeface="Times New Roman" panose="02020603050405020304" pitchFamily="18" charset="0"/>
              <a:cs typeface="Times New Roman" panose="02020603050405020304" pitchFamily="18" charset="0"/>
            </a:endParaRPr>
          </a:p>
        </p:txBody>
      </p:sp>
      <p:sp>
        <p:nvSpPr>
          <p:cNvPr id="27" name="Oval 26"/>
          <p:cNvSpPr/>
          <p:nvPr/>
        </p:nvSpPr>
        <p:spPr>
          <a:xfrm>
            <a:off x="6172200" y="828417"/>
            <a:ext cx="2057400" cy="1357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Times New Roman" panose="02020603050405020304" pitchFamily="18" charset="0"/>
                <a:cs typeface="Times New Roman" panose="02020603050405020304" pitchFamily="18" charset="0"/>
              </a:rPr>
              <a:t>Geodatabase</a:t>
            </a:r>
            <a:endParaRPr lang="en-US" sz="1600" dirty="0">
              <a:latin typeface="Times New Roman" panose="02020603050405020304" pitchFamily="18" charset="0"/>
              <a:cs typeface="Times New Roman" panose="02020603050405020304" pitchFamily="18" charset="0"/>
            </a:endParaRPr>
          </a:p>
        </p:txBody>
      </p:sp>
      <p:sp>
        <p:nvSpPr>
          <p:cNvPr id="29" name="Oval 28"/>
          <p:cNvSpPr/>
          <p:nvPr/>
        </p:nvSpPr>
        <p:spPr>
          <a:xfrm>
            <a:off x="2667000" y="2352417"/>
            <a:ext cx="2057400" cy="1357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Times New Roman" panose="02020603050405020304" pitchFamily="18" charset="0"/>
                <a:cs typeface="Times New Roman" panose="02020603050405020304" pitchFamily="18" charset="0"/>
              </a:rPr>
              <a:t>Data layer Discovery</a:t>
            </a:r>
            <a:endParaRPr lang="en-US" sz="16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3657600" y="866517"/>
            <a:ext cx="2133600" cy="1219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Geoprocessing Tool</a:t>
            </a:r>
          </a:p>
        </p:txBody>
      </p:sp>
      <p:sp>
        <p:nvSpPr>
          <p:cNvPr id="30" name="Rounded Rectangle 29"/>
          <p:cNvSpPr/>
          <p:nvPr/>
        </p:nvSpPr>
        <p:spPr>
          <a:xfrm>
            <a:off x="5067300" y="2493434"/>
            <a:ext cx="2133600" cy="1219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Production Systems</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3429000" y="4127502"/>
            <a:ext cx="2133600" cy="1219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Production Systems</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3" name="Oval 32"/>
          <p:cNvSpPr/>
          <p:nvPr/>
        </p:nvSpPr>
        <p:spPr>
          <a:xfrm>
            <a:off x="5943600" y="3959767"/>
            <a:ext cx="2057400" cy="13573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smtClean="0">
                <a:latin typeface="Times New Roman" panose="02020603050405020304" pitchFamily="18" charset="0"/>
                <a:cs typeface="Times New Roman" panose="02020603050405020304" pitchFamily="18" charset="0"/>
              </a:rPr>
              <a:t>Output (Derived Data) Field Validation</a:t>
            </a:r>
            <a:endParaRPr lang="en-US" sz="1600" dirty="0">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Methodology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451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 descr="http://t1.gstatic.com/images?q=tbn:ANd9GcRJik0JkyPxlb-7mMW5CExWETWPxylSs8j4c8y8ScXGFjSWTzvtTg"/>
          <p:cNvPicPr>
            <a:picLocks noChangeAspect="1" noChangeArrowheads="1"/>
          </p:cNvPicPr>
          <p:nvPr/>
        </p:nvPicPr>
        <p:blipFill>
          <a:blip r:embed="rId3" cstate="print"/>
          <a:srcRect/>
          <a:stretch>
            <a:fillRect/>
          </a:stretch>
        </p:blipFill>
        <p:spPr bwMode="auto">
          <a:xfrm>
            <a:off x="1828800" y="4143476"/>
            <a:ext cx="1447800" cy="1447801"/>
          </a:xfrm>
          <a:prstGeom prst="rect">
            <a:avLst/>
          </a:prstGeom>
          <a:noFill/>
        </p:spPr>
      </p:pic>
      <p:sp>
        <p:nvSpPr>
          <p:cNvPr id="23" name="TextBox 22"/>
          <p:cNvSpPr txBox="1"/>
          <p:nvPr/>
        </p:nvSpPr>
        <p:spPr>
          <a:xfrm>
            <a:off x="1828800" y="1324076"/>
            <a:ext cx="1752600" cy="523220"/>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Web Application Server</a:t>
            </a:r>
          </a:p>
        </p:txBody>
      </p:sp>
      <p:pic>
        <p:nvPicPr>
          <p:cNvPr id="24" name="Picture 8" descr="https://encrypted-tbn3.gstatic.com/images?q=tbn:ANd9GcTv3VHSoSPpwhh2nNpJCkPL_z8QqQxs7M_ww4-OahMqGO-B2D4lqx8j3IiG"/>
          <p:cNvPicPr>
            <a:picLocks noChangeAspect="1" noChangeArrowheads="1"/>
          </p:cNvPicPr>
          <p:nvPr/>
        </p:nvPicPr>
        <p:blipFill>
          <a:blip r:embed="rId4" cstate="print"/>
          <a:srcRect/>
          <a:stretch>
            <a:fillRect/>
          </a:stretch>
        </p:blipFill>
        <p:spPr bwMode="auto">
          <a:xfrm>
            <a:off x="1905000" y="1857476"/>
            <a:ext cx="1295400" cy="1295401"/>
          </a:xfrm>
          <a:prstGeom prst="rect">
            <a:avLst/>
          </a:prstGeom>
          <a:noFill/>
        </p:spPr>
      </p:pic>
      <p:sp>
        <p:nvSpPr>
          <p:cNvPr id="25" name="Can 24"/>
          <p:cNvSpPr/>
          <p:nvPr/>
        </p:nvSpPr>
        <p:spPr>
          <a:xfrm>
            <a:off x="76200" y="2924276"/>
            <a:ext cx="1219200" cy="1295400"/>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Times New Roman" panose="02020603050405020304" pitchFamily="18" charset="0"/>
                <a:cs typeface="Times New Roman" panose="02020603050405020304" pitchFamily="18" charset="0"/>
              </a:rPr>
              <a:t> Server  Database</a:t>
            </a:r>
          </a:p>
        </p:txBody>
      </p:sp>
      <p:sp>
        <p:nvSpPr>
          <p:cNvPr id="26" name="TextBox 25"/>
          <p:cNvSpPr txBox="1"/>
          <p:nvPr/>
        </p:nvSpPr>
        <p:spPr>
          <a:xfrm>
            <a:off x="1828800" y="3686276"/>
            <a:ext cx="1981200" cy="523220"/>
          </a:xfrm>
          <a:prstGeom prst="rect">
            <a:avLst/>
          </a:prstGeom>
          <a:noFill/>
        </p:spPr>
        <p:txBody>
          <a:bodyPr wrap="square" rtlCol="0">
            <a:spAutoFit/>
          </a:bodyPr>
          <a:lstStyle/>
          <a:p>
            <a:pPr algn="ctr"/>
            <a:r>
              <a:rPr lang="en-US" sz="1400" dirty="0" smtClean="0">
                <a:latin typeface="Times New Roman" panose="02020603050405020304" pitchFamily="18" charset="0"/>
                <a:cs typeface="Times New Roman" panose="02020603050405020304" pitchFamily="18" charset="0"/>
              </a:rPr>
              <a:t>GIS Server</a:t>
            </a:r>
          </a:p>
          <a:p>
            <a:pPr algn="ctr"/>
            <a:r>
              <a:rPr lang="en-US" sz="1400" dirty="0" smtClean="0">
                <a:latin typeface="Times New Roman" panose="02020603050405020304" pitchFamily="18" charset="0"/>
                <a:cs typeface="Times New Roman" panose="02020603050405020304" pitchFamily="18" charset="0"/>
              </a:rPr>
              <a:t>(ArcGIS for Server)</a:t>
            </a:r>
            <a:endParaRPr lang="en-US" sz="1400" dirty="0">
              <a:latin typeface="Times New Roman" panose="02020603050405020304" pitchFamily="18" charset="0"/>
              <a:cs typeface="Times New Roman" panose="02020603050405020304" pitchFamily="18" charset="0"/>
            </a:endParaRPr>
          </a:p>
        </p:txBody>
      </p:sp>
      <p:sp>
        <p:nvSpPr>
          <p:cNvPr id="27" name="Rounded Rectangle 26"/>
          <p:cNvSpPr/>
          <p:nvPr/>
        </p:nvSpPr>
        <p:spPr>
          <a:xfrm>
            <a:off x="3657600" y="4372076"/>
            <a:ext cx="2209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Times New Roman" panose="02020603050405020304" pitchFamily="18" charset="0"/>
                <a:cs typeface="Times New Roman" panose="02020603050405020304" pitchFamily="18" charset="0"/>
              </a:rPr>
              <a:t>Mapping Services</a:t>
            </a:r>
          </a:p>
          <a:p>
            <a:pPr algn="ctr"/>
            <a:r>
              <a:rPr lang="en-US" sz="1400" dirty="0" smtClean="0">
                <a:solidFill>
                  <a:schemeClr val="bg1"/>
                </a:solidFill>
                <a:latin typeface="Times New Roman" panose="02020603050405020304" pitchFamily="18" charset="0"/>
                <a:cs typeface="Times New Roman" panose="02020603050405020304" pitchFamily="18" charset="0"/>
              </a:rPr>
              <a:t>Geoprocessing</a:t>
            </a:r>
          </a:p>
          <a:p>
            <a:pPr algn="ctr"/>
            <a:r>
              <a:rPr lang="en-US" sz="1400" dirty="0" smtClean="0">
                <a:solidFill>
                  <a:schemeClr val="bg1"/>
                </a:solidFill>
                <a:latin typeface="Times New Roman" panose="02020603050405020304" pitchFamily="18" charset="0"/>
                <a:cs typeface="Times New Roman" panose="02020603050405020304" pitchFamily="18" charset="0"/>
              </a:rPr>
              <a:t>Other data hosting</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28" name="Cloud 27"/>
          <p:cNvSpPr/>
          <p:nvPr/>
        </p:nvSpPr>
        <p:spPr>
          <a:xfrm>
            <a:off x="6553200" y="3914876"/>
            <a:ext cx="2438400" cy="1371600"/>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Times New Roman" panose="02020603050405020304" pitchFamily="18" charset="0"/>
                <a:cs typeface="Times New Roman" panose="02020603050405020304" pitchFamily="18" charset="0"/>
              </a:rPr>
              <a:t>Military </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3733800" y="2009876"/>
            <a:ext cx="2057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Times New Roman" panose="02020603050405020304" pitchFamily="18" charset="0"/>
                <a:cs typeface="Times New Roman" panose="02020603050405020304" pitchFamily="18" charset="0"/>
              </a:rPr>
              <a:t>FRTC Web Discovery</a:t>
            </a:r>
            <a:endParaRPr lang="en-US" sz="1400" dirty="0">
              <a:solidFill>
                <a:schemeClr val="bg1"/>
              </a:solidFill>
              <a:latin typeface="Times New Roman" panose="02020603050405020304" pitchFamily="18" charset="0"/>
              <a:cs typeface="Times New Roman" panose="02020603050405020304" pitchFamily="18" charset="0"/>
            </a:endParaRPr>
          </a:p>
        </p:txBody>
      </p:sp>
      <p:cxnSp>
        <p:nvCxnSpPr>
          <p:cNvPr id="30" name="Straight Arrow Connector 23"/>
          <p:cNvCxnSpPr>
            <a:stCxn id="25" idx="3"/>
            <a:endCxn id="22" idx="1"/>
          </p:cNvCxnSpPr>
          <p:nvPr/>
        </p:nvCxnSpPr>
        <p:spPr>
          <a:xfrm rot="16200000" flipH="1">
            <a:off x="933450" y="3972026"/>
            <a:ext cx="647701" cy="1143000"/>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26"/>
          <p:cNvCxnSpPr>
            <a:stCxn id="25" idx="1"/>
            <a:endCxn id="24" idx="1"/>
          </p:cNvCxnSpPr>
          <p:nvPr/>
        </p:nvCxnSpPr>
        <p:spPr>
          <a:xfrm rot="5400000" flipH="1" flipV="1">
            <a:off x="1085851" y="2105127"/>
            <a:ext cx="419099" cy="1219200"/>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0"/>
          <p:cNvCxnSpPr>
            <a:stCxn id="24" idx="3"/>
            <a:endCxn id="29" idx="1"/>
          </p:cNvCxnSpPr>
          <p:nvPr/>
        </p:nvCxnSpPr>
        <p:spPr>
          <a:xfrm flipV="1">
            <a:off x="3200400" y="2467076"/>
            <a:ext cx="533400" cy="381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0"/>
          <p:cNvCxnSpPr>
            <a:stCxn id="22" idx="3"/>
            <a:endCxn id="27" idx="1"/>
          </p:cNvCxnSpPr>
          <p:nvPr/>
        </p:nvCxnSpPr>
        <p:spPr>
          <a:xfrm flipV="1">
            <a:off x="3276600" y="4829276"/>
            <a:ext cx="381000" cy="381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Cloud 33"/>
          <p:cNvSpPr/>
          <p:nvPr/>
        </p:nvSpPr>
        <p:spPr>
          <a:xfrm>
            <a:off x="6553200" y="2314676"/>
            <a:ext cx="2438400" cy="1371600"/>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Times New Roman" panose="02020603050405020304" pitchFamily="18" charset="0"/>
                <a:cs typeface="Times New Roman" panose="02020603050405020304" pitchFamily="18" charset="0"/>
              </a:rPr>
              <a:t>Range Stakeholders</a:t>
            </a:r>
            <a:endParaRPr lang="en-US" sz="1400" dirty="0">
              <a:solidFill>
                <a:schemeClr val="bg1"/>
              </a:solidFill>
              <a:latin typeface="Times New Roman" panose="02020603050405020304" pitchFamily="18" charset="0"/>
              <a:cs typeface="Times New Roman" panose="02020603050405020304" pitchFamily="18" charset="0"/>
            </a:endParaRPr>
          </a:p>
        </p:txBody>
      </p:sp>
      <p:cxnSp>
        <p:nvCxnSpPr>
          <p:cNvPr id="35" name="Straight Arrow Connector 34"/>
          <p:cNvCxnSpPr>
            <a:stCxn id="29" idx="2"/>
            <a:endCxn id="27" idx="0"/>
          </p:cNvCxnSpPr>
          <p:nvPr/>
        </p:nvCxnSpPr>
        <p:spPr>
          <a:xfrm>
            <a:off x="4762500" y="2924276"/>
            <a:ext cx="0" cy="14478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800600" y="3000476"/>
            <a:ext cx="1676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800600" y="3686276"/>
            <a:ext cx="1828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Discoverability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165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0"/>
          <p:cNvPicPr>
            <a:picLocks noChangeAspect="1" noChangeArrowheads="1"/>
          </p:cNvPicPr>
          <p:nvPr/>
        </p:nvPicPr>
        <p:blipFill>
          <a:blip r:embed="rId3">
            <a:extLst>
              <a:ext uri="{28A0092B-C50C-407E-A947-70E740481C1C}">
                <a14:useLocalDpi xmlns:a14="http://schemas.microsoft.com/office/drawing/2010/main" val="0"/>
              </a:ext>
            </a:extLst>
          </a:blip>
          <a:srcRect l="54517" t="10298" r="2965"/>
          <a:stretch>
            <a:fillRect/>
          </a:stretch>
        </p:blipFill>
        <p:spPr bwMode="auto">
          <a:xfrm>
            <a:off x="479161" y="1553906"/>
            <a:ext cx="3024616" cy="239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 Box 4"/>
          <p:cNvSpPr txBox="1">
            <a:spLocks noChangeArrowheads="1"/>
          </p:cNvSpPr>
          <p:nvPr/>
        </p:nvSpPr>
        <p:spPr bwMode="auto">
          <a:xfrm>
            <a:off x="3919274" y="56229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en-US" altLang="en-US" sz="2000" dirty="0">
              <a:latin typeface="Times New Roman" pitchFamily="18" charset="0"/>
            </a:endParaRPr>
          </a:p>
        </p:txBody>
      </p:sp>
      <p:sp>
        <p:nvSpPr>
          <p:cNvPr id="34" name="Text Box 27">
            <a:hlinkClick r:id="" action="ppaction://noaction"/>
          </p:cNvPr>
          <p:cNvSpPr txBox="1">
            <a:spLocks noChangeArrowheads="1"/>
          </p:cNvSpPr>
          <p:nvPr/>
        </p:nvSpPr>
        <p:spPr bwMode="auto">
          <a:xfrm>
            <a:off x="7032361" y="5572125"/>
            <a:ext cx="12652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hangingPunct="1">
              <a:lnSpc>
                <a:spcPct val="90000"/>
              </a:lnSpc>
              <a:spcBef>
                <a:spcPct val="0"/>
              </a:spcBef>
              <a:buFontTx/>
              <a:buNone/>
            </a:pPr>
            <a:r>
              <a:rPr lang="en-US" altLang="en-US" sz="1200" b="1" dirty="0"/>
              <a:t>Open Source</a:t>
            </a:r>
          </a:p>
        </p:txBody>
      </p:sp>
      <p:sp>
        <p:nvSpPr>
          <p:cNvPr id="35" name="Text Box 2"/>
          <p:cNvSpPr txBox="1">
            <a:spLocks noChangeArrowheads="1"/>
          </p:cNvSpPr>
          <p:nvPr/>
        </p:nvSpPr>
        <p:spPr bwMode="auto">
          <a:xfrm>
            <a:off x="429124" y="4590763"/>
            <a:ext cx="8486511" cy="1261884"/>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algn="ctr">
            <a:solidFill>
              <a:schemeClr val="tx1"/>
            </a:solidFill>
            <a:miter lim="800000"/>
            <a:headEnd/>
            <a:tailEnd/>
          </a:ln>
          <a:effectLst>
            <a:outerShdw dist="53882" dir="2700000" algn="ctr" rotWithShape="0">
              <a:schemeClr val="tx2"/>
            </a:outerShdw>
          </a:effectLst>
        </p:spPr>
        <p:txBody>
          <a:bodyPr wrap="square">
            <a:spAutoFit/>
          </a:bodyPr>
          <a:lstStyle/>
          <a:p>
            <a:pPr algn="ctr">
              <a:spcBef>
                <a:spcPct val="50000"/>
              </a:spcBef>
              <a:defRPr/>
            </a:pPr>
            <a:endParaRPr lang="en-US" sz="1600" dirty="0">
              <a:latin typeface="Arial" charset="0"/>
              <a:cs typeface="Arial" charset="0"/>
            </a:endParaRPr>
          </a:p>
          <a:p>
            <a:pPr algn="ctr">
              <a:spcBef>
                <a:spcPct val="50000"/>
              </a:spcBef>
              <a:defRPr/>
            </a:pPr>
            <a:endParaRPr lang="en-US" sz="1600" dirty="0">
              <a:latin typeface="Arial" charset="0"/>
              <a:cs typeface="Arial" charset="0"/>
            </a:endParaRPr>
          </a:p>
          <a:p>
            <a:pPr algn="ctr">
              <a:spcBef>
                <a:spcPct val="50000"/>
              </a:spcBef>
              <a:defRPr/>
            </a:pPr>
            <a:endParaRPr lang="en-US" sz="800" dirty="0">
              <a:latin typeface="Arial" charset="0"/>
              <a:cs typeface="Arial" charset="0"/>
            </a:endParaRPr>
          </a:p>
          <a:p>
            <a:pPr algn="ctr">
              <a:spcBef>
                <a:spcPct val="50000"/>
              </a:spcBef>
              <a:defRPr/>
            </a:pPr>
            <a:endParaRPr lang="en-US" sz="800" dirty="0">
              <a:latin typeface="Arial" charset="0"/>
              <a:cs typeface="Arial" charset="0"/>
            </a:endParaRPr>
          </a:p>
          <a:p>
            <a:pPr algn="ctr">
              <a:spcBef>
                <a:spcPct val="50000"/>
              </a:spcBef>
              <a:defRPr/>
            </a:pPr>
            <a:endParaRPr lang="en-US" sz="800" dirty="0">
              <a:latin typeface="Arial" charset="0"/>
              <a:cs typeface="Arial" charset="0"/>
            </a:endParaRPr>
          </a:p>
        </p:txBody>
      </p:sp>
      <p:sp>
        <p:nvSpPr>
          <p:cNvPr id="36" name="Text Box 15"/>
          <p:cNvSpPr txBox="1">
            <a:spLocks noChangeArrowheads="1"/>
          </p:cNvSpPr>
          <p:nvPr/>
        </p:nvSpPr>
        <p:spPr bwMode="auto">
          <a:xfrm>
            <a:off x="1191369" y="5556478"/>
            <a:ext cx="2312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dirty="0" smtClean="0">
                <a:latin typeface="Times New Roman" panose="02020603050405020304" pitchFamily="18" charset="0"/>
                <a:cs typeface="Times New Roman" panose="02020603050405020304" pitchFamily="18" charset="0"/>
              </a:rPr>
              <a:t>Standardized Data Resource</a:t>
            </a:r>
            <a:endParaRPr lang="en-US" altLang="en-US" sz="1400" b="1" dirty="0">
              <a:latin typeface="Times New Roman" panose="02020603050405020304" pitchFamily="18" charset="0"/>
              <a:cs typeface="Times New Roman" panose="02020603050405020304" pitchFamily="18" charset="0"/>
            </a:endParaRPr>
          </a:p>
        </p:txBody>
      </p:sp>
      <p:pic>
        <p:nvPicPr>
          <p:cNvPr id="40" name="Picture 55"/>
          <p:cNvPicPr>
            <a:picLocks noChangeAspect="1" noChangeArrowheads="1"/>
          </p:cNvPicPr>
          <p:nvPr/>
        </p:nvPicPr>
        <p:blipFill>
          <a:blip r:embed="rId4">
            <a:extLst>
              <a:ext uri="{28A0092B-C50C-407E-A947-70E740481C1C}">
                <a14:useLocalDpi xmlns:a14="http://schemas.microsoft.com/office/drawing/2010/main" val="0"/>
              </a:ext>
            </a:extLst>
          </a:blip>
          <a:srcRect l="58000" t="6000" r="7249"/>
          <a:stretch>
            <a:fillRect/>
          </a:stretch>
        </p:blipFill>
        <p:spPr bwMode="auto">
          <a:xfrm>
            <a:off x="5690660" y="4659640"/>
            <a:ext cx="9906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5"/>
          <p:cNvSpPr txBox="1">
            <a:spLocks noChangeArrowheads="1"/>
          </p:cNvSpPr>
          <p:nvPr/>
        </p:nvSpPr>
        <p:spPr bwMode="auto">
          <a:xfrm>
            <a:off x="5601727" y="5664200"/>
            <a:ext cx="15610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dirty="0" smtClean="0">
                <a:latin typeface="Times New Roman" panose="02020603050405020304" pitchFamily="18" charset="0"/>
                <a:cs typeface="Times New Roman" panose="02020603050405020304" pitchFamily="18" charset="0"/>
              </a:rPr>
              <a:t>GIS Production</a:t>
            </a:r>
            <a:endParaRPr lang="en-US" altLang="en-US" sz="1400" b="1" dirty="0">
              <a:latin typeface="Times New Roman" panose="02020603050405020304" pitchFamily="18" charset="0"/>
              <a:cs typeface="Times New Roman" panose="02020603050405020304" pitchFamily="18" charset="0"/>
            </a:endParaRPr>
          </a:p>
        </p:txBody>
      </p:sp>
      <p:sp>
        <p:nvSpPr>
          <p:cNvPr id="45" name="TextBox 82"/>
          <p:cNvSpPr txBox="1">
            <a:spLocks noChangeArrowheads="1"/>
          </p:cNvSpPr>
          <p:nvPr/>
        </p:nvSpPr>
        <p:spPr bwMode="auto">
          <a:xfrm>
            <a:off x="7036860" y="5615078"/>
            <a:ext cx="16366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en-US" sz="1000" b="1" dirty="0" smtClean="0"/>
              <a:t> </a:t>
            </a:r>
            <a:r>
              <a:rPr lang="en-US" altLang="en-US" sz="1400" b="1" dirty="0" smtClean="0">
                <a:latin typeface="Times New Roman" panose="02020603050405020304" pitchFamily="18" charset="0"/>
                <a:cs typeface="Times New Roman" panose="02020603050405020304" pitchFamily="18" charset="0"/>
              </a:rPr>
              <a:t>Discovery</a:t>
            </a:r>
            <a:endParaRPr lang="en-US" altLang="en-US" sz="1400" b="1" dirty="0">
              <a:latin typeface="Times New Roman" panose="02020603050405020304" pitchFamily="18" charset="0"/>
              <a:cs typeface="Times New Roman" panose="02020603050405020304" pitchFamily="18" charset="0"/>
            </a:endParaRPr>
          </a:p>
        </p:txBody>
      </p:sp>
      <p:sp>
        <p:nvSpPr>
          <p:cNvPr id="46" name="TextBox 84"/>
          <p:cNvSpPr txBox="1">
            <a:spLocks noChangeArrowheads="1"/>
          </p:cNvSpPr>
          <p:nvPr/>
        </p:nvSpPr>
        <p:spPr bwMode="auto">
          <a:xfrm>
            <a:off x="3183998" y="5613400"/>
            <a:ext cx="1388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hangingPunct="1">
              <a:spcBef>
                <a:spcPct val="0"/>
              </a:spcBef>
              <a:buFontTx/>
              <a:buNone/>
            </a:pPr>
            <a:r>
              <a:rPr lang="en-US" altLang="en-US" sz="1400" b="1" dirty="0" smtClean="0">
                <a:latin typeface="Times New Roman" panose="02020603050405020304" pitchFamily="18" charset="0"/>
                <a:cs typeface="Times New Roman" panose="02020603050405020304" pitchFamily="18" charset="0"/>
              </a:rPr>
              <a:t>Analysis</a:t>
            </a:r>
            <a:endParaRPr lang="en-US" altLang="en-US" sz="1400" b="1" dirty="0">
              <a:latin typeface="Times New Roman" panose="02020603050405020304" pitchFamily="18" charset="0"/>
              <a:cs typeface="Times New Roman" panose="02020603050405020304" pitchFamily="18" charset="0"/>
            </a:endParaRPr>
          </a:p>
        </p:txBody>
      </p:sp>
      <p:cxnSp>
        <p:nvCxnSpPr>
          <p:cNvPr id="51" name="Straight Arrow Connector 50"/>
          <p:cNvCxnSpPr/>
          <p:nvPr/>
        </p:nvCxnSpPr>
        <p:spPr>
          <a:xfrm>
            <a:off x="4559036" y="5486682"/>
            <a:ext cx="1190625" cy="71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Right Brace 51"/>
          <p:cNvSpPr/>
          <p:nvPr/>
        </p:nvSpPr>
        <p:spPr>
          <a:xfrm rot="16200000">
            <a:off x="4308211" y="-2797970"/>
            <a:ext cx="584199" cy="807720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3" name="Elbow Connector 62"/>
          <p:cNvCxnSpPr/>
          <p:nvPr/>
        </p:nvCxnSpPr>
        <p:spPr>
          <a:xfrm rot="10800000" flipV="1">
            <a:off x="357324" y="4267200"/>
            <a:ext cx="3561950" cy="938212"/>
          </a:xfrm>
          <a:prstGeom prst="bentConnector3">
            <a:avLst>
              <a:gd name="adj1" fmla="val 106334"/>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04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1274" y="4628461"/>
            <a:ext cx="847762" cy="1053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 Box 15"/>
          <p:cNvSpPr txBox="1">
            <a:spLocks noChangeArrowheads="1"/>
          </p:cNvSpPr>
          <p:nvPr/>
        </p:nvSpPr>
        <p:spPr bwMode="auto">
          <a:xfrm>
            <a:off x="1124199" y="3971012"/>
            <a:ext cx="1600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dirty="0" smtClean="0">
                <a:latin typeface="Times New Roman" panose="02020603050405020304" pitchFamily="18" charset="0"/>
                <a:cs typeface="Times New Roman" panose="02020603050405020304" pitchFamily="18" charset="0"/>
              </a:rPr>
              <a:t>Increased Accuracy</a:t>
            </a:r>
            <a:endParaRPr lang="en-US" altLang="en-US" sz="1400" b="1" dirty="0">
              <a:latin typeface="Times New Roman" panose="02020603050405020304" pitchFamily="18" charset="0"/>
              <a:cs typeface="Times New Roman" panose="02020603050405020304" pitchFamily="18" charset="0"/>
            </a:endParaRPr>
          </a:p>
        </p:txBody>
      </p:sp>
      <p:sp>
        <p:nvSpPr>
          <p:cNvPr id="44" name="Text Box 15"/>
          <p:cNvSpPr txBox="1">
            <a:spLocks noChangeArrowheads="1"/>
          </p:cNvSpPr>
          <p:nvPr/>
        </p:nvSpPr>
        <p:spPr bwMode="auto">
          <a:xfrm>
            <a:off x="6349206" y="3971012"/>
            <a:ext cx="21150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dirty="0" smtClean="0">
                <a:latin typeface="Times New Roman" panose="02020603050405020304" pitchFamily="18" charset="0"/>
                <a:cs typeface="Times New Roman" panose="02020603050405020304" pitchFamily="18" charset="0"/>
              </a:rPr>
              <a:t>Increased Functionality</a:t>
            </a:r>
            <a:endParaRPr lang="en-US" altLang="en-US" sz="1400" b="1" dirty="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570" y="1532731"/>
            <a:ext cx="4051256" cy="239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23252" t="20588"/>
          <a:stretch/>
        </p:blipFill>
        <p:spPr>
          <a:xfrm>
            <a:off x="7238806" y="4704243"/>
            <a:ext cx="1225479" cy="957034"/>
          </a:xfrm>
          <a:prstGeom prst="rect">
            <a:avLst/>
          </a:prstGeom>
        </p:spPr>
      </p:pic>
      <p:pic>
        <p:nvPicPr>
          <p:cNvPr id="49" name="Picture 3" descr="C:\Users\eugene.derner\Desktop\DernerCapstone\stream_table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4299" y="4628461"/>
            <a:ext cx="535994" cy="837962"/>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p:cNvCxnSpPr/>
          <p:nvPr/>
        </p:nvCxnSpPr>
        <p:spPr>
          <a:xfrm>
            <a:off x="6655860" y="4953000"/>
            <a:ext cx="762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667000" y="4953000"/>
            <a:ext cx="121777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94148" y="4078734"/>
            <a:ext cx="1152880"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Based On </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53"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Anticipated Outcomes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4470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58693"/>
            <a:ext cx="7886700" cy="4351338"/>
          </a:xfrm>
        </p:spPr>
        <p:txBody>
          <a:bodyPr>
            <a:normAutofit/>
          </a:bodyPr>
          <a:lstStyle/>
          <a:p>
            <a:r>
              <a:rPr lang="en-US" sz="1800" dirty="0" smtClean="0">
                <a:latin typeface="Times New Roman" panose="02020603050405020304" pitchFamily="18" charset="0"/>
                <a:cs typeface="Times New Roman" panose="02020603050405020304" pitchFamily="18" charset="0"/>
              </a:rPr>
              <a:t>Introduction to Geothermal Energy Development and Military Ranges</a:t>
            </a:r>
          </a:p>
          <a:p>
            <a:r>
              <a:rPr lang="en-US" sz="1800" dirty="0">
                <a:latin typeface="Times New Roman" panose="02020603050405020304" pitchFamily="18" charset="0"/>
                <a:cs typeface="Times New Roman" panose="02020603050405020304" pitchFamily="18" charset="0"/>
              </a:rPr>
              <a:t>Study Area</a:t>
            </a:r>
          </a:p>
          <a:p>
            <a:r>
              <a:rPr lang="en-US" sz="1800" dirty="0" smtClean="0">
                <a:latin typeface="Times New Roman" panose="02020603050405020304" pitchFamily="18" charset="0"/>
                <a:cs typeface="Times New Roman" panose="02020603050405020304" pitchFamily="18" charset="0"/>
              </a:rPr>
              <a:t>Project Objectives</a:t>
            </a:r>
          </a:p>
          <a:p>
            <a:r>
              <a:rPr lang="en-US" sz="1800" dirty="0" smtClean="0">
                <a:latin typeface="Times New Roman" panose="02020603050405020304" pitchFamily="18" charset="0"/>
                <a:cs typeface="Times New Roman" panose="02020603050405020304" pitchFamily="18" charset="0"/>
              </a:rPr>
              <a:t>User Requirements</a:t>
            </a:r>
          </a:p>
          <a:p>
            <a:r>
              <a:rPr lang="en-US" sz="1800" dirty="0" smtClean="0">
                <a:latin typeface="Times New Roman" panose="02020603050405020304" pitchFamily="18" charset="0"/>
                <a:cs typeface="Times New Roman" panose="02020603050405020304" pitchFamily="18" charset="0"/>
              </a:rPr>
              <a:t>Methods</a:t>
            </a:r>
          </a:p>
          <a:p>
            <a:r>
              <a:rPr lang="en-US" sz="1800" dirty="0" smtClean="0">
                <a:latin typeface="Times New Roman" panose="02020603050405020304" pitchFamily="18" charset="0"/>
                <a:cs typeface="Times New Roman" panose="02020603050405020304" pitchFamily="18" charset="0"/>
              </a:rPr>
              <a:t>Anticipated Outcomes</a:t>
            </a:r>
          </a:p>
          <a:p>
            <a:r>
              <a:rPr lang="en-US" sz="1800" dirty="0" smtClean="0">
                <a:latin typeface="Times New Roman" panose="02020603050405020304" pitchFamily="18" charset="0"/>
                <a:cs typeface="Times New Roman" panose="02020603050405020304" pitchFamily="18" charset="0"/>
              </a:rPr>
              <a:t>Project Timeline</a:t>
            </a:r>
          </a:p>
          <a:p>
            <a:r>
              <a:rPr lang="en-US" sz="1800" dirty="0" smtClean="0">
                <a:latin typeface="Times New Roman" panose="02020603050405020304" pitchFamily="18" charset="0"/>
                <a:cs typeface="Times New Roman" panose="02020603050405020304" pitchFamily="18" charset="0"/>
              </a:rPr>
              <a:t>Acknowledgements</a:t>
            </a:r>
          </a:p>
          <a:p>
            <a:r>
              <a:rPr lang="en-US" sz="1800" dirty="0" smtClean="0">
                <a:latin typeface="Times New Roman" panose="02020603050405020304" pitchFamily="18" charset="0"/>
                <a:cs typeface="Times New Roman" panose="02020603050405020304" pitchFamily="18" charset="0"/>
              </a:rPr>
              <a:t>References</a:t>
            </a:r>
            <a:endParaRPr lang="en-US" sz="1800"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Outline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962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228600" y="1143000"/>
            <a:ext cx="8458200" cy="5410200"/>
          </a:xfrm>
        </p:spPr>
        <p:txBody>
          <a:bodyPr>
            <a:normAutofit/>
          </a:bodyPr>
          <a:lstStyle/>
          <a:p>
            <a:r>
              <a:rPr lang="en-US" sz="1800" dirty="0" smtClean="0">
                <a:latin typeface="Times New Roman" panose="02020603050405020304" pitchFamily="18" charset="0"/>
                <a:cs typeface="Times New Roman" panose="02020603050405020304" pitchFamily="18" charset="0"/>
              </a:rPr>
              <a:t>Aug:  Meet </a:t>
            </a:r>
            <a:r>
              <a:rPr lang="en-US" sz="1800" dirty="0">
                <a:latin typeface="Times New Roman" panose="02020603050405020304" pitchFamily="18" charset="0"/>
                <a:cs typeface="Times New Roman" panose="02020603050405020304" pitchFamily="18" charset="0"/>
              </a:rPr>
              <a:t>with </a:t>
            </a:r>
            <a:r>
              <a:rPr lang="en-US" sz="1800" dirty="0" smtClean="0">
                <a:latin typeface="Times New Roman" panose="02020603050405020304" pitchFamily="18" charset="0"/>
                <a:cs typeface="Times New Roman" panose="02020603050405020304" pitchFamily="18" charset="0"/>
              </a:rPr>
              <a:t>FRTC Staff</a:t>
            </a:r>
          </a:p>
          <a:p>
            <a:pPr lvl="1"/>
            <a:r>
              <a:rPr lang="en-US" sz="1400" dirty="0" smtClean="0">
                <a:latin typeface="Times New Roman" panose="02020603050405020304" pitchFamily="18" charset="0"/>
                <a:cs typeface="Times New Roman" panose="02020603050405020304" pitchFamily="18" charset="0"/>
              </a:rPr>
              <a:t>Adapt </a:t>
            </a:r>
            <a:r>
              <a:rPr lang="en-US" sz="1400" dirty="0">
                <a:latin typeface="Times New Roman" panose="02020603050405020304" pitchFamily="18" charset="0"/>
                <a:cs typeface="Times New Roman" panose="02020603050405020304" pitchFamily="18" charset="0"/>
              </a:rPr>
              <a:t>project </a:t>
            </a:r>
            <a:r>
              <a:rPr lang="en-US" sz="1400" dirty="0" smtClean="0">
                <a:latin typeface="Times New Roman" panose="02020603050405020304" pitchFamily="18" charset="0"/>
                <a:cs typeface="Times New Roman" panose="02020603050405020304" pitchFamily="18" charset="0"/>
              </a:rPr>
              <a:t>based on feedback </a:t>
            </a:r>
            <a:endParaRPr lang="en-US" sz="1400" dirty="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Aug-Oct: </a:t>
            </a:r>
            <a:r>
              <a:rPr lang="en-US" sz="1800" dirty="0">
                <a:latin typeface="Times New Roman" panose="02020603050405020304" pitchFamily="18" charset="0"/>
                <a:cs typeface="Times New Roman" panose="02020603050405020304" pitchFamily="18" charset="0"/>
              </a:rPr>
              <a:t>Enrolled in GEOG 588 (GIS </a:t>
            </a:r>
            <a:r>
              <a:rPr lang="en-US" sz="1800" dirty="0" smtClean="0">
                <a:latin typeface="Times New Roman" panose="02020603050405020304" pitchFamily="18" charset="0"/>
                <a:cs typeface="Times New Roman" panose="02020603050405020304" pitchFamily="18" charset="0"/>
              </a:rPr>
              <a:t>for </a:t>
            </a:r>
            <a:r>
              <a:rPr lang="en-US" sz="1800" dirty="0">
                <a:latin typeface="Times New Roman" panose="02020603050405020304" pitchFamily="18" charset="0"/>
                <a:cs typeface="Times New Roman" panose="02020603050405020304" pitchFamily="18" charset="0"/>
              </a:rPr>
              <a:t>Homeland Security)</a:t>
            </a:r>
          </a:p>
          <a:p>
            <a:r>
              <a:rPr lang="en-US" sz="1800" dirty="0" smtClean="0">
                <a:latin typeface="Times New Roman" panose="02020603050405020304" pitchFamily="18" charset="0"/>
                <a:cs typeface="Times New Roman" panose="02020603050405020304" pitchFamily="18" charset="0"/>
              </a:rPr>
              <a:t>Aug-Sept </a:t>
            </a:r>
            <a:r>
              <a:rPr lang="en-US" sz="1800" dirty="0">
                <a:latin typeface="Times New Roman" panose="02020603050405020304" pitchFamily="18" charset="0"/>
                <a:cs typeface="Times New Roman" panose="02020603050405020304" pitchFamily="18" charset="0"/>
              </a:rPr>
              <a:t>2015: </a:t>
            </a:r>
            <a:r>
              <a:rPr lang="en-US" sz="1800" dirty="0" smtClean="0">
                <a:latin typeface="Times New Roman" panose="02020603050405020304" pitchFamily="18" charset="0"/>
                <a:cs typeface="Times New Roman" panose="02020603050405020304" pitchFamily="18" charset="0"/>
              </a:rPr>
              <a:t>Update geodatabase</a:t>
            </a:r>
          </a:p>
          <a:p>
            <a:pPr lvl="1"/>
            <a:r>
              <a:rPr lang="en-US" sz="1400" dirty="0" smtClean="0">
                <a:latin typeface="Times New Roman" panose="02020603050405020304" pitchFamily="18" charset="0"/>
                <a:cs typeface="Times New Roman" panose="02020603050405020304" pitchFamily="18" charset="0"/>
              </a:rPr>
              <a:t>Demonstrate process and output to FRTC and NGA at NAS Fallon, NV</a:t>
            </a:r>
          </a:p>
          <a:p>
            <a:r>
              <a:rPr lang="en-US" sz="1800" dirty="0" smtClean="0">
                <a:latin typeface="Times New Roman" panose="02020603050405020304" pitchFamily="18" charset="0"/>
                <a:cs typeface="Times New Roman" panose="02020603050405020304" pitchFamily="18" charset="0"/>
              </a:rPr>
              <a:t>Sep: Refine data, production methods and modeling</a:t>
            </a:r>
          </a:p>
          <a:p>
            <a:pPr lvl="1"/>
            <a:r>
              <a:rPr lang="en-US" sz="1400" dirty="0" smtClean="0">
                <a:latin typeface="Times New Roman" panose="02020603050405020304" pitchFamily="18" charset="0"/>
                <a:cs typeface="Times New Roman" panose="02020603050405020304" pitchFamily="18" charset="0"/>
              </a:rPr>
              <a:t>Analyze and synthesize findings for presentation</a:t>
            </a:r>
          </a:p>
          <a:p>
            <a:r>
              <a:rPr lang="en-US" sz="1800" dirty="0" smtClean="0">
                <a:latin typeface="Times New Roman" panose="02020603050405020304" pitchFamily="18" charset="0"/>
                <a:cs typeface="Times New Roman" panose="02020603050405020304" pitchFamily="18" charset="0"/>
              </a:rPr>
              <a:t>Oct-Dec: Enrolled in GEOG 596B</a:t>
            </a:r>
          </a:p>
          <a:p>
            <a:r>
              <a:rPr lang="en-US" sz="1800" dirty="0" smtClean="0">
                <a:latin typeface="Times New Roman" panose="02020603050405020304" pitchFamily="18" charset="0"/>
                <a:cs typeface="Times New Roman" panose="02020603050405020304" pitchFamily="18" charset="0"/>
              </a:rPr>
              <a:t>Oct 12: Present at the Nevada GIS conference (Lake Tahoe, NV)</a:t>
            </a:r>
          </a:p>
          <a:p>
            <a:pPr lvl="1"/>
            <a:r>
              <a:rPr lang="en-US" sz="1400" dirty="0" smtClean="0">
                <a:latin typeface="Times New Roman" panose="02020603050405020304" pitchFamily="18" charset="0"/>
                <a:cs typeface="Times New Roman" panose="02020603050405020304" pitchFamily="18" charset="0"/>
              </a:rPr>
              <a:t>Demonstrate final process to Naval Strike &amp; Warfare Center for review</a:t>
            </a:r>
          </a:p>
          <a:p>
            <a:pPr lvl="1"/>
            <a:r>
              <a:rPr lang="en-US" sz="1400" dirty="0" smtClean="0">
                <a:latin typeface="Times New Roman" panose="02020603050405020304" pitchFamily="18" charset="0"/>
                <a:cs typeface="Times New Roman" panose="02020603050405020304" pitchFamily="18" charset="0"/>
              </a:rPr>
              <a:t>Finalize application to FRTC range managers, write final report, and provide research to the Naval Strike &amp; Air Warfare Center, FRTC Range Office</a:t>
            </a:r>
          </a:p>
          <a:p>
            <a:r>
              <a:rPr lang="en-US" sz="1800" dirty="0" smtClean="0">
                <a:latin typeface="Times New Roman" panose="02020603050405020304" pitchFamily="18" charset="0"/>
                <a:cs typeface="Times New Roman" panose="02020603050405020304" pitchFamily="18" charset="0"/>
              </a:rPr>
              <a:t>Dec: </a:t>
            </a:r>
            <a:r>
              <a:rPr lang="en-US" sz="1800" dirty="0">
                <a:latin typeface="Times New Roman" panose="02020603050405020304" pitchFamily="18" charset="0"/>
                <a:cs typeface="Times New Roman" panose="02020603050405020304" pitchFamily="18" charset="0"/>
              </a:rPr>
              <a:t>Compile results in full </a:t>
            </a:r>
            <a:r>
              <a:rPr lang="en-US" sz="1800" dirty="0" smtClean="0">
                <a:latin typeface="Times New Roman" panose="02020603050405020304" pitchFamily="18" charset="0"/>
                <a:cs typeface="Times New Roman" panose="02020603050405020304" pitchFamily="18" charset="0"/>
              </a:rPr>
              <a:t>report to FRTC, BLM, UNR, PSU</a:t>
            </a:r>
          </a:p>
          <a:p>
            <a:r>
              <a:rPr lang="en-US" sz="1800" dirty="0" smtClean="0">
                <a:latin typeface="Times New Roman" panose="02020603050405020304" pitchFamily="18" charset="0"/>
                <a:cs typeface="Times New Roman" panose="02020603050405020304" pitchFamily="18" charset="0"/>
              </a:rPr>
              <a:t>Long term: Multi-range use, Incorporate into DAFIF and DVOF updates, Standardized</a:t>
            </a:r>
            <a:endParaRPr lang="en-US" sz="1800" dirty="0">
              <a:latin typeface="Times New Roman" panose="02020603050405020304" pitchFamily="18" charset="0"/>
              <a:cs typeface="Times New Roman" panose="02020603050405020304" pitchFamily="18" charset="0"/>
            </a:endParaRPr>
          </a:p>
          <a:p>
            <a:endParaRPr lang="en-US" sz="1900" dirty="0" smtClean="0">
              <a:latin typeface="Times New Roman" panose="02020603050405020304" pitchFamily="18" charset="0"/>
              <a:cs typeface="Times New Roman" panose="02020603050405020304" pitchFamily="18" charset="0"/>
            </a:endParaRPr>
          </a:p>
          <a:p>
            <a:endParaRPr lang="en-US" sz="1600" dirty="0"/>
          </a:p>
        </p:txBody>
      </p:sp>
      <p:sp>
        <p:nvSpPr>
          <p:cNvPr id="6"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Project Timeline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039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29550" cy="2974975"/>
          </a:xfrm>
        </p:spPr>
        <p:txBody>
          <a:bodyPr>
            <a:normAutofit/>
          </a:bodyPr>
          <a:lstStyle/>
          <a:p>
            <a:r>
              <a:rPr lang="en-US" sz="1800" dirty="0" smtClean="0">
                <a:latin typeface="Times New Roman" panose="02020603050405020304" pitchFamily="18" charset="0"/>
                <a:cs typeface="Times New Roman" panose="02020603050405020304" pitchFamily="18" charset="0"/>
              </a:rPr>
              <a:t>Dr. Joseph Bishop, Pennsylvania State University</a:t>
            </a:r>
          </a:p>
          <a:p>
            <a:r>
              <a:rPr lang="en-US" sz="1800" dirty="0" smtClean="0">
                <a:latin typeface="Times New Roman" panose="02020603050405020304" pitchFamily="18" charset="0"/>
                <a:cs typeface="Times New Roman" panose="02020603050405020304" pitchFamily="18" charset="0"/>
              </a:rPr>
              <a:t>Mr. Scott Tabor, M.Sc., University of Redlands, NGA</a:t>
            </a:r>
          </a:p>
          <a:p>
            <a:r>
              <a:rPr lang="en-US" sz="1800" dirty="0" smtClean="0">
                <a:latin typeface="Times New Roman" panose="02020603050405020304" pitchFamily="18" charset="0"/>
                <a:cs typeface="Times New Roman" panose="02020603050405020304" pitchFamily="18" charset="0"/>
              </a:rPr>
              <a:t>Mr. James Faulds, Research Professor, Department </a:t>
            </a:r>
            <a:r>
              <a:rPr lang="en-US" sz="1800" dirty="0">
                <a:latin typeface="Times New Roman" panose="02020603050405020304" pitchFamily="18" charset="0"/>
                <a:cs typeface="Times New Roman" panose="02020603050405020304" pitchFamily="18" charset="0"/>
              </a:rPr>
              <a:t>of Geological Sciences and Engineering, University of Nevada, Reno</a:t>
            </a:r>
          </a:p>
          <a:p>
            <a:r>
              <a:rPr lang="en-US" sz="1800" dirty="0" smtClean="0">
                <a:latin typeface="Times New Roman" panose="02020603050405020304" pitchFamily="18" charset="0"/>
                <a:cs typeface="Times New Roman" panose="02020603050405020304" pitchFamily="18" charset="0"/>
              </a:rPr>
              <a:t>Mr. Richard Gent, Naval Strike &amp; Air Warfare Center</a:t>
            </a:r>
          </a:p>
          <a:p>
            <a:r>
              <a:rPr lang="en-US" sz="1800" dirty="0" smtClean="0">
                <a:latin typeface="Times New Roman" panose="02020603050405020304" pitchFamily="18" charset="0"/>
                <a:cs typeface="Times New Roman" panose="02020603050405020304" pitchFamily="18" charset="0"/>
              </a:rPr>
              <a:t>Ms. Cynthia Wirick, NAS Fallon, GIS Office</a:t>
            </a:r>
          </a:p>
          <a:p>
            <a:r>
              <a:rPr lang="en-US" sz="1800" dirty="0" smtClean="0">
                <a:latin typeface="Times New Roman" panose="02020603050405020304" pitchFamily="18" charset="0"/>
                <a:cs typeface="Times New Roman" panose="02020603050405020304" pitchFamily="18" charset="0"/>
              </a:rPr>
              <a:t>Department </a:t>
            </a:r>
            <a:r>
              <a:rPr lang="en-US" sz="1800" dirty="0">
                <a:latin typeface="Times New Roman" panose="02020603050405020304" pitchFamily="18" charset="0"/>
                <a:cs typeface="Times New Roman" panose="02020603050405020304" pitchFamily="18" charset="0"/>
              </a:rPr>
              <a:t>of the Navy Geothermal Program Office</a:t>
            </a:r>
          </a:p>
          <a:p>
            <a:endParaRPr lang="en-US" sz="1800" dirty="0" smtClean="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Acknowledgements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429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N0054"/>
          <p:cNvPicPr>
            <a:picLocks noChangeAspect="1" noChangeArrowheads="1"/>
          </p:cNvPicPr>
          <p:nvPr/>
        </p:nvPicPr>
        <p:blipFill>
          <a:blip r:embed="rId2">
            <a:extLst>
              <a:ext uri="{28A0092B-C50C-407E-A947-70E740481C1C}">
                <a14:useLocalDpi xmlns:a14="http://schemas.microsoft.com/office/drawing/2010/main" val="0"/>
              </a:ext>
            </a:extLst>
          </a:blip>
          <a:srcRect l="14125" b="13472"/>
          <a:stretch>
            <a:fillRect/>
          </a:stretch>
        </p:blipFill>
        <p:spPr bwMode="auto">
          <a:xfrm>
            <a:off x="0" y="0"/>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Questions?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312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0"/>
            <a:ext cx="7886700" cy="1325563"/>
          </a:xfrm>
        </p:spPr>
        <p:txBody>
          <a:bodyPr>
            <a:normAutofit/>
          </a:bodyPr>
          <a:lstStyle/>
          <a:p>
            <a:pPr algn="ctr"/>
            <a:r>
              <a:rPr lang="en-US" sz="2800" dirty="0" smtClean="0">
                <a:latin typeface="Times New Roman" panose="02020603050405020304" pitchFamily="18" charset="0"/>
                <a:cs typeface="Times New Roman" panose="02020603050405020304" pitchFamily="18" charset="0"/>
              </a:rPr>
              <a:t>References</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582267" y="1600200"/>
            <a:ext cx="8093765" cy="5133713"/>
          </a:xfrm>
          <a:prstGeom prst="rect">
            <a:avLst/>
          </a:prstGeom>
        </p:spPr>
        <p:txBody>
          <a:bodyPr wrap="square">
            <a:spAutoFit/>
          </a:bodyPr>
          <a:lstStyle/>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Calvin, W. M., Coolbraugh, M., Kratt, C., and Vaughan, R.G. (2008). </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Application of Geographic Information Systems and Remote Sensing Technology to Geothermal Exploration</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Great Basin Center for Geothermal Energy (GBCGE) and the Department of Geological Sciences, University of Nevada, Reno.</a:t>
            </a: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Monastero, Francis C. (2002). </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Model for Success, </a:t>
            </a:r>
            <a:r>
              <a:rPr lang="en-US" sz="1200" i="1" dirty="0">
                <a:solidFill>
                  <a:srgbClr val="292526"/>
                </a:solidFill>
                <a:latin typeface="Times New Roman" panose="02020603050405020304" pitchFamily="18" charset="0"/>
                <a:ea typeface="Calibri" panose="020F0502020204030204" pitchFamily="34" charset="0"/>
                <a:cs typeface="Times New Roman" panose="02020603050405020304" pitchFamily="18" charset="0"/>
              </a:rPr>
              <a:t>an Overview of Industry-Military Cooperation in the Development of Power Operations at the Coso Geothermal Field in Southern California</a:t>
            </a:r>
            <a:r>
              <a:rPr lang="en-US" sz="1200" dirty="0">
                <a:solidFill>
                  <a:srgbClr val="292526"/>
                </a:solidFill>
                <a:latin typeface="Times New Roman" panose="02020603050405020304" pitchFamily="18" charset="0"/>
                <a:ea typeface="Calibri" panose="020F0502020204030204" pitchFamily="34" charset="0"/>
                <a:cs typeface="Times New Roman" panose="02020603050405020304" pitchFamily="18" charset="0"/>
              </a:rPr>
              <a:t>. Geothermal Resources Bulletin Sep/Oct 2002.</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Geothermal Program Office, U.S. Naval Air Weapons Station, China Lake.</a:t>
            </a: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Nevada Bureau of Mines and Geology, University of Nevada, Reno, NV, (2015, February). </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Final Research Performance Report</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Retrieved 15 March, 2015 from </a:t>
            </a:r>
            <a:r>
              <a:rPr lang="en-US" sz="1200"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3"/>
              </a:rPr>
              <a:t>http://gdr.openei.org/files/354/Final%20Report-DE-EE0002748.pdf</a:t>
            </a:r>
            <a:endPar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Tabor, G.S. (2006). </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Wind Energy Development under Military Airspace</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University of Redlands, Retrieved 15 March, 2015 from </a:t>
            </a:r>
            <a:r>
              <a:rPr lang="en-US" sz="1200"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4"/>
              </a:rPr>
              <a:t>http://inspire.redlands.edu/gis_gradproj/110</a:t>
            </a:r>
            <a:endPar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United States Department of Defense. Readiness and Environmental Protection Integration Program. (2015, March). Retrieved 15 March, 2015 from </a:t>
            </a:r>
            <a:r>
              <a:rPr lang="en-US" sz="1200"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5"/>
              </a:rPr>
              <a:t>http://www.repi.mil/Portals/44/Documents/Reports_to_Congress/2015REPI%20RTC_031215_v3.pdf</a:t>
            </a:r>
            <a:endPar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United States Department of Interior, Bureau of Land Management (2008, March). </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Carson Lake Geothermal Exploration Project, Environmental Assessment.</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Retrieved 12 June, 2015 from </a:t>
            </a:r>
            <a:r>
              <a:rPr lang="en-US" sz="1200" i="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6"/>
              </a:rPr>
              <a:t>http://www.blm.gov/pgdata/etc/medialib/blm/nv/field_offices/carson_city_field/planning___environmental/geothermal/carson_lake_geothermal.Par.60302.File.dat/01Cover_TOC.pdf</a:t>
            </a:r>
            <a:endPar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United States Department of Interior, Bureau of Land Management (2005, February). </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Renewable Resources for America’s Future</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Retrieved 15 March, 2015 from </a:t>
            </a:r>
            <a:r>
              <a:rPr lang="en-US" sz="1200"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7"/>
              </a:rPr>
              <a:t>http://www.doi.gov/initiatives/renewable_energy.pdf</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United States Department of the Navy. (2015, July). Commander, Navy Installations Command (CNIC). </a:t>
            </a:r>
            <a:r>
              <a:rPr lang="en-US"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Naval Air Station Fallon.</a:t>
            </a:r>
            <a:r>
              <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Retrieved 6 July, 2015 from </a:t>
            </a:r>
            <a:r>
              <a:rPr lang="en-US" sz="1200"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8"/>
              </a:rPr>
              <a:t>https://www.cnic.navy.mil/regions/cnrsw/installations/nas_fallon/about/nsawc.html</a:t>
            </a: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040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219200"/>
            <a:ext cx="5486400" cy="2286000"/>
          </a:xfrm>
        </p:spPr>
        <p:txBody>
          <a:bodyPr>
            <a:normAutofit lnSpcReduction="10000"/>
          </a:bodyPr>
          <a:lstStyle/>
          <a:p>
            <a:pPr marL="285750" indent="-285750"/>
            <a:r>
              <a:rPr lang="en-US" sz="1800" dirty="0" smtClean="0">
                <a:latin typeface="Times New Roman" panose="02020603050405020304" pitchFamily="18" charset="0"/>
                <a:cs typeface="Times New Roman" panose="02020603050405020304" pitchFamily="18" charset="0"/>
              </a:rPr>
              <a:t>Range </a:t>
            </a:r>
            <a:r>
              <a:rPr lang="en-US" sz="1800" dirty="0">
                <a:latin typeface="Times New Roman" panose="02020603050405020304" pitchFamily="18" charset="0"/>
                <a:cs typeface="Times New Roman" panose="02020603050405020304" pitchFamily="18" charset="0"/>
              </a:rPr>
              <a:t>Commanders Council Sustainability Group</a:t>
            </a:r>
          </a:p>
          <a:p>
            <a:pPr marL="285750" indent="-285750"/>
            <a:r>
              <a:rPr lang="en-US" sz="1800" dirty="0" smtClean="0">
                <a:latin typeface="Times New Roman" panose="02020603050405020304" pitchFamily="18" charset="0"/>
                <a:cs typeface="Times New Roman" panose="02020603050405020304" pitchFamily="18" charset="0"/>
              </a:rPr>
              <a:t>Safety of Navigation Risks Associated With Geothermal Exploration Within Military Training Areas</a:t>
            </a:r>
          </a:p>
          <a:p>
            <a:pPr marL="285750" indent="-285750"/>
            <a:r>
              <a:rPr lang="en-US" sz="1800" dirty="0" smtClean="0">
                <a:latin typeface="Times New Roman" panose="02020603050405020304" pitchFamily="18" charset="0"/>
                <a:cs typeface="Times New Roman" panose="02020603050405020304" pitchFamily="18" charset="0"/>
              </a:rPr>
              <a:t>Multiple Stakeholders </a:t>
            </a:r>
          </a:p>
          <a:p>
            <a:pPr marL="285750" indent="-285750"/>
            <a:r>
              <a:rPr lang="en-US" sz="1800" dirty="0" smtClean="0">
                <a:latin typeface="Times New Roman" panose="02020603050405020304" pitchFamily="18" charset="0"/>
                <a:cs typeface="Times New Roman" panose="02020603050405020304" pitchFamily="18" charset="0"/>
              </a:rPr>
              <a:t>Historical Use of GIS on the FRTC</a:t>
            </a:r>
          </a:p>
          <a:p>
            <a:pPr marL="285750" indent="-285750"/>
            <a:r>
              <a:rPr lang="en-US" sz="1800" dirty="0" smtClean="0">
                <a:latin typeface="Times New Roman" panose="02020603050405020304" pitchFamily="18" charset="0"/>
                <a:cs typeface="Times New Roman" panose="02020603050405020304" pitchFamily="18" charset="0"/>
              </a:rPr>
              <a:t>Situational Awareness and Coordination Using Centralized Geodatabase</a:t>
            </a:r>
          </a:p>
        </p:txBody>
      </p:sp>
      <p:sp>
        <p:nvSpPr>
          <p:cNvPr id="5" name="Rectangle 4"/>
          <p:cNvSpPr/>
          <p:nvPr/>
        </p:nvSpPr>
        <p:spPr>
          <a:xfrm>
            <a:off x="406400" y="4648200"/>
            <a:ext cx="8458200" cy="187743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Range Commanders Council Sustainability </a:t>
            </a:r>
            <a:r>
              <a:rPr lang="en-US" sz="2800" dirty="0" smtClean="0">
                <a:latin typeface="Times New Roman" panose="02020603050405020304" pitchFamily="18" charset="0"/>
                <a:cs typeface="Times New Roman" panose="02020603050405020304" pitchFamily="18" charset="0"/>
              </a:rPr>
              <a:t>Group</a:t>
            </a:r>
          </a:p>
          <a:p>
            <a:pPr algn="ctr"/>
            <a:endParaRPr lang="en-US" sz="24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mission of the Range Commanders Council (RCC) is to serve </a:t>
            </a:r>
            <a:r>
              <a:rPr lang="en-US" sz="1600" i="1" dirty="0">
                <a:latin typeface="Times New Roman" panose="02020603050405020304" pitchFamily="18" charset="0"/>
                <a:cs typeface="Times New Roman" panose="02020603050405020304" pitchFamily="18" charset="0"/>
              </a:rPr>
              <a:t>“the technical and</a:t>
            </a:r>
          </a:p>
          <a:p>
            <a:r>
              <a:rPr lang="en-US" sz="1600" i="1" dirty="0">
                <a:latin typeface="Times New Roman" panose="02020603050405020304" pitchFamily="18" charset="0"/>
                <a:cs typeface="Times New Roman" panose="02020603050405020304" pitchFamily="18" charset="0"/>
              </a:rPr>
              <a:t>operational needs of U.S. test, training, and operational ranges.” </a:t>
            </a: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SG’s goal is to </a:t>
            </a:r>
            <a:r>
              <a:rPr lang="en-US" sz="1600" dirty="0" smtClean="0">
                <a:latin typeface="Times New Roman" panose="02020603050405020304" pitchFamily="18" charset="0"/>
                <a:cs typeface="Times New Roman" panose="02020603050405020304" pitchFamily="18" charset="0"/>
              </a:rPr>
              <a:t>equip its </a:t>
            </a:r>
            <a:r>
              <a:rPr lang="en-US" sz="1600" dirty="0">
                <a:latin typeface="Times New Roman" panose="02020603050405020304" pitchFamily="18" charset="0"/>
                <a:cs typeface="Times New Roman" panose="02020603050405020304" pitchFamily="18" charset="0"/>
              </a:rPr>
              <a:t>members with the tools necessary to address encroachment issues so that they </a:t>
            </a:r>
            <a:r>
              <a:rPr lang="en-US" sz="1600" dirty="0" smtClean="0">
                <a:latin typeface="Times New Roman" panose="02020603050405020304" pitchFamily="18" charset="0"/>
                <a:cs typeface="Times New Roman" panose="02020603050405020304" pitchFamily="18" charset="0"/>
              </a:rPr>
              <a:t>are aware </a:t>
            </a:r>
            <a:r>
              <a:rPr lang="en-US" sz="1600" dirty="0">
                <a:latin typeface="Times New Roman" panose="02020603050405020304" pitchFamily="18" charset="0"/>
                <a:cs typeface="Times New Roman" panose="02020603050405020304" pitchFamily="18" charset="0"/>
              </a:rPr>
              <a:t>of the latest best practices</a:t>
            </a:r>
            <a:r>
              <a:rPr lang="en-US" sz="1600" dirty="0" smtClean="0">
                <a:latin typeface="Times New Roman" panose="02020603050405020304" pitchFamily="18" charset="0"/>
                <a:cs typeface="Times New Roman" panose="02020603050405020304" pitchFamily="18" charset="0"/>
              </a:rPr>
              <a:t>. – Commanders Guide to Renewable Energy</a:t>
            </a:r>
            <a:endParaRPr lang="en-US" sz="1600"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Background</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2875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smtClean="0">
                <a:latin typeface="Times New Roman" panose="02020603050405020304" pitchFamily="18" charset="0"/>
                <a:cs typeface="Times New Roman" panose="02020603050405020304" pitchFamily="18" charset="0"/>
              </a:rPr>
              <a:t>Safety of Personnel</a:t>
            </a:r>
          </a:p>
          <a:p>
            <a:r>
              <a:rPr lang="en-US" sz="1800" dirty="0" smtClean="0">
                <a:latin typeface="Times New Roman" panose="02020603050405020304" pitchFamily="18" charset="0"/>
                <a:cs typeface="Times New Roman" panose="02020603050405020304" pitchFamily="18" charset="0"/>
              </a:rPr>
              <a:t>Safety of Navigation</a:t>
            </a:r>
          </a:p>
          <a:p>
            <a:r>
              <a:rPr lang="en-US" sz="1800" dirty="0" smtClean="0">
                <a:latin typeface="Times New Roman" panose="02020603050405020304" pitchFamily="18" charset="0"/>
                <a:cs typeface="Times New Roman" panose="02020603050405020304" pitchFamily="18" charset="0"/>
              </a:rPr>
              <a:t>Adverse impact to Stakeholders</a:t>
            </a:r>
          </a:p>
          <a:p>
            <a:r>
              <a:rPr lang="en-US" sz="1800" dirty="0" smtClean="0">
                <a:latin typeface="Times New Roman" panose="02020603050405020304" pitchFamily="18" charset="0"/>
                <a:cs typeface="Times New Roman" panose="02020603050405020304" pitchFamily="18" charset="0"/>
              </a:rPr>
              <a:t>Multiple Data Stewards</a:t>
            </a:r>
          </a:p>
          <a:p>
            <a:r>
              <a:rPr lang="en-US" sz="1800" dirty="0" smtClean="0">
                <a:latin typeface="Times New Roman" panose="02020603050405020304" pitchFamily="18" charset="0"/>
                <a:cs typeface="Times New Roman" panose="02020603050405020304" pitchFamily="18" charset="0"/>
              </a:rPr>
              <a:t>Lack of Visualizing Techniques</a:t>
            </a:r>
          </a:p>
          <a:p>
            <a:r>
              <a:rPr lang="en-US" sz="1800" dirty="0" smtClean="0">
                <a:latin typeface="Times New Roman" panose="02020603050405020304" pitchFamily="18" charset="0"/>
                <a:cs typeface="Times New Roman" panose="02020603050405020304" pitchFamily="18" charset="0"/>
              </a:rPr>
              <a:t>Range Management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209503"/>
            <a:ext cx="4227443" cy="2818295"/>
          </a:xfrm>
          <a:prstGeom prst="rect">
            <a:avLst/>
          </a:prstGeom>
        </p:spPr>
      </p:pic>
      <p:pic>
        <p:nvPicPr>
          <p:cNvPr id="7" name="Picture 8" descr="photo(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010425"/>
            <a:ext cx="3886200" cy="28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The Issue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051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noGrp="1"/>
          </p:cNvSpPr>
          <p:nvPr>
            <p:ph type="body" idx="4294967295"/>
          </p:nvPr>
        </p:nvSpPr>
        <p:spPr>
          <a:xfrm>
            <a:off x="914400" y="5943600"/>
            <a:ext cx="7213600" cy="341632"/>
          </a:xfrm>
        </p:spPr>
        <p:txBody>
          <a:bodyPr anchorCtr="1">
            <a:spAutoFit/>
          </a:bodyPr>
          <a:lstStyle/>
          <a:p>
            <a:pPr marL="0" indent="0" algn="ctr" eaLnBrk="1" fontAlgn="auto" hangingPunct="1">
              <a:spcBef>
                <a:spcPts val="900"/>
              </a:spcBef>
              <a:spcAft>
                <a:spcPts val="0"/>
              </a:spcAft>
              <a:buFont typeface="StarSymbol"/>
              <a:buNone/>
              <a:tabLst>
                <a:tab pos="342717" algn="l"/>
                <a:tab pos="456843" algn="l"/>
                <a:tab pos="914043" algn="l"/>
                <a:tab pos="1371243" algn="l"/>
                <a:tab pos="1828443" algn="l"/>
                <a:tab pos="2285643" algn="l"/>
                <a:tab pos="2742843" algn="l"/>
                <a:tab pos="3200043" algn="l"/>
                <a:tab pos="3657243" algn="l"/>
                <a:tab pos="4114443" algn="l"/>
                <a:tab pos="4571643" algn="l"/>
                <a:tab pos="5028843" algn="l"/>
                <a:tab pos="5486043" algn="l"/>
                <a:tab pos="5943243" algn="l"/>
                <a:tab pos="6400443" algn="l"/>
                <a:tab pos="6857643" algn="l"/>
                <a:tab pos="7314843" algn="l"/>
                <a:tab pos="7772043" algn="l"/>
                <a:tab pos="8229243" algn="l"/>
                <a:tab pos="8686443" algn="l"/>
                <a:tab pos="9143643" algn="l"/>
              </a:tabLst>
              <a:defRPr/>
            </a:pPr>
            <a:r>
              <a:rPr sz="1800" kern="0" dirty="0">
                <a:latin typeface="Times New Roman" panose="02020603050405020304" pitchFamily="18" charset="0"/>
                <a:cs typeface="Times New Roman" panose="02020603050405020304" pitchFamily="18" charset="0"/>
              </a:rPr>
              <a:t>Lack of </a:t>
            </a:r>
            <a:r>
              <a:rPr lang="en-US" sz="1800" kern="0" dirty="0" smtClean="0">
                <a:latin typeface="Times New Roman" panose="02020603050405020304" pitchFamily="18" charset="0"/>
                <a:cs typeface="Times New Roman" panose="02020603050405020304" pitchFamily="18" charset="0"/>
              </a:rPr>
              <a:t>situational awareness leads to accidents</a:t>
            </a:r>
            <a:endParaRPr sz="1800" kern="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983477"/>
            <a:ext cx="3276600" cy="21857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512" y="3504881"/>
            <a:ext cx="3024027" cy="24192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3504880"/>
            <a:ext cx="3210925" cy="2133919"/>
          </a:xfrm>
          <a:prstGeom prst="rect">
            <a:avLst/>
          </a:prstGeom>
        </p:spPr>
      </p:pic>
      <p:sp>
        <p:nvSpPr>
          <p:cNvPr id="9"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Incident Avoidance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30779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658" y="3821400"/>
            <a:ext cx="3749968" cy="2509272"/>
          </a:xfrm>
          <a:prstGeom prst="rect">
            <a:avLst/>
          </a:prstGeom>
        </p:spPr>
      </p:pic>
      <p:sp>
        <p:nvSpPr>
          <p:cNvPr id="9" name="Rectangle 8"/>
          <p:cNvSpPr/>
          <p:nvPr/>
        </p:nvSpPr>
        <p:spPr>
          <a:xfrm>
            <a:off x="6019800" y="5054780"/>
            <a:ext cx="323022" cy="2915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4191000" y="3778887"/>
            <a:ext cx="1828800" cy="1325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191000" y="5353732"/>
            <a:ext cx="1867745" cy="934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191000" y="1383716"/>
            <a:ext cx="4572000" cy="2031325"/>
          </a:xfrm>
          <a:prstGeom prst="rect">
            <a:avLst/>
          </a:prstGeom>
        </p:spPr>
        <p:txBody>
          <a:bodyPr>
            <a:spAutoFit/>
          </a:bodyPr>
          <a:lstStyle/>
          <a:p>
            <a:pPr marL="285750" indent="-285750">
              <a:buFont typeface="Arial" pitchFamily="34" charset="0"/>
              <a:buChar char="•"/>
            </a:pPr>
            <a:r>
              <a:rPr lang="en-US" dirty="0" smtClean="0">
                <a:latin typeface="Times New Roman" panose="02020603050405020304" pitchFamily="18" charset="0"/>
                <a:cs typeface="Times New Roman" panose="02020603050405020304" pitchFamily="18" charset="0"/>
              </a:rPr>
              <a:t>Fallon Range Training Complex (FRTC)</a:t>
            </a:r>
          </a:p>
          <a:p>
            <a:pPr marL="285750" indent="-285750">
              <a:buFont typeface="Arial" pitchFamily="34" charset="0"/>
              <a:buChar char="•"/>
            </a:pPr>
            <a:r>
              <a:rPr lang="en-US" dirty="0" smtClean="0">
                <a:latin typeface="Times New Roman" panose="02020603050405020304" pitchFamily="18" charset="0"/>
                <a:cs typeface="Times New Roman" panose="02020603050405020304" pitchFamily="18" charset="0"/>
              </a:rPr>
              <a:t>Location</a:t>
            </a:r>
            <a:r>
              <a:rPr lang="en-US" dirty="0">
                <a:latin typeface="Times New Roman" panose="02020603050405020304" pitchFamily="18" charset="0"/>
                <a:cs typeface="Times New Roman" panose="02020603050405020304" pitchFamily="18" charset="0"/>
              </a:rPr>
              <a:t>: Churchill County, Nevada</a:t>
            </a:r>
          </a:p>
          <a:p>
            <a:pPr marL="742950" lvl="1" indent="-285750">
              <a:buFont typeface="Arial" pitchFamily="34" charset="0"/>
              <a:buChar char="•"/>
            </a:pPr>
            <a:r>
              <a:rPr lang="en-US" dirty="0">
                <a:latin typeface="Times New Roman" panose="02020603050405020304" pitchFamily="18" charset="0"/>
                <a:cs typeface="Times New Roman" panose="02020603050405020304" pitchFamily="18" charset="0"/>
              </a:rPr>
              <a:t>65 miles East of Reno, Nevada</a:t>
            </a:r>
          </a:p>
          <a:p>
            <a:pPr marL="742950" lvl="1" indent="-285750">
              <a:buFont typeface="Arial" pitchFamily="34" charset="0"/>
              <a:buChar char="•"/>
            </a:pPr>
            <a:r>
              <a:rPr lang="en-US" dirty="0">
                <a:latin typeface="Times New Roman" panose="02020603050405020304" pitchFamily="18" charset="0"/>
                <a:cs typeface="Times New Roman" panose="02020603050405020304" pitchFamily="18" charset="0"/>
              </a:rPr>
              <a:t>Within the Prehistoric Lake </a:t>
            </a:r>
            <a:r>
              <a:rPr lang="en-US" dirty="0" smtClean="0">
                <a:latin typeface="Times New Roman" panose="02020603050405020304" pitchFamily="18" charset="0"/>
                <a:cs typeface="Times New Roman" panose="02020603050405020304" pitchFamily="18" charset="0"/>
              </a:rPr>
              <a:t>Lohontan</a:t>
            </a:r>
            <a:endParaRPr lang="en-US"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dirty="0">
                <a:latin typeface="Times New Roman" panose="02020603050405020304" pitchFamily="18" charset="0"/>
                <a:cs typeface="Times New Roman" panose="02020603050405020304" pitchFamily="18" charset="0"/>
              </a:rPr>
              <a:t>Elevation: ~ 3000 ft.</a:t>
            </a:r>
          </a:p>
          <a:p>
            <a:pPr marL="285750" indent="-285750">
              <a:buFont typeface="Arial" pitchFamily="34" charset="0"/>
              <a:buChar char="•"/>
            </a:pPr>
            <a:r>
              <a:rPr lang="en-US" dirty="0">
                <a:latin typeface="Times New Roman" panose="02020603050405020304" pitchFamily="18" charset="0"/>
                <a:cs typeface="Times New Roman" panose="02020603050405020304" pitchFamily="18" charset="0"/>
              </a:rPr>
              <a:t>Part of </a:t>
            </a:r>
            <a:r>
              <a:rPr lang="en-US" dirty="0" smtClean="0">
                <a:latin typeface="Times New Roman" panose="02020603050405020304" pitchFamily="18" charset="0"/>
                <a:cs typeface="Times New Roman" panose="02020603050405020304" pitchFamily="18" charset="0"/>
              </a:rPr>
              <a:t>Great </a:t>
            </a:r>
            <a:r>
              <a:rPr lang="en-US" dirty="0">
                <a:latin typeface="Times New Roman" panose="02020603050405020304" pitchFamily="18" charset="0"/>
                <a:cs typeface="Times New Roman" panose="02020603050405020304" pitchFamily="18" charset="0"/>
              </a:rPr>
              <a:t>Basin Range</a:t>
            </a:r>
          </a:p>
          <a:p>
            <a:pPr marL="285750" indent="-285750">
              <a:buFont typeface="Arial" pitchFamily="34" charset="0"/>
              <a:buChar char="•"/>
            </a:pPr>
            <a:r>
              <a:rPr lang="en-US" dirty="0" smtClean="0">
                <a:latin typeface="Times New Roman" panose="02020603050405020304" pitchFamily="18" charset="0"/>
                <a:cs typeface="Times New Roman" panose="02020603050405020304" pitchFamily="18" charset="0"/>
              </a:rPr>
              <a:t>High </a:t>
            </a:r>
            <a:r>
              <a:rPr lang="en-US" dirty="0">
                <a:latin typeface="Times New Roman" panose="02020603050405020304" pitchFamily="18" charset="0"/>
                <a:cs typeface="Times New Roman" panose="02020603050405020304" pitchFamily="18" charset="0"/>
              </a:rPr>
              <a:t>Geothermal </a:t>
            </a:r>
            <a:r>
              <a:rPr lang="en-US" dirty="0" smtClean="0">
                <a:latin typeface="Times New Roman" panose="02020603050405020304" pitchFamily="18" charset="0"/>
                <a:cs typeface="Times New Roman" panose="02020603050405020304" pitchFamily="18" charset="0"/>
              </a:rPr>
              <a:t>Potential</a:t>
            </a:r>
            <a:endParaRPr lang="en-US" sz="24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 y="1530072"/>
            <a:ext cx="4160520" cy="4800600"/>
          </a:xfrm>
          <a:prstGeom prst="rect">
            <a:avLst/>
          </a:prstGeom>
        </p:spPr>
      </p:pic>
      <p:sp>
        <p:nvSpPr>
          <p:cNvPr id="12"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Study Area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806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987" y="822809"/>
            <a:ext cx="6013447" cy="6013447"/>
          </a:xfrm>
          <a:prstGeom prst="rect">
            <a:avLst/>
          </a:prstGeom>
        </p:spPr>
      </p:pic>
      <p:sp>
        <p:nvSpPr>
          <p:cNvPr id="8" name="Content Placeholder 2"/>
          <p:cNvSpPr>
            <a:spLocks noGrp="1"/>
          </p:cNvSpPr>
          <p:nvPr>
            <p:ph idx="1"/>
          </p:nvPr>
        </p:nvSpPr>
        <p:spPr>
          <a:xfrm>
            <a:off x="0" y="1181100"/>
            <a:ext cx="3352800" cy="2819400"/>
          </a:xfrm>
        </p:spPr>
        <p:txBody>
          <a:bodyPr>
            <a:normAutofit/>
          </a:bodyPr>
          <a:lstStyle/>
          <a:p>
            <a:r>
              <a:rPr lang="en-US" sz="1800" dirty="0" smtClean="0">
                <a:latin typeface="Times New Roman" panose="02020603050405020304" pitchFamily="18" charset="0"/>
                <a:cs typeface="Times New Roman" panose="02020603050405020304" pitchFamily="18" charset="0"/>
              </a:rPr>
              <a:t>Map shows</a:t>
            </a:r>
          </a:p>
          <a:p>
            <a:pPr lvl="1"/>
            <a:r>
              <a:rPr lang="en-US" sz="1500" dirty="0" smtClean="0">
                <a:latin typeface="Times New Roman" panose="02020603050405020304" pitchFamily="18" charset="0"/>
                <a:cs typeface="Times New Roman" panose="02020603050405020304" pitchFamily="18" charset="0"/>
              </a:rPr>
              <a:t>Land Ownership</a:t>
            </a:r>
          </a:p>
          <a:p>
            <a:pPr lvl="1"/>
            <a:r>
              <a:rPr lang="en-US" sz="1500" dirty="0" smtClean="0">
                <a:latin typeface="Times New Roman" panose="02020603050405020304" pitchFamily="18" charset="0"/>
                <a:cs typeface="Times New Roman" panose="02020603050405020304" pitchFamily="18" charset="0"/>
              </a:rPr>
              <a:t>Black=Test Sites</a:t>
            </a:r>
          </a:p>
          <a:p>
            <a:pPr lvl="1"/>
            <a:r>
              <a:rPr lang="en-US" sz="1500" dirty="0" smtClean="0">
                <a:latin typeface="Times New Roman" panose="02020603050405020304" pitchFamily="18" charset="0"/>
                <a:cs typeface="Times New Roman" panose="02020603050405020304" pitchFamily="18" charset="0"/>
              </a:rPr>
              <a:t>Yellow=High Geothermal Potential</a:t>
            </a:r>
          </a:p>
        </p:txBody>
      </p:sp>
      <p:pic>
        <p:nvPicPr>
          <p:cNvPr id="3075" name="Picture 3" descr="photo(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0800"/>
            <a:ext cx="28098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photo(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4715517"/>
            <a:ext cx="28321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2809875" y="3429000"/>
            <a:ext cx="3895725" cy="1524000"/>
          </a:xfrm>
          <a:prstGeom prst="straightConnector1">
            <a:avLst/>
          </a:prstGeom>
          <a:ln w="50800" cmpd="sng">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057400" y="5257800"/>
            <a:ext cx="4648200" cy="706366"/>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96081" y="6577010"/>
            <a:ext cx="1213794" cy="230832"/>
          </a:xfrm>
          <a:prstGeom prst="rect">
            <a:avLst/>
          </a:prstGeom>
          <a:noFill/>
        </p:spPr>
        <p:txBody>
          <a:bodyPr wrap="none" rtlCol="0">
            <a:spAutoFit/>
          </a:bodyPr>
          <a:lstStyle/>
          <a:p>
            <a:r>
              <a:rPr lang="en-US" sz="900" dirty="0" smtClean="0">
                <a:solidFill>
                  <a:schemeClr val="bg1"/>
                </a:solidFill>
                <a:latin typeface="Times New Roman" panose="02020603050405020304" pitchFamily="18" charset="0"/>
                <a:cs typeface="Times New Roman" panose="02020603050405020304" pitchFamily="18" charset="0"/>
              </a:rPr>
              <a:t>Property of John Gray</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Study Area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392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066800"/>
            <a:ext cx="7886700" cy="4351338"/>
          </a:xfrm>
        </p:spPr>
        <p:txBody>
          <a:bodyPr>
            <a:normAutofit/>
          </a:bodyPr>
          <a:lstStyle/>
          <a:p>
            <a:r>
              <a:rPr lang="en-US" sz="1800" dirty="0">
                <a:latin typeface="Times New Roman" panose="02020603050405020304" pitchFamily="18" charset="0"/>
                <a:cs typeface="Times New Roman" panose="02020603050405020304" pitchFamily="18" charset="0"/>
              </a:rPr>
              <a:t>The goal of this study is to map and characterize </a:t>
            </a:r>
            <a:r>
              <a:rPr lang="en-US" sz="1800" dirty="0" smtClean="0">
                <a:latin typeface="Times New Roman" panose="02020603050405020304" pitchFamily="18" charset="0"/>
                <a:cs typeface="Times New Roman" panose="02020603050405020304" pitchFamily="18" charset="0"/>
              </a:rPr>
              <a:t>vertical obstructions </a:t>
            </a:r>
            <a:r>
              <a:rPr lang="en-US" sz="1800" dirty="0">
                <a:latin typeface="Times New Roman" panose="02020603050405020304" pitchFamily="18" charset="0"/>
                <a:cs typeface="Times New Roman" panose="02020603050405020304" pitchFamily="18" charset="0"/>
              </a:rPr>
              <a:t>in </a:t>
            </a:r>
            <a:r>
              <a:rPr lang="en-US" sz="1800" dirty="0" smtClean="0">
                <a:latin typeface="Times New Roman" panose="02020603050405020304" pitchFamily="18" charset="0"/>
                <a:cs typeface="Times New Roman" panose="02020603050405020304" pitchFamily="18" charset="0"/>
              </a:rPr>
              <a:t>the FRTC </a:t>
            </a:r>
            <a:r>
              <a:rPr lang="en-US" sz="1800" dirty="0">
                <a:latin typeface="Times New Roman" panose="02020603050405020304" pitchFamily="18" charset="0"/>
                <a:cs typeface="Times New Roman" panose="02020603050405020304" pitchFamily="18" charset="0"/>
              </a:rPr>
              <a:t>for the Department of the Navy Geothermal Program Office's NAS Fallon Geothermal Exploration Project. </a:t>
            </a:r>
            <a:endParaRPr lang="en-US" sz="1800" dirty="0" smtClean="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Objective: Develop a discoverable geodatabase that supports safety of navigation planning and the range management enterprise</a:t>
            </a:r>
          </a:p>
          <a:p>
            <a:r>
              <a:rPr lang="en-US" sz="1800" dirty="0" smtClean="0">
                <a:latin typeface="Times New Roman" panose="02020603050405020304" pitchFamily="18" charset="0"/>
                <a:cs typeface="Times New Roman" panose="02020603050405020304" pitchFamily="18" charset="0"/>
              </a:rPr>
              <a:t>Outcome: Visualized data that allows stake holder to plan and coordinate movement in close proximity to geothermal development</a:t>
            </a:r>
          </a:p>
          <a:p>
            <a:r>
              <a:rPr lang="en-US" sz="1800" dirty="0">
                <a:latin typeface="Times New Roman" panose="02020603050405020304" pitchFamily="18" charset="0"/>
                <a:cs typeface="Times New Roman" panose="02020603050405020304" pitchFamily="18" charset="0"/>
              </a:rPr>
              <a:t>Build geodatabase using ArcGIS for Aviation Data Model schema</a:t>
            </a:r>
          </a:p>
          <a:p>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02" y="3546475"/>
            <a:ext cx="4697191"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Goal and Objectives</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1" y="3844101"/>
            <a:ext cx="3568700" cy="2640838"/>
          </a:xfrm>
          <a:prstGeom prst="rect">
            <a:avLst/>
          </a:prstGeom>
        </p:spPr>
      </p:pic>
    </p:spTree>
    <p:extLst>
      <p:ext uri="{BB962C8B-B14F-4D97-AF65-F5344CB8AC3E}">
        <p14:creationId xmlns:p14="http://schemas.microsoft.com/office/powerpoint/2010/main" val="1647509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38815"/>
            <a:ext cx="7886700" cy="4351338"/>
          </a:xfrm>
        </p:spPr>
        <p:txBody>
          <a:bodyPr>
            <a:normAutofit/>
          </a:bodyPr>
          <a:lstStyle/>
          <a:p>
            <a:r>
              <a:rPr lang="en-US" sz="1800" dirty="0" smtClean="0">
                <a:latin typeface="Times New Roman" panose="02020603050405020304" pitchFamily="18" charset="0"/>
                <a:cs typeface="Times New Roman" panose="02020603050405020304" pitchFamily="18" charset="0"/>
              </a:rPr>
              <a:t>Geographic component</a:t>
            </a:r>
          </a:p>
          <a:p>
            <a:r>
              <a:rPr lang="en-US" sz="1800" dirty="0" smtClean="0">
                <a:latin typeface="Times New Roman" panose="02020603050405020304" pitchFamily="18" charset="0"/>
                <a:cs typeface="Times New Roman" panose="02020603050405020304" pitchFamily="18" charset="0"/>
              </a:rPr>
              <a:t>Power of GIS as a Tool</a:t>
            </a:r>
          </a:p>
          <a:p>
            <a:r>
              <a:rPr lang="en-US" sz="1800" dirty="0" smtClean="0">
                <a:latin typeface="Times New Roman" panose="02020603050405020304" pitchFamily="18" charset="0"/>
                <a:cs typeface="Times New Roman" panose="02020603050405020304" pitchFamily="18" charset="0"/>
              </a:rPr>
              <a:t>Efficiency of Geodatabase</a:t>
            </a:r>
          </a:p>
          <a:p>
            <a:r>
              <a:rPr lang="en-US" sz="1800" dirty="0" smtClean="0">
                <a:latin typeface="Times New Roman" panose="02020603050405020304" pitchFamily="18" charset="0"/>
                <a:cs typeface="Times New Roman" panose="02020603050405020304" pitchFamily="18" charset="0"/>
              </a:rPr>
              <a:t>Visualized Through Multiple Platforms</a:t>
            </a:r>
          </a:p>
          <a:p>
            <a:r>
              <a:rPr lang="en-US" sz="1800" dirty="0" smtClean="0">
                <a:latin typeface="Times New Roman" panose="02020603050405020304" pitchFamily="18" charset="0"/>
                <a:cs typeface="Times New Roman" panose="02020603050405020304" pitchFamily="18" charset="0"/>
              </a:rPr>
              <a:t>Dual-use Strategy</a:t>
            </a:r>
            <a:endParaRPr lang="en-US" sz="1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108" y="2971800"/>
            <a:ext cx="5315447" cy="3796748"/>
          </a:xfrm>
          <a:prstGeom prst="rect">
            <a:avLst/>
          </a:prstGeom>
        </p:spPr>
      </p:pic>
      <p:sp>
        <p:nvSpPr>
          <p:cNvPr id="8" name="Title 1"/>
          <p:cNvSpPr txBox="1">
            <a:spLocks/>
          </p:cNvSpPr>
          <p:nvPr/>
        </p:nvSpPr>
        <p:spPr>
          <a:xfrm>
            <a:off x="731389" y="198437"/>
            <a:ext cx="7886700" cy="56356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smtClean="0">
                <a:latin typeface="Times New Roman" panose="02020603050405020304" pitchFamily="18" charset="0"/>
                <a:cs typeface="Times New Roman" panose="02020603050405020304" pitchFamily="18" charset="0"/>
              </a:rPr>
              <a:t>Why GIS?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511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7674</TotalTime>
  <Words>2692</Words>
  <Application>Microsoft Office PowerPoint</Application>
  <PresentationFormat>On-screen Show (4:3)</PresentationFormat>
  <Paragraphs>304</Paragraphs>
  <Slides>23</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 Unicode MS</vt:lpstr>
      <vt:lpstr>MS Gothic</vt:lpstr>
      <vt:lpstr>Arial</vt:lpstr>
      <vt:lpstr>Calibri</vt:lpstr>
      <vt:lpstr>Calibri Light</vt:lpstr>
      <vt:lpstr>StarSymbol</vt:lpstr>
      <vt:lpstr>Tahoma</vt:lpstr>
      <vt:lpstr>Times New Roman</vt:lpstr>
      <vt:lpstr>Verdana</vt:lpstr>
      <vt:lpstr>Office Theme</vt:lpstr>
      <vt:lpstr>A Geospatial Understanding of Geothermal Development  on Northern Nevada Military Ranges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Gray</dc:creator>
  <cp:lastModifiedBy>Beth King</cp:lastModifiedBy>
  <cp:revision>195</cp:revision>
  <dcterms:created xsi:type="dcterms:W3CDTF">2014-07-22T00:56:04Z</dcterms:created>
  <dcterms:modified xsi:type="dcterms:W3CDTF">2015-08-03T23:30:48Z</dcterms:modified>
</cp:coreProperties>
</file>