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6"/>
  </p:notesMasterIdLst>
  <p:sldIdLst>
    <p:sldId id="256" r:id="rId4"/>
    <p:sldId id="257" r:id="rId5"/>
    <p:sldId id="268" r:id="rId6"/>
    <p:sldId id="311" r:id="rId7"/>
    <p:sldId id="300" r:id="rId8"/>
    <p:sldId id="305" r:id="rId9"/>
    <p:sldId id="264" r:id="rId10"/>
    <p:sldId id="307" r:id="rId11"/>
    <p:sldId id="283" r:id="rId12"/>
    <p:sldId id="271" r:id="rId13"/>
    <p:sldId id="278" r:id="rId14"/>
    <p:sldId id="272" r:id="rId15"/>
    <p:sldId id="301" r:id="rId16"/>
    <p:sldId id="296" r:id="rId17"/>
    <p:sldId id="288" r:id="rId18"/>
    <p:sldId id="289" r:id="rId19"/>
    <p:sldId id="290" r:id="rId20"/>
    <p:sldId id="303" r:id="rId21"/>
    <p:sldId id="293" r:id="rId22"/>
    <p:sldId id="294" r:id="rId23"/>
    <p:sldId id="312" r:id="rId24"/>
    <p:sldId id="30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95" autoAdjust="0"/>
    <p:restoredTop sz="95679" autoAdjust="0"/>
  </p:normalViewPr>
  <p:slideViewPr>
    <p:cSldViewPr snapToGrid="0">
      <p:cViewPr varScale="1">
        <p:scale>
          <a:sx n="109" d="100"/>
          <a:sy n="109" d="100"/>
        </p:scale>
        <p:origin x="966" y="114"/>
      </p:cViewPr>
      <p:guideLst/>
    </p:cSldViewPr>
  </p:slideViewPr>
  <p:outlineViewPr>
    <p:cViewPr>
      <p:scale>
        <a:sx n="33" d="100"/>
        <a:sy n="33" d="100"/>
      </p:scale>
      <p:origin x="0" y="-4716"/>
    </p:cViewPr>
  </p:outlin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31.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C2DF7B-EE2B-49B9-8D2C-CA332E2CC1A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E6F62C3-E64A-43F8-BCDD-B76113857768}">
      <dgm:prSet phldrT="[Text]"/>
      <dgm:spPr/>
      <dgm:t>
        <a:bodyPr/>
        <a:lstStyle/>
        <a:p>
          <a:r>
            <a:rPr lang="en-US" dirty="0"/>
            <a:t>Spatial-Temporal Mapping of Careers</a:t>
          </a:r>
        </a:p>
      </dgm:t>
    </dgm:pt>
    <dgm:pt modelId="{EED771F0-4B62-4134-A8E3-E4C35E10C0E5}" type="parTrans" cxnId="{E154BB58-6F98-4FA2-8FD8-2FAB1C8F0CA0}">
      <dgm:prSet/>
      <dgm:spPr/>
      <dgm:t>
        <a:bodyPr/>
        <a:lstStyle/>
        <a:p>
          <a:endParaRPr lang="en-US"/>
        </a:p>
      </dgm:t>
    </dgm:pt>
    <dgm:pt modelId="{3EF2D1A3-38B8-4959-B337-859AE4405BD9}" type="sibTrans" cxnId="{E154BB58-6F98-4FA2-8FD8-2FAB1C8F0CA0}">
      <dgm:prSet/>
      <dgm:spPr/>
      <dgm:t>
        <a:bodyPr/>
        <a:lstStyle/>
        <a:p>
          <a:endParaRPr lang="en-US"/>
        </a:p>
      </dgm:t>
    </dgm:pt>
    <dgm:pt modelId="{12CFC482-5D71-4EE8-A2EF-1A96B0CA5E05}">
      <dgm:prSet phldrT="[Text]"/>
      <dgm:spPr/>
      <dgm:t>
        <a:bodyPr/>
        <a:lstStyle/>
        <a:p>
          <a:r>
            <a:rPr lang="en-US" dirty="0"/>
            <a:t>Longitudinal Career Studies</a:t>
          </a:r>
        </a:p>
      </dgm:t>
    </dgm:pt>
    <dgm:pt modelId="{793FD1FE-87D3-435A-AEC7-E128639D3F23}" type="parTrans" cxnId="{B82AFF22-2EFD-490F-AF1B-FFC9FB2C78EB}">
      <dgm:prSet/>
      <dgm:spPr/>
      <dgm:t>
        <a:bodyPr/>
        <a:lstStyle/>
        <a:p>
          <a:endParaRPr lang="en-US"/>
        </a:p>
      </dgm:t>
    </dgm:pt>
    <dgm:pt modelId="{2C7BF089-34E4-4D75-8430-D993575BF74C}" type="sibTrans" cxnId="{B82AFF22-2EFD-490F-AF1B-FFC9FB2C78EB}">
      <dgm:prSet/>
      <dgm:spPr/>
      <dgm:t>
        <a:bodyPr/>
        <a:lstStyle/>
        <a:p>
          <a:endParaRPr lang="en-US"/>
        </a:p>
      </dgm:t>
    </dgm:pt>
    <dgm:pt modelId="{1B714526-E6B5-4B3F-A797-86B0B91D4E16}">
      <dgm:prSet phldrT="[Text]"/>
      <dgm:spPr/>
      <dgm:t>
        <a:bodyPr/>
        <a:lstStyle/>
        <a:p>
          <a:r>
            <a:rPr lang="en-US" dirty="0"/>
            <a:t>Event History Analysis</a:t>
          </a:r>
        </a:p>
      </dgm:t>
    </dgm:pt>
    <dgm:pt modelId="{F33772E4-297C-49CA-BE09-FAC5E0803813}" type="parTrans" cxnId="{1EC131D9-6906-4480-BD14-FAF164AC3010}">
      <dgm:prSet/>
      <dgm:spPr/>
      <dgm:t>
        <a:bodyPr/>
        <a:lstStyle/>
        <a:p>
          <a:endParaRPr lang="en-US"/>
        </a:p>
      </dgm:t>
    </dgm:pt>
    <dgm:pt modelId="{6B6D2278-83FE-4E9E-BA7C-93396398A3D6}" type="sibTrans" cxnId="{1EC131D9-6906-4480-BD14-FAF164AC3010}">
      <dgm:prSet/>
      <dgm:spPr/>
      <dgm:t>
        <a:bodyPr/>
        <a:lstStyle/>
        <a:p>
          <a:endParaRPr lang="en-US"/>
        </a:p>
      </dgm:t>
    </dgm:pt>
    <dgm:pt modelId="{4FD6B2A1-1BB0-42DD-996B-70C7FEE4850E}">
      <dgm:prSet phldrT="[Text]"/>
      <dgm:spPr/>
      <dgm:t>
        <a:bodyPr/>
        <a:lstStyle/>
        <a:p>
          <a:r>
            <a:rPr lang="en-US" dirty="0"/>
            <a:t>Volunteered Geographical Information</a:t>
          </a:r>
        </a:p>
      </dgm:t>
    </dgm:pt>
    <dgm:pt modelId="{B7CE2FE9-6D86-4E61-94FB-F1B8195D52BD}" type="parTrans" cxnId="{5715762D-0C93-404B-8736-A7D49567A040}">
      <dgm:prSet/>
      <dgm:spPr/>
      <dgm:t>
        <a:bodyPr/>
        <a:lstStyle/>
        <a:p>
          <a:endParaRPr lang="en-US"/>
        </a:p>
      </dgm:t>
    </dgm:pt>
    <dgm:pt modelId="{9D33BB76-204C-4496-9022-E8923A90ED81}" type="sibTrans" cxnId="{5715762D-0C93-404B-8736-A7D49567A040}">
      <dgm:prSet/>
      <dgm:spPr/>
      <dgm:t>
        <a:bodyPr/>
        <a:lstStyle/>
        <a:p>
          <a:endParaRPr lang="en-US"/>
        </a:p>
      </dgm:t>
    </dgm:pt>
    <dgm:pt modelId="{3FF4FDDD-1DC0-4389-BAB1-9C1DB3E7BF24}" type="pres">
      <dgm:prSet presAssocID="{51C2DF7B-EE2B-49B9-8D2C-CA332E2CC1A2}" presName="hierChild1" presStyleCnt="0">
        <dgm:presLayoutVars>
          <dgm:orgChart val="1"/>
          <dgm:chPref val="1"/>
          <dgm:dir/>
          <dgm:animOne val="branch"/>
          <dgm:animLvl val="lvl"/>
          <dgm:resizeHandles/>
        </dgm:presLayoutVars>
      </dgm:prSet>
      <dgm:spPr/>
    </dgm:pt>
    <dgm:pt modelId="{781E8C8F-4FF9-4C82-84AE-D80454AB1EFC}" type="pres">
      <dgm:prSet presAssocID="{7E6F62C3-E64A-43F8-BCDD-B76113857768}" presName="hierRoot1" presStyleCnt="0">
        <dgm:presLayoutVars>
          <dgm:hierBranch val="init"/>
        </dgm:presLayoutVars>
      </dgm:prSet>
      <dgm:spPr/>
    </dgm:pt>
    <dgm:pt modelId="{7623329A-98DC-45BB-B682-592B1A963E83}" type="pres">
      <dgm:prSet presAssocID="{7E6F62C3-E64A-43F8-BCDD-B76113857768}" presName="rootComposite1" presStyleCnt="0"/>
      <dgm:spPr/>
    </dgm:pt>
    <dgm:pt modelId="{17F693B8-1694-4A28-9ECE-BDB072CC48FE}" type="pres">
      <dgm:prSet presAssocID="{7E6F62C3-E64A-43F8-BCDD-B76113857768}" presName="rootText1" presStyleLbl="node0" presStyleIdx="0" presStyleCnt="1">
        <dgm:presLayoutVars>
          <dgm:chPref val="3"/>
        </dgm:presLayoutVars>
      </dgm:prSet>
      <dgm:spPr/>
    </dgm:pt>
    <dgm:pt modelId="{7AF8E138-FE8B-457A-9A23-21BA60C21E9C}" type="pres">
      <dgm:prSet presAssocID="{7E6F62C3-E64A-43F8-BCDD-B76113857768}" presName="rootConnector1" presStyleLbl="node1" presStyleIdx="0" presStyleCnt="0"/>
      <dgm:spPr/>
    </dgm:pt>
    <dgm:pt modelId="{13B3AA28-2A50-4E95-A947-42C88AA34F72}" type="pres">
      <dgm:prSet presAssocID="{7E6F62C3-E64A-43F8-BCDD-B76113857768}" presName="hierChild2" presStyleCnt="0"/>
      <dgm:spPr/>
    </dgm:pt>
    <dgm:pt modelId="{6C04FC02-5931-470E-AD96-C68D451AD144}" type="pres">
      <dgm:prSet presAssocID="{793FD1FE-87D3-435A-AEC7-E128639D3F23}" presName="Name37" presStyleLbl="parChTrans1D2" presStyleIdx="0" presStyleCnt="3"/>
      <dgm:spPr/>
    </dgm:pt>
    <dgm:pt modelId="{2F2AC4BD-1BAE-4E15-809E-4C4F5FFC3279}" type="pres">
      <dgm:prSet presAssocID="{12CFC482-5D71-4EE8-A2EF-1A96B0CA5E05}" presName="hierRoot2" presStyleCnt="0">
        <dgm:presLayoutVars>
          <dgm:hierBranch val="init"/>
        </dgm:presLayoutVars>
      </dgm:prSet>
      <dgm:spPr/>
    </dgm:pt>
    <dgm:pt modelId="{C9BFD472-1595-470E-85ED-C3E7DF6F88FC}" type="pres">
      <dgm:prSet presAssocID="{12CFC482-5D71-4EE8-A2EF-1A96B0CA5E05}" presName="rootComposite" presStyleCnt="0"/>
      <dgm:spPr/>
    </dgm:pt>
    <dgm:pt modelId="{1A2C2E4A-1EDE-4D53-BACA-2D400CB8004C}" type="pres">
      <dgm:prSet presAssocID="{12CFC482-5D71-4EE8-A2EF-1A96B0CA5E05}" presName="rootText" presStyleLbl="node2" presStyleIdx="0" presStyleCnt="3">
        <dgm:presLayoutVars>
          <dgm:chPref val="3"/>
        </dgm:presLayoutVars>
      </dgm:prSet>
      <dgm:spPr/>
    </dgm:pt>
    <dgm:pt modelId="{D8D1E158-6D07-4601-89DC-D4896F1DDA47}" type="pres">
      <dgm:prSet presAssocID="{12CFC482-5D71-4EE8-A2EF-1A96B0CA5E05}" presName="rootConnector" presStyleLbl="node2" presStyleIdx="0" presStyleCnt="3"/>
      <dgm:spPr/>
    </dgm:pt>
    <dgm:pt modelId="{C78B6B70-2DCE-4FF0-ABEB-5A61405C5E64}" type="pres">
      <dgm:prSet presAssocID="{12CFC482-5D71-4EE8-A2EF-1A96B0CA5E05}" presName="hierChild4" presStyleCnt="0"/>
      <dgm:spPr/>
    </dgm:pt>
    <dgm:pt modelId="{01569C4A-34FF-475C-AB95-10F4A2E5CA2F}" type="pres">
      <dgm:prSet presAssocID="{12CFC482-5D71-4EE8-A2EF-1A96B0CA5E05}" presName="hierChild5" presStyleCnt="0"/>
      <dgm:spPr/>
    </dgm:pt>
    <dgm:pt modelId="{1E3242CF-EA40-489C-ACBF-97EDF52135B9}" type="pres">
      <dgm:prSet presAssocID="{F33772E4-297C-49CA-BE09-FAC5E0803813}" presName="Name37" presStyleLbl="parChTrans1D2" presStyleIdx="1" presStyleCnt="3"/>
      <dgm:spPr/>
    </dgm:pt>
    <dgm:pt modelId="{D753FFEB-A176-4E66-A72C-DBE12D05FD31}" type="pres">
      <dgm:prSet presAssocID="{1B714526-E6B5-4B3F-A797-86B0B91D4E16}" presName="hierRoot2" presStyleCnt="0">
        <dgm:presLayoutVars>
          <dgm:hierBranch val="init"/>
        </dgm:presLayoutVars>
      </dgm:prSet>
      <dgm:spPr/>
    </dgm:pt>
    <dgm:pt modelId="{66CBAE71-6DAE-4660-85C9-47C7D71CC2A3}" type="pres">
      <dgm:prSet presAssocID="{1B714526-E6B5-4B3F-A797-86B0B91D4E16}" presName="rootComposite" presStyleCnt="0"/>
      <dgm:spPr/>
    </dgm:pt>
    <dgm:pt modelId="{AEA12DE7-38B1-4614-B3F1-C7CC39807CF6}" type="pres">
      <dgm:prSet presAssocID="{1B714526-E6B5-4B3F-A797-86B0B91D4E16}" presName="rootText" presStyleLbl="node2" presStyleIdx="1" presStyleCnt="3">
        <dgm:presLayoutVars>
          <dgm:chPref val="3"/>
        </dgm:presLayoutVars>
      </dgm:prSet>
      <dgm:spPr/>
    </dgm:pt>
    <dgm:pt modelId="{613AC616-2275-4377-AB20-419C588B13E0}" type="pres">
      <dgm:prSet presAssocID="{1B714526-E6B5-4B3F-A797-86B0B91D4E16}" presName="rootConnector" presStyleLbl="node2" presStyleIdx="1" presStyleCnt="3"/>
      <dgm:spPr/>
    </dgm:pt>
    <dgm:pt modelId="{C9C36BC5-F09C-46B9-8559-C1EC40ED375A}" type="pres">
      <dgm:prSet presAssocID="{1B714526-E6B5-4B3F-A797-86B0B91D4E16}" presName="hierChild4" presStyleCnt="0"/>
      <dgm:spPr/>
    </dgm:pt>
    <dgm:pt modelId="{366E67D8-1AD0-4CFA-8CA3-D2A9AA515793}" type="pres">
      <dgm:prSet presAssocID="{1B714526-E6B5-4B3F-A797-86B0B91D4E16}" presName="hierChild5" presStyleCnt="0"/>
      <dgm:spPr/>
    </dgm:pt>
    <dgm:pt modelId="{2BB3A94D-F9A5-4466-969C-A42078864E2C}" type="pres">
      <dgm:prSet presAssocID="{B7CE2FE9-6D86-4E61-94FB-F1B8195D52BD}" presName="Name37" presStyleLbl="parChTrans1D2" presStyleIdx="2" presStyleCnt="3"/>
      <dgm:spPr/>
    </dgm:pt>
    <dgm:pt modelId="{0926A284-13B1-4A9A-BC8E-AB53A7F1E72B}" type="pres">
      <dgm:prSet presAssocID="{4FD6B2A1-1BB0-42DD-996B-70C7FEE4850E}" presName="hierRoot2" presStyleCnt="0">
        <dgm:presLayoutVars>
          <dgm:hierBranch val="init"/>
        </dgm:presLayoutVars>
      </dgm:prSet>
      <dgm:spPr/>
    </dgm:pt>
    <dgm:pt modelId="{7018E3B2-8423-4E9E-A27B-28F24AB5BF40}" type="pres">
      <dgm:prSet presAssocID="{4FD6B2A1-1BB0-42DD-996B-70C7FEE4850E}" presName="rootComposite" presStyleCnt="0"/>
      <dgm:spPr/>
    </dgm:pt>
    <dgm:pt modelId="{E2FE7135-18F7-4EBA-BB95-E0CB4D2C27A7}" type="pres">
      <dgm:prSet presAssocID="{4FD6B2A1-1BB0-42DD-996B-70C7FEE4850E}" presName="rootText" presStyleLbl="node2" presStyleIdx="2" presStyleCnt="3">
        <dgm:presLayoutVars>
          <dgm:chPref val="3"/>
        </dgm:presLayoutVars>
      </dgm:prSet>
      <dgm:spPr/>
    </dgm:pt>
    <dgm:pt modelId="{325B4769-D85C-4DC0-9ED8-E14DCC844EFC}" type="pres">
      <dgm:prSet presAssocID="{4FD6B2A1-1BB0-42DD-996B-70C7FEE4850E}" presName="rootConnector" presStyleLbl="node2" presStyleIdx="2" presStyleCnt="3"/>
      <dgm:spPr/>
    </dgm:pt>
    <dgm:pt modelId="{0FC793E9-3184-4384-A685-8ECC3C66E331}" type="pres">
      <dgm:prSet presAssocID="{4FD6B2A1-1BB0-42DD-996B-70C7FEE4850E}" presName="hierChild4" presStyleCnt="0"/>
      <dgm:spPr/>
    </dgm:pt>
    <dgm:pt modelId="{F217452D-A918-4EEB-967C-B7516D78314B}" type="pres">
      <dgm:prSet presAssocID="{4FD6B2A1-1BB0-42DD-996B-70C7FEE4850E}" presName="hierChild5" presStyleCnt="0"/>
      <dgm:spPr/>
    </dgm:pt>
    <dgm:pt modelId="{657240CB-4C82-47AF-B383-E0506E560C48}" type="pres">
      <dgm:prSet presAssocID="{7E6F62C3-E64A-43F8-BCDD-B76113857768}" presName="hierChild3" presStyleCnt="0"/>
      <dgm:spPr/>
    </dgm:pt>
  </dgm:ptLst>
  <dgm:cxnLst>
    <dgm:cxn modelId="{B82AFF22-2EFD-490F-AF1B-FFC9FB2C78EB}" srcId="{7E6F62C3-E64A-43F8-BCDD-B76113857768}" destId="{12CFC482-5D71-4EE8-A2EF-1A96B0CA5E05}" srcOrd="0" destOrd="0" parTransId="{793FD1FE-87D3-435A-AEC7-E128639D3F23}" sibTransId="{2C7BF089-34E4-4D75-8430-D993575BF74C}"/>
    <dgm:cxn modelId="{2A82DF24-1218-40DE-9C17-AE256BF58756}" type="presOf" srcId="{1B714526-E6B5-4B3F-A797-86B0B91D4E16}" destId="{AEA12DE7-38B1-4614-B3F1-C7CC39807CF6}" srcOrd="0" destOrd="0" presId="urn:microsoft.com/office/officeart/2005/8/layout/orgChart1"/>
    <dgm:cxn modelId="{5715762D-0C93-404B-8736-A7D49567A040}" srcId="{7E6F62C3-E64A-43F8-BCDD-B76113857768}" destId="{4FD6B2A1-1BB0-42DD-996B-70C7FEE4850E}" srcOrd="2" destOrd="0" parTransId="{B7CE2FE9-6D86-4E61-94FB-F1B8195D52BD}" sibTransId="{9D33BB76-204C-4496-9022-E8923A90ED81}"/>
    <dgm:cxn modelId="{5FAF383E-DC9D-4156-8A1C-AB3D5FE4DAEB}" type="presOf" srcId="{7E6F62C3-E64A-43F8-BCDD-B76113857768}" destId="{7AF8E138-FE8B-457A-9A23-21BA60C21E9C}" srcOrd="1" destOrd="0" presId="urn:microsoft.com/office/officeart/2005/8/layout/orgChart1"/>
    <dgm:cxn modelId="{7415D13E-1AC7-4B45-A433-BCD4DA9ED621}" type="presOf" srcId="{1B714526-E6B5-4B3F-A797-86B0B91D4E16}" destId="{613AC616-2275-4377-AB20-419C588B13E0}" srcOrd="1" destOrd="0" presId="urn:microsoft.com/office/officeart/2005/8/layout/orgChart1"/>
    <dgm:cxn modelId="{065AF060-0614-4A77-A050-F2B60F3E39D5}" type="presOf" srcId="{7E6F62C3-E64A-43F8-BCDD-B76113857768}" destId="{17F693B8-1694-4A28-9ECE-BDB072CC48FE}" srcOrd="0" destOrd="0" presId="urn:microsoft.com/office/officeart/2005/8/layout/orgChart1"/>
    <dgm:cxn modelId="{80D1FF43-20D8-4EC5-9ACC-7210698FC62B}" type="presOf" srcId="{12CFC482-5D71-4EE8-A2EF-1A96B0CA5E05}" destId="{D8D1E158-6D07-4601-89DC-D4896F1DDA47}" srcOrd="1" destOrd="0" presId="urn:microsoft.com/office/officeart/2005/8/layout/orgChart1"/>
    <dgm:cxn modelId="{1C705969-36F7-4CD3-AEB0-52996A9BB3C4}" type="presOf" srcId="{12CFC482-5D71-4EE8-A2EF-1A96B0CA5E05}" destId="{1A2C2E4A-1EDE-4D53-BACA-2D400CB8004C}" srcOrd="0" destOrd="0" presId="urn:microsoft.com/office/officeart/2005/8/layout/orgChart1"/>
    <dgm:cxn modelId="{7FA19272-DD0E-41A9-A406-C83D5768C064}" type="presOf" srcId="{793FD1FE-87D3-435A-AEC7-E128639D3F23}" destId="{6C04FC02-5931-470E-AD96-C68D451AD144}" srcOrd="0" destOrd="0" presId="urn:microsoft.com/office/officeart/2005/8/layout/orgChart1"/>
    <dgm:cxn modelId="{E154BB58-6F98-4FA2-8FD8-2FAB1C8F0CA0}" srcId="{51C2DF7B-EE2B-49B9-8D2C-CA332E2CC1A2}" destId="{7E6F62C3-E64A-43F8-BCDD-B76113857768}" srcOrd="0" destOrd="0" parTransId="{EED771F0-4B62-4134-A8E3-E4C35E10C0E5}" sibTransId="{3EF2D1A3-38B8-4959-B337-859AE4405BD9}"/>
    <dgm:cxn modelId="{21FECF7C-4607-49F6-A0A9-71F341D83850}" type="presOf" srcId="{F33772E4-297C-49CA-BE09-FAC5E0803813}" destId="{1E3242CF-EA40-489C-ACBF-97EDF52135B9}" srcOrd="0" destOrd="0" presId="urn:microsoft.com/office/officeart/2005/8/layout/orgChart1"/>
    <dgm:cxn modelId="{E08C47AC-FFA5-4A0F-ABB6-ADF20EB842D1}" type="presOf" srcId="{51C2DF7B-EE2B-49B9-8D2C-CA332E2CC1A2}" destId="{3FF4FDDD-1DC0-4389-BAB1-9C1DB3E7BF24}" srcOrd="0" destOrd="0" presId="urn:microsoft.com/office/officeart/2005/8/layout/orgChart1"/>
    <dgm:cxn modelId="{3ECE45C7-B8D0-499A-9F4E-7E42C55C48D0}" type="presOf" srcId="{B7CE2FE9-6D86-4E61-94FB-F1B8195D52BD}" destId="{2BB3A94D-F9A5-4466-969C-A42078864E2C}" srcOrd="0" destOrd="0" presId="urn:microsoft.com/office/officeart/2005/8/layout/orgChart1"/>
    <dgm:cxn modelId="{2C56C5C9-C652-4F18-A8E4-708A0E7308D5}" type="presOf" srcId="{4FD6B2A1-1BB0-42DD-996B-70C7FEE4850E}" destId="{E2FE7135-18F7-4EBA-BB95-E0CB4D2C27A7}" srcOrd="0" destOrd="0" presId="urn:microsoft.com/office/officeart/2005/8/layout/orgChart1"/>
    <dgm:cxn modelId="{1EC131D9-6906-4480-BD14-FAF164AC3010}" srcId="{7E6F62C3-E64A-43F8-BCDD-B76113857768}" destId="{1B714526-E6B5-4B3F-A797-86B0B91D4E16}" srcOrd="1" destOrd="0" parTransId="{F33772E4-297C-49CA-BE09-FAC5E0803813}" sibTransId="{6B6D2278-83FE-4E9E-BA7C-93396398A3D6}"/>
    <dgm:cxn modelId="{7E232EF2-1E31-44F8-8774-0DDB8F756206}" type="presOf" srcId="{4FD6B2A1-1BB0-42DD-996B-70C7FEE4850E}" destId="{325B4769-D85C-4DC0-9ED8-E14DCC844EFC}" srcOrd="1" destOrd="0" presId="urn:microsoft.com/office/officeart/2005/8/layout/orgChart1"/>
    <dgm:cxn modelId="{7E722DD0-9B51-4289-8305-6CF9069AAFC1}" type="presParOf" srcId="{3FF4FDDD-1DC0-4389-BAB1-9C1DB3E7BF24}" destId="{781E8C8F-4FF9-4C82-84AE-D80454AB1EFC}" srcOrd="0" destOrd="0" presId="urn:microsoft.com/office/officeart/2005/8/layout/orgChart1"/>
    <dgm:cxn modelId="{2E4858EB-147F-470A-B1A1-40666C57FB4C}" type="presParOf" srcId="{781E8C8F-4FF9-4C82-84AE-D80454AB1EFC}" destId="{7623329A-98DC-45BB-B682-592B1A963E83}" srcOrd="0" destOrd="0" presId="urn:microsoft.com/office/officeart/2005/8/layout/orgChart1"/>
    <dgm:cxn modelId="{B7954A32-9917-4F42-A89A-EC1AB9FB2352}" type="presParOf" srcId="{7623329A-98DC-45BB-B682-592B1A963E83}" destId="{17F693B8-1694-4A28-9ECE-BDB072CC48FE}" srcOrd="0" destOrd="0" presId="urn:microsoft.com/office/officeart/2005/8/layout/orgChart1"/>
    <dgm:cxn modelId="{3CB2CC91-5B6D-4F3B-9DE5-5EA6196FCD60}" type="presParOf" srcId="{7623329A-98DC-45BB-B682-592B1A963E83}" destId="{7AF8E138-FE8B-457A-9A23-21BA60C21E9C}" srcOrd="1" destOrd="0" presId="urn:microsoft.com/office/officeart/2005/8/layout/orgChart1"/>
    <dgm:cxn modelId="{ACEE7992-206B-4772-BE43-AD269763580E}" type="presParOf" srcId="{781E8C8F-4FF9-4C82-84AE-D80454AB1EFC}" destId="{13B3AA28-2A50-4E95-A947-42C88AA34F72}" srcOrd="1" destOrd="0" presId="urn:microsoft.com/office/officeart/2005/8/layout/orgChart1"/>
    <dgm:cxn modelId="{A5B9BAC8-3E40-4050-AC55-E2FF3C899B5B}" type="presParOf" srcId="{13B3AA28-2A50-4E95-A947-42C88AA34F72}" destId="{6C04FC02-5931-470E-AD96-C68D451AD144}" srcOrd="0" destOrd="0" presId="urn:microsoft.com/office/officeart/2005/8/layout/orgChart1"/>
    <dgm:cxn modelId="{D0F917E4-CAA2-4347-AE24-FE3C009CA38D}" type="presParOf" srcId="{13B3AA28-2A50-4E95-A947-42C88AA34F72}" destId="{2F2AC4BD-1BAE-4E15-809E-4C4F5FFC3279}" srcOrd="1" destOrd="0" presId="urn:microsoft.com/office/officeart/2005/8/layout/orgChart1"/>
    <dgm:cxn modelId="{C1527FDA-27C4-47E7-A746-1186F06F1497}" type="presParOf" srcId="{2F2AC4BD-1BAE-4E15-809E-4C4F5FFC3279}" destId="{C9BFD472-1595-470E-85ED-C3E7DF6F88FC}" srcOrd="0" destOrd="0" presId="urn:microsoft.com/office/officeart/2005/8/layout/orgChart1"/>
    <dgm:cxn modelId="{68090204-9297-4A9F-93F2-118714D2A7A5}" type="presParOf" srcId="{C9BFD472-1595-470E-85ED-C3E7DF6F88FC}" destId="{1A2C2E4A-1EDE-4D53-BACA-2D400CB8004C}" srcOrd="0" destOrd="0" presId="urn:microsoft.com/office/officeart/2005/8/layout/orgChart1"/>
    <dgm:cxn modelId="{394C4E00-62B7-441A-970E-042990D09757}" type="presParOf" srcId="{C9BFD472-1595-470E-85ED-C3E7DF6F88FC}" destId="{D8D1E158-6D07-4601-89DC-D4896F1DDA47}" srcOrd="1" destOrd="0" presId="urn:microsoft.com/office/officeart/2005/8/layout/orgChart1"/>
    <dgm:cxn modelId="{68F0B58B-EBC9-4721-9160-C4A8B18AE85C}" type="presParOf" srcId="{2F2AC4BD-1BAE-4E15-809E-4C4F5FFC3279}" destId="{C78B6B70-2DCE-4FF0-ABEB-5A61405C5E64}" srcOrd="1" destOrd="0" presId="urn:microsoft.com/office/officeart/2005/8/layout/orgChart1"/>
    <dgm:cxn modelId="{17D8695C-D2A2-4517-A24E-DDEA516B017C}" type="presParOf" srcId="{2F2AC4BD-1BAE-4E15-809E-4C4F5FFC3279}" destId="{01569C4A-34FF-475C-AB95-10F4A2E5CA2F}" srcOrd="2" destOrd="0" presId="urn:microsoft.com/office/officeart/2005/8/layout/orgChart1"/>
    <dgm:cxn modelId="{CB91D41A-728B-4130-B4EF-07C8B39AA571}" type="presParOf" srcId="{13B3AA28-2A50-4E95-A947-42C88AA34F72}" destId="{1E3242CF-EA40-489C-ACBF-97EDF52135B9}" srcOrd="2" destOrd="0" presId="urn:microsoft.com/office/officeart/2005/8/layout/orgChart1"/>
    <dgm:cxn modelId="{E2AFE4DC-2F69-4B51-8B1A-30B7DCE866D1}" type="presParOf" srcId="{13B3AA28-2A50-4E95-A947-42C88AA34F72}" destId="{D753FFEB-A176-4E66-A72C-DBE12D05FD31}" srcOrd="3" destOrd="0" presId="urn:microsoft.com/office/officeart/2005/8/layout/orgChart1"/>
    <dgm:cxn modelId="{F149DCEC-C790-48EA-867C-01A0B2D9577F}" type="presParOf" srcId="{D753FFEB-A176-4E66-A72C-DBE12D05FD31}" destId="{66CBAE71-6DAE-4660-85C9-47C7D71CC2A3}" srcOrd="0" destOrd="0" presId="urn:microsoft.com/office/officeart/2005/8/layout/orgChart1"/>
    <dgm:cxn modelId="{172CB3A3-24CB-49C3-AB72-81A0D39A3B9D}" type="presParOf" srcId="{66CBAE71-6DAE-4660-85C9-47C7D71CC2A3}" destId="{AEA12DE7-38B1-4614-B3F1-C7CC39807CF6}" srcOrd="0" destOrd="0" presId="urn:microsoft.com/office/officeart/2005/8/layout/orgChart1"/>
    <dgm:cxn modelId="{E53F53F4-E419-45D3-88A1-3B7ED793770B}" type="presParOf" srcId="{66CBAE71-6DAE-4660-85C9-47C7D71CC2A3}" destId="{613AC616-2275-4377-AB20-419C588B13E0}" srcOrd="1" destOrd="0" presId="urn:microsoft.com/office/officeart/2005/8/layout/orgChart1"/>
    <dgm:cxn modelId="{3628D41A-37D8-44CA-922E-CD9B5BE9EA75}" type="presParOf" srcId="{D753FFEB-A176-4E66-A72C-DBE12D05FD31}" destId="{C9C36BC5-F09C-46B9-8559-C1EC40ED375A}" srcOrd="1" destOrd="0" presId="urn:microsoft.com/office/officeart/2005/8/layout/orgChart1"/>
    <dgm:cxn modelId="{836E3C6E-B45E-4F5F-8395-F9EB253F91B4}" type="presParOf" srcId="{D753FFEB-A176-4E66-A72C-DBE12D05FD31}" destId="{366E67D8-1AD0-4CFA-8CA3-D2A9AA515793}" srcOrd="2" destOrd="0" presId="urn:microsoft.com/office/officeart/2005/8/layout/orgChart1"/>
    <dgm:cxn modelId="{FD18670A-A381-4ED2-BB9F-3BB3D17C06BF}" type="presParOf" srcId="{13B3AA28-2A50-4E95-A947-42C88AA34F72}" destId="{2BB3A94D-F9A5-4466-969C-A42078864E2C}" srcOrd="4" destOrd="0" presId="urn:microsoft.com/office/officeart/2005/8/layout/orgChart1"/>
    <dgm:cxn modelId="{9ECCEAD9-31C9-4EDC-B65E-478B62CE3964}" type="presParOf" srcId="{13B3AA28-2A50-4E95-A947-42C88AA34F72}" destId="{0926A284-13B1-4A9A-BC8E-AB53A7F1E72B}" srcOrd="5" destOrd="0" presId="urn:microsoft.com/office/officeart/2005/8/layout/orgChart1"/>
    <dgm:cxn modelId="{5DAF3D72-04D0-4B5C-AC93-49955B04924E}" type="presParOf" srcId="{0926A284-13B1-4A9A-BC8E-AB53A7F1E72B}" destId="{7018E3B2-8423-4E9E-A27B-28F24AB5BF40}" srcOrd="0" destOrd="0" presId="urn:microsoft.com/office/officeart/2005/8/layout/orgChart1"/>
    <dgm:cxn modelId="{4D561383-283F-4486-9DFA-48584B304220}" type="presParOf" srcId="{7018E3B2-8423-4E9E-A27B-28F24AB5BF40}" destId="{E2FE7135-18F7-4EBA-BB95-E0CB4D2C27A7}" srcOrd="0" destOrd="0" presId="urn:microsoft.com/office/officeart/2005/8/layout/orgChart1"/>
    <dgm:cxn modelId="{5C2E4CA6-D922-4E80-8970-51BA09945652}" type="presParOf" srcId="{7018E3B2-8423-4E9E-A27B-28F24AB5BF40}" destId="{325B4769-D85C-4DC0-9ED8-E14DCC844EFC}" srcOrd="1" destOrd="0" presId="urn:microsoft.com/office/officeart/2005/8/layout/orgChart1"/>
    <dgm:cxn modelId="{23E1AEED-C513-4CCC-801F-CA5293681015}" type="presParOf" srcId="{0926A284-13B1-4A9A-BC8E-AB53A7F1E72B}" destId="{0FC793E9-3184-4384-A685-8ECC3C66E331}" srcOrd="1" destOrd="0" presId="urn:microsoft.com/office/officeart/2005/8/layout/orgChart1"/>
    <dgm:cxn modelId="{81131058-2BC8-4847-9BA7-1EEA51502DC3}" type="presParOf" srcId="{0926A284-13B1-4A9A-BC8E-AB53A7F1E72B}" destId="{F217452D-A918-4EEB-967C-B7516D78314B}" srcOrd="2" destOrd="0" presId="urn:microsoft.com/office/officeart/2005/8/layout/orgChart1"/>
    <dgm:cxn modelId="{EC68CB56-C7E0-44DA-8CB5-4A99616EDDF0}" type="presParOf" srcId="{781E8C8F-4FF9-4C82-84AE-D80454AB1EFC}" destId="{657240CB-4C82-47AF-B383-E0506E560C4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F20045-2556-4AE1-B983-1955FDA0E13C}"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BEBA9FD0-F395-4A2B-BF44-51DD6EA9F5B2}">
      <dgm:prSet phldrT="[Text]"/>
      <dgm:spPr>
        <a:xfrm rot="10800000">
          <a:off x="318363" y="1958102"/>
          <a:ext cx="2297412" cy="2393235"/>
        </a:xfrm>
        <a:prstGeom prst="round2SameRect">
          <a:avLst>
            <a:gd name="adj1" fmla="val 10500"/>
            <a:gd name="adj2" fmla="val 0"/>
          </a:avLst>
        </a:prstGeom>
        <a:solidFill>
          <a:srgbClr val="94B6D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dirty="0">
              <a:solidFill>
                <a:sysClr val="window" lastClr="FFFFFF"/>
              </a:solidFill>
              <a:latin typeface="Calibri" panose="020F0502020204030204"/>
              <a:ea typeface="+mn-ea"/>
              <a:cs typeface="+mn-cs"/>
            </a:rPr>
            <a:t>Demographic </a:t>
          </a:r>
          <a:r>
            <a:rPr lang="en-US" u="sng" dirty="0">
              <a:solidFill>
                <a:sysClr val="window" lastClr="FFFFFF"/>
              </a:solidFill>
              <a:latin typeface="Calibri" panose="020F0502020204030204"/>
              <a:ea typeface="+mn-ea"/>
              <a:cs typeface="+mn-cs"/>
            </a:rPr>
            <a:t>Information</a:t>
          </a:r>
        </a:p>
        <a:p>
          <a:pPr algn="l">
            <a:buNone/>
          </a:pPr>
          <a:r>
            <a:rPr lang="en-US" dirty="0">
              <a:solidFill>
                <a:sysClr val="window" lastClr="FFFFFF"/>
              </a:solidFill>
              <a:latin typeface="Calibri" panose="020F0502020204030204"/>
              <a:ea typeface="+mn-ea"/>
              <a:cs typeface="+mn-cs"/>
            </a:rPr>
            <a:t>Age </a:t>
          </a:r>
        </a:p>
        <a:p>
          <a:pPr algn="l">
            <a:buNone/>
          </a:pPr>
          <a:r>
            <a:rPr lang="en-US" dirty="0">
              <a:solidFill>
                <a:sysClr val="window" lastClr="FFFFFF"/>
              </a:solidFill>
              <a:latin typeface="Calibri" panose="020F0502020204030204"/>
              <a:ea typeface="+mn-ea"/>
              <a:cs typeface="+mn-cs"/>
            </a:rPr>
            <a:t>Sex</a:t>
          </a:r>
        </a:p>
        <a:p>
          <a:pPr algn="l">
            <a:buNone/>
          </a:pPr>
          <a:r>
            <a:rPr lang="en-US" dirty="0">
              <a:solidFill>
                <a:sysClr val="window" lastClr="FFFFFF"/>
              </a:solidFill>
              <a:latin typeface="Calibri" panose="020F0502020204030204"/>
              <a:ea typeface="+mn-ea"/>
              <a:cs typeface="+mn-cs"/>
            </a:rPr>
            <a:t>Other TBD</a:t>
          </a:r>
        </a:p>
        <a:p>
          <a:pPr algn="ctr">
            <a:buNone/>
          </a:pPr>
          <a:endParaRPr lang="en-US" dirty="0">
            <a:solidFill>
              <a:sysClr val="window" lastClr="FFFFFF"/>
            </a:solidFill>
            <a:latin typeface="Calibri" panose="020F0502020204030204"/>
            <a:ea typeface="+mn-ea"/>
            <a:cs typeface="+mn-cs"/>
          </a:endParaRPr>
        </a:p>
      </dgm:t>
    </dgm:pt>
    <dgm:pt modelId="{AB869466-8993-45F1-938A-6CCFA98D9FF5}" type="parTrans" cxnId="{F479F92B-BC96-4EB7-8805-9969AD7CE787}">
      <dgm:prSet/>
      <dgm:spPr/>
      <dgm:t>
        <a:bodyPr/>
        <a:lstStyle/>
        <a:p>
          <a:endParaRPr lang="en-US"/>
        </a:p>
      </dgm:t>
    </dgm:pt>
    <dgm:pt modelId="{F7ED399B-24AE-4C85-8014-BC33A6508D61}" type="sibTrans" cxnId="{F479F92B-BC96-4EB7-8805-9969AD7CE787}">
      <dgm:prSet/>
      <dgm:spPr/>
      <dgm:t>
        <a:bodyPr/>
        <a:lstStyle/>
        <a:p>
          <a:endParaRPr lang="en-US"/>
        </a:p>
      </dgm:t>
    </dgm:pt>
    <dgm:pt modelId="{74C90849-4A04-4F37-83A7-DC817253E8CE}">
      <dgm:prSet phldrT="[Text]"/>
      <dgm:spPr>
        <a:xfrm rot="10800000">
          <a:off x="2845517" y="1958102"/>
          <a:ext cx="2297412" cy="2393235"/>
        </a:xfrm>
        <a:prstGeom prst="round2SameRect">
          <a:avLst>
            <a:gd name="adj1" fmla="val 10500"/>
            <a:gd name="adj2" fmla="val 0"/>
          </a:avLst>
        </a:prstGeom>
        <a:solidFill>
          <a:srgbClr val="94B6D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dirty="0">
              <a:solidFill>
                <a:sysClr val="window" lastClr="FFFFFF"/>
              </a:solidFill>
              <a:latin typeface="Calibri" panose="020F0502020204030204"/>
              <a:ea typeface="+mn-ea"/>
              <a:cs typeface="+mn-cs"/>
            </a:rPr>
            <a:t>Education and Job </a:t>
          </a:r>
          <a:r>
            <a:rPr lang="en-US" u="sng" dirty="0">
              <a:solidFill>
                <a:sysClr val="window" lastClr="FFFFFF"/>
              </a:solidFill>
              <a:latin typeface="Calibri" panose="020F0502020204030204"/>
              <a:ea typeface="+mn-ea"/>
              <a:cs typeface="+mn-cs"/>
            </a:rPr>
            <a:t>Information</a:t>
          </a:r>
        </a:p>
        <a:p>
          <a:pPr algn="l">
            <a:buNone/>
          </a:pPr>
          <a:r>
            <a:rPr lang="en-US" dirty="0">
              <a:solidFill>
                <a:sysClr val="window" lastClr="FFFFFF"/>
              </a:solidFill>
              <a:latin typeface="Calibri" panose="020F0502020204030204"/>
              <a:ea typeface="+mn-ea"/>
              <a:cs typeface="+mn-cs"/>
            </a:rPr>
            <a:t>Location</a:t>
          </a:r>
        </a:p>
        <a:p>
          <a:pPr algn="l">
            <a:buNone/>
          </a:pPr>
          <a:r>
            <a:rPr lang="en-US" dirty="0">
              <a:solidFill>
                <a:sysClr val="window" lastClr="FFFFFF"/>
              </a:solidFill>
              <a:latin typeface="Calibri" panose="020F0502020204030204"/>
              <a:ea typeface="+mn-ea"/>
              <a:cs typeface="+mn-cs"/>
            </a:rPr>
            <a:t>Dates</a:t>
          </a:r>
        </a:p>
        <a:p>
          <a:pPr algn="l">
            <a:buNone/>
          </a:pPr>
          <a:r>
            <a:rPr lang="en-US" dirty="0">
              <a:solidFill>
                <a:sysClr val="window" lastClr="FFFFFF"/>
              </a:solidFill>
              <a:latin typeface="Calibri" panose="020F0502020204030204"/>
              <a:ea typeface="+mn-ea"/>
              <a:cs typeface="+mn-cs"/>
            </a:rPr>
            <a:t>Job Title, Company</a:t>
          </a:r>
        </a:p>
        <a:p>
          <a:pPr algn="l">
            <a:buNone/>
          </a:pPr>
          <a:r>
            <a:rPr lang="en-US" dirty="0">
              <a:solidFill>
                <a:sysClr val="window" lastClr="FFFFFF"/>
              </a:solidFill>
              <a:latin typeface="Calibri" panose="020F0502020204030204"/>
              <a:ea typeface="+mn-ea"/>
              <a:cs typeface="+mn-cs"/>
            </a:rPr>
            <a:t>Degree, Major, etc. </a:t>
          </a:r>
        </a:p>
      </dgm:t>
    </dgm:pt>
    <dgm:pt modelId="{77EF4B72-AEF3-4EAE-8D46-347DCE9D393E}" type="parTrans" cxnId="{A502B8D9-04AC-4A2B-94F8-4CB572C6489C}">
      <dgm:prSet/>
      <dgm:spPr/>
      <dgm:t>
        <a:bodyPr/>
        <a:lstStyle/>
        <a:p>
          <a:endParaRPr lang="en-US"/>
        </a:p>
      </dgm:t>
    </dgm:pt>
    <dgm:pt modelId="{8C5D6792-A1D5-45EE-A643-2FF6E7CCA98A}" type="sibTrans" cxnId="{A502B8D9-04AC-4A2B-94F8-4CB572C6489C}">
      <dgm:prSet/>
      <dgm:spPr/>
      <dgm:t>
        <a:bodyPr/>
        <a:lstStyle/>
        <a:p>
          <a:endParaRPr lang="en-US"/>
        </a:p>
      </dgm:t>
    </dgm:pt>
    <dgm:pt modelId="{BCD05F66-8F6B-4B0C-A3C6-C9D20361DFE9}">
      <dgm:prSet phldrT="[Text]"/>
      <dgm:spPr>
        <a:xfrm rot="10800000">
          <a:off x="5372670" y="1958102"/>
          <a:ext cx="2297412" cy="2393235"/>
        </a:xfrm>
        <a:prstGeom prst="round2SameRect">
          <a:avLst>
            <a:gd name="adj1" fmla="val 10500"/>
            <a:gd name="adj2" fmla="val 0"/>
          </a:avLst>
        </a:prstGeom>
        <a:solidFill>
          <a:srgbClr val="94B6D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u="sng" dirty="0">
              <a:solidFill>
                <a:sysClr val="window" lastClr="FFFFFF"/>
              </a:solidFill>
              <a:latin typeface="Calibri" panose="020F0502020204030204"/>
              <a:ea typeface="+mn-ea"/>
              <a:cs typeface="+mn-cs"/>
            </a:rPr>
            <a:t>Attitudinal</a:t>
          </a:r>
          <a:r>
            <a:rPr lang="en-US" dirty="0">
              <a:solidFill>
                <a:sysClr val="window" lastClr="FFFFFF"/>
              </a:solidFill>
              <a:latin typeface="Calibri" panose="020F0502020204030204"/>
              <a:ea typeface="+mn-ea"/>
              <a:cs typeface="+mn-cs"/>
            </a:rPr>
            <a:t> </a:t>
          </a:r>
          <a:r>
            <a:rPr lang="en-US" u="sng" dirty="0">
              <a:solidFill>
                <a:sysClr val="window" lastClr="FFFFFF"/>
              </a:solidFill>
              <a:latin typeface="Calibri" panose="020F0502020204030204"/>
              <a:ea typeface="+mn-ea"/>
              <a:cs typeface="+mn-cs"/>
            </a:rPr>
            <a:t>Information</a:t>
          </a:r>
        </a:p>
        <a:p>
          <a:pPr algn="l">
            <a:buNone/>
          </a:pPr>
          <a:r>
            <a:rPr lang="en-US" dirty="0">
              <a:solidFill>
                <a:sysClr val="window" lastClr="FFFFFF"/>
              </a:solidFill>
              <a:latin typeface="Calibri" panose="020F0502020204030204"/>
              <a:ea typeface="+mn-ea"/>
              <a:cs typeface="+mn-cs"/>
            </a:rPr>
            <a:t>Reason for job change</a:t>
          </a:r>
        </a:p>
        <a:p>
          <a:pPr algn="l">
            <a:buNone/>
          </a:pPr>
          <a:r>
            <a:rPr lang="en-US" dirty="0">
              <a:solidFill>
                <a:sysClr val="window" lastClr="FFFFFF"/>
              </a:solidFill>
              <a:latin typeface="Calibri" panose="020F0502020204030204"/>
              <a:ea typeface="+mn-ea"/>
              <a:cs typeface="+mn-cs"/>
            </a:rPr>
            <a:t>Reason for educational choice</a:t>
          </a:r>
        </a:p>
        <a:p>
          <a:pPr algn="l">
            <a:buNone/>
          </a:pPr>
          <a:r>
            <a:rPr lang="en-US" dirty="0">
              <a:solidFill>
                <a:sysClr val="window" lastClr="FFFFFF"/>
              </a:solidFill>
              <a:latin typeface="Calibri" panose="020F0502020204030204"/>
              <a:ea typeface="+mn-ea"/>
              <a:cs typeface="+mn-cs"/>
            </a:rPr>
            <a:t>Job Satisfaction</a:t>
          </a:r>
        </a:p>
        <a:p>
          <a:pPr algn="l">
            <a:buNone/>
          </a:pPr>
          <a:r>
            <a:rPr lang="en-US" dirty="0">
              <a:solidFill>
                <a:sysClr val="window" lastClr="FFFFFF"/>
              </a:solidFill>
              <a:latin typeface="Calibri" panose="020F0502020204030204"/>
              <a:ea typeface="+mn-ea"/>
              <a:cs typeface="+mn-cs"/>
            </a:rPr>
            <a:t>Are using GIS degree? </a:t>
          </a:r>
        </a:p>
      </dgm:t>
    </dgm:pt>
    <dgm:pt modelId="{2666E39A-8797-4F1A-B735-E6A73F6524DF}" type="parTrans" cxnId="{B6F068F4-5045-4CEC-90F4-A0CA535DA053}">
      <dgm:prSet/>
      <dgm:spPr/>
      <dgm:t>
        <a:bodyPr/>
        <a:lstStyle/>
        <a:p>
          <a:endParaRPr lang="en-US"/>
        </a:p>
      </dgm:t>
    </dgm:pt>
    <dgm:pt modelId="{4B2DD6E5-5A22-46BC-9287-1B2BEA496804}" type="sibTrans" cxnId="{B6F068F4-5045-4CEC-90F4-A0CA535DA053}">
      <dgm:prSet/>
      <dgm:spPr/>
      <dgm:t>
        <a:bodyPr/>
        <a:lstStyle/>
        <a:p>
          <a:endParaRPr lang="en-US"/>
        </a:p>
      </dgm:t>
    </dgm:pt>
    <dgm:pt modelId="{AF5AD6E9-8BB1-4617-92F2-CEF8DCB3A773}">
      <dgm:prSet phldrT="[Text]"/>
      <dgm:spPr>
        <a:xfrm rot="10800000">
          <a:off x="7899823" y="1958102"/>
          <a:ext cx="2297412" cy="2393235"/>
        </a:xfrm>
        <a:prstGeom prst="round2SameRect">
          <a:avLst>
            <a:gd name="adj1" fmla="val 10500"/>
            <a:gd name="adj2" fmla="val 0"/>
          </a:avLst>
        </a:prstGeom>
        <a:solidFill>
          <a:srgbClr val="94B6D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dirty="0">
              <a:solidFill>
                <a:sysClr val="window" lastClr="FFFFFF"/>
              </a:solidFill>
              <a:latin typeface="Calibri" panose="020F0502020204030204"/>
              <a:ea typeface="+mn-ea"/>
              <a:cs typeface="+mn-cs"/>
            </a:rPr>
            <a:t>External Data </a:t>
          </a:r>
          <a:r>
            <a:rPr lang="en-US" u="sng" dirty="0">
              <a:solidFill>
                <a:sysClr val="window" lastClr="FFFFFF"/>
              </a:solidFill>
              <a:latin typeface="Calibri" panose="020F0502020204030204"/>
              <a:ea typeface="+mn-ea"/>
              <a:cs typeface="+mn-cs"/>
            </a:rPr>
            <a:t>Sources to Import</a:t>
          </a:r>
        </a:p>
        <a:p>
          <a:pPr algn="l">
            <a:buNone/>
          </a:pPr>
          <a:r>
            <a:rPr lang="en-US" u="none" dirty="0">
              <a:solidFill>
                <a:sysClr val="window" lastClr="FFFFFF"/>
              </a:solidFill>
              <a:latin typeface="Calibri" panose="020F0502020204030204"/>
              <a:ea typeface="+mn-ea"/>
              <a:cs typeface="+mn-cs"/>
            </a:rPr>
            <a:t>Bureau of Labor Statistics</a:t>
          </a:r>
        </a:p>
        <a:p>
          <a:pPr algn="l">
            <a:buNone/>
          </a:pPr>
          <a:r>
            <a:rPr lang="en-US" u="none" dirty="0">
              <a:solidFill>
                <a:sysClr val="window" lastClr="FFFFFF"/>
              </a:solidFill>
              <a:latin typeface="Calibri" panose="020F0502020204030204"/>
              <a:ea typeface="+mn-ea"/>
              <a:cs typeface="+mn-cs"/>
            </a:rPr>
            <a:t>ESRI Living Atlas</a:t>
          </a:r>
        </a:p>
        <a:p>
          <a:pPr algn="l">
            <a:buNone/>
          </a:pPr>
          <a:endParaRPr lang="en-US" u="none" dirty="0">
            <a:solidFill>
              <a:sysClr val="window" lastClr="FFFFFF"/>
            </a:solidFill>
            <a:latin typeface="Calibri" panose="020F0502020204030204"/>
            <a:ea typeface="+mn-ea"/>
            <a:cs typeface="+mn-cs"/>
          </a:endParaRPr>
        </a:p>
      </dgm:t>
    </dgm:pt>
    <dgm:pt modelId="{02E77AA9-3F26-4D94-AA2E-63249C531989}" type="parTrans" cxnId="{37100E86-CD20-4FB8-8A17-EBEB08F66128}">
      <dgm:prSet/>
      <dgm:spPr/>
      <dgm:t>
        <a:bodyPr/>
        <a:lstStyle/>
        <a:p>
          <a:endParaRPr lang="en-US"/>
        </a:p>
      </dgm:t>
    </dgm:pt>
    <dgm:pt modelId="{3EC1FA0D-F2F3-4FBC-A61F-7C33F84F23C1}" type="sibTrans" cxnId="{37100E86-CD20-4FB8-8A17-EBEB08F66128}">
      <dgm:prSet/>
      <dgm:spPr/>
      <dgm:t>
        <a:bodyPr/>
        <a:lstStyle/>
        <a:p>
          <a:endParaRPr lang="en-US"/>
        </a:p>
      </dgm:t>
    </dgm:pt>
    <dgm:pt modelId="{310711A2-3079-486C-AB3B-76E9E4C42C01}" type="pres">
      <dgm:prSet presAssocID="{4BF20045-2556-4AE1-B983-1955FDA0E13C}" presName="Name0" presStyleCnt="0">
        <dgm:presLayoutVars>
          <dgm:dir/>
          <dgm:resizeHandles val="exact"/>
        </dgm:presLayoutVars>
      </dgm:prSet>
      <dgm:spPr/>
    </dgm:pt>
    <dgm:pt modelId="{0D984BEC-49B3-4A9C-865E-39FF258A03A2}" type="pres">
      <dgm:prSet presAssocID="{4BF20045-2556-4AE1-B983-1955FDA0E13C}" presName="bkgdShp" presStyleLbl="alignAccFollowNode1" presStyleIdx="0" presStyleCnt="1"/>
      <dgm:spPr>
        <a:xfrm>
          <a:off x="0" y="0"/>
          <a:ext cx="10515600" cy="1958102"/>
        </a:xfrm>
        <a:prstGeom prst="roundRect">
          <a:avLst>
            <a:gd name="adj" fmla="val 10000"/>
          </a:avLst>
        </a:prstGeom>
        <a:solidFill>
          <a:srgbClr val="94B6D2">
            <a:alpha val="90000"/>
            <a:tint val="40000"/>
            <a:hueOff val="0"/>
            <a:satOff val="0"/>
            <a:lumOff val="0"/>
            <a:alphaOff val="0"/>
          </a:srgbClr>
        </a:solidFill>
        <a:ln w="12700" cap="flat" cmpd="sng" algn="ctr">
          <a:solidFill>
            <a:srgbClr val="94B6D2">
              <a:alpha val="90000"/>
              <a:tint val="40000"/>
              <a:hueOff val="0"/>
              <a:satOff val="0"/>
              <a:lumOff val="0"/>
              <a:alphaOff val="0"/>
            </a:srgbClr>
          </a:solidFill>
          <a:prstDash val="solid"/>
          <a:miter lim="800000"/>
        </a:ln>
        <a:effectLst/>
      </dgm:spPr>
    </dgm:pt>
    <dgm:pt modelId="{12DE08DE-6479-409F-8034-0ED7F0001992}" type="pres">
      <dgm:prSet presAssocID="{4BF20045-2556-4AE1-B983-1955FDA0E13C}" presName="linComp" presStyleCnt="0"/>
      <dgm:spPr/>
    </dgm:pt>
    <dgm:pt modelId="{726A1012-3266-4BB0-BD98-68F9B0B755EA}" type="pres">
      <dgm:prSet presAssocID="{BEBA9FD0-F395-4A2B-BF44-51DD6EA9F5B2}" presName="compNode" presStyleCnt="0"/>
      <dgm:spPr/>
    </dgm:pt>
    <dgm:pt modelId="{C2C990F7-5C7D-42C3-8C43-B11ABA713B02}" type="pres">
      <dgm:prSet presAssocID="{BEBA9FD0-F395-4A2B-BF44-51DD6EA9F5B2}" presName="node" presStyleLbl="node1" presStyleIdx="0" presStyleCnt="4">
        <dgm:presLayoutVars>
          <dgm:bulletEnabled val="1"/>
        </dgm:presLayoutVars>
      </dgm:prSet>
      <dgm:spPr/>
    </dgm:pt>
    <dgm:pt modelId="{47AFA7FE-E417-49FC-8741-7CBE215FBA14}" type="pres">
      <dgm:prSet presAssocID="{BEBA9FD0-F395-4A2B-BF44-51DD6EA9F5B2}" presName="invisiNode" presStyleLbl="node1" presStyleIdx="0" presStyleCnt="4"/>
      <dgm:spPr/>
    </dgm:pt>
    <dgm:pt modelId="{64515820-204B-44D6-ADE7-5E81242D04B1}" type="pres">
      <dgm:prSet presAssocID="{BEBA9FD0-F395-4A2B-BF44-51DD6EA9F5B2}" presName="imagNode" presStyleLbl="fgImgPlace1" presStyleIdx="0" presStyleCnt="4"/>
      <dgm:spPr>
        <a:xfrm>
          <a:off x="318363" y="261080"/>
          <a:ext cx="2297412" cy="1435941"/>
        </a:xfrm>
        <a:prstGeom prst="roundRect">
          <a:avLst>
            <a:gd name="adj" fmla="val 10000"/>
          </a:avLst>
        </a:prstGeom>
        <a:solidFill>
          <a:srgbClr val="94B6D2">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2524F00F-9777-4F1C-9055-FB90B6D8962C}" type="pres">
      <dgm:prSet presAssocID="{F7ED399B-24AE-4C85-8014-BC33A6508D61}" presName="sibTrans" presStyleLbl="sibTrans2D1" presStyleIdx="0" presStyleCnt="0"/>
      <dgm:spPr/>
    </dgm:pt>
    <dgm:pt modelId="{88E0CE73-FFFE-4DF2-BAF1-07AFD0914A96}" type="pres">
      <dgm:prSet presAssocID="{74C90849-4A04-4F37-83A7-DC817253E8CE}" presName="compNode" presStyleCnt="0"/>
      <dgm:spPr/>
    </dgm:pt>
    <dgm:pt modelId="{3D8072CB-A6DE-4200-A6CE-B75C6C445ED8}" type="pres">
      <dgm:prSet presAssocID="{74C90849-4A04-4F37-83A7-DC817253E8CE}" presName="node" presStyleLbl="node1" presStyleIdx="1" presStyleCnt="4" custLinFactNeighborY="-1592">
        <dgm:presLayoutVars>
          <dgm:bulletEnabled val="1"/>
        </dgm:presLayoutVars>
      </dgm:prSet>
      <dgm:spPr/>
    </dgm:pt>
    <dgm:pt modelId="{23F40FCD-00CB-4CD3-998C-3D8152AD0029}" type="pres">
      <dgm:prSet presAssocID="{74C90849-4A04-4F37-83A7-DC817253E8CE}" presName="invisiNode" presStyleLbl="node1" presStyleIdx="1" presStyleCnt="4"/>
      <dgm:spPr/>
    </dgm:pt>
    <dgm:pt modelId="{4F928DF4-1CA7-484C-B3B2-9CEE8AFA18B0}" type="pres">
      <dgm:prSet presAssocID="{74C90849-4A04-4F37-83A7-DC817253E8CE}" presName="imagNode" presStyleLbl="fgImgPlace1" presStyleIdx="1" presStyleCnt="4" custScaleX="85677" custScaleY="86957"/>
      <dgm:spPr>
        <a:xfrm>
          <a:off x="2845517" y="261080"/>
          <a:ext cx="2297412" cy="1435941"/>
        </a:xfrm>
        <a:prstGeom prst="roundRect">
          <a:avLst>
            <a:gd name="adj" fmla="val 10000"/>
          </a:avLst>
        </a:prstGeom>
        <a:ln w="12700" cap="flat" cmpd="sng" algn="ctr">
          <a:solidFill>
            <a:sysClr val="window" lastClr="FFFFFF">
              <a:hueOff val="0"/>
              <a:satOff val="0"/>
              <a:lumOff val="0"/>
              <a:alphaOff val="0"/>
            </a:sysClr>
          </a:solidFill>
          <a:prstDash val="solid"/>
          <a:miter lim="800000"/>
        </a:ln>
        <a:effectLst/>
      </dgm:spPr>
    </dgm:pt>
    <dgm:pt modelId="{345F94CB-15DF-444A-95EB-622D67663178}" type="pres">
      <dgm:prSet presAssocID="{8C5D6792-A1D5-45EE-A643-2FF6E7CCA98A}" presName="sibTrans" presStyleLbl="sibTrans2D1" presStyleIdx="0" presStyleCnt="0"/>
      <dgm:spPr/>
    </dgm:pt>
    <dgm:pt modelId="{E0B173A5-AF91-49C7-BC77-E793858F9B7C}" type="pres">
      <dgm:prSet presAssocID="{BCD05F66-8F6B-4B0C-A3C6-C9D20361DFE9}" presName="compNode" presStyleCnt="0"/>
      <dgm:spPr/>
    </dgm:pt>
    <dgm:pt modelId="{5CF39FDE-7832-4396-930C-CC4BC47D6D4D}" type="pres">
      <dgm:prSet presAssocID="{BCD05F66-8F6B-4B0C-A3C6-C9D20361DFE9}" presName="node" presStyleLbl="node1" presStyleIdx="2" presStyleCnt="4">
        <dgm:presLayoutVars>
          <dgm:bulletEnabled val="1"/>
        </dgm:presLayoutVars>
      </dgm:prSet>
      <dgm:spPr/>
    </dgm:pt>
    <dgm:pt modelId="{E1BD1242-51B7-4B5F-A6F1-300312BCDFB7}" type="pres">
      <dgm:prSet presAssocID="{BCD05F66-8F6B-4B0C-A3C6-C9D20361DFE9}" presName="invisiNode" presStyleLbl="node1" presStyleIdx="2" presStyleCnt="4"/>
      <dgm:spPr/>
    </dgm:pt>
    <dgm:pt modelId="{5DF1E4F5-DDE3-470F-804C-CEEA9FDC9235}" type="pres">
      <dgm:prSet presAssocID="{BCD05F66-8F6B-4B0C-A3C6-C9D20361DFE9}" presName="imagNode" presStyleLbl="fgImgPlace1" presStyleIdx="2" presStyleCnt="4"/>
      <dgm:spPr>
        <a:xfrm>
          <a:off x="5372670" y="261080"/>
          <a:ext cx="2297412" cy="1435941"/>
        </a:xfrm>
        <a:prstGeom prst="roundRect">
          <a:avLst>
            <a:gd name="adj" fmla="val 10000"/>
          </a:avLst>
        </a:prstGeom>
        <a:blipFill rotWithShape="1">
          <a:blip xmlns:r="http://schemas.openxmlformats.org/officeDocument/2006/relationships" r:embed="rId1"/>
          <a:srcRect/>
          <a:stretch>
            <a:fillRect t="-9000" b="-9000"/>
          </a:stretch>
        </a:blipFill>
        <a:ln w="12700" cap="flat" cmpd="sng" algn="ctr">
          <a:solidFill>
            <a:sysClr val="window" lastClr="FFFFFF">
              <a:hueOff val="0"/>
              <a:satOff val="0"/>
              <a:lumOff val="0"/>
              <a:alphaOff val="0"/>
            </a:sysClr>
          </a:solidFill>
          <a:prstDash val="solid"/>
          <a:miter lim="800000"/>
        </a:ln>
        <a:effectLst/>
      </dgm:spPr>
    </dgm:pt>
    <dgm:pt modelId="{3A750F1A-3CB3-4902-B861-0BD450F6A7F9}" type="pres">
      <dgm:prSet presAssocID="{4B2DD6E5-5A22-46BC-9287-1B2BEA496804}" presName="sibTrans" presStyleLbl="sibTrans2D1" presStyleIdx="0" presStyleCnt="0"/>
      <dgm:spPr/>
    </dgm:pt>
    <dgm:pt modelId="{47C8F89A-FEB3-4E0D-B972-3EE2CC1655EA}" type="pres">
      <dgm:prSet presAssocID="{AF5AD6E9-8BB1-4617-92F2-CEF8DCB3A773}" presName="compNode" presStyleCnt="0"/>
      <dgm:spPr/>
    </dgm:pt>
    <dgm:pt modelId="{878AAFB3-2F46-43D3-8B0E-F8C042850F6A}" type="pres">
      <dgm:prSet presAssocID="{AF5AD6E9-8BB1-4617-92F2-CEF8DCB3A773}" presName="node" presStyleLbl="node1" presStyleIdx="3" presStyleCnt="4">
        <dgm:presLayoutVars>
          <dgm:bulletEnabled val="1"/>
        </dgm:presLayoutVars>
      </dgm:prSet>
      <dgm:spPr/>
    </dgm:pt>
    <dgm:pt modelId="{D5FD8EC3-6C98-40E4-BF58-E99EB0E11872}" type="pres">
      <dgm:prSet presAssocID="{AF5AD6E9-8BB1-4617-92F2-CEF8DCB3A773}" presName="invisiNode" presStyleLbl="node1" presStyleIdx="3" presStyleCnt="4"/>
      <dgm:spPr/>
    </dgm:pt>
    <dgm:pt modelId="{6D085E49-D25E-45EE-AF86-C4EE30E7A03A}" type="pres">
      <dgm:prSet presAssocID="{AF5AD6E9-8BB1-4617-92F2-CEF8DCB3A773}" presName="imagNode" presStyleLbl="fgImgPlace1" presStyleIdx="3" presStyleCnt="4"/>
      <dgm:spPr>
        <a:xfrm>
          <a:off x="7899823" y="261080"/>
          <a:ext cx="2297412" cy="1435941"/>
        </a:xfrm>
        <a:prstGeom prst="roundRect">
          <a:avLst>
            <a:gd name="adj" fmla="val 10000"/>
          </a:avLst>
        </a:prstGeom>
        <a:blipFill rotWithShape="1">
          <a:blip xmlns:r="http://schemas.openxmlformats.org/officeDocument/2006/relationships" r:embed="rId2"/>
          <a:srcRect/>
          <a:stretch>
            <a:fillRect t="-26000" b="-26000"/>
          </a:stretch>
        </a:blipFill>
        <a:ln w="12700" cap="flat" cmpd="sng" algn="ctr">
          <a:solidFill>
            <a:sysClr val="window" lastClr="FFFFFF">
              <a:hueOff val="0"/>
              <a:satOff val="0"/>
              <a:lumOff val="0"/>
              <a:alphaOff val="0"/>
            </a:sysClr>
          </a:solidFill>
          <a:prstDash val="solid"/>
          <a:miter lim="800000"/>
        </a:ln>
        <a:effectLst/>
      </dgm:spPr>
    </dgm:pt>
  </dgm:ptLst>
  <dgm:cxnLst>
    <dgm:cxn modelId="{4E4F7810-3DA4-4B39-B894-B19F9C9CEF21}" type="presOf" srcId="{AF5AD6E9-8BB1-4617-92F2-CEF8DCB3A773}" destId="{878AAFB3-2F46-43D3-8B0E-F8C042850F6A}" srcOrd="0" destOrd="0" presId="urn:microsoft.com/office/officeart/2005/8/layout/pList2"/>
    <dgm:cxn modelId="{F479F92B-BC96-4EB7-8805-9969AD7CE787}" srcId="{4BF20045-2556-4AE1-B983-1955FDA0E13C}" destId="{BEBA9FD0-F395-4A2B-BF44-51DD6EA9F5B2}" srcOrd="0" destOrd="0" parTransId="{AB869466-8993-45F1-938A-6CCFA98D9FF5}" sibTransId="{F7ED399B-24AE-4C85-8014-BC33A6508D61}"/>
    <dgm:cxn modelId="{13A67630-6EDA-459E-BB77-A58A1EB0FFF6}" type="presOf" srcId="{4B2DD6E5-5A22-46BC-9287-1B2BEA496804}" destId="{3A750F1A-3CB3-4902-B861-0BD450F6A7F9}" srcOrd="0" destOrd="0" presId="urn:microsoft.com/office/officeart/2005/8/layout/pList2"/>
    <dgm:cxn modelId="{984F5768-B5E0-46AC-8F0F-F7870C26AF73}" type="presOf" srcId="{F7ED399B-24AE-4C85-8014-BC33A6508D61}" destId="{2524F00F-9777-4F1C-9055-FB90B6D8962C}" srcOrd="0" destOrd="0" presId="urn:microsoft.com/office/officeart/2005/8/layout/pList2"/>
    <dgm:cxn modelId="{6E3CC280-6D43-4AAC-86F9-03F9FC42939D}" type="presOf" srcId="{74C90849-4A04-4F37-83A7-DC817253E8CE}" destId="{3D8072CB-A6DE-4200-A6CE-B75C6C445ED8}" srcOrd="0" destOrd="0" presId="urn:microsoft.com/office/officeart/2005/8/layout/pList2"/>
    <dgm:cxn modelId="{37100E86-CD20-4FB8-8A17-EBEB08F66128}" srcId="{4BF20045-2556-4AE1-B983-1955FDA0E13C}" destId="{AF5AD6E9-8BB1-4617-92F2-CEF8DCB3A773}" srcOrd="3" destOrd="0" parTransId="{02E77AA9-3F26-4D94-AA2E-63249C531989}" sibTransId="{3EC1FA0D-F2F3-4FBC-A61F-7C33F84F23C1}"/>
    <dgm:cxn modelId="{FB88249F-1B97-428A-89F8-710F0263B4C5}" type="presOf" srcId="{4BF20045-2556-4AE1-B983-1955FDA0E13C}" destId="{310711A2-3079-486C-AB3B-76E9E4C42C01}" srcOrd="0" destOrd="0" presId="urn:microsoft.com/office/officeart/2005/8/layout/pList2"/>
    <dgm:cxn modelId="{DD1B18C8-5BD7-428E-B1FA-BD020CB77004}" type="presOf" srcId="{8C5D6792-A1D5-45EE-A643-2FF6E7CCA98A}" destId="{345F94CB-15DF-444A-95EB-622D67663178}" srcOrd="0" destOrd="0" presId="urn:microsoft.com/office/officeart/2005/8/layout/pList2"/>
    <dgm:cxn modelId="{DF5103D8-54DA-470D-A0A9-F23D6105B0BF}" type="presOf" srcId="{BEBA9FD0-F395-4A2B-BF44-51DD6EA9F5B2}" destId="{C2C990F7-5C7D-42C3-8C43-B11ABA713B02}" srcOrd="0" destOrd="0" presId="urn:microsoft.com/office/officeart/2005/8/layout/pList2"/>
    <dgm:cxn modelId="{A502B8D9-04AC-4A2B-94F8-4CB572C6489C}" srcId="{4BF20045-2556-4AE1-B983-1955FDA0E13C}" destId="{74C90849-4A04-4F37-83A7-DC817253E8CE}" srcOrd="1" destOrd="0" parTransId="{77EF4B72-AEF3-4EAE-8D46-347DCE9D393E}" sibTransId="{8C5D6792-A1D5-45EE-A643-2FF6E7CCA98A}"/>
    <dgm:cxn modelId="{815B04EA-5F6C-41D3-B75F-4CA7B97010BC}" type="presOf" srcId="{BCD05F66-8F6B-4B0C-A3C6-C9D20361DFE9}" destId="{5CF39FDE-7832-4396-930C-CC4BC47D6D4D}" srcOrd="0" destOrd="0" presId="urn:microsoft.com/office/officeart/2005/8/layout/pList2"/>
    <dgm:cxn modelId="{B6F068F4-5045-4CEC-90F4-A0CA535DA053}" srcId="{4BF20045-2556-4AE1-B983-1955FDA0E13C}" destId="{BCD05F66-8F6B-4B0C-A3C6-C9D20361DFE9}" srcOrd="2" destOrd="0" parTransId="{2666E39A-8797-4F1A-B735-E6A73F6524DF}" sibTransId="{4B2DD6E5-5A22-46BC-9287-1B2BEA496804}"/>
    <dgm:cxn modelId="{8A379BA1-868A-40D4-872A-CAB4C296FC3E}" type="presParOf" srcId="{310711A2-3079-486C-AB3B-76E9E4C42C01}" destId="{0D984BEC-49B3-4A9C-865E-39FF258A03A2}" srcOrd="0" destOrd="0" presId="urn:microsoft.com/office/officeart/2005/8/layout/pList2"/>
    <dgm:cxn modelId="{7926355C-04D2-4087-9BAE-A54D34A14B55}" type="presParOf" srcId="{310711A2-3079-486C-AB3B-76E9E4C42C01}" destId="{12DE08DE-6479-409F-8034-0ED7F0001992}" srcOrd="1" destOrd="0" presId="urn:microsoft.com/office/officeart/2005/8/layout/pList2"/>
    <dgm:cxn modelId="{ECD6F673-544E-48C5-AE4E-8EC80ACF212C}" type="presParOf" srcId="{12DE08DE-6479-409F-8034-0ED7F0001992}" destId="{726A1012-3266-4BB0-BD98-68F9B0B755EA}" srcOrd="0" destOrd="0" presId="urn:microsoft.com/office/officeart/2005/8/layout/pList2"/>
    <dgm:cxn modelId="{3D8BA475-D34C-46D7-A7D4-3B1A3850BE6C}" type="presParOf" srcId="{726A1012-3266-4BB0-BD98-68F9B0B755EA}" destId="{C2C990F7-5C7D-42C3-8C43-B11ABA713B02}" srcOrd="0" destOrd="0" presId="urn:microsoft.com/office/officeart/2005/8/layout/pList2"/>
    <dgm:cxn modelId="{5481D96F-B3C6-44F9-AFEA-0C36F68D6AB4}" type="presParOf" srcId="{726A1012-3266-4BB0-BD98-68F9B0B755EA}" destId="{47AFA7FE-E417-49FC-8741-7CBE215FBA14}" srcOrd="1" destOrd="0" presId="urn:microsoft.com/office/officeart/2005/8/layout/pList2"/>
    <dgm:cxn modelId="{607E0EF2-550A-4B13-B951-54863EAF4CF6}" type="presParOf" srcId="{726A1012-3266-4BB0-BD98-68F9B0B755EA}" destId="{64515820-204B-44D6-ADE7-5E81242D04B1}" srcOrd="2" destOrd="0" presId="urn:microsoft.com/office/officeart/2005/8/layout/pList2"/>
    <dgm:cxn modelId="{D1BCA0DF-4701-4EC3-82B8-F2E0F26C8252}" type="presParOf" srcId="{12DE08DE-6479-409F-8034-0ED7F0001992}" destId="{2524F00F-9777-4F1C-9055-FB90B6D8962C}" srcOrd="1" destOrd="0" presId="urn:microsoft.com/office/officeart/2005/8/layout/pList2"/>
    <dgm:cxn modelId="{C5C4F72A-1543-40E2-B2A6-3E0B13130244}" type="presParOf" srcId="{12DE08DE-6479-409F-8034-0ED7F0001992}" destId="{88E0CE73-FFFE-4DF2-BAF1-07AFD0914A96}" srcOrd="2" destOrd="0" presId="urn:microsoft.com/office/officeart/2005/8/layout/pList2"/>
    <dgm:cxn modelId="{020ADE0B-E650-497A-A94C-6A4E930B5B49}" type="presParOf" srcId="{88E0CE73-FFFE-4DF2-BAF1-07AFD0914A96}" destId="{3D8072CB-A6DE-4200-A6CE-B75C6C445ED8}" srcOrd="0" destOrd="0" presId="urn:microsoft.com/office/officeart/2005/8/layout/pList2"/>
    <dgm:cxn modelId="{AC056233-4C47-4842-81D0-F625E27F32A8}" type="presParOf" srcId="{88E0CE73-FFFE-4DF2-BAF1-07AFD0914A96}" destId="{23F40FCD-00CB-4CD3-998C-3D8152AD0029}" srcOrd="1" destOrd="0" presId="urn:microsoft.com/office/officeart/2005/8/layout/pList2"/>
    <dgm:cxn modelId="{5FAD9570-6179-4BDA-8826-B7E3E8329759}" type="presParOf" srcId="{88E0CE73-FFFE-4DF2-BAF1-07AFD0914A96}" destId="{4F928DF4-1CA7-484C-B3B2-9CEE8AFA18B0}" srcOrd="2" destOrd="0" presId="urn:microsoft.com/office/officeart/2005/8/layout/pList2"/>
    <dgm:cxn modelId="{C40E0AAE-0F7D-4D20-9DE2-83F8623B233A}" type="presParOf" srcId="{12DE08DE-6479-409F-8034-0ED7F0001992}" destId="{345F94CB-15DF-444A-95EB-622D67663178}" srcOrd="3" destOrd="0" presId="urn:microsoft.com/office/officeart/2005/8/layout/pList2"/>
    <dgm:cxn modelId="{7CBCB698-A701-4425-BABE-882327822982}" type="presParOf" srcId="{12DE08DE-6479-409F-8034-0ED7F0001992}" destId="{E0B173A5-AF91-49C7-BC77-E793858F9B7C}" srcOrd="4" destOrd="0" presId="urn:microsoft.com/office/officeart/2005/8/layout/pList2"/>
    <dgm:cxn modelId="{74809B15-2545-49FB-9D1B-16071D6AB601}" type="presParOf" srcId="{E0B173A5-AF91-49C7-BC77-E793858F9B7C}" destId="{5CF39FDE-7832-4396-930C-CC4BC47D6D4D}" srcOrd="0" destOrd="0" presId="urn:microsoft.com/office/officeart/2005/8/layout/pList2"/>
    <dgm:cxn modelId="{76AE2301-F8E8-4127-9FE5-0710F3B74280}" type="presParOf" srcId="{E0B173A5-AF91-49C7-BC77-E793858F9B7C}" destId="{E1BD1242-51B7-4B5F-A6F1-300312BCDFB7}" srcOrd="1" destOrd="0" presId="urn:microsoft.com/office/officeart/2005/8/layout/pList2"/>
    <dgm:cxn modelId="{6A0C4C08-53BD-4EFF-9395-EEA1FE51DFD3}" type="presParOf" srcId="{E0B173A5-AF91-49C7-BC77-E793858F9B7C}" destId="{5DF1E4F5-DDE3-470F-804C-CEEA9FDC9235}" srcOrd="2" destOrd="0" presId="urn:microsoft.com/office/officeart/2005/8/layout/pList2"/>
    <dgm:cxn modelId="{8E13055E-572F-4DED-B3D8-63AA1648E8AB}" type="presParOf" srcId="{12DE08DE-6479-409F-8034-0ED7F0001992}" destId="{3A750F1A-3CB3-4902-B861-0BD450F6A7F9}" srcOrd="5" destOrd="0" presId="urn:microsoft.com/office/officeart/2005/8/layout/pList2"/>
    <dgm:cxn modelId="{F398801D-7B4A-48D5-8790-EF0559B33D9D}" type="presParOf" srcId="{12DE08DE-6479-409F-8034-0ED7F0001992}" destId="{47C8F89A-FEB3-4E0D-B972-3EE2CC1655EA}" srcOrd="6" destOrd="0" presId="urn:microsoft.com/office/officeart/2005/8/layout/pList2"/>
    <dgm:cxn modelId="{B5488171-F27D-4A53-9D42-71AFF63FB6E5}" type="presParOf" srcId="{47C8F89A-FEB3-4E0D-B972-3EE2CC1655EA}" destId="{878AAFB3-2F46-43D3-8B0E-F8C042850F6A}" srcOrd="0" destOrd="0" presId="urn:microsoft.com/office/officeart/2005/8/layout/pList2"/>
    <dgm:cxn modelId="{BFF32F9F-F75D-4973-A1FF-99D9338F1475}" type="presParOf" srcId="{47C8F89A-FEB3-4E0D-B972-3EE2CC1655EA}" destId="{D5FD8EC3-6C98-40E4-BF58-E99EB0E11872}" srcOrd="1" destOrd="0" presId="urn:microsoft.com/office/officeart/2005/8/layout/pList2"/>
    <dgm:cxn modelId="{92DBB3F6-A384-4DA2-B123-3B5A941455C0}" type="presParOf" srcId="{47C8F89A-FEB3-4E0D-B972-3EE2CC1655EA}" destId="{6D085E49-D25E-45EE-AF86-C4EE30E7A03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66F7AD-9D77-4C41-BDB0-3BDFE361ECC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FA0BB8E-3270-4DCE-A182-B66EC4CF2C1F}">
      <dgm:prSet phldrT="[Text]"/>
      <dgm:spPr/>
      <dgm:t>
        <a:bodyPr/>
        <a:lstStyle/>
        <a:p>
          <a:r>
            <a:rPr lang="en-US" dirty="0"/>
            <a:t>Technical</a:t>
          </a:r>
        </a:p>
      </dgm:t>
    </dgm:pt>
    <dgm:pt modelId="{8BCB4832-9F12-4B16-835C-7BC410FBE368}" type="parTrans" cxnId="{1907FBF8-7E40-4FE9-9D4C-B7E58D1904FD}">
      <dgm:prSet/>
      <dgm:spPr/>
      <dgm:t>
        <a:bodyPr/>
        <a:lstStyle/>
        <a:p>
          <a:endParaRPr lang="en-US"/>
        </a:p>
      </dgm:t>
    </dgm:pt>
    <dgm:pt modelId="{1E8D3ACB-3034-4688-A8A1-8454F13E1527}" type="sibTrans" cxnId="{1907FBF8-7E40-4FE9-9D4C-B7E58D1904FD}">
      <dgm:prSet/>
      <dgm:spPr/>
      <dgm:t>
        <a:bodyPr/>
        <a:lstStyle/>
        <a:p>
          <a:endParaRPr lang="en-US"/>
        </a:p>
      </dgm:t>
    </dgm:pt>
    <dgm:pt modelId="{D4E2CE8C-CA49-42CE-BE9D-069BC8488745}">
      <dgm:prSet phldrT="[Text]"/>
      <dgm:spPr/>
      <dgm:t>
        <a:bodyPr/>
        <a:lstStyle/>
        <a:p>
          <a:r>
            <a:rPr lang="en-US" dirty="0"/>
            <a:t>System buildout complete</a:t>
          </a:r>
        </a:p>
      </dgm:t>
    </dgm:pt>
    <dgm:pt modelId="{CE92B759-3E79-40A8-87D5-9A16ABD0B992}" type="parTrans" cxnId="{EDE44AF5-298C-4630-B335-50D73290DE5D}">
      <dgm:prSet/>
      <dgm:spPr/>
      <dgm:t>
        <a:bodyPr/>
        <a:lstStyle/>
        <a:p>
          <a:endParaRPr lang="en-US"/>
        </a:p>
      </dgm:t>
    </dgm:pt>
    <dgm:pt modelId="{EC0632CD-0B12-49C5-88AB-8CE5EB44EB88}" type="sibTrans" cxnId="{EDE44AF5-298C-4630-B335-50D73290DE5D}">
      <dgm:prSet/>
      <dgm:spPr/>
      <dgm:t>
        <a:bodyPr/>
        <a:lstStyle/>
        <a:p>
          <a:endParaRPr lang="en-US"/>
        </a:p>
      </dgm:t>
    </dgm:pt>
    <dgm:pt modelId="{70EE3148-A503-47D4-A7EE-622BB0F9BA65}">
      <dgm:prSet phldrT="[Text]"/>
      <dgm:spPr/>
      <dgm:t>
        <a:bodyPr/>
        <a:lstStyle/>
        <a:p>
          <a:r>
            <a:rPr lang="en-US" dirty="0"/>
            <a:t>Automated</a:t>
          </a:r>
        </a:p>
      </dgm:t>
    </dgm:pt>
    <dgm:pt modelId="{FE352E7F-3525-4175-8F8D-8D15080BCAA6}" type="parTrans" cxnId="{D2D44FBA-F5E8-4790-88AF-2FAA36835454}">
      <dgm:prSet/>
      <dgm:spPr/>
      <dgm:t>
        <a:bodyPr/>
        <a:lstStyle/>
        <a:p>
          <a:endParaRPr lang="en-US"/>
        </a:p>
      </dgm:t>
    </dgm:pt>
    <dgm:pt modelId="{63E1E9A4-27B7-4798-B18A-EB134E5B3196}" type="sibTrans" cxnId="{D2D44FBA-F5E8-4790-88AF-2FAA36835454}">
      <dgm:prSet/>
      <dgm:spPr/>
      <dgm:t>
        <a:bodyPr/>
        <a:lstStyle/>
        <a:p>
          <a:endParaRPr lang="en-US"/>
        </a:p>
      </dgm:t>
    </dgm:pt>
    <dgm:pt modelId="{B3B2EA95-354C-48FC-A333-0C3F3190B9F1}">
      <dgm:prSet phldrT="[Text]"/>
      <dgm:spPr/>
      <dgm:t>
        <a:bodyPr/>
        <a:lstStyle/>
        <a:p>
          <a:r>
            <a:rPr lang="en-US" dirty="0"/>
            <a:t>Acceptable performance</a:t>
          </a:r>
        </a:p>
      </dgm:t>
    </dgm:pt>
    <dgm:pt modelId="{76EFAF7A-FB4E-4398-BE3D-CE75D58C5CA6}" type="parTrans" cxnId="{6F0B360E-845B-42B3-BABF-8CC7737E1CB2}">
      <dgm:prSet/>
      <dgm:spPr/>
      <dgm:t>
        <a:bodyPr/>
        <a:lstStyle/>
        <a:p>
          <a:endParaRPr lang="en-US"/>
        </a:p>
      </dgm:t>
    </dgm:pt>
    <dgm:pt modelId="{66538A1A-A14E-4FBB-810C-17008F58CD91}" type="sibTrans" cxnId="{6F0B360E-845B-42B3-BABF-8CC7737E1CB2}">
      <dgm:prSet/>
      <dgm:spPr/>
      <dgm:t>
        <a:bodyPr/>
        <a:lstStyle/>
        <a:p>
          <a:endParaRPr lang="en-US"/>
        </a:p>
      </dgm:t>
    </dgm:pt>
    <dgm:pt modelId="{198DE627-56C6-4C61-A58C-DABA7FBDCA53}" type="pres">
      <dgm:prSet presAssocID="{3C66F7AD-9D77-4C41-BDB0-3BDFE361ECCF}" presName="theList" presStyleCnt="0">
        <dgm:presLayoutVars>
          <dgm:dir/>
          <dgm:animLvl val="lvl"/>
          <dgm:resizeHandles val="exact"/>
        </dgm:presLayoutVars>
      </dgm:prSet>
      <dgm:spPr/>
    </dgm:pt>
    <dgm:pt modelId="{77A71BAA-9F5E-4FC4-B387-86BA71F0923B}" type="pres">
      <dgm:prSet presAssocID="{9FA0BB8E-3270-4DCE-A182-B66EC4CF2C1F}" presName="compNode" presStyleCnt="0"/>
      <dgm:spPr/>
    </dgm:pt>
    <dgm:pt modelId="{D59CC316-8DDC-4675-A413-2A77042AFFDE}" type="pres">
      <dgm:prSet presAssocID="{9FA0BB8E-3270-4DCE-A182-B66EC4CF2C1F}" presName="aNode" presStyleLbl="bgShp" presStyleIdx="0" presStyleCnt="1"/>
      <dgm:spPr/>
    </dgm:pt>
    <dgm:pt modelId="{88468582-5257-43DB-B3F8-45A5C86A00E5}" type="pres">
      <dgm:prSet presAssocID="{9FA0BB8E-3270-4DCE-A182-B66EC4CF2C1F}" presName="textNode" presStyleLbl="bgShp" presStyleIdx="0" presStyleCnt="1"/>
      <dgm:spPr/>
    </dgm:pt>
    <dgm:pt modelId="{696A274A-76B1-40FC-9A01-CB3E019D2863}" type="pres">
      <dgm:prSet presAssocID="{9FA0BB8E-3270-4DCE-A182-B66EC4CF2C1F}" presName="compChildNode" presStyleCnt="0"/>
      <dgm:spPr/>
    </dgm:pt>
    <dgm:pt modelId="{DC0DFDB1-895C-4223-B1FE-E91D39C67964}" type="pres">
      <dgm:prSet presAssocID="{9FA0BB8E-3270-4DCE-A182-B66EC4CF2C1F}" presName="theInnerList" presStyleCnt="0"/>
      <dgm:spPr/>
    </dgm:pt>
    <dgm:pt modelId="{F7B468F7-8A24-426F-A46A-841BBF46B53F}" type="pres">
      <dgm:prSet presAssocID="{D4E2CE8C-CA49-42CE-BE9D-069BC8488745}" presName="childNode" presStyleLbl="node1" presStyleIdx="0" presStyleCnt="3">
        <dgm:presLayoutVars>
          <dgm:bulletEnabled val="1"/>
        </dgm:presLayoutVars>
      </dgm:prSet>
      <dgm:spPr/>
    </dgm:pt>
    <dgm:pt modelId="{80380F88-1BFB-4C66-8417-2609AB54B4C2}" type="pres">
      <dgm:prSet presAssocID="{D4E2CE8C-CA49-42CE-BE9D-069BC8488745}" presName="aSpace2" presStyleCnt="0"/>
      <dgm:spPr/>
    </dgm:pt>
    <dgm:pt modelId="{823532FA-46BA-4C3A-8E7F-EE33EBD31BD1}" type="pres">
      <dgm:prSet presAssocID="{70EE3148-A503-47D4-A7EE-622BB0F9BA65}" presName="childNode" presStyleLbl="node1" presStyleIdx="1" presStyleCnt="3">
        <dgm:presLayoutVars>
          <dgm:bulletEnabled val="1"/>
        </dgm:presLayoutVars>
      </dgm:prSet>
      <dgm:spPr/>
    </dgm:pt>
    <dgm:pt modelId="{096A4D29-B7FB-4F90-A4B6-1C18CD38606B}" type="pres">
      <dgm:prSet presAssocID="{70EE3148-A503-47D4-A7EE-622BB0F9BA65}" presName="aSpace2" presStyleCnt="0"/>
      <dgm:spPr/>
    </dgm:pt>
    <dgm:pt modelId="{C3FCC167-C04E-4863-B640-F512F35278DF}" type="pres">
      <dgm:prSet presAssocID="{B3B2EA95-354C-48FC-A333-0C3F3190B9F1}" presName="childNode" presStyleLbl="node1" presStyleIdx="2" presStyleCnt="3">
        <dgm:presLayoutVars>
          <dgm:bulletEnabled val="1"/>
        </dgm:presLayoutVars>
      </dgm:prSet>
      <dgm:spPr/>
    </dgm:pt>
  </dgm:ptLst>
  <dgm:cxnLst>
    <dgm:cxn modelId="{6F0B360E-845B-42B3-BABF-8CC7737E1CB2}" srcId="{9FA0BB8E-3270-4DCE-A182-B66EC4CF2C1F}" destId="{B3B2EA95-354C-48FC-A333-0C3F3190B9F1}" srcOrd="2" destOrd="0" parTransId="{76EFAF7A-FB4E-4398-BE3D-CE75D58C5CA6}" sibTransId="{66538A1A-A14E-4FBB-810C-17008F58CD91}"/>
    <dgm:cxn modelId="{041C8A2C-914B-44FF-BD33-2AB81F7483D9}" type="presOf" srcId="{D4E2CE8C-CA49-42CE-BE9D-069BC8488745}" destId="{F7B468F7-8A24-426F-A46A-841BBF46B53F}" srcOrd="0" destOrd="0" presId="urn:microsoft.com/office/officeart/2005/8/layout/lProcess2"/>
    <dgm:cxn modelId="{B27F733B-022D-4A5C-8433-5FB89E15D758}" type="presOf" srcId="{B3B2EA95-354C-48FC-A333-0C3F3190B9F1}" destId="{C3FCC167-C04E-4863-B640-F512F35278DF}" srcOrd="0" destOrd="0" presId="urn:microsoft.com/office/officeart/2005/8/layout/lProcess2"/>
    <dgm:cxn modelId="{43E96A61-28C3-423F-8785-3E4F69953AF8}" type="presOf" srcId="{9FA0BB8E-3270-4DCE-A182-B66EC4CF2C1F}" destId="{88468582-5257-43DB-B3F8-45A5C86A00E5}" srcOrd="1" destOrd="0" presId="urn:microsoft.com/office/officeart/2005/8/layout/lProcess2"/>
    <dgm:cxn modelId="{1204776F-D187-425A-A3C5-F4F6996CF622}" type="presOf" srcId="{70EE3148-A503-47D4-A7EE-622BB0F9BA65}" destId="{823532FA-46BA-4C3A-8E7F-EE33EBD31BD1}" srcOrd="0" destOrd="0" presId="urn:microsoft.com/office/officeart/2005/8/layout/lProcess2"/>
    <dgm:cxn modelId="{ED7F7191-8D2A-4702-881F-B4F93777F3C6}" type="presOf" srcId="{9FA0BB8E-3270-4DCE-A182-B66EC4CF2C1F}" destId="{D59CC316-8DDC-4675-A413-2A77042AFFDE}" srcOrd="0" destOrd="0" presId="urn:microsoft.com/office/officeart/2005/8/layout/lProcess2"/>
    <dgm:cxn modelId="{D2D44FBA-F5E8-4790-88AF-2FAA36835454}" srcId="{9FA0BB8E-3270-4DCE-A182-B66EC4CF2C1F}" destId="{70EE3148-A503-47D4-A7EE-622BB0F9BA65}" srcOrd="1" destOrd="0" parTransId="{FE352E7F-3525-4175-8F8D-8D15080BCAA6}" sibTransId="{63E1E9A4-27B7-4798-B18A-EB134E5B3196}"/>
    <dgm:cxn modelId="{6FF2ABC1-68B2-4B90-A23F-2FD6D69DA394}" type="presOf" srcId="{3C66F7AD-9D77-4C41-BDB0-3BDFE361ECCF}" destId="{198DE627-56C6-4C61-A58C-DABA7FBDCA53}" srcOrd="0" destOrd="0" presId="urn:microsoft.com/office/officeart/2005/8/layout/lProcess2"/>
    <dgm:cxn modelId="{EDE44AF5-298C-4630-B335-50D73290DE5D}" srcId="{9FA0BB8E-3270-4DCE-A182-B66EC4CF2C1F}" destId="{D4E2CE8C-CA49-42CE-BE9D-069BC8488745}" srcOrd="0" destOrd="0" parTransId="{CE92B759-3E79-40A8-87D5-9A16ABD0B992}" sibTransId="{EC0632CD-0B12-49C5-88AB-8CE5EB44EB88}"/>
    <dgm:cxn modelId="{1907FBF8-7E40-4FE9-9D4C-B7E58D1904FD}" srcId="{3C66F7AD-9D77-4C41-BDB0-3BDFE361ECCF}" destId="{9FA0BB8E-3270-4DCE-A182-B66EC4CF2C1F}" srcOrd="0" destOrd="0" parTransId="{8BCB4832-9F12-4B16-835C-7BC410FBE368}" sibTransId="{1E8D3ACB-3034-4688-A8A1-8454F13E1527}"/>
    <dgm:cxn modelId="{DFE3F71C-557E-44A8-B8CD-2265A31D524E}" type="presParOf" srcId="{198DE627-56C6-4C61-A58C-DABA7FBDCA53}" destId="{77A71BAA-9F5E-4FC4-B387-86BA71F0923B}" srcOrd="0" destOrd="0" presId="urn:microsoft.com/office/officeart/2005/8/layout/lProcess2"/>
    <dgm:cxn modelId="{0C70C485-85D5-4ACD-A1AC-07BBAEAEF6C2}" type="presParOf" srcId="{77A71BAA-9F5E-4FC4-B387-86BA71F0923B}" destId="{D59CC316-8DDC-4675-A413-2A77042AFFDE}" srcOrd="0" destOrd="0" presId="urn:microsoft.com/office/officeart/2005/8/layout/lProcess2"/>
    <dgm:cxn modelId="{1F74E1F8-4584-4D16-A304-400524C5745E}" type="presParOf" srcId="{77A71BAA-9F5E-4FC4-B387-86BA71F0923B}" destId="{88468582-5257-43DB-B3F8-45A5C86A00E5}" srcOrd="1" destOrd="0" presId="urn:microsoft.com/office/officeart/2005/8/layout/lProcess2"/>
    <dgm:cxn modelId="{DD1D83AC-973E-4BCB-99AC-2515748C262F}" type="presParOf" srcId="{77A71BAA-9F5E-4FC4-B387-86BA71F0923B}" destId="{696A274A-76B1-40FC-9A01-CB3E019D2863}" srcOrd="2" destOrd="0" presId="urn:microsoft.com/office/officeart/2005/8/layout/lProcess2"/>
    <dgm:cxn modelId="{31148A59-4512-46B9-9C8D-81D426E717F2}" type="presParOf" srcId="{696A274A-76B1-40FC-9A01-CB3E019D2863}" destId="{DC0DFDB1-895C-4223-B1FE-E91D39C67964}" srcOrd="0" destOrd="0" presId="urn:microsoft.com/office/officeart/2005/8/layout/lProcess2"/>
    <dgm:cxn modelId="{C1C138EF-AD99-4CE3-91CC-FF086D509141}" type="presParOf" srcId="{DC0DFDB1-895C-4223-B1FE-E91D39C67964}" destId="{F7B468F7-8A24-426F-A46A-841BBF46B53F}" srcOrd="0" destOrd="0" presId="urn:microsoft.com/office/officeart/2005/8/layout/lProcess2"/>
    <dgm:cxn modelId="{9D09F0CC-A064-482B-87AD-2A28256B2152}" type="presParOf" srcId="{DC0DFDB1-895C-4223-B1FE-E91D39C67964}" destId="{80380F88-1BFB-4C66-8417-2609AB54B4C2}" srcOrd="1" destOrd="0" presId="urn:microsoft.com/office/officeart/2005/8/layout/lProcess2"/>
    <dgm:cxn modelId="{286B218B-E801-4989-8D2C-5D52FE6D674C}" type="presParOf" srcId="{DC0DFDB1-895C-4223-B1FE-E91D39C67964}" destId="{823532FA-46BA-4C3A-8E7F-EE33EBD31BD1}" srcOrd="2" destOrd="0" presId="urn:microsoft.com/office/officeart/2005/8/layout/lProcess2"/>
    <dgm:cxn modelId="{5FD0A0C7-415B-426E-AC86-3CD61C96BE30}" type="presParOf" srcId="{DC0DFDB1-895C-4223-B1FE-E91D39C67964}" destId="{096A4D29-B7FB-4F90-A4B6-1C18CD38606B}" srcOrd="3" destOrd="0" presId="urn:microsoft.com/office/officeart/2005/8/layout/lProcess2"/>
    <dgm:cxn modelId="{DA83CB5A-E12E-48C3-80BC-862DFC829A77}" type="presParOf" srcId="{DC0DFDB1-895C-4223-B1FE-E91D39C67964}" destId="{C3FCC167-C04E-4863-B640-F512F35278DF}"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66F7AD-9D77-4C41-BDB0-3BDFE361ECC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7AD3D94-5E6B-4B8A-AF09-F4DCF1244696}">
      <dgm:prSet phldrT="[Text]"/>
      <dgm:spPr/>
      <dgm:t>
        <a:bodyPr/>
        <a:lstStyle/>
        <a:p>
          <a:r>
            <a:rPr lang="en-US" dirty="0"/>
            <a:t>Data</a:t>
          </a:r>
        </a:p>
      </dgm:t>
    </dgm:pt>
    <dgm:pt modelId="{DE87BCFF-7454-4493-BA1B-9B00CCDC64BA}" type="parTrans" cxnId="{7610DC90-0A2B-4109-B1C5-E2398742B81D}">
      <dgm:prSet/>
      <dgm:spPr/>
      <dgm:t>
        <a:bodyPr/>
        <a:lstStyle/>
        <a:p>
          <a:endParaRPr lang="en-US"/>
        </a:p>
      </dgm:t>
    </dgm:pt>
    <dgm:pt modelId="{6491E02E-16F1-4DAD-A79E-68FA624B1014}" type="sibTrans" cxnId="{7610DC90-0A2B-4109-B1C5-E2398742B81D}">
      <dgm:prSet/>
      <dgm:spPr/>
      <dgm:t>
        <a:bodyPr/>
        <a:lstStyle/>
        <a:p>
          <a:endParaRPr lang="en-US"/>
        </a:p>
      </dgm:t>
    </dgm:pt>
    <dgm:pt modelId="{49B9D255-CEC0-43B8-9DDF-D55F98AA03CC}">
      <dgm:prSet phldrT="[Text]"/>
      <dgm:spPr/>
      <dgm:t>
        <a:bodyPr/>
        <a:lstStyle/>
        <a:p>
          <a:r>
            <a:rPr lang="en-US" dirty="0"/>
            <a:t>Effective import and export of data</a:t>
          </a:r>
        </a:p>
      </dgm:t>
    </dgm:pt>
    <dgm:pt modelId="{27FD3DFB-3E54-40BE-A4B1-6B848617968A}" type="parTrans" cxnId="{32FD3104-DDE1-4FD6-8AEC-086EDF6E7D67}">
      <dgm:prSet/>
      <dgm:spPr/>
      <dgm:t>
        <a:bodyPr/>
        <a:lstStyle/>
        <a:p>
          <a:endParaRPr lang="en-US"/>
        </a:p>
      </dgm:t>
    </dgm:pt>
    <dgm:pt modelId="{D78FEEAD-47C1-4CBA-B87A-AEEDD7CF84B1}" type="sibTrans" cxnId="{32FD3104-DDE1-4FD6-8AEC-086EDF6E7D67}">
      <dgm:prSet/>
      <dgm:spPr/>
      <dgm:t>
        <a:bodyPr/>
        <a:lstStyle/>
        <a:p>
          <a:endParaRPr lang="en-US"/>
        </a:p>
      </dgm:t>
    </dgm:pt>
    <dgm:pt modelId="{75DEFA64-FB5E-434F-9B36-C019F88858D0}">
      <dgm:prSet phldrT="[Text]"/>
      <dgm:spPr/>
      <dgm:t>
        <a:bodyPr/>
        <a:lstStyle/>
        <a:p>
          <a:r>
            <a:rPr lang="en-US" dirty="0"/>
            <a:t>Assessment of data quality and impact on overall usability</a:t>
          </a:r>
        </a:p>
      </dgm:t>
    </dgm:pt>
    <dgm:pt modelId="{7C4D2656-7331-4A76-BC5F-79293193BDDB}" type="parTrans" cxnId="{34E310AB-76C0-495E-8B44-B48F1F72D70D}">
      <dgm:prSet/>
      <dgm:spPr/>
      <dgm:t>
        <a:bodyPr/>
        <a:lstStyle/>
        <a:p>
          <a:endParaRPr lang="en-US"/>
        </a:p>
      </dgm:t>
    </dgm:pt>
    <dgm:pt modelId="{AA895E63-46AA-4A5F-B64D-8BFC7C9C3F7D}" type="sibTrans" cxnId="{34E310AB-76C0-495E-8B44-B48F1F72D70D}">
      <dgm:prSet/>
      <dgm:spPr/>
      <dgm:t>
        <a:bodyPr/>
        <a:lstStyle/>
        <a:p>
          <a:endParaRPr lang="en-US"/>
        </a:p>
      </dgm:t>
    </dgm:pt>
    <dgm:pt modelId="{198DE627-56C6-4C61-A58C-DABA7FBDCA53}" type="pres">
      <dgm:prSet presAssocID="{3C66F7AD-9D77-4C41-BDB0-3BDFE361ECCF}" presName="theList" presStyleCnt="0">
        <dgm:presLayoutVars>
          <dgm:dir/>
          <dgm:animLvl val="lvl"/>
          <dgm:resizeHandles val="exact"/>
        </dgm:presLayoutVars>
      </dgm:prSet>
      <dgm:spPr/>
    </dgm:pt>
    <dgm:pt modelId="{6C417E2B-A9BF-4267-AA60-495F5D499C31}" type="pres">
      <dgm:prSet presAssocID="{D7AD3D94-5E6B-4B8A-AF09-F4DCF1244696}" presName="compNode" presStyleCnt="0"/>
      <dgm:spPr/>
    </dgm:pt>
    <dgm:pt modelId="{F1C6ED7C-536F-4038-A8E7-095B848005B2}" type="pres">
      <dgm:prSet presAssocID="{D7AD3D94-5E6B-4B8A-AF09-F4DCF1244696}" presName="aNode" presStyleLbl="bgShp" presStyleIdx="0" presStyleCnt="1"/>
      <dgm:spPr/>
    </dgm:pt>
    <dgm:pt modelId="{2F431252-DD6F-4718-8A13-8E1D4CD4981A}" type="pres">
      <dgm:prSet presAssocID="{D7AD3D94-5E6B-4B8A-AF09-F4DCF1244696}" presName="textNode" presStyleLbl="bgShp" presStyleIdx="0" presStyleCnt="1"/>
      <dgm:spPr/>
    </dgm:pt>
    <dgm:pt modelId="{B6BBCBFD-0D0F-4C14-B117-85AED6281BAD}" type="pres">
      <dgm:prSet presAssocID="{D7AD3D94-5E6B-4B8A-AF09-F4DCF1244696}" presName="compChildNode" presStyleCnt="0"/>
      <dgm:spPr/>
    </dgm:pt>
    <dgm:pt modelId="{4B86AF1C-9DB7-448F-B1F5-F1AE8F2D303B}" type="pres">
      <dgm:prSet presAssocID="{D7AD3D94-5E6B-4B8A-AF09-F4DCF1244696}" presName="theInnerList" presStyleCnt="0"/>
      <dgm:spPr/>
    </dgm:pt>
    <dgm:pt modelId="{677395B9-E873-401C-8519-E1835D79B0EB}" type="pres">
      <dgm:prSet presAssocID="{49B9D255-CEC0-43B8-9DDF-D55F98AA03CC}" presName="childNode" presStyleLbl="node1" presStyleIdx="0" presStyleCnt="2">
        <dgm:presLayoutVars>
          <dgm:bulletEnabled val="1"/>
        </dgm:presLayoutVars>
      </dgm:prSet>
      <dgm:spPr/>
    </dgm:pt>
    <dgm:pt modelId="{D2AC58CD-C43F-4013-AB86-7528EE037BA0}" type="pres">
      <dgm:prSet presAssocID="{49B9D255-CEC0-43B8-9DDF-D55F98AA03CC}" presName="aSpace2" presStyleCnt="0"/>
      <dgm:spPr/>
    </dgm:pt>
    <dgm:pt modelId="{5DDD4A60-0DA8-4F1F-A3F3-4369FCB50C49}" type="pres">
      <dgm:prSet presAssocID="{75DEFA64-FB5E-434F-9B36-C019F88858D0}" presName="childNode" presStyleLbl="node1" presStyleIdx="1" presStyleCnt="2">
        <dgm:presLayoutVars>
          <dgm:bulletEnabled val="1"/>
        </dgm:presLayoutVars>
      </dgm:prSet>
      <dgm:spPr/>
    </dgm:pt>
  </dgm:ptLst>
  <dgm:cxnLst>
    <dgm:cxn modelId="{32FD3104-DDE1-4FD6-8AEC-086EDF6E7D67}" srcId="{D7AD3D94-5E6B-4B8A-AF09-F4DCF1244696}" destId="{49B9D255-CEC0-43B8-9DDF-D55F98AA03CC}" srcOrd="0" destOrd="0" parTransId="{27FD3DFB-3E54-40BE-A4B1-6B848617968A}" sibTransId="{D78FEEAD-47C1-4CBA-B87A-AEEDD7CF84B1}"/>
    <dgm:cxn modelId="{6F159B3D-076D-49C4-9971-AAD929706F7D}" type="presOf" srcId="{49B9D255-CEC0-43B8-9DDF-D55F98AA03CC}" destId="{677395B9-E873-401C-8519-E1835D79B0EB}" srcOrd="0" destOrd="0" presId="urn:microsoft.com/office/officeart/2005/8/layout/lProcess2"/>
    <dgm:cxn modelId="{7610DC90-0A2B-4109-B1C5-E2398742B81D}" srcId="{3C66F7AD-9D77-4C41-BDB0-3BDFE361ECCF}" destId="{D7AD3D94-5E6B-4B8A-AF09-F4DCF1244696}" srcOrd="0" destOrd="0" parTransId="{DE87BCFF-7454-4493-BA1B-9B00CCDC64BA}" sibTransId="{6491E02E-16F1-4DAD-A79E-68FA624B1014}"/>
    <dgm:cxn modelId="{34E310AB-76C0-495E-8B44-B48F1F72D70D}" srcId="{D7AD3D94-5E6B-4B8A-AF09-F4DCF1244696}" destId="{75DEFA64-FB5E-434F-9B36-C019F88858D0}" srcOrd="1" destOrd="0" parTransId="{7C4D2656-7331-4A76-BC5F-79293193BDDB}" sibTransId="{AA895E63-46AA-4A5F-B64D-8BFC7C9C3F7D}"/>
    <dgm:cxn modelId="{6FF2ABC1-68B2-4B90-A23F-2FD6D69DA394}" type="presOf" srcId="{3C66F7AD-9D77-4C41-BDB0-3BDFE361ECCF}" destId="{198DE627-56C6-4C61-A58C-DABA7FBDCA53}" srcOrd="0" destOrd="0" presId="urn:microsoft.com/office/officeart/2005/8/layout/lProcess2"/>
    <dgm:cxn modelId="{8F491AC4-D7AF-489E-9192-46790E454C72}" type="presOf" srcId="{75DEFA64-FB5E-434F-9B36-C019F88858D0}" destId="{5DDD4A60-0DA8-4F1F-A3F3-4369FCB50C49}" srcOrd="0" destOrd="0" presId="urn:microsoft.com/office/officeart/2005/8/layout/lProcess2"/>
    <dgm:cxn modelId="{CBB1D5D9-960C-4471-A261-3A8E945C80C1}" type="presOf" srcId="{D7AD3D94-5E6B-4B8A-AF09-F4DCF1244696}" destId="{2F431252-DD6F-4718-8A13-8E1D4CD4981A}" srcOrd="1" destOrd="0" presId="urn:microsoft.com/office/officeart/2005/8/layout/lProcess2"/>
    <dgm:cxn modelId="{40B811ED-256D-4B52-BDAC-ECE750C1E3F1}" type="presOf" srcId="{D7AD3D94-5E6B-4B8A-AF09-F4DCF1244696}" destId="{F1C6ED7C-536F-4038-A8E7-095B848005B2}" srcOrd="0" destOrd="0" presId="urn:microsoft.com/office/officeart/2005/8/layout/lProcess2"/>
    <dgm:cxn modelId="{B8DA8233-7E81-4507-B107-E817C89D6464}" type="presParOf" srcId="{198DE627-56C6-4C61-A58C-DABA7FBDCA53}" destId="{6C417E2B-A9BF-4267-AA60-495F5D499C31}" srcOrd="0" destOrd="0" presId="urn:microsoft.com/office/officeart/2005/8/layout/lProcess2"/>
    <dgm:cxn modelId="{3B7599B9-0907-4465-BAA2-4E6529267D23}" type="presParOf" srcId="{6C417E2B-A9BF-4267-AA60-495F5D499C31}" destId="{F1C6ED7C-536F-4038-A8E7-095B848005B2}" srcOrd="0" destOrd="0" presId="urn:microsoft.com/office/officeart/2005/8/layout/lProcess2"/>
    <dgm:cxn modelId="{11B959FF-99BA-4174-88B2-357248162855}" type="presParOf" srcId="{6C417E2B-A9BF-4267-AA60-495F5D499C31}" destId="{2F431252-DD6F-4718-8A13-8E1D4CD4981A}" srcOrd="1" destOrd="0" presId="urn:microsoft.com/office/officeart/2005/8/layout/lProcess2"/>
    <dgm:cxn modelId="{D8996EA2-536D-411E-BA55-1E904D8D2E49}" type="presParOf" srcId="{6C417E2B-A9BF-4267-AA60-495F5D499C31}" destId="{B6BBCBFD-0D0F-4C14-B117-85AED6281BAD}" srcOrd="2" destOrd="0" presId="urn:microsoft.com/office/officeart/2005/8/layout/lProcess2"/>
    <dgm:cxn modelId="{6DC996FE-5BA9-4D25-99E6-3593B9B3B425}" type="presParOf" srcId="{B6BBCBFD-0D0F-4C14-B117-85AED6281BAD}" destId="{4B86AF1C-9DB7-448F-B1F5-F1AE8F2D303B}" srcOrd="0" destOrd="0" presId="urn:microsoft.com/office/officeart/2005/8/layout/lProcess2"/>
    <dgm:cxn modelId="{845DC5F2-E0AF-421A-B764-63CFED55CD10}" type="presParOf" srcId="{4B86AF1C-9DB7-448F-B1F5-F1AE8F2D303B}" destId="{677395B9-E873-401C-8519-E1835D79B0EB}" srcOrd="0" destOrd="0" presId="urn:microsoft.com/office/officeart/2005/8/layout/lProcess2"/>
    <dgm:cxn modelId="{F208CB37-ABC8-4E77-9B01-AB2E6BA79F55}" type="presParOf" srcId="{4B86AF1C-9DB7-448F-B1F5-F1AE8F2D303B}" destId="{D2AC58CD-C43F-4013-AB86-7528EE037BA0}" srcOrd="1" destOrd="0" presId="urn:microsoft.com/office/officeart/2005/8/layout/lProcess2"/>
    <dgm:cxn modelId="{C4E2E68E-4F10-4A3A-9D7D-91AC379D1EF3}" type="presParOf" srcId="{4B86AF1C-9DB7-448F-B1F5-F1AE8F2D303B}" destId="{5DDD4A60-0DA8-4F1F-A3F3-4369FCB50C49}" srcOrd="2"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66F7AD-9D77-4C41-BDB0-3BDFE361ECC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5DEFA64-FB5E-434F-9B36-C019F88858D0}">
      <dgm:prSet phldrT="[Text]"/>
      <dgm:spPr/>
      <dgm:t>
        <a:bodyPr/>
        <a:lstStyle/>
        <a:p>
          <a:r>
            <a:rPr lang="en-US"/>
            <a:t>Cohort</a:t>
          </a:r>
          <a:endParaRPr lang="en-US" dirty="0"/>
        </a:p>
      </dgm:t>
    </dgm:pt>
    <dgm:pt modelId="{7C4D2656-7331-4A76-BC5F-79293193BDDB}" type="parTrans" cxnId="{34E310AB-76C0-495E-8B44-B48F1F72D70D}">
      <dgm:prSet/>
      <dgm:spPr/>
      <dgm:t>
        <a:bodyPr/>
        <a:lstStyle/>
        <a:p>
          <a:endParaRPr lang="en-US"/>
        </a:p>
      </dgm:t>
    </dgm:pt>
    <dgm:pt modelId="{AA895E63-46AA-4A5F-B64D-8BFC7C9C3F7D}" type="sibTrans" cxnId="{34E310AB-76C0-495E-8B44-B48F1F72D70D}">
      <dgm:prSet/>
      <dgm:spPr/>
      <dgm:t>
        <a:bodyPr/>
        <a:lstStyle/>
        <a:p>
          <a:endParaRPr lang="en-US"/>
        </a:p>
      </dgm:t>
    </dgm:pt>
    <dgm:pt modelId="{23FFE87D-D426-4BA1-AD1F-BD4314FF1797}">
      <dgm:prSet phldrT="[Text]"/>
      <dgm:spPr/>
      <dgm:t>
        <a:bodyPr/>
        <a:lstStyle/>
        <a:p>
          <a:r>
            <a:rPr lang="en-US" dirty="0"/>
            <a:t>Understanding personas and use scenarios</a:t>
          </a:r>
        </a:p>
      </dgm:t>
    </dgm:pt>
    <dgm:pt modelId="{97BDE99E-416C-4FE3-96E5-5834BFB34757}" type="sibTrans" cxnId="{87B9A001-2D64-4CDC-8D86-CE857F6E7AEF}">
      <dgm:prSet/>
      <dgm:spPr/>
      <dgm:t>
        <a:bodyPr/>
        <a:lstStyle/>
        <a:p>
          <a:endParaRPr lang="en-US"/>
        </a:p>
      </dgm:t>
    </dgm:pt>
    <dgm:pt modelId="{A3A64BA7-6F76-458F-931C-8C9DE808C3F8}" type="parTrans" cxnId="{87B9A001-2D64-4CDC-8D86-CE857F6E7AEF}">
      <dgm:prSet/>
      <dgm:spPr/>
      <dgm:t>
        <a:bodyPr/>
        <a:lstStyle/>
        <a:p>
          <a:endParaRPr lang="en-US"/>
        </a:p>
      </dgm:t>
    </dgm:pt>
    <dgm:pt modelId="{910DDF4E-4CD2-4DAE-807A-5642064799CA}">
      <dgm:prSet phldrT="[Text]"/>
      <dgm:spPr/>
      <dgm:t>
        <a:bodyPr/>
        <a:lstStyle/>
        <a:p>
          <a:r>
            <a:rPr lang="en-US" dirty="0"/>
            <a:t>Successful recruitment of at least 500 (hoping for 1000)</a:t>
          </a:r>
        </a:p>
      </dgm:t>
    </dgm:pt>
    <dgm:pt modelId="{A07D6F3F-B52B-4A5B-ABC7-D53859E80ED1}" type="sibTrans" cxnId="{6C6A6867-DECF-49DC-8822-A57E2DB37248}">
      <dgm:prSet/>
      <dgm:spPr/>
      <dgm:t>
        <a:bodyPr/>
        <a:lstStyle/>
        <a:p>
          <a:endParaRPr lang="en-US"/>
        </a:p>
      </dgm:t>
    </dgm:pt>
    <dgm:pt modelId="{A9319DD8-EC67-4F14-80E1-EA4410447E35}" type="parTrans" cxnId="{6C6A6867-DECF-49DC-8822-A57E2DB37248}">
      <dgm:prSet/>
      <dgm:spPr/>
      <dgm:t>
        <a:bodyPr/>
        <a:lstStyle/>
        <a:p>
          <a:endParaRPr lang="en-US"/>
        </a:p>
      </dgm:t>
    </dgm:pt>
    <dgm:pt modelId="{668D558B-5988-4D1F-B619-682969B0EB01}">
      <dgm:prSet phldrT="[Text]"/>
      <dgm:spPr/>
      <dgm:t>
        <a:bodyPr/>
        <a:lstStyle/>
        <a:p>
          <a:r>
            <a:rPr lang="en-US" dirty="0"/>
            <a:t>Detailed feedback from a representative set of users</a:t>
          </a:r>
        </a:p>
      </dgm:t>
    </dgm:pt>
    <dgm:pt modelId="{E73D1F82-8477-4456-A689-B7C4350E9033}" type="sibTrans" cxnId="{F99F284B-7EA7-486E-B8E7-D60CA957D390}">
      <dgm:prSet/>
      <dgm:spPr/>
      <dgm:t>
        <a:bodyPr/>
        <a:lstStyle/>
        <a:p>
          <a:endParaRPr lang="en-US"/>
        </a:p>
      </dgm:t>
    </dgm:pt>
    <dgm:pt modelId="{BC6DA1C5-7326-4544-AFD1-1E81648ACCA9}" type="parTrans" cxnId="{F99F284B-7EA7-486E-B8E7-D60CA957D390}">
      <dgm:prSet/>
      <dgm:spPr/>
      <dgm:t>
        <a:bodyPr/>
        <a:lstStyle/>
        <a:p>
          <a:endParaRPr lang="en-US"/>
        </a:p>
      </dgm:t>
    </dgm:pt>
    <dgm:pt modelId="{198DE627-56C6-4C61-A58C-DABA7FBDCA53}" type="pres">
      <dgm:prSet presAssocID="{3C66F7AD-9D77-4C41-BDB0-3BDFE361ECCF}" presName="theList" presStyleCnt="0">
        <dgm:presLayoutVars>
          <dgm:dir/>
          <dgm:animLvl val="lvl"/>
          <dgm:resizeHandles val="exact"/>
        </dgm:presLayoutVars>
      </dgm:prSet>
      <dgm:spPr/>
    </dgm:pt>
    <dgm:pt modelId="{3389523B-AE5F-4239-BCE7-BD63BBB5F414}" type="pres">
      <dgm:prSet presAssocID="{75DEFA64-FB5E-434F-9B36-C019F88858D0}" presName="compNode" presStyleCnt="0"/>
      <dgm:spPr/>
    </dgm:pt>
    <dgm:pt modelId="{6749635E-D450-4992-8996-A4B785623BCE}" type="pres">
      <dgm:prSet presAssocID="{75DEFA64-FB5E-434F-9B36-C019F88858D0}" presName="aNode" presStyleLbl="bgShp" presStyleIdx="0" presStyleCnt="1"/>
      <dgm:spPr/>
    </dgm:pt>
    <dgm:pt modelId="{0F2929A5-4CB2-4FA2-BF68-869B9D944018}" type="pres">
      <dgm:prSet presAssocID="{75DEFA64-FB5E-434F-9B36-C019F88858D0}" presName="textNode" presStyleLbl="bgShp" presStyleIdx="0" presStyleCnt="1"/>
      <dgm:spPr/>
    </dgm:pt>
    <dgm:pt modelId="{4F77DCE3-0AE3-41AA-AF40-AE0CE0FB4369}" type="pres">
      <dgm:prSet presAssocID="{75DEFA64-FB5E-434F-9B36-C019F88858D0}" presName="compChildNode" presStyleCnt="0"/>
      <dgm:spPr/>
    </dgm:pt>
    <dgm:pt modelId="{3452E561-5E62-4FD8-B4E3-C6F2DA777F3E}" type="pres">
      <dgm:prSet presAssocID="{75DEFA64-FB5E-434F-9B36-C019F88858D0}" presName="theInnerList" presStyleCnt="0"/>
      <dgm:spPr/>
    </dgm:pt>
    <dgm:pt modelId="{70461E96-7822-42A1-9603-E8342E248BA9}" type="pres">
      <dgm:prSet presAssocID="{23FFE87D-D426-4BA1-AD1F-BD4314FF1797}" presName="childNode" presStyleLbl="node1" presStyleIdx="0" presStyleCnt="3">
        <dgm:presLayoutVars>
          <dgm:bulletEnabled val="1"/>
        </dgm:presLayoutVars>
      </dgm:prSet>
      <dgm:spPr/>
    </dgm:pt>
    <dgm:pt modelId="{E7EEC722-8EC4-43AB-A7F8-6C4C23227E61}" type="pres">
      <dgm:prSet presAssocID="{23FFE87D-D426-4BA1-AD1F-BD4314FF1797}" presName="aSpace2" presStyleCnt="0"/>
      <dgm:spPr/>
    </dgm:pt>
    <dgm:pt modelId="{0D8B26F4-95F4-461B-9C7B-0B1C4ADA8A73}" type="pres">
      <dgm:prSet presAssocID="{910DDF4E-4CD2-4DAE-807A-5642064799CA}" presName="childNode" presStyleLbl="node1" presStyleIdx="1" presStyleCnt="3">
        <dgm:presLayoutVars>
          <dgm:bulletEnabled val="1"/>
        </dgm:presLayoutVars>
      </dgm:prSet>
      <dgm:spPr/>
    </dgm:pt>
    <dgm:pt modelId="{3339D5C4-E538-441C-8319-44852C600B80}" type="pres">
      <dgm:prSet presAssocID="{910DDF4E-4CD2-4DAE-807A-5642064799CA}" presName="aSpace2" presStyleCnt="0"/>
      <dgm:spPr/>
    </dgm:pt>
    <dgm:pt modelId="{F24A9820-B3CD-42E5-93FA-2AC7FA40991D}" type="pres">
      <dgm:prSet presAssocID="{668D558B-5988-4D1F-B619-682969B0EB01}" presName="childNode" presStyleLbl="node1" presStyleIdx="2" presStyleCnt="3">
        <dgm:presLayoutVars>
          <dgm:bulletEnabled val="1"/>
        </dgm:presLayoutVars>
      </dgm:prSet>
      <dgm:spPr/>
    </dgm:pt>
  </dgm:ptLst>
  <dgm:cxnLst>
    <dgm:cxn modelId="{87B9A001-2D64-4CDC-8D86-CE857F6E7AEF}" srcId="{75DEFA64-FB5E-434F-9B36-C019F88858D0}" destId="{23FFE87D-D426-4BA1-AD1F-BD4314FF1797}" srcOrd="0" destOrd="0" parTransId="{A3A64BA7-6F76-458F-931C-8C9DE808C3F8}" sibTransId="{97BDE99E-416C-4FE3-96E5-5834BFB34757}"/>
    <dgm:cxn modelId="{63AFB239-5BEA-4C7B-B329-A76C6A9380C6}" type="presOf" srcId="{75DEFA64-FB5E-434F-9B36-C019F88858D0}" destId="{0F2929A5-4CB2-4FA2-BF68-869B9D944018}" srcOrd="1" destOrd="0" presId="urn:microsoft.com/office/officeart/2005/8/layout/lProcess2"/>
    <dgm:cxn modelId="{8CA3A061-D362-470E-A073-80E731E24E2A}" type="presOf" srcId="{23FFE87D-D426-4BA1-AD1F-BD4314FF1797}" destId="{70461E96-7822-42A1-9603-E8342E248BA9}" srcOrd="0" destOrd="0" presId="urn:microsoft.com/office/officeart/2005/8/layout/lProcess2"/>
    <dgm:cxn modelId="{E776FC63-F199-458F-B1AA-C96612F67964}" type="presOf" srcId="{910DDF4E-4CD2-4DAE-807A-5642064799CA}" destId="{0D8B26F4-95F4-461B-9C7B-0B1C4ADA8A73}" srcOrd="0" destOrd="0" presId="urn:microsoft.com/office/officeart/2005/8/layout/lProcess2"/>
    <dgm:cxn modelId="{6C6A6867-DECF-49DC-8822-A57E2DB37248}" srcId="{75DEFA64-FB5E-434F-9B36-C019F88858D0}" destId="{910DDF4E-4CD2-4DAE-807A-5642064799CA}" srcOrd="1" destOrd="0" parTransId="{A9319DD8-EC67-4F14-80E1-EA4410447E35}" sibTransId="{A07D6F3F-B52B-4A5B-ABC7-D53859E80ED1}"/>
    <dgm:cxn modelId="{F99F284B-7EA7-486E-B8E7-D60CA957D390}" srcId="{75DEFA64-FB5E-434F-9B36-C019F88858D0}" destId="{668D558B-5988-4D1F-B619-682969B0EB01}" srcOrd="2" destOrd="0" parTransId="{BC6DA1C5-7326-4544-AFD1-1E81648ACCA9}" sibTransId="{E73D1F82-8477-4456-A689-B7C4350E9033}"/>
    <dgm:cxn modelId="{AAC59479-F013-41FE-9911-73992D57F3AF}" type="presOf" srcId="{75DEFA64-FB5E-434F-9B36-C019F88858D0}" destId="{6749635E-D450-4992-8996-A4B785623BCE}" srcOrd="0" destOrd="0" presId="urn:microsoft.com/office/officeart/2005/8/layout/lProcess2"/>
    <dgm:cxn modelId="{EAD3BC83-0510-47CE-9D7C-1003D30EF796}" type="presOf" srcId="{668D558B-5988-4D1F-B619-682969B0EB01}" destId="{F24A9820-B3CD-42E5-93FA-2AC7FA40991D}" srcOrd="0" destOrd="0" presId="urn:microsoft.com/office/officeart/2005/8/layout/lProcess2"/>
    <dgm:cxn modelId="{34E310AB-76C0-495E-8B44-B48F1F72D70D}" srcId="{3C66F7AD-9D77-4C41-BDB0-3BDFE361ECCF}" destId="{75DEFA64-FB5E-434F-9B36-C019F88858D0}" srcOrd="0" destOrd="0" parTransId="{7C4D2656-7331-4A76-BC5F-79293193BDDB}" sibTransId="{AA895E63-46AA-4A5F-B64D-8BFC7C9C3F7D}"/>
    <dgm:cxn modelId="{6FF2ABC1-68B2-4B90-A23F-2FD6D69DA394}" type="presOf" srcId="{3C66F7AD-9D77-4C41-BDB0-3BDFE361ECCF}" destId="{198DE627-56C6-4C61-A58C-DABA7FBDCA53}" srcOrd="0" destOrd="0" presId="urn:microsoft.com/office/officeart/2005/8/layout/lProcess2"/>
    <dgm:cxn modelId="{64F52D4F-F249-4D86-A36D-3E4EEA0773AC}" type="presParOf" srcId="{198DE627-56C6-4C61-A58C-DABA7FBDCA53}" destId="{3389523B-AE5F-4239-BCE7-BD63BBB5F414}" srcOrd="0" destOrd="0" presId="urn:microsoft.com/office/officeart/2005/8/layout/lProcess2"/>
    <dgm:cxn modelId="{D67939F6-8DD2-4289-BEEB-62DED3A6C426}" type="presParOf" srcId="{3389523B-AE5F-4239-BCE7-BD63BBB5F414}" destId="{6749635E-D450-4992-8996-A4B785623BCE}" srcOrd="0" destOrd="0" presId="urn:microsoft.com/office/officeart/2005/8/layout/lProcess2"/>
    <dgm:cxn modelId="{49CE48F3-9F42-4F5D-813D-1321379153A6}" type="presParOf" srcId="{3389523B-AE5F-4239-BCE7-BD63BBB5F414}" destId="{0F2929A5-4CB2-4FA2-BF68-869B9D944018}" srcOrd="1" destOrd="0" presId="urn:microsoft.com/office/officeart/2005/8/layout/lProcess2"/>
    <dgm:cxn modelId="{E36F2906-B05E-49DC-8A08-CF508FDC4F38}" type="presParOf" srcId="{3389523B-AE5F-4239-BCE7-BD63BBB5F414}" destId="{4F77DCE3-0AE3-41AA-AF40-AE0CE0FB4369}" srcOrd="2" destOrd="0" presId="urn:microsoft.com/office/officeart/2005/8/layout/lProcess2"/>
    <dgm:cxn modelId="{5B404010-8968-4CEE-A56D-A2E06F75CA1B}" type="presParOf" srcId="{4F77DCE3-0AE3-41AA-AF40-AE0CE0FB4369}" destId="{3452E561-5E62-4FD8-B4E3-C6F2DA777F3E}" srcOrd="0" destOrd="0" presId="urn:microsoft.com/office/officeart/2005/8/layout/lProcess2"/>
    <dgm:cxn modelId="{4A57F100-C7DF-4E62-A8EE-1001A8A4BDCF}" type="presParOf" srcId="{3452E561-5E62-4FD8-B4E3-C6F2DA777F3E}" destId="{70461E96-7822-42A1-9603-E8342E248BA9}" srcOrd="0" destOrd="0" presId="urn:microsoft.com/office/officeart/2005/8/layout/lProcess2"/>
    <dgm:cxn modelId="{FB6BC170-03E8-4AA1-A070-B94C83225926}" type="presParOf" srcId="{3452E561-5E62-4FD8-B4E3-C6F2DA777F3E}" destId="{E7EEC722-8EC4-43AB-A7F8-6C4C23227E61}" srcOrd="1" destOrd="0" presId="urn:microsoft.com/office/officeart/2005/8/layout/lProcess2"/>
    <dgm:cxn modelId="{02CE8CEB-501C-48AE-98F3-521224E3CF87}" type="presParOf" srcId="{3452E561-5E62-4FD8-B4E3-C6F2DA777F3E}" destId="{0D8B26F4-95F4-461B-9C7B-0B1C4ADA8A73}" srcOrd="2" destOrd="0" presId="urn:microsoft.com/office/officeart/2005/8/layout/lProcess2"/>
    <dgm:cxn modelId="{24DBB087-1BA5-4028-9348-7F1A6A0997A7}" type="presParOf" srcId="{3452E561-5E62-4FD8-B4E3-C6F2DA777F3E}" destId="{3339D5C4-E538-441C-8319-44852C600B80}" srcOrd="3" destOrd="0" presId="urn:microsoft.com/office/officeart/2005/8/layout/lProcess2"/>
    <dgm:cxn modelId="{052BDF19-AB26-4041-B7C9-889A901E7CEB}" type="presParOf" srcId="{3452E561-5E62-4FD8-B4E3-C6F2DA777F3E}" destId="{F24A9820-B3CD-42E5-93FA-2AC7FA40991D}" srcOrd="4" destOrd="0" presId="urn:microsoft.com/office/officeart/2005/8/layout/l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66F7AD-9D77-4C41-BDB0-3BDFE361ECC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5118030-B040-4082-B9CC-FBE728F5E8DC}">
      <dgm:prSet phldrT="[Text]"/>
      <dgm:spPr/>
      <dgm:t>
        <a:bodyPr/>
        <a:lstStyle/>
        <a:p>
          <a:r>
            <a:rPr lang="en-US" dirty="0"/>
            <a:t>The administrator would use this tool for decision making </a:t>
          </a:r>
        </a:p>
      </dgm:t>
    </dgm:pt>
    <dgm:pt modelId="{4700B0A9-13C2-4209-8DE2-DD51DF52D2C5}" type="sibTrans" cxnId="{3101CF57-5A02-4424-9D38-70D3B4E3CF30}">
      <dgm:prSet/>
      <dgm:spPr/>
      <dgm:t>
        <a:bodyPr/>
        <a:lstStyle/>
        <a:p>
          <a:endParaRPr lang="en-US"/>
        </a:p>
      </dgm:t>
    </dgm:pt>
    <dgm:pt modelId="{01706EA4-EA8E-453C-8D59-DC422D455EBD}" type="parTrans" cxnId="{3101CF57-5A02-4424-9D38-70D3B4E3CF30}">
      <dgm:prSet/>
      <dgm:spPr/>
      <dgm:t>
        <a:bodyPr/>
        <a:lstStyle/>
        <a:p>
          <a:endParaRPr lang="en-US"/>
        </a:p>
      </dgm:t>
    </dgm:pt>
    <dgm:pt modelId="{B8CFD173-4045-4C28-8431-C1AF13A7567B}">
      <dgm:prSet phldrT="[Text]"/>
      <dgm:spPr/>
      <dgm:t>
        <a:bodyPr/>
        <a:lstStyle/>
        <a:p>
          <a:r>
            <a:rPr lang="en-US" dirty="0"/>
            <a:t>Business</a:t>
          </a:r>
        </a:p>
      </dgm:t>
    </dgm:pt>
    <dgm:pt modelId="{A1545B43-C284-4276-A028-E2C0C48BE03D}" type="sibTrans" cxnId="{A62D7BEE-B1D6-4E4D-8EAD-0DF8B4B1AEEF}">
      <dgm:prSet/>
      <dgm:spPr/>
      <dgm:t>
        <a:bodyPr/>
        <a:lstStyle/>
        <a:p>
          <a:endParaRPr lang="en-US"/>
        </a:p>
      </dgm:t>
    </dgm:pt>
    <dgm:pt modelId="{4E59DB84-BDD8-4CFE-ABC2-FE5DCFFD35B0}" type="parTrans" cxnId="{A62D7BEE-B1D6-4E4D-8EAD-0DF8B4B1AEEF}">
      <dgm:prSet/>
      <dgm:spPr/>
      <dgm:t>
        <a:bodyPr/>
        <a:lstStyle/>
        <a:p>
          <a:endParaRPr lang="en-US"/>
        </a:p>
      </dgm:t>
    </dgm:pt>
    <dgm:pt modelId="{B494037C-4502-4CBE-8FE7-F050E8FA0822}">
      <dgm:prSet phldrT="[Text]"/>
      <dgm:spPr/>
      <dgm:t>
        <a:bodyPr/>
        <a:lstStyle/>
        <a:p>
          <a:r>
            <a:rPr lang="en-US" dirty="0"/>
            <a:t>At least 50% of user cohort would want to use this tool on an ongoing basis</a:t>
          </a:r>
        </a:p>
      </dgm:t>
    </dgm:pt>
    <dgm:pt modelId="{1CD195FE-E4EF-42F2-AB8B-C34DF15E218F}" type="sibTrans" cxnId="{8E456992-AC1B-4B8C-AEE5-7B69CD583D06}">
      <dgm:prSet/>
      <dgm:spPr/>
      <dgm:t>
        <a:bodyPr/>
        <a:lstStyle/>
        <a:p>
          <a:endParaRPr lang="en-US"/>
        </a:p>
      </dgm:t>
    </dgm:pt>
    <dgm:pt modelId="{4A47DD32-BA3D-4077-8D70-A4B29E93566D}" type="parTrans" cxnId="{8E456992-AC1B-4B8C-AEE5-7B69CD583D06}">
      <dgm:prSet/>
      <dgm:spPr/>
      <dgm:t>
        <a:bodyPr/>
        <a:lstStyle/>
        <a:p>
          <a:endParaRPr lang="en-US"/>
        </a:p>
      </dgm:t>
    </dgm:pt>
    <dgm:pt modelId="{198DE627-56C6-4C61-A58C-DABA7FBDCA53}" type="pres">
      <dgm:prSet presAssocID="{3C66F7AD-9D77-4C41-BDB0-3BDFE361ECCF}" presName="theList" presStyleCnt="0">
        <dgm:presLayoutVars>
          <dgm:dir/>
          <dgm:animLvl val="lvl"/>
          <dgm:resizeHandles val="exact"/>
        </dgm:presLayoutVars>
      </dgm:prSet>
      <dgm:spPr/>
    </dgm:pt>
    <dgm:pt modelId="{52912151-4D20-4279-AA9C-2AA9D212C50A}" type="pres">
      <dgm:prSet presAssocID="{B8CFD173-4045-4C28-8431-C1AF13A7567B}" presName="compNode" presStyleCnt="0"/>
      <dgm:spPr/>
    </dgm:pt>
    <dgm:pt modelId="{4FC39B25-E699-43C3-AD0B-B26FCE101054}" type="pres">
      <dgm:prSet presAssocID="{B8CFD173-4045-4C28-8431-C1AF13A7567B}" presName="aNode" presStyleLbl="bgShp" presStyleIdx="0" presStyleCnt="1"/>
      <dgm:spPr/>
    </dgm:pt>
    <dgm:pt modelId="{2B193E4E-4DC0-4163-9CC1-EB05AA843C70}" type="pres">
      <dgm:prSet presAssocID="{B8CFD173-4045-4C28-8431-C1AF13A7567B}" presName="textNode" presStyleLbl="bgShp" presStyleIdx="0" presStyleCnt="1"/>
      <dgm:spPr/>
    </dgm:pt>
    <dgm:pt modelId="{967184DF-78CF-49CE-9548-4A26F9B3FC55}" type="pres">
      <dgm:prSet presAssocID="{B8CFD173-4045-4C28-8431-C1AF13A7567B}" presName="compChildNode" presStyleCnt="0"/>
      <dgm:spPr/>
    </dgm:pt>
    <dgm:pt modelId="{89F5F8FC-7002-4D5B-B1C7-A4D5E966A2E5}" type="pres">
      <dgm:prSet presAssocID="{B8CFD173-4045-4C28-8431-C1AF13A7567B}" presName="theInnerList" presStyleCnt="0"/>
      <dgm:spPr/>
    </dgm:pt>
    <dgm:pt modelId="{97029A78-28AD-4334-9838-8F44DA9EB245}" type="pres">
      <dgm:prSet presAssocID="{B494037C-4502-4CBE-8FE7-F050E8FA0822}" presName="childNode" presStyleLbl="node1" presStyleIdx="0" presStyleCnt="2">
        <dgm:presLayoutVars>
          <dgm:bulletEnabled val="1"/>
        </dgm:presLayoutVars>
      </dgm:prSet>
      <dgm:spPr/>
    </dgm:pt>
    <dgm:pt modelId="{B864D8C9-04B7-499D-B36B-79F287E8F946}" type="pres">
      <dgm:prSet presAssocID="{B494037C-4502-4CBE-8FE7-F050E8FA0822}" presName="aSpace2" presStyleCnt="0"/>
      <dgm:spPr/>
    </dgm:pt>
    <dgm:pt modelId="{39B30137-1E91-4003-A505-AFAF5C6DFF3E}" type="pres">
      <dgm:prSet presAssocID="{15118030-B040-4082-B9CC-FBE728F5E8DC}" presName="childNode" presStyleLbl="node1" presStyleIdx="1" presStyleCnt="2">
        <dgm:presLayoutVars>
          <dgm:bulletEnabled val="1"/>
        </dgm:presLayoutVars>
      </dgm:prSet>
      <dgm:spPr/>
    </dgm:pt>
  </dgm:ptLst>
  <dgm:cxnLst>
    <dgm:cxn modelId="{69D6DF5E-655E-4255-8E45-FEF63C614EC7}" type="presOf" srcId="{B494037C-4502-4CBE-8FE7-F050E8FA0822}" destId="{97029A78-28AD-4334-9838-8F44DA9EB245}" srcOrd="0" destOrd="0" presId="urn:microsoft.com/office/officeart/2005/8/layout/lProcess2"/>
    <dgm:cxn modelId="{F544C64F-51E4-4BB7-8629-AD4959690F8D}" type="presOf" srcId="{B8CFD173-4045-4C28-8431-C1AF13A7567B}" destId="{2B193E4E-4DC0-4163-9CC1-EB05AA843C70}" srcOrd="1" destOrd="0" presId="urn:microsoft.com/office/officeart/2005/8/layout/lProcess2"/>
    <dgm:cxn modelId="{3101CF57-5A02-4424-9D38-70D3B4E3CF30}" srcId="{B8CFD173-4045-4C28-8431-C1AF13A7567B}" destId="{15118030-B040-4082-B9CC-FBE728F5E8DC}" srcOrd="1" destOrd="0" parTransId="{01706EA4-EA8E-453C-8D59-DC422D455EBD}" sibTransId="{4700B0A9-13C2-4209-8DE2-DD51DF52D2C5}"/>
    <dgm:cxn modelId="{8E456992-AC1B-4B8C-AEE5-7B69CD583D06}" srcId="{B8CFD173-4045-4C28-8431-C1AF13A7567B}" destId="{B494037C-4502-4CBE-8FE7-F050E8FA0822}" srcOrd="0" destOrd="0" parTransId="{4A47DD32-BA3D-4077-8D70-A4B29E93566D}" sibTransId="{1CD195FE-E4EF-42F2-AB8B-C34DF15E218F}"/>
    <dgm:cxn modelId="{AF9D93A9-D812-4824-837D-BB1C9F16CBB7}" type="presOf" srcId="{15118030-B040-4082-B9CC-FBE728F5E8DC}" destId="{39B30137-1E91-4003-A505-AFAF5C6DFF3E}" srcOrd="0" destOrd="0" presId="urn:microsoft.com/office/officeart/2005/8/layout/lProcess2"/>
    <dgm:cxn modelId="{6FF2ABC1-68B2-4B90-A23F-2FD6D69DA394}" type="presOf" srcId="{3C66F7AD-9D77-4C41-BDB0-3BDFE361ECCF}" destId="{198DE627-56C6-4C61-A58C-DABA7FBDCA53}" srcOrd="0" destOrd="0" presId="urn:microsoft.com/office/officeart/2005/8/layout/lProcess2"/>
    <dgm:cxn modelId="{00490CC4-0258-48FC-BC51-7FA6AB8478E7}" type="presOf" srcId="{B8CFD173-4045-4C28-8431-C1AF13A7567B}" destId="{4FC39B25-E699-43C3-AD0B-B26FCE101054}" srcOrd="0" destOrd="0" presId="urn:microsoft.com/office/officeart/2005/8/layout/lProcess2"/>
    <dgm:cxn modelId="{A62D7BEE-B1D6-4E4D-8EAD-0DF8B4B1AEEF}" srcId="{3C66F7AD-9D77-4C41-BDB0-3BDFE361ECCF}" destId="{B8CFD173-4045-4C28-8431-C1AF13A7567B}" srcOrd="0" destOrd="0" parTransId="{4E59DB84-BDD8-4CFE-ABC2-FE5DCFFD35B0}" sibTransId="{A1545B43-C284-4276-A028-E2C0C48BE03D}"/>
    <dgm:cxn modelId="{E03E877E-2A11-42C9-A679-AA60A14AE1C4}" type="presParOf" srcId="{198DE627-56C6-4C61-A58C-DABA7FBDCA53}" destId="{52912151-4D20-4279-AA9C-2AA9D212C50A}" srcOrd="0" destOrd="0" presId="urn:microsoft.com/office/officeart/2005/8/layout/lProcess2"/>
    <dgm:cxn modelId="{BD2FC0AE-8A85-4F8D-8723-199ADB1723FD}" type="presParOf" srcId="{52912151-4D20-4279-AA9C-2AA9D212C50A}" destId="{4FC39B25-E699-43C3-AD0B-B26FCE101054}" srcOrd="0" destOrd="0" presId="urn:microsoft.com/office/officeart/2005/8/layout/lProcess2"/>
    <dgm:cxn modelId="{3E114393-F285-4505-8AB9-B954C902BEDF}" type="presParOf" srcId="{52912151-4D20-4279-AA9C-2AA9D212C50A}" destId="{2B193E4E-4DC0-4163-9CC1-EB05AA843C70}" srcOrd="1" destOrd="0" presId="urn:microsoft.com/office/officeart/2005/8/layout/lProcess2"/>
    <dgm:cxn modelId="{1686FD57-E687-48E9-9DCB-2257A3CC657F}" type="presParOf" srcId="{52912151-4D20-4279-AA9C-2AA9D212C50A}" destId="{967184DF-78CF-49CE-9548-4A26F9B3FC55}" srcOrd="2" destOrd="0" presId="urn:microsoft.com/office/officeart/2005/8/layout/lProcess2"/>
    <dgm:cxn modelId="{8A39B36D-2F93-4BA5-9DA5-464027B316C4}" type="presParOf" srcId="{967184DF-78CF-49CE-9548-4A26F9B3FC55}" destId="{89F5F8FC-7002-4D5B-B1C7-A4D5E966A2E5}" srcOrd="0" destOrd="0" presId="urn:microsoft.com/office/officeart/2005/8/layout/lProcess2"/>
    <dgm:cxn modelId="{6C6B2924-539E-43F7-BEE7-15A9105284BC}" type="presParOf" srcId="{89F5F8FC-7002-4D5B-B1C7-A4D5E966A2E5}" destId="{97029A78-28AD-4334-9838-8F44DA9EB245}" srcOrd="0" destOrd="0" presId="urn:microsoft.com/office/officeart/2005/8/layout/lProcess2"/>
    <dgm:cxn modelId="{0D70459F-68AD-4732-894A-1BAC348D2453}" type="presParOf" srcId="{89F5F8FC-7002-4D5B-B1C7-A4D5E966A2E5}" destId="{B864D8C9-04B7-499D-B36B-79F287E8F946}" srcOrd="1" destOrd="0" presId="urn:microsoft.com/office/officeart/2005/8/layout/lProcess2"/>
    <dgm:cxn modelId="{13A2381A-756C-4196-8628-49AD63589D3F}" type="presParOf" srcId="{89F5F8FC-7002-4D5B-B1C7-A4D5E966A2E5}" destId="{39B30137-1E91-4003-A505-AFAF5C6DFF3E}" srcOrd="2" destOrd="0" presId="urn:microsoft.com/office/officeart/2005/8/layout/l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3A94D-F9A5-4466-969C-A42078864E2C}">
      <dsp:nvSpPr>
        <dsp:cNvPr id="0" name=""/>
        <dsp:cNvSpPr/>
      </dsp:nvSpPr>
      <dsp:spPr>
        <a:xfrm>
          <a:off x="3188493" y="2269629"/>
          <a:ext cx="2255882" cy="391516"/>
        </a:xfrm>
        <a:custGeom>
          <a:avLst/>
          <a:gdLst/>
          <a:ahLst/>
          <a:cxnLst/>
          <a:rect l="0" t="0" r="0" b="0"/>
          <a:pathLst>
            <a:path>
              <a:moveTo>
                <a:pt x="0" y="0"/>
              </a:moveTo>
              <a:lnTo>
                <a:pt x="0" y="195758"/>
              </a:lnTo>
              <a:lnTo>
                <a:pt x="2255882" y="195758"/>
              </a:lnTo>
              <a:lnTo>
                <a:pt x="2255882" y="391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3242CF-EA40-489C-ACBF-97EDF52135B9}">
      <dsp:nvSpPr>
        <dsp:cNvPr id="0" name=""/>
        <dsp:cNvSpPr/>
      </dsp:nvSpPr>
      <dsp:spPr>
        <a:xfrm>
          <a:off x="3142773" y="2269629"/>
          <a:ext cx="91440" cy="391516"/>
        </a:xfrm>
        <a:custGeom>
          <a:avLst/>
          <a:gdLst/>
          <a:ahLst/>
          <a:cxnLst/>
          <a:rect l="0" t="0" r="0" b="0"/>
          <a:pathLst>
            <a:path>
              <a:moveTo>
                <a:pt x="45720" y="0"/>
              </a:moveTo>
              <a:lnTo>
                <a:pt x="45720" y="391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04FC02-5931-470E-AD96-C68D451AD144}">
      <dsp:nvSpPr>
        <dsp:cNvPr id="0" name=""/>
        <dsp:cNvSpPr/>
      </dsp:nvSpPr>
      <dsp:spPr>
        <a:xfrm>
          <a:off x="932610" y="2269629"/>
          <a:ext cx="2255882" cy="391516"/>
        </a:xfrm>
        <a:custGeom>
          <a:avLst/>
          <a:gdLst/>
          <a:ahLst/>
          <a:cxnLst/>
          <a:rect l="0" t="0" r="0" b="0"/>
          <a:pathLst>
            <a:path>
              <a:moveTo>
                <a:pt x="2255882" y="0"/>
              </a:moveTo>
              <a:lnTo>
                <a:pt x="2255882" y="195758"/>
              </a:lnTo>
              <a:lnTo>
                <a:pt x="0" y="195758"/>
              </a:lnTo>
              <a:lnTo>
                <a:pt x="0" y="391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F693B8-1694-4A28-9ECE-BDB072CC48FE}">
      <dsp:nvSpPr>
        <dsp:cNvPr id="0" name=""/>
        <dsp:cNvSpPr/>
      </dsp:nvSpPr>
      <dsp:spPr>
        <a:xfrm>
          <a:off x="2256310" y="1337446"/>
          <a:ext cx="1864365" cy="9321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Spatial-Temporal Mapping of Careers</a:t>
          </a:r>
        </a:p>
      </dsp:txBody>
      <dsp:txXfrm>
        <a:off x="2256310" y="1337446"/>
        <a:ext cx="1864365" cy="932182"/>
      </dsp:txXfrm>
    </dsp:sp>
    <dsp:sp modelId="{1A2C2E4A-1EDE-4D53-BACA-2D400CB8004C}">
      <dsp:nvSpPr>
        <dsp:cNvPr id="0" name=""/>
        <dsp:cNvSpPr/>
      </dsp:nvSpPr>
      <dsp:spPr>
        <a:xfrm>
          <a:off x="428" y="2661145"/>
          <a:ext cx="1864365" cy="9321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Longitudinal Career Studies</a:t>
          </a:r>
        </a:p>
      </dsp:txBody>
      <dsp:txXfrm>
        <a:off x="428" y="2661145"/>
        <a:ext cx="1864365" cy="932182"/>
      </dsp:txXfrm>
    </dsp:sp>
    <dsp:sp modelId="{AEA12DE7-38B1-4614-B3F1-C7CC39807CF6}">
      <dsp:nvSpPr>
        <dsp:cNvPr id="0" name=""/>
        <dsp:cNvSpPr/>
      </dsp:nvSpPr>
      <dsp:spPr>
        <a:xfrm>
          <a:off x="2256310" y="2661145"/>
          <a:ext cx="1864365" cy="9321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Event History Analysis</a:t>
          </a:r>
        </a:p>
      </dsp:txBody>
      <dsp:txXfrm>
        <a:off x="2256310" y="2661145"/>
        <a:ext cx="1864365" cy="932182"/>
      </dsp:txXfrm>
    </dsp:sp>
    <dsp:sp modelId="{E2FE7135-18F7-4EBA-BB95-E0CB4D2C27A7}">
      <dsp:nvSpPr>
        <dsp:cNvPr id="0" name=""/>
        <dsp:cNvSpPr/>
      </dsp:nvSpPr>
      <dsp:spPr>
        <a:xfrm>
          <a:off x="4512193" y="2661145"/>
          <a:ext cx="1864365" cy="9321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Volunteered Geographical Information</a:t>
          </a:r>
        </a:p>
      </dsp:txBody>
      <dsp:txXfrm>
        <a:off x="4512193" y="2661145"/>
        <a:ext cx="1864365" cy="932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84BEC-49B3-4A9C-865E-39FF258A03A2}">
      <dsp:nvSpPr>
        <dsp:cNvPr id="0" name=""/>
        <dsp:cNvSpPr/>
      </dsp:nvSpPr>
      <dsp:spPr>
        <a:xfrm>
          <a:off x="0" y="0"/>
          <a:ext cx="10433538" cy="1738706"/>
        </a:xfrm>
        <a:prstGeom prst="roundRect">
          <a:avLst>
            <a:gd name="adj" fmla="val 10000"/>
          </a:avLst>
        </a:prstGeom>
        <a:solidFill>
          <a:srgbClr val="94B6D2">
            <a:alpha val="90000"/>
            <a:tint val="40000"/>
            <a:hueOff val="0"/>
            <a:satOff val="0"/>
            <a:lumOff val="0"/>
            <a:alphaOff val="0"/>
          </a:srgbClr>
        </a:solidFill>
        <a:ln w="12700" cap="flat" cmpd="sng" algn="ctr">
          <a:solidFill>
            <a:srgbClr val="94B6D2">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4515820-204B-44D6-ADE7-5E81242D04B1}">
      <dsp:nvSpPr>
        <dsp:cNvPr id="0" name=""/>
        <dsp:cNvSpPr/>
      </dsp:nvSpPr>
      <dsp:spPr>
        <a:xfrm>
          <a:off x="315879" y="231827"/>
          <a:ext cx="2279483" cy="1275051"/>
        </a:xfrm>
        <a:prstGeom prst="roundRect">
          <a:avLst>
            <a:gd name="adj" fmla="val 10000"/>
          </a:avLst>
        </a:prstGeom>
        <a:solidFill>
          <a:srgbClr val="94B6D2">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C2C990F7-5C7D-42C3-8C43-B11ABA713B02}">
      <dsp:nvSpPr>
        <dsp:cNvPr id="0" name=""/>
        <dsp:cNvSpPr/>
      </dsp:nvSpPr>
      <dsp:spPr>
        <a:xfrm rot="10800000">
          <a:off x="315879" y="1738706"/>
          <a:ext cx="2279483" cy="2125085"/>
        </a:xfrm>
        <a:prstGeom prst="round2SameRect">
          <a:avLst>
            <a:gd name="adj1" fmla="val 10500"/>
            <a:gd name="adj2" fmla="val 0"/>
          </a:avLst>
        </a:prstGeom>
        <a:solidFill>
          <a:srgbClr val="94B6D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Demographic </a:t>
          </a:r>
          <a:r>
            <a:rPr lang="en-US" sz="1600" u="sng" kern="1200" dirty="0">
              <a:solidFill>
                <a:sysClr val="window" lastClr="FFFFFF"/>
              </a:solidFill>
              <a:latin typeface="Calibri" panose="020F0502020204030204"/>
              <a:ea typeface="+mn-ea"/>
              <a:cs typeface="+mn-cs"/>
            </a:rPr>
            <a:t>Information</a:t>
          </a:r>
        </a:p>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Age </a:t>
          </a:r>
        </a:p>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Sex</a:t>
          </a:r>
        </a:p>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Other TBD</a:t>
          </a:r>
        </a:p>
        <a:p>
          <a:pPr marL="0" lvl="0" indent="0" algn="ctr" defTabSz="711200">
            <a:lnSpc>
              <a:spcPct val="90000"/>
            </a:lnSpc>
            <a:spcBef>
              <a:spcPct val="0"/>
            </a:spcBef>
            <a:spcAft>
              <a:spcPct val="35000"/>
            </a:spcAft>
            <a:buNone/>
          </a:pPr>
          <a:endParaRPr lang="en-US" sz="1600" kern="1200" dirty="0">
            <a:solidFill>
              <a:sysClr val="window" lastClr="FFFFFF"/>
            </a:solidFill>
            <a:latin typeface="Calibri" panose="020F0502020204030204"/>
            <a:ea typeface="+mn-ea"/>
            <a:cs typeface="+mn-cs"/>
          </a:endParaRPr>
        </a:p>
      </dsp:txBody>
      <dsp:txXfrm rot="10800000">
        <a:off x="381233" y="1738706"/>
        <a:ext cx="2148775" cy="2059731"/>
      </dsp:txXfrm>
    </dsp:sp>
    <dsp:sp modelId="{4F928DF4-1CA7-484C-B3B2-9CEE8AFA18B0}">
      <dsp:nvSpPr>
        <dsp:cNvPr id="0" name=""/>
        <dsp:cNvSpPr/>
      </dsp:nvSpPr>
      <dsp:spPr>
        <a:xfrm>
          <a:off x="2986556" y="314979"/>
          <a:ext cx="1952993" cy="1108746"/>
        </a:xfrm>
        <a:prstGeom prst="roundRect">
          <a:avLst>
            <a:gd name="adj" fmla="val 10000"/>
          </a:avLst>
        </a:prstGeom>
        <a:solidFill>
          <a:schemeClr val="accent1">
            <a:tint val="50000"/>
            <a:hueOff val="0"/>
            <a:satOff val="0"/>
            <a:lumOff val="0"/>
            <a:alphaOff val="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3D8072CB-A6DE-4200-A6CE-B75C6C445ED8}">
      <dsp:nvSpPr>
        <dsp:cNvPr id="0" name=""/>
        <dsp:cNvSpPr/>
      </dsp:nvSpPr>
      <dsp:spPr>
        <a:xfrm rot="10800000">
          <a:off x="2823311" y="1704875"/>
          <a:ext cx="2279483" cy="2125085"/>
        </a:xfrm>
        <a:prstGeom prst="round2SameRect">
          <a:avLst>
            <a:gd name="adj1" fmla="val 10500"/>
            <a:gd name="adj2" fmla="val 0"/>
          </a:avLst>
        </a:prstGeom>
        <a:solidFill>
          <a:srgbClr val="94B6D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Education and Job </a:t>
          </a:r>
          <a:r>
            <a:rPr lang="en-US" sz="1600" u="sng" kern="1200" dirty="0">
              <a:solidFill>
                <a:sysClr val="window" lastClr="FFFFFF"/>
              </a:solidFill>
              <a:latin typeface="Calibri" panose="020F0502020204030204"/>
              <a:ea typeface="+mn-ea"/>
              <a:cs typeface="+mn-cs"/>
            </a:rPr>
            <a:t>Information</a:t>
          </a:r>
        </a:p>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Location</a:t>
          </a:r>
        </a:p>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Dates</a:t>
          </a:r>
        </a:p>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Job Title, Company</a:t>
          </a:r>
        </a:p>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Degree, Major, etc. </a:t>
          </a:r>
        </a:p>
      </dsp:txBody>
      <dsp:txXfrm rot="10800000">
        <a:off x="2888665" y="1704875"/>
        <a:ext cx="2148775" cy="2059731"/>
      </dsp:txXfrm>
    </dsp:sp>
    <dsp:sp modelId="{5DF1E4F5-DDE3-470F-804C-CEEA9FDC9235}">
      <dsp:nvSpPr>
        <dsp:cNvPr id="0" name=""/>
        <dsp:cNvSpPr/>
      </dsp:nvSpPr>
      <dsp:spPr>
        <a:xfrm>
          <a:off x="5330743" y="231827"/>
          <a:ext cx="2279483" cy="1275051"/>
        </a:xfrm>
        <a:prstGeom prst="roundRect">
          <a:avLst>
            <a:gd name="adj" fmla="val 10000"/>
          </a:avLst>
        </a:prstGeom>
        <a:blipFill rotWithShape="1">
          <a:blip xmlns:r="http://schemas.openxmlformats.org/officeDocument/2006/relationships" r:embed="rId1"/>
          <a:srcRect/>
          <a:stretch>
            <a:fillRect t="-9000" b="-9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CF39FDE-7832-4396-930C-CC4BC47D6D4D}">
      <dsp:nvSpPr>
        <dsp:cNvPr id="0" name=""/>
        <dsp:cNvSpPr/>
      </dsp:nvSpPr>
      <dsp:spPr>
        <a:xfrm rot="10800000">
          <a:off x="5330743" y="1738706"/>
          <a:ext cx="2279483" cy="2125085"/>
        </a:xfrm>
        <a:prstGeom prst="round2SameRect">
          <a:avLst>
            <a:gd name="adj1" fmla="val 10500"/>
            <a:gd name="adj2" fmla="val 0"/>
          </a:avLst>
        </a:prstGeom>
        <a:solidFill>
          <a:srgbClr val="94B6D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u="sng" kern="1200" dirty="0">
              <a:solidFill>
                <a:sysClr val="window" lastClr="FFFFFF"/>
              </a:solidFill>
              <a:latin typeface="Calibri" panose="020F0502020204030204"/>
              <a:ea typeface="+mn-ea"/>
              <a:cs typeface="+mn-cs"/>
            </a:rPr>
            <a:t>Attitudinal</a:t>
          </a:r>
          <a:r>
            <a:rPr lang="en-US" sz="1600" kern="1200" dirty="0">
              <a:solidFill>
                <a:sysClr val="window" lastClr="FFFFFF"/>
              </a:solidFill>
              <a:latin typeface="Calibri" panose="020F0502020204030204"/>
              <a:ea typeface="+mn-ea"/>
              <a:cs typeface="+mn-cs"/>
            </a:rPr>
            <a:t> </a:t>
          </a:r>
          <a:r>
            <a:rPr lang="en-US" sz="1600" u="sng" kern="1200" dirty="0">
              <a:solidFill>
                <a:sysClr val="window" lastClr="FFFFFF"/>
              </a:solidFill>
              <a:latin typeface="Calibri" panose="020F0502020204030204"/>
              <a:ea typeface="+mn-ea"/>
              <a:cs typeface="+mn-cs"/>
            </a:rPr>
            <a:t>Information</a:t>
          </a:r>
        </a:p>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Reason for job change</a:t>
          </a:r>
        </a:p>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Reason for educational choice</a:t>
          </a:r>
        </a:p>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Job Satisfaction</a:t>
          </a:r>
        </a:p>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Are using GIS degree? </a:t>
          </a:r>
        </a:p>
      </dsp:txBody>
      <dsp:txXfrm rot="10800000">
        <a:off x="5396097" y="1738706"/>
        <a:ext cx="2148775" cy="2059731"/>
      </dsp:txXfrm>
    </dsp:sp>
    <dsp:sp modelId="{6D085E49-D25E-45EE-AF86-C4EE30E7A03A}">
      <dsp:nvSpPr>
        <dsp:cNvPr id="0" name=""/>
        <dsp:cNvSpPr/>
      </dsp:nvSpPr>
      <dsp:spPr>
        <a:xfrm>
          <a:off x="7838175" y="231827"/>
          <a:ext cx="2279483" cy="1275051"/>
        </a:xfrm>
        <a:prstGeom prst="roundRect">
          <a:avLst>
            <a:gd name="adj" fmla="val 10000"/>
          </a:avLst>
        </a:prstGeom>
        <a:blipFill rotWithShape="1">
          <a:blip xmlns:r="http://schemas.openxmlformats.org/officeDocument/2006/relationships" r:embed="rId2"/>
          <a:srcRect/>
          <a:stretch>
            <a:fillRect t="-26000" b="-2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78AAFB3-2F46-43D3-8B0E-F8C042850F6A}">
      <dsp:nvSpPr>
        <dsp:cNvPr id="0" name=""/>
        <dsp:cNvSpPr/>
      </dsp:nvSpPr>
      <dsp:spPr>
        <a:xfrm rot="10800000">
          <a:off x="7838175" y="1738706"/>
          <a:ext cx="2279483" cy="2125085"/>
        </a:xfrm>
        <a:prstGeom prst="round2SameRect">
          <a:avLst>
            <a:gd name="adj1" fmla="val 10500"/>
            <a:gd name="adj2" fmla="val 0"/>
          </a:avLst>
        </a:prstGeom>
        <a:solidFill>
          <a:srgbClr val="94B6D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External Data </a:t>
          </a:r>
          <a:r>
            <a:rPr lang="en-US" sz="1600" u="sng" kern="1200" dirty="0">
              <a:solidFill>
                <a:sysClr val="window" lastClr="FFFFFF"/>
              </a:solidFill>
              <a:latin typeface="Calibri" panose="020F0502020204030204"/>
              <a:ea typeface="+mn-ea"/>
              <a:cs typeface="+mn-cs"/>
            </a:rPr>
            <a:t>Sources to Import</a:t>
          </a:r>
        </a:p>
        <a:p>
          <a:pPr marL="0" lvl="0" indent="0" algn="l" defTabSz="711200">
            <a:lnSpc>
              <a:spcPct val="90000"/>
            </a:lnSpc>
            <a:spcBef>
              <a:spcPct val="0"/>
            </a:spcBef>
            <a:spcAft>
              <a:spcPct val="35000"/>
            </a:spcAft>
            <a:buNone/>
          </a:pPr>
          <a:r>
            <a:rPr lang="en-US" sz="1600" u="none" kern="1200" dirty="0">
              <a:solidFill>
                <a:sysClr val="window" lastClr="FFFFFF"/>
              </a:solidFill>
              <a:latin typeface="Calibri" panose="020F0502020204030204"/>
              <a:ea typeface="+mn-ea"/>
              <a:cs typeface="+mn-cs"/>
            </a:rPr>
            <a:t>Bureau of Labor Statistics</a:t>
          </a:r>
        </a:p>
        <a:p>
          <a:pPr marL="0" lvl="0" indent="0" algn="l" defTabSz="711200">
            <a:lnSpc>
              <a:spcPct val="90000"/>
            </a:lnSpc>
            <a:spcBef>
              <a:spcPct val="0"/>
            </a:spcBef>
            <a:spcAft>
              <a:spcPct val="35000"/>
            </a:spcAft>
            <a:buNone/>
          </a:pPr>
          <a:r>
            <a:rPr lang="en-US" sz="1600" u="none" kern="1200" dirty="0">
              <a:solidFill>
                <a:sysClr val="window" lastClr="FFFFFF"/>
              </a:solidFill>
              <a:latin typeface="Calibri" panose="020F0502020204030204"/>
              <a:ea typeface="+mn-ea"/>
              <a:cs typeface="+mn-cs"/>
            </a:rPr>
            <a:t>ESRI Living Atlas</a:t>
          </a:r>
        </a:p>
        <a:p>
          <a:pPr marL="0" lvl="0" indent="0" algn="l" defTabSz="711200">
            <a:lnSpc>
              <a:spcPct val="90000"/>
            </a:lnSpc>
            <a:spcBef>
              <a:spcPct val="0"/>
            </a:spcBef>
            <a:spcAft>
              <a:spcPct val="35000"/>
            </a:spcAft>
            <a:buNone/>
          </a:pPr>
          <a:endParaRPr lang="en-US" sz="1600" u="none" kern="1200" dirty="0">
            <a:solidFill>
              <a:sysClr val="window" lastClr="FFFFFF"/>
            </a:solidFill>
            <a:latin typeface="Calibri" panose="020F0502020204030204"/>
            <a:ea typeface="+mn-ea"/>
            <a:cs typeface="+mn-cs"/>
          </a:endParaRPr>
        </a:p>
      </dsp:txBody>
      <dsp:txXfrm rot="10800000">
        <a:off x="7903529" y="1738706"/>
        <a:ext cx="2148775" cy="20597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CC316-8DDC-4675-A413-2A77042AFFDE}">
      <dsp:nvSpPr>
        <dsp:cNvPr id="0" name=""/>
        <dsp:cNvSpPr/>
      </dsp:nvSpPr>
      <dsp:spPr>
        <a:xfrm>
          <a:off x="0" y="0"/>
          <a:ext cx="2661138" cy="3700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Technical</a:t>
          </a:r>
        </a:p>
      </dsp:txBody>
      <dsp:txXfrm>
        <a:off x="0" y="0"/>
        <a:ext cx="2661138" cy="1110138"/>
      </dsp:txXfrm>
    </dsp:sp>
    <dsp:sp modelId="{F7B468F7-8A24-426F-A46A-841BBF46B53F}">
      <dsp:nvSpPr>
        <dsp:cNvPr id="0" name=""/>
        <dsp:cNvSpPr/>
      </dsp:nvSpPr>
      <dsp:spPr>
        <a:xfrm>
          <a:off x="266113" y="1110455"/>
          <a:ext cx="2128910" cy="7269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System buildout complete</a:t>
          </a:r>
        </a:p>
      </dsp:txBody>
      <dsp:txXfrm>
        <a:off x="287406" y="1131748"/>
        <a:ext cx="2086324" cy="684406"/>
      </dsp:txXfrm>
    </dsp:sp>
    <dsp:sp modelId="{823532FA-46BA-4C3A-8E7F-EE33EBD31BD1}">
      <dsp:nvSpPr>
        <dsp:cNvPr id="0" name=""/>
        <dsp:cNvSpPr/>
      </dsp:nvSpPr>
      <dsp:spPr>
        <a:xfrm>
          <a:off x="266113" y="1949292"/>
          <a:ext cx="2128910" cy="7269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Automated</a:t>
          </a:r>
        </a:p>
      </dsp:txBody>
      <dsp:txXfrm>
        <a:off x="287406" y="1970585"/>
        <a:ext cx="2086324" cy="684406"/>
      </dsp:txXfrm>
    </dsp:sp>
    <dsp:sp modelId="{C3FCC167-C04E-4863-B640-F512F35278DF}">
      <dsp:nvSpPr>
        <dsp:cNvPr id="0" name=""/>
        <dsp:cNvSpPr/>
      </dsp:nvSpPr>
      <dsp:spPr>
        <a:xfrm>
          <a:off x="266113" y="2788130"/>
          <a:ext cx="2128910" cy="7269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Acceptable performance</a:t>
          </a:r>
        </a:p>
      </dsp:txBody>
      <dsp:txXfrm>
        <a:off x="287406" y="2809423"/>
        <a:ext cx="2086324" cy="684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6ED7C-536F-4038-A8E7-095B848005B2}">
      <dsp:nvSpPr>
        <dsp:cNvPr id="0" name=""/>
        <dsp:cNvSpPr/>
      </dsp:nvSpPr>
      <dsp:spPr>
        <a:xfrm>
          <a:off x="0" y="0"/>
          <a:ext cx="2412023" cy="3700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Data</a:t>
          </a:r>
        </a:p>
      </dsp:txBody>
      <dsp:txXfrm>
        <a:off x="0" y="0"/>
        <a:ext cx="2412023" cy="1110138"/>
      </dsp:txXfrm>
    </dsp:sp>
    <dsp:sp modelId="{677395B9-E873-401C-8519-E1835D79B0EB}">
      <dsp:nvSpPr>
        <dsp:cNvPr id="0" name=""/>
        <dsp:cNvSpPr/>
      </dsp:nvSpPr>
      <dsp:spPr>
        <a:xfrm>
          <a:off x="241202" y="1111223"/>
          <a:ext cx="1929618" cy="1115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Effective import and export of data</a:t>
          </a:r>
        </a:p>
      </dsp:txBody>
      <dsp:txXfrm>
        <a:off x="273881" y="1143902"/>
        <a:ext cx="1864260" cy="1050382"/>
      </dsp:txXfrm>
    </dsp:sp>
    <dsp:sp modelId="{5DDD4A60-0DA8-4F1F-A3F3-4369FCB50C49}">
      <dsp:nvSpPr>
        <dsp:cNvPr id="0" name=""/>
        <dsp:cNvSpPr/>
      </dsp:nvSpPr>
      <dsp:spPr>
        <a:xfrm>
          <a:off x="241202" y="2398615"/>
          <a:ext cx="1929618" cy="1115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Assessment of data quality and impact on overall usability</a:t>
          </a:r>
        </a:p>
      </dsp:txBody>
      <dsp:txXfrm>
        <a:off x="273881" y="2431294"/>
        <a:ext cx="1864260" cy="10503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9635E-D450-4992-8996-A4B785623BCE}">
      <dsp:nvSpPr>
        <dsp:cNvPr id="0" name=""/>
        <dsp:cNvSpPr/>
      </dsp:nvSpPr>
      <dsp:spPr>
        <a:xfrm>
          <a:off x="0" y="0"/>
          <a:ext cx="2394438" cy="3700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a:t>Cohort</a:t>
          </a:r>
          <a:endParaRPr lang="en-US" sz="5100" kern="1200" dirty="0"/>
        </a:p>
      </dsp:txBody>
      <dsp:txXfrm>
        <a:off x="0" y="0"/>
        <a:ext cx="2394438" cy="1110138"/>
      </dsp:txXfrm>
    </dsp:sp>
    <dsp:sp modelId="{70461E96-7822-42A1-9603-E8342E248BA9}">
      <dsp:nvSpPr>
        <dsp:cNvPr id="0" name=""/>
        <dsp:cNvSpPr/>
      </dsp:nvSpPr>
      <dsp:spPr>
        <a:xfrm>
          <a:off x="239443" y="1110455"/>
          <a:ext cx="1915550" cy="7269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Understanding personas and use scenarios</a:t>
          </a:r>
        </a:p>
      </dsp:txBody>
      <dsp:txXfrm>
        <a:off x="260736" y="1131748"/>
        <a:ext cx="1872964" cy="684406"/>
      </dsp:txXfrm>
    </dsp:sp>
    <dsp:sp modelId="{0D8B26F4-95F4-461B-9C7B-0B1C4ADA8A73}">
      <dsp:nvSpPr>
        <dsp:cNvPr id="0" name=""/>
        <dsp:cNvSpPr/>
      </dsp:nvSpPr>
      <dsp:spPr>
        <a:xfrm>
          <a:off x="239443" y="1949292"/>
          <a:ext cx="1915550" cy="7269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Successful recruitment of at least 500 (hoping for 1000)</a:t>
          </a:r>
        </a:p>
      </dsp:txBody>
      <dsp:txXfrm>
        <a:off x="260736" y="1970585"/>
        <a:ext cx="1872964" cy="684406"/>
      </dsp:txXfrm>
    </dsp:sp>
    <dsp:sp modelId="{F24A9820-B3CD-42E5-93FA-2AC7FA40991D}">
      <dsp:nvSpPr>
        <dsp:cNvPr id="0" name=""/>
        <dsp:cNvSpPr/>
      </dsp:nvSpPr>
      <dsp:spPr>
        <a:xfrm>
          <a:off x="239443" y="2788130"/>
          <a:ext cx="1915550" cy="7269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Detailed feedback from a representative set of users</a:t>
          </a:r>
        </a:p>
      </dsp:txBody>
      <dsp:txXfrm>
        <a:off x="260736" y="2809423"/>
        <a:ext cx="1872964" cy="6844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39B25-E699-43C3-AD0B-B26FCE101054}">
      <dsp:nvSpPr>
        <dsp:cNvPr id="0" name=""/>
        <dsp:cNvSpPr/>
      </dsp:nvSpPr>
      <dsp:spPr>
        <a:xfrm>
          <a:off x="0" y="0"/>
          <a:ext cx="2573215" cy="3700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Business</a:t>
          </a:r>
        </a:p>
      </dsp:txBody>
      <dsp:txXfrm>
        <a:off x="0" y="0"/>
        <a:ext cx="2573215" cy="1110138"/>
      </dsp:txXfrm>
    </dsp:sp>
    <dsp:sp modelId="{97029A78-28AD-4334-9838-8F44DA9EB245}">
      <dsp:nvSpPr>
        <dsp:cNvPr id="0" name=""/>
        <dsp:cNvSpPr/>
      </dsp:nvSpPr>
      <dsp:spPr>
        <a:xfrm>
          <a:off x="257321" y="1111223"/>
          <a:ext cx="2058572" cy="1115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At least 50% of user cohort would want to use this tool on an ongoing basis</a:t>
          </a:r>
        </a:p>
      </dsp:txBody>
      <dsp:txXfrm>
        <a:off x="290000" y="1143902"/>
        <a:ext cx="1993214" cy="1050382"/>
      </dsp:txXfrm>
    </dsp:sp>
    <dsp:sp modelId="{39B30137-1E91-4003-A505-AFAF5C6DFF3E}">
      <dsp:nvSpPr>
        <dsp:cNvPr id="0" name=""/>
        <dsp:cNvSpPr/>
      </dsp:nvSpPr>
      <dsp:spPr>
        <a:xfrm>
          <a:off x="257321" y="2398615"/>
          <a:ext cx="2058572" cy="1115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The administrator would use this tool for decision making </a:t>
          </a:r>
        </a:p>
      </dsp:txBody>
      <dsp:txXfrm>
        <a:off x="290000" y="2431294"/>
        <a:ext cx="1993214" cy="10503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7E75F-30ED-C849-90EE-EAEDF75ADAA1}" type="datetimeFigureOut">
              <a:rPr lang="en-US" smtClean="0"/>
              <a:t>4/30/2018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217CA-278C-3B42-A1D1-D4279DDDA5C3}" type="slidenum">
              <a:rPr lang="en-US" smtClean="0"/>
              <a:t>‹#›</a:t>
            </a:fld>
            <a:endParaRPr lang="en-US"/>
          </a:p>
        </p:txBody>
      </p:sp>
    </p:spTree>
    <p:extLst>
      <p:ext uri="{BB962C8B-B14F-4D97-AF65-F5344CB8AC3E}">
        <p14:creationId xmlns:p14="http://schemas.microsoft.com/office/powerpoint/2010/main" val="92768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8217CA-278C-3B42-A1D1-D4279DDDA5C3}" type="slidenum">
              <a:rPr lang="en-US" smtClean="0"/>
              <a:t>14</a:t>
            </a:fld>
            <a:endParaRPr lang="en-US"/>
          </a:p>
        </p:txBody>
      </p:sp>
    </p:spTree>
    <p:extLst>
      <p:ext uri="{BB962C8B-B14F-4D97-AF65-F5344CB8AC3E}">
        <p14:creationId xmlns:p14="http://schemas.microsoft.com/office/powerpoint/2010/main" val="609932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D538-2596-40DC-9DCA-E0C837D206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F26D71-EA9E-4D96-8C2B-C3430F46FF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94C7D5-0094-4A33-AF7E-759857003950}"/>
              </a:ext>
            </a:extLst>
          </p:cNvPr>
          <p:cNvSpPr>
            <a:spLocks noGrp="1"/>
          </p:cNvSpPr>
          <p:nvPr>
            <p:ph type="dt" sz="half" idx="10"/>
          </p:nvPr>
        </p:nvSpPr>
        <p:spPr/>
        <p:txBody>
          <a:bodyPr/>
          <a:lstStyle/>
          <a:p>
            <a:fld id="{AD945458-9B7A-4EB6-8C25-73D2DAE2E96C}" type="datetimeFigureOut">
              <a:rPr lang="en-US" smtClean="0"/>
              <a:t>4/30/2018</a:t>
            </a:fld>
            <a:endParaRPr lang="en-US"/>
          </a:p>
        </p:txBody>
      </p:sp>
      <p:sp>
        <p:nvSpPr>
          <p:cNvPr id="5" name="Footer Placeholder 4">
            <a:extLst>
              <a:ext uri="{FF2B5EF4-FFF2-40B4-BE49-F238E27FC236}">
                <a16:creationId xmlns:a16="http://schemas.microsoft.com/office/drawing/2014/main" id="{8B4486F5-D9BD-4B41-A902-E843DBAC6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8468C-F5AB-42D3-8D8C-95FCBEC61E69}"/>
              </a:ext>
            </a:extLst>
          </p:cNvPr>
          <p:cNvSpPr>
            <a:spLocks noGrp="1"/>
          </p:cNvSpPr>
          <p:nvPr>
            <p:ph type="sldNum" sz="quarter" idx="12"/>
          </p:nvPr>
        </p:nvSpPr>
        <p:spPr/>
        <p:txBody>
          <a:bodyPr/>
          <a:lstStyle/>
          <a:p>
            <a:fld id="{CC147BC8-A7BE-4646-862F-A90BB7887D60}" type="slidenum">
              <a:rPr lang="en-US" smtClean="0"/>
              <a:t>‹#›</a:t>
            </a:fld>
            <a:endParaRPr lang="en-US"/>
          </a:p>
        </p:txBody>
      </p:sp>
    </p:spTree>
    <p:extLst>
      <p:ext uri="{BB962C8B-B14F-4D97-AF65-F5344CB8AC3E}">
        <p14:creationId xmlns:p14="http://schemas.microsoft.com/office/powerpoint/2010/main" val="291397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EB3F6-2CA8-41D3-A7EC-F1E50D4ECC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340C78-B88A-47A1-A960-3E855A5AF5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E5FBF-634F-4F18-8764-91A2D206FEB5}"/>
              </a:ext>
            </a:extLst>
          </p:cNvPr>
          <p:cNvSpPr>
            <a:spLocks noGrp="1"/>
          </p:cNvSpPr>
          <p:nvPr>
            <p:ph type="dt" sz="half" idx="10"/>
          </p:nvPr>
        </p:nvSpPr>
        <p:spPr/>
        <p:txBody>
          <a:bodyPr/>
          <a:lstStyle/>
          <a:p>
            <a:fld id="{AD945458-9B7A-4EB6-8C25-73D2DAE2E96C}" type="datetimeFigureOut">
              <a:rPr lang="en-US" smtClean="0"/>
              <a:t>4/30/2018</a:t>
            </a:fld>
            <a:endParaRPr lang="en-US"/>
          </a:p>
        </p:txBody>
      </p:sp>
      <p:sp>
        <p:nvSpPr>
          <p:cNvPr id="5" name="Footer Placeholder 4">
            <a:extLst>
              <a:ext uri="{FF2B5EF4-FFF2-40B4-BE49-F238E27FC236}">
                <a16:creationId xmlns:a16="http://schemas.microsoft.com/office/drawing/2014/main" id="{B4F46CA6-532F-4BF4-B4B6-075D3C813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A2CD9-9212-4C67-AE12-A89BDFA13267}"/>
              </a:ext>
            </a:extLst>
          </p:cNvPr>
          <p:cNvSpPr>
            <a:spLocks noGrp="1"/>
          </p:cNvSpPr>
          <p:nvPr>
            <p:ph type="sldNum" sz="quarter" idx="12"/>
          </p:nvPr>
        </p:nvSpPr>
        <p:spPr/>
        <p:txBody>
          <a:bodyPr/>
          <a:lstStyle/>
          <a:p>
            <a:fld id="{CC147BC8-A7BE-4646-862F-A90BB7887D60}" type="slidenum">
              <a:rPr lang="en-US" smtClean="0"/>
              <a:t>‹#›</a:t>
            </a:fld>
            <a:endParaRPr lang="en-US"/>
          </a:p>
        </p:txBody>
      </p:sp>
    </p:spTree>
    <p:extLst>
      <p:ext uri="{BB962C8B-B14F-4D97-AF65-F5344CB8AC3E}">
        <p14:creationId xmlns:p14="http://schemas.microsoft.com/office/powerpoint/2010/main" val="113113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FD4205-C347-48D6-999E-511D690EB1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EA264A-A07A-414E-8A9F-8534AC1856D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8F187-69B0-456C-AA92-15599757A14A}"/>
              </a:ext>
            </a:extLst>
          </p:cNvPr>
          <p:cNvSpPr>
            <a:spLocks noGrp="1"/>
          </p:cNvSpPr>
          <p:nvPr>
            <p:ph type="dt" sz="half" idx="10"/>
          </p:nvPr>
        </p:nvSpPr>
        <p:spPr/>
        <p:txBody>
          <a:bodyPr/>
          <a:lstStyle/>
          <a:p>
            <a:fld id="{AD945458-9B7A-4EB6-8C25-73D2DAE2E96C}" type="datetimeFigureOut">
              <a:rPr lang="en-US" smtClean="0"/>
              <a:t>4/30/2018</a:t>
            </a:fld>
            <a:endParaRPr lang="en-US"/>
          </a:p>
        </p:txBody>
      </p:sp>
      <p:sp>
        <p:nvSpPr>
          <p:cNvPr id="5" name="Footer Placeholder 4">
            <a:extLst>
              <a:ext uri="{FF2B5EF4-FFF2-40B4-BE49-F238E27FC236}">
                <a16:creationId xmlns:a16="http://schemas.microsoft.com/office/drawing/2014/main" id="{A739C4E4-8CD7-4DD3-B75B-F1F763ECD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CAA76-B854-4EB7-8FD8-9F770DD3B16C}"/>
              </a:ext>
            </a:extLst>
          </p:cNvPr>
          <p:cNvSpPr>
            <a:spLocks noGrp="1"/>
          </p:cNvSpPr>
          <p:nvPr>
            <p:ph type="sldNum" sz="quarter" idx="12"/>
          </p:nvPr>
        </p:nvSpPr>
        <p:spPr/>
        <p:txBody>
          <a:bodyPr/>
          <a:lstStyle/>
          <a:p>
            <a:fld id="{CC147BC8-A7BE-4646-862F-A90BB7887D60}" type="slidenum">
              <a:rPr lang="en-US" smtClean="0"/>
              <a:t>‹#›</a:t>
            </a:fld>
            <a:endParaRPr lang="en-US"/>
          </a:p>
        </p:txBody>
      </p:sp>
    </p:spTree>
    <p:extLst>
      <p:ext uri="{BB962C8B-B14F-4D97-AF65-F5344CB8AC3E}">
        <p14:creationId xmlns:p14="http://schemas.microsoft.com/office/powerpoint/2010/main" val="259788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6E5CD19-8DFE-4C2E-84AD-EA831F00BD93}" type="datetime1">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A99B0-BFEE-43CB-A341-D9C75B560B5C}" type="slidenum">
              <a:rPr lang="en-US" smtClean="0"/>
              <a:t>‹#›</a:t>
            </a:fld>
            <a:endParaRPr lang="en-US"/>
          </a:p>
        </p:txBody>
      </p:sp>
    </p:spTree>
    <p:extLst>
      <p:ext uri="{BB962C8B-B14F-4D97-AF65-F5344CB8AC3E}">
        <p14:creationId xmlns:p14="http://schemas.microsoft.com/office/powerpoint/2010/main" val="3785980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767DBA-731C-4AC2-AEEB-C799582946F4}" type="datetime1">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A99B0-BFEE-43CB-A341-D9C75B560B5C}" type="slidenum">
              <a:rPr lang="en-US" smtClean="0"/>
              <a:t>‹#›</a:t>
            </a:fld>
            <a:endParaRPr lang="en-US"/>
          </a:p>
        </p:txBody>
      </p:sp>
    </p:spTree>
    <p:extLst>
      <p:ext uri="{BB962C8B-B14F-4D97-AF65-F5344CB8AC3E}">
        <p14:creationId xmlns:p14="http://schemas.microsoft.com/office/powerpoint/2010/main" val="136453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0EB081-7088-4CCB-8B24-39CD2F7DC680}" type="datetime1">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A99B0-BFEE-43CB-A341-D9C75B560B5C}" type="slidenum">
              <a:rPr lang="en-US" smtClean="0"/>
              <a:t>‹#›</a:t>
            </a:fld>
            <a:endParaRPr lang="en-US"/>
          </a:p>
        </p:txBody>
      </p:sp>
    </p:spTree>
    <p:extLst>
      <p:ext uri="{BB962C8B-B14F-4D97-AF65-F5344CB8AC3E}">
        <p14:creationId xmlns:p14="http://schemas.microsoft.com/office/powerpoint/2010/main" val="1263134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A127E6-3C38-47D0-91D1-7116BEC5EDDD}" type="datetime1">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A99B0-BFEE-43CB-A341-D9C75B560B5C}" type="slidenum">
              <a:rPr lang="en-US" smtClean="0"/>
              <a:t>‹#›</a:t>
            </a:fld>
            <a:endParaRPr lang="en-US"/>
          </a:p>
        </p:txBody>
      </p:sp>
    </p:spTree>
    <p:extLst>
      <p:ext uri="{BB962C8B-B14F-4D97-AF65-F5344CB8AC3E}">
        <p14:creationId xmlns:p14="http://schemas.microsoft.com/office/powerpoint/2010/main" val="116089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25E75C-DC1C-4292-BA88-84A91E845BB6}" type="datetime1">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A99B0-BFEE-43CB-A341-D9C75B560B5C}" type="slidenum">
              <a:rPr lang="en-US" smtClean="0"/>
              <a:t>‹#›</a:t>
            </a:fld>
            <a:endParaRPr lang="en-US"/>
          </a:p>
        </p:txBody>
      </p:sp>
    </p:spTree>
    <p:extLst>
      <p:ext uri="{BB962C8B-B14F-4D97-AF65-F5344CB8AC3E}">
        <p14:creationId xmlns:p14="http://schemas.microsoft.com/office/powerpoint/2010/main" val="1112547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C75A76-C17A-4A1A-8D12-352F9683B7DB}" type="datetime1">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A99B0-BFEE-43CB-A341-D9C75B560B5C}" type="slidenum">
              <a:rPr lang="en-US" smtClean="0"/>
              <a:t>‹#›</a:t>
            </a:fld>
            <a:endParaRPr lang="en-US"/>
          </a:p>
        </p:txBody>
      </p:sp>
    </p:spTree>
    <p:extLst>
      <p:ext uri="{BB962C8B-B14F-4D97-AF65-F5344CB8AC3E}">
        <p14:creationId xmlns:p14="http://schemas.microsoft.com/office/powerpoint/2010/main" val="877663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0576F-D2CD-4402-98C8-5FBBC181025F}" type="datetime1">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A99B0-BFEE-43CB-A341-D9C75B560B5C}" type="slidenum">
              <a:rPr lang="en-US" smtClean="0"/>
              <a:t>‹#›</a:t>
            </a:fld>
            <a:endParaRPr lang="en-US"/>
          </a:p>
        </p:txBody>
      </p:sp>
    </p:spTree>
    <p:extLst>
      <p:ext uri="{BB962C8B-B14F-4D97-AF65-F5344CB8AC3E}">
        <p14:creationId xmlns:p14="http://schemas.microsoft.com/office/powerpoint/2010/main" val="3322654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F1BDF3-CE44-4987-868C-6233EA392E38}" type="datetime1">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A99B0-BFEE-43CB-A341-D9C75B560B5C}" type="slidenum">
              <a:rPr lang="en-US" smtClean="0"/>
              <a:t>‹#›</a:t>
            </a:fld>
            <a:endParaRPr lang="en-US"/>
          </a:p>
        </p:txBody>
      </p:sp>
    </p:spTree>
    <p:extLst>
      <p:ext uri="{BB962C8B-B14F-4D97-AF65-F5344CB8AC3E}">
        <p14:creationId xmlns:p14="http://schemas.microsoft.com/office/powerpoint/2010/main" val="574190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CF7B0-E98C-4C42-B60F-0A563C0F33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4EDC7-37F3-4649-815A-5410469ABC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8F829-669F-4985-8A07-89B6B1BA0F23}"/>
              </a:ext>
            </a:extLst>
          </p:cNvPr>
          <p:cNvSpPr>
            <a:spLocks noGrp="1"/>
          </p:cNvSpPr>
          <p:nvPr>
            <p:ph type="dt" sz="half" idx="10"/>
          </p:nvPr>
        </p:nvSpPr>
        <p:spPr/>
        <p:txBody>
          <a:bodyPr/>
          <a:lstStyle/>
          <a:p>
            <a:fld id="{AD945458-9B7A-4EB6-8C25-73D2DAE2E96C}" type="datetimeFigureOut">
              <a:rPr lang="en-US" smtClean="0"/>
              <a:t>4/30/2018</a:t>
            </a:fld>
            <a:endParaRPr lang="en-US"/>
          </a:p>
        </p:txBody>
      </p:sp>
      <p:sp>
        <p:nvSpPr>
          <p:cNvPr id="5" name="Footer Placeholder 4">
            <a:extLst>
              <a:ext uri="{FF2B5EF4-FFF2-40B4-BE49-F238E27FC236}">
                <a16:creationId xmlns:a16="http://schemas.microsoft.com/office/drawing/2014/main" id="{A08EC7EE-B919-46C8-9BDF-FC239BAF3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D1805-5EA5-4E35-906A-8BB3ED80DA4B}"/>
              </a:ext>
            </a:extLst>
          </p:cNvPr>
          <p:cNvSpPr>
            <a:spLocks noGrp="1"/>
          </p:cNvSpPr>
          <p:nvPr>
            <p:ph type="sldNum" sz="quarter" idx="12"/>
          </p:nvPr>
        </p:nvSpPr>
        <p:spPr/>
        <p:txBody>
          <a:bodyPr/>
          <a:lstStyle/>
          <a:p>
            <a:fld id="{CC147BC8-A7BE-4646-862F-A90BB7887D60}" type="slidenum">
              <a:rPr lang="en-US" smtClean="0"/>
              <a:t>‹#›</a:t>
            </a:fld>
            <a:endParaRPr lang="en-US"/>
          </a:p>
        </p:txBody>
      </p:sp>
    </p:spTree>
    <p:extLst>
      <p:ext uri="{BB962C8B-B14F-4D97-AF65-F5344CB8AC3E}">
        <p14:creationId xmlns:p14="http://schemas.microsoft.com/office/powerpoint/2010/main" val="2195759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569DC5-3978-48D2-B144-C8D4107E61EC}" type="datetime1">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A99B0-BFEE-43CB-A341-D9C75B560B5C}" type="slidenum">
              <a:rPr lang="en-US" smtClean="0"/>
              <a:t>‹#›</a:t>
            </a:fld>
            <a:endParaRPr lang="en-US"/>
          </a:p>
        </p:txBody>
      </p:sp>
    </p:spTree>
    <p:extLst>
      <p:ext uri="{BB962C8B-B14F-4D97-AF65-F5344CB8AC3E}">
        <p14:creationId xmlns:p14="http://schemas.microsoft.com/office/powerpoint/2010/main" val="4081912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E5864-08C4-4C4F-A607-A41474AB5AFB}" type="datetime1">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A99B0-BFEE-43CB-A341-D9C75B560B5C}" type="slidenum">
              <a:rPr lang="en-US" smtClean="0"/>
              <a:t>‹#›</a:t>
            </a:fld>
            <a:endParaRPr lang="en-US"/>
          </a:p>
        </p:txBody>
      </p:sp>
    </p:spTree>
    <p:extLst>
      <p:ext uri="{BB962C8B-B14F-4D97-AF65-F5344CB8AC3E}">
        <p14:creationId xmlns:p14="http://schemas.microsoft.com/office/powerpoint/2010/main" val="2834039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00A8CE-1FCE-43C1-984B-FCB78930D7D9}" type="datetime1">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A99B0-BFEE-43CB-A341-D9C75B560B5C}" type="slidenum">
              <a:rPr lang="en-US" smtClean="0"/>
              <a:t>‹#›</a:t>
            </a:fld>
            <a:endParaRPr lang="en-US"/>
          </a:p>
        </p:txBody>
      </p:sp>
    </p:spTree>
    <p:extLst>
      <p:ext uri="{BB962C8B-B14F-4D97-AF65-F5344CB8AC3E}">
        <p14:creationId xmlns:p14="http://schemas.microsoft.com/office/powerpoint/2010/main" val="457760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780B11-E2D4-426C-9E3F-4245403B8253}" type="datetime1">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749AE-5B30-4F20-85EB-B24060621644}" type="slidenum">
              <a:rPr lang="en-US" smtClean="0"/>
              <a:t>‹#›</a:t>
            </a:fld>
            <a:endParaRPr lang="en-US"/>
          </a:p>
        </p:txBody>
      </p:sp>
    </p:spTree>
    <p:extLst>
      <p:ext uri="{BB962C8B-B14F-4D97-AF65-F5344CB8AC3E}">
        <p14:creationId xmlns:p14="http://schemas.microsoft.com/office/powerpoint/2010/main" val="4291989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5A54CD-5C1F-4032-8C37-8392F919697B}" type="datetime1">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749AE-5B30-4F20-85EB-B24060621644}" type="slidenum">
              <a:rPr lang="en-US" smtClean="0"/>
              <a:t>‹#›</a:t>
            </a:fld>
            <a:endParaRPr lang="en-US"/>
          </a:p>
        </p:txBody>
      </p:sp>
    </p:spTree>
    <p:extLst>
      <p:ext uri="{BB962C8B-B14F-4D97-AF65-F5344CB8AC3E}">
        <p14:creationId xmlns:p14="http://schemas.microsoft.com/office/powerpoint/2010/main" val="916413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E1BBE2-215D-40B8-A1A0-AD38E4FF604D}" type="datetime1">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749AE-5B30-4F20-85EB-B24060621644}" type="slidenum">
              <a:rPr lang="en-US" smtClean="0"/>
              <a:t>‹#›</a:t>
            </a:fld>
            <a:endParaRPr lang="en-US"/>
          </a:p>
        </p:txBody>
      </p:sp>
    </p:spTree>
    <p:extLst>
      <p:ext uri="{BB962C8B-B14F-4D97-AF65-F5344CB8AC3E}">
        <p14:creationId xmlns:p14="http://schemas.microsoft.com/office/powerpoint/2010/main" val="412855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F7E6D1-DCCF-41A4-89C8-CAFA12D99D01}" type="datetime1">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749AE-5B30-4F20-85EB-B24060621644}" type="slidenum">
              <a:rPr lang="en-US" smtClean="0"/>
              <a:t>‹#›</a:t>
            </a:fld>
            <a:endParaRPr lang="en-US"/>
          </a:p>
        </p:txBody>
      </p:sp>
    </p:spTree>
    <p:extLst>
      <p:ext uri="{BB962C8B-B14F-4D97-AF65-F5344CB8AC3E}">
        <p14:creationId xmlns:p14="http://schemas.microsoft.com/office/powerpoint/2010/main" val="264967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2058BC-2569-4A43-8002-382B7D0A5336}" type="datetime1">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749AE-5B30-4F20-85EB-B24060621644}" type="slidenum">
              <a:rPr lang="en-US" smtClean="0"/>
              <a:t>‹#›</a:t>
            </a:fld>
            <a:endParaRPr lang="en-US"/>
          </a:p>
        </p:txBody>
      </p:sp>
    </p:spTree>
    <p:extLst>
      <p:ext uri="{BB962C8B-B14F-4D97-AF65-F5344CB8AC3E}">
        <p14:creationId xmlns:p14="http://schemas.microsoft.com/office/powerpoint/2010/main" val="3925269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8BDD9A-D8F9-46D9-8CFE-87662CE933D2}" type="datetime1">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749AE-5B30-4F20-85EB-B24060621644}" type="slidenum">
              <a:rPr lang="en-US" smtClean="0"/>
              <a:t>‹#›</a:t>
            </a:fld>
            <a:endParaRPr lang="en-US"/>
          </a:p>
        </p:txBody>
      </p:sp>
    </p:spTree>
    <p:extLst>
      <p:ext uri="{BB962C8B-B14F-4D97-AF65-F5344CB8AC3E}">
        <p14:creationId xmlns:p14="http://schemas.microsoft.com/office/powerpoint/2010/main" val="3848676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BF40E-B2AA-413A-AA95-F82EDC5D073D}" type="datetime1">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749AE-5B30-4F20-85EB-B24060621644}" type="slidenum">
              <a:rPr lang="en-US" smtClean="0"/>
              <a:t>‹#›</a:t>
            </a:fld>
            <a:endParaRPr lang="en-US"/>
          </a:p>
        </p:txBody>
      </p:sp>
    </p:spTree>
    <p:extLst>
      <p:ext uri="{BB962C8B-B14F-4D97-AF65-F5344CB8AC3E}">
        <p14:creationId xmlns:p14="http://schemas.microsoft.com/office/powerpoint/2010/main" val="369346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56EC8-B131-41ED-A110-850301D29E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2F7C19-9C55-4C3D-A04D-3B61086740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51EB7E-137B-4E2A-92E4-8ED8F48AD88B}"/>
              </a:ext>
            </a:extLst>
          </p:cNvPr>
          <p:cNvSpPr>
            <a:spLocks noGrp="1"/>
          </p:cNvSpPr>
          <p:nvPr>
            <p:ph type="dt" sz="half" idx="10"/>
          </p:nvPr>
        </p:nvSpPr>
        <p:spPr/>
        <p:txBody>
          <a:bodyPr/>
          <a:lstStyle/>
          <a:p>
            <a:fld id="{AD945458-9B7A-4EB6-8C25-73D2DAE2E96C}" type="datetimeFigureOut">
              <a:rPr lang="en-US" smtClean="0"/>
              <a:t>4/30/2018</a:t>
            </a:fld>
            <a:endParaRPr lang="en-US"/>
          </a:p>
        </p:txBody>
      </p:sp>
      <p:sp>
        <p:nvSpPr>
          <p:cNvPr id="5" name="Footer Placeholder 4">
            <a:extLst>
              <a:ext uri="{FF2B5EF4-FFF2-40B4-BE49-F238E27FC236}">
                <a16:creationId xmlns:a16="http://schemas.microsoft.com/office/drawing/2014/main" id="{2A2D8986-4DBD-4F4E-A408-A9C012722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E57A1-F60D-41EF-93FE-FC32F656275B}"/>
              </a:ext>
            </a:extLst>
          </p:cNvPr>
          <p:cNvSpPr>
            <a:spLocks noGrp="1"/>
          </p:cNvSpPr>
          <p:nvPr>
            <p:ph type="sldNum" sz="quarter" idx="12"/>
          </p:nvPr>
        </p:nvSpPr>
        <p:spPr/>
        <p:txBody>
          <a:bodyPr/>
          <a:lstStyle/>
          <a:p>
            <a:fld id="{CC147BC8-A7BE-4646-862F-A90BB7887D60}" type="slidenum">
              <a:rPr lang="en-US" smtClean="0"/>
              <a:t>‹#›</a:t>
            </a:fld>
            <a:endParaRPr lang="en-US"/>
          </a:p>
        </p:txBody>
      </p:sp>
    </p:spTree>
    <p:extLst>
      <p:ext uri="{BB962C8B-B14F-4D97-AF65-F5344CB8AC3E}">
        <p14:creationId xmlns:p14="http://schemas.microsoft.com/office/powerpoint/2010/main" val="2806476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597628-4449-4212-9B90-6D0E6C21DA27}" type="datetime1">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749AE-5B30-4F20-85EB-B24060621644}" type="slidenum">
              <a:rPr lang="en-US" smtClean="0"/>
              <a:t>‹#›</a:t>
            </a:fld>
            <a:endParaRPr lang="en-US"/>
          </a:p>
        </p:txBody>
      </p:sp>
    </p:spTree>
    <p:extLst>
      <p:ext uri="{BB962C8B-B14F-4D97-AF65-F5344CB8AC3E}">
        <p14:creationId xmlns:p14="http://schemas.microsoft.com/office/powerpoint/2010/main" val="2516729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116A49-EC43-490F-8CF9-86D21C1626E2}" type="datetime1">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749AE-5B30-4F20-85EB-B24060621644}" type="slidenum">
              <a:rPr lang="en-US" smtClean="0"/>
              <a:t>‹#›</a:t>
            </a:fld>
            <a:endParaRPr lang="en-US"/>
          </a:p>
        </p:txBody>
      </p:sp>
    </p:spTree>
    <p:extLst>
      <p:ext uri="{BB962C8B-B14F-4D97-AF65-F5344CB8AC3E}">
        <p14:creationId xmlns:p14="http://schemas.microsoft.com/office/powerpoint/2010/main" val="953752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CD2EAE-7267-49A5-AF5B-796BF2434A2F}" type="datetime1">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749AE-5B30-4F20-85EB-B24060621644}" type="slidenum">
              <a:rPr lang="en-US" smtClean="0"/>
              <a:t>‹#›</a:t>
            </a:fld>
            <a:endParaRPr lang="en-US"/>
          </a:p>
        </p:txBody>
      </p:sp>
    </p:spTree>
    <p:extLst>
      <p:ext uri="{BB962C8B-B14F-4D97-AF65-F5344CB8AC3E}">
        <p14:creationId xmlns:p14="http://schemas.microsoft.com/office/powerpoint/2010/main" val="1643476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FB6B7A-6C97-4FCD-AA43-A05BCE1DDC77}" type="datetime1">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749AE-5B30-4F20-85EB-B24060621644}" type="slidenum">
              <a:rPr lang="en-US" smtClean="0"/>
              <a:t>‹#›</a:t>
            </a:fld>
            <a:endParaRPr lang="en-US"/>
          </a:p>
        </p:txBody>
      </p:sp>
    </p:spTree>
    <p:extLst>
      <p:ext uri="{BB962C8B-B14F-4D97-AF65-F5344CB8AC3E}">
        <p14:creationId xmlns:p14="http://schemas.microsoft.com/office/powerpoint/2010/main" val="122822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EB247-0DB1-49E0-909C-7FCC35B2E5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5B7DAC-E11E-4497-8008-381FA0576C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2B8911-C997-4EF3-B033-D3CDCA2136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6DE032-7B46-439F-A565-ACBB6AA3420D}"/>
              </a:ext>
            </a:extLst>
          </p:cNvPr>
          <p:cNvSpPr>
            <a:spLocks noGrp="1"/>
          </p:cNvSpPr>
          <p:nvPr>
            <p:ph type="dt" sz="half" idx="10"/>
          </p:nvPr>
        </p:nvSpPr>
        <p:spPr/>
        <p:txBody>
          <a:bodyPr/>
          <a:lstStyle/>
          <a:p>
            <a:fld id="{AD945458-9B7A-4EB6-8C25-73D2DAE2E96C}" type="datetimeFigureOut">
              <a:rPr lang="en-US" smtClean="0"/>
              <a:t>4/30/2018</a:t>
            </a:fld>
            <a:endParaRPr lang="en-US"/>
          </a:p>
        </p:txBody>
      </p:sp>
      <p:sp>
        <p:nvSpPr>
          <p:cNvPr id="6" name="Footer Placeholder 5">
            <a:extLst>
              <a:ext uri="{FF2B5EF4-FFF2-40B4-BE49-F238E27FC236}">
                <a16:creationId xmlns:a16="http://schemas.microsoft.com/office/drawing/2014/main" id="{04924B35-2C60-4BCE-B424-5B0D4589E2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30D15-F447-40B1-9DC9-198FC6549FD1}"/>
              </a:ext>
            </a:extLst>
          </p:cNvPr>
          <p:cNvSpPr>
            <a:spLocks noGrp="1"/>
          </p:cNvSpPr>
          <p:nvPr>
            <p:ph type="sldNum" sz="quarter" idx="12"/>
          </p:nvPr>
        </p:nvSpPr>
        <p:spPr/>
        <p:txBody>
          <a:bodyPr/>
          <a:lstStyle/>
          <a:p>
            <a:fld id="{CC147BC8-A7BE-4646-862F-A90BB7887D60}" type="slidenum">
              <a:rPr lang="en-US" smtClean="0"/>
              <a:t>‹#›</a:t>
            </a:fld>
            <a:endParaRPr lang="en-US"/>
          </a:p>
        </p:txBody>
      </p:sp>
    </p:spTree>
    <p:extLst>
      <p:ext uri="{BB962C8B-B14F-4D97-AF65-F5344CB8AC3E}">
        <p14:creationId xmlns:p14="http://schemas.microsoft.com/office/powerpoint/2010/main" val="15841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0EF2B-C453-4A46-BD43-42ECA5E82A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FA3C21-22B3-4602-8075-3857893B41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E333DF-EAEC-43D6-8CB3-8BD205E58DC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D2E9D7-1E1D-489D-A767-686422B0A8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F15D09-F5B3-45E5-9F3A-417ABEBD693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9CB899-1456-41D4-A7C5-522B1909423B}"/>
              </a:ext>
            </a:extLst>
          </p:cNvPr>
          <p:cNvSpPr>
            <a:spLocks noGrp="1"/>
          </p:cNvSpPr>
          <p:nvPr>
            <p:ph type="dt" sz="half" idx="10"/>
          </p:nvPr>
        </p:nvSpPr>
        <p:spPr/>
        <p:txBody>
          <a:bodyPr/>
          <a:lstStyle/>
          <a:p>
            <a:fld id="{AD945458-9B7A-4EB6-8C25-73D2DAE2E96C}" type="datetimeFigureOut">
              <a:rPr lang="en-US" smtClean="0"/>
              <a:t>4/30/2018</a:t>
            </a:fld>
            <a:endParaRPr lang="en-US"/>
          </a:p>
        </p:txBody>
      </p:sp>
      <p:sp>
        <p:nvSpPr>
          <p:cNvPr id="8" name="Footer Placeholder 7">
            <a:extLst>
              <a:ext uri="{FF2B5EF4-FFF2-40B4-BE49-F238E27FC236}">
                <a16:creationId xmlns:a16="http://schemas.microsoft.com/office/drawing/2014/main" id="{8118FB0F-5D77-4F50-9E7F-31C75A1C5E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1004E4-4B89-4DCF-9C55-5C57208B40B7}"/>
              </a:ext>
            </a:extLst>
          </p:cNvPr>
          <p:cNvSpPr>
            <a:spLocks noGrp="1"/>
          </p:cNvSpPr>
          <p:nvPr>
            <p:ph type="sldNum" sz="quarter" idx="12"/>
          </p:nvPr>
        </p:nvSpPr>
        <p:spPr/>
        <p:txBody>
          <a:bodyPr/>
          <a:lstStyle/>
          <a:p>
            <a:fld id="{CC147BC8-A7BE-4646-862F-A90BB7887D60}" type="slidenum">
              <a:rPr lang="en-US" smtClean="0"/>
              <a:t>‹#›</a:t>
            </a:fld>
            <a:endParaRPr lang="en-US"/>
          </a:p>
        </p:txBody>
      </p:sp>
    </p:spTree>
    <p:extLst>
      <p:ext uri="{BB962C8B-B14F-4D97-AF65-F5344CB8AC3E}">
        <p14:creationId xmlns:p14="http://schemas.microsoft.com/office/powerpoint/2010/main" val="204351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60A-857C-423C-AEA4-403CF2517C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82759D-E2A9-4B3B-85B6-02A450EB52C5}"/>
              </a:ext>
            </a:extLst>
          </p:cNvPr>
          <p:cNvSpPr>
            <a:spLocks noGrp="1"/>
          </p:cNvSpPr>
          <p:nvPr>
            <p:ph type="dt" sz="half" idx="10"/>
          </p:nvPr>
        </p:nvSpPr>
        <p:spPr/>
        <p:txBody>
          <a:bodyPr/>
          <a:lstStyle/>
          <a:p>
            <a:fld id="{AD945458-9B7A-4EB6-8C25-73D2DAE2E96C}" type="datetimeFigureOut">
              <a:rPr lang="en-US" smtClean="0"/>
              <a:t>4/30/2018</a:t>
            </a:fld>
            <a:endParaRPr lang="en-US"/>
          </a:p>
        </p:txBody>
      </p:sp>
      <p:sp>
        <p:nvSpPr>
          <p:cNvPr id="4" name="Footer Placeholder 3">
            <a:extLst>
              <a:ext uri="{FF2B5EF4-FFF2-40B4-BE49-F238E27FC236}">
                <a16:creationId xmlns:a16="http://schemas.microsoft.com/office/drawing/2014/main" id="{672B7AD5-2F68-4EA3-BCAA-A0CC75E327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2167E0-089B-452F-B571-F4BA1D91684A}"/>
              </a:ext>
            </a:extLst>
          </p:cNvPr>
          <p:cNvSpPr>
            <a:spLocks noGrp="1"/>
          </p:cNvSpPr>
          <p:nvPr>
            <p:ph type="sldNum" sz="quarter" idx="12"/>
          </p:nvPr>
        </p:nvSpPr>
        <p:spPr/>
        <p:txBody>
          <a:bodyPr/>
          <a:lstStyle/>
          <a:p>
            <a:fld id="{CC147BC8-A7BE-4646-862F-A90BB7887D60}" type="slidenum">
              <a:rPr lang="en-US" smtClean="0"/>
              <a:t>‹#›</a:t>
            </a:fld>
            <a:endParaRPr lang="en-US"/>
          </a:p>
        </p:txBody>
      </p:sp>
    </p:spTree>
    <p:extLst>
      <p:ext uri="{BB962C8B-B14F-4D97-AF65-F5344CB8AC3E}">
        <p14:creationId xmlns:p14="http://schemas.microsoft.com/office/powerpoint/2010/main" val="4224735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7D9442-1CB6-4C38-A53A-0D2B89F2BA03}"/>
              </a:ext>
            </a:extLst>
          </p:cNvPr>
          <p:cNvSpPr>
            <a:spLocks noGrp="1"/>
          </p:cNvSpPr>
          <p:nvPr>
            <p:ph type="dt" sz="half" idx="10"/>
          </p:nvPr>
        </p:nvSpPr>
        <p:spPr/>
        <p:txBody>
          <a:bodyPr/>
          <a:lstStyle/>
          <a:p>
            <a:fld id="{AD945458-9B7A-4EB6-8C25-73D2DAE2E96C}" type="datetimeFigureOut">
              <a:rPr lang="en-US" smtClean="0"/>
              <a:t>4/30/2018</a:t>
            </a:fld>
            <a:endParaRPr lang="en-US"/>
          </a:p>
        </p:txBody>
      </p:sp>
      <p:sp>
        <p:nvSpPr>
          <p:cNvPr id="3" name="Footer Placeholder 2">
            <a:extLst>
              <a:ext uri="{FF2B5EF4-FFF2-40B4-BE49-F238E27FC236}">
                <a16:creationId xmlns:a16="http://schemas.microsoft.com/office/drawing/2014/main" id="{D0924778-1B36-4D8C-BB64-0EB329898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8ED75D-5587-4713-8F68-8F6C01C70A7C}"/>
              </a:ext>
            </a:extLst>
          </p:cNvPr>
          <p:cNvSpPr>
            <a:spLocks noGrp="1"/>
          </p:cNvSpPr>
          <p:nvPr>
            <p:ph type="sldNum" sz="quarter" idx="12"/>
          </p:nvPr>
        </p:nvSpPr>
        <p:spPr/>
        <p:txBody>
          <a:bodyPr/>
          <a:lstStyle/>
          <a:p>
            <a:fld id="{CC147BC8-A7BE-4646-862F-A90BB7887D60}" type="slidenum">
              <a:rPr lang="en-US" smtClean="0"/>
              <a:t>‹#›</a:t>
            </a:fld>
            <a:endParaRPr lang="en-US"/>
          </a:p>
        </p:txBody>
      </p:sp>
    </p:spTree>
    <p:extLst>
      <p:ext uri="{BB962C8B-B14F-4D97-AF65-F5344CB8AC3E}">
        <p14:creationId xmlns:p14="http://schemas.microsoft.com/office/powerpoint/2010/main" val="377890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7E168-6B00-46DD-A0E1-A4C2250E1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F941F9-CECB-4669-B130-6A3E4B60B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872B6C-6EB2-4CD9-8753-DAAD7852A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0A3603-0F36-4AD9-94DB-747DDF91BF6F}"/>
              </a:ext>
            </a:extLst>
          </p:cNvPr>
          <p:cNvSpPr>
            <a:spLocks noGrp="1"/>
          </p:cNvSpPr>
          <p:nvPr>
            <p:ph type="dt" sz="half" idx="10"/>
          </p:nvPr>
        </p:nvSpPr>
        <p:spPr/>
        <p:txBody>
          <a:bodyPr/>
          <a:lstStyle/>
          <a:p>
            <a:fld id="{AD945458-9B7A-4EB6-8C25-73D2DAE2E96C}" type="datetimeFigureOut">
              <a:rPr lang="en-US" smtClean="0"/>
              <a:t>4/30/2018</a:t>
            </a:fld>
            <a:endParaRPr lang="en-US"/>
          </a:p>
        </p:txBody>
      </p:sp>
      <p:sp>
        <p:nvSpPr>
          <p:cNvPr id="6" name="Footer Placeholder 5">
            <a:extLst>
              <a:ext uri="{FF2B5EF4-FFF2-40B4-BE49-F238E27FC236}">
                <a16:creationId xmlns:a16="http://schemas.microsoft.com/office/drawing/2014/main" id="{D2FBEA17-61E2-4885-91EE-4B3CA112CC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94ADCA-EDA1-4225-A0DE-9C859F4C5309}"/>
              </a:ext>
            </a:extLst>
          </p:cNvPr>
          <p:cNvSpPr>
            <a:spLocks noGrp="1"/>
          </p:cNvSpPr>
          <p:nvPr>
            <p:ph type="sldNum" sz="quarter" idx="12"/>
          </p:nvPr>
        </p:nvSpPr>
        <p:spPr/>
        <p:txBody>
          <a:bodyPr/>
          <a:lstStyle/>
          <a:p>
            <a:fld id="{CC147BC8-A7BE-4646-862F-A90BB7887D60}" type="slidenum">
              <a:rPr lang="en-US" smtClean="0"/>
              <a:t>‹#›</a:t>
            </a:fld>
            <a:endParaRPr lang="en-US"/>
          </a:p>
        </p:txBody>
      </p:sp>
    </p:spTree>
    <p:extLst>
      <p:ext uri="{BB962C8B-B14F-4D97-AF65-F5344CB8AC3E}">
        <p14:creationId xmlns:p14="http://schemas.microsoft.com/office/powerpoint/2010/main" val="233857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79F4-60D1-4C0E-85FE-2319888987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8D26E9-DB8B-4C6F-8314-2BBCA2830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73FEAC-14C7-4531-A6C9-0A9DAC6AB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9942E2-1AE6-496F-8891-4BDF169886B0}"/>
              </a:ext>
            </a:extLst>
          </p:cNvPr>
          <p:cNvSpPr>
            <a:spLocks noGrp="1"/>
          </p:cNvSpPr>
          <p:nvPr>
            <p:ph type="dt" sz="half" idx="10"/>
          </p:nvPr>
        </p:nvSpPr>
        <p:spPr/>
        <p:txBody>
          <a:bodyPr/>
          <a:lstStyle/>
          <a:p>
            <a:fld id="{AD945458-9B7A-4EB6-8C25-73D2DAE2E96C}" type="datetimeFigureOut">
              <a:rPr lang="en-US" smtClean="0"/>
              <a:t>4/30/2018</a:t>
            </a:fld>
            <a:endParaRPr lang="en-US"/>
          </a:p>
        </p:txBody>
      </p:sp>
      <p:sp>
        <p:nvSpPr>
          <p:cNvPr id="6" name="Footer Placeholder 5">
            <a:extLst>
              <a:ext uri="{FF2B5EF4-FFF2-40B4-BE49-F238E27FC236}">
                <a16:creationId xmlns:a16="http://schemas.microsoft.com/office/drawing/2014/main" id="{20573BB2-A915-40E3-BF33-E334045724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BFF40E-E039-46E3-BD0A-E43273A95865}"/>
              </a:ext>
            </a:extLst>
          </p:cNvPr>
          <p:cNvSpPr>
            <a:spLocks noGrp="1"/>
          </p:cNvSpPr>
          <p:nvPr>
            <p:ph type="sldNum" sz="quarter" idx="12"/>
          </p:nvPr>
        </p:nvSpPr>
        <p:spPr/>
        <p:txBody>
          <a:bodyPr/>
          <a:lstStyle/>
          <a:p>
            <a:fld id="{CC147BC8-A7BE-4646-862F-A90BB7887D60}" type="slidenum">
              <a:rPr lang="en-US" smtClean="0"/>
              <a:t>‹#›</a:t>
            </a:fld>
            <a:endParaRPr lang="en-US"/>
          </a:p>
        </p:txBody>
      </p:sp>
    </p:spTree>
    <p:extLst>
      <p:ext uri="{BB962C8B-B14F-4D97-AF65-F5344CB8AC3E}">
        <p14:creationId xmlns:p14="http://schemas.microsoft.com/office/powerpoint/2010/main" val="2884811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486158-F90C-4DCC-A3E4-326CCD1545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A26382-F9AA-4235-A4B3-5927A02CA0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15DEF-0662-435E-A811-791651401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945458-9B7A-4EB6-8C25-73D2DAE2E96C}" type="datetimeFigureOut">
              <a:rPr lang="en-US" smtClean="0"/>
              <a:t>4/30/2018</a:t>
            </a:fld>
            <a:endParaRPr lang="en-US"/>
          </a:p>
        </p:txBody>
      </p:sp>
      <p:sp>
        <p:nvSpPr>
          <p:cNvPr id="5" name="Footer Placeholder 4">
            <a:extLst>
              <a:ext uri="{FF2B5EF4-FFF2-40B4-BE49-F238E27FC236}">
                <a16:creationId xmlns:a16="http://schemas.microsoft.com/office/drawing/2014/main" id="{6C4967B5-6553-4707-AB6B-E489CC11BD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B9AC25-6D39-4F2B-9332-E2E374803D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47BC8-A7BE-4646-862F-A90BB7887D60}" type="slidenum">
              <a:rPr lang="en-US" smtClean="0"/>
              <a:t>‹#›</a:t>
            </a:fld>
            <a:endParaRPr lang="en-US"/>
          </a:p>
        </p:txBody>
      </p:sp>
    </p:spTree>
    <p:extLst>
      <p:ext uri="{BB962C8B-B14F-4D97-AF65-F5344CB8AC3E}">
        <p14:creationId xmlns:p14="http://schemas.microsoft.com/office/powerpoint/2010/main" val="843993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5326E-A028-43A4-8F9C-D3F2C32E195B}" type="datetime1">
              <a:rPr lang="en-US" smtClean="0"/>
              <a:t>4/30/2018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A99B0-BFEE-43CB-A341-D9C75B560B5C}" type="slidenum">
              <a:rPr lang="en-US" smtClean="0"/>
              <a:t>‹#›</a:t>
            </a:fld>
            <a:endParaRPr lang="en-US"/>
          </a:p>
        </p:txBody>
      </p:sp>
    </p:spTree>
    <p:extLst>
      <p:ext uri="{BB962C8B-B14F-4D97-AF65-F5344CB8AC3E}">
        <p14:creationId xmlns:p14="http://schemas.microsoft.com/office/powerpoint/2010/main" val="2484839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68CC7-AEED-46D7-9D63-C63327C67B9E}" type="datetime1">
              <a:rPr lang="en-US" smtClean="0"/>
              <a:t>4/30/2018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749AE-5B30-4F20-85EB-B24060621644}" type="slidenum">
              <a:rPr lang="en-US" smtClean="0"/>
              <a:t>‹#›</a:t>
            </a:fld>
            <a:endParaRPr lang="en-US"/>
          </a:p>
        </p:txBody>
      </p:sp>
    </p:spTree>
    <p:extLst>
      <p:ext uri="{BB962C8B-B14F-4D97-AF65-F5344CB8AC3E}">
        <p14:creationId xmlns:p14="http://schemas.microsoft.com/office/powerpoint/2010/main" val="8949996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8.sv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diagramLayout" Target="../diagrams/layout2.xml"/><Relationship Id="rId7" Type="http://schemas.openxmlformats.org/officeDocument/2006/relationships/image" Target="../media/image3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hyperlink" Target="mailto:rkg5191@psu.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FB6B99E-E227-44FD-8D28-9E6224A5E79B}"/>
              </a:ext>
            </a:extLst>
          </p:cNvPr>
          <p:cNvSpPr>
            <a:spLocks noGrp="1"/>
          </p:cNvSpPr>
          <p:nvPr>
            <p:ph type="ctrTitle"/>
          </p:nvPr>
        </p:nvSpPr>
        <p:spPr>
          <a:xfrm>
            <a:off x="4380588" y="965199"/>
            <a:ext cx="6766078" cy="4927601"/>
          </a:xfrm>
        </p:spPr>
        <p:txBody>
          <a:bodyPr anchor="ctr">
            <a:normAutofit/>
          </a:bodyPr>
          <a:lstStyle/>
          <a:p>
            <a:pPr algn="l"/>
            <a:r>
              <a:rPr lang="en-US" sz="5400" dirty="0">
                <a:solidFill>
                  <a:schemeClr val="tx1">
                    <a:lumMod val="85000"/>
                    <a:lumOff val="15000"/>
                  </a:schemeClr>
                </a:solidFill>
              </a:rPr>
              <a:t>CareerMap™</a:t>
            </a:r>
            <a:br>
              <a:rPr lang="en-US" sz="5400" dirty="0">
                <a:solidFill>
                  <a:schemeClr val="tx1">
                    <a:lumMod val="85000"/>
                    <a:lumOff val="15000"/>
                  </a:schemeClr>
                </a:solidFill>
              </a:rPr>
            </a:br>
            <a:r>
              <a:rPr lang="en-US" sz="2000" dirty="0">
                <a:solidFill>
                  <a:schemeClr val="tx1">
                    <a:lumMod val="85000"/>
                    <a:lumOff val="15000"/>
                  </a:schemeClr>
                </a:solidFill>
              </a:rPr>
              <a:t>Using VGI and external data to map the real careers of students and alumni for improved career planning and networking</a:t>
            </a:r>
            <a:endParaRPr lang="en-US" sz="5400" dirty="0">
              <a:solidFill>
                <a:schemeClr val="tx1">
                  <a:lumMod val="85000"/>
                  <a:lumOff val="15000"/>
                </a:schemeClr>
              </a:solidFill>
            </a:endParaRPr>
          </a:p>
        </p:txBody>
      </p:sp>
      <p:sp>
        <p:nvSpPr>
          <p:cNvPr id="3" name="Subtitle 2">
            <a:extLst>
              <a:ext uri="{FF2B5EF4-FFF2-40B4-BE49-F238E27FC236}">
                <a16:creationId xmlns:a16="http://schemas.microsoft.com/office/drawing/2014/main" id="{D1507DDE-9B29-48A2-85CA-A96F5901BBC7}"/>
              </a:ext>
            </a:extLst>
          </p:cNvPr>
          <p:cNvSpPr>
            <a:spLocks noGrp="1"/>
          </p:cNvSpPr>
          <p:nvPr>
            <p:ph type="subTitle" idx="1"/>
          </p:nvPr>
        </p:nvSpPr>
        <p:spPr>
          <a:xfrm>
            <a:off x="1023257" y="965198"/>
            <a:ext cx="2707937" cy="4927602"/>
          </a:xfrm>
        </p:spPr>
        <p:txBody>
          <a:bodyPr anchor="ctr">
            <a:normAutofit/>
          </a:bodyPr>
          <a:lstStyle/>
          <a:p>
            <a:pPr algn="r"/>
            <a:r>
              <a:rPr lang="en-US" sz="2000" dirty="0">
                <a:solidFill>
                  <a:schemeClr val="accent1"/>
                </a:solidFill>
              </a:rPr>
              <a:t>Richard Greeley</a:t>
            </a:r>
          </a:p>
          <a:p>
            <a:pPr algn="r"/>
            <a:r>
              <a:rPr lang="en-US" sz="2000" dirty="0">
                <a:solidFill>
                  <a:schemeClr val="accent1"/>
                </a:solidFill>
              </a:rPr>
              <a:t>MGIS</a:t>
            </a:r>
          </a:p>
          <a:p>
            <a:pPr algn="r"/>
            <a:r>
              <a:rPr lang="en-US" sz="2000" dirty="0">
                <a:solidFill>
                  <a:schemeClr val="accent1"/>
                </a:solidFill>
              </a:rPr>
              <a:t>GEOG 596A</a:t>
            </a:r>
          </a:p>
          <a:p>
            <a:pPr algn="r"/>
            <a:r>
              <a:rPr lang="en-US" sz="2000" dirty="0">
                <a:solidFill>
                  <a:schemeClr val="accent1"/>
                </a:solidFill>
              </a:rPr>
              <a:t>Advisor: Jim Detwiler</a:t>
            </a:r>
          </a:p>
        </p:txBody>
      </p:sp>
    </p:spTree>
    <p:extLst>
      <p:ext uri="{BB962C8B-B14F-4D97-AF65-F5344CB8AC3E}">
        <p14:creationId xmlns:p14="http://schemas.microsoft.com/office/powerpoint/2010/main" val="203398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63910-C6FF-4262-9DD5-02C402C7AB20}"/>
              </a:ext>
            </a:extLst>
          </p:cNvPr>
          <p:cNvSpPr>
            <a:spLocks noGrp="1"/>
          </p:cNvSpPr>
          <p:nvPr>
            <p:ph type="title"/>
          </p:nvPr>
        </p:nvSpPr>
        <p:spPr>
          <a:xfrm>
            <a:off x="879339" y="212459"/>
            <a:ext cx="10515600" cy="1325563"/>
          </a:xfrm>
        </p:spPr>
        <p:txBody>
          <a:bodyPr>
            <a:normAutofit/>
          </a:bodyPr>
          <a:lstStyle/>
          <a:p>
            <a:r>
              <a:rPr lang="en-US" sz="3600" dirty="0"/>
              <a:t>Research Thrust 4 – Volunteered Geographic Information (VGI)</a:t>
            </a:r>
          </a:p>
        </p:txBody>
      </p:sp>
      <p:pic>
        <p:nvPicPr>
          <p:cNvPr id="5" name="Graphic 4" descr="User">
            <a:extLst>
              <a:ext uri="{FF2B5EF4-FFF2-40B4-BE49-F238E27FC236}">
                <a16:creationId xmlns:a16="http://schemas.microsoft.com/office/drawing/2014/main" id="{43D1C3CB-AC09-4651-98A8-FCA2D43F0D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3987" y="1434312"/>
            <a:ext cx="914400" cy="914400"/>
          </a:xfrm>
          <a:prstGeom prst="rect">
            <a:avLst/>
          </a:prstGeom>
        </p:spPr>
      </p:pic>
      <p:pic>
        <p:nvPicPr>
          <p:cNvPr id="7" name="Graphic 6" descr="Binoculars">
            <a:extLst>
              <a:ext uri="{FF2B5EF4-FFF2-40B4-BE49-F238E27FC236}">
                <a16:creationId xmlns:a16="http://schemas.microsoft.com/office/drawing/2014/main" id="{9A2782DE-C39A-4951-81A0-E1DE4763A4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7885837" y="1579838"/>
            <a:ext cx="620485" cy="620485"/>
          </a:xfrm>
          <a:prstGeom prst="rect">
            <a:avLst/>
          </a:prstGeom>
        </p:spPr>
      </p:pic>
      <p:pic>
        <p:nvPicPr>
          <p:cNvPr id="11" name="Graphic 10" descr="Earth Globe Americas">
            <a:extLst>
              <a:ext uri="{FF2B5EF4-FFF2-40B4-BE49-F238E27FC236}">
                <a16:creationId xmlns:a16="http://schemas.microsoft.com/office/drawing/2014/main" id="{E09D3812-0750-4469-8CC4-152401F6DC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33772" y="1434312"/>
            <a:ext cx="914400" cy="914400"/>
          </a:xfrm>
          <a:prstGeom prst="rect">
            <a:avLst/>
          </a:prstGeom>
        </p:spPr>
      </p:pic>
      <p:sp>
        <p:nvSpPr>
          <p:cNvPr id="12" name="TextBox 11">
            <a:extLst>
              <a:ext uri="{FF2B5EF4-FFF2-40B4-BE49-F238E27FC236}">
                <a16:creationId xmlns:a16="http://schemas.microsoft.com/office/drawing/2014/main" id="{BB352054-4010-4E61-A0A6-C0D80D506F22}"/>
              </a:ext>
            </a:extLst>
          </p:cNvPr>
          <p:cNvSpPr txBox="1"/>
          <p:nvPr/>
        </p:nvSpPr>
        <p:spPr>
          <a:xfrm>
            <a:off x="720295" y="1885787"/>
            <a:ext cx="4333684" cy="4524315"/>
          </a:xfrm>
          <a:prstGeom prst="rect">
            <a:avLst/>
          </a:prstGeom>
          <a:noFill/>
        </p:spPr>
        <p:txBody>
          <a:bodyPr wrap="square" rtlCol="0">
            <a:spAutoFit/>
          </a:bodyPr>
          <a:lstStyle/>
          <a:p>
            <a:r>
              <a:rPr lang="en-US" dirty="0"/>
              <a:t>CareerMap relies on user supplied information, therefore it falls into the general realm of VGI</a:t>
            </a:r>
          </a:p>
          <a:p>
            <a:endParaRPr lang="en-US" dirty="0"/>
          </a:p>
          <a:p>
            <a:r>
              <a:rPr lang="en-US" dirty="0"/>
              <a:t>VGI replaces the (GIS) expert and distributes the work.  </a:t>
            </a:r>
          </a:p>
          <a:p>
            <a:endParaRPr lang="en-US" dirty="0"/>
          </a:p>
          <a:p>
            <a:r>
              <a:rPr lang="en-US" dirty="0"/>
              <a:t>A review of VGI projects and research about them (See, et al) showed they are mostly focused on using people to gather information about maps or external phenomenon. </a:t>
            </a:r>
          </a:p>
          <a:p>
            <a:endParaRPr lang="en-US" dirty="0"/>
          </a:p>
          <a:p>
            <a:r>
              <a:rPr lang="en-US" dirty="0"/>
              <a:t>Much of the literature research is focused about the accuracy of the spatial data and accurate coding.  </a:t>
            </a:r>
          </a:p>
        </p:txBody>
      </p:sp>
      <p:graphicFrame>
        <p:nvGraphicFramePr>
          <p:cNvPr id="14" name="Table 13">
            <a:extLst>
              <a:ext uri="{FF2B5EF4-FFF2-40B4-BE49-F238E27FC236}">
                <a16:creationId xmlns:a16="http://schemas.microsoft.com/office/drawing/2014/main" id="{6849890E-E584-4C33-B39F-E340E0F2F216}"/>
              </a:ext>
            </a:extLst>
          </p:cNvPr>
          <p:cNvGraphicFramePr>
            <a:graphicFrameLocks noGrp="1"/>
          </p:cNvGraphicFramePr>
          <p:nvPr>
            <p:extLst>
              <p:ext uri="{D42A27DB-BD31-4B8C-83A1-F6EECF244321}">
                <p14:modId xmlns:p14="http://schemas.microsoft.com/office/powerpoint/2010/main" val="1835672769"/>
              </p:ext>
            </p:extLst>
          </p:nvPr>
        </p:nvGraphicFramePr>
        <p:xfrm>
          <a:off x="5617704" y="2896389"/>
          <a:ext cx="5777235" cy="3078480"/>
        </p:xfrm>
        <a:graphic>
          <a:graphicData uri="http://schemas.openxmlformats.org/drawingml/2006/table">
            <a:tbl>
              <a:tblPr firstRow="1" bandRow="1">
                <a:tableStyleId>{5C22544A-7EE6-4342-B048-85BDC9FD1C3A}</a:tableStyleId>
              </a:tblPr>
              <a:tblGrid>
                <a:gridCol w="1155447">
                  <a:extLst>
                    <a:ext uri="{9D8B030D-6E8A-4147-A177-3AD203B41FA5}">
                      <a16:colId xmlns:a16="http://schemas.microsoft.com/office/drawing/2014/main" val="2997320140"/>
                    </a:ext>
                  </a:extLst>
                </a:gridCol>
                <a:gridCol w="1155447">
                  <a:extLst>
                    <a:ext uri="{9D8B030D-6E8A-4147-A177-3AD203B41FA5}">
                      <a16:colId xmlns:a16="http://schemas.microsoft.com/office/drawing/2014/main" val="3763686597"/>
                    </a:ext>
                  </a:extLst>
                </a:gridCol>
                <a:gridCol w="1155447">
                  <a:extLst>
                    <a:ext uri="{9D8B030D-6E8A-4147-A177-3AD203B41FA5}">
                      <a16:colId xmlns:a16="http://schemas.microsoft.com/office/drawing/2014/main" val="1977725528"/>
                    </a:ext>
                  </a:extLst>
                </a:gridCol>
                <a:gridCol w="1155447">
                  <a:extLst>
                    <a:ext uri="{9D8B030D-6E8A-4147-A177-3AD203B41FA5}">
                      <a16:colId xmlns:a16="http://schemas.microsoft.com/office/drawing/2014/main" val="2564138603"/>
                    </a:ext>
                  </a:extLst>
                </a:gridCol>
                <a:gridCol w="1155447">
                  <a:extLst>
                    <a:ext uri="{9D8B030D-6E8A-4147-A177-3AD203B41FA5}">
                      <a16:colId xmlns:a16="http://schemas.microsoft.com/office/drawing/2014/main" val="1680336939"/>
                    </a:ext>
                  </a:extLst>
                </a:gridCol>
              </a:tblGrid>
              <a:tr h="370840">
                <a:tc>
                  <a:txBody>
                    <a:bodyPr/>
                    <a:lstStyle/>
                    <a:p>
                      <a:r>
                        <a:rPr lang="en-US" sz="1400" dirty="0"/>
                        <a:t>Safety</a:t>
                      </a:r>
                    </a:p>
                  </a:txBody>
                  <a:tcPr/>
                </a:tc>
                <a:tc>
                  <a:txBody>
                    <a:bodyPr/>
                    <a:lstStyle/>
                    <a:p>
                      <a:r>
                        <a:rPr lang="en-US" sz="1400" dirty="0"/>
                        <a:t>Science</a:t>
                      </a:r>
                    </a:p>
                  </a:txBody>
                  <a:tcPr/>
                </a:tc>
                <a:tc>
                  <a:txBody>
                    <a:bodyPr/>
                    <a:lstStyle/>
                    <a:p>
                      <a:r>
                        <a:rPr lang="en-US" sz="1400" dirty="0"/>
                        <a:t>Mapping</a:t>
                      </a:r>
                    </a:p>
                  </a:txBody>
                  <a:tcPr/>
                </a:tc>
                <a:tc>
                  <a:txBody>
                    <a:bodyPr/>
                    <a:lstStyle/>
                    <a:p>
                      <a:r>
                        <a:rPr lang="en-US" sz="1400" dirty="0"/>
                        <a:t>Information </a:t>
                      </a:r>
                    </a:p>
                  </a:txBody>
                  <a:tcPr/>
                </a:tc>
                <a:tc>
                  <a:txBody>
                    <a:bodyPr/>
                    <a:lstStyle/>
                    <a:p>
                      <a:r>
                        <a:rPr lang="en-US" sz="1200" dirty="0"/>
                        <a:t>Transportation</a:t>
                      </a:r>
                    </a:p>
                  </a:txBody>
                  <a:tcPr/>
                </a:tc>
                <a:extLst>
                  <a:ext uri="{0D108BD9-81ED-4DB2-BD59-A6C34878D82A}">
                    <a16:rowId xmlns:a16="http://schemas.microsoft.com/office/drawing/2014/main" val="3337129227"/>
                  </a:ext>
                </a:extLst>
              </a:tr>
              <a:tr h="370840">
                <a:tc>
                  <a:txBody>
                    <a:bodyPr/>
                    <a:lstStyle/>
                    <a:p>
                      <a:r>
                        <a:rPr lang="en-US" sz="1100" dirty="0"/>
                        <a:t>Crime</a:t>
                      </a:r>
                    </a:p>
                  </a:txBody>
                  <a:tcPr/>
                </a:tc>
                <a:tc>
                  <a:txBody>
                    <a:bodyPr/>
                    <a:lstStyle/>
                    <a:p>
                      <a:r>
                        <a:rPr lang="en-US" sz="1100" dirty="0"/>
                        <a:t>Ecology</a:t>
                      </a:r>
                    </a:p>
                  </a:txBody>
                  <a:tcPr/>
                </a:tc>
                <a:tc>
                  <a:txBody>
                    <a:bodyPr/>
                    <a:lstStyle/>
                    <a:p>
                      <a:r>
                        <a:rPr lang="en-US" sz="1100" dirty="0"/>
                        <a:t>Feature mapping</a:t>
                      </a:r>
                    </a:p>
                  </a:txBody>
                  <a:tcPr/>
                </a:tc>
                <a:tc>
                  <a:txBody>
                    <a:bodyPr/>
                    <a:lstStyle/>
                    <a:p>
                      <a:r>
                        <a:rPr lang="en-US" sz="1100" dirty="0"/>
                        <a:t>Fishing</a:t>
                      </a:r>
                    </a:p>
                  </a:txBody>
                  <a:tcPr/>
                </a:tc>
                <a:tc>
                  <a:txBody>
                    <a:bodyPr/>
                    <a:lstStyle/>
                    <a:p>
                      <a:r>
                        <a:rPr lang="en-US" sz="1100" dirty="0"/>
                        <a:t>Transportation</a:t>
                      </a:r>
                    </a:p>
                  </a:txBody>
                  <a:tcPr/>
                </a:tc>
                <a:extLst>
                  <a:ext uri="{0D108BD9-81ED-4DB2-BD59-A6C34878D82A}">
                    <a16:rowId xmlns:a16="http://schemas.microsoft.com/office/drawing/2014/main" val="3894614358"/>
                  </a:ext>
                </a:extLst>
              </a:tr>
              <a:tr h="370840">
                <a:tc>
                  <a:txBody>
                    <a:bodyPr/>
                    <a:lstStyle/>
                    <a:p>
                      <a:r>
                        <a:rPr lang="en-US" sz="1100" dirty="0"/>
                        <a:t>Disasters</a:t>
                      </a:r>
                    </a:p>
                  </a:txBody>
                  <a:tcPr/>
                </a:tc>
                <a:tc>
                  <a:txBody>
                    <a:bodyPr/>
                    <a:lstStyle/>
                    <a:p>
                      <a:r>
                        <a:rPr lang="en-US" sz="1100" dirty="0"/>
                        <a:t>Environmental Monitoring</a:t>
                      </a:r>
                    </a:p>
                  </a:txBody>
                  <a:tcPr/>
                </a:tc>
                <a:tc>
                  <a:txBody>
                    <a:bodyPr/>
                    <a:lstStyle/>
                    <a:p>
                      <a:r>
                        <a:rPr lang="en-US" sz="1100" dirty="0"/>
                        <a:t>Land Cover</a:t>
                      </a:r>
                    </a:p>
                  </a:txBody>
                  <a:tcPr/>
                </a:tc>
                <a:tc>
                  <a:txBody>
                    <a:bodyPr/>
                    <a:lstStyle/>
                    <a:p>
                      <a:r>
                        <a:rPr lang="en-US" sz="1100" dirty="0"/>
                        <a:t>Gazetteer</a:t>
                      </a:r>
                    </a:p>
                  </a:txBody>
                  <a:tcPr/>
                </a:tc>
                <a:tc>
                  <a:txBody>
                    <a:bodyPr/>
                    <a:lstStyle/>
                    <a:p>
                      <a:r>
                        <a:rPr lang="en-US" sz="1100" dirty="0"/>
                        <a:t>Driving </a:t>
                      </a:r>
                    </a:p>
                  </a:txBody>
                  <a:tcPr/>
                </a:tc>
                <a:extLst>
                  <a:ext uri="{0D108BD9-81ED-4DB2-BD59-A6C34878D82A}">
                    <a16:rowId xmlns:a16="http://schemas.microsoft.com/office/drawing/2014/main" val="403487193"/>
                  </a:ext>
                </a:extLst>
              </a:tr>
              <a:tr h="370840">
                <a:tc>
                  <a:txBody>
                    <a:bodyPr/>
                    <a:lstStyle/>
                    <a:p>
                      <a:r>
                        <a:rPr lang="en-US" sz="1100" dirty="0"/>
                        <a:t>Health Events</a:t>
                      </a:r>
                    </a:p>
                  </a:txBody>
                  <a:tcPr/>
                </a:tc>
                <a:tc>
                  <a:txBody>
                    <a:bodyPr/>
                    <a:lstStyle/>
                    <a:p>
                      <a:r>
                        <a:rPr lang="en-US" sz="1100" dirty="0"/>
                        <a:t>Sky Stars</a:t>
                      </a:r>
                    </a:p>
                  </a:txBody>
                  <a:tcPr/>
                </a:tc>
                <a:tc>
                  <a:txBody>
                    <a:bodyPr/>
                    <a:lstStyle/>
                    <a:p>
                      <a:endParaRPr lang="en-US" sz="1100" dirty="0"/>
                    </a:p>
                  </a:txBody>
                  <a:tcPr/>
                </a:tc>
                <a:tc>
                  <a:txBody>
                    <a:bodyPr/>
                    <a:lstStyle/>
                    <a:p>
                      <a:r>
                        <a:rPr lang="en-US" sz="1100" dirty="0"/>
                        <a:t>Geocaching</a:t>
                      </a:r>
                    </a:p>
                  </a:txBody>
                  <a:tcPr/>
                </a:tc>
                <a:tc>
                  <a:txBody>
                    <a:bodyPr/>
                    <a:lstStyle/>
                    <a:p>
                      <a:endParaRPr lang="en-US" sz="1100"/>
                    </a:p>
                  </a:txBody>
                  <a:tcPr/>
                </a:tc>
                <a:extLst>
                  <a:ext uri="{0D108BD9-81ED-4DB2-BD59-A6C34878D82A}">
                    <a16:rowId xmlns:a16="http://schemas.microsoft.com/office/drawing/2014/main" val="1041871822"/>
                  </a:ext>
                </a:extLst>
              </a:tr>
              <a:tr h="370840">
                <a:tc>
                  <a:txBody>
                    <a:bodyPr/>
                    <a:lstStyle/>
                    <a:p>
                      <a:endParaRPr lang="en-US" sz="1100"/>
                    </a:p>
                  </a:txBody>
                  <a:tcPr/>
                </a:tc>
                <a:tc>
                  <a:txBody>
                    <a:bodyPr/>
                    <a:lstStyle/>
                    <a:p>
                      <a:r>
                        <a:rPr lang="en-US" sz="1100" dirty="0"/>
                        <a:t>Weather</a:t>
                      </a:r>
                    </a:p>
                  </a:txBody>
                  <a:tcPr/>
                </a:tc>
                <a:tc>
                  <a:txBody>
                    <a:bodyPr/>
                    <a:lstStyle/>
                    <a:p>
                      <a:endParaRPr lang="en-US" sz="1100"/>
                    </a:p>
                  </a:txBody>
                  <a:tcPr/>
                </a:tc>
                <a:tc>
                  <a:txBody>
                    <a:bodyPr/>
                    <a:lstStyle/>
                    <a:p>
                      <a:r>
                        <a:rPr lang="en-US" sz="1100" dirty="0"/>
                        <a:t>Hiking Trails</a:t>
                      </a:r>
                    </a:p>
                  </a:txBody>
                  <a:tcPr/>
                </a:tc>
                <a:tc>
                  <a:txBody>
                    <a:bodyPr/>
                    <a:lstStyle/>
                    <a:p>
                      <a:endParaRPr lang="en-US" sz="1100"/>
                    </a:p>
                  </a:txBody>
                  <a:tcPr/>
                </a:tc>
                <a:extLst>
                  <a:ext uri="{0D108BD9-81ED-4DB2-BD59-A6C34878D82A}">
                    <a16:rowId xmlns:a16="http://schemas.microsoft.com/office/drawing/2014/main" val="4095543727"/>
                  </a:ext>
                </a:extLst>
              </a:tr>
              <a:tr h="370840">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r>
                        <a:rPr lang="en-US" sz="1100" dirty="0"/>
                        <a:t>Social Media </a:t>
                      </a:r>
                    </a:p>
                  </a:txBody>
                  <a:tcPr/>
                </a:tc>
                <a:tc>
                  <a:txBody>
                    <a:bodyPr/>
                    <a:lstStyle/>
                    <a:p>
                      <a:endParaRPr lang="en-US" sz="1100"/>
                    </a:p>
                  </a:txBody>
                  <a:tcPr/>
                </a:tc>
                <a:extLst>
                  <a:ext uri="{0D108BD9-81ED-4DB2-BD59-A6C34878D82A}">
                    <a16:rowId xmlns:a16="http://schemas.microsoft.com/office/drawing/2014/main" val="1206631578"/>
                  </a:ext>
                </a:extLst>
              </a:tr>
              <a:tr h="370840">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r>
                        <a:rPr lang="en-US" sz="1100" dirty="0"/>
                        <a:t>Mobile Data </a:t>
                      </a:r>
                    </a:p>
                  </a:txBody>
                  <a:tcPr/>
                </a:tc>
                <a:tc>
                  <a:txBody>
                    <a:bodyPr/>
                    <a:lstStyle/>
                    <a:p>
                      <a:endParaRPr lang="en-US" sz="1100"/>
                    </a:p>
                  </a:txBody>
                  <a:tcPr/>
                </a:tc>
                <a:extLst>
                  <a:ext uri="{0D108BD9-81ED-4DB2-BD59-A6C34878D82A}">
                    <a16:rowId xmlns:a16="http://schemas.microsoft.com/office/drawing/2014/main" val="4000617431"/>
                  </a:ext>
                </a:extLst>
              </a:tr>
              <a:tr h="370840">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r>
                        <a:rPr lang="en-US" sz="1100" dirty="0"/>
                        <a:t>Places of Interest Travel</a:t>
                      </a:r>
                    </a:p>
                  </a:txBody>
                  <a:tcPr/>
                </a:tc>
                <a:tc>
                  <a:txBody>
                    <a:bodyPr/>
                    <a:lstStyle/>
                    <a:p>
                      <a:endParaRPr lang="en-US" sz="1100" dirty="0"/>
                    </a:p>
                  </a:txBody>
                  <a:tcPr/>
                </a:tc>
                <a:extLst>
                  <a:ext uri="{0D108BD9-81ED-4DB2-BD59-A6C34878D82A}">
                    <a16:rowId xmlns:a16="http://schemas.microsoft.com/office/drawing/2014/main" val="645560788"/>
                  </a:ext>
                </a:extLst>
              </a:tr>
            </a:tbl>
          </a:graphicData>
        </a:graphic>
      </p:graphicFrame>
      <p:sp>
        <p:nvSpPr>
          <p:cNvPr id="15" name="Arrow: Right 14">
            <a:extLst>
              <a:ext uri="{FF2B5EF4-FFF2-40B4-BE49-F238E27FC236}">
                <a16:creationId xmlns:a16="http://schemas.microsoft.com/office/drawing/2014/main" id="{7A218ECB-992C-4A08-B256-8E89DAC50347}"/>
              </a:ext>
            </a:extLst>
          </p:cNvPr>
          <p:cNvSpPr/>
          <p:nvPr/>
        </p:nvSpPr>
        <p:spPr>
          <a:xfrm>
            <a:off x="6979640" y="1709457"/>
            <a:ext cx="578841" cy="379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35721A14-7290-4981-8074-B4BA0D3F2478}"/>
              </a:ext>
            </a:extLst>
          </p:cNvPr>
          <p:cNvSpPr/>
          <p:nvPr/>
        </p:nvSpPr>
        <p:spPr>
          <a:xfrm>
            <a:off x="8838331" y="1710855"/>
            <a:ext cx="578841" cy="379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872AD3D-2EA7-1643-9C52-B64B4BBE798E}"/>
              </a:ext>
            </a:extLst>
          </p:cNvPr>
          <p:cNvSpPr txBox="1"/>
          <p:nvPr/>
        </p:nvSpPr>
        <p:spPr>
          <a:xfrm>
            <a:off x="5617704" y="6225436"/>
            <a:ext cx="23756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415104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 calcmode="lin" valueType="num">
                                      <p:cBhvr additive="base">
                                        <p:cTn id="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 calcmode="lin" valueType="num">
                                      <p:cBhvr additive="base">
                                        <p:cTn id="13"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anim calcmode="lin" valueType="num">
                                      <p:cBhvr additive="base">
                                        <p:cTn id="4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63910-C6FF-4262-9DD5-02C402C7AB20}"/>
              </a:ext>
            </a:extLst>
          </p:cNvPr>
          <p:cNvSpPr>
            <a:spLocks noGrp="1"/>
          </p:cNvSpPr>
          <p:nvPr>
            <p:ph type="title"/>
          </p:nvPr>
        </p:nvSpPr>
        <p:spPr>
          <a:xfrm>
            <a:off x="838200" y="365125"/>
            <a:ext cx="10515600" cy="1325563"/>
          </a:xfrm>
        </p:spPr>
        <p:txBody>
          <a:bodyPr/>
          <a:lstStyle/>
          <a:p>
            <a:r>
              <a:rPr lang="en-US" dirty="0"/>
              <a:t>Career Mapping and VGI</a:t>
            </a:r>
          </a:p>
        </p:txBody>
      </p:sp>
      <p:sp>
        <p:nvSpPr>
          <p:cNvPr id="12" name="TextBox 11">
            <a:extLst>
              <a:ext uri="{FF2B5EF4-FFF2-40B4-BE49-F238E27FC236}">
                <a16:creationId xmlns:a16="http://schemas.microsoft.com/office/drawing/2014/main" id="{BB352054-4010-4E61-A0A6-C0D80D506F22}"/>
              </a:ext>
            </a:extLst>
          </p:cNvPr>
          <p:cNvSpPr txBox="1"/>
          <p:nvPr/>
        </p:nvSpPr>
        <p:spPr>
          <a:xfrm>
            <a:off x="707597" y="1690688"/>
            <a:ext cx="3598877" cy="4647426"/>
          </a:xfrm>
          <a:prstGeom prst="rect">
            <a:avLst/>
          </a:prstGeom>
          <a:noFill/>
        </p:spPr>
        <p:txBody>
          <a:bodyPr wrap="square" rtlCol="0">
            <a:spAutoFit/>
          </a:bodyPr>
          <a:lstStyle/>
          <a:p>
            <a:r>
              <a:rPr lang="en-US" dirty="0"/>
              <a:t>The work of CareerMap is different in several important dimensions from these existing VGI projects: </a:t>
            </a:r>
          </a:p>
          <a:p>
            <a:endParaRPr lang="en-US" sz="1600" dirty="0"/>
          </a:p>
          <a:p>
            <a:pPr marL="342900" indent="-342900">
              <a:buFont typeface="+mj-lt"/>
              <a:buAutoNum type="arabicPeriod"/>
            </a:pPr>
            <a:r>
              <a:rPr lang="en-US" sz="1600" dirty="0"/>
              <a:t>The observer explicitly provides information about himself or herself, not external, measurable events which can be verified for accuracy  </a:t>
            </a:r>
          </a:p>
          <a:p>
            <a:pPr marL="342900" indent="-342900">
              <a:buFont typeface="+mj-lt"/>
              <a:buAutoNum type="arabicPeriod" startAt="2"/>
            </a:pPr>
            <a:r>
              <a:rPr lang="en-US" sz="1600" dirty="0"/>
              <a:t>The requirements for the precision and accuracy of geographic and temporal information is comparatively very, very low. </a:t>
            </a:r>
          </a:p>
          <a:p>
            <a:pPr marL="342900" indent="-342900">
              <a:buFont typeface="+mj-lt"/>
              <a:buAutoNum type="arabicPeriod" startAt="2"/>
            </a:pPr>
            <a:r>
              <a:rPr lang="en-US" sz="1600" dirty="0"/>
              <a:t>There aren’t experts nor standard data to compare again (Framework Data)</a:t>
            </a:r>
          </a:p>
          <a:p>
            <a:pPr marL="342900" indent="-342900">
              <a:buFont typeface="+mj-lt"/>
              <a:buAutoNum type="arabicPeriod" startAt="2"/>
            </a:pPr>
            <a:r>
              <a:rPr lang="en-US" sz="1600" dirty="0"/>
              <a:t>People aren’t using VGI to study this specific area</a:t>
            </a:r>
          </a:p>
          <a:p>
            <a:pPr marL="342900" indent="-342900">
              <a:buFont typeface="+mj-lt"/>
              <a:buAutoNum type="arabicPeriod" startAt="2"/>
            </a:pPr>
            <a:endParaRPr lang="en-US" dirty="0"/>
          </a:p>
        </p:txBody>
      </p:sp>
      <p:grpSp>
        <p:nvGrpSpPr>
          <p:cNvPr id="7" name="Group 6">
            <a:extLst>
              <a:ext uri="{FF2B5EF4-FFF2-40B4-BE49-F238E27FC236}">
                <a16:creationId xmlns:a16="http://schemas.microsoft.com/office/drawing/2014/main" id="{F4B83B52-80C6-4C75-A0D1-9627E3FDB736}"/>
              </a:ext>
            </a:extLst>
          </p:cNvPr>
          <p:cNvGrpSpPr/>
          <p:nvPr/>
        </p:nvGrpSpPr>
        <p:grpSpPr>
          <a:xfrm>
            <a:off x="6550374" y="1690688"/>
            <a:ext cx="3000826" cy="914400"/>
            <a:chOff x="6550374" y="1690688"/>
            <a:chExt cx="3000826" cy="914400"/>
          </a:xfrm>
        </p:grpSpPr>
        <p:pic>
          <p:nvPicPr>
            <p:cNvPr id="5" name="Graphic 4" descr="User">
              <a:extLst>
                <a:ext uri="{FF2B5EF4-FFF2-40B4-BE49-F238E27FC236}">
                  <a16:creationId xmlns:a16="http://schemas.microsoft.com/office/drawing/2014/main" id="{43D1C3CB-AC09-4651-98A8-FCA2D43F0D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0374" y="1690688"/>
              <a:ext cx="914400" cy="914400"/>
            </a:xfrm>
            <a:prstGeom prst="rect">
              <a:avLst/>
            </a:prstGeom>
          </p:spPr>
        </p:pic>
        <p:pic>
          <p:nvPicPr>
            <p:cNvPr id="11" name="Graphic 10" descr="Earth Globe Americas">
              <a:extLst>
                <a:ext uri="{FF2B5EF4-FFF2-40B4-BE49-F238E27FC236}">
                  <a16:creationId xmlns:a16="http://schemas.microsoft.com/office/drawing/2014/main" id="{E09D3812-0750-4469-8CC4-152401F6DC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36800" y="1690688"/>
              <a:ext cx="914400" cy="914400"/>
            </a:xfrm>
            <a:prstGeom prst="rect">
              <a:avLst/>
            </a:prstGeom>
          </p:spPr>
        </p:pic>
        <p:sp>
          <p:nvSpPr>
            <p:cNvPr id="3" name="Arrow: U-Turn 2">
              <a:extLst>
                <a:ext uri="{FF2B5EF4-FFF2-40B4-BE49-F238E27FC236}">
                  <a16:creationId xmlns:a16="http://schemas.microsoft.com/office/drawing/2014/main" id="{44982B6A-A3A7-4265-898F-E1094E7C4661}"/>
                </a:ext>
              </a:extLst>
            </p:cNvPr>
            <p:cNvSpPr/>
            <p:nvPr/>
          </p:nvSpPr>
          <p:spPr>
            <a:xfrm rot="5400000">
              <a:off x="7762589" y="1941780"/>
              <a:ext cx="538993" cy="493707"/>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8637C907-F3C4-41F6-9052-CA168767B35B}"/>
              </a:ext>
            </a:extLst>
          </p:cNvPr>
          <p:cNvGrpSpPr/>
          <p:nvPr/>
        </p:nvGrpSpPr>
        <p:grpSpPr>
          <a:xfrm>
            <a:off x="5345476" y="3086161"/>
            <a:ext cx="5329167" cy="3221175"/>
            <a:chOff x="5345476" y="3086161"/>
            <a:chExt cx="5329167" cy="3221175"/>
          </a:xfrm>
        </p:grpSpPr>
        <p:pic>
          <p:nvPicPr>
            <p:cNvPr id="4" name="Picture 3">
              <a:extLst>
                <a:ext uri="{FF2B5EF4-FFF2-40B4-BE49-F238E27FC236}">
                  <a16:creationId xmlns:a16="http://schemas.microsoft.com/office/drawing/2014/main" id="{17DA8CD4-44CF-459C-99F7-63391D310171}"/>
                </a:ext>
              </a:extLst>
            </p:cNvPr>
            <p:cNvPicPr>
              <a:picLocks noChangeAspect="1"/>
            </p:cNvPicPr>
            <p:nvPr/>
          </p:nvPicPr>
          <p:blipFill>
            <a:blip r:embed="rId6"/>
            <a:stretch>
              <a:fillRect/>
            </a:stretch>
          </p:blipFill>
          <p:spPr>
            <a:xfrm>
              <a:off x="5345476" y="3086161"/>
              <a:ext cx="4994683" cy="3221175"/>
            </a:xfrm>
            <a:prstGeom prst="rect">
              <a:avLst/>
            </a:prstGeom>
          </p:spPr>
        </p:pic>
        <p:sp>
          <p:nvSpPr>
            <p:cNvPr id="6" name="TextBox 5">
              <a:extLst>
                <a:ext uri="{FF2B5EF4-FFF2-40B4-BE49-F238E27FC236}">
                  <a16:creationId xmlns:a16="http://schemas.microsoft.com/office/drawing/2014/main" id="{FD40D9B0-EAE2-45B9-B70A-C9289DB2FAC3}"/>
                </a:ext>
              </a:extLst>
            </p:cNvPr>
            <p:cNvSpPr txBox="1"/>
            <p:nvPr/>
          </p:nvSpPr>
          <p:spPr>
            <a:xfrm>
              <a:off x="9660006" y="5167312"/>
              <a:ext cx="1014637" cy="307777"/>
            </a:xfrm>
            <a:prstGeom prst="rect">
              <a:avLst/>
            </a:prstGeom>
            <a:solidFill>
              <a:schemeClr val="accent2">
                <a:lumMod val="20000"/>
                <a:lumOff val="80000"/>
              </a:schemeClr>
            </a:solidFill>
          </p:spPr>
          <p:txBody>
            <a:bodyPr wrap="none" rtlCol="0">
              <a:spAutoFit/>
            </a:bodyPr>
            <a:lstStyle/>
            <a:p>
              <a:r>
                <a:rPr lang="en-US" sz="1400" b="1" dirty="0">
                  <a:solidFill>
                    <a:srgbClr val="FF0000"/>
                  </a:solidFill>
                </a:rPr>
                <a:t>CareerMap</a:t>
              </a:r>
            </a:p>
          </p:txBody>
        </p:sp>
      </p:grpSp>
    </p:spTree>
    <p:extLst>
      <p:ext uri="{BB962C8B-B14F-4D97-AF65-F5344CB8AC3E}">
        <p14:creationId xmlns:p14="http://schemas.microsoft.com/office/powerpoint/2010/main" val="363009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 calcmode="lin" valueType="num">
                                      <p:cBhvr additive="base">
                                        <p:cTn id="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 calcmode="lin" valueType="num">
                                      <p:cBhvr additive="base">
                                        <p:cTn id="2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49F2-B2BC-4234-B30C-B9DB1AAA32D8}"/>
              </a:ext>
            </a:extLst>
          </p:cNvPr>
          <p:cNvSpPr>
            <a:spLocks noGrp="1"/>
          </p:cNvSpPr>
          <p:nvPr>
            <p:ph type="title"/>
          </p:nvPr>
        </p:nvSpPr>
        <p:spPr/>
        <p:txBody>
          <a:bodyPr/>
          <a:lstStyle/>
          <a:p>
            <a:r>
              <a:rPr lang="en-US" dirty="0"/>
              <a:t>VGI Quality Measures and Indicators</a:t>
            </a:r>
          </a:p>
        </p:txBody>
      </p:sp>
      <p:sp>
        <p:nvSpPr>
          <p:cNvPr id="3" name="Content Placeholder 2">
            <a:extLst>
              <a:ext uri="{FF2B5EF4-FFF2-40B4-BE49-F238E27FC236}">
                <a16:creationId xmlns:a16="http://schemas.microsoft.com/office/drawing/2014/main" id="{B65B56D1-05FE-43B3-9B7C-0900F646B0CC}"/>
              </a:ext>
            </a:extLst>
          </p:cNvPr>
          <p:cNvSpPr>
            <a:spLocks noGrp="1"/>
          </p:cNvSpPr>
          <p:nvPr>
            <p:ph idx="1"/>
          </p:nvPr>
        </p:nvSpPr>
        <p:spPr>
          <a:xfrm>
            <a:off x="838200" y="1640141"/>
            <a:ext cx="10515600" cy="1325562"/>
          </a:xfrm>
        </p:spPr>
        <p:txBody>
          <a:bodyPr>
            <a:normAutofit fontScale="92500" lnSpcReduction="20000"/>
          </a:bodyPr>
          <a:lstStyle/>
          <a:p>
            <a:r>
              <a:rPr lang="en-US" dirty="0" err="1"/>
              <a:t>Senaratne</a:t>
            </a:r>
            <a:r>
              <a:rPr lang="en-US" dirty="0"/>
              <a:t>, </a:t>
            </a:r>
            <a:r>
              <a:rPr lang="en-US" dirty="0" err="1"/>
              <a:t>Mobasheri</a:t>
            </a:r>
            <a:r>
              <a:rPr lang="en-US" dirty="0"/>
              <a:t>, </a:t>
            </a:r>
            <a:r>
              <a:rPr lang="en-US" dirty="0" err="1"/>
              <a:t>Alli</a:t>
            </a:r>
            <a:r>
              <a:rPr lang="en-US" dirty="0"/>
              <a:t>, </a:t>
            </a:r>
            <a:r>
              <a:rPr lang="en-US" dirty="0" err="1"/>
              <a:t>Capineri</a:t>
            </a:r>
            <a:r>
              <a:rPr lang="en-US" dirty="0"/>
              <a:t> and </a:t>
            </a:r>
            <a:r>
              <a:rPr lang="en-US" dirty="0" err="1"/>
              <a:t>Haklay</a:t>
            </a:r>
            <a:r>
              <a:rPr lang="en-US" dirty="0"/>
              <a:t> (“A review of volunteered geographic quality assessment methods”) reviewed current literature and documented 17 quality measures and indicators in the 56 papers they surveyed. </a:t>
            </a:r>
          </a:p>
          <a:p>
            <a:endParaRPr lang="en-US" dirty="0"/>
          </a:p>
        </p:txBody>
      </p:sp>
      <p:graphicFrame>
        <p:nvGraphicFramePr>
          <p:cNvPr id="4" name="Table 3">
            <a:extLst>
              <a:ext uri="{FF2B5EF4-FFF2-40B4-BE49-F238E27FC236}">
                <a16:creationId xmlns:a16="http://schemas.microsoft.com/office/drawing/2014/main" id="{7FD1A96C-BCCA-432D-87ED-C9C971D07CF5}"/>
              </a:ext>
            </a:extLst>
          </p:cNvPr>
          <p:cNvGraphicFramePr>
            <a:graphicFrameLocks noGrp="1"/>
          </p:cNvGraphicFramePr>
          <p:nvPr>
            <p:extLst>
              <p:ext uri="{D42A27DB-BD31-4B8C-83A1-F6EECF244321}">
                <p14:modId xmlns:p14="http://schemas.microsoft.com/office/powerpoint/2010/main" val="2108917183"/>
              </p:ext>
            </p:extLst>
          </p:nvPr>
        </p:nvGraphicFramePr>
        <p:xfrm>
          <a:off x="2405743" y="3161236"/>
          <a:ext cx="7059934" cy="3057151"/>
        </p:xfrm>
        <a:graphic>
          <a:graphicData uri="http://schemas.openxmlformats.org/drawingml/2006/table">
            <a:tbl>
              <a:tblPr firstRow="1" bandRow="1">
                <a:tableStyleId>{5C22544A-7EE6-4342-B048-85BDC9FD1C3A}</a:tableStyleId>
              </a:tblPr>
              <a:tblGrid>
                <a:gridCol w="1688961">
                  <a:extLst>
                    <a:ext uri="{9D8B030D-6E8A-4147-A177-3AD203B41FA5}">
                      <a16:colId xmlns:a16="http://schemas.microsoft.com/office/drawing/2014/main" val="1104934462"/>
                    </a:ext>
                  </a:extLst>
                </a:gridCol>
                <a:gridCol w="1688961">
                  <a:extLst>
                    <a:ext uri="{9D8B030D-6E8A-4147-A177-3AD203B41FA5}">
                      <a16:colId xmlns:a16="http://schemas.microsoft.com/office/drawing/2014/main" val="2523661558"/>
                    </a:ext>
                  </a:extLst>
                </a:gridCol>
                <a:gridCol w="1841006">
                  <a:extLst>
                    <a:ext uri="{9D8B030D-6E8A-4147-A177-3AD203B41FA5}">
                      <a16:colId xmlns:a16="http://schemas.microsoft.com/office/drawing/2014/main" val="2977449080"/>
                    </a:ext>
                  </a:extLst>
                </a:gridCol>
                <a:gridCol w="1841006">
                  <a:extLst>
                    <a:ext uri="{9D8B030D-6E8A-4147-A177-3AD203B41FA5}">
                      <a16:colId xmlns:a16="http://schemas.microsoft.com/office/drawing/2014/main" val="2767464836"/>
                    </a:ext>
                  </a:extLst>
                </a:gridCol>
              </a:tblGrid>
              <a:tr h="519451">
                <a:tc>
                  <a:txBody>
                    <a:bodyPr/>
                    <a:lstStyle/>
                    <a:p>
                      <a:r>
                        <a:rPr lang="en-US" sz="1600" dirty="0"/>
                        <a:t>Spatial</a:t>
                      </a:r>
                    </a:p>
                  </a:txBody>
                  <a:tcPr/>
                </a:tc>
                <a:tc>
                  <a:txBody>
                    <a:bodyPr/>
                    <a:lstStyle/>
                    <a:p>
                      <a:r>
                        <a:rPr lang="en-US" sz="1600" dirty="0"/>
                        <a:t>Temporal</a:t>
                      </a:r>
                    </a:p>
                  </a:txBody>
                  <a:tcPr/>
                </a:tc>
                <a:tc>
                  <a:txBody>
                    <a:bodyPr/>
                    <a:lstStyle/>
                    <a:p>
                      <a:r>
                        <a:rPr lang="en-US" sz="1600" dirty="0"/>
                        <a:t>Point Attributes</a:t>
                      </a:r>
                    </a:p>
                  </a:txBody>
                  <a:tcPr/>
                </a:tc>
                <a:tc>
                  <a:txBody>
                    <a:bodyPr/>
                    <a:lstStyle/>
                    <a:p>
                      <a:r>
                        <a:rPr lang="en-US" sz="1600" dirty="0"/>
                        <a:t>User Attributes</a:t>
                      </a:r>
                    </a:p>
                  </a:txBody>
                  <a:tcPr/>
                </a:tc>
                <a:extLst>
                  <a:ext uri="{0D108BD9-81ED-4DB2-BD59-A6C34878D82A}">
                    <a16:rowId xmlns:a16="http://schemas.microsoft.com/office/drawing/2014/main" val="4073991008"/>
                  </a:ext>
                </a:extLst>
              </a:tr>
              <a:tr h="469980">
                <a:tc>
                  <a:txBody>
                    <a:bodyPr/>
                    <a:lstStyle/>
                    <a:p>
                      <a:r>
                        <a:rPr lang="en-US" sz="1400" dirty="0"/>
                        <a:t>Positional Accuracy</a:t>
                      </a:r>
                    </a:p>
                  </a:txBody>
                  <a:tcPr/>
                </a:tc>
                <a:tc>
                  <a:txBody>
                    <a:bodyPr/>
                    <a:lstStyle/>
                    <a:p>
                      <a:r>
                        <a:rPr lang="en-US" sz="1400" dirty="0"/>
                        <a:t>Temporal Accuracy</a:t>
                      </a:r>
                    </a:p>
                  </a:txBody>
                  <a:tcPr/>
                </a:tc>
                <a:tc>
                  <a:txBody>
                    <a:bodyPr/>
                    <a:lstStyle/>
                    <a:p>
                      <a:r>
                        <a:rPr lang="en-US" sz="1400" dirty="0"/>
                        <a:t>Content Quality</a:t>
                      </a:r>
                    </a:p>
                  </a:txBody>
                  <a:tcPr/>
                </a:tc>
                <a:tc>
                  <a:txBody>
                    <a:bodyPr/>
                    <a:lstStyle/>
                    <a:p>
                      <a:r>
                        <a:rPr lang="en-US" sz="1400" dirty="0"/>
                        <a:t>Credibility</a:t>
                      </a:r>
                    </a:p>
                  </a:txBody>
                  <a:tcPr/>
                </a:tc>
                <a:extLst>
                  <a:ext uri="{0D108BD9-81ED-4DB2-BD59-A6C34878D82A}">
                    <a16:rowId xmlns:a16="http://schemas.microsoft.com/office/drawing/2014/main" val="1983539436"/>
                  </a:ext>
                </a:extLst>
              </a:tr>
              <a:tr h="469980">
                <a:tc>
                  <a:txBody>
                    <a:bodyPr/>
                    <a:lstStyle/>
                    <a:p>
                      <a:r>
                        <a:rPr lang="en-US" sz="1400" dirty="0"/>
                        <a:t>Topological Consistency</a:t>
                      </a:r>
                    </a:p>
                  </a:txBody>
                  <a:tcPr/>
                </a:tc>
                <a:tc>
                  <a:txBody>
                    <a:bodyPr/>
                    <a:lstStyle/>
                    <a:p>
                      <a:endParaRPr lang="en-US" sz="1400" dirty="0"/>
                    </a:p>
                  </a:txBody>
                  <a:tcPr/>
                </a:tc>
                <a:tc>
                  <a:txBody>
                    <a:bodyPr/>
                    <a:lstStyle/>
                    <a:p>
                      <a:r>
                        <a:rPr lang="en-US" sz="1400" dirty="0"/>
                        <a:t>Vagueness</a:t>
                      </a:r>
                    </a:p>
                  </a:txBody>
                  <a:tcPr/>
                </a:tc>
                <a:tc>
                  <a:txBody>
                    <a:bodyPr/>
                    <a:lstStyle/>
                    <a:p>
                      <a:r>
                        <a:rPr lang="en-US" sz="1400" dirty="0"/>
                        <a:t>Trustworthiness</a:t>
                      </a:r>
                    </a:p>
                  </a:txBody>
                  <a:tcPr/>
                </a:tc>
                <a:extLst>
                  <a:ext uri="{0D108BD9-81ED-4DB2-BD59-A6C34878D82A}">
                    <a16:rowId xmlns:a16="http://schemas.microsoft.com/office/drawing/2014/main" val="1411023645"/>
                  </a:ext>
                </a:extLst>
              </a:tr>
              <a:tr h="469980">
                <a:tc>
                  <a:txBody>
                    <a:bodyPr/>
                    <a:lstStyle/>
                    <a:p>
                      <a:r>
                        <a:rPr lang="en-US" sz="1400" dirty="0"/>
                        <a:t>Geometric Accuracy</a:t>
                      </a:r>
                    </a:p>
                  </a:txBody>
                  <a:tcPr/>
                </a:tc>
                <a:tc>
                  <a:txBody>
                    <a:bodyPr/>
                    <a:lstStyle/>
                    <a:p>
                      <a:endParaRPr lang="en-US" sz="1400"/>
                    </a:p>
                  </a:txBody>
                  <a:tcPr/>
                </a:tc>
                <a:tc>
                  <a:txBody>
                    <a:bodyPr/>
                    <a:lstStyle/>
                    <a:p>
                      <a:r>
                        <a:rPr lang="en-US" sz="1400" dirty="0"/>
                        <a:t>Completeness</a:t>
                      </a:r>
                    </a:p>
                  </a:txBody>
                  <a:tcPr/>
                </a:tc>
                <a:tc>
                  <a:txBody>
                    <a:bodyPr/>
                    <a:lstStyle/>
                    <a:p>
                      <a:r>
                        <a:rPr lang="en-US" sz="1400" dirty="0"/>
                        <a:t>Experience</a:t>
                      </a:r>
                    </a:p>
                  </a:txBody>
                  <a:tcPr/>
                </a:tc>
                <a:extLst>
                  <a:ext uri="{0D108BD9-81ED-4DB2-BD59-A6C34878D82A}">
                    <a16:rowId xmlns:a16="http://schemas.microsoft.com/office/drawing/2014/main" val="1226069867"/>
                  </a:ext>
                </a:extLst>
              </a:tr>
              <a:tr h="469980">
                <a:tc>
                  <a:txBody>
                    <a:bodyPr/>
                    <a:lstStyle/>
                    <a:p>
                      <a:r>
                        <a:rPr lang="en-US" sz="1400" dirty="0"/>
                        <a:t>Thematic Accuracy</a:t>
                      </a:r>
                    </a:p>
                  </a:txBody>
                  <a:tcPr/>
                </a:tc>
                <a:tc>
                  <a:txBody>
                    <a:bodyPr/>
                    <a:lstStyle/>
                    <a:p>
                      <a:endParaRPr lang="en-US" sz="1400"/>
                    </a:p>
                  </a:txBody>
                  <a:tcPr/>
                </a:tc>
                <a:tc>
                  <a:txBody>
                    <a:bodyPr/>
                    <a:lstStyle/>
                    <a:p>
                      <a:r>
                        <a:rPr lang="en-US" sz="1400" dirty="0"/>
                        <a:t>Semantic Accuracy</a:t>
                      </a:r>
                    </a:p>
                  </a:txBody>
                  <a:tcPr/>
                </a:tc>
                <a:tc>
                  <a:txBody>
                    <a:bodyPr/>
                    <a:lstStyle/>
                    <a:p>
                      <a:r>
                        <a:rPr lang="en-US" sz="1400" dirty="0"/>
                        <a:t>Reputation</a:t>
                      </a:r>
                    </a:p>
                  </a:txBody>
                  <a:tcPr/>
                </a:tc>
                <a:extLst>
                  <a:ext uri="{0D108BD9-81ED-4DB2-BD59-A6C34878D82A}">
                    <a16:rowId xmlns:a16="http://schemas.microsoft.com/office/drawing/2014/main" val="3002275672"/>
                  </a:ext>
                </a:extLst>
              </a:tr>
              <a:tr h="300952">
                <a:tc>
                  <a:txBody>
                    <a:bodyPr/>
                    <a:lstStyle/>
                    <a:p>
                      <a:endParaRPr lang="en-US" sz="1400" dirty="0"/>
                    </a:p>
                  </a:txBody>
                  <a:tcPr/>
                </a:tc>
                <a:tc>
                  <a:txBody>
                    <a:bodyPr/>
                    <a:lstStyle/>
                    <a:p>
                      <a:endParaRPr lang="en-US" sz="1400" dirty="0"/>
                    </a:p>
                  </a:txBody>
                  <a:tcPr/>
                </a:tc>
                <a:tc>
                  <a:txBody>
                    <a:bodyPr/>
                    <a:lstStyle/>
                    <a:p>
                      <a:r>
                        <a:rPr lang="en-US" sz="1400" dirty="0"/>
                        <a:t>Usage</a:t>
                      </a:r>
                    </a:p>
                  </a:txBody>
                  <a:tcPr/>
                </a:tc>
                <a:tc>
                  <a:txBody>
                    <a:bodyPr/>
                    <a:lstStyle/>
                    <a:p>
                      <a:r>
                        <a:rPr lang="en-US" sz="1400" dirty="0"/>
                        <a:t>Recognition</a:t>
                      </a:r>
                    </a:p>
                  </a:txBody>
                  <a:tcPr/>
                </a:tc>
                <a:extLst>
                  <a:ext uri="{0D108BD9-81ED-4DB2-BD59-A6C34878D82A}">
                    <a16:rowId xmlns:a16="http://schemas.microsoft.com/office/drawing/2014/main" val="3769343910"/>
                  </a:ext>
                </a:extLst>
              </a:tr>
              <a:tr h="300952">
                <a:tc>
                  <a:txBody>
                    <a:bodyPr/>
                    <a:lstStyle/>
                    <a:p>
                      <a:endParaRPr lang="en-US" sz="1400" dirty="0"/>
                    </a:p>
                  </a:txBody>
                  <a:tcPr/>
                </a:tc>
                <a:tc>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Data lineage (history)</a:t>
                      </a:r>
                    </a:p>
                  </a:txBody>
                  <a:tcPr/>
                </a:tc>
                <a:tc>
                  <a:txBody>
                    <a:bodyPr/>
                    <a:lstStyle/>
                    <a:p>
                      <a:r>
                        <a:rPr lang="en-US" sz="1400" dirty="0"/>
                        <a:t>Local knowledge</a:t>
                      </a:r>
                    </a:p>
                  </a:txBody>
                  <a:tcPr/>
                </a:tc>
                <a:extLst>
                  <a:ext uri="{0D108BD9-81ED-4DB2-BD59-A6C34878D82A}">
                    <a16:rowId xmlns:a16="http://schemas.microsoft.com/office/drawing/2014/main" val="2380908129"/>
                  </a:ext>
                </a:extLst>
              </a:tr>
            </a:tbl>
          </a:graphicData>
        </a:graphic>
      </p:graphicFrame>
      <p:sp>
        <p:nvSpPr>
          <p:cNvPr id="5" name="Rectangle 4">
            <a:extLst>
              <a:ext uri="{FF2B5EF4-FFF2-40B4-BE49-F238E27FC236}">
                <a16:creationId xmlns:a16="http://schemas.microsoft.com/office/drawing/2014/main" id="{04D24DA8-3EAD-48B3-A1A6-FA9BEF2ADA41}"/>
              </a:ext>
            </a:extLst>
          </p:cNvPr>
          <p:cNvSpPr/>
          <p:nvPr/>
        </p:nvSpPr>
        <p:spPr>
          <a:xfrm>
            <a:off x="2280976" y="2965703"/>
            <a:ext cx="3366198" cy="34049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A53BE3C-7B4A-4004-AB0A-0571FF878843}"/>
              </a:ext>
            </a:extLst>
          </p:cNvPr>
          <p:cNvSpPr txBox="1"/>
          <p:nvPr/>
        </p:nvSpPr>
        <p:spPr>
          <a:xfrm>
            <a:off x="552659" y="3892298"/>
            <a:ext cx="1547446" cy="923330"/>
          </a:xfrm>
          <a:prstGeom prst="rect">
            <a:avLst/>
          </a:prstGeom>
          <a:noFill/>
        </p:spPr>
        <p:txBody>
          <a:bodyPr wrap="square" rtlCol="0">
            <a:spAutoFit/>
          </a:bodyPr>
          <a:lstStyle/>
          <a:p>
            <a:r>
              <a:rPr lang="en-US" dirty="0"/>
              <a:t>Not as important</a:t>
            </a:r>
          </a:p>
          <a:p>
            <a:r>
              <a:rPr lang="en-US" dirty="0"/>
              <a:t>for CareerMap</a:t>
            </a:r>
          </a:p>
        </p:txBody>
      </p:sp>
      <p:sp>
        <p:nvSpPr>
          <p:cNvPr id="7" name="Rectangle 6">
            <a:extLst>
              <a:ext uri="{FF2B5EF4-FFF2-40B4-BE49-F238E27FC236}">
                <a16:creationId xmlns:a16="http://schemas.microsoft.com/office/drawing/2014/main" id="{046432EE-E706-4BCD-8E2A-33A692B9D643}"/>
              </a:ext>
            </a:extLst>
          </p:cNvPr>
          <p:cNvSpPr/>
          <p:nvPr/>
        </p:nvSpPr>
        <p:spPr>
          <a:xfrm>
            <a:off x="7568083" y="2965703"/>
            <a:ext cx="2022361" cy="34049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845638A-24D5-4791-A4B9-8F76AB7AD89A}"/>
              </a:ext>
            </a:extLst>
          </p:cNvPr>
          <p:cNvSpPr/>
          <p:nvPr/>
        </p:nvSpPr>
        <p:spPr>
          <a:xfrm>
            <a:off x="9786257" y="3161236"/>
            <a:ext cx="2279619" cy="3416320"/>
          </a:xfrm>
          <a:prstGeom prst="rect">
            <a:avLst/>
          </a:prstGeom>
        </p:spPr>
        <p:txBody>
          <a:bodyPr wrap="square">
            <a:spAutoFit/>
          </a:bodyPr>
          <a:lstStyle/>
          <a:p>
            <a:r>
              <a:rPr lang="en-US" dirty="0"/>
              <a:t>User is the only one with knowledge about their career</a:t>
            </a:r>
          </a:p>
          <a:p>
            <a:endParaRPr lang="en-US" dirty="0"/>
          </a:p>
          <a:p>
            <a:r>
              <a:rPr lang="en-US" dirty="0"/>
              <a:t>Can trust be managed by peer influence and trust in organization? </a:t>
            </a:r>
          </a:p>
          <a:p>
            <a:r>
              <a:rPr lang="en-US" sz="1400" dirty="0"/>
              <a:t>(as suggested by longitudinal career studies)</a:t>
            </a:r>
          </a:p>
          <a:p>
            <a:endParaRPr lang="en-US" sz="1400" dirty="0"/>
          </a:p>
          <a:p>
            <a:r>
              <a:rPr lang="en-US" sz="1600" dirty="0"/>
              <a:t>Trust is especially critical in light of incidents like Facebook</a:t>
            </a:r>
            <a:endParaRPr lang="en-US" sz="2000" dirty="0"/>
          </a:p>
        </p:txBody>
      </p:sp>
    </p:spTree>
    <p:extLst>
      <p:ext uri="{BB962C8B-B14F-4D97-AF65-F5344CB8AC3E}">
        <p14:creationId xmlns:p14="http://schemas.microsoft.com/office/powerpoint/2010/main" val="105242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ft Arrow 16"/>
          <p:cNvSpPr/>
          <p:nvPr/>
        </p:nvSpPr>
        <p:spPr>
          <a:xfrm rot="5400000">
            <a:off x="7389856" y="2644416"/>
            <a:ext cx="1764628" cy="637461"/>
          </a:xfrm>
          <a:prstGeom prst="leftArrow">
            <a:avLst>
              <a:gd name="adj1" fmla="val 60000"/>
              <a:gd name="adj2" fmla="val 50000"/>
            </a:avLst>
          </a:prstGeom>
          <a:solidFill>
            <a:srgbClr val="00B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 name="Flowchart: Document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935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p:cNvSpPr>
            <a:spLocks noGrp="1"/>
          </p:cNvSpPr>
          <p:nvPr>
            <p:ph type="title"/>
          </p:nvPr>
        </p:nvSpPr>
        <p:spPr>
          <a:xfrm>
            <a:off x="838200" y="171162"/>
            <a:ext cx="2840182" cy="2371148"/>
          </a:xfrm>
        </p:spPr>
        <p:txBody>
          <a:bodyPr>
            <a:normAutofit/>
          </a:bodyPr>
          <a:lstStyle/>
          <a:p>
            <a:r>
              <a:rPr lang="en-US" sz="3200" dirty="0">
                <a:solidFill>
                  <a:srgbClr val="FFFFFF"/>
                </a:solidFill>
              </a:rPr>
              <a:t>CareerMap</a:t>
            </a:r>
            <a:br>
              <a:rPr lang="en-US" sz="3200" dirty="0">
                <a:solidFill>
                  <a:srgbClr val="FFFFFF"/>
                </a:solidFill>
              </a:rPr>
            </a:br>
            <a:r>
              <a:rPr lang="en-US" sz="3200" dirty="0">
                <a:solidFill>
                  <a:srgbClr val="FFFFFF"/>
                </a:solidFill>
              </a:rPr>
              <a:t>System</a:t>
            </a:r>
          </a:p>
        </p:txBody>
      </p:sp>
      <p:sp>
        <p:nvSpPr>
          <p:cNvPr id="3" name="Rectangle 2">
            <a:extLst>
              <a:ext uri="{FF2B5EF4-FFF2-40B4-BE49-F238E27FC236}">
                <a16:creationId xmlns:a16="http://schemas.microsoft.com/office/drawing/2014/main" id="{A6F24326-2922-45F1-8131-21714426B282}"/>
              </a:ext>
            </a:extLst>
          </p:cNvPr>
          <p:cNvSpPr/>
          <p:nvPr/>
        </p:nvSpPr>
        <p:spPr>
          <a:xfrm>
            <a:off x="4210051" y="0"/>
            <a:ext cx="7286688" cy="5486400"/>
          </a:xfrm>
          <a:prstGeom prst="rect">
            <a:avLst/>
          </a:prstGeom>
          <a:noFill/>
        </p:spPr>
      </p:sp>
      <p:sp>
        <p:nvSpPr>
          <p:cNvPr id="25" name="Arrow: Left 24">
            <a:extLst>
              <a:ext uri="{FF2B5EF4-FFF2-40B4-BE49-F238E27FC236}">
                <a16:creationId xmlns:a16="http://schemas.microsoft.com/office/drawing/2014/main" id="{A5AF4444-7854-4CDE-AC7D-EFF3521F3567}"/>
              </a:ext>
            </a:extLst>
          </p:cNvPr>
          <p:cNvSpPr/>
          <p:nvPr/>
        </p:nvSpPr>
        <p:spPr>
          <a:xfrm rot="16132392">
            <a:off x="6572850" y="1734396"/>
            <a:ext cx="1814575" cy="65546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Freeform: Shape 25">
            <a:extLst>
              <a:ext uri="{FF2B5EF4-FFF2-40B4-BE49-F238E27FC236}">
                <a16:creationId xmlns:a16="http://schemas.microsoft.com/office/drawing/2014/main" id="{6B102859-8C06-4908-BD72-CBAA7C03542A}"/>
              </a:ext>
            </a:extLst>
          </p:cNvPr>
          <p:cNvSpPr/>
          <p:nvPr/>
        </p:nvSpPr>
        <p:spPr>
          <a:xfrm>
            <a:off x="6700586" y="217835"/>
            <a:ext cx="2184867" cy="1747894"/>
          </a:xfrm>
          <a:custGeom>
            <a:avLst/>
            <a:gdLst>
              <a:gd name="connsiteX0" fmla="*/ 0 w 2184867"/>
              <a:gd name="connsiteY0" fmla="*/ 174789 h 1747894"/>
              <a:gd name="connsiteX1" fmla="*/ 174789 w 2184867"/>
              <a:gd name="connsiteY1" fmla="*/ 0 h 1747894"/>
              <a:gd name="connsiteX2" fmla="*/ 2010078 w 2184867"/>
              <a:gd name="connsiteY2" fmla="*/ 0 h 1747894"/>
              <a:gd name="connsiteX3" fmla="*/ 2184867 w 2184867"/>
              <a:gd name="connsiteY3" fmla="*/ 174789 h 1747894"/>
              <a:gd name="connsiteX4" fmla="*/ 2184867 w 2184867"/>
              <a:gd name="connsiteY4" fmla="*/ 1573105 h 1747894"/>
              <a:gd name="connsiteX5" fmla="*/ 2010078 w 2184867"/>
              <a:gd name="connsiteY5" fmla="*/ 1747894 h 1747894"/>
              <a:gd name="connsiteX6" fmla="*/ 174789 w 2184867"/>
              <a:gd name="connsiteY6" fmla="*/ 1747894 h 1747894"/>
              <a:gd name="connsiteX7" fmla="*/ 0 w 2184867"/>
              <a:gd name="connsiteY7" fmla="*/ 1573105 h 1747894"/>
              <a:gd name="connsiteX8" fmla="*/ 0 w 2184867"/>
              <a:gd name="connsiteY8" fmla="*/ 174789 h 174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4867" h="1747894">
                <a:moveTo>
                  <a:pt x="0" y="174789"/>
                </a:moveTo>
                <a:cubicBezTo>
                  <a:pt x="0" y="78256"/>
                  <a:pt x="78256" y="0"/>
                  <a:pt x="174789" y="0"/>
                </a:cubicBezTo>
                <a:lnTo>
                  <a:pt x="2010078" y="0"/>
                </a:lnTo>
                <a:cubicBezTo>
                  <a:pt x="2106611" y="0"/>
                  <a:pt x="2184867" y="78256"/>
                  <a:pt x="2184867" y="174789"/>
                </a:cubicBezTo>
                <a:lnTo>
                  <a:pt x="2184867" y="1573105"/>
                </a:lnTo>
                <a:cubicBezTo>
                  <a:pt x="2184867" y="1669638"/>
                  <a:pt x="2106611" y="1747894"/>
                  <a:pt x="2010078" y="1747894"/>
                </a:cubicBezTo>
                <a:lnTo>
                  <a:pt x="174789" y="1747894"/>
                </a:lnTo>
                <a:cubicBezTo>
                  <a:pt x="78256" y="1747894"/>
                  <a:pt x="0" y="1669638"/>
                  <a:pt x="0" y="1573105"/>
                </a:cubicBezTo>
                <a:lnTo>
                  <a:pt x="0" y="1747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104" tIns="93104" rIns="93104" bIns="93104" numCol="1" spcCol="1270" anchor="t" anchorCtr="0">
            <a:noAutofit/>
          </a:bodyPr>
          <a:lstStyle/>
          <a:p>
            <a:pPr marL="0" lvl="0" indent="0" algn="ctr" defTabSz="977900">
              <a:lnSpc>
                <a:spcPct val="90000"/>
              </a:lnSpc>
              <a:spcBef>
                <a:spcPct val="0"/>
              </a:spcBef>
              <a:spcAft>
                <a:spcPct val="35000"/>
              </a:spcAft>
              <a:buNone/>
            </a:pPr>
            <a:r>
              <a:rPr lang="en-US" sz="2200" kern="1200" dirty="0"/>
              <a:t>University</a:t>
            </a:r>
          </a:p>
          <a:p>
            <a:pPr marL="171450" lvl="1" indent="-171450" algn="l" defTabSz="755650">
              <a:lnSpc>
                <a:spcPct val="90000"/>
              </a:lnSpc>
              <a:spcBef>
                <a:spcPct val="0"/>
              </a:spcBef>
              <a:spcAft>
                <a:spcPct val="15000"/>
              </a:spcAft>
              <a:buChar char="•"/>
            </a:pPr>
            <a:r>
              <a:rPr lang="en-US" sz="1700" kern="1200" dirty="0"/>
              <a:t>Students</a:t>
            </a:r>
          </a:p>
          <a:p>
            <a:pPr marL="171450" lvl="1" indent="-171450" algn="l" defTabSz="755650">
              <a:lnSpc>
                <a:spcPct val="90000"/>
              </a:lnSpc>
              <a:spcBef>
                <a:spcPct val="0"/>
              </a:spcBef>
              <a:spcAft>
                <a:spcPct val="15000"/>
              </a:spcAft>
              <a:buChar char="•"/>
            </a:pPr>
            <a:r>
              <a:rPr lang="en-US" sz="1700" kern="1200" dirty="0"/>
              <a:t>Courses</a:t>
            </a:r>
          </a:p>
          <a:p>
            <a:pPr marL="171450" lvl="1" indent="-171450" algn="l" defTabSz="755650">
              <a:lnSpc>
                <a:spcPct val="90000"/>
              </a:lnSpc>
              <a:spcBef>
                <a:spcPct val="0"/>
              </a:spcBef>
              <a:spcAft>
                <a:spcPct val="15000"/>
              </a:spcAft>
              <a:buChar char="•"/>
            </a:pPr>
            <a:r>
              <a:rPr lang="en-US" sz="1700" kern="1200" dirty="0"/>
              <a:t>Alumni</a:t>
            </a:r>
          </a:p>
          <a:p>
            <a:pPr marL="171450" lvl="1" indent="-171450" algn="l" defTabSz="755650">
              <a:lnSpc>
                <a:spcPct val="90000"/>
              </a:lnSpc>
              <a:spcBef>
                <a:spcPct val="0"/>
              </a:spcBef>
              <a:spcAft>
                <a:spcPct val="15000"/>
              </a:spcAft>
              <a:buChar char="•"/>
            </a:pPr>
            <a:r>
              <a:rPr lang="en-US" sz="1700" kern="1200" dirty="0"/>
              <a:t>Donations</a:t>
            </a:r>
          </a:p>
        </p:txBody>
      </p:sp>
      <p:sp>
        <p:nvSpPr>
          <p:cNvPr id="27" name="Arrow: Left 26">
            <a:extLst>
              <a:ext uri="{FF2B5EF4-FFF2-40B4-BE49-F238E27FC236}">
                <a16:creationId xmlns:a16="http://schemas.microsoft.com/office/drawing/2014/main" id="{40FB8E6F-E7F9-4720-ABC8-AAD7FAC1443E}"/>
              </a:ext>
            </a:extLst>
          </p:cNvPr>
          <p:cNvSpPr/>
          <p:nvPr/>
        </p:nvSpPr>
        <p:spPr>
          <a:xfrm rot="19500000">
            <a:off x="8716092" y="2580296"/>
            <a:ext cx="1854337" cy="65546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Freeform: Shape 27">
            <a:extLst>
              <a:ext uri="{FF2B5EF4-FFF2-40B4-BE49-F238E27FC236}">
                <a16:creationId xmlns:a16="http://schemas.microsoft.com/office/drawing/2014/main" id="{284D56B5-6036-41AC-BCA4-F794767FE809}"/>
              </a:ext>
            </a:extLst>
          </p:cNvPr>
          <p:cNvSpPr/>
          <p:nvPr/>
        </p:nvSpPr>
        <p:spPr>
          <a:xfrm>
            <a:off x="9310320" y="1502277"/>
            <a:ext cx="2184867" cy="1747894"/>
          </a:xfrm>
          <a:custGeom>
            <a:avLst/>
            <a:gdLst>
              <a:gd name="connsiteX0" fmla="*/ 0 w 2184867"/>
              <a:gd name="connsiteY0" fmla="*/ 174789 h 1747894"/>
              <a:gd name="connsiteX1" fmla="*/ 174789 w 2184867"/>
              <a:gd name="connsiteY1" fmla="*/ 0 h 1747894"/>
              <a:gd name="connsiteX2" fmla="*/ 2010078 w 2184867"/>
              <a:gd name="connsiteY2" fmla="*/ 0 h 1747894"/>
              <a:gd name="connsiteX3" fmla="*/ 2184867 w 2184867"/>
              <a:gd name="connsiteY3" fmla="*/ 174789 h 1747894"/>
              <a:gd name="connsiteX4" fmla="*/ 2184867 w 2184867"/>
              <a:gd name="connsiteY4" fmla="*/ 1573105 h 1747894"/>
              <a:gd name="connsiteX5" fmla="*/ 2010078 w 2184867"/>
              <a:gd name="connsiteY5" fmla="*/ 1747894 h 1747894"/>
              <a:gd name="connsiteX6" fmla="*/ 174789 w 2184867"/>
              <a:gd name="connsiteY6" fmla="*/ 1747894 h 1747894"/>
              <a:gd name="connsiteX7" fmla="*/ 0 w 2184867"/>
              <a:gd name="connsiteY7" fmla="*/ 1573105 h 1747894"/>
              <a:gd name="connsiteX8" fmla="*/ 0 w 2184867"/>
              <a:gd name="connsiteY8" fmla="*/ 174789 h 174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4867" h="1747894">
                <a:moveTo>
                  <a:pt x="0" y="174789"/>
                </a:moveTo>
                <a:cubicBezTo>
                  <a:pt x="0" y="78256"/>
                  <a:pt x="78256" y="0"/>
                  <a:pt x="174789" y="0"/>
                </a:cubicBezTo>
                <a:lnTo>
                  <a:pt x="2010078" y="0"/>
                </a:lnTo>
                <a:cubicBezTo>
                  <a:pt x="2106611" y="0"/>
                  <a:pt x="2184867" y="78256"/>
                  <a:pt x="2184867" y="174789"/>
                </a:cubicBezTo>
                <a:lnTo>
                  <a:pt x="2184867" y="1573105"/>
                </a:lnTo>
                <a:cubicBezTo>
                  <a:pt x="2184867" y="1669638"/>
                  <a:pt x="2106611" y="1747894"/>
                  <a:pt x="2010078" y="1747894"/>
                </a:cubicBezTo>
                <a:lnTo>
                  <a:pt x="174789" y="1747894"/>
                </a:lnTo>
                <a:cubicBezTo>
                  <a:pt x="78256" y="1747894"/>
                  <a:pt x="0" y="1669638"/>
                  <a:pt x="0" y="1573105"/>
                </a:cubicBezTo>
                <a:lnTo>
                  <a:pt x="0" y="1747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104" tIns="93104" rIns="93104" bIns="93104" numCol="1" spcCol="1270" anchor="t" anchorCtr="0">
            <a:noAutofit/>
          </a:bodyPr>
          <a:lstStyle/>
          <a:p>
            <a:pPr marL="0" lvl="0" indent="0" algn="ctr" defTabSz="977900">
              <a:lnSpc>
                <a:spcPct val="90000"/>
              </a:lnSpc>
              <a:spcBef>
                <a:spcPct val="0"/>
              </a:spcBef>
              <a:spcAft>
                <a:spcPct val="35000"/>
              </a:spcAft>
              <a:buNone/>
            </a:pPr>
            <a:r>
              <a:rPr lang="en-US" sz="2200" kern="1200" dirty="0"/>
              <a:t>External Data</a:t>
            </a:r>
          </a:p>
          <a:p>
            <a:pPr marL="171450" lvl="1" indent="-171450" algn="l" defTabSz="755650">
              <a:lnSpc>
                <a:spcPct val="90000"/>
              </a:lnSpc>
              <a:spcBef>
                <a:spcPct val="0"/>
              </a:spcBef>
              <a:spcAft>
                <a:spcPct val="15000"/>
              </a:spcAft>
              <a:buChar char="•"/>
            </a:pPr>
            <a:r>
              <a:rPr lang="en-US" sz="1700" kern="1200" dirty="0"/>
              <a:t>Demographic </a:t>
            </a:r>
          </a:p>
          <a:p>
            <a:pPr marL="171450" lvl="1" indent="-171450" algn="l" defTabSz="755650">
              <a:lnSpc>
                <a:spcPct val="90000"/>
              </a:lnSpc>
              <a:spcBef>
                <a:spcPct val="0"/>
              </a:spcBef>
              <a:spcAft>
                <a:spcPct val="15000"/>
              </a:spcAft>
              <a:buChar char="•"/>
            </a:pPr>
            <a:r>
              <a:rPr lang="en-US" sz="1700" kern="1200" dirty="0"/>
              <a:t>Economic</a:t>
            </a:r>
          </a:p>
          <a:p>
            <a:pPr marL="171450" lvl="1" indent="-171450" algn="l" defTabSz="755650">
              <a:lnSpc>
                <a:spcPct val="90000"/>
              </a:lnSpc>
              <a:spcBef>
                <a:spcPct val="0"/>
              </a:spcBef>
              <a:spcAft>
                <a:spcPct val="15000"/>
              </a:spcAft>
              <a:buChar char="•"/>
            </a:pPr>
            <a:r>
              <a:rPr lang="en-US" sz="1700" kern="1200" dirty="0"/>
              <a:t>Jobs</a:t>
            </a:r>
          </a:p>
          <a:p>
            <a:pPr marL="171450" lvl="1" indent="-171450" algn="l" defTabSz="755650">
              <a:lnSpc>
                <a:spcPct val="90000"/>
              </a:lnSpc>
              <a:spcBef>
                <a:spcPct val="0"/>
              </a:spcBef>
              <a:spcAft>
                <a:spcPct val="15000"/>
              </a:spcAft>
              <a:buChar char="•"/>
            </a:pPr>
            <a:r>
              <a:rPr lang="en-US" sz="1700" kern="1200" dirty="0"/>
              <a:t>Skills</a:t>
            </a:r>
          </a:p>
        </p:txBody>
      </p:sp>
      <p:grpSp>
        <p:nvGrpSpPr>
          <p:cNvPr id="31" name="Group 30">
            <a:extLst>
              <a:ext uri="{FF2B5EF4-FFF2-40B4-BE49-F238E27FC236}">
                <a16:creationId xmlns:a16="http://schemas.microsoft.com/office/drawing/2014/main" id="{5139E682-90D5-4A8A-97FD-521D10DD9D72}"/>
              </a:ext>
            </a:extLst>
          </p:cNvPr>
          <p:cNvGrpSpPr/>
          <p:nvPr/>
        </p:nvGrpSpPr>
        <p:grpSpPr>
          <a:xfrm>
            <a:off x="6216809" y="4841130"/>
            <a:ext cx="3701827" cy="1700711"/>
            <a:chOff x="6216809" y="4841130"/>
            <a:chExt cx="3701827" cy="1700711"/>
          </a:xfrm>
        </p:grpSpPr>
        <p:pic>
          <p:nvPicPr>
            <p:cNvPr id="19" name="Picture 18"/>
            <p:cNvPicPr>
              <a:picLocks noChangeAspect="1"/>
            </p:cNvPicPr>
            <p:nvPr/>
          </p:nvPicPr>
          <p:blipFill>
            <a:blip r:embed="rId2"/>
            <a:stretch>
              <a:fillRect/>
            </a:stretch>
          </p:blipFill>
          <p:spPr>
            <a:xfrm>
              <a:off x="7889812" y="5567758"/>
              <a:ext cx="2028824" cy="974083"/>
            </a:xfrm>
            <a:prstGeom prst="rect">
              <a:avLst/>
            </a:prstGeom>
          </p:spPr>
        </p:pic>
        <p:pic>
          <p:nvPicPr>
            <p:cNvPr id="14" name="Picture 13"/>
            <p:cNvPicPr>
              <a:picLocks noChangeAspect="1"/>
            </p:cNvPicPr>
            <p:nvPr/>
          </p:nvPicPr>
          <p:blipFill>
            <a:blip r:embed="rId3"/>
            <a:stretch>
              <a:fillRect/>
            </a:stretch>
          </p:blipFill>
          <p:spPr>
            <a:xfrm>
              <a:off x="7792258" y="5044049"/>
              <a:ext cx="1668443" cy="1047418"/>
            </a:xfrm>
            <a:prstGeom prst="rect">
              <a:avLst/>
            </a:prstGeom>
          </p:spPr>
        </p:pic>
        <p:pic>
          <p:nvPicPr>
            <p:cNvPr id="15" name="Picture 14"/>
            <p:cNvPicPr>
              <a:picLocks noChangeAspect="1"/>
            </p:cNvPicPr>
            <p:nvPr/>
          </p:nvPicPr>
          <p:blipFill>
            <a:blip r:embed="rId4"/>
            <a:stretch>
              <a:fillRect/>
            </a:stretch>
          </p:blipFill>
          <p:spPr>
            <a:xfrm>
              <a:off x="6216809" y="4841130"/>
              <a:ext cx="1701212" cy="901832"/>
            </a:xfrm>
            <a:prstGeom prst="rect">
              <a:avLst/>
            </a:prstGeom>
          </p:spPr>
        </p:pic>
        <p:pic>
          <p:nvPicPr>
            <p:cNvPr id="16" name="Picture 15"/>
            <p:cNvPicPr>
              <a:picLocks noChangeAspect="1"/>
            </p:cNvPicPr>
            <p:nvPr/>
          </p:nvPicPr>
          <p:blipFill>
            <a:blip r:embed="rId5"/>
            <a:stretch>
              <a:fillRect/>
            </a:stretch>
          </p:blipFill>
          <p:spPr>
            <a:xfrm>
              <a:off x="6478868" y="5532056"/>
              <a:ext cx="1680104" cy="1009785"/>
            </a:xfrm>
            <a:prstGeom prst="rect">
              <a:avLst/>
            </a:prstGeom>
          </p:spPr>
        </p:pic>
      </p:grpSp>
      <p:grpSp>
        <p:nvGrpSpPr>
          <p:cNvPr id="29" name="Group 28">
            <a:extLst>
              <a:ext uri="{FF2B5EF4-FFF2-40B4-BE49-F238E27FC236}">
                <a16:creationId xmlns:a16="http://schemas.microsoft.com/office/drawing/2014/main" id="{730176BD-9D7E-43DF-9F9E-66E2F786474B}"/>
              </a:ext>
            </a:extLst>
          </p:cNvPr>
          <p:cNvGrpSpPr/>
          <p:nvPr/>
        </p:nvGrpSpPr>
        <p:grpSpPr>
          <a:xfrm>
            <a:off x="4095750" y="614635"/>
            <a:ext cx="2894946" cy="2635536"/>
            <a:chOff x="4095750" y="614635"/>
            <a:chExt cx="2894946" cy="2635536"/>
          </a:xfrm>
        </p:grpSpPr>
        <p:sp>
          <p:nvSpPr>
            <p:cNvPr id="10" name="Arrow: Left 9">
              <a:extLst>
                <a:ext uri="{FF2B5EF4-FFF2-40B4-BE49-F238E27FC236}">
                  <a16:creationId xmlns:a16="http://schemas.microsoft.com/office/drawing/2014/main" id="{EBE480A4-D321-4ECD-A53D-0C421BF83921}"/>
                </a:ext>
              </a:extLst>
            </p:cNvPr>
            <p:cNvSpPr/>
            <p:nvPr/>
          </p:nvSpPr>
          <p:spPr>
            <a:xfrm rot="12900000">
              <a:off x="5136359" y="2580296"/>
              <a:ext cx="1854337" cy="65546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DE7C19FC-EDD2-4366-A622-52200995A03C}"/>
                </a:ext>
              </a:extLst>
            </p:cNvPr>
            <p:cNvSpPr/>
            <p:nvPr/>
          </p:nvSpPr>
          <p:spPr>
            <a:xfrm>
              <a:off x="4211601" y="1502277"/>
              <a:ext cx="2184867" cy="1747894"/>
            </a:xfrm>
            <a:custGeom>
              <a:avLst/>
              <a:gdLst>
                <a:gd name="connsiteX0" fmla="*/ 0 w 2184867"/>
                <a:gd name="connsiteY0" fmla="*/ 174789 h 1747894"/>
                <a:gd name="connsiteX1" fmla="*/ 174789 w 2184867"/>
                <a:gd name="connsiteY1" fmla="*/ 0 h 1747894"/>
                <a:gd name="connsiteX2" fmla="*/ 2010078 w 2184867"/>
                <a:gd name="connsiteY2" fmla="*/ 0 h 1747894"/>
                <a:gd name="connsiteX3" fmla="*/ 2184867 w 2184867"/>
                <a:gd name="connsiteY3" fmla="*/ 174789 h 1747894"/>
                <a:gd name="connsiteX4" fmla="*/ 2184867 w 2184867"/>
                <a:gd name="connsiteY4" fmla="*/ 1573105 h 1747894"/>
                <a:gd name="connsiteX5" fmla="*/ 2010078 w 2184867"/>
                <a:gd name="connsiteY5" fmla="*/ 1747894 h 1747894"/>
                <a:gd name="connsiteX6" fmla="*/ 174789 w 2184867"/>
                <a:gd name="connsiteY6" fmla="*/ 1747894 h 1747894"/>
                <a:gd name="connsiteX7" fmla="*/ 0 w 2184867"/>
                <a:gd name="connsiteY7" fmla="*/ 1573105 h 1747894"/>
                <a:gd name="connsiteX8" fmla="*/ 0 w 2184867"/>
                <a:gd name="connsiteY8" fmla="*/ 174789 h 174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4867" h="1747894">
                  <a:moveTo>
                    <a:pt x="0" y="174789"/>
                  </a:moveTo>
                  <a:cubicBezTo>
                    <a:pt x="0" y="78256"/>
                    <a:pt x="78256" y="0"/>
                    <a:pt x="174789" y="0"/>
                  </a:cubicBezTo>
                  <a:lnTo>
                    <a:pt x="2010078" y="0"/>
                  </a:lnTo>
                  <a:cubicBezTo>
                    <a:pt x="2106611" y="0"/>
                    <a:pt x="2184867" y="78256"/>
                    <a:pt x="2184867" y="174789"/>
                  </a:cubicBezTo>
                  <a:lnTo>
                    <a:pt x="2184867" y="1573105"/>
                  </a:lnTo>
                  <a:cubicBezTo>
                    <a:pt x="2184867" y="1669638"/>
                    <a:pt x="2106611" y="1747894"/>
                    <a:pt x="2010078" y="1747894"/>
                  </a:cubicBezTo>
                  <a:lnTo>
                    <a:pt x="174789" y="1747894"/>
                  </a:lnTo>
                  <a:cubicBezTo>
                    <a:pt x="78256" y="1747894"/>
                    <a:pt x="0" y="1669638"/>
                    <a:pt x="0" y="1573105"/>
                  </a:cubicBezTo>
                  <a:lnTo>
                    <a:pt x="0" y="1747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104" tIns="93104" rIns="93104" bIns="93104" numCol="1" spcCol="1270" anchor="t" anchorCtr="0">
              <a:noAutofit/>
            </a:bodyPr>
            <a:lstStyle/>
            <a:p>
              <a:pPr marL="0" lvl="0" indent="0" algn="ctr" defTabSz="977900">
                <a:lnSpc>
                  <a:spcPct val="90000"/>
                </a:lnSpc>
                <a:spcBef>
                  <a:spcPct val="0"/>
                </a:spcBef>
                <a:spcAft>
                  <a:spcPct val="35000"/>
                </a:spcAft>
                <a:buNone/>
              </a:pPr>
              <a:r>
                <a:rPr lang="en-US" sz="2200" kern="1200" dirty="0"/>
                <a:t>Students,    Alumni</a:t>
              </a:r>
            </a:p>
            <a:p>
              <a:pPr marL="171450" lvl="1" indent="-171450" algn="l" defTabSz="755650">
                <a:lnSpc>
                  <a:spcPct val="90000"/>
                </a:lnSpc>
                <a:spcBef>
                  <a:spcPct val="0"/>
                </a:spcBef>
                <a:spcAft>
                  <a:spcPct val="15000"/>
                </a:spcAft>
                <a:buChar char="•"/>
              </a:pPr>
              <a:r>
                <a:rPr lang="en-US" sz="1700" kern="1200" dirty="0"/>
                <a:t>Demographic Info</a:t>
              </a:r>
            </a:p>
            <a:p>
              <a:pPr marL="171450" lvl="1" indent="-171450" algn="l" defTabSz="755650">
                <a:lnSpc>
                  <a:spcPct val="90000"/>
                </a:lnSpc>
                <a:spcBef>
                  <a:spcPct val="0"/>
                </a:spcBef>
                <a:spcAft>
                  <a:spcPct val="15000"/>
                </a:spcAft>
                <a:buChar char="•"/>
              </a:pPr>
              <a:r>
                <a:rPr lang="en-US" sz="1700" kern="1200" dirty="0"/>
                <a:t>Educational History</a:t>
              </a:r>
            </a:p>
            <a:p>
              <a:pPr marL="171450" lvl="1" indent="-171450" algn="l" defTabSz="755650">
                <a:lnSpc>
                  <a:spcPct val="90000"/>
                </a:lnSpc>
                <a:spcBef>
                  <a:spcPct val="0"/>
                </a:spcBef>
                <a:spcAft>
                  <a:spcPct val="15000"/>
                </a:spcAft>
                <a:buChar char="•"/>
              </a:pPr>
              <a:r>
                <a:rPr lang="en-US" sz="1700" kern="1200" dirty="0"/>
                <a:t>Work History</a:t>
              </a: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5750" y="614635"/>
              <a:ext cx="1427470" cy="951647"/>
            </a:xfrm>
            <a:prstGeom prst="rect">
              <a:avLst/>
            </a:prstGeom>
          </p:spPr>
        </p:pic>
      </p:grpSp>
      <p:sp>
        <p:nvSpPr>
          <p:cNvPr id="6" name="AutoShape 2" descr="Image result for department of labor of statistic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utoShape 4" descr="Image result for department of labor of statistic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p:cNvPicPr>
            <a:picLocks noChangeAspect="1"/>
          </p:cNvPicPr>
          <p:nvPr/>
        </p:nvPicPr>
        <p:blipFill>
          <a:blip r:embed="rId7"/>
          <a:stretch>
            <a:fillRect/>
          </a:stretch>
        </p:blipFill>
        <p:spPr>
          <a:xfrm>
            <a:off x="10092776" y="2706619"/>
            <a:ext cx="1946823" cy="117694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84512" y="3400426"/>
            <a:ext cx="1804868" cy="1143083"/>
          </a:xfrm>
          <a:prstGeom prst="rect">
            <a:avLst/>
          </a:prstGeom>
        </p:spPr>
      </p:pic>
      <p:sp>
        <p:nvSpPr>
          <p:cNvPr id="22" name="TextBox 21"/>
          <p:cNvSpPr txBox="1"/>
          <p:nvPr/>
        </p:nvSpPr>
        <p:spPr>
          <a:xfrm>
            <a:off x="612775" y="3404574"/>
            <a:ext cx="324802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Find and Feed Virtuous Cycles: Everyone Wins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The more accurate, timely, and detailed the data provided, the richer the analysis.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759DF6E0-4356-4224-8508-A4D1491FFEE1}"/>
              </a:ext>
            </a:extLst>
          </p:cNvPr>
          <p:cNvGrpSpPr/>
          <p:nvPr/>
        </p:nvGrpSpPr>
        <p:grpSpPr>
          <a:xfrm>
            <a:off x="4326559" y="3011374"/>
            <a:ext cx="4676765" cy="2659957"/>
            <a:chOff x="4326559" y="3011374"/>
            <a:chExt cx="4676765" cy="2659957"/>
          </a:xfrm>
        </p:grpSpPr>
        <p:sp>
          <p:nvSpPr>
            <p:cNvPr id="4" name="Bent Arrow 3"/>
            <p:cNvSpPr/>
            <p:nvPr/>
          </p:nvSpPr>
          <p:spPr>
            <a:xfrm rot="16200000">
              <a:off x="5371502" y="2877147"/>
              <a:ext cx="975793" cy="1850898"/>
            </a:xfrm>
            <a:prstGeom prst="bentArrow">
              <a:avLst>
                <a:gd name="adj1" fmla="val 33561"/>
                <a:gd name="adj2" fmla="val 29816"/>
                <a:gd name="adj3" fmla="val 30351"/>
                <a:gd name="adj4" fmla="val 4589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835023C2-4467-46EF-9959-A2085A6D1486}"/>
                </a:ext>
              </a:extLst>
            </p:cNvPr>
            <p:cNvSpPr/>
            <p:nvPr/>
          </p:nvSpPr>
          <p:spPr>
            <a:xfrm>
              <a:off x="6703464" y="3011374"/>
              <a:ext cx="2299860" cy="2299860"/>
            </a:xfrm>
            <a:custGeom>
              <a:avLst/>
              <a:gdLst>
                <a:gd name="connsiteX0" fmla="*/ 0 w 2299860"/>
                <a:gd name="connsiteY0" fmla="*/ 1149930 h 2299860"/>
                <a:gd name="connsiteX1" fmla="*/ 1149930 w 2299860"/>
                <a:gd name="connsiteY1" fmla="*/ 0 h 2299860"/>
                <a:gd name="connsiteX2" fmla="*/ 2299860 w 2299860"/>
                <a:gd name="connsiteY2" fmla="*/ 1149930 h 2299860"/>
                <a:gd name="connsiteX3" fmla="*/ 1149930 w 2299860"/>
                <a:gd name="connsiteY3" fmla="*/ 2299860 h 2299860"/>
                <a:gd name="connsiteX4" fmla="*/ 0 w 2299860"/>
                <a:gd name="connsiteY4" fmla="*/ 1149930 h 229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860" h="2299860">
                  <a:moveTo>
                    <a:pt x="0" y="1149930"/>
                  </a:moveTo>
                  <a:cubicBezTo>
                    <a:pt x="0" y="514841"/>
                    <a:pt x="514841" y="0"/>
                    <a:pt x="1149930" y="0"/>
                  </a:cubicBezTo>
                  <a:cubicBezTo>
                    <a:pt x="1785019" y="0"/>
                    <a:pt x="2299860" y="514841"/>
                    <a:pt x="2299860" y="1149930"/>
                  </a:cubicBezTo>
                  <a:cubicBezTo>
                    <a:pt x="2299860" y="1785019"/>
                    <a:pt x="1785019" y="2299860"/>
                    <a:pt x="1149930" y="2299860"/>
                  </a:cubicBezTo>
                  <a:cubicBezTo>
                    <a:pt x="514841" y="2299860"/>
                    <a:pt x="0" y="1785019"/>
                    <a:pt x="0" y="114993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2047" tIns="352047" rIns="352047" bIns="352047" numCol="1" spcCol="1270" anchor="ctr" anchorCtr="0">
              <a:noAutofit/>
            </a:bodyPr>
            <a:lstStyle/>
            <a:p>
              <a:pPr marL="0" lvl="0" indent="0" algn="ctr" defTabSz="1066800">
                <a:lnSpc>
                  <a:spcPct val="90000"/>
                </a:lnSpc>
                <a:spcBef>
                  <a:spcPct val="0"/>
                </a:spcBef>
                <a:spcAft>
                  <a:spcPct val="35000"/>
                </a:spcAft>
                <a:buNone/>
              </a:pPr>
              <a:r>
                <a:rPr lang="en-US" sz="2400" kern="1200" dirty="0" err="1"/>
                <a:t>CareerMap</a:t>
              </a:r>
              <a:endParaRPr lang="en-US" sz="2400" kern="1200" dirty="0"/>
            </a:p>
            <a:p>
              <a:pPr marL="0" lvl="0" indent="0" algn="ctr" defTabSz="1066800">
                <a:lnSpc>
                  <a:spcPct val="90000"/>
                </a:lnSpc>
                <a:spcBef>
                  <a:spcPct val="0"/>
                </a:spcBef>
                <a:spcAft>
                  <a:spcPct val="35000"/>
                </a:spcAft>
                <a:buNone/>
              </a:pPr>
              <a:r>
                <a:rPr lang="en-US" sz="1800" kern="1200" dirty="0"/>
                <a:t>Wash, Rinse, Visualize, Repeat</a:t>
              </a:r>
            </a:p>
          </p:txBody>
        </p:sp>
        <p:sp>
          <p:nvSpPr>
            <p:cNvPr id="23" name="TextBox 22"/>
            <p:cNvSpPr txBox="1"/>
            <p:nvPr/>
          </p:nvSpPr>
          <p:spPr>
            <a:xfrm>
              <a:off x="4326559" y="4286336"/>
              <a:ext cx="156141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Students / Alumni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provide information about themselves, </a:t>
              </a:r>
              <a:r>
                <a:rPr kumimoji="0" lang="en-US" sz="1200" b="0" i="1" u="none" strike="noStrike" kern="1200" cap="none" spc="0" normalizeH="0" baseline="0" noProof="0" dirty="0" err="1">
                  <a:ln>
                    <a:noFill/>
                  </a:ln>
                  <a:solidFill>
                    <a:prstClr val="black"/>
                  </a:solidFill>
                  <a:effectLst/>
                  <a:uLnTx/>
                  <a:uFillTx/>
                  <a:latin typeface="Calibri" panose="020F0502020204030204"/>
                  <a:ea typeface="+mn-ea"/>
                  <a:cs typeface="+mn-cs"/>
                </a:rPr>
                <a:t>CareerMap</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in turn provides valuable career path and employment trends</a:t>
              </a:r>
            </a:p>
          </p:txBody>
        </p:sp>
      </p:grpSp>
      <p:sp>
        <p:nvSpPr>
          <p:cNvPr id="24" name="TextBox 23"/>
          <p:cNvSpPr txBox="1"/>
          <p:nvPr/>
        </p:nvSpPr>
        <p:spPr>
          <a:xfrm>
            <a:off x="8904224" y="168276"/>
            <a:ext cx="200190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University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provides information about their students, courses, alumni, in return </a:t>
            </a:r>
            <a:r>
              <a:rPr kumimoji="0" lang="en-US" sz="1200" b="0" i="1" u="none" strike="noStrike" kern="1200" cap="none" spc="0" normalizeH="0" baseline="0" noProof="0" dirty="0" err="1">
                <a:ln>
                  <a:noFill/>
                </a:ln>
                <a:solidFill>
                  <a:prstClr val="black"/>
                </a:solidFill>
                <a:effectLst/>
                <a:uLnTx/>
                <a:uFillTx/>
                <a:latin typeface="Calibri" panose="020F0502020204030204"/>
                <a:ea typeface="+mn-ea"/>
                <a:cs typeface="+mn-cs"/>
              </a:rPr>
              <a:t>CareerMap</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provides unique conversion-retention-outcome analysis</a:t>
            </a: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14009" y="1979680"/>
            <a:ext cx="950742" cy="832696"/>
          </a:xfrm>
          <a:prstGeom prst="rect">
            <a:avLst/>
          </a:prstGeom>
        </p:spPr>
      </p:pic>
    </p:spTree>
    <p:extLst>
      <p:ext uri="{BB962C8B-B14F-4D97-AF65-F5344CB8AC3E}">
        <p14:creationId xmlns:p14="http://schemas.microsoft.com/office/powerpoint/2010/main" val="313423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2"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2DD250-7C25-4701-8FD2-16B73E27309B}"/>
              </a:ext>
            </a:extLst>
          </p:cNvPr>
          <p:cNvSpPr/>
          <p:nvPr/>
        </p:nvSpPr>
        <p:spPr>
          <a:xfrm>
            <a:off x="3621035" y="2387968"/>
            <a:ext cx="3848100" cy="1805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DFBBD84-E86D-468C-A956-47E0D13E9FFA}"/>
              </a:ext>
            </a:extLst>
          </p:cNvPr>
          <p:cNvSpPr txBox="1"/>
          <p:nvPr/>
        </p:nvSpPr>
        <p:spPr>
          <a:xfrm>
            <a:off x="3875035" y="2487564"/>
            <a:ext cx="926792" cy="338554"/>
          </a:xfrm>
          <a:prstGeom prst="rect">
            <a:avLst/>
          </a:prstGeom>
          <a:noFill/>
        </p:spPr>
        <p:txBody>
          <a:bodyPr wrap="none" rtlCol="0">
            <a:spAutoFit/>
          </a:bodyPr>
          <a:lstStyle/>
          <a:p>
            <a:r>
              <a:rPr lang="en-US" sz="1600" dirty="0"/>
              <a:t>Web Site</a:t>
            </a:r>
          </a:p>
        </p:txBody>
      </p:sp>
      <p:sp>
        <p:nvSpPr>
          <p:cNvPr id="6" name="Rectangle: Rounded Corners 5">
            <a:extLst>
              <a:ext uri="{FF2B5EF4-FFF2-40B4-BE49-F238E27FC236}">
                <a16:creationId xmlns:a16="http://schemas.microsoft.com/office/drawing/2014/main" id="{477E5150-EA92-4A5C-908D-0D88B4DE6BC4}"/>
              </a:ext>
            </a:extLst>
          </p:cNvPr>
          <p:cNvSpPr/>
          <p:nvPr/>
        </p:nvSpPr>
        <p:spPr>
          <a:xfrm>
            <a:off x="3875035" y="2826118"/>
            <a:ext cx="3340100" cy="24965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Login</a:t>
            </a:r>
          </a:p>
        </p:txBody>
      </p:sp>
      <p:pic>
        <p:nvPicPr>
          <p:cNvPr id="8" name="Graphic 7" descr="User">
            <a:extLst>
              <a:ext uri="{FF2B5EF4-FFF2-40B4-BE49-F238E27FC236}">
                <a16:creationId xmlns:a16="http://schemas.microsoft.com/office/drawing/2014/main" id="{2F2FF4CE-1ACC-420D-8870-817A079316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7885" y="1497381"/>
            <a:ext cx="914400" cy="914400"/>
          </a:xfrm>
          <a:prstGeom prst="rect">
            <a:avLst/>
          </a:prstGeom>
        </p:spPr>
      </p:pic>
      <p:sp>
        <p:nvSpPr>
          <p:cNvPr id="15" name="Title 14">
            <a:extLst>
              <a:ext uri="{FF2B5EF4-FFF2-40B4-BE49-F238E27FC236}">
                <a16:creationId xmlns:a16="http://schemas.microsoft.com/office/drawing/2014/main" id="{94404819-66E2-486E-956D-2286A15869A3}"/>
              </a:ext>
            </a:extLst>
          </p:cNvPr>
          <p:cNvSpPr>
            <a:spLocks noGrp="1"/>
          </p:cNvSpPr>
          <p:nvPr>
            <p:ph type="title"/>
          </p:nvPr>
        </p:nvSpPr>
        <p:spPr/>
        <p:txBody>
          <a:bodyPr/>
          <a:lstStyle/>
          <a:p>
            <a:r>
              <a:rPr lang="en-US" dirty="0"/>
              <a:t>System Components</a:t>
            </a:r>
          </a:p>
        </p:txBody>
      </p:sp>
      <p:grpSp>
        <p:nvGrpSpPr>
          <p:cNvPr id="28" name="Group 27">
            <a:extLst>
              <a:ext uri="{FF2B5EF4-FFF2-40B4-BE49-F238E27FC236}">
                <a16:creationId xmlns:a16="http://schemas.microsoft.com/office/drawing/2014/main" id="{EC37C450-BD78-234E-BF9E-6909BA12D6BC}"/>
              </a:ext>
            </a:extLst>
          </p:cNvPr>
          <p:cNvGrpSpPr/>
          <p:nvPr/>
        </p:nvGrpSpPr>
        <p:grpSpPr>
          <a:xfrm>
            <a:off x="1371600" y="3164672"/>
            <a:ext cx="3760735" cy="774700"/>
            <a:chOff x="1371600" y="3164672"/>
            <a:chExt cx="3760735" cy="774700"/>
          </a:xfrm>
        </p:grpSpPr>
        <p:sp>
          <p:nvSpPr>
            <p:cNvPr id="3" name="Rectangle: Rounded Corners 2">
              <a:extLst>
                <a:ext uri="{FF2B5EF4-FFF2-40B4-BE49-F238E27FC236}">
                  <a16:creationId xmlns:a16="http://schemas.microsoft.com/office/drawing/2014/main" id="{6A53FFAD-8D52-4BE2-8FAA-743472D8705F}"/>
                </a:ext>
              </a:extLst>
            </p:cNvPr>
            <p:cNvSpPr/>
            <p:nvPr/>
          </p:nvSpPr>
          <p:spPr>
            <a:xfrm>
              <a:off x="3875035" y="3164672"/>
              <a:ext cx="1257300" cy="7747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Data Entry</a:t>
              </a:r>
            </a:p>
          </p:txBody>
        </p:sp>
        <p:pic>
          <p:nvPicPr>
            <p:cNvPr id="17" name="Picture 16">
              <a:extLst>
                <a:ext uri="{FF2B5EF4-FFF2-40B4-BE49-F238E27FC236}">
                  <a16:creationId xmlns:a16="http://schemas.microsoft.com/office/drawing/2014/main" id="{AC138F92-0D37-43BA-83CE-FC55EA1AE494}"/>
                </a:ext>
              </a:extLst>
            </p:cNvPr>
            <p:cNvPicPr>
              <a:picLocks noChangeAspect="1"/>
            </p:cNvPicPr>
            <p:nvPr/>
          </p:nvPicPr>
          <p:blipFill>
            <a:blip r:embed="rId5"/>
            <a:stretch>
              <a:fillRect/>
            </a:stretch>
          </p:blipFill>
          <p:spPr>
            <a:xfrm>
              <a:off x="1371600" y="3358384"/>
              <a:ext cx="2188214" cy="468903"/>
            </a:xfrm>
            <a:prstGeom prst="rect">
              <a:avLst/>
            </a:prstGeom>
          </p:spPr>
        </p:pic>
      </p:grpSp>
      <p:grpSp>
        <p:nvGrpSpPr>
          <p:cNvPr id="31" name="Group 30">
            <a:extLst>
              <a:ext uri="{FF2B5EF4-FFF2-40B4-BE49-F238E27FC236}">
                <a16:creationId xmlns:a16="http://schemas.microsoft.com/office/drawing/2014/main" id="{1D59F550-D244-5444-BAD6-5529E9AFF140}"/>
              </a:ext>
            </a:extLst>
          </p:cNvPr>
          <p:cNvGrpSpPr/>
          <p:nvPr/>
        </p:nvGrpSpPr>
        <p:grpSpPr>
          <a:xfrm>
            <a:off x="5132335" y="4462245"/>
            <a:ext cx="2082800" cy="1584736"/>
            <a:chOff x="5132335" y="4462245"/>
            <a:chExt cx="2082800" cy="1584736"/>
          </a:xfrm>
        </p:grpSpPr>
        <p:sp>
          <p:nvSpPr>
            <p:cNvPr id="9" name="Rectangle: Rounded Corners 8">
              <a:extLst>
                <a:ext uri="{FF2B5EF4-FFF2-40B4-BE49-F238E27FC236}">
                  <a16:creationId xmlns:a16="http://schemas.microsoft.com/office/drawing/2014/main" id="{33510911-84E8-4094-B355-BA642EBA297F}"/>
                </a:ext>
              </a:extLst>
            </p:cNvPr>
            <p:cNvSpPr/>
            <p:nvPr/>
          </p:nvSpPr>
          <p:spPr>
            <a:xfrm>
              <a:off x="5386335" y="4462245"/>
              <a:ext cx="1828800" cy="7747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Spatial Database </a:t>
              </a:r>
            </a:p>
          </p:txBody>
        </p:sp>
        <p:sp>
          <p:nvSpPr>
            <p:cNvPr id="14" name="Arrow: Right 13">
              <a:extLst>
                <a:ext uri="{FF2B5EF4-FFF2-40B4-BE49-F238E27FC236}">
                  <a16:creationId xmlns:a16="http://schemas.microsoft.com/office/drawing/2014/main" id="{E7B41C38-A9B2-458B-83FB-D84BE54085D4}"/>
                </a:ext>
              </a:extLst>
            </p:cNvPr>
            <p:cNvSpPr/>
            <p:nvPr/>
          </p:nvSpPr>
          <p:spPr>
            <a:xfrm>
              <a:off x="5132335" y="4703431"/>
              <a:ext cx="254000" cy="2635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1A9D9FF-CA7E-487D-AA38-5D9805137C0A}"/>
                </a:ext>
              </a:extLst>
            </p:cNvPr>
            <p:cNvPicPr>
              <a:picLocks noChangeAspect="1"/>
            </p:cNvPicPr>
            <p:nvPr/>
          </p:nvPicPr>
          <p:blipFill>
            <a:blip r:embed="rId6"/>
            <a:stretch>
              <a:fillRect/>
            </a:stretch>
          </p:blipFill>
          <p:spPr>
            <a:xfrm>
              <a:off x="5483469" y="5427296"/>
              <a:ext cx="1634532" cy="619685"/>
            </a:xfrm>
            <a:prstGeom prst="rect">
              <a:avLst/>
            </a:prstGeom>
          </p:spPr>
        </p:pic>
      </p:grpSp>
      <p:grpSp>
        <p:nvGrpSpPr>
          <p:cNvPr id="41" name="Group 40">
            <a:extLst>
              <a:ext uri="{FF2B5EF4-FFF2-40B4-BE49-F238E27FC236}">
                <a16:creationId xmlns:a16="http://schemas.microsoft.com/office/drawing/2014/main" id="{53258308-C934-1840-BD31-8C88464B9CB0}"/>
              </a:ext>
            </a:extLst>
          </p:cNvPr>
          <p:cNvGrpSpPr/>
          <p:nvPr/>
        </p:nvGrpSpPr>
        <p:grpSpPr>
          <a:xfrm>
            <a:off x="5386335" y="2917261"/>
            <a:ext cx="3774482" cy="1507328"/>
            <a:chOff x="5386335" y="2905203"/>
            <a:chExt cx="3774482" cy="1507328"/>
          </a:xfrm>
        </p:grpSpPr>
        <p:sp>
          <p:nvSpPr>
            <p:cNvPr id="7" name="Arrow: Up 6">
              <a:extLst>
                <a:ext uri="{FF2B5EF4-FFF2-40B4-BE49-F238E27FC236}">
                  <a16:creationId xmlns:a16="http://schemas.microsoft.com/office/drawing/2014/main" id="{02A41B0C-8320-4AFA-AD1B-DF5FE7C0FDDA}"/>
                </a:ext>
              </a:extLst>
            </p:cNvPr>
            <p:cNvSpPr/>
            <p:nvPr/>
          </p:nvSpPr>
          <p:spPr>
            <a:xfrm>
              <a:off x="6135635" y="4003958"/>
              <a:ext cx="381000" cy="4085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E14DE77-B42C-7648-B2A8-FA5E8206D493}"/>
                </a:ext>
              </a:extLst>
            </p:cNvPr>
            <p:cNvGrpSpPr/>
            <p:nvPr/>
          </p:nvGrpSpPr>
          <p:grpSpPr>
            <a:xfrm>
              <a:off x="5386335" y="2905203"/>
              <a:ext cx="3774482" cy="1081350"/>
              <a:chOff x="5386335" y="2905203"/>
              <a:chExt cx="3774482" cy="1081350"/>
            </a:xfrm>
          </p:grpSpPr>
          <p:sp>
            <p:nvSpPr>
              <p:cNvPr id="4" name="Rectangle: Rounded Corners 3">
                <a:extLst>
                  <a:ext uri="{FF2B5EF4-FFF2-40B4-BE49-F238E27FC236}">
                    <a16:creationId xmlns:a16="http://schemas.microsoft.com/office/drawing/2014/main" id="{96754128-C981-4CF7-B384-04E20967E402}"/>
                  </a:ext>
                </a:extLst>
              </p:cNvPr>
              <p:cNvSpPr/>
              <p:nvPr/>
            </p:nvSpPr>
            <p:spPr>
              <a:xfrm>
                <a:off x="5386335" y="3164672"/>
                <a:ext cx="1828800" cy="7747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Visualization</a:t>
                </a:r>
              </a:p>
            </p:txBody>
          </p:sp>
          <p:pic>
            <p:nvPicPr>
              <p:cNvPr id="23" name="Picture 22">
                <a:extLst>
                  <a:ext uri="{FF2B5EF4-FFF2-40B4-BE49-F238E27FC236}">
                    <a16:creationId xmlns:a16="http://schemas.microsoft.com/office/drawing/2014/main" id="{4C9AC0FB-45B9-4733-9ACE-B06CD4998BFA}"/>
                  </a:ext>
                </a:extLst>
              </p:cNvPr>
              <p:cNvPicPr>
                <a:picLocks noChangeAspect="1"/>
              </p:cNvPicPr>
              <p:nvPr/>
            </p:nvPicPr>
            <p:blipFill>
              <a:blip r:embed="rId6"/>
              <a:stretch>
                <a:fillRect/>
              </a:stretch>
            </p:blipFill>
            <p:spPr>
              <a:xfrm>
                <a:off x="7526285" y="2905203"/>
                <a:ext cx="1634532" cy="619685"/>
              </a:xfrm>
              <a:prstGeom prst="rect">
                <a:avLst/>
              </a:prstGeom>
            </p:spPr>
          </p:pic>
          <p:sp>
            <p:nvSpPr>
              <p:cNvPr id="26" name="TextBox 25">
                <a:extLst>
                  <a:ext uri="{FF2B5EF4-FFF2-40B4-BE49-F238E27FC236}">
                    <a16:creationId xmlns:a16="http://schemas.microsoft.com/office/drawing/2014/main" id="{F82FFD5D-3F79-BC45-9D0F-DE188AF78457}"/>
                  </a:ext>
                </a:extLst>
              </p:cNvPr>
              <p:cNvSpPr txBox="1"/>
              <p:nvPr/>
            </p:nvSpPr>
            <p:spPr>
              <a:xfrm>
                <a:off x="8114440" y="3524888"/>
                <a:ext cx="1046377" cy="461665"/>
              </a:xfrm>
              <a:prstGeom prst="rect">
                <a:avLst/>
              </a:prstGeom>
              <a:noFill/>
            </p:spPr>
            <p:txBody>
              <a:bodyPr wrap="none" rtlCol="0">
                <a:spAutoFit/>
              </a:bodyPr>
              <a:lstStyle/>
              <a:p>
                <a:r>
                  <a:rPr lang="en-US" sz="1200" dirty="0"/>
                  <a:t>Time Aware </a:t>
                </a:r>
              </a:p>
              <a:p>
                <a:r>
                  <a:rPr lang="en-US" sz="1200" dirty="0"/>
                  <a:t>App Template</a:t>
                </a:r>
              </a:p>
            </p:txBody>
          </p:sp>
        </p:grpSp>
      </p:grpSp>
      <p:grpSp>
        <p:nvGrpSpPr>
          <p:cNvPr id="39" name="Group 38">
            <a:extLst>
              <a:ext uri="{FF2B5EF4-FFF2-40B4-BE49-F238E27FC236}">
                <a16:creationId xmlns:a16="http://schemas.microsoft.com/office/drawing/2014/main" id="{7766C251-FE01-CA47-93A5-A88223C27094}"/>
              </a:ext>
            </a:extLst>
          </p:cNvPr>
          <p:cNvGrpSpPr/>
          <p:nvPr/>
        </p:nvGrpSpPr>
        <p:grpSpPr>
          <a:xfrm>
            <a:off x="3809983" y="4003958"/>
            <a:ext cx="1326004" cy="2198038"/>
            <a:chOff x="3809983" y="4003958"/>
            <a:chExt cx="1326004" cy="2198038"/>
          </a:xfrm>
        </p:grpSpPr>
        <p:grpSp>
          <p:nvGrpSpPr>
            <p:cNvPr id="29" name="Group 28">
              <a:extLst>
                <a:ext uri="{FF2B5EF4-FFF2-40B4-BE49-F238E27FC236}">
                  <a16:creationId xmlns:a16="http://schemas.microsoft.com/office/drawing/2014/main" id="{0BFB548D-6EA4-6F4F-B67A-8DBC0AD7E06C}"/>
                </a:ext>
              </a:extLst>
            </p:cNvPr>
            <p:cNvGrpSpPr/>
            <p:nvPr/>
          </p:nvGrpSpPr>
          <p:grpSpPr>
            <a:xfrm>
              <a:off x="3875035" y="4003958"/>
              <a:ext cx="1257300" cy="2198038"/>
              <a:chOff x="3875035" y="4003958"/>
              <a:chExt cx="1257300" cy="2198038"/>
            </a:xfrm>
          </p:grpSpPr>
          <p:sp>
            <p:nvSpPr>
              <p:cNvPr id="12" name="Rectangle: Rounded Corners 11">
                <a:extLst>
                  <a:ext uri="{FF2B5EF4-FFF2-40B4-BE49-F238E27FC236}">
                    <a16:creationId xmlns:a16="http://schemas.microsoft.com/office/drawing/2014/main" id="{70AD5F1C-ED96-452C-A426-A6D45E1B1A31}"/>
                  </a:ext>
                </a:extLst>
              </p:cNvPr>
              <p:cNvSpPr/>
              <p:nvPr/>
            </p:nvSpPr>
            <p:spPr>
              <a:xfrm>
                <a:off x="3875035" y="4462245"/>
                <a:ext cx="1257300" cy="7747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Data Base</a:t>
                </a:r>
              </a:p>
            </p:txBody>
          </p:sp>
          <p:sp>
            <p:nvSpPr>
              <p:cNvPr id="13" name="Arrow: Down 12">
                <a:extLst>
                  <a:ext uri="{FF2B5EF4-FFF2-40B4-BE49-F238E27FC236}">
                    <a16:creationId xmlns:a16="http://schemas.microsoft.com/office/drawing/2014/main" id="{C7461BB1-DF70-48C4-B93B-FDEC57ADE420}"/>
                  </a:ext>
                </a:extLst>
              </p:cNvPr>
              <p:cNvSpPr/>
              <p:nvPr/>
            </p:nvSpPr>
            <p:spPr>
              <a:xfrm>
                <a:off x="4363985" y="4003958"/>
                <a:ext cx="317500" cy="4582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730E815E-6AE1-4329-A96F-B5D00880CCB8}"/>
                  </a:ext>
                </a:extLst>
              </p:cNvPr>
              <p:cNvPicPr>
                <a:picLocks noChangeAspect="1"/>
              </p:cNvPicPr>
              <p:nvPr/>
            </p:nvPicPr>
            <p:blipFill>
              <a:blip r:embed="rId7"/>
              <a:stretch>
                <a:fillRect/>
              </a:stretch>
            </p:blipFill>
            <p:spPr>
              <a:xfrm>
                <a:off x="4107611" y="5427296"/>
                <a:ext cx="792148" cy="774700"/>
              </a:xfrm>
              <a:prstGeom prst="rect">
                <a:avLst/>
              </a:prstGeom>
            </p:spPr>
          </p:pic>
        </p:grpSp>
        <p:sp>
          <p:nvSpPr>
            <p:cNvPr id="35" name="TextBox 34">
              <a:extLst>
                <a:ext uri="{FF2B5EF4-FFF2-40B4-BE49-F238E27FC236}">
                  <a16:creationId xmlns:a16="http://schemas.microsoft.com/office/drawing/2014/main" id="{321DFA51-A53A-ED42-B6BC-A85EFB0BF341}"/>
                </a:ext>
              </a:extLst>
            </p:cNvPr>
            <p:cNvSpPr txBox="1"/>
            <p:nvPr/>
          </p:nvSpPr>
          <p:spPr>
            <a:xfrm>
              <a:off x="3809983" y="5208142"/>
              <a:ext cx="1326004" cy="246221"/>
            </a:xfrm>
            <a:prstGeom prst="rect">
              <a:avLst/>
            </a:prstGeom>
            <a:noFill/>
          </p:spPr>
          <p:txBody>
            <a:bodyPr wrap="none" rtlCol="0">
              <a:spAutoFit/>
            </a:bodyPr>
            <a:lstStyle/>
            <a:p>
              <a:r>
                <a:rPr lang="en-US" sz="1000" dirty="0"/>
                <a:t>Event History Analysis</a:t>
              </a:r>
            </a:p>
          </p:txBody>
        </p:sp>
      </p:grpSp>
      <p:grpSp>
        <p:nvGrpSpPr>
          <p:cNvPr id="38" name="Group 37">
            <a:extLst>
              <a:ext uri="{FF2B5EF4-FFF2-40B4-BE49-F238E27FC236}">
                <a16:creationId xmlns:a16="http://schemas.microsoft.com/office/drawing/2014/main" id="{AC316621-9ED9-2C47-B7AE-37C24C9345AE}"/>
              </a:ext>
            </a:extLst>
          </p:cNvPr>
          <p:cNvGrpSpPr/>
          <p:nvPr/>
        </p:nvGrpSpPr>
        <p:grpSpPr>
          <a:xfrm>
            <a:off x="1157235" y="4349545"/>
            <a:ext cx="2667000" cy="1154788"/>
            <a:chOff x="1157235" y="4349545"/>
            <a:chExt cx="2667000" cy="1154788"/>
          </a:xfrm>
        </p:grpSpPr>
        <p:grpSp>
          <p:nvGrpSpPr>
            <p:cNvPr id="30" name="Group 29">
              <a:extLst>
                <a:ext uri="{FF2B5EF4-FFF2-40B4-BE49-F238E27FC236}">
                  <a16:creationId xmlns:a16="http://schemas.microsoft.com/office/drawing/2014/main" id="{D15C577C-EF95-6342-BC04-BC715C9A4C88}"/>
                </a:ext>
              </a:extLst>
            </p:cNvPr>
            <p:cNvGrpSpPr/>
            <p:nvPr/>
          </p:nvGrpSpPr>
          <p:grpSpPr>
            <a:xfrm>
              <a:off x="1157235" y="4349545"/>
              <a:ext cx="2667000" cy="923671"/>
              <a:chOff x="1157235" y="4349545"/>
              <a:chExt cx="2667000" cy="923671"/>
            </a:xfrm>
          </p:grpSpPr>
          <p:sp>
            <p:nvSpPr>
              <p:cNvPr id="18" name="Rectangle: Rounded Corners 17">
                <a:extLst>
                  <a:ext uri="{FF2B5EF4-FFF2-40B4-BE49-F238E27FC236}">
                    <a16:creationId xmlns:a16="http://schemas.microsoft.com/office/drawing/2014/main" id="{4F390491-81F3-40B2-BE6C-96AE29D200B3}"/>
                  </a:ext>
                </a:extLst>
              </p:cNvPr>
              <p:cNvSpPr/>
              <p:nvPr/>
            </p:nvSpPr>
            <p:spPr>
              <a:xfrm>
                <a:off x="1157235" y="4349545"/>
                <a:ext cx="1828800" cy="9236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Additional User Information</a:t>
                </a:r>
              </a:p>
              <a:p>
                <a:pPr algn="ctr"/>
                <a:r>
                  <a:rPr lang="en-US" dirty="0"/>
                  <a:t>(TBD)</a:t>
                </a:r>
                <a:endParaRPr lang="en-US" sz="1100" dirty="0"/>
              </a:p>
            </p:txBody>
          </p:sp>
          <p:sp>
            <p:nvSpPr>
              <p:cNvPr id="19" name="Arrow: Right 18">
                <a:extLst>
                  <a:ext uri="{FF2B5EF4-FFF2-40B4-BE49-F238E27FC236}">
                    <a16:creationId xmlns:a16="http://schemas.microsoft.com/office/drawing/2014/main" id="{B4358B1E-B2B4-4A70-8CDE-08DD006B91FB}"/>
                  </a:ext>
                </a:extLst>
              </p:cNvPr>
              <p:cNvSpPr/>
              <p:nvPr/>
            </p:nvSpPr>
            <p:spPr>
              <a:xfrm>
                <a:off x="3073727" y="4655806"/>
                <a:ext cx="750508" cy="3111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4F49DA80-61A4-D54A-BD41-8A79805B850E}"/>
                </a:ext>
              </a:extLst>
            </p:cNvPr>
            <p:cNvSpPr txBox="1"/>
            <p:nvPr/>
          </p:nvSpPr>
          <p:spPr>
            <a:xfrm>
              <a:off x="1241756" y="5258112"/>
              <a:ext cx="1612942" cy="246221"/>
            </a:xfrm>
            <a:prstGeom prst="rect">
              <a:avLst/>
            </a:prstGeom>
            <a:noFill/>
          </p:spPr>
          <p:txBody>
            <a:bodyPr wrap="none" rtlCol="0">
              <a:spAutoFit/>
            </a:bodyPr>
            <a:lstStyle/>
            <a:p>
              <a:r>
                <a:rPr lang="en-US" sz="1000" dirty="0"/>
                <a:t>Longitudinal Career Studies</a:t>
              </a:r>
            </a:p>
          </p:txBody>
        </p:sp>
      </p:grpSp>
      <p:grpSp>
        <p:nvGrpSpPr>
          <p:cNvPr id="40" name="Group 39">
            <a:extLst>
              <a:ext uri="{FF2B5EF4-FFF2-40B4-BE49-F238E27FC236}">
                <a16:creationId xmlns:a16="http://schemas.microsoft.com/office/drawing/2014/main" id="{C5B9B99F-C0B8-2541-9FF8-05717144C976}"/>
              </a:ext>
            </a:extLst>
          </p:cNvPr>
          <p:cNvGrpSpPr/>
          <p:nvPr/>
        </p:nvGrpSpPr>
        <p:grpSpPr>
          <a:xfrm>
            <a:off x="7215135" y="4165260"/>
            <a:ext cx="4359782" cy="2046172"/>
            <a:chOff x="7215135" y="4165260"/>
            <a:chExt cx="4359782" cy="2046172"/>
          </a:xfrm>
        </p:grpSpPr>
        <p:grpSp>
          <p:nvGrpSpPr>
            <p:cNvPr id="32" name="Group 31">
              <a:extLst>
                <a:ext uri="{FF2B5EF4-FFF2-40B4-BE49-F238E27FC236}">
                  <a16:creationId xmlns:a16="http://schemas.microsoft.com/office/drawing/2014/main" id="{FFA09DD2-5510-164D-AF0E-DCE5F51E35E1}"/>
                </a:ext>
              </a:extLst>
            </p:cNvPr>
            <p:cNvGrpSpPr/>
            <p:nvPr/>
          </p:nvGrpSpPr>
          <p:grpSpPr>
            <a:xfrm>
              <a:off x="7215135" y="4165260"/>
              <a:ext cx="4359782" cy="2046172"/>
              <a:chOff x="7215135" y="4165260"/>
              <a:chExt cx="4359782" cy="2046172"/>
            </a:xfrm>
          </p:grpSpPr>
          <p:sp>
            <p:nvSpPr>
              <p:cNvPr id="10" name="Rectangle: Rounded Corners 9">
                <a:extLst>
                  <a:ext uri="{FF2B5EF4-FFF2-40B4-BE49-F238E27FC236}">
                    <a16:creationId xmlns:a16="http://schemas.microsoft.com/office/drawing/2014/main" id="{EF177AF7-5842-478E-BF75-6417E391CE31}"/>
                  </a:ext>
                </a:extLst>
              </p:cNvPr>
              <p:cNvSpPr/>
              <p:nvPr/>
            </p:nvSpPr>
            <p:spPr>
              <a:xfrm>
                <a:off x="7888235" y="4462245"/>
                <a:ext cx="1828800" cy="7747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Spatial Information</a:t>
                </a:r>
              </a:p>
            </p:txBody>
          </p:sp>
          <p:sp>
            <p:nvSpPr>
              <p:cNvPr id="11" name="Arrow: Left 10">
                <a:extLst>
                  <a:ext uri="{FF2B5EF4-FFF2-40B4-BE49-F238E27FC236}">
                    <a16:creationId xmlns:a16="http://schemas.microsoft.com/office/drawing/2014/main" id="{6BC1C0B2-CC47-47B0-B4A9-CC55C58F3F1D}"/>
                  </a:ext>
                </a:extLst>
              </p:cNvPr>
              <p:cNvSpPr/>
              <p:nvPr/>
            </p:nvSpPr>
            <p:spPr>
              <a:xfrm>
                <a:off x="7215135" y="4631522"/>
                <a:ext cx="622300" cy="3238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90AB87C-E6D6-44E4-AE71-504A3D186A0B}"/>
                  </a:ext>
                </a:extLst>
              </p:cNvPr>
              <p:cNvPicPr>
                <a:picLocks noChangeAspect="1"/>
              </p:cNvPicPr>
              <p:nvPr/>
            </p:nvPicPr>
            <p:blipFill>
              <a:blip r:embed="rId8"/>
              <a:stretch>
                <a:fillRect/>
              </a:stretch>
            </p:blipFill>
            <p:spPr>
              <a:xfrm>
                <a:off x="10011553" y="4165260"/>
                <a:ext cx="1321062" cy="1262036"/>
              </a:xfrm>
              <a:prstGeom prst="rect">
                <a:avLst/>
              </a:prstGeom>
            </p:spPr>
          </p:pic>
          <p:pic>
            <p:nvPicPr>
              <p:cNvPr id="21" name="Picture 20">
                <a:extLst>
                  <a:ext uri="{FF2B5EF4-FFF2-40B4-BE49-F238E27FC236}">
                    <a16:creationId xmlns:a16="http://schemas.microsoft.com/office/drawing/2014/main" id="{3EFDB794-DA57-49C6-B09F-8A3B7CB9D1BD}"/>
                  </a:ext>
                </a:extLst>
              </p:cNvPr>
              <p:cNvPicPr>
                <a:picLocks noChangeAspect="1"/>
              </p:cNvPicPr>
              <p:nvPr/>
            </p:nvPicPr>
            <p:blipFill>
              <a:blip r:embed="rId9"/>
              <a:stretch>
                <a:fillRect/>
              </a:stretch>
            </p:blipFill>
            <p:spPr>
              <a:xfrm>
                <a:off x="9769251" y="5614644"/>
                <a:ext cx="1805666" cy="596788"/>
              </a:xfrm>
              <a:prstGeom prst="rect">
                <a:avLst/>
              </a:prstGeom>
            </p:spPr>
          </p:pic>
        </p:grpSp>
        <p:sp>
          <p:nvSpPr>
            <p:cNvPr id="37" name="TextBox 36">
              <a:extLst>
                <a:ext uri="{FF2B5EF4-FFF2-40B4-BE49-F238E27FC236}">
                  <a16:creationId xmlns:a16="http://schemas.microsoft.com/office/drawing/2014/main" id="{8EEB576A-4853-1D46-BC25-43A5374FE575}"/>
                </a:ext>
              </a:extLst>
            </p:cNvPr>
            <p:cNvSpPr txBox="1"/>
            <p:nvPr/>
          </p:nvSpPr>
          <p:spPr>
            <a:xfrm>
              <a:off x="7996164" y="5240593"/>
              <a:ext cx="1612942" cy="246221"/>
            </a:xfrm>
            <a:prstGeom prst="rect">
              <a:avLst/>
            </a:prstGeom>
            <a:noFill/>
          </p:spPr>
          <p:txBody>
            <a:bodyPr wrap="none" rtlCol="0">
              <a:spAutoFit/>
            </a:bodyPr>
            <a:lstStyle/>
            <a:p>
              <a:r>
                <a:rPr lang="en-US" sz="1000" dirty="0"/>
                <a:t>Longitudinal Career Studies</a:t>
              </a:r>
            </a:p>
          </p:txBody>
        </p:sp>
      </p:grpSp>
      <p:pic>
        <p:nvPicPr>
          <p:cNvPr id="25" name="Picture 24">
            <a:extLst>
              <a:ext uri="{FF2B5EF4-FFF2-40B4-BE49-F238E27FC236}">
                <a16:creationId xmlns:a16="http://schemas.microsoft.com/office/drawing/2014/main" id="{225308AB-4C98-4341-A6A2-DA5E77786CCC}"/>
              </a:ext>
            </a:extLst>
          </p:cNvPr>
          <p:cNvPicPr>
            <a:picLocks noChangeAspect="1"/>
          </p:cNvPicPr>
          <p:nvPr/>
        </p:nvPicPr>
        <p:blipFill>
          <a:blip r:embed="rId10"/>
          <a:stretch>
            <a:fillRect/>
          </a:stretch>
        </p:blipFill>
        <p:spPr>
          <a:xfrm>
            <a:off x="1597352" y="2656841"/>
            <a:ext cx="1476375" cy="561975"/>
          </a:xfrm>
          <a:prstGeom prst="rect">
            <a:avLst/>
          </a:prstGeom>
        </p:spPr>
      </p:pic>
      <p:pic>
        <p:nvPicPr>
          <p:cNvPr id="27" name="Picture 26">
            <a:extLst>
              <a:ext uri="{FF2B5EF4-FFF2-40B4-BE49-F238E27FC236}">
                <a16:creationId xmlns:a16="http://schemas.microsoft.com/office/drawing/2014/main" id="{EA88A657-FB5E-457E-AB74-6E16207936D6}"/>
              </a:ext>
            </a:extLst>
          </p:cNvPr>
          <p:cNvPicPr>
            <a:picLocks noChangeAspect="1"/>
          </p:cNvPicPr>
          <p:nvPr/>
        </p:nvPicPr>
        <p:blipFill>
          <a:blip r:embed="rId11"/>
          <a:stretch>
            <a:fillRect/>
          </a:stretch>
        </p:blipFill>
        <p:spPr>
          <a:xfrm>
            <a:off x="1782368" y="2537599"/>
            <a:ext cx="1043151" cy="789675"/>
          </a:xfrm>
          <a:prstGeom prst="rect">
            <a:avLst/>
          </a:prstGeom>
        </p:spPr>
      </p:pic>
      <p:sp>
        <p:nvSpPr>
          <p:cNvPr id="34" name="TextBox 33">
            <a:extLst>
              <a:ext uri="{FF2B5EF4-FFF2-40B4-BE49-F238E27FC236}">
                <a16:creationId xmlns:a16="http://schemas.microsoft.com/office/drawing/2014/main" id="{12DBFC2A-DD12-430E-B652-BEFAB10DF079}"/>
              </a:ext>
            </a:extLst>
          </p:cNvPr>
          <p:cNvSpPr txBox="1"/>
          <p:nvPr/>
        </p:nvSpPr>
        <p:spPr>
          <a:xfrm>
            <a:off x="5997546" y="2468544"/>
            <a:ext cx="1196161" cy="276999"/>
          </a:xfrm>
          <a:prstGeom prst="rect">
            <a:avLst/>
          </a:prstGeom>
          <a:solidFill>
            <a:schemeClr val="bg1"/>
          </a:solidFill>
        </p:spPr>
        <p:txBody>
          <a:bodyPr wrap="none" rtlCol="0">
            <a:spAutoFit/>
          </a:bodyPr>
          <a:lstStyle/>
          <a:p>
            <a:r>
              <a:rPr lang="en-US" sz="1200" dirty="0"/>
              <a:t>Instrumentation</a:t>
            </a:r>
            <a:endParaRPr lang="en-US" dirty="0"/>
          </a:p>
        </p:txBody>
      </p:sp>
      <p:pic>
        <p:nvPicPr>
          <p:cNvPr id="42" name="Picture 41">
            <a:extLst>
              <a:ext uri="{FF2B5EF4-FFF2-40B4-BE49-F238E27FC236}">
                <a16:creationId xmlns:a16="http://schemas.microsoft.com/office/drawing/2014/main" id="{9C165EE9-04AA-40BE-8BF3-06C6FE8C0182}"/>
              </a:ext>
            </a:extLst>
          </p:cNvPr>
          <p:cNvPicPr>
            <a:picLocks noChangeAspect="1"/>
          </p:cNvPicPr>
          <p:nvPr/>
        </p:nvPicPr>
        <p:blipFill>
          <a:blip r:embed="rId12"/>
          <a:stretch>
            <a:fillRect/>
          </a:stretch>
        </p:blipFill>
        <p:spPr>
          <a:xfrm>
            <a:off x="7670022" y="1492847"/>
            <a:ext cx="1189257" cy="894528"/>
          </a:xfrm>
          <a:prstGeom prst="rect">
            <a:avLst/>
          </a:prstGeom>
        </p:spPr>
      </p:pic>
      <p:cxnSp>
        <p:nvCxnSpPr>
          <p:cNvPr id="44" name="Connector: Elbow 43">
            <a:extLst>
              <a:ext uri="{FF2B5EF4-FFF2-40B4-BE49-F238E27FC236}">
                <a16:creationId xmlns:a16="http://schemas.microsoft.com/office/drawing/2014/main" id="{BCEFB58A-917F-4397-9B12-15CB956C8C58}"/>
              </a:ext>
            </a:extLst>
          </p:cNvPr>
          <p:cNvCxnSpPr>
            <a:endCxn id="42" idx="1"/>
          </p:cNvCxnSpPr>
          <p:nvPr/>
        </p:nvCxnSpPr>
        <p:spPr>
          <a:xfrm rot="5400000" flipH="1" flipV="1">
            <a:off x="7115494" y="2018325"/>
            <a:ext cx="632741" cy="476315"/>
          </a:xfrm>
          <a:prstGeom prst="bentConnector2">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82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ppt_x"/>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ppt_x"/>
                                          </p:val>
                                        </p:tav>
                                        <p:tav tm="100000">
                                          <p:val>
                                            <p:strVal val="#ppt_x"/>
                                          </p:val>
                                        </p:tav>
                                      </p:tavLst>
                                    </p:anim>
                                    <p:anim calcmode="lin" valueType="num">
                                      <p:cBhvr additive="base">
                                        <p:cTn id="56" dur="500" fill="hold"/>
                                        <p:tgtEl>
                                          <p:spTgt spid="4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EF855-C1EF-4E1E-BA8A-818D0D5F9EFC}"/>
              </a:ext>
            </a:extLst>
          </p:cNvPr>
          <p:cNvSpPr>
            <a:spLocks noGrp="1"/>
          </p:cNvSpPr>
          <p:nvPr>
            <p:ph type="title"/>
          </p:nvPr>
        </p:nvSpPr>
        <p:spPr/>
        <p:txBody>
          <a:bodyPr/>
          <a:lstStyle/>
          <a:p>
            <a:r>
              <a:rPr lang="en-US" dirty="0">
                <a:cs typeface="Calibri Light"/>
              </a:rPr>
              <a:t>Cohorts</a:t>
            </a:r>
            <a:endParaRPr lang="en-US" dirty="0"/>
          </a:p>
        </p:txBody>
      </p:sp>
      <p:sp>
        <p:nvSpPr>
          <p:cNvPr id="3" name="Content Placeholder 2">
            <a:extLst>
              <a:ext uri="{FF2B5EF4-FFF2-40B4-BE49-F238E27FC236}">
                <a16:creationId xmlns:a16="http://schemas.microsoft.com/office/drawing/2014/main" id="{27F9DB50-804A-4E94-9333-5F9C2325C48D}"/>
              </a:ext>
            </a:extLst>
          </p:cNvPr>
          <p:cNvSpPr>
            <a:spLocks noGrp="1"/>
          </p:cNvSpPr>
          <p:nvPr>
            <p:ph idx="1"/>
          </p:nvPr>
        </p:nvSpPr>
        <p:spPr>
          <a:xfrm>
            <a:off x="838201" y="1825625"/>
            <a:ext cx="3673510" cy="4667250"/>
          </a:xfrm>
        </p:spPr>
        <p:txBody>
          <a:bodyPr>
            <a:normAutofit fontScale="85000" lnSpcReduction="20000"/>
          </a:bodyPr>
          <a:lstStyle/>
          <a:p>
            <a:r>
              <a:rPr lang="en-US" dirty="0"/>
              <a:t>Users: Penn State Geography students and alumni</a:t>
            </a:r>
          </a:p>
          <a:p>
            <a:endParaRPr lang="en-US" dirty="0"/>
          </a:p>
          <a:p>
            <a:endParaRPr lang="en-US" dirty="0"/>
          </a:p>
          <a:p>
            <a:endParaRPr lang="en-US" dirty="0"/>
          </a:p>
          <a:p>
            <a:endParaRPr lang="en-US" dirty="0"/>
          </a:p>
          <a:p>
            <a:r>
              <a:rPr lang="en-US" dirty="0"/>
              <a:t>Administrator(s)</a:t>
            </a:r>
          </a:p>
          <a:p>
            <a:endParaRPr lang="en-US" dirty="0"/>
          </a:p>
          <a:p>
            <a:endParaRPr lang="en-US" dirty="0"/>
          </a:p>
          <a:p>
            <a:r>
              <a:rPr lang="en-US" dirty="0"/>
              <a:t>Note: CareerMap will require IRB training and approval</a:t>
            </a:r>
          </a:p>
          <a:p>
            <a:endParaRPr lang="en-US" dirty="0"/>
          </a:p>
          <a:p>
            <a:endParaRPr lang="en-US" dirty="0"/>
          </a:p>
        </p:txBody>
      </p:sp>
      <p:graphicFrame>
        <p:nvGraphicFramePr>
          <p:cNvPr id="4" name="Table 3">
            <a:extLst>
              <a:ext uri="{FF2B5EF4-FFF2-40B4-BE49-F238E27FC236}">
                <a16:creationId xmlns:a16="http://schemas.microsoft.com/office/drawing/2014/main" id="{57266B66-02EE-4A11-B9AF-BB8E71FC7716}"/>
              </a:ext>
            </a:extLst>
          </p:cNvPr>
          <p:cNvGraphicFramePr>
            <a:graphicFrameLocks noGrp="1"/>
          </p:cNvGraphicFramePr>
          <p:nvPr>
            <p:extLst>
              <p:ext uri="{D42A27DB-BD31-4B8C-83A1-F6EECF244321}">
                <p14:modId xmlns:p14="http://schemas.microsoft.com/office/powerpoint/2010/main" val="3063024269"/>
              </p:ext>
            </p:extLst>
          </p:nvPr>
        </p:nvGraphicFramePr>
        <p:xfrm>
          <a:off x="4380246" y="1690680"/>
          <a:ext cx="7184569" cy="1760982"/>
        </p:xfrm>
        <a:graphic>
          <a:graphicData uri="http://schemas.openxmlformats.org/drawingml/2006/table">
            <a:tbl>
              <a:tblPr firstRow="1" firstCol="1" bandRow="1">
                <a:tableStyleId>{5C22544A-7EE6-4342-B048-85BDC9FD1C3A}</a:tableStyleId>
              </a:tblPr>
              <a:tblGrid>
                <a:gridCol w="1168869">
                  <a:extLst>
                    <a:ext uri="{9D8B030D-6E8A-4147-A177-3AD203B41FA5}">
                      <a16:colId xmlns:a16="http://schemas.microsoft.com/office/drawing/2014/main" val="2745931431"/>
                    </a:ext>
                  </a:extLst>
                </a:gridCol>
                <a:gridCol w="1213871">
                  <a:extLst>
                    <a:ext uri="{9D8B030D-6E8A-4147-A177-3AD203B41FA5}">
                      <a16:colId xmlns:a16="http://schemas.microsoft.com/office/drawing/2014/main" val="551067921"/>
                    </a:ext>
                  </a:extLst>
                </a:gridCol>
                <a:gridCol w="1696720">
                  <a:extLst>
                    <a:ext uri="{9D8B030D-6E8A-4147-A177-3AD203B41FA5}">
                      <a16:colId xmlns:a16="http://schemas.microsoft.com/office/drawing/2014/main" val="3371277224"/>
                    </a:ext>
                  </a:extLst>
                </a:gridCol>
                <a:gridCol w="1155570">
                  <a:extLst>
                    <a:ext uri="{9D8B030D-6E8A-4147-A177-3AD203B41FA5}">
                      <a16:colId xmlns:a16="http://schemas.microsoft.com/office/drawing/2014/main" val="1316458809"/>
                    </a:ext>
                  </a:extLst>
                </a:gridCol>
                <a:gridCol w="1106724">
                  <a:extLst>
                    <a:ext uri="{9D8B030D-6E8A-4147-A177-3AD203B41FA5}">
                      <a16:colId xmlns:a16="http://schemas.microsoft.com/office/drawing/2014/main" val="1099259526"/>
                    </a:ext>
                  </a:extLst>
                </a:gridCol>
                <a:gridCol w="842815">
                  <a:extLst>
                    <a:ext uri="{9D8B030D-6E8A-4147-A177-3AD203B41FA5}">
                      <a16:colId xmlns:a16="http://schemas.microsoft.com/office/drawing/2014/main" val="91114009"/>
                    </a:ext>
                  </a:extLst>
                </a:gridCol>
              </a:tblGrid>
              <a:tr h="397510">
                <a:tc>
                  <a:txBody>
                    <a:bodyPr/>
                    <a:lstStyle/>
                    <a:p>
                      <a:pPr>
                        <a:lnSpc>
                          <a:spcPct val="105000"/>
                        </a:lnSpc>
                      </a:pPr>
                      <a:endParaRPr lang="en-US" sz="1600" kern="1100">
                        <a:effectLst/>
                        <a:latin typeface="Calibri" panose="020F0502020204030204" pitchFamily="34" charset="0"/>
                        <a:cs typeface="Times New Roman" panose="02020603050405020304" pitchFamily="18" charset="0"/>
                      </a:endParaRPr>
                    </a:p>
                  </a:txBody>
                  <a:tcPr marL="68580" marR="68580" marT="0" marB="0"/>
                </a:tc>
                <a:tc>
                  <a:txBody>
                    <a:bodyPr/>
                    <a:lstStyle/>
                    <a:p>
                      <a:pPr marL="45720" marR="45720">
                        <a:lnSpc>
                          <a:spcPct val="105000"/>
                        </a:lnSpc>
                        <a:spcBef>
                          <a:spcPts val="600"/>
                        </a:spcBef>
                        <a:spcAft>
                          <a:spcPts val="0"/>
                        </a:spcAft>
                      </a:pPr>
                      <a:r>
                        <a:rPr lang="en-US" sz="1600" kern="1100">
                          <a:effectLst/>
                        </a:rPr>
                        <a:t>Certificate Students</a:t>
                      </a:r>
                      <a:endParaRPr lang="en-US"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 marR="45720">
                        <a:lnSpc>
                          <a:spcPct val="105000"/>
                        </a:lnSpc>
                        <a:spcBef>
                          <a:spcPts val="600"/>
                        </a:spcBef>
                        <a:spcAft>
                          <a:spcPts val="0"/>
                        </a:spcAft>
                      </a:pPr>
                      <a:r>
                        <a:rPr lang="en-US" sz="1600" kern="1100" dirty="0">
                          <a:effectLst/>
                        </a:rPr>
                        <a:t>Undergraduate Students</a:t>
                      </a:r>
                      <a:endParaRPr lang="en-US" sz="1600" kern="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 marR="45720">
                        <a:lnSpc>
                          <a:spcPct val="105000"/>
                        </a:lnSpc>
                        <a:spcBef>
                          <a:spcPts val="600"/>
                        </a:spcBef>
                        <a:spcAft>
                          <a:spcPts val="0"/>
                        </a:spcAft>
                      </a:pPr>
                      <a:r>
                        <a:rPr lang="en-US" sz="1600" kern="1100" dirty="0">
                          <a:effectLst/>
                        </a:rPr>
                        <a:t>Masters Students</a:t>
                      </a:r>
                      <a:endParaRPr lang="en-US" sz="1600" kern="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 marR="45720">
                        <a:lnSpc>
                          <a:spcPct val="105000"/>
                        </a:lnSpc>
                        <a:spcBef>
                          <a:spcPts val="600"/>
                        </a:spcBef>
                        <a:spcAft>
                          <a:spcPts val="0"/>
                        </a:spcAft>
                      </a:pPr>
                      <a:r>
                        <a:rPr lang="en-US" sz="1600" kern="1100">
                          <a:effectLst/>
                        </a:rPr>
                        <a:t>PhD Students</a:t>
                      </a:r>
                      <a:endParaRPr lang="en-US"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 marR="45720">
                        <a:lnSpc>
                          <a:spcPct val="105000"/>
                        </a:lnSpc>
                        <a:spcBef>
                          <a:spcPts val="600"/>
                        </a:spcBef>
                        <a:spcAft>
                          <a:spcPts val="0"/>
                        </a:spcAft>
                      </a:pPr>
                      <a:r>
                        <a:rPr lang="en-US" sz="1600" kern="1100" dirty="0">
                          <a:effectLst/>
                        </a:rPr>
                        <a:t>Alumni</a:t>
                      </a:r>
                      <a:endParaRPr lang="en-US" sz="1600" kern="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09785790"/>
                  </a:ext>
                </a:extLst>
              </a:tr>
              <a:tr h="234950">
                <a:tc>
                  <a:txBody>
                    <a:bodyPr/>
                    <a:lstStyle/>
                    <a:p>
                      <a:pPr marL="45720" marR="45720">
                        <a:lnSpc>
                          <a:spcPct val="105000"/>
                        </a:lnSpc>
                        <a:spcBef>
                          <a:spcPts val="600"/>
                        </a:spcBef>
                        <a:spcAft>
                          <a:spcPts val="0"/>
                        </a:spcAft>
                      </a:pPr>
                      <a:r>
                        <a:rPr lang="en-US" sz="1600" kern="1100">
                          <a:effectLst/>
                        </a:rPr>
                        <a:t>Physical Campus</a:t>
                      </a:r>
                      <a:endParaRPr lang="en-US"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 marR="45720" algn="ctr">
                        <a:lnSpc>
                          <a:spcPct val="105000"/>
                        </a:lnSpc>
                        <a:spcBef>
                          <a:spcPts val="600"/>
                        </a:spcBef>
                        <a:spcAft>
                          <a:spcPts val="0"/>
                        </a:spcAft>
                      </a:pPr>
                      <a:r>
                        <a:rPr lang="en-US" sz="1600" kern="1100">
                          <a:effectLst/>
                        </a:rPr>
                        <a:t>TBD</a:t>
                      </a:r>
                      <a:endParaRPr lang="en-US"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 marR="45720" algn="ctr">
                        <a:lnSpc>
                          <a:spcPct val="105000"/>
                        </a:lnSpc>
                        <a:spcBef>
                          <a:spcPts val="600"/>
                        </a:spcBef>
                        <a:spcAft>
                          <a:spcPts val="0"/>
                        </a:spcAft>
                      </a:pPr>
                      <a:r>
                        <a:rPr lang="en-US" sz="1600" kern="1100">
                          <a:effectLst/>
                        </a:rPr>
                        <a:t>TBD</a:t>
                      </a:r>
                      <a:endParaRPr lang="en-US"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 marR="45720" algn="ctr">
                        <a:lnSpc>
                          <a:spcPct val="105000"/>
                        </a:lnSpc>
                        <a:spcBef>
                          <a:spcPts val="600"/>
                        </a:spcBef>
                        <a:spcAft>
                          <a:spcPts val="0"/>
                        </a:spcAft>
                      </a:pPr>
                      <a:r>
                        <a:rPr lang="en-US" sz="1600" kern="1100">
                          <a:effectLst/>
                        </a:rPr>
                        <a:t>TBD</a:t>
                      </a:r>
                      <a:endParaRPr lang="en-US"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 marR="45720" algn="ctr">
                        <a:lnSpc>
                          <a:spcPct val="105000"/>
                        </a:lnSpc>
                        <a:spcBef>
                          <a:spcPts val="600"/>
                        </a:spcBef>
                        <a:spcAft>
                          <a:spcPts val="0"/>
                        </a:spcAft>
                      </a:pPr>
                      <a:r>
                        <a:rPr lang="en-US" sz="1600" kern="1100">
                          <a:effectLst/>
                        </a:rPr>
                        <a:t>TBD</a:t>
                      </a:r>
                      <a:endParaRPr lang="en-US"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 marR="45720" algn="ctr">
                        <a:lnSpc>
                          <a:spcPct val="105000"/>
                        </a:lnSpc>
                        <a:spcBef>
                          <a:spcPts val="600"/>
                        </a:spcBef>
                        <a:spcAft>
                          <a:spcPts val="0"/>
                        </a:spcAft>
                      </a:pPr>
                      <a:r>
                        <a:rPr lang="en-US" sz="1600" kern="1100">
                          <a:effectLst/>
                        </a:rPr>
                        <a:t>TBD</a:t>
                      </a:r>
                      <a:endParaRPr lang="en-US"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8880720"/>
                  </a:ext>
                </a:extLst>
              </a:tr>
              <a:tr h="406400">
                <a:tc>
                  <a:txBody>
                    <a:bodyPr/>
                    <a:lstStyle/>
                    <a:p>
                      <a:pPr marL="45720" marR="45720">
                        <a:lnSpc>
                          <a:spcPct val="105000"/>
                        </a:lnSpc>
                        <a:spcBef>
                          <a:spcPts val="600"/>
                        </a:spcBef>
                        <a:spcAft>
                          <a:spcPts val="0"/>
                        </a:spcAft>
                      </a:pPr>
                      <a:r>
                        <a:rPr lang="en-US" sz="1600" kern="1100">
                          <a:effectLst/>
                        </a:rPr>
                        <a:t>World Campus (Online)</a:t>
                      </a:r>
                      <a:endParaRPr lang="en-US"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 marR="45720" algn="ctr">
                        <a:lnSpc>
                          <a:spcPct val="105000"/>
                        </a:lnSpc>
                        <a:spcBef>
                          <a:spcPts val="600"/>
                        </a:spcBef>
                        <a:spcAft>
                          <a:spcPts val="0"/>
                        </a:spcAft>
                      </a:pPr>
                      <a:r>
                        <a:rPr lang="en-US" sz="1600" kern="1100">
                          <a:effectLst/>
                        </a:rPr>
                        <a:t>1500</a:t>
                      </a:r>
                      <a:endParaRPr lang="en-US"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 marR="45720" algn="ctr">
                        <a:lnSpc>
                          <a:spcPct val="105000"/>
                        </a:lnSpc>
                        <a:spcBef>
                          <a:spcPts val="600"/>
                        </a:spcBef>
                        <a:spcAft>
                          <a:spcPts val="0"/>
                        </a:spcAft>
                      </a:pPr>
                      <a:r>
                        <a:rPr lang="en-US" sz="1600" kern="1100">
                          <a:effectLst/>
                        </a:rPr>
                        <a:t>Not offered</a:t>
                      </a:r>
                      <a:br>
                        <a:rPr lang="en-US" sz="1600" kern="1100">
                          <a:effectLst/>
                        </a:rPr>
                      </a:br>
                      <a:endParaRPr lang="en-US"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 marR="45720" algn="ctr">
                        <a:lnSpc>
                          <a:spcPct val="105000"/>
                        </a:lnSpc>
                        <a:spcBef>
                          <a:spcPts val="600"/>
                        </a:spcBef>
                        <a:spcAft>
                          <a:spcPts val="0"/>
                        </a:spcAft>
                      </a:pPr>
                      <a:r>
                        <a:rPr lang="en-US" sz="1600" kern="1100">
                          <a:effectLst/>
                        </a:rPr>
                        <a:t>320</a:t>
                      </a:r>
                      <a:endParaRPr lang="en-US"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 marR="45720" algn="ctr">
                        <a:lnSpc>
                          <a:spcPct val="105000"/>
                        </a:lnSpc>
                        <a:spcBef>
                          <a:spcPts val="600"/>
                        </a:spcBef>
                        <a:spcAft>
                          <a:spcPts val="0"/>
                        </a:spcAft>
                      </a:pPr>
                      <a:r>
                        <a:rPr lang="en-US" sz="1600" kern="1100">
                          <a:effectLst/>
                        </a:rPr>
                        <a:t>Not offered</a:t>
                      </a:r>
                      <a:endParaRPr lang="en-US"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 marR="45720" algn="ctr">
                        <a:lnSpc>
                          <a:spcPct val="105000"/>
                        </a:lnSpc>
                        <a:spcBef>
                          <a:spcPts val="600"/>
                        </a:spcBef>
                        <a:spcAft>
                          <a:spcPts val="0"/>
                        </a:spcAft>
                      </a:pPr>
                      <a:r>
                        <a:rPr lang="en-US" sz="1600" kern="1100" dirty="0">
                          <a:effectLst/>
                        </a:rPr>
                        <a:t>4000</a:t>
                      </a:r>
                      <a:endParaRPr lang="en-US" sz="1600" kern="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812835"/>
                  </a:ext>
                </a:extLst>
              </a:tr>
            </a:tbl>
          </a:graphicData>
        </a:graphic>
      </p:graphicFrame>
      <p:sp>
        <p:nvSpPr>
          <p:cNvPr id="5" name="TextBox 4">
            <a:extLst>
              <a:ext uri="{FF2B5EF4-FFF2-40B4-BE49-F238E27FC236}">
                <a16:creationId xmlns:a16="http://schemas.microsoft.com/office/drawing/2014/main" id="{C26AFB59-DE1C-4E5D-93AE-2128FE257178}"/>
              </a:ext>
            </a:extLst>
          </p:cNvPr>
          <p:cNvSpPr txBox="1"/>
          <p:nvPr/>
        </p:nvSpPr>
        <p:spPr>
          <a:xfrm>
            <a:off x="6007609" y="4184365"/>
            <a:ext cx="4061305" cy="1754326"/>
          </a:xfrm>
          <a:prstGeom prst="rect">
            <a:avLst/>
          </a:prstGeom>
          <a:solidFill>
            <a:schemeClr val="bg2">
              <a:lumMod val="90000"/>
            </a:schemeClr>
          </a:solidFill>
        </p:spPr>
        <p:txBody>
          <a:bodyPr wrap="none" rtlCol="0">
            <a:spAutoFit/>
          </a:bodyPr>
          <a:lstStyle/>
          <a:p>
            <a:r>
              <a:rPr lang="en-US" dirty="0"/>
              <a:t>Possibilities</a:t>
            </a:r>
          </a:p>
          <a:p>
            <a:pPr marL="285750" indent="-285750">
              <a:buFont typeface="Arial" panose="020B0604020202020204" pitchFamily="34" charset="0"/>
              <a:buChar char="•"/>
            </a:pPr>
            <a:r>
              <a:rPr lang="en-US" dirty="0"/>
              <a:t>Geography Department Alumni Affairs</a:t>
            </a:r>
          </a:p>
          <a:p>
            <a:pPr marL="285750" indent="-285750">
              <a:buFont typeface="Arial" panose="020B0604020202020204" pitchFamily="34" charset="0"/>
              <a:buChar char="•"/>
            </a:pPr>
            <a:r>
              <a:rPr lang="en-US" dirty="0"/>
              <a:t>Penn State Alumni Affairs</a:t>
            </a:r>
          </a:p>
          <a:p>
            <a:pPr marL="285750" indent="-285750">
              <a:buFont typeface="Arial" panose="020B0604020202020204" pitchFamily="34" charset="0"/>
              <a:buChar char="•"/>
            </a:pPr>
            <a:r>
              <a:rPr lang="en-US" dirty="0"/>
              <a:t>World Campus Student Affairs</a:t>
            </a:r>
          </a:p>
          <a:p>
            <a:pPr marL="285750" indent="-285750">
              <a:buFont typeface="Arial" panose="020B0604020202020204" pitchFamily="34" charset="0"/>
              <a:buChar char="•"/>
            </a:pPr>
            <a:r>
              <a:rPr lang="en-US" dirty="0"/>
              <a:t>Geography Department</a:t>
            </a:r>
          </a:p>
          <a:p>
            <a:pPr marL="285750" indent="-285750">
              <a:buFont typeface="Arial" panose="020B0604020202020204" pitchFamily="34" charset="0"/>
              <a:buChar char="•"/>
            </a:pPr>
            <a:r>
              <a:rPr lang="en-US" dirty="0"/>
              <a:t>Career Counseling</a:t>
            </a:r>
          </a:p>
        </p:txBody>
      </p:sp>
      <p:sp>
        <p:nvSpPr>
          <p:cNvPr id="6" name="TextBox 5">
            <a:extLst>
              <a:ext uri="{FF2B5EF4-FFF2-40B4-BE49-F238E27FC236}">
                <a16:creationId xmlns:a16="http://schemas.microsoft.com/office/drawing/2014/main" id="{799EFD6C-B038-4E53-B58F-7B14AD705386}"/>
              </a:ext>
            </a:extLst>
          </p:cNvPr>
          <p:cNvSpPr txBox="1"/>
          <p:nvPr/>
        </p:nvSpPr>
        <p:spPr>
          <a:xfrm>
            <a:off x="7174885" y="3521650"/>
            <a:ext cx="1726755" cy="369332"/>
          </a:xfrm>
          <a:prstGeom prst="rect">
            <a:avLst/>
          </a:prstGeom>
          <a:noFill/>
        </p:spPr>
        <p:txBody>
          <a:bodyPr wrap="none" rtlCol="0">
            <a:spAutoFit/>
          </a:bodyPr>
          <a:lstStyle/>
          <a:p>
            <a:r>
              <a:rPr lang="en-US" dirty="0"/>
              <a:t>Goal = 500-1000</a:t>
            </a:r>
          </a:p>
        </p:txBody>
      </p:sp>
      <p:sp>
        <p:nvSpPr>
          <p:cNvPr id="7" name="TextBox 6">
            <a:extLst>
              <a:ext uri="{FF2B5EF4-FFF2-40B4-BE49-F238E27FC236}">
                <a16:creationId xmlns:a16="http://schemas.microsoft.com/office/drawing/2014/main" id="{176E45D2-C783-4FE9-B2EC-7A4EAFE6196F}"/>
              </a:ext>
            </a:extLst>
          </p:cNvPr>
          <p:cNvSpPr txBox="1"/>
          <p:nvPr/>
        </p:nvSpPr>
        <p:spPr>
          <a:xfrm>
            <a:off x="10068914" y="4797988"/>
            <a:ext cx="1930465" cy="369332"/>
          </a:xfrm>
          <a:prstGeom prst="rect">
            <a:avLst/>
          </a:prstGeom>
          <a:noFill/>
        </p:spPr>
        <p:txBody>
          <a:bodyPr wrap="none" rtlCol="0">
            <a:spAutoFit/>
          </a:bodyPr>
          <a:lstStyle/>
          <a:p>
            <a:r>
              <a:rPr lang="en-US" dirty="0"/>
              <a:t>Goal = at least one</a:t>
            </a:r>
          </a:p>
        </p:txBody>
      </p:sp>
    </p:spTree>
    <p:extLst>
      <p:ext uri="{BB962C8B-B14F-4D97-AF65-F5344CB8AC3E}">
        <p14:creationId xmlns:p14="http://schemas.microsoft.com/office/powerpoint/2010/main" val="381481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4463-18BC-4EBE-A503-E762C443DE3B}"/>
              </a:ext>
            </a:extLst>
          </p:cNvPr>
          <p:cNvSpPr>
            <a:spLocks noGrp="1"/>
          </p:cNvSpPr>
          <p:nvPr>
            <p:ph type="title"/>
          </p:nvPr>
        </p:nvSpPr>
        <p:spPr>
          <a:xfrm>
            <a:off x="838201" y="337185"/>
            <a:ext cx="10515600" cy="1325563"/>
          </a:xfrm>
        </p:spPr>
        <p:txBody>
          <a:bodyPr/>
          <a:lstStyle/>
          <a:p>
            <a:r>
              <a:rPr lang="en-US" dirty="0">
                <a:cs typeface="Calibri Light"/>
              </a:rPr>
              <a:t>Personas</a:t>
            </a:r>
            <a:endParaRPr lang="en-US" dirty="0"/>
          </a:p>
        </p:txBody>
      </p:sp>
      <p:graphicFrame>
        <p:nvGraphicFramePr>
          <p:cNvPr id="4" name="Content Placeholder 3">
            <a:extLst>
              <a:ext uri="{FF2B5EF4-FFF2-40B4-BE49-F238E27FC236}">
                <a16:creationId xmlns:a16="http://schemas.microsoft.com/office/drawing/2014/main" id="{5A4AA67E-4FF9-4AAD-91AE-C57FD9D47FB7}"/>
              </a:ext>
            </a:extLst>
          </p:cNvPr>
          <p:cNvGraphicFramePr>
            <a:graphicFrameLocks noGrp="1"/>
          </p:cNvGraphicFramePr>
          <p:nvPr>
            <p:ph idx="1"/>
            <p:extLst>
              <p:ext uri="{D42A27DB-BD31-4B8C-83A1-F6EECF244321}">
                <p14:modId xmlns:p14="http://schemas.microsoft.com/office/powerpoint/2010/main" val="3838618931"/>
              </p:ext>
            </p:extLst>
          </p:nvPr>
        </p:nvGraphicFramePr>
        <p:xfrm>
          <a:off x="4178297" y="1955215"/>
          <a:ext cx="7515225" cy="243840"/>
        </p:xfrm>
        <a:graphic>
          <a:graphicData uri="http://schemas.openxmlformats.org/drawingml/2006/table">
            <a:tbl>
              <a:tblPr firstRow="1" firstCol="1" bandRow="1">
                <a:tableStyleId>{5C22544A-7EE6-4342-B048-85BDC9FD1C3A}</a:tableStyleId>
              </a:tblPr>
              <a:tblGrid>
                <a:gridCol w="2521040">
                  <a:extLst>
                    <a:ext uri="{9D8B030D-6E8A-4147-A177-3AD203B41FA5}">
                      <a16:colId xmlns:a16="http://schemas.microsoft.com/office/drawing/2014/main" val="1538837471"/>
                    </a:ext>
                  </a:extLst>
                </a:gridCol>
                <a:gridCol w="2480111">
                  <a:extLst>
                    <a:ext uri="{9D8B030D-6E8A-4147-A177-3AD203B41FA5}">
                      <a16:colId xmlns:a16="http://schemas.microsoft.com/office/drawing/2014/main" val="432767202"/>
                    </a:ext>
                  </a:extLst>
                </a:gridCol>
                <a:gridCol w="2514074">
                  <a:extLst>
                    <a:ext uri="{9D8B030D-6E8A-4147-A177-3AD203B41FA5}">
                      <a16:colId xmlns:a16="http://schemas.microsoft.com/office/drawing/2014/main" val="2118312193"/>
                    </a:ext>
                  </a:extLst>
                </a:gridCol>
              </a:tblGrid>
              <a:tr h="235182">
                <a:tc>
                  <a:txBody>
                    <a:bodyPr/>
                    <a:lstStyle/>
                    <a:p>
                      <a:pPr marL="45720" marR="45720" fontAlgn="ctr">
                        <a:spcBef>
                          <a:spcPts val="600"/>
                        </a:spcBef>
                        <a:spcAft>
                          <a:spcPts val="0"/>
                        </a:spcAft>
                      </a:pPr>
                      <a:r>
                        <a:rPr lang="en-US" sz="1600" kern="0" dirty="0">
                          <a:effectLst/>
                        </a:rPr>
                        <a:t>Persona</a:t>
                      </a:r>
                      <a:endParaRPr lang="en-US" sz="1600" kern="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 marR="45720" fontAlgn="ctr">
                        <a:spcBef>
                          <a:spcPts val="600"/>
                        </a:spcBef>
                        <a:spcAft>
                          <a:spcPts val="0"/>
                        </a:spcAft>
                      </a:pPr>
                      <a:r>
                        <a:rPr lang="en-US" sz="1600" kern="0">
                          <a:effectLst/>
                        </a:rPr>
                        <a:t>Career Status</a:t>
                      </a:r>
                      <a:endParaRPr lang="en-US" sz="1600" kern="11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 marR="45720" fontAlgn="ctr">
                        <a:spcBef>
                          <a:spcPts val="600"/>
                        </a:spcBef>
                        <a:spcAft>
                          <a:spcPts val="0"/>
                        </a:spcAft>
                      </a:pPr>
                      <a:r>
                        <a:rPr lang="en-US" sz="1600" kern="0" dirty="0">
                          <a:effectLst/>
                        </a:rPr>
                        <a:t>Primary  Needs</a:t>
                      </a:r>
                      <a:endParaRPr lang="en-US" sz="1600" kern="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2309774"/>
                  </a:ext>
                </a:extLst>
              </a:tr>
            </a:tbl>
          </a:graphicData>
        </a:graphic>
      </p:graphicFrame>
      <p:sp>
        <p:nvSpPr>
          <p:cNvPr id="5" name="TextBox 4">
            <a:extLst>
              <a:ext uri="{FF2B5EF4-FFF2-40B4-BE49-F238E27FC236}">
                <a16:creationId xmlns:a16="http://schemas.microsoft.com/office/drawing/2014/main" id="{B1ED86CB-92B9-4DEF-A626-0451CF666396}"/>
              </a:ext>
            </a:extLst>
          </p:cNvPr>
          <p:cNvSpPr txBox="1"/>
          <p:nvPr/>
        </p:nvSpPr>
        <p:spPr>
          <a:xfrm>
            <a:off x="838201" y="1892300"/>
            <a:ext cx="2638530" cy="1477328"/>
          </a:xfrm>
          <a:prstGeom prst="rect">
            <a:avLst/>
          </a:prstGeom>
          <a:noFill/>
        </p:spPr>
        <p:txBody>
          <a:bodyPr wrap="square" rtlCol="0">
            <a:spAutoFit/>
          </a:bodyPr>
          <a:lstStyle/>
          <a:p>
            <a:r>
              <a:rPr lang="en-US" dirty="0"/>
              <a:t>The purpose of personas is to create reliable and realistic representations of your key audience segments for reference.</a:t>
            </a:r>
          </a:p>
        </p:txBody>
      </p:sp>
      <p:pic>
        <p:nvPicPr>
          <p:cNvPr id="3" name="Picture 2">
            <a:extLst>
              <a:ext uri="{FF2B5EF4-FFF2-40B4-BE49-F238E27FC236}">
                <a16:creationId xmlns:a16="http://schemas.microsoft.com/office/drawing/2014/main" id="{5DCB7F2C-15D7-4337-9BAF-A4195E33EC62}"/>
              </a:ext>
            </a:extLst>
          </p:cNvPr>
          <p:cNvPicPr>
            <a:picLocks noChangeAspect="1"/>
          </p:cNvPicPr>
          <p:nvPr/>
        </p:nvPicPr>
        <p:blipFill>
          <a:blip r:embed="rId2"/>
          <a:stretch>
            <a:fillRect/>
          </a:stretch>
        </p:blipFill>
        <p:spPr>
          <a:xfrm>
            <a:off x="967782" y="3429000"/>
            <a:ext cx="2127109" cy="2695309"/>
          </a:xfrm>
          <a:prstGeom prst="rect">
            <a:avLst/>
          </a:prstGeom>
        </p:spPr>
      </p:pic>
      <p:graphicFrame>
        <p:nvGraphicFramePr>
          <p:cNvPr id="7" name="Table 6">
            <a:extLst>
              <a:ext uri="{FF2B5EF4-FFF2-40B4-BE49-F238E27FC236}">
                <a16:creationId xmlns:a16="http://schemas.microsoft.com/office/drawing/2014/main" id="{90479D81-857B-453C-97C2-EE4CB8959D66}"/>
              </a:ext>
            </a:extLst>
          </p:cNvPr>
          <p:cNvGraphicFramePr>
            <a:graphicFrameLocks noGrp="1"/>
          </p:cNvGraphicFramePr>
          <p:nvPr>
            <p:extLst>
              <p:ext uri="{D42A27DB-BD31-4B8C-83A1-F6EECF244321}">
                <p14:modId xmlns:p14="http://schemas.microsoft.com/office/powerpoint/2010/main" val="2693664871"/>
              </p:ext>
            </p:extLst>
          </p:nvPr>
        </p:nvGraphicFramePr>
        <p:xfrm>
          <a:off x="4178300" y="2413857"/>
          <a:ext cx="7515225" cy="579120"/>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3746283364"/>
                    </a:ext>
                  </a:extLst>
                </a:gridCol>
                <a:gridCol w="2523392">
                  <a:extLst>
                    <a:ext uri="{9D8B030D-6E8A-4147-A177-3AD203B41FA5}">
                      <a16:colId xmlns:a16="http://schemas.microsoft.com/office/drawing/2014/main" val="3288356240"/>
                    </a:ext>
                  </a:extLst>
                </a:gridCol>
                <a:gridCol w="2502633">
                  <a:extLst>
                    <a:ext uri="{9D8B030D-6E8A-4147-A177-3AD203B41FA5}">
                      <a16:colId xmlns:a16="http://schemas.microsoft.com/office/drawing/2014/main" val="253578289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0" dirty="0">
                          <a:effectLst/>
                        </a:rPr>
                        <a:t>40, 50 &amp; 60 Year </a:t>
                      </a:r>
                      <a:r>
                        <a:rPr lang="en-US" sz="1600" b="0" kern="0" dirty="0" err="1">
                          <a:effectLst/>
                        </a:rPr>
                        <a:t>Olds</a:t>
                      </a:r>
                      <a:endParaRPr lang="en-US" sz="1600" b="0" kern="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0" dirty="0">
                          <a:solidFill>
                            <a:schemeClr val="tx1"/>
                          </a:solidFill>
                          <a:effectLst/>
                        </a:rPr>
                        <a:t>Enriching a career or considering new options</a:t>
                      </a:r>
                      <a:endParaRPr lang="en-US" sz="1600" b="0" kern="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0" dirty="0">
                          <a:solidFill>
                            <a:schemeClr val="tx1"/>
                          </a:solidFill>
                          <a:effectLst/>
                        </a:rPr>
                        <a:t>Help for career switching and enrichment</a:t>
                      </a:r>
                      <a:endParaRPr lang="en-US" sz="1600" b="0" kern="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val="2144593956"/>
                  </a:ext>
                </a:extLst>
              </a:tr>
            </a:tbl>
          </a:graphicData>
        </a:graphic>
      </p:graphicFrame>
      <p:graphicFrame>
        <p:nvGraphicFramePr>
          <p:cNvPr id="8" name="Table 7">
            <a:extLst>
              <a:ext uri="{FF2B5EF4-FFF2-40B4-BE49-F238E27FC236}">
                <a16:creationId xmlns:a16="http://schemas.microsoft.com/office/drawing/2014/main" id="{B8A91957-D9F8-47DB-8625-EA33DFA2D641}"/>
              </a:ext>
            </a:extLst>
          </p:cNvPr>
          <p:cNvGraphicFramePr>
            <a:graphicFrameLocks noGrp="1"/>
          </p:cNvGraphicFramePr>
          <p:nvPr>
            <p:extLst>
              <p:ext uri="{D42A27DB-BD31-4B8C-83A1-F6EECF244321}">
                <p14:modId xmlns:p14="http://schemas.microsoft.com/office/powerpoint/2010/main" val="2861163090"/>
              </p:ext>
            </p:extLst>
          </p:nvPr>
        </p:nvGraphicFramePr>
        <p:xfrm>
          <a:off x="4178299" y="4204357"/>
          <a:ext cx="7515225" cy="822960"/>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3746283364"/>
                    </a:ext>
                  </a:extLst>
                </a:gridCol>
                <a:gridCol w="2523392">
                  <a:extLst>
                    <a:ext uri="{9D8B030D-6E8A-4147-A177-3AD203B41FA5}">
                      <a16:colId xmlns:a16="http://schemas.microsoft.com/office/drawing/2014/main" val="3288356240"/>
                    </a:ext>
                  </a:extLst>
                </a:gridCol>
                <a:gridCol w="2502633">
                  <a:extLst>
                    <a:ext uri="{9D8B030D-6E8A-4147-A177-3AD203B41FA5}">
                      <a16:colId xmlns:a16="http://schemas.microsoft.com/office/drawing/2014/main" val="253578289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0" dirty="0">
                          <a:effectLst/>
                        </a:rPr>
                        <a:t>20 Year </a:t>
                      </a:r>
                      <a:r>
                        <a:rPr lang="en-US" sz="1600" b="0" kern="0" dirty="0" err="1">
                          <a:effectLst/>
                        </a:rPr>
                        <a:t>Olds</a:t>
                      </a:r>
                      <a:endParaRPr lang="en-US" sz="1600" b="0" kern="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0" dirty="0">
                          <a:solidFill>
                            <a:schemeClr val="tx1"/>
                          </a:solidFill>
                          <a:effectLst/>
                          <a:latin typeface="+mn-lt"/>
                          <a:ea typeface="+mn-ea"/>
                          <a:cs typeface="+mn-cs"/>
                        </a:rPr>
                        <a:t>Trying to get established in a career</a:t>
                      </a: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0" dirty="0">
                          <a:solidFill>
                            <a:schemeClr val="tx1"/>
                          </a:solidFill>
                          <a:effectLst/>
                          <a:latin typeface="+mn-lt"/>
                          <a:ea typeface="+mn-ea"/>
                          <a:cs typeface="+mn-cs"/>
                        </a:rPr>
                        <a:t>Understanding career choices, major choice and options</a:t>
                      </a:r>
                    </a:p>
                  </a:txBody>
                  <a:tcPr>
                    <a:solidFill>
                      <a:schemeClr val="accent3">
                        <a:lumMod val="60000"/>
                        <a:lumOff val="40000"/>
                      </a:schemeClr>
                    </a:solidFill>
                  </a:tcPr>
                </a:tc>
                <a:extLst>
                  <a:ext uri="{0D108BD9-81ED-4DB2-BD59-A6C34878D82A}">
                    <a16:rowId xmlns:a16="http://schemas.microsoft.com/office/drawing/2014/main" val="2144593956"/>
                  </a:ext>
                </a:extLst>
              </a:tr>
            </a:tbl>
          </a:graphicData>
        </a:graphic>
      </p:graphicFrame>
      <p:graphicFrame>
        <p:nvGraphicFramePr>
          <p:cNvPr id="9" name="Table 8">
            <a:extLst>
              <a:ext uri="{FF2B5EF4-FFF2-40B4-BE49-F238E27FC236}">
                <a16:creationId xmlns:a16="http://schemas.microsoft.com/office/drawing/2014/main" id="{28FF8AD5-3708-4B9F-A540-DF2CABE98B0D}"/>
              </a:ext>
            </a:extLst>
          </p:cNvPr>
          <p:cNvGraphicFramePr>
            <a:graphicFrameLocks noGrp="1"/>
          </p:cNvGraphicFramePr>
          <p:nvPr>
            <p:extLst>
              <p:ext uri="{D42A27DB-BD31-4B8C-83A1-F6EECF244321}">
                <p14:modId xmlns:p14="http://schemas.microsoft.com/office/powerpoint/2010/main" val="3908197713"/>
              </p:ext>
            </p:extLst>
          </p:nvPr>
        </p:nvGraphicFramePr>
        <p:xfrm>
          <a:off x="4178299" y="3220164"/>
          <a:ext cx="7515225" cy="822960"/>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3746283364"/>
                    </a:ext>
                  </a:extLst>
                </a:gridCol>
                <a:gridCol w="2523392">
                  <a:extLst>
                    <a:ext uri="{9D8B030D-6E8A-4147-A177-3AD203B41FA5}">
                      <a16:colId xmlns:a16="http://schemas.microsoft.com/office/drawing/2014/main" val="3288356240"/>
                    </a:ext>
                  </a:extLst>
                </a:gridCol>
                <a:gridCol w="2502633">
                  <a:extLst>
                    <a:ext uri="{9D8B030D-6E8A-4147-A177-3AD203B41FA5}">
                      <a16:colId xmlns:a16="http://schemas.microsoft.com/office/drawing/2014/main" val="253578289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0" dirty="0">
                          <a:effectLst/>
                        </a:rPr>
                        <a:t>30 Year </a:t>
                      </a:r>
                      <a:r>
                        <a:rPr lang="en-US" sz="1600" b="0" kern="0" dirty="0" err="1">
                          <a:effectLst/>
                        </a:rPr>
                        <a:t>Olds</a:t>
                      </a:r>
                      <a:endParaRPr lang="en-US" sz="1600" b="0" kern="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0" dirty="0">
                          <a:solidFill>
                            <a:schemeClr val="tx1"/>
                          </a:solidFill>
                          <a:effectLst/>
                          <a:latin typeface="+mn-lt"/>
                          <a:ea typeface="+mn-ea"/>
                          <a:cs typeface="+mn-cs"/>
                        </a:rPr>
                        <a:t>Established in a career</a:t>
                      </a: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0" dirty="0">
                          <a:solidFill>
                            <a:schemeClr val="tx1"/>
                          </a:solidFill>
                          <a:effectLst/>
                          <a:latin typeface="+mn-lt"/>
                          <a:ea typeface="+mn-ea"/>
                          <a:cs typeface="+mn-cs"/>
                        </a:rPr>
                        <a:t>Support for career enrichment and advancement</a:t>
                      </a:r>
                    </a:p>
                  </a:txBody>
                  <a:tcPr>
                    <a:solidFill>
                      <a:schemeClr val="accent3">
                        <a:lumMod val="60000"/>
                        <a:lumOff val="40000"/>
                      </a:schemeClr>
                    </a:solidFill>
                  </a:tcPr>
                </a:tc>
                <a:extLst>
                  <a:ext uri="{0D108BD9-81ED-4DB2-BD59-A6C34878D82A}">
                    <a16:rowId xmlns:a16="http://schemas.microsoft.com/office/drawing/2014/main" val="2144593956"/>
                  </a:ext>
                </a:extLst>
              </a:tr>
            </a:tbl>
          </a:graphicData>
        </a:graphic>
      </p:graphicFrame>
      <p:graphicFrame>
        <p:nvGraphicFramePr>
          <p:cNvPr id="10" name="Table 9">
            <a:extLst>
              <a:ext uri="{FF2B5EF4-FFF2-40B4-BE49-F238E27FC236}">
                <a16:creationId xmlns:a16="http://schemas.microsoft.com/office/drawing/2014/main" id="{8B0CC346-1276-46DD-B799-C9DC550E4F25}"/>
              </a:ext>
            </a:extLst>
          </p:cNvPr>
          <p:cNvGraphicFramePr>
            <a:graphicFrameLocks noGrp="1"/>
          </p:cNvGraphicFramePr>
          <p:nvPr>
            <p:extLst>
              <p:ext uri="{D42A27DB-BD31-4B8C-83A1-F6EECF244321}">
                <p14:modId xmlns:p14="http://schemas.microsoft.com/office/powerpoint/2010/main" val="1489418927"/>
              </p:ext>
            </p:extLst>
          </p:nvPr>
        </p:nvGraphicFramePr>
        <p:xfrm>
          <a:off x="4178298" y="5140965"/>
          <a:ext cx="7515225" cy="975360"/>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3746283364"/>
                    </a:ext>
                  </a:extLst>
                </a:gridCol>
                <a:gridCol w="2523392">
                  <a:extLst>
                    <a:ext uri="{9D8B030D-6E8A-4147-A177-3AD203B41FA5}">
                      <a16:colId xmlns:a16="http://schemas.microsoft.com/office/drawing/2014/main" val="3288356240"/>
                    </a:ext>
                  </a:extLst>
                </a:gridCol>
                <a:gridCol w="2502633">
                  <a:extLst>
                    <a:ext uri="{9D8B030D-6E8A-4147-A177-3AD203B41FA5}">
                      <a16:colId xmlns:a16="http://schemas.microsoft.com/office/drawing/2014/main" val="253578289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0" dirty="0">
                          <a:effectLst/>
                        </a:rPr>
                        <a:t>College Administrator</a:t>
                      </a:r>
                      <a:endParaRPr lang="en-US" sz="1600" b="0" kern="11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0" dirty="0">
                          <a:solidFill>
                            <a:schemeClr val="tx1"/>
                          </a:solidFill>
                          <a:effectLst/>
                          <a:latin typeface="+mn-lt"/>
                          <a:ea typeface="+mn-ea"/>
                          <a:cs typeface="+mn-cs"/>
                        </a:rPr>
                        <a:t>Experienced administrator looking to advance the university’s mission</a:t>
                      </a:r>
                    </a:p>
                  </a:txBody>
                  <a:tcPr marL="68580" marR="68580" marT="0" marB="0">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0" dirty="0">
                          <a:solidFill>
                            <a:schemeClr val="tx1"/>
                          </a:solidFill>
                          <a:effectLst/>
                          <a:latin typeface="+mn-lt"/>
                          <a:ea typeface="+mn-ea"/>
                          <a:cs typeface="+mn-cs"/>
                        </a:rPr>
                        <a:t>Understanding student outcomes, retention and conversion, and institutional effectiveness </a:t>
                      </a:r>
                    </a:p>
                  </a:txBody>
                  <a:tcPr marL="68580" marR="68580" marT="0" marB="0">
                    <a:solidFill>
                      <a:schemeClr val="accent3">
                        <a:lumMod val="60000"/>
                        <a:lumOff val="40000"/>
                      </a:schemeClr>
                    </a:solidFill>
                  </a:tcPr>
                </a:tc>
                <a:extLst>
                  <a:ext uri="{0D108BD9-81ED-4DB2-BD59-A6C34878D82A}">
                    <a16:rowId xmlns:a16="http://schemas.microsoft.com/office/drawing/2014/main" val="2144593956"/>
                  </a:ext>
                </a:extLst>
              </a:tr>
            </a:tbl>
          </a:graphicData>
        </a:graphic>
      </p:graphicFrame>
    </p:spTree>
    <p:extLst>
      <p:ext uri="{BB962C8B-B14F-4D97-AF65-F5344CB8AC3E}">
        <p14:creationId xmlns:p14="http://schemas.microsoft.com/office/powerpoint/2010/main" val="77399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9FD8-0CC3-437A-8842-BEA0869EA535}"/>
              </a:ext>
            </a:extLst>
          </p:cNvPr>
          <p:cNvSpPr>
            <a:spLocks noGrp="1"/>
          </p:cNvSpPr>
          <p:nvPr>
            <p:ph type="title"/>
          </p:nvPr>
        </p:nvSpPr>
        <p:spPr>
          <a:xfrm>
            <a:off x="838200" y="365125"/>
            <a:ext cx="10515600" cy="716329"/>
          </a:xfrm>
        </p:spPr>
        <p:txBody>
          <a:bodyPr/>
          <a:lstStyle/>
          <a:p>
            <a:r>
              <a:rPr lang="en-US" dirty="0">
                <a:cs typeface="Calibri Light"/>
              </a:rPr>
              <a:t>Data to Be Gathered</a:t>
            </a:r>
            <a:endParaRPr lang="en-US" dirty="0"/>
          </a:p>
        </p:txBody>
      </p:sp>
      <p:graphicFrame>
        <p:nvGraphicFramePr>
          <p:cNvPr id="4" name="Content Placeholder 3">
            <a:extLst>
              <a:ext uri="{FF2B5EF4-FFF2-40B4-BE49-F238E27FC236}">
                <a16:creationId xmlns:a16="http://schemas.microsoft.com/office/drawing/2014/main" id="{5FC8591C-6F32-4B51-871D-F51C90E85E5A}"/>
              </a:ext>
            </a:extLst>
          </p:cNvPr>
          <p:cNvGraphicFramePr>
            <a:graphicFrameLocks noGrp="1"/>
          </p:cNvGraphicFramePr>
          <p:nvPr>
            <p:ph idx="1"/>
            <p:extLst>
              <p:ext uri="{D42A27DB-BD31-4B8C-83A1-F6EECF244321}">
                <p14:modId xmlns:p14="http://schemas.microsoft.com/office/powerpoint/2010/main" val="3894113723"/>
              </p:ext>
            </p:extLst>
          </p:nvPr>
        </p:nvGraphicFramePr>
        <p:xfrm>
          <a:off x="838200" y="1253331"/>
          <a:ext cx="10433538" cy="3863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erson in a blue shirt&#10;&#10;Description generated with very high confidence">
            <a:extLst>
              <a:ext uri="{FF2B5EF4-FFF2-40B4-BE49-F238E27FC236}">
                <a16:creationId xmlns:a16="http://schemas.microsoft.com/office/drawing/2014/main" id="{CC5C5DD9-9355-44AF-B380-9CA6F5B0BD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8360" y="1427259"/>
            <a:ext cx="1300480" cy="1307149"/>
          </a:xfrm>
          <a:prstGeom prst="rect">
            <a:avLst/>
          </a:prstGeom>
        </p:spPr>
      </p:pic>
      <p:pic>
        <p:nvPicPr>
          <p:cNvPr id="8" name="Picture 7" descr="A picture containing clipart&#10;&#10;Description generated with very high confidence">
            <a:extLst>
              <a:ext uri="{FF2B5EF4-FFF2-40B4-BE49-F238E27FC236}">
                <a16:creationId xmlns:a16="http://schemas.microsoft.com/office/drawing/2014/main" id="{993AEEF3-9CE6-4509-A883-8D29525293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59676" y="1889522"/>
            <a:ext cx="1809828" cy="539740"/>
          </a:xfrm>
          <a:prstGeom prst="rect">
            <a:avLst/>
          </a:prstGeom>
        </p:spPr>
      </p:pic>
      <p:pic>
        <p:nvPicPr>
          <p:cNvPr id="5" name="Picture 4">
            <a:extLst>
              <a:ext uri="{FF2B5EF4-FFF2-40B4-BE49-F238E27FC236}">
                <a16:creationId xmlns:a16="http://schemas.microsoft.com/office/drawing/2014/main" id="{B694CB71-FB17-48EB-B21A-FC9EE5FF1C51}"/>
              </a:ext>
            </a:extLst>
          </p:cNvPr>
          <p:cNvPicPr>
            <a:picLocks noChangeAspect="1"/>
          </p:cNvPicPr>
          <p:nvPr/>
        </p:nvPicPr>
        <p:blipFill>
          <a:blip r:embed="rId9"/>
          <a:stretch>
            <a:fillRect/>
          </a:stretch>
        </p:blipFill>
        <p:spPr>
          <a:xfrm>
            <a:off x="8260741" y="4858177"/>
            <a:ext cx="3561940" cy="1731290"/>
          </a:xfrm>
          <a:prstGeom prst="rect">
            <a:avLst/>
          </a:prstGeom>
        </p:spPr>
      </p:pic>
    </p:spTree>
    <p:extLst>
      <p:ext uri="{BB962C8B-B14F-4D97-AF65-F5344CB8AC3E}">
        <p14:creationId xmlns:p14="http://schemas.microsoft.com/office/powerpoint/2010/main" val="12478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352ED9B-3CEB-49B9-AF2E-06267E0AAD04}"/>
              </a:ext>
            </a:extLst>
          </p:cNvPr>
          <p:cNvSpPr/>
          <p:nvPr/>
        </p:nvSpPr>
        <p:spPr>
          <a:xfrm>
            <a:off x="838200" y="1306247"/>
            <a:ext cx="1524000" cy="698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Entry</a:t>
            </a:r>
          </a:p>
        </p:txBody>
      </p:sp>
      <p:sp>
        <p:nvSpPr>
          <p:cNvPr id="3" name="Rectangle: Rounded Corners 2">
            <a:extLst>
              <a:ext uri="{FF2B5EF4-FFF2-40B4-BE49-F238E27FC236}">
                <a16:creationId xmlns:a16="http://schemas.microsoft.com/office/drawing/2014/main" id="{A532447C-140C-4755-82BF-C84DFE7AF680}"/>
              </a:ext>
            </a:extLst>
          </p:cNvPr>
          <p:cNvSpPr/>
          <p:nvPr/>
        </p:nvSpPr>
        <p:spPr>
          <a:xfrm>
            <a:off x="838200" y="2144447"/>
            <a:ext cx="1524000" cy="6985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Data Cleanup</a:t>
            </a:r>
          </a:p>
        </p:txBody>
      </p:sp>
      <p:sp>
        <p:nvSpPr>
          <p:cNvPr id="4" name="Rectangle: Rounded Corners 3">
            <a:extLst>
              <a:ext uri="{FF2B5EF4-FFF2-40B4-BE49-F238E27FC236}">
                <a16:creationId xmlns:a16="http://schemas.microsoft.com/office/drawing/2014/main" id="{0D9F0429-34F4-4751-86A3-8D281EAB2AC0}"/>
              </a:ext>
            </a:extLst>
          </p:cNvPr>
          <p:cNvSpPr/>
          <p:nvPr/>
        </p:nvSpPr>
        <p:spPr>
          <a:xfrm>
            <a:off x="838200" y="2933625"/>
            <a:ext cx="1524000" cy="6985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Geocoding</a:t>
            </a:r>
          </a:p>
          <a:p>
            <a:pPr algn="ctr"/>
            <a:r>
              <a:rPr lang="en-US" dirty="0"/>
              <a:t>Timecoding</a:t>
            </a:r>
          </a:p>
        </p:txBody>
      </p:sp>
      <p:sp>
        <p:nvSpPr>
          <p:cNvPr id="5" name="Rectangle: Rounded Corners 4">
            <a:extLst>
              <a:ext uri="{FF2B5EF4-FFF2-40B4-BE49-F238E27FC236}">
                <a16:creationId xmlns:a16="http://schemas.microsoft.com/office/drawing/2014/main" id="{86A65764-B690-4A41-9765-D5606A3A718A}"/>
              </a:ext>
            </a:extLst>
          </p:cNvPr>
          <p:cNvSpPr/>
          <p:nvPr/>
        </p:nvSpPr>
        <p:spPr>
          <a:xfrm>
            <a:off x="838200" y="4511981"/>
            <a:ext cx="1524000" cy="939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Data Selection and Filtering</a:t>
            </a:r>
          </a:p>
        </p:txBody>
      </p:sp>
      <p:sp>
        <p:nvSpPr>
          <p:cNvPr id="6" name="Rectangle: Rounded Corners 5">
            <a:extLst>
              <a:ext uri="{FF2B5EF4-FFF2-40B4-BE49-F238E27FC236}">
                <a16:creationId xmlns:a16="http://schemas.microsoft.com/office/drawing/2014/main" id="{0646928C-738C-4174-BC98-D8973F29C552}"/>
              </a:ext>
            </a:extLst>
          </p:cNvPr>
          <p:cNvSpPr/>
          <p:nvPr/>
        </p:nvSpPr>
        <p:spPr>
          <a:xfrm>
            <a:off x="838200" y="5542459"/>
            <a:ext cx="1524000" cy="939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Data Visualization</a:t>
            </a:r>
          </a:p>
        </p:txBody>
      </p:sp>
      <p:sp>
        <p:nvSpPr>
          <p:cNvPr id="7" name="Rectangle: Rounded Corners 6">
            <a:extLst>
              <a:ext uri="{FF2B5EF4-FFF2-40B4-BE49-F238E27FC236}">
                <a16:creationId xmlns:a16="http://schemas.microsoft.com/office/drawing/2014/main" id="{D7880C06-F139-47C4-AC4E-203530BFAD7F}"/>
              </a:ext>
            </a:extLst>
          </p:cNvPr>
          <p:cNvSpPr/>
          <p:nvPr/>
        </p:nvSpPr>
        <p:spPr>
          <a:xfrm>
            <a:off x="838200" y="3722803"/>
            <a:ext cx="1524000" cy="698500"/>
          </a:xfrm>
          <a:prstGeom prst="round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Create Map Layers</a:t>
            </a:r>
          </a:p>
        </p:txBody>
      </p:sp>
      <p:sp>
        <p:nvSpPr>
          <p:cNvPr id="8" name="Title 7">
            <a:extLst>
              <a:ext uri="{FF2B5EF4-FFF2-40B4-BE49-F238E27FC236}">
                <a16:creationId xmlns:a16="http://schemas.microsoft.com/office/drawing/2014/main" id="{5357A1AC-0563-474A-B052-76DFA9780F9A}"/>
              </a:ext>
            </a:extLst>
          </p:cNvPr>
          <p:cNvSpPr>
            <a:spLocks noGrp="1"/>
          </p:cNvSpPr>
          <p:nvPr>
            <p:ph type="title"/>
          </p:nvPr>
        </p:nvSpPr>
        <p:spPr>
          <a:xfrm>
            <a:off x="838200" y="365125"/>
            <a:ext cx="10515600" cy="698501"/>
          </a:xfrm>
        </p:spPr>
        <p:txBody>
          <a:bodyPr/>
          <a:lstStyle/>
          <a:p>
            <a:r>
              <a:rPr lang="en-US" dirty="0"/>
              <a:t>Data Analysis and Methods</a:t>
            </a:r>
          </a:p>
        </p:txBody>
      </p:sp>
      <p:sp>
        <p:nvSpPr>
          <p:cNvPr id="9" name="TextBox 8">
            <a:extLst>
              <a:ext uri="{FF2B5EF4-FFF2-40B4-BE49-F238E27FC236}">
                <a16:creationId xmlns:a16="http://schemas.microsoft.com/office/drawing/2014/main" id="{015A8185-30B9-4426-8C78-1B2CCA0E9E43}"/>
              </a:ext>
            </a:extLst>
          </p:cNvPr>
          <p:cNvSpPr txBox="1"/>
          <p:nvPr/>
        </p:nvSpPr>
        <p:spPr>
          <a:xfrm>
            <a:off x="7872882" y="1184535"/>
            <a:ext cx="3758084" cy="1477328"/>
          </a:xfrm>
          <a:prstGeom prst="rect">
            <a:avLst/>
          </a:prstGeom>
          <a:solidFill>
            <a:schemeClr val="accent2">
              <a:lumMod val="20000"/>
              <a:lumOff val="80000"/>
            </a:schemeClr>
          </a:solidFill>
        </p:spPr>
        <p:txBody>
          <a:bodyPr wrap="square" rtlCol="0">
            <a:spAutoFit/>
          </a:bodyPr>
          <a:lstStyle/>
          <a:p>
            <a:pPr algn="ctr"/>
            <a:r>
              <a:rPr lang="en-US" u="sng" dirty="0"/>
              <a:t>Data Size</a:t>
            </a:r>
          </a:p>
          <a:p>
            <a:pPr marL="285750" indent="-285750">
              <a:buFont typeface="Arial" panose="020B0604020202020204" pitchFamily="34" charset="0"/>
              <a:buChar char="•"/>
            </a:pPr>
            <a:r>
              <a:rPr lang="en-US" dirty="0"/>
              <a:t>1000 students and alumni</a:t>
            </a:r>
          </a:p>
          <a:p>
            <a:pPr marL="285750" indent="-285750">
              <a:buFont typeface="Arial" panose="020B0604020202020204" pitchFamily="34" charset="0"/>
              <a:buChar char="•"/>
            </a:pPr>
            <a:r>
              <a:rPr lang="en-US" dirty="0"/>
              <a:t>10 episodes (jobs and degrees) per person</a:t>
            </a:r>
          </a:p>
          <a:p>
            <a:pPr lvl="1"/>
            <a:r>
              <a:rPr lang="en-US" dirty="0"/>
              <a:t>= 10,000 episodes/data points</a:t>
            </a:r>
          </a:p>
        </p:txBody>
      </p:sp>
      <p:sp>
        <p:nvSpPr>
          <p:cNvPr id="10" name="TextBox 9">
            <a:extLst>
              <a:ext uri="{FF2B5EF4-FFF2-40B4-BE49-F238E27FC236}">
                <a16:creationId xmlns:a16="http://schemas.microsoft.com/office/drawing/2014/main" id="{6F935475-4A14-4E54-A4E1-C3ADFF07BA68}"/>
              </a:ext>
            </a:extLst>
          </p:cNvPr>
          <p:cNvSpPr txBox="1"/>
          <p:nvPr/>
        </p:nvSpPr>
        <p:spPr>
          <a:xfrm>
            <a:off x="2784296" y="1393887"/>
            <a:ext cx="3890552" cy="523220"/>
          </a:xfrm>
          <a:prstGeom prst="rect">
            <a:avLst/>
          </a:prstGeom>
          <a:noFill/>
        </p:spPr>
        <p:txBody>
          <a:bodyPr wrap="none" rtlCol="0">
            <a:spAutoFit/>
          </a:bodyPr>
          <a:lstStyle/>
          <a:p>
            <a:r>
              <a:rPr lang="en-US" sz="1400" dirty="0"/>
              <a:t>Buttons and Pull-Down entries as much as possible</a:t>
            </a:r>
          </a:p>
          <a:p>
            <a:r>
              <a:rPr lang="en-US" sz="1400" dirty="0"/>
              <a:t>Free form fields may need clean up</a:t>
            </a:r>
          </a:p>
        </p:txBody>
      </p:sp>
      <p:sp>
        <p:nvSpPr>
          <p:cNvPr id="11" name="TextBox 10">
            <a:extLst>
              <a:ext uri="{FF2B5EF4-FFF2-40B4-BE49-F238E27FC236}">
                <a16:creationId xmlns:a16="http://schemas.microsoft.com/office/drawing/2014/main" id="{93213975-AF4B-45CC-A8FC-9D3AD99B579E}"/>
              </a:ext>
            </a:extLst>
          </p:cNvPr>
          <p:cNvSpPr txBox="1"/>
          <p:nvPr/>
        </p:nvSpPr>
        <p:spPr>
          <a:xfrm>
            <a:off x="2784296" y="2144447"/>
            <a:ext cx="4084195" cy="738664"/>
          </a:xfrm>
          <a:prstGeom prst="rect">
            <a:avLst/>
          </a:prstGeom>
          <a:noFill/>
        </p:spPr>
        <p:txBody>
          <a:bodyPr wrap="none" rtlCol="0">
            <a:spAutoFit/>
          </a:bodyPr>
          <a:lstStyle/>
          <a:p>
            <a:r>
              <a:rPr lang="en-US" sz="1400" dirty="0"/>
              <a:t>Cleanup on company names, titles, etc.; missing data </a:t>
            </a:r>
          </a:p>
          <a:p>
            <a:r>
              <a:rPr lang="en-US" sz="1400" dirty="0"/>
              <a:t>Create meta-data, events, and linkages</a:t>
            </a:r>
          </a:p>
          <a:p>
            <a:r>
              <a:rPr lang="en-US" sz="1400" b="1" dirty="0">
                <a:solidFill>
                  <a:srgbClr val="FF0000"/>
                </a:solidFill>
              </a:rPr>
              <a:t>Key challenge = automation</a:t>
            </a:r>
          </a:p>
        </p:txBody>
      </p:sp>
      <p:sp>
        <p:nvSpPr>
          <p:cNvPr id="12" name="TextBox 11">
            <a:extLst>
              <a:ext uri="{FF2B5EF4-FFF2-40B4-BE49-F238E27FC236}">
                <a16:creationId xmlns:a16="http://schemas.microsoft.com/office/drawing/2014/main" id="{09123C8F-8284-45E6-A79A-077EAECEBC84}"/>
              </a:ext>
            </a:extLst>
          </p:cNvPr>
          <p:cNvSpPr txBox="1"/>
          <p:nvPr/>
        </p:nvSpPr>
        <p:spPr>
          <a:xfrm>
            <a:off x="2784296" y="2977445"/>
            <a:ext cx="4782207" cy="738664"/>
          </a:xfrm>
          <a:prstGeom prst="rect">
            <a:avLst/>
          </a:prstGeom>
          <a:noFill/>
        </p:spPr>
        <p:txBody>
          <a:bodyPr wrap="none" rtlCol="0">
            <a:spAutoFit/>
          </a:bodyPr>
          <a:lstStyle/>
          <a:p>
            <a:r>
              <a:rPr lang="en-US" sz="1400" dirty="0"/>
              <a:t>Geocode at city/town/postal level</a:t>
            </a:r>
          </a:p>
          <a:p>
            <a:r>
              <a:rPr lang="en-US" sz="1400" dirty="0"/>
              <a:t>Apply timecoding algorithm to fill gaps in temporal information</a:t>
            </a:r>
          </a:p>
          <a:p>
            <a:r>
              <a:rPr lang="en-US" sz="1400" b="1" dirty="0">
                <a:solidFill>
                  <a:srgbClr val="FF0000"/>
                </a:solidFill>
              </a:rPr>
              <a:t>Key challenge = dealing with imprecise/ variable data</a:t>
            </a:r>
          </a:p>
        </p:txBody>
      </p:sp>
      <p:sp>
        <p:nvSpPr>
          <p:cNvPr id="13" name="TextBox 12">
            <a:extLst>
              <a:ext uri="{FF2B5EF4-FFF2-40B4-BE49-F238E27FC236}">
                <a16:creationId xmlns:a16="http://schemas.microsoft.com/office/drawing/2014/main" id="{B58282FE-32E6-496E-BD9A-84657DE01CB4}"/>
              </a:ext>
            </a:extLst>
          </p:cNvPr>
          <p:cNvSpPr txBox="1"/>
          <p:nvPr/>
        </p:nvSpPr>
        <p:spPr>
          <a:xfrm>
            <a:off x="2784296" y="3810443"/>
            <a:ext cx="2654701" cy="523220"/>
          </a:xfrm>
          <a:prstGeom prst="rect">
            <a:avLst/>
          </a:prstGeom>
          <a:noFill/>
        </p:spPr>
        <p:txBody>
          <a:bodyPr wrap="none" rtlCol="0">
            <a:spAutoFit/>
          </a:bodyPr>
          <a:lstStyle/>
          <a:p>
            <a:r>
              <a:rPr lang="en-US" sz="1400" dirty="0"/>
              <a:t>Update and export from database</a:t>
            </a:r>
          </a:p>
          <a:p>
            <a:r>
              <a:rPr lang="en-US" sz="1400" b="1" dirty="0">
                <a:solidFill>
                  <a:srgbClr val="FF0000"/>
                </a:solidFill>
              </a:rPr>
              <a:t>Key challenge = automation  </a:t>
            </a:r>
          </a:p>
        </p:txBody>
      </p:sp>
      <p:sp>
        <p:nvSpPr>
          <p:cNvPr id="14" name="TextBox 13">
            <a:extLst>
              <a:ext uri="{FF2B5EF4-FFF2-40B4-BE49-F238E27FC236}">
                <a16:creationId xmlns:a16="http://schemas.microsoft.com/office/drawing/2014/main" id="{3C86E495-86D0-4E38-8DA6-232A5DA0C1B1}"/>
              </a:ext>
            </a:extLst>
          </p:cNvPr>
          <p:cNvSpPr txBox="1"/>
          <p:nvPr/>
        </p:nvSpPr>
        <p:spPr>
          <a:xfrm>
            <a:off x="2784296" y="4588352"/>
            <a:ext cx="4106765" cy="738664"/>
          </a:xfrm>
          <a:prstGeom prst="rect">
            <a:avLst/>
          </a:prstGeom>
          <a:noFill/>
        </p:spPr>
        <p:txBody>
          <a:bodyPr wrap="none" rtlCol="0">
            <a:spAutoFit/>
          </a:bodyPr>
          <a:lstStyle/>
          <a:p>
            <a:r>
              <a:rPr lang="en-US" sz="1400" dirty="0"/>
              <a:t>Spatial filtering via pinch and slide</a:t>
            </a:r>
          </a:p>
          <a:p>
            <a:r>
              <a:rPr lang="en-US" sz="1400" dirty="0"/>
              <a:t>Time filtering via slider bar </a:t>
            </a:r>
          </a:p>
          <a:p>
            <a:r>
              <a:rPr lang="en-US" sz="1400" b="1" dirty="0">
                <a:solidFill>
                  <a:srgbClr val="FF0000"/>
                </a:solidFill>
              </a:rPr>
              <a:t>Key challenge = making robust </a:t>
            </a:r>
            <a:r>
              <a:rPr lang="en-US" sz="1400" b="1" u="sng" dirty="0">
                <a:solidFill>
                  <a:srgbClr val="FF0000"/>
                </a:solidFill>
              </a:rPr>
              <a:t>attribute</a:t>
            </a:r>
            <a:r>
              <a:rPr lang="en-US" sz="1400" b="1" dirty="0">
                <a:solidFill>
                  <a:srgbClr val="FF0000"/>
                </a:solidFill>
              </a:rPr>
              <a:t> queries easy </a:t>
            </a:r>
          </a:p>
        </p:txBody>
      </p:sp>
      <p:sp>
        <p:nvSpPr>
          <p:cNvPr id="15" name="TextBox 14">
            <a:extLst>
              <a:ext uri="{FF2B5EF4-FFF2-40B4-BE49-F238E27FC236}">
                <a16:creationId xmlns:a16="http://schemas.microsoft.com/office/drawing/2014/main" id="{778EA0BE-7AAD-468E-94D9-465D9D23DEF0}"/>
              </a:ext>
            </a:extLst>
          </p:cNvPr>
          <p:cNvSpPr txBox="1"/>
          <p:nvPr/>
        </p:nvSpPr>
        <p:spPr>
          <a:xfrm>
            <a:off x="2784296" y="5750749"/>
            <a:ext cx="7038530" cy="523220"/>
          </a:xfrm>
          <a:prstGeom prst="rect">
            <a:avLst/>
          </a:prstGeom>
          <a:noFill/>
        </p:spPr>
        <p:txBody>
          <a:bodyPr wrap="none" rtlCol="0">
            <a:spAutoFit/>
          </a:bodyPr>
          <a:lstStyle/>
          <a:p>
            <a:r>
              <a:rPr lang="en-US" sz="1400" dirty="0"/>
              <a:t>Visualize individual entries</a:t>
            </a:r>
          </a:p>
          <a:p>
            <a:r>
              <a:rPr lang="en-US" sz="1400" b="1" dirty="0">
                <a:solidFill>
                  <a:srgbClr val="FF0000"/>
                </a:solidFill>
              </a:rPr>
              <a:t>Key challenge = easy to understand visualizations with many data points connected together</a:t>
            </a:r>
          </a:p>
        </p:txBody>
      </p:sp>
      <p:sp>
        <p:nvSpPr>
          <p:cNvPr id="18" name="Flowchart: Data 17">
            <a:extLst>
              <a:ext uri="{FF2B5EF4-FFF2-40B4-BE49-F238E27FC236}">
                <a16:creationId xmlns:a16="http://schemas.microsoft.com/office/drawing/2014/main" id="{EE116BCC-2962-458B-927C-C9D5C04655E5}"/>
              </a:ext>
            </a:extLst>
          </p:cNvPr>
          <p:cNvSpPr/>
          <p:nvPr/>
        </p:nvSpPr>
        <p:spPr>
          <a:xfrm>
            <a:off x="8080129" y="3402009"/>
            <a:ext cx="3273669" cy="473336"/>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Information</a:t>
            </a:r>
          </a:p>
        </p:txBody>
      </p:sp>
      <p:sp>
        <p:nvSpPr>
          <p:cNvPr id="19" name="Flowchart: Data 18">
            <a:extLst>
              <a:ext uri="{FF2B5EF4-FFF2-40B4-BE49-F238E27FC236}">
                <a16:creationId xmlns:a16="http://schemas.microsoft.com/office/drawing/2014/main" id="{90C95ACA-BF98-4054-8236-A093CC14D792}"/>
              </a:ext>
            </a:extLst>
          </p:cNvPr>
          <p:cNvSpPr/>
          <p:nvPr/>
        </p:nvSpPr>
        <p:spPr>
          <a:xfrm>
            <a:off x="8080130" y="3997508"/>
            <a:ext cx="3273669" cy="473336"/>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Externally Imported Information</a:t>
            </a:r>
          </a:p>
        </p:txBody>
      </p:sp>
      <p:sp>
        <p:nvSpPr>
          <p:cNvPr id="20" name="Flowchart: Data 19">
            <a:extLst>
              <a:ext uri="{FF2B5EF4-FFF2-40B4-BE49-F238E27FC236}">
                <a16:creationId xmlns:a16="http://schemas.microsoft.com/office/drawing/2014/main" id="{0F1537F7-C577-4EFA-BEE8-C6DFA5F62341}"/>
              </a:ext>
            </a:extLst>
          </p:cNvPr>
          <p:cNvSpPr/>
          <p:nvPr/>
        </p:nvSpPr>
        <p:spPr>
          <a:xfrm>
            <a:off x="8080129" y="4615491"/>
            <a:ext cx="3273669" cy="473336"/>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Base Map Information</a:t>
            </a:r>
          </a:p>
        </p:txBody>
      </p:sp>
      <p:sp>
        <p:nvSpPr>
          <p:cNvPr id="21" name="TextBox 20">
            <a:extLst>
              <a:ext uri="{FF2B5EF4-FFF2-40B4-BE49-F238E27FC236}">
                <a16:creationId xmlns:a16="http://schemas.microsoft.com/office/drawing/2014/main" id="{A2D0DDDD-6ED2-4794-8D39-B98E34A56CFF}"/>
              </a:ext>
            </a:extLst>
          </p:cNvPr>
          <p:cNvSpPr txBox="1"/>
          <p:nvPr/>
        </p:nvSpPr>
        <p:spPr>
          <a:xfrm>
            <a:off x="9195827" y="3048381"/>
            <a:ext cx="1253998" cy="369332"/>
          </a:xfrm>
          <a:prstGeom prst="rect">
            <a:avLst/>
          </a:prstGeom>
          <a:noFill/>
        </p:spPr>
        <p:txBody>
          <a:bodyPr wrap="none" rtlCol="0">
            <a:spAutoFit/>
          </a:bodyPr>
          <a:lstStyle/>
          <a:p>
            <a:r>
              <a:rPr lang="en-US" dirty="0"/>
              <a:t>Map Layers</a:t>
            </a:r>
          </a:p>
        </p:txBody>
      </p:sp>
    </p:spTree>
    <p:extLst>
      <p:ext uri="{BB962C8B-B14F-4D97-AF65-F5344CB8AC3E}">
        <p14:creationId xmlns:p14="http://schemas.microsoft.com/office/powerpoint/2010/main" val="84470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ppt_x"/>
                                          </p:val>
                                        </p:tav>
                                        <p:tav tm="100000">
                                          <p:val>
                                            <p:strVal val="#ppt_x"/>
                                          </p:val>
                                        </p:tav>
                                      </p:tavLst>
                                    </p:anim>
                                    <p:anim calcmode="lin" valueType="num">
                                      <p:cBhvr additive="base">
                                        <p:cTn id="82" dur="500" fill="hold"/>
                                        <p:tgtEl>
                                          <p:spTgt spid="20"/>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P spid="10" grpId="0"/>
      <p:bldP spid="11" grpId="0"/>
      <p:bldP spid="12" grpId="0"/>
      <p:bldP spid="13" grpId="0"/>
      <p:bldP spid="14" grpId="0"/>
      <p:bldP spid="15" grpId="0"/>
      <p:bldP spid="18" grpId="0" animBg="1"/>
      <p:bldP spid="19" grpId="0" animBg="1"/>
      <p:bldP spid="20"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8224-6C88-49F2-9A48-1B75D058ACDF}"/>
              </a:ext>
            </a:extLst>
          </p:cNvPr>
          <p:cNvSpPr>
            <a:spLocks noGrp="1"/>
          </p:cNvSpPr>
          <p:nvPr>
            <p:ph type="title"/>
          </p:nvPr>
        </p:nvSpPr>
        <p:spPr/>
        <p:txBody>
          <a:bodyPr/>
          <a:lstStyle/>
          <a:p>
            <a:r>
              <a:rPr lang="en-US" dirty="0">
                <a:cs typeface="Calibri Light"/>
              </a:rPr>
              <a:t>Development Methodologies</a:t>
            </a:r>
            <a:endParaRPr lang="en-US" dirty="0"/>
          </a:p>
        </p:txBody>
      </p:sp>
      <p:pic>
        <p:nvPicPr>
          <p:cNvPr id="7" name="Content Placeholder 6">
            <a:extLst>
              <a:ext uri="{FF2B5EF4-FFF2-40B4-BE49-F238E27FC236}">
                <a16:creationId xmlns:a16="http://schemas.microsoft.com/office/drawing/2014/main" id="{A079C0B4-E12D-43AC-B5DB-F6EE02F9F795}"/>
              </a:ext>
            </a:extLst>
          </p:cNvPr>
          <p:cNvPicPr>
            <a:picLocks noGrp="1" noChangeAspect="1"/>
          </p:cNvPicPr>
          <p:nvPr>
            <p:ph sz="quarter" idx="4"/>
          </p:nvPr>
        </p:nvPicPr>
        <p:blipFill>
          <a:blip r:embed="rId2"/>
          <a:stretch>
            <a:fillRect/>
          </a:stretch>
        </p:blipFill>
        <p:spPr>
          <a:xfrm>
            <a:off x="7136498" y="4277558"/>
            <a:ext cx="3112822" cy="2032780"/>
          </a:xfrm>
          <a:prstGeom prst="rect">
            <a:avLst/>
          </a:prstGeom>
        </p:spPr>
      </p:pic>
      <p:pic>
        <p:nvPicPr>
          <p:cNvPr id="10" name="Picture 9">
            <a:extLst>
              <a:ext uri="{FF2B5EF4-FFF2-40B4-BE49-F238E27FC236}">
                <a16:creationId xmlns:a16="http://schemas.microsoft.com/office/drawing/2014/main" id="{C88C8AAA-0EE8-42D2-BDA9-C22C4024E905}"/>
              </a:ext>
            </a:extLst>
          </p:cNvPr>
          <p:cNvPicPr>
            <a:picLocks noChangeAspect="1"/>
          </p:cNvPicPr>
          <p:nvPr/>
        </p:nvPicPr>
        <p:blipFill>
          <a:blip r:embed="rId3"/>
          <a:stretch>
            <a:fillRect/>
          </a:stretch>
        </p:blipFill>
        <p:spPr>
          <a:xfrm>
            <a:off x="6864707" y="2868595"/>
            <a:ext cx="3384613" cy="1355606"/>
          </a:xfrm>
          <a:prstGeom prst="rect">
            <a:avLst/>
          </a:prstGeom>
        </p:spPr>
      </p:pic>
      <p:pic>
        <p:nvPicPr>
          <p:cNvPr id="11" name="Picture 10">
            <a:extLst>
              <a:ext uri="{FF2B5EF4-FFF2-40B4-BE49-F238E27FC236}">
                <a16:creationId xmlns:a16="http://schemas.microsoft.com/office/drawing/2014/main" id="{7CBFAFB2-3987-4AD0-B42F-D03262498069}"/>
              </a:ext>
            </a:extLst>
          </p:cNvPr>
          <p:cNvPicPr>
            <a:picLocks noChangeAspect="1"/>
          </p:cNvPicPr>
          <p:nvPr/>
        </p:nvPicPr>
        <p:blipFill>
          <a:blip r:embed="rId4"/>
          <a:stretch>
            <a:fillRect/>
          </a:stretch>
        </p:blipFill>
        <p:spPr>
          <a:xfrm>
            <a:off x="7535356" y="2815238"/>
            <a:ext cx="1790739" cy="1355606"/>
          </a:xfrm>
          <a:prstGeom prst="rect">
            <a:avLst/>
          </a:prstGeom>
        </p:spPr>
      </p:pic>
      <p:grpSp>
        <p:nvGrpSpPr>
          <p:cNvPr id="4" name="Group 3">
            <a:extLst>
              <a:ext uri="{FF2B5EF4-FFF2-40B4-BE49-F238E27FC236}">
                <a16:creationId xmlns:a16="http://schemas.microsoft.com/office/drawing/2014/main" id="{44E44491-0A5D-4656-AE0A-9E7E486787EA}"/>
              </a:ext>
            </a:extLst>
          </p:cNvPr>
          <p:cNvGrpSpPr/>
          <p:nvPr/>
        </p:nvGrpSpPr>
        <p:grpSpPr>
          <a:xfrm>
            <a:off x="839788" y="2185451"/>
            <a:ext cx="5080189" cy="3108497"/>
            <a:chOff x="839788" y="2185451"/>
            <a:chExt cx="5080189" cy="3108497"/>
          </a:xfrm>
        </p:grpSpPr>
        <p:grpSp>
          <p:nvGrpSpPr>
            <p:cNvPr id="3" name="Group 2">
              <a:extLst>
                <a:ext uri="{FF2B5EF4-FFF2-40B4-BE49-F238E27FC236}">
                  <a16:creationId xmlns:a16="http://schemas.microsoft.com/office/drawing/2014/main" id="{E051C061-A0AC-4B46-A327-45FCD2324D82}"/>
                </a:ext>
              </a:extLst>
            </p:cNvPr>
            <p:cNvGrpSpPr/>
            <p:nvPr/>
          </p:nvGrpSpPr>
          <p:grpSpPr>
            <a:xfrm>
              <a:off x="839788" y="2922514"/>
              <a:ext cx="4899004" cy="2371434"/>
              <a:chOff x="839788" y="2922514"/>
              <a:chExt cx="4899004" cy="2371434"/>
            </a:xfrm>
          </p:grpSpPr>
          <p:pic>
            <p:nvPicPr>
              <p:cNvPr id="8" name="Picture 7">
                <a:extLst>
                  <a:ext uri="{FF2B5EF4-FFF2-40B4-BE49-F238E27FC236}">
                    <a16:creationId xmlns:a16="http://schemas.microsoft.com/office/drawing/2014/main" id="{88C04A8F-987C-4911-92FA-030314455A04}"/>
                  </a:ext>
                </a:extLst>
              </p:cNvPr>
              <p:cNvPicPr>
                <a:picLocks noChangeAspect="1"/>
              </p:cNvPicPr>
              <p:nvPr/>
            </p:nvPicPr>
            <p:blipFill>
              <a:blip r:embed="rId5"/>
              <a:stretch>
                <a:fillRect/>
              </a:stretch>
            </p:blipFill>
            <p:spPr>
              <a:xfrm>
                <a:off x="839788" y="3267650"/>
                <a:ext cx="1112720" cy="1681163"/>
              </a:xfrm>
              <a:prstGeom prst="rect">
                <a:avLst/>
              </a:prstGeom>
            </p:spPr>
          </p:pic>
          <p:pic>
            <p:nvPicPr>
              <p:cNvPr id="9" name="Picture 8">
                <a:extLst>
                  <a:ext uri="{FF2B5EF4-FFF2-40B4-BE49-F238E27FC236}">
                    <a16:creationId xmlns:a16="http://schemas.microsoft.com/office/drawing/2014/main" id="{0DE7D400-426A-4B57-99E8-868096CC1EA4}"/>
                  </a:ext>
                </a:extLst>
              </p:cNvPr>
              <p:cNvPicPr>
                <a:picLocks noChangeAspect="1"/>
              </p:cNvPicPr>
              <p:nvPr/>
            </p:nvPicPr>
            <p:blipFill>
              <a:blip r:embed="rId6"/>
              <a:stretch>
                <a:fillRect/>
              </a:stretch>
            </p:blipFill>
            <p:spPr>
              <a:xfrm>
                <a:off x="2186260" y="2922514"/>
                <a:ext cx="3552532" cy="2371434"/>
              </a:xfrm>
              <a:prstGeom prst="rect">
                <a:avLst/>
              </a:prstGeom>
            </p:spPr>
          </p:pic>
        </p:grpSp>
        <p:sp>
          <p:nvSpPr>
            <p:cNvPr id="6" name="Rectangle 5">
              <a:extLst>
                <a:ext uri="{FF2B5EF4-FFF2-40B4-BE49-F238E27FC236}">
                  <a16:creationId xmlns:a16="http://schemas.microsoft.com/office/drawing/2014/main" id="{E63A9F33-CDBB-4846-A02F-0EA0163E7CA5}"/>
                </a:ext>
              </a:extLst>
            </p:cNvPr>
            <p:cNvSpPr/>
            <p:nvPr/>
          </p:nvSpPr>
          <p:spPr>
            <a:xfrm>
              <a:off x="981446" y="2185451"/>
              <a:ext cx="4938531" cy="461665"/>
            </a:xfrm>
            <a:prstGeom prst="rect">
              <a:avLst/>
            </a:prstGeom>
          </p:spPr>
          <p:txBody>
            <a:bodyPr wrap="none">
              <a:spAutoFit/>
            </a:bodyPr>
            <a:lstStyle/>
            <a:p>
              <a:r>
                <a:rPr lang="en-US" sz="2400" b="1" dirty="0">
                  <a:cs typeface="Calibri"/>
                </a:rPr>
                <a:t>Business Development - Lean Startup</a:t>
              </a:r>
            </a:p>
          </p:txBody>
        </p:sp>
      </p:grpSp>
      <p:sp>
        <p:nvSpPr>
          <p:cNvPr id="12" name="Rectangle 11">
            <a:extLst>
              <a:ext uri="{FF2B5EF4-FFF2-40B4-BE49-F238E27FC236}">
                <a16:creationId xmlns:a16="http://schemas.microsoft.com/office/drawing/2014/main" id="{E50EE4C1-C8A5-47C6-8EA1-DBB8174665BC}"/>
              </a:ext>
            </a:extLst>
          </p:cNvPr>
          <p:cNvSpPr/>
          <p:nvPr/>
        </p:nvSpPr>
        <p:spPr>
          <a:xfrm>
            <a:off x="7190286" y="2185452"/>
            <a:ext cx="4020268" cy="461665"/>
          </a:xfrm>
          <a:prstGeom prst="rect">
            <a:avLst/>
          </a:prstGeom>
        </p:spPr>
        <p:txBody>
          <a:bodyPr wrap="none">
            <a:spAutoFit/>
          </a:bodyPr>
          <a:lstStyle/>
          <a:p>
            <a:r>
              <a:rPr lang="en-US" sz="2400" b="1" dirty="0">
                <a:cs typeface="Calibri"/>
              </a:rPr>
              <a:t>Technical Development - Agile</a:t>
            </a:r>
            <a:endParaRPr lang="en-US" sz="2400" b="1" dirty="0"/>
          </a:p>
        </p:txBody>
      </p:sp>
    </p:spTree>
    <p:extLst>
      <p:ext uri="{BB962C8B-B14F-4D97-AF65-F5344CB8AC3E}">
        <p14:creationId xmlns:p14="http://schemas.microsoft.com/office/powerpoint/2010/main" val="291151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2">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CC1A390-E1AE-4712-A8D7-08AB4C89D718}"/>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Agenda</a:t>
            </a:r>
          </a:p>
        </p:txBody>
      </p:sp>
      <p:sp>
        <p:nvSpPr>
          <p:cNvPr id="3" name="Content Placeholder 2">
            <a:extLst>
              <a:ext uri="{FF2B5EF4-FFF2-40B4-BE49-F238E27FC236}">
                <a16:creationId xmlns:a16="http://schemas.microsoft.com/office/drawing/2014/main" id="{B724120F-51EF-4C43-9CFD-E9F5EAB3533E}"/>
              </a:ext>
            </a:extLst>
          </p:cNvPr>
          <p:cNvSpPr>
            <a:spLocks noGrp="1"/>
          </p:cNvSpPr>
          <p:nvPr>
            <p:ph idx="1"/>
          </p:nvPr>
        </p:nvSpPr>
        <p:spPr>
          <a:xfrm>
            <a:off x="4976031" y="963877"/>
            <a:ext cx="6377769" cy="4930246"/>
          </a:xfrm>
        </p:spPr>
        <p:txBody>
          <a:bodyPr anchor="ctr">
            <a:normAutofit/>
          </a:bodyPr>
          <a:lstStyle/>
          <a:p>
            <a:r>
              <a:rPr lang="en-US" sz="2400"/>
              <a:t>Problem</a:t>
            </a:r>
          </a:p>
          <a:p>
            <a:r>
              <a:rPr lang="en-US" sz="2400"/>
              <a:t>Literature Search</a:t>
            </a:r>
          </a:p>
          <a:p>
            <a:r>
              <a:rPr lang="en-US" sz="2400"/>
              <a:t>Project Definition</a:t>
            </a:r>
          </a:p>
          <a:p>
            <a:r>
              <a:rPr lang="en-US" sz="2400"/>
              <a:t>Methodology</a:t>
            </a:r>
          </a:p>
          <a:p>
            <a:r>
              <a:rPr lang="en-US" sz="2400"/>
              <a:t>Goals and Objectives</a:t>
            </a:r>
          </a:p>
          <a:p>
            <a:r>
              <a:rPr lang="en-US" sz="2400"/>
              <a:t>Timeline</a:t>
            </a:r>
          </a:p>
          <a:p>
            <a:endParaRPr lang="en-US" sz="2400"/>
          </a:p>
        </p:txBody>
      </p:sp>
      <p:sp>
        <p:nvSpPr>
          <p:cNvPr id="4" name="Rectangle 3">
            <a:extLst>
              <a:ext uri="{FF2B5EF4-FFF2-40B4-BE49-F238E27FC236}">
                <a16:creationId xmlns:a16="http://schemas.microsoft.com/office/drawing/2014/main" id="{E5D86B7B-7ECD-496D-AB1A-8323A4F8D938}"/>
              </a:ext>
            </a:extLst>
          </p:cNvPr>
          <p:cNvSpPr/>
          <p:nvPr/>
        </p:nvSpPr>
        <p:spPr>
          <a:xfrm>
            <a:off x="8718035" y="421266"/>
            <a:ext cx="3152401" cy="769441"/>
          </a:xfrm>
          <a:prstGeom prst="rect">
            <a:avLst/>
          </a:prstGeom>
          <a:solidFill>
            <a:schemeClr val="accent5">
              <a:lumMod val="60000"/>
              <a:lumOff val="40000"/>
            </a:schemeClr>
          </a:solidFill>
        </p:spPr>
        <p:txBody>
          <a:bodyPr wrap="none">
            <a:spAutoFit/>
          </a:bodyPr>
          <a:lstStyle/>
          <a:p>
            <a:r>
              <a:rPr lang="en-US" sz="4400" dirty="0">
                <a:solidFill>
                  <a:schemeClr val="tx1">
                    <a:lumMod val="85000"/>
                    <a:lumOff val="15000"/>
                  </a:schemeClr>
                </a:solidFill>
              </a:rPr>
              <a:t>CareerMap™</a:t>
            </a:r>
            <a:endParaRPr lang="en-US" sz="4400" dirty="0"/>
          </a:p>
        </p:txBody>
      </p:sp>
    </p:spTree>
    <p:extLst>
      <p:ext uri="{BB962C8B-B14F-4D97-AF65-F5344CB8AC3E}">
        <p14:creationId xmlns:p14="http://schemas.microsoft.com/office/powerpoint/2010/main" val="692127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0E55-EC2C-470E-8C50-3DACCEF74742}"/>
              </a:ext>
            </a:extLst>
          </p:cNvPr>
          <p:cNvSpPr>
            <a:spLocks noGrp="1"/>
          </p:cNvSpPr>
          <p:nvPr>
            <p:ph type="title"/>
          </p:nvPr>
        </p:nvSpPr>
        <p:spPr>
          <a:xfrm>
            <a:off x="838200" y="365125"/>
            <a:ext cx="10515600" cy="961257"/>
          </a:xfrm>
        </p:spPr>
        <p:txBody>
          <a:bodyPr/>
          <a:lstStyle/>
          <a:p>
            <a:r>
              <a:rPr lang="en-US" dirty="0">
                <a:cs typeface="Calibri Light"/>
              </a:rPr>
              <a:t>Goals</a:t>
            </a:r>
            <a:endParaRPr lang="en-US" dirty="0"/>
          </a:p>
        </p:txBody>
      </p:sp>
      <p:graphicFrame>
        <p:nvGraphicFramePr>
          <p:cNvPr id="4" name="Content Placeholder 3">
            <a:extLst>
              <a:ext uri="{FF2B5EF4-FFF2-40B4-BE49-F238E27FC236}">
                <a16:creationId xmlns:a16="http://schemas.microsoft.com/office/drawing/2014/main" id="{6B3BD654-A123-46E4-8F65-4FDE00DF2C82}"/>
              </a:ext>
            </a:extLst>
          </p:cNvPr>
          <p:cNvGraphicFramePr>
            <a:graphicFrameLocks noGrp="1"/>
          </p:cNvGraphicFramePr>
          <p:nvPr>
            <p:ph idx="1"/>
            <p:extLst>
              <p:ext uri="{D42A27DB-BD31-4B8C-83A1-F6EECF244321}">
                <p14:modId xmlns:p14="http://schemas.microsoft.com/office/powerpoint/2010/main" val="851498587"/>
              </p:ext>
            </p:extLst>
          </p:nvPr>
        </p:nvGraphicFramePr>
        <p:xfrm>
          <a:off x="838200" y="2817013"/>
          <a:ext cx="2661138" cy="3700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B7B47C9-66CF-40E2-8EAB-F2BCC3CA1DE2}"/>
              </a:ext>
            </a:extLst>
          </p:cNvPr>
          <p:cNvSpPr txBox="1"/>
          <p:nvPr/>
        </p:nvSpPr>
        <p:spPr>
          <a:xfrm>
            <a:off x="838200" y="1586129"/>
            <a:ext cx="6115007" cy="461665"/>
          </a:xfrm>
          <a:prstGeom prst="rect">
            <a:avLst/>
          </a:prstGeom>
          <a:noFill/>
        </p:spPr>
        <p:txBody>
          <a:bodyPr wrap="none" rtlCol="0">
            <a:spAutoFit/>
          </a:bodyPr>
          <a:lstStyle/>
          <a:p>
            <a:r>
              <a:rPr lang="en-US" sz="2400" dirty="0"/>
              <a:t>Long Term Goal = commercialization of the idea</a:t>
            </a:r>
          </a:p>
        </p:txBody>
      </p:sp>
      <p:sp>
        <p:nvSpPr>
          <p:cNvPr id="5" name="Rectangle 4">
            <a:extLst>
              <a:ext uri="{FF2B5EF4-FFF2-40B4-BE49-F238E27FC236}">
                <a16:creationId xmlns:a16="http://schemas.microsoft.com/office/drawing/2014/main" id="{98FBF65E-5D7E-47FA-BC11-3376059F2550}"/>
              </a:ext>
            </a:extLst>
          </p:cNvPr>
          <p:cNvSpPr/>
          <p:nvPr/>
        </p:nvSpPr>
        <p:spPr>
          <a:xfrm>
            <a:off x="838200" y="2191910"/>
            <a:ext cx="3134128" cy="461665"/>
          </a:xfrm>
          <a:prstGeom prst="rect">
            <a:avLst/>
          </a:prstGeom>
        </p:spPr>
        <p:txBody>
          <a:bodyPr wrap="none">
            <a:spAutoFit/>
          </a:bodyPr>
          <a:lstStyle/>
          <a:p>
            <a:r>
              <a:rPr lang="en-US" sz="2400" dirty="0"/>
              <a:t>Capstone Project Goals </a:t>
            </a:r>
          </a:p>
        </p:txBody>
      </p:sp>
      <p:graphicFrame>
        <p:nvGraphicFramePr>
          <p:cNvPr id="6" name="Content Placeholder 3">
            <a:extLst>
              <a:ext uri="{FF2B5EF4-FFF2-40B4-BE49-F238E27FC236}">
                <a16:creationId xmlns:a16="http://schemas.microsoft.com/office/drawing/2014/main" id="{7A5CDA54-04BC-4968-9E98-D4F56D79BF1A}"/>
              </a:ext>
            </a:extLst>
          </p:cNvPr>
          <p:cNvGraphicFramePr>
            <a:graphicFrameLocks/>
          </p:cNvGraphicFramePr>
          <p:nvPr>
            <p:extLst>
              <p:ext uri="{D42A27DB-BD31-4B8C-83A1-F6EECF244321}">
                <p14:modId xmlns:p14="http://schemas.microsoft.com/office/powerpoint/2010/main" val="1312391243"/>
              </p:ext>
            </p:extLst>
          </p:nvPr>
        </p:nvGraphicFramePr>
        <p:xfrm>
          <a:off x="3779183" y="2838072"/>
          <a:ext cx="2412023" cy="37004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Content Placeholder 3">
            <a:extLst>
              <a:ext uri="{FF2B5EF4-FFF2-40B4-BE49-F238E27FC236}">
                <a16:creationId xmlns:a16="http://schemas.microsoft.com/office/drawing/2014/main" id="{AC2B79A8-BD5B-454E-AD82-6F98C860269C}"/>
              </a:ext>
            </a:extLst>
          </p:cNvPr>
          <p:cNvGraphicFramePr>
            <a:graphicFrameLocks/>
          </p:cNvGraphicFramePr>
          <p:nvPr>
            <p:extLst>
              <p:ext uri="{D42A27DB-BD31-4B8C-83A1-F6EECF244321}">
                <p14:modId xmlns:p14="http://schemas.microsoft.com/office/powerpoint/2010/main" val="1985301394"/>
              </p:ext>
            </p:extLst>
          </p:nvPr>
        </p:nvGraphicFramePr>
        <p:xfrm>
          <a:off x="6471051" y="2839848"/>
          <a:ext cx="2394438" cy="37004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Content Placeholder 3">
            <a:extLst>
              <a:ext uri="{FF2B5EF4-FFF2-40B4-BE49-F238E27FC236}">
                <a16:creationId xmlns:a16="http://schemas.microsoft.com/office/drawing/2014/main" id="{44FD1AEC-67E7-4CC3-B600-44790257CEA2}"/>
              </a:ext>
            </a:extLst>
          </p:cNvPr>
          <p:cNvGraphicFramePr>
            <a:graphicFrameLocks/>
          </p:cNvGraphicFramePr>
          <p:nvPr>
            <p:extLst>
              <p:ext uri="{D42A27DB-BD31-4B8C-83A1-F6EECF244321}">
                <p14:modId xmlns:p14="http://schemas.microsoft.com/office/powerpoint/2010/main" val="1423735586"/>
              </p:ext>
            </p:extLst>
          </p:nvPr>
        </p:nvGraphicFramePr>
        <p:xfrm>
          <a:off x="9162919" y="2838071"/>
          <a:ext cx="2573215" cy="370046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38470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Graphic spid="7" grpId="0">
        <p:bldAsOne/>
      </p:bldGraphic>
      <p:bldGraphic spid="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88E9-813A-478A-9FFE-0A8B4578858F}"/>
              </a:ext>
            </a:extLst>
          </p:cNvPr>
          <p:cNvSpPr>
            <a:spLocks noGrp="1"/>
          </p:cNvSpPr>
          <p:nvPr>
            <p:ph type="title"/>
          </p:nvPr>
        </p:nvSpPr>
        <p:spPr>
          <a:xfrm>
            <a:off x="838200" y="365125"/>
            <a:ext cx="10515600" cy="592883"/>
          </a:xfrm>
        </p:spPr>
        <p:txBody>
          <a:bodyPr>
            <a:normAutofit fontScale="90000"/>
          </a:bodyPr>
          <a:lstStyle/>
          <a:p>
            <a:r>
              <a:rPr lang="en-US" dirty="0"/>
              <a:t>Timeline</a:t>
            </a:r>
          </a:p>
        </p:txBody>
      </p:sp>
      <p:sp>
        <p:nvSpPr>
          <p:cNvPr id="5" name="Rectangle: Rounded Corners 4">
            <a:extLst>
              <a:ext uri="{FF2B5EF4-FFF2-40B4-BE49-F238E27FC236}">
                <a16:creationId xmlns:a16="http://schemas.microsoft.com/office/drawing/2014/main" id="{84E836F3-502B-4998-9B9E-147DDA61D768}"/>
              </a:ext>
            </a:extLst>
          </p:cNvPr>
          <p:cNvSpPr/>
          <p:nvPr/>
        </p:nvSpPr>
        <p:spPr>
          <a:xfrm>
            <a:off x="360485" y="2461846"/>
            <a:ext cx="1204546"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Capstone Presentation</a:t>
            </a:r>
          </a:p>
        </p:txBody>
      </p:sp>
      <p:sp>
        <p:nvSpPr>
          <p:cNvPr id="6" name="Rectangle: Rounded Corners 5">
            <a:extLst>
              <a:ext uri="{FF2B5EF4-FFF2-40B4-BE49-F238E27FC236}">
                <a16:creationId xmlns:a16="http://schemas.microsoft.com/office/drawing/2014/main" id="{89E85156-CD58-4E59-A4BD-E6E42177C5FD}"/>
              </a:ext>
            </a:extLst>
          </p:cNvPr>
          <p:cNvSpPr/>
          <p:nvPr/>
        </p:nvSpPr>
        <p:spPr>
          <a:xfrm>
            <a:off x="750277" y="3253155"/>
            <a:ext cx="1204546"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Define Phase Exit Criteria</a:t>
            </a:r>
          </a:p>
        </p:txBody>
      </p:sp>
      <p:sp>
        <p:nvSpPr>
          <p:cNvPr id="7" name="Arrow: Pentagon 6">
            <a:extLst>
              <a:ext uri="{FF2B5EF4-FFF2-40B4-BE49-F238E27FC236}">
                <a16:creationId xmlns:a16="http://schemas.microsoft.com/office/drawing/2014/main" id="{541D95A2-40FE-4C97-9811-145BD430F740}"/>
              </a:ext>
            </a:extLst>
          </p:cNvPr>
          <p:cNvSpPr/>
          <p:nvPr/>
        </p:nvSpPr>
        <p:spPr>
          <a:xfrm>
            <a:off x="360485" y="1610458"/>
            <a:ext cx="3042138" cy="330082"/>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May/June</a:t>
            </a:r>
          </a:p>
        </p:txBody>
      </p:sp>
      <p:sp>
        <p:nvSpPr>
          <p:cNvPr id="8" name="Rectangle: Rounded Corners 7">
            <a:extLst>
              <a:ext uri="{FF2B5EF4-FFF2-40B4-BE49-F238E27FC236}">
                <a16:creationId xmlns:a16="http://schemas.microsoft.com/office/drawing/2014/main" id="{322061F9-7AFF-4B16-8BE9-F2CC848F230B}"/>
              </a:ext>
            </a:extLst>
          </p:cNvPr>
          <p:cNvSpPr/>
          <p:nvPr/>
        </p:nvSpPr>
        <p:spPr>
          <a:xfrm>
            <a:off x="750277" y="4232032"/>
            <a:ext cx="1204546"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IRB Approval</a:t>
            </a:r>
          </a:p>
        </p:txBody>
      </p:sp>
      <p:sp>
        <p:nvSpPr>
          <p:cNvPr id="9" name="Rectangle: Rounded Corners 8">
            <a:extLst>
              <a:ext uri="{FF2B5EF4-FFF2-40B4-BE49-F238E27FC236}">
                <a16:creationId xmlns:a16="http://schemas.microsoft.com/office/drawing/2014/main" id="{75F8C823-92E0-42AA-90E1-1FC923B85FB9}"/>
              </a:ext>
            </a:extLst>
          </p:cNvPr>
          <p:cNvSpPr/>
          <p:nvPr/>
        </p:nvSpPr>
        <p:spPr>
          <a:xfrm>
            <a:off x="2130566" y="3253155"/>
            <a:ext cx="1204546"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Develop Personas &amp; Scenarios</a:t>
            </a:r>
          </a:p>
        </p:txBody>
      </p:sp>
      <p:sp>
        <p:nvSpPr>
          <p:cNvPr id="10" name="TextBox 9">
            <a:extLst>
              <a:ext uri="{FF2B5EF4-FFF2-40B4-BE49-F238E27FC236}">
                <a16:creationId xmlns:a16="http://schemas.microsoft.com/office/drawing/2014/main" id="{E316720A-5DF7-4DC6-8AC4-1B83C6114C7D}"/>
              </a:ext>
            </a:extLst>
          </p:cNvPr>
          <p:cNvSpPr txBox="1"/>
          <p:nvPr/>
        </p:nvSpPr>
        <p:spPr>
          <a:xfrm>
            <a:off x="2161208" y="3824655"/>
            <a:ext cx="1143262" cy="261610"/>
          </a:xfrm>
          <a:prstGeom prst="rect">
            <a:avLst/>
          </a:prstGeom>
          <a:noFill/>
        </p:spPr>
        <p:txBody>
          <a:bodyPr wrap="none" rtlCol="0">
            <a:spAutoFit/>
          </a:bodyPr>
          <a:lstStyle/>
          <a:p>
            <a:r>
              <a:rPr lang="en-US" sz="1100" dirty="0"/>
              <a:t>Questions to Ask</a:t>
            </a:r>
          </a:p>
        </p:txBody>
      </p:sp>
      <p:sp>
        <p:nvSpPr>
          <p:cNvPr id="11" name="Rectangle: Rounded Corners 10">
            <a:extLst>
              <a:ext uri="{FF2B5EF4-FFF2-40B4-BE49-F238E27FC236}">
                <a16:creationId xmlns:a16="http://schemas.microsoft.com/office/drawing/2014/main" id="{A32552BC-20B3-4522-A8AF-F32B0A5CB977}"/>
              </a:ext>
            </a:extLst>
          </p:cNvPr>
          <p:cNvSpPr/>
          <p:nvPr/>
        </p:nvSpPr>
        <p:spPr>
          <a:xfrm>
            <a:off x="2099924" y="4226172"/>
            <a:ext cx="1204546"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Start Cohort Recruitment</a:t>
            </a:r>
          </a:p>
        </p:txBody>
      </p:sp>
      <p:sp>
        <p:nvSpPr>
          <p:cNvPr id="12" name="Rectangle: Rounded Corners 11">
            <a:extLst>
              <a:ext uri="{FF2B5EF4-FFF2-40B4-BE49-F238E27FC236}">
                <a16:creationId xmlns:a16="http://schemas.microsoft.com/office/drawing/2014/main" id="{6A08681C-1099-4309-809C-30F449ADB1B8}"/>
              </a:ext>
            </a:extLst>
          </p:cNvPr>
          <p:cNvSpPr/>
          <p:nvPr/>
        </p:nvSpPr>
        <p:spPr>
          <a:xfrm>
            <a:off x="3510854" y="3253155"/>
            <a:ext cx="1351291"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Web Site &amp; Data Entry Develop and Test</a:t>
            </a:r>
          </a:p>
        </p:txBody>
      </p:sp>
      <p:pic>
        <p:nvPicPr>
          <p:cNvPr id="13" name="Picture 12">
            <a:extLst>
              <a:ext uri="{FF2B5EF4-FFF2-40B4-BE49-F238E27FC236}">
                <a16:creationId xmlns:a16="http://schemas.microsoft.com/office/drawing/2014/main" id="{3CD334B9-BC43-4DC8-9F5A-91689488F5DC}"/>
              </a:ext>
            </a:extLst>
          </p:cNvPr>
          <p:cNvPicPr>
            <a:picLocks noChangeAspect="1"/>
          </p:cNvPicPr>
          <p:nvPr/>
        </p:nvPicPr>
        <p:blipFill>
          <a:blip r:embed="rId2"/>
          <a:stretch>
            <a:fillRect/>
          </a:stretch>
        </p:blipFill>
        <p:spPr>
          <a:xfrm>
            <a:off x="3890991" y="3824655"/>
            <a:ext cx="591015" cy="571500"/>
          </a:xfrm>
          <a:prstGeom prst="rect">
            <a:avLst/>
          </a:prstGeom>
        </p:spPr>
      </p:pic>
      <p:sp>
        <p:nvSpPr>
          <p:cNvPr id="15" name="Rectangle: Rounded Corners 14">
            <a:extLst>
              <a:ext uri="{FF2B5EF4-FFF2-40B4-BE49-F238E27FC236}">
                <a16:creationId xmlns:a16="http://schemas.microsoft.com/office/drawing/2014/main" id="{2A541501-7D78-4CC4-BC4B-AE5527CAD12E}"/>
              </a:ext>
            </a:extLst>
          </p:cNvPr>
          <p:cNvSpPr/>
          <p:nvPr/>
        </p:nvSpPr>
        <p:spPr>
          <a:xfrm>
            <a:off x="5068527" y="2318978"/>
            <a:ext cx="1351291"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Visualization Mockups Develop &amp; Test</a:t>
            </a:r>
          </a:p>
        </p:txBody>
      </p:sp>
      <p:pic>
        <p:nvPicPr>
          <p:cNvPr id="16" name="Picture 15">
            <a:extLst>
              <a:ext uri="{FF2B5EF4-FFF2-40B4-BE49-F238E27FC236}">
                <a16:creationId xmlns:a16="http://schemas.microsoft.com/office/drawing/2014/main" id="{17E9FC46-BD16-4E37-8A35-CA4BC7E4600C}"/>
              </a:ext>
            </a:extLst>
          </p:cNvPr>
          <p:cNvPicPr>
            <a:picLocks noChangeAspect="1"/>
          </p:cNvPicPr>
          <p:nvPr/>
        </p:nvPicPr>
        <p:blipFill>
          <a:blip r:embed="rId2"/>
          <a:stretch>
            <a:fillRect/>
          </a:stretch>
        </p:blipFill>
        <p:spPr>
          <a:xfrm>
            <a:off x="5448664" y="2890478"/>
            <a:ext cx="591015" cy="571500"/>
          </a:xfrm>
          <a:prstGeom prst="rect">
            <a:avLst/>
          </a:prstGeom>
        </p:spPr>
      </p:pic>
      <p:sp>
        <p:nvSpPr>
          <p:cNvPr id="19" name="Arrow: Pentagon 18">
            <a:extLst>
              <a:ext uri="{FF2B5EF4-FFF2-40B4-BE49-F238E27FC236}">
                <a16:creationId xmlns:a16="http://schemas.microsoft.com/office/drawing/2014/main" id="{81533ACD-B84F-4B24-B6FD-0E0393CCEA27}"/>
              </a:ext>
            </a:extLst>
          </p:cNvPr>
          <p:cNvSpPr/>
          <p:nvPr/>
        </p:nvSpPr>
        <p:spPr>
          <a:xfrm>
            <a:off x="3547458" y="1615415"/>
            <a:ext cx="3042138" cy="330082"/>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July/September</a:t>
            </a:r>
          </a:p>
        </p:txBody>
      </p:sp>
      <p:cxnSp>
        <p:nvCxnSpPr>
          <p:cNvPr id="21" name="Connector: Elbow 20">
            <a:extLst>
              <a:ext uri="{FF2B5EF4-FFF2-40B4-BE49-F238E27FC236}">
                <a16:creationId xmlns:a16="http://schemas.microsoft.com/office/drawing/2014/main" id="{7F424650-B241-4D06-B2C6-3EDAB330AAB4}"/>
              </a:ext>
            </a:extLst>
          </p:cNvPr>
          <p:cNvCxnSpPr>
            <a:stCxn id="6" idx="3"/>
            <a:endCxn id="9" idx="1"/>
          </p:cNvCxnSpPr>
          <p:nvPr/>
        </p:nvCxnSpPr>
        <p:spPr>
          <a:xfrm>
            <a:off x="1954823" y="3538905"/>
            <a:ext cx="175743"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70D1124C-46AD-4435-8331-64EFA36025A0}"/>
              </a:ext>
            </a:extLst>
          </p:cNvPr>
          <p:cNvCxnSpPr>
            <a:stCxn id="9" idx="3"/>
            <a:endCxn id="12" idx="1"/>
          </p:cNvCxnSpPr>
          <p:nvPr/>
        </p:nvCxnSpPr>
        <p:spPr>
          <a:xfrm>
            <a:off x="3335112" y="3538905"/>
            <a:ext cx="175742"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AA8EA4EE-96DD-4593-B525-96A182A377B4}"/>
              </a:ext>
            </a:extLst>
          </p:cNvPr>
          <p:cNvCxnSpPr>
            <a:stCxn id="8" idx="3"/>
            <a:endCxn id="11" idx="1"/>
          </p:cNvCxnSpPr>
          <p:nvPr/>
        </p:nvCxnSpPr>
        <p:spPr>
          <a:xfrm flipV="1">
            <a:off x="1954823" y="4511922"/>
            <a:ext cx="145101" cy="58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0524BAD1-92E6-440E-AACB-0B0DDACC3967}"/>
              </a:ext>
            </a:extLst>
          </p:cNvPr>
          <p:cNvGrpSpPr/>
          <p:nvPr/>
        </p:nvGrpSpPr>
        <p:grpSpPr>
          <a:xfrm>
            <a:off x="3304470" y="4511922"/>
            <a:ext cx="3115348" cy="1008933"/>
            <a:chOff x="3304470" y="4511922"/>
            <a:chExt cx="3115348" cy="1008933"/>
          </a:xfrm>
        </p:grpSpPr>
        <p:sp>
          <p:nvSpPr>
            <p:cNvPr id="14" name="Pentagon 2">
              <a:extLst>
                <a:ext uri="{FF2B5EF4-FFF2-40B4-BE49-F238E27FC236}">
                  <a16:creationId xmlns:a16="http://schemas.microsoft.com/office/drawing/2014/main" id="{B60E665E-6078-4FDC-BA66-5ED258EF3E88}"/>
                </a:ext>
              </a:extLst>
            </p:cNvPr>
            <p:cNvSpPr/>
            <p:nvPr/>
          </p:nvSpPr>
          <p:spPr>
            <a:xfrm>
              <a:off x="3510854" y="5253388"/>
              <a:ext cx="2908964" cy="267467"/>
            </a:xfrm>
            <a:prstGeom prst="homePlat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Friends/Early Adopters Cohort</a:t>
              </a:r>
            </a:p>
          </p:txBody>
        </p:sp>
        <p:cxnSp>
          <p:nvCxnSpPr>
            <p:cNvPr id="27" name="Connector: Elbow 26">
              <a:extLst>
                <a:ext uri="{FF2B5EF4-FFF2-40B4-BE49-F238E27FC236}">
                  <a16:creationId xmlns:a16="http://schemas.microsoft.com/office/drawing/2014/main" id="{2D5CFD27-EAA3-4C4F-8ACC-D286CAA058E3}"/>
                </a:ext>
              </a:extLst>
            </p:cNvPr>
            <p:cNvCxnSpPr>
              <a:stCxn id="11" idx="3"/>
              <a:endCxn id="14" idx="1"/>
            </p:cNvCxnSpPr>
            <p:nvPr/>
          </p:nvCxnSpPr>
          <p:spPr>
            <a:xfrm>
              <a:off x="3304470" y="4511922"/>
              <a:ext cx="206384" cy="8752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9" name="Connector: Elbow 28">
            <a:extLst>
              <a:ext uri="{FF2B5EF4-FFF2-40B4-BE49-F238E27FC236}">
                <a16:creationId xmlns:a16="http://schemas.microsoft.com/office/drawing/2014/main" id="{6A4BD9EA-757E-45AE-944D-B4022EB4BB5F}"/>
              </a:ext>
            </a:extLst>
          </p:cNvPr>
          <p:cNvCxnSpPr>
            <a:stCxn id="11" idx="3"/>
            <a:endCxn id="12" idx="1"/>
          </p:cNvCxnSpPr>
          <p:nvPr/>
        </p:nvCxnSpPr>
        <p:spPr>
          <a:xfrm flipV="1">
            <a:off x="3304470" y="3538905"/>
            <a:ext cx="206384" cy="97301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112D12D3-FCF0-4AD6-AA02-838C9DEB7288}"/>
              </a:ext>
            </a:extLst>
          </p:cNvPr>
          <p:cNvCxnSpPr>
            <a:stCxn id="12" idx="3"/>
            <a:endCxn id="15" idx="1"/>
          </p:cNvCxnSpPr>
          <p:nvPr/>
        </p:nvCxnSpPr>
        <p:spPr>
          <a:xfrm flipV="1">
            <a:off x="4862145" y="2604728"/>
            <a:ext cx="206382" cy="9341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FB01DF25-9415-43FA-A77C-1B04A33C9E30}"/>
              </a:ext>
            </a:extLst>
          </p:cNvPr>
          <p:cNvGrpSpPr/>
          <p:nvPr/>
        </p:nvGrpSpPr>
        <p:grpSpPr>
          <a:xfrm>
            <a:off x="4862145" y="3538905"/>
            <a:ext cx="1557673" cy="1571617"/>
            <a:chOff x="4862145" y="3538905"/>
            <a:chExt cx="1557673" cy="1571617"/>
          </a:xfrm>
        </p:grpSpPr>
        <p:grpSp>
          <p:nvGrpSpPr>
            <p:cNvPr id="60" name="Group 59">
              <a:extLst>
                <a:ext uri="{FF2B5EF4-FFF2-40B4-BE49-F238E27FC236}">
                  <a16:creationId xmlns:a16="http://schemas.microsoft.com/office/drawing/2014/main" id="{3F88AAF9-2D67-409F-AC23-FC9510C97A16}"/>
                </a:ext>
              </a:extLst>
            </p:cNvPr>
            <p:cNvGrpSpPr/>
            <p:nvPr/>
          </p:nvGrpSpPr>
          <p:grpSpPr>
            <a:xfrm>
              <a:off x="5068527" y="3967522"/>
              <a:ext cx="1351291" cy="1143000"/>
              <a:chOff x="5068527" y="3967522"/>
              <a:chExt cx="1351291" cy="1143000"/>
            </a:xfrm>
          </p:grpSpPr>
          <p:sp>
            <p:nvSpPr>
              <p:cNvPr id="17" name="Rectangle: Rounded Corners 16">
                <a:extLst>
                  <a:ext uri="{FF2B5EF4-FFF2-40B4-BE49-F238E27FC236}">
                    <a16:creationId xmlns:a16="http://schemas.microsoft.com/office/drawing/2014/main" id="{9FC142DF-6E91-4278-AE2D-57EC84CEB5A7}"/>
                  </a:ext>
                </a:extLst>
              </p:cNvPr>
              <p:cNvSpPr/>
              <p:nvPr/>
            </p:nvSpPr>
            <p:spPr>
              <a:xfrm>
                <a:off x="5068527" y="3967522"/>
                <a:ext cx="1351291"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DB (Geocode, Metadata, etc.) Dev &amp; Test</a:t>
                </a:r>
              </a:p>
            </p:txBody>
          </p:sp>
          <p:pic>
            <p:nvPicPr>
              <p:cNvPr id="18" name="Picture 17">
                <a:extLst>
                  <a:ext uri="{FF2B5EF4-FFF2-40B4-BE49-F238E27FC236}">
                    <a16:creationId xmlns:a16="http://schemas.microsoft.com/office/drawing/2014/main" id="{F4B51D04-B679-42EC-8453-BECD865DE301}"/>
                  </a:ext>
                </a:extLst>
              </p:cNvPr>
              <p:cNvPicPr>
                <a:picLocks noChangeAspect="1"/>
              </p:cNvPicPr>
              <p:nvPr/>
            </p:nvPicPr>
            <p:blipFill>
              <a:blip r:embed="rId2"/>
              <a:stretch>
                <a:fillRect/>
              </a:stretch>
            </p:blipFill>
            <p:spPr>
              <a:xfrm>
                <a:off x="5448664" y="4539022"/>
                <a:ext cx="591015" cy="571500"/>
              </a:xfrm>
              <a:prstGeom prst="rect">
                <a:avLst/>
              </a:prstGeom>
            </p:spPr>
          </p:pic>
        </p:grpSp>
        <p:cxnSp>
          <p:nvCxnSpPr>
            <p:cNvPr id="33" name="Connector: Elbow 32">
              <a:extLst>
                <a:ext uri="{FF2B5EF4-FFF2-40B4-BE49-F238E27FC236}">
                  <a16:creationId xmlns:a16="http://schemas.microsoft.com/office/drawing/2014/main" id="{E18E956B-CB9D-430C-A3E8-3C46671EE68D}"/>
                </a:ext>
              </a:extLst>
            </p:cNvPr>
            <p:cNvCxnSpPr>
              <a:stCxn id="12" idx="3"/>
              <a:endCxn id="17" idx="1"/>
            </p:cNvCxnSpPr>
            <p:nvPr/>
          </p:nvCxnSpPr>
          <p:spPr>
            <a:xfrm>
              <a:off x="4862145" y="3538905"/>
              <a:ext cx="206382" cy="7143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85EE6FBA-4357-4BE4-879B-6C0B0BEF8C23}"/>
              </a:ext>
            </a:extLst>
          </p:cNvPr>
          <p:cNvGrpSpPr/>
          <p:nvPr/>
        </p:nvGrpSpPr>
        <p:grpSpPr>
          <a:xfrm>
            <a:off x="6419818" y="2604728"/>
            <a:ext cx="1665904" cy="2917602"/>
            <a:chOff x="6419818" y="2604728"/>
            <a:chExt cx="1665904" cy="2917602"/>
          </a:xfrm>
        </p:grpSpPr>
        <p:sp>
          <p:nvSpPr>
            <p:cNvPr id="36" name="Pentagon 2">
              <a:extLst>
                <a:ext uri="{FF2B5EF4-FFF2-40B4-BE49-F238E27FC236}">
                  <a16:creationId xmlns:a16="http://schemas.microsoft.com/office/drawing/2014/main" id="{66867229-8172-4F4A-8608-300F3CDDF820}"/>
                </a:ext>
              </a:extLst>
            </p:cNvPr>
            <p:cNvSpPr/>
            <p:nvPr/>
          </p:nvSpPr>
          <p:spPr>
            <a:xfrm>
              <a:off x="6626202" y="5254863"/>
              <a:ext cx="1438771" cy="267467"/>
            </a:xfrm>
            <a:prstGeom prst="homePlat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MGIS Cohort</a:t>
              </a:r>
            </a:p>
          </p:txBody>
        </p:sp>
        <p:grpSp>
          <p:nvGrpSpPr>
            <p:cNvPr id="63" name="Group 62">
              <a:extLst>
                <a:ext uri="{FF2B5EF4-FFF2-40B4-BE49-F238E27FC236}">
                  <a16:creationId xmlns:a16="http://schemas.microsoft.com/office/drawing/2014/main" id="{1B2794D0-4791-45AF-91B4-93451574544A}"/>
                </a:ext>
              </a:extLst>
            </p:cNvPr>
            <p:cNvGrpSpPr/>
            <p:nvPr/>
          </p:nvGrpSpPr>
          <p:grpSpPr>
            <a:xfrm>
              <a:off x="6419818" y="2604728"/>
              <a:ext cx="1665904" cy="1714500"/>
              <a:chOff x="6419818" y="2604728"/>
              <a:chExt cx="1665904" cy="1714500"/>
            </a:xfrm>
          </p:grpSpPr>
          <p:sp>
            <p:nvSpPr>
              <p:cNvPr id="34" name="Rectangle: Rounded Corners 33">
                <a:extLst>
                  <a:ext uri="{FF2B5EF4-FFF2-40B4-BE49-F238E27FC236}">
                    <a16:creationId xmlns:a16="http://schemas.microsoft.com/office/drawing/2014/main" id="{0D262338-EFE6-4649-A32B-EC2D5536E727}"/>
                  </a:ext>
                </a:extLst>
              </p:cNvPr>
              <p:cNvSpPr/>
              <p:nvPr/>
            </p:nvSpPr>
            <p:spPr>
              <a:xfrm>
                <a:off x="6734431" y="3176228"/>
                <a:ext cx="1351291"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Visualization Develop &amp; Test</a:t>
                </a:r>
              </a:p>
            </p:txBody>
          </p:sp>
          <p:pic>
            <p:nvPicPr>
              <p:cNvPr id="35" name="Picture 34">
                <a:extLst>
                  <a:ext uri="{FF2B5EF4-FFF2-40B4-BE49-F238E27FC236}">
                    <a16:creationId xmlns:a16="http://schemas.microsoft.com/office/drawing/2014/main" id="{D2F0AC67-53D1-4452-BB9E-AC7B78467E96}"/>
                  </a:ext>
                </a:extLst>
              </p:cNvPr>
              <p:cNvPicPr>
                <a:picLocks noChangeAspect="1"/>
              </p:cNvPicPr>
              <p:nvPr/>
            </p:nvPicPr>
            <p:blipFill>
              <a:blip r:embed="rId2"/>
              <a:stretch>
                <a:fillRect/>
              </a:stretch>
            </p:blipFill>
            <p:spPr>
              <a:xfrm>
                <a:off x="7093819" y="3747728"/>
                <a:ext cx="591015" cy="571500"/>
              </a:xfrm>
              <a:prstGeom prst="rect">
                <a:avLst/>
              </a:prstGeom>
            </p:spPr>
          </p:pic>
          <p:cxnSp>
            <p:nvCxnSpPr>
              <p:cNvPr id="38" name="Connector: Elbow 37">
                <a:extLst>
                  <a:ext uri="{FF2B5EF4-FFF2-40B4-BE49-F238E27FC236}">
                    <a16:creationId xmlns:a16="http://schemas.microsoft.com/office/drawing/2014/main" id="{422A0BF6-B1DC-4127-85B6-7BACEC0FB4EB}"/>
                  </a:ext>
                </a:extLst>
              </p:cNvPr>
              <p:cNvCxnSpPr>
                <a:stCxn id="15" idx="3"/>
                <a:endCxn id="34" idx="1"/>
              </p:cNvCxnSpPr>
              <p:nvPr/>
            </p:nvCxnSpPr>
            <p:spPr>
              <a:xfrm>
                <a:off x="6419818" y="2604728"/>
                <a:ext cx="314613" cy="8572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7F48F7FA-33F3-4613-AC4E-2E825EA3DA4A}"/>
                  </a:ext>
                </a:extLst>
              </p:cNvPr>
              <p:cNvCxnSpPr>
                <a:stCxn id="17" idx="3"/>
                <a:endCxn id="34" idx="1"/>
              </p:cNvCxnSpPr>
              <p:nvPr/>
            </p:nvCxnSpPr>
            <p:spPr>
              <a:xfrm flipV="1">
                <a:off x="6419818" y="3461978"/>
                <a:ext cx="314613" cy="79129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41" name="Arrow: Pentagon 40">
            <a:extLst>
              <a:ext uri="{FF2B5EF4-FFF2-40B4-BE49-F238E27FC236}">
                <a16:creationId xmlns:a16="http://schemas.microsoft.com/office/drawing/2014/main" id="{76C0CF21-61CD-422D-BDC0-9016C44925AB}"/>
              </a:ext>
            </a:extLst>
          </p:cNvPr>
          <p:cNvSpPr/>
          <p:nvPr/>
        </p:nvSpPr>
        <p:spPr>
          <a:xfrm>
            <a:off x="6734431" y="1610458"/>
            <a:ext cx="2845749" cy="330082"/>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October/February</a:t>
            </a:r>
          </a:p>
        </p:txBody>
      </p:sp>
      <p:grpSp>
        <p:nvGrpSpPr>
          <p:cNvPr id="65" name="Group 64">
            <a:extLst>
              <a:ext uri="{FF2B5EF4-FFF2-40B4-BE49-F238E27FC236}">
                <a16:creationId xmlns:a16="http://schemas.microsoft.com/office/drawing/2014/main" id="{D8DB0331-EE22-445D-AC33-08EF90AD74AD}"/>
              </a:ext>
            </a:extLst>
          </p:cNvPr>
          <p:cNvGrpSpPr/>
          <p:nvPr/>
        </p:nvGrpSpPr>
        <p:grpSpPr>
          <a:xfrm>
            <a:off x="8085722" y="3176228"/>
            <a:ext cx="1538196" cy="2338781"/>
            <a:chOff x="8085722" y="3176228"/>
            <a:chExt cx="1538196" cy="2338781"/>
          </a:xfrm>
        </p:grpSpPr>
        <p:sp>
          <p:nvSpPr>
            <p:cNvPr id="42" name="Rectangle: Rounded Corners 41">
              <a:extLst>
                <a:ext uri="{FF2B5EF4-FFF2-40B4-BE49-F238E27FC236}">
                  <a16:creationId xmlns:a16="http://schemas.microsoft.com/office/drawing/2014/main" id="{336B001A-46E0-49C2-99E9-1DFEFFD99DCF}"/>
                </a:ext>
              </a:extLst>
            </p:cNvPr>
            <p:cNvSpPr/>
            <p:nvPr/>
          </p:nvSpPr>
          <p:spPr>
            <a:xfrm>
              <a:off x="8228889" y="3176228"/>
              <a:ext cx="1351291"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Import External Data Develop &amp; Test</a:t>
              </a:r>
            </a:p>
          </p:txBody>
        </p:sp>
        <p:pic>
          <p:nvPicPr>
            <p:cNvPr id="43" name="Picture 42">
              <a:extLst>
                <a:ext uri="{FF2B5EF4-FFF2-40B4-BE49-F238E27FC236}">
                  <a16:creationId xmlns:a16="http://schemas.microsoft.com/office/drawing/2014/main" id="{A2C71FD9-D938-4E72-8C6F-839F96DFF412}"/>
                </a:ext>
              </a:extLst>
            </p:cNvPr>
            <p:cNvPicPr>
              <a:picLocks noChangeAspect="1"/>
            </p:cNvPicPr>
            <p:nvPr/>
          </p:nvPicPr>
          <p:blipFill>
            <a:blip r:embed="rId2"/>
            <a:stretch>
              <a:fillRect/>
            </a:stretch>
          </p:blipFill>
          <p:spPr>
            <a:xfrm>
              <a:off x="8609026" y="3747728"/>
              <a:ext cx="591015" cy="571500"/>
            </a:xfrm>
            <a:prstGeom prst="rect">
              <a:avLst/>
            </a:prstGeom>
          </p:spPr>
        </p:pic>
        <p:cxnSp>
          <p:nvCxnSpPr>
            <p:cNvPr id="47" name="Connector: Elbow 46">
              <a:extLst>
                <a:ext uri="{FF2B5EF4-FFF2-40B4-BE49-F238E27FC236}">
                  <a16:creationId xmlns:a16="http://schemas.microsoft.com/office/drawing/2014/main" id="{D293E402-B80D-4DB2-BEA3-E23F108DC225}"/>
                </a:ext>
              </a:extLst>
            </p:cNvPr>
            <p:cNvCxnSpPr>
              <a:stCxn id="34" idx="3"/>
              <a:endCxn id="42" idx="1"/>
            </p:cNvCxnSpPr>
            <p:nvPr/>
          </p:nvCxnSpPr>
          <p:spPr>
            <a:xfrm>
              <a:off x="8085722" y="3461978"/>
              <a:ext cx="143167"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Pentagon 2">
              <a:extLst>
                <a:ext uri="{FF2B5EF4-FFF2-40B4-BE49-F238E27FC236}">
                  <a16:creationId xmlns:a16="http://schemas.microsoft.com/office/drawing/2014/main" id="{C06017C8-9B67-49C0-A4B5-9D66FE948FB1}"/>
                </a:ext>
              </a:extLst>
            </p:cNvPr>
            <p:cNvSpPr/>
            <p:nvPr/>
          </p:nvSpPr>
          <p:spPr>
            <a:xfrm>
              <a:off x="8185147" y="5247542"/>
              <a:ext cx="1438771" cy="267467"/>
            </a:xfrm>
            <a:prstGeom prst="homePlat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PSU Cohort</a:t>
              </a:r>
            </a:p>
          </p:txBody>
        </p:sp>
      </p:grpSp>
      <p:sp>
        <p:nvSpPr>
          <p:cNvPr id="51" name="Arrow: Pentagon 50">
            <a:extLst>
              <a:ext uri="{FF2B5EF4-FFF2-40B4-BE49-F238E27FC236}">
                <a16:creationId xmlns:a16="http://schemas.microsoft.com/office/drawing/2014/main" id="{4AE72BED-B4C8-466A-97DB-4F9A7CEBB72B}"/>
              </a:ext>
            </a:extLst>
          </p:cNvPr>
          <p:cNvSpPr/>
          <p:nvPr/>
        </p:nvSpPr>
        <p:spPr>
          <a:xfrm>
            <a:off x="9797085" y="1610458"/>
            <a:ext cx="1914269" cy="330082"/>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Spring 2019</a:t>
            </a:r>
          </a:p>
        </p:txBody>
      </p:sp>
      <p:grpSp>
        <p:nvGrpSpPr>
          <p:cNvPr id="67" name="Group 66">
            <a:extLst>
              <a:ext uri="{FF2B5EF4-FFF2-40B4-BE49-F238E27FC236}">
                <a16:creationId xmlns:a16="http://schemas.microsoft.com/office/drawing/2014/main" id="{169EB33C-A393-443C-8F19-B87298770C93}"/>
              </a:ext>
            </a:extLst>
          </p:cNvPr>
          <p:cNvGrpSpPr/>
          <p:nvPr/>
        </p:nvGrpSpPr>
        <p:grpSpPr>
          <a:xfrm>
            <a:off x="10002509" y="2531275"/>
            <a:ext cx="1568168" cy="989839"/>
            <a:chOff x="10002509" y="2531275"/>
            <a:chExt cx="1568168" cy="989839"/>
          </a:xfrm>
        </p:grpSpPr>
        <p:sp>
          <p:nvSpPr>
            <p:cNvPr id="49" name="Rectangle: Rounded Corners 48">
              <a:extLst>
                <a:ext uri="{FF2B5EF4-FFF2-40B4-BE49-F238E27FC236}">
                  <a16:creationId xmlns:a16="http://schemas.microsoft.com/office/drawing/2014/main" id="{F77AB0DE-89EB-431A-A421-A985BA7FC747}"/>
                </a:ext>
              </a:extLst>
            </p:cNvPr>
            <p:cNvSpPr/>
            <p:nvPr/>
          </p:nvSpPr>
          <p:spPr>
            <a:xfrm>
              <a:off x="10002509" y="2531275"/>
              <a:ext cx="1568168"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Phase Exit Review</a:t>
              </a:r>
            </a:p>
          </p:txBody>
        </p:sp>
        <p:cxnSp>
          <p:nvCxnSpPr>
            <p:cNvPr id="53" name="Connector: Elbow 52">
              <a:extLst>
                <a:ext uri="{FF2B5EF4-FFF2-40B4-BE49-F238E27FC236}">
                  <a16:creationId xmlns:a16="http://schemas.microsoft.com/office/drawing/2014/main" id="{934697EE-DADD-4F93-8EEB-6745074D9E80}"/>
                </a:ext>
              </a:extLst>
            </p:cNvPr>
            <p:cNvCxnSpPr>
              <a:cxnSpLocks/>
              <a:stCxn id="50" idx="0"/>
              <a:endCxn id="49" idx="2"/>
            </p:cNvCxnSpPr>
            <p:nvPr/>
          </p:nvCxnSpPr>
          <p:spPr>
            <a:xfrm rot="5400000" flipH="1" flipV="1">
              <a:off x="10580599" y="3308770"/>
              <a:ext cx="411989"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F5844755-0746-4320-9BC7-1BF45D66964F}"/>
              </a:ext>
            </a:extLst>
          </p:cNvPr>
          <p:cNvGrpSpPr/>
          <p:nvPr/>
        </p:nvGrpSpPr>
        <p:grpSpPr>
          <a:xfrm>
            <a:off x="9580180" y="3461978"/>
            <a:ext cx="2096184" cy="1630619"/>
            <a:chOff x="9580180" y="3461978"/>
            <a:chExt cx="2096184" cy="1630619"/>
          </a:xfrm>
        </p:grpSpPr>
        <p:sp>
          <p:nvSpPr>
            <p:cNvPr id="50" name="Rectangle: Rounded Corners 49">
              <a:extLst>
                <a:ext uri="{FF2B5EF4-FFF2-40B4-BE49-F238E27FC236}">
                  <a16:creationId xmlns:a16="http://schemas.microsoft.com/office/drawing/2014/main" id="{AFFBEAAE-E3FE-424C-8E30-59DC0102F9E5}"/>
                </a:ext>
              </a:extLst>
            </p:cNvPr>
            <p:cNvSpPr/>
            <p:nvPr/>
          </p:nvSpPr>
          <p:spPr>
            <a:xfrm>
              <a:off x="10002508" y="3514764"/>
              <a:ext cx="1568169" cy="1282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t>Presentations</a:t>
              </a:r>
              <a:endParaRPr lang="en-US" sz="1200" u="sng" dirty="0"/>
            </a:p>
            <a:p>
              <a:pPr marL="171450" indent="-171450" algn="ctr">
                <a:buFontTx/>
                <a:buChar char="-"/>
              </a:pPr>
              <a:r>
                <a:rPr lang="en-US" sz="1200" dirty="0"/>
                <a:t>User Cohort</a:t>
              </a:r>
            </a:p>
            <a:p>
              <a:pPr marL="171450" indent="-171450" algn="ctr">
                <a:buFontTx/>
                <a:buChar char="-"/>
              </a:pPr>
              <a:r>
                <a:rPr lang="en-US" sz="1200" dirty="0"/>
                <a:t>Admin Cohorts</a:t>
              </a:r>
            </a:p>
            <a:p>
              <a:pPr marL="171450" indent="-171450" algn="ctr">
                <a:buFontTx/>
                <a:buChar char="-"/>
              </a:pPr>
              <a:r>
                <a:rPr lang="en-US" sz="1200" dirty="0"/>
                <a:t>AAG and/or ESRI</a:t>
              </a:r>
            </a:p>
          </p:txBody>
        </p:sp>
        <p:cxnSp>
          <p:nvCxnSpPr>
            <p:cNvPr id="55" name="Connector: Elbow 54">
              <a:extLst>
                <a:ext uri="{FF2B5EF4-FFF2-40B4-BE49-F238E27FC236}">
                  <a16:creationId xmlns:a16="http://schemas.microsoft.com/office/drawing/2014/main" id="{2D6059E2-4F18-444C-94D3-4C3E6ED9A9A5}"/>
                </a:ext>
              </a:extLst>
            </p:cNvPr>
            <p:cNvCxnSpPr>
              <a:stCxn id="42" idx="3"/>
              <a:endCxn id="50" idx="1"/>
            </p:cNvCxnSpPr>
            <p:nvPr/>
          </p:nvCxnSpPr>
          <p:spPr>
            <a:xfrm>
              <a:off x="9580180" y="3461978"/>
              <a:ext cx="422328" cy="6942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0A88534-07F0-4259-98F1-BD02FBECD34F}"/>
                </a:ext>
              </a:extLst>
            </p:cNvPr>
            <p:cNvSpPr txBox="1"/>
            <p:nvPr/>
          </p:nvSpPr>
          <p:spPr>
            <a:xfrm>
              <a:off x="10002508" y="4830987"/>
              <a:ext cx="1673856" cy="261610"/>
            </a:xfrm>
            <a:prstGeom prst="rect">
              <a:avLst/>
            </a:prstGeom>
            <a:noFill/>
          </p:spPr>
          <p:txBody>
            <a:bodyPr wrap="none" rtlCol="0">
              <a:spAutoFit/>
            </a:bodyPr>
            <a:lstStyle/>
            <a:p>
              <a:r>
                <a:rPr lang="en-US" sz="1100" dirty="0"/>
                <a:t>More Customer Discovery</a:t>
              </a:r>
            </a:p>
          </p:txBody>
        </p:sp>
      </p:grpSp>
    </p:spTree>
    <p:extLst>
      <p:ext uri="{BB962C8B-B14F-4D97-AF65-F5344CB8AC3E}">
        <p14:creationId xmlns:p14="http://schemas.microsoft.com/office/powerpoint/2010/main" val="404715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anim calcmode="lin" valueType="num">
                                      <p:cBhvr additive="base">
                                        <p:cTn id="69" dur="500" fill="hold"/>
                                        <p:tgtEl>
                                          <p:spTgt spid="61"/>
                                        </p:tgtEl>
                                        <p:attrNameLst>
                                          <p:attrName>ppt_x</p:attrName>
                                        </p:attrNameLst>
                                      </p:cBhvr>
                                      <p:tavLst>
                                        <p:tav tm="0">
                                          <p:val>
                                            <p:strVal val="#ppt_x"/>
                                          </p:val>
                                        </p:tav>
                                        <p:tav tm="100000">
                                          <p:val>
                                            <p:strVal val="#ppt_x"/>
                                          </p:val>
                                        </p:tav>
                                      </p:tavLst>
                                    </p:anim>
                                    <p:anim calcmode="lin" valueType="num">
                                      <p:cBhvr additive="base">
                                        <p:cTn id="7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additive="base">
                                        <p:cTn id="75" dur="500" fill="hold"/>
                                        <p:tgtEl>
                                          <p:spTgt spid="62"/>
                                        </p:tgtEl>
                                        <p:attrNameLst>
                                          <p:attrName>ppt_x</p:attrName>
                                        </p:attrNameLst>
                                      </p:cBhvr>
                                      <p:tavLst>
                                        <p:tav tm="0">
                                          <p:val>
                                            <p:strVal val="#ppt_x"/>
                                          </p:val>
                                        </p:tav>
                                        <p:tav tm="100000">
                                          <p:val>
                                            <p:strVal val="#ppt_x"/>
                                          </p:val>
                                        </p:tav>
                                      </p:tavLst>
                                    </p:anim>
                                    <p:anim calcmode="lin" valueType="num">
                                      <p:cBhvr additive="base">
                                        <p:cTn id="7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500" fill="hold"/>
                                        <p:tgtEl>
                                          <p:spTgt spid="64"/>
                                        </p:tgtEl>
                                        <p:attrNameLst>
                                          <p:attrName>ppt_x</p:attrName>
                                        </p:attrNameLst>
                                      </p:cBhvr>
                                      <p:tavLst>
                                        <p:tav tm="0">
                                          <p:val>
                                            <p:strVal val="#ppt_x"/>
                                          </p:val>
                                        </p:tav>
                                        <p:tav tm="100000">
                                          <p:val>
                                            <p:strVal val="#ppt_x"/>
                                          </p:val>
                                        </p:tav>
                                      </p:tavLst>
                                    </p:anim>
                                    <p:anim calcmode="lin" valueType="num">
                                      <p:cBhvr additive="base">
                                        <p:cTn id="8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additive="base">
                                        <p:cTn id="87" dur="500" fill="hold"/>
                                        <p:tgtEl>
                                          <p:spTgt spid="65"/>
                                        </p:tgtEl>
                                        <p:attrNameLst>
                                          <p:attrName>ppt_x</p:attrName>
                                        </p:attrNameLst>
                                      </p:cBhvr>
                                      <p:tavLst>
                                        <p:tav tm="0">
                                          <p:val>
                                            <p:strVal val="#ppt_x"/>
                                          </p:val>
                                        </p:tav>
                                        <p:tav tm="100000">
                                          <p:val>
                                            <p:strVal val="#ppt_x"/>
                                          </p:val>
                                        </p:tav>
                                      </p:tavLst>
                                    </p:anim>
                                    <p:anim calcmode="lin" valueType="num">
                                      <p:cBhvr additive="base">
                                        <p:cTn id="8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500" fill="hold"/>
                                        <p:tgtEl>
                                          <p:spTgt spid="66"/>
                                        </p:tgtEl>
                                        <p:attrNameLst>
                                          <p:attrName>ppt_x</p:attrName>
                                        </p:attrNameLst>
                                      </p:cBhvr>
                                      <p:tavLst>
                                        <p:tav tm="0">
                                          <p:val>
                                            <p:strVal val="#ppt_x"/>
                                          </p:val>
                                        </p:tav>
                                        <p:tav tm="100000">
                                          <p:val>
                                            <p:strVal val="#ppt_x"/>
                                          </p:val>
                                        </p:tav>
                                      </p:tavLst>
                                    </p:anim>
                                    <p:anim calcmode="lin" valueType="num">
                                      <p:cBhvr additive="base">
                                        <p:cTn id="9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67"/>
                                        </p:tgtEl>
                                        <p:attrNameLst>
                                          <p:attrName>style.visibility</p:attrName>
                                        </p:attrNameLst>
                                      </p:cBhvr>
                                      <p:to>
                                        <p:strVal val="visible"/>
                                      </p:to>
                                    </p:set>
                                    <p:anim calcmode="lin" valueType="num">
                                      <p:cBhvr additive="base">
                                        <p:cTn id="99" dur="500" fill="hold"/>
                                        <p:tgtEl>
                                          <p:spTgt spid="67"/>
                                        </p:tgtEl>
                                        <p:attrNameLst>
                                          <p:attrName>ppt_x</p:attrName>
                                        </p:attrNameLst>
                                      </p:cBhvr>
                                      <p:tavLst>
                                        <p:tav tm="0">
                                          <p:val>
                                            <p:strVal val="#ppt_x"/>
                                          </p:val>
                                        </p:tav>
                                        <p:tav tm="100000">
                                          <p:val>
                                            <p:strVal val="#ppt_x"/>
                                          </p:val>
                                        </p:tav>
                                      </p:tavLst>
                                    </p:anim>
                                    <p:anim calcmode="lin" valueType="num">
                                      <p:cBhvr additive="base">
                                        <p:cTn id="10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p:bldP spid="11" grpId="0" animBg="1"/>
      <p:bldP spid="12"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186B68C-84BC-4A6E-99D1-EE87483C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1C091803-41C2-48E0-9228-5148460C74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4" name="Rectangle 13">
            <a:extLst>
              <a:ext uri="{FF2B5EF4-FFF2-40B4-BE49-F238E27FC236}">
                <a16:creationId xmlns:a16="http://schemas.microsoft.com/office/drawing/2014/main" id="{6166C6D1-23AC-49C4-BA07-238E4E9F8C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B775CD93-9DF2-48CB-9F57-1BCA9A46C7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aphic 6">
            <a:extLst>
              <a:ext uri="{FF2B5EF4-FFF2-40B4-BE49-F238E27FC236}">
                <a16:creationId xmlns:a16="http://schemas.microsoft.com/office/drawing/2014/main" id="{A5FC2659-59AB-4EC4-8496-A4F1AE3912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3078" y="2576514"/>
            <a:ext cx="1705848" cy="1705848"/>
          </a:xfrm>
          <a:prstGeom prst="rect">
            <a:avLst/>
          </a:prstGeom>
        </p:spPr>
      </p:pic>
      <p:sp>
        <p:nvSpPr>
          <p:cNvPr id="2" name="Title 1">
            <a:extLst>
              <a:ext uri="{FF2B5EF4-FFF2-40B4-BE49-F238E27FC236}">
                <a16:creationId xmlns:a16="http://schemas.microsoft.com/office/drawing/2014/main" id="{4C2CBCAA-E47A-49B5-96B4-64801FAAAA68}"/>
              </a:ext>
            </a:extLst>
          </p:cNvPr>
          <p:cNvSpPr>
            <a:spLocks noGrp="1"/>
          </p:cNvSpPr>
          <p:nvPr>
            <p:ph type="title"/>
          </p:nvPr>
        </p:nvSpPr>
        <p:spPr>
          <a:xfrm>
            <a:off x="774700" y="762000"/>
            <a:ext cx="3759200" cy="3340100"/>
          </a:xfrm>
        </p:spPr>
        <p:txBody>
          <a:bodyPr>
            <a:normAutofit/>
          </a:bodyPr>
          <a:lstStyle/>
          <a:p>
            <a:r>
              <a:rPr lang="en-US">
                <a:solidFill>
                  <a:srgbClr val="FFFFFF"/>
                </a:solidFill>
              </a:rPr>
              <a:t>Next Step</a:t>
            </a:r>
          </a:p>
        </p:txBody>
      </p:sp>
      <p:sp>
        <p:nvSpPr>
          <p:cNvPr id="3" name="Content Placeholder 2">
            <a:extLst>
              <a:ext uri="{FF2B5EF4-FFF2-40B4-BE49-F238E27FC236}">
                <a16:creationId xmlns:a16="http://schemas.microsoft.com/office/drawing/2014/main" id="{E62A1001-42EC-4F87-BCB0-A8BD18E5F3D9}"/>
              </a:ext>
            </a:extLst>
          </p:cNvPr>
          <p:cNvSpPr>
            <a:spLocks noGrp="1"/>
          </p:cNvSpPr>
          <p:nvPr>
            <p:ph idx="1"/>
          </p:nvPr>
        </p:nvSpPr>
        <p:spPr>
          <a:xfrm>
            <a:off x="7658103" y="795548"/>
            <a:ext cx="3759198" cy="5275603"/>
          </a:xfrm>
        </p:spPr>
        <p:txBody>
          <a:bodyPr anchor="ctr">
            <a:normAutofit/>
          </a:bodyPr>
          <a:lstStyle/>
          <a:p>
            <a:r>
              <a:rPr lang="en-US" sz="2000" dirty="0"/>
              <a:t>Would you be willing to be an early stage participant in the CareerMap project by providing your career information and giving feedback? </a:t>
            </a:r>
          </a:p>
          <a:p>
            <a:endParaRPr lang="en-US" sz="2000" dirty="0"/>
          </a:p>
          <a:p>
            <a:r>
              <a:rPr lang="en-US" sz="2000" dirty="0"/>
              <a:t>Email me at </a:t>
            </a:r>
            <a:r>
              <a:rPr lang="en-US" sz="2000" dirty="0">
                <a:hlinkClick r:id="rId4"/>
              </a:rPr>
              <a:t>rkg5191@psu.edu</a:t>
            </a:r>
            <a:endParaRPr lang="en-US" sz="2000" dirty="0"/>
          </a:p>
          <a:p>
            <a:endParaRPr lang="en-US" sz="2000" dirty="0"/>
          </a:p>
          <a:p>
            <a:r>
              <a:rPr lang="en-US" sz="2000" dirty="0"/>
              <a:t>Thank you!</a:t>
            </a:r>
          </a:p>
        </p:txBody>
      </p:sp>
    </p:spTree>
    <p:extLst>
      <p:ext uri="{BB962C8B-B14F-4D97-AF65-F5344CB8AC3E}">
        <p14:creationId xmlns:p14="http://schemas.microsoft.com/office/powerpoint/2010/main" val="62335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37" y="1576839"/>
            <a:ext cx="2212335" cy="1445392"/>
          </a:xfrm>
          <a:prstGeom prst="rect">
            <a:avLst/>
          </a:prstGeom>
        </p:spPr>
      </p:pic>
      <p:sp>
        <p:nvSpPr>
          <p:cNvPr id="2" name="TextBox 1">
            <a:extLst>
              <a:ext uri="{FF2B5EF4-FFF2-40B4-BE49-F238E27FC236}">
                <a16:creationId xmlns:a16="http://schemas.microsoft.com/office/drawing/2014/main" id="{EABA360D-C012-4EE3-BF43-0EDE9B378914}"/>
              </a:ext>
            </a:extLst>
          </p:cNvPr>
          <p:cNvSpPr txBox="1"/>
          <p:nvPr/>
        </p:nvSpPr>
        <p:spPr>
          <a:xfrm>
            <a:off x="1128617" y="449868"/>
            <a:ext cx="1177374" cy="769441"/>
          </a:xfrm>
          <a:prstGeom prst="rect">
            <a:avLst/>
          </a:prstGeom>
          <a:solidFill>
            <a:schemeClr val="bg2">
              <a:lumMod val="90000"/>
            </a:schemeClr>
          </a:solidFill>
        </p:spPr>
        <p:txBody>
          <a:bodyPr wrap="none" rtlCol="0">
            <a:spAutoFit/>
          </a:bodyPr>
          <a:lstStyle/>
          <a:p>
            <a:r>
              <a:rPr lang="en-US" sz="4400" dirty="0"/>
              <a:t>Jobs</a:t>
            </a:r>
          </a:p>
        </p:txBody>
      </p:sp>
      <p:grpSp>
        <p:nvGrpSpPr>
          <p:cNvPr id="14" name="Group 13">
            <a:extLst>
              <a:ext uri="{FF2B5EF4-FFF2-40B4-BE49-F238E27FC236}">
                <a16:creationId xmlns:a16="http://schemas.microsoft.com/office/drawing/2014/main" id="{7C568134-0408-4724-8D3D-E9C597C5E19E}"/>
              </a:ext>
            </a:extLst>
          </p:cNvPr>
          <p:cNvGrpSpPr/>
          <p:nvPr/>
        </p:nvGrpSpPr>
        <p:grpSpPr>
          <a:xfrm>
            <a:off x="3054940" y="1376316"/>
            <a:ext cx="6241196" cy="1645915"/>
            <a:chOff x="372833" y="1643484"/>
            <a:chExt cx="6241196" cy="1645915"/>
          </a:xfrm>
        </p:grpSpPr>
        <p:sp>
          <p:nvSpPr>
            <p:cNvPr id="6" name="Rectangle: Rounded Corners 5">
              <a:extLst>
                <a:ext uri="{FF2B5EF4-FFF2-40B4-BE49-F238E27FC236}">
                  <a16:creationId xmlns:a16="http://schemas.microsoft.com/office/drawing/2014/main" id="{945CFD52-411F-4EA7-A9E5-AC9221334434}"/>
                </a:ext>
              </a:extLst>
            </p:cNvPr>
            <p:cNvSpPr/>
            <p:nvPr/>
          </p:nvSpPr>
          <p:spPr>
            <a:xfrm>
              <a:off x="441617" y="2064606"/>
              <a:ext cx="6132352" cy="12247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F93CE18-2B27-4FDE-8558-0B9ECAB02C32}"/>
                </a:ext>
              </a:extLst>
            </p:cNvPr>
            <p:cNvSpPr txBox="1"/>
            <p:nvPr/>
          </p:nvSpPr>
          <p:spPr>
            <a:xfrm>
              <a:off x="559314" y="2215338"/>
              <a:ext cx="1114985" cy="923330"/>
            </a:xfrm>
            <a:prstGeom prst="rect">
              <a:avLst/>
            </a:prstGeom>
            <a:solidFill>
              <a:schemeClr val="bg2">
                <a:lumMod val="90000"/>
              </a:schemeClr>
            </a:solidFill>
            <a:ln>
              <a:solidFill>
                <a:schemeClr val="tx1"/>
              </a:solidFill>
            </a:ln>
          </p:spPr>
          <p:txBody>
            <a:bodyPr wrap="none" rtlCol="0">
              <a:spAutoFit/>
            </a:bodyPr>
            <a:lstStyle/>
            <a:p>
              <a:r>
                <a:rPr lang="en-US" dirty="0"/>
                <a:t>Education</a:t>
              </a:r>
            </a:p>
            <a:p>
              <a:pPr marL="285750" indent="-285750">
                <a:buFontTx/>
                <a:buChar char="-"/>
              </a:pPr>
              <a:r>
                <a:rPr lang="en-US" sz="1200" dirty="0"/>
                <a:t>Major</a:t>
              </a:r>
            </a:p>
            <a:p>
              <a:pPr marL="285750" indent="-285750">
                <a:buFontTx/>
                <a:buChar char="-"/>
              </a:pPr>
              <a:r>
                <a:rPr lang="en-US" sz="1200" dirty="0"/>
                <a:t>School</a:t>
              </a:r>
            </a:p>
            <a:p>
              <a:pPr marL="285750" indent="-285750">
                <a:buFontTx/>
                <a:buChar char="-"/>
              </a:pPr>
              <a:endParaRPr lang="en-US" sz="1200" dirty="0"/>
            </a:p>
          </p:txBody>
        </p:sp>
        <p:sp>
          <p:nvSpPr>
            <p:cNvPr id="8" name="TextBox 7">
              <a:extLst>
                <a:ext uri="{FF2B5EF4-FFF2-40B4-BE49-F238E27FC236}">
                  <a16:creationId xmlns:a16="http://schemas.microsoft.com/office/drawing/2014/main" id="{F2A9DC33-E60B-43E7-B11B-3B68F5714F60}"/>
                </a:ext>
              </a:extLst>
            </p:cNvPr>
            <p:cNvSpPr txBox="1"/>
            <p:nvPr/>
          </p:nvSpPr>
          <p:spPr>
            <a:xfrm>
              <a:off x="2163009" y="2215338"/>
              <a:ext cx="1100429" cy="923330"/>
            </a:xfrm>
            <a:prstGeom prst="rect">
              <a:avLst/>
            </a:prstGeom>
            <a:solidFill>
              <a:schemeClr val="bg2">
                <a:lumMod val="90000"/>
              </a:schemeClr>
            </a:solidFill>
            <a:ln>
              <a:solidFill>
                <a:schemeClr val="tx1"/>
              </a:solidFill>
            </a:ln>
          </p:spPr>
          <p:txBody>
            <a:bodyPr wrap="none" rtlCol="0">
              <a:spAutoFit/>
            </a:bodyPr>
            <a:lstStyle/>
            <a:p>
              <a:r>
                <a:rPr lang="en-US" dirty="0"/>
                <a:t>Job 1</a:t>
              </a:r>
            </a:p>
            <a:p>
              <a:pPr marL="285750" indent="-285750">
                <a:buFontTx/>
                <a:buChar char="-"/>
              </a:pPr>
              <a:r>
                <a:rPr lang="en-US" sz="1200" dirty="0"/>
                <a:t>Company </a:t>
              </a:r>
            </a:p>
            <a:p>
              <a:pPr marL="285750" indent="-285750">
                <a:buFontTx/>
                <a:buChar char="-"/>
              </a:pPr>
              <a:r>
                <a:rPr lang="en-US" sz="1200" dirty="0"/>
                <a:t>Title</a:t>
              </a:r>
            </a:p>
            <a:p>
              <a:pPr marL="285750" indent="-285750">
                <a:buFontTx/>
                <a:buChar char="-"/>
              </a:pPr>
              <a:r>
                <a:rPr lang="en-US" sz="1200" dirty="0"/>
                <a:t>Industry</a:t>
              </a:r>
            </a:p>
          </p:txBody>
        </p:sp>
        <p:sp>
          <p:nvSpPr>
            <p:cNvPr id="9" name="TextBox 8">
              <a:extLst>
                <a:ext uri="{FF2B5EF4-FFF2-40B4-BE49-F238E27FC236}">
                  <a16:creationId xmlns:a16="http://schemas.microsoft.com/office/drawing/2014/main" id="{9C56F181-D5E7-4A19-A685-FD105550157A}"/>
                </a:ext>
              </a:extLst>
            </p:cNvPr>
            <p:cNvSpPr txBox="1"/>
            <p:nvPr/>
          </p:nvSpPr>
          <p:spPr>
            <a:xfrm>
              <a:off x="3752148" y="2215338"/>
              <a:ext cx="1100429" cy="923330"/>
            </a:xfrm>
            <a:prstGeom prst="rect">
              <a:avLst/>
            </a:prstGeom>
            <a:solidFill>
              <a:schemeClr val="bg2">
                <a:lumMod val="90000"/>
              </a:schemeClr>
            </a:solidFill>
            <a:ln>
              <a:solidFill>
                <a:schemeClr val="tx1"/>
              </a:solidFill>
            </a:ln>
          </p:spPr>
          <p:txBody>
            <a:bodyPr wrap="none" rtlCol="0">
              <a:spAutoFit/>
            </a:bodyPr>
            <a:lstStyle/>
            <a:p>
              <a:r>
                <a:rPr lang="en-US" dirty="0"/>
                <a:t>Job 2</a:t>
              </a:r>
            </a:p>
            <a:p>
              <a:pPr marL="285750" indent="-285750">
                <a:buFontTx/>
                <a:buChar char="-"/>
              </a:pPr>
              <a:r>
                <a:rPr lang="en-US" sz="1200" dirty="0"/>
                <a:t>Company </a:t>
              </a:r>
            </a:p>
            <a:p>
              <a:pPr marL="285750" indent="-285750">
                <a:buFontTx/>
                <a:buChar char="-"/>
              </a:pPr>
              <a:r>
                <a:rPr lang="en-US" sz="1200" dirty="0"/>
                <a:t>Title</a:t>
              </a:r>
            </a:p>
            <a:p>
              <a:pPr marL="285750" indent="-285750">
                <a:buFontTx/>
                <a:buChar char="-"/>
              </a:pPr>
              <a:r>
                <a:rPr lang="en-US" sz="1200" dirty="0"/>
                <a:t>Industry</a:t>
              </a:r>
            </a:p>
          </p:txBody>
        </p:sp>
        <p:sp>
          <p:nvSpPr>
            <p:cNvPr id="10" name="TextBox 9">
              <a:extLst>
                <a:ext uri="{FF2B5EF4-FFF2-40B4-BE49-F238E27FC236}">
                  <a16:creationId xmlns:a16="http://schemas.microsoft.com/office/drawing/2014/main" id="{C3FDCE8F-AA81-4E31-A309-75100EB0EB9D}"/>
                </a:ext>
              </a:extLst>
            </p:cNvPr>
            <p:cNvSpPr txBox="1"/>
            <p:nvPr/>
          </p:nvSpPr>
          <p:spPr>
            <a:xfrm>
              <a:off x="5341287" y="2215338"/>
              <a:ext cx="1100429" cy="923330"/>
            </a:xfrm>
            <a:prstGeom prst="rect">
              <a:avLst/>
            </a:prstGeom>
            <a:solidFill>
              <a:schemeClr val="bg2">
                <a:lumMod val="90000"/>
              </a:schemeClr>
            </a:solidFill>
            <a:ln>
              <a:solidFill>
                <a:schemeClr val="tx1"/>
              </a:solidFill>
            </a:ln>
          </p:spPr>
          <p:txBody>
            <a:bodyPr wrap="none" rtlCol="0">
              <a:spAutoFit/>
            </a:bodyPr>
            <a:lstStyle/>
            <a:p>
              <a:r>
                <a:rPr lang="en-US" dirty="0"/>
                <a:t>Job 3</a:t>
              </a:r>
            </a:p>
            <a:p>
              <a:pPr marL="285750" indent="-285750">
                <a:buFontTx/>
                <a:buChar char="-"/>
              </a:pPr>
              <a:r>
                <a:rPr lang="en-US" sz="1200" dirty="0"/>
                <a:t>Company </a:t>
              </a:r>
            </a:p>
            <a:p>
              <a:pPr marL="285750" indent="-285750">
                <a:buFontTx/>
                <a:buChar char="-"/>
              </a:pPr>
              <a:r>
                <a:rPr lang="en-US" sz="1200" dirty="0"/>
                <a:t>Title</a:t>
              </a:r>
            </a:p>
            <a:p>
              <a:pPr marL="285750" indent="-285750">
                <a:buFontTx/>
                <a:buChar char="-"/>
              </a:pPr>
              <a:r>
                <a:rPr lang="en-US" sz="1200" dirty="0"/>
                <a:t>Industry</a:t>
              </a:r>
            </a:p>
          </p:txBody>
        </p:sp>
        <p:sp>
          <p:nvSpPr>
            <p:cNvPr id="11" name="Arrow: Right 10">
              <a:extLst>
                <a:ext uri="{FF2B5EF4-FFF2-40B4-BE49-F238E27FC236}">
                  <a16:creationId xmlns:a16="http://schemas.microsoft.com/office/drawing/2014/main" id="{19923240-3178-4FC3-860B-FD19F915D5E7}"/>
                </a:ext>
              </a:extLst>
            </p:cNvPr>
            <p:cNvSpPr/>
            <p:nvPr/>
          </p:nvSpPr>
          <p:spPr>
            <a:xfrm>
              <a:off x="1674299" y="2493412"/>
              <a:ext cx="488710" cy="25167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B8E0528-E0BB-46FA-93D5-7E264A291E2A}"/>
                </a:ext>
              </a:extLst>
            </p:cNvPr>
            <p:cNvSpPr/>
            <p:nvPr/>
          </p:nvSpPr>
          <p:spPr>
            <a:xfrm>
              <a:off x="3263438" y="2493412"/>
              <a:ext cx="488710" cy="25167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BC8F6A7-4D1B-4297-B005-C33097F1C2DE}"/>
                </a:ext>
              </a:extLst>
            </p:cNvPr>
            <p:cNvSpPr/>
            <p:nvPr/>
          </p:nvSpPr>
          <p:spPr>
            <a:xfrm>
              <a:off x="4852577" y="2493412"/>
              <a:ext cx="488710" cy="25167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A8D9FE5-A3DB-471F-BDD2-D1AE1AE7B80B}"/>
                </a:ext>
              </a:extLst>
            </p:cNvPr>
            <p:cNvSpPr txBox="1"/>
            <p:nvPr/>
          </p:nvSpPr>
          <p:spPr>
            <a:xfrm>
              <a:off x="372833" y="1643484"/>
              <a:ext cx="6241196" cy="369332"/>
            </a:xfrm>
            <a:prstGeom prst="rect">
              <a:avLst/>
            </a:prstGeom>
            <a:noFill/>
          </p:spPr>
          <p:txBody>
            <a:bodyPr wrap="none" rtlCol="0">
              <a:spAutoFit/>
            </a:bodyPr>
            <a:lstStyle/>
            <a:p>
              <a:r>
                <a:rPr lang="en-US" dirty="0"/>
                <a:t>An individual’s career is a linked succession of education and jobs</a:t>
              </a:r>
            </a:p>
          </p:txBody>
        </p:sp>
      </p:grpSp>
      <p:sp>
        <p:nvSpPr>
          <p:cNvPr id="4" name="TextBox 3"/>
          <p:cNvSpPr txBox="1"/>
          <p:nvPr/>
        </p:nvSpPr>
        <p:spPr>
          <a:xfrm>
            <a:off x="5945691" y="3796607"/>
            <a:ext cx="5523252" cy="2462213"/>
          </a:xfrm>
          <a:prstGeom prst="rect">
            <a:avLst/>
          </a:prstGeom>
          <a:solidFill>
            <a:schemeClr val="bg2"/>
          </a:solidFill>
        </p:spPr>
        <p:txBody>
          <a:bodyPr wrap="square" rtlCol="0">
            <a:spAutoFit/>
          </a:bodyPr>
          <a:lstStyle/>
          <a:p>
            <a:pPr fontAlgn="t"/>
            <a:endParaRPr lang="en-US" dirty="0"/>
          </a:p>
          <a:p>
            <a:pPr fontAlgn="t"/>
            <a:r>
              <a:rPr lang="en-US" dirty="0"/>
              <a:t>The Bureau of Labor Statistics (BLS) </a:t>
            </a:r>
            <a:r>
              <a:rPr lang="en-US" b="1" i="1" u="sng" dirty="0"/>
              <a:t>never</a:t>
            </a:r>
            <a:r>
              <a:rPr lang="en-US" dirty="0"/>
              <a:t> has attempted to estimate the number of times people change careers in the course of their working lives. The reason we have not produced such estimates is that no consensus has emerged on what constitutes a career change.” </a:t>
            </a:r>
          </a:p>
          <a:p>
            <a:pPr fontAlgn="t"/>
            <a:endParaRPr lang="en-US" dirty="0"/>
          </a:p>
          <a:p>
            <a:pPr algn="r" fontAlgn="t"/>
            <a:r>
              <a:rPr lang="en-US" sz="1400" dirty="0"/>
              <a:t>Bureau of Labor Statistics</a:t>
            </a:r>
          </a:p>
          <a:p>
            <a:pPr algn="r" fontAlgn="t"/>
            <a:r>
              <a:rPr lang="en-US" sz="1400" dirty="0"/>
              <a:t>https://www.bls.gov/nls/nlsfaqs.htm</a:t>
            </a:r>
          </a:p>
        </p:txBody>
      </p:sp>
      <p:grpSp>
        <p:nvGrpSpPr>
          <p:cNvPr id="20" name="Group 19">
            <a:extLst>
              <a:ext uri="{FF2B5EF4-FFF2-40B4-BE49-F238E27FC236}">
                <a16:creationId xmlns:a16="http://schemas.microsoft.com/office/drawing/2014/main" id="{C825E493-3B3B-4D71-B280-8C9839DA31C8}"/>
              </a:ext>
            </a:extLst>
          </p:cNvPr>
          <p:cNvGrpSpPr/>
          <p:nvPr/>
        </p:nvGrpSpPr>
        <p:grpSpPr>
          <a:xfrm>
            <a:off x="9491944" y="434820"/>
            <a:ext cx="2037512" cy="2626574"/>
            <a:chOff x="9491944" y="434820"/>
            <a:chExt cx="2037512" cy="2626574"/>
          </a:xfrm>
        </p:grpSpPr>
        <p:pic>
          <p:nvPicPr>
            <p:cNvPr id="5" name="Picture 4">
              <a:extLst>
                <a:ext uri="{FF2B5EF4-FFF2-40B4-BE49-F238E27FC236}">
                  <a16:creationId xmlns:a16="http://schemas.microsoft.com/office/drawing/2014/main" id="{9C060E5B-2A9B-40FB-A281-4FA778D37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944" y="1446453"/>
              <a:ext cx="2037512" cy="1614941"/>
            </a:xfrm>
            <a:prstGeom prst="rect">
              <a:avLst/>
            </a:prstGeom>
          </p:spPr>
        </p:pic>
        <p:sp>
          <p:nvSpPr>
            <p:cNvPr id="19" name="TextBox 18">
              <a:extLst>
                <a:ext uri="{FF2B5EF4-FFF2-40B4-BE49-F238E27FC236}">
                  <a16:creationId xmlns:a16="http://schemas.microsoft.com/office/drawing/2014/main" id="{09969FD3-87E8-4C6F-B3ED-F64A1A99E2B6}"/>
                </a:ext>
              </a:extLst>
            </p:cNvPr>
            <p:cNvSpPr txBox="1"/>
            <p:nvPr/>
          </p:nvSpPr>
          <p:spPr>
            <a:xfrm>
              <a:off x="9552456" y="434820"/>
              <a:ext cx="1916487" cy="769441"/>
            </a:xfrm>
            <a:prstGeom prst="rect">
              <a:avLst/>
            </a:prstGeom>
            <a:solidFill>
              <a:schemeClr val="bg2">
                <a:lumMod val="90000"/>
              </a:schemeClr>
            </a:solidFill>
          </p:spPr>
          <p:txBody>
            <a:bodyPr wrap="none" rtlCol="0">
              <a:spAutoFit/>
            </a:bodyPr>
            <a:lstStyle/>
            <a:p>
              <a:r>
                <a:rPr lang="en-US" sz="4400" dirty="0"/>
                <a:t>Careers</a:t>
              </a:r>
            </a:p>
          </p:txBody>
        </p:sp>
      </p:grpSp>
      <p:sp>
        <p:nvSpPr>
          <p:cNvPr id="17" name="TextBox 16">
            <a:extLst>
              <a:ext uri="{FF2B5EF4-FFF2-40B4-BE49-F238E27FC236}">
                <a16:creationId xmlns:a16="http://schemas.microsoft.com/office/drawing/2014/main" id="{3EB5BCDC-019B-415D-B994-F2C91B983E2A}"/>
              </a:ext>
            </a:extLst>
          </p:cNvPr>
          <p:cNvSpPr txBox="1"/>
          <p:nvPr/>
        </p:nvSpPr>
        <p:spPr>
          <a:xfrm>
            <a:off x="568560" y="3643815"/>
            <a:ext cx="2672861" cy="1754326"/>
          </a:xfrm>
          <a:prstGeom prst="rect">
            <a:avLst/>
          </a:prstGeom>
          <a:solidFill>
            <a:schemeClr val="bg2"/>
          </a:solidFill>
        </p:spPr>
        <p:txBody>
          <a:bodyPr wrap="square" rtlCol="0">
            <a:spAutoFit/>
          </a:bodyPr>
          <a:lstStyle/>
          <a:p>
            <a:pPr fontAlgn="t"/>
            <a:r>
              <a:rPr lang="en-US" dirty="0"/>
              <a:t>“These younger baby boomers held an average of 11.7 jobs from ages 18 to 48.”</a:t>
            </a:r>
          </a:p>
          <a:p>
            <a:pPr fontAlgn="t"/>
            <a:endParaRPr lang="en-US" dirty="0"/>
          </a:p>
          <a:p>
            <a:pPr fontAlgn="t"/>
            <a:r>
              <a:rPr lang="en-US" dirty="0"/>
              <a:t>Bureau of Labor Statistics </a:t>
            </a:r>
          </a:p>
        </p:txBody>
      </p:sp>
    </p:spTree>
    <p:extLst>
      <p:ext uri="{BB962C8B-B14F-4D97-AF65-F5344CB8AC3E}">
        <p14:creationId xmlns:p14="http://schemas.microsoft.com/office/powerpoint/2010/main" val="203097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B547373F-AF2E-4907-B442-9F902B387F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6592A-270C-4737-B78D-2486E4F3C6DC}"/>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br>
              <a:rPr lang="en-US" sz="3600">
                <a:solidFill>
                  <a:schemeClr val="bg1"/>
                </a:solidFill>
              </a:rPr>
            </a:br>
            <a:endParaRPr lang="en-US" sz="3600">
              <a:solidFill>
                <a:schemeClr val="bg1"/>
              </a:solidFill>
            </a:endParaRPr>
          </a:p>
        </p:txBody>
      </p:sp>
      <p:sp>
        <p:nvSpPr>
          <p:cNvPr id="10" name="Rectangle 9">
            <a:extLst>
              <a:ext uri="{FF2B5EF4-FFF2-40B4-BE49-F238E27FC236}">
                <a16:creationId xmlns:a16="http://schemas.microsoft.com/office/drawing/2014/main" id="{628E8476-1B34-49DD-A42F-17634CEFF00B}"/>
              </a:ext>
            </a:extLst>
          </p:cNvPr>
          <p:cNvSpPr/>
          <p:nvPr/>
        </p:nvSpPr>
        <p:spPr>
          <a:xfrm>
            <a:off x="1028701" y="510183"/>
            <a:ext cx="2886074" cy="1200329"/>
          </a:xfrm>
          <a:prstGeom prst="rect">
            <a:avLst/>
          </a:prstGeom>
        </p:spPr>
        <p:txBody>
          <a:bodyPr wrap="square">
            <a:spAutoFit/>
          </a:bodyPr>
          <a:lstStyle/>
          <a:p>
            <a:r>
              <a:rPr lang="en-US" sz="3600" dirty="0">
                <a:solidFill>
                  <a:schemeClr val="bg1"/>
                </a:solidFill>
              </a:rPr>
              <a:t>The LinkedIn Effect</a:t>
            </a:r>
          </a:p>
        </p:txBody>
      </p:sp>
      <p:sp>
        <p:nvSpPr>
          <p:cNvPr id="13" name="Content Placeholder 2">
            <a:extLst>
              <a:ext uri="{FF2B5EF4-FFF2-40B4-BE49-F238E27FC236}">
                <a16:creationId xmlns:a16="http://schemas.microsoft.com/office/drawing/2014/main" id="{E54894E8-BA0C-465C-9F09-912C7795F754}"/>
              </a:ext>
            </a:extLst>
          </p:cNvPr>
          <p:cNvSpPr>
            <a:spLocks noGrp="1"/>
          </p:cNvSpPr>
          <p:nvPr>
            <p:ph sz="half" idx="1"/>
          </p:nvPr>
        </p:nvSpPr>
        <p:spPr>
          <a:xfrm>
            <a:off x="562062" y="2461845"/>
            <a:ext cx="5533938" cy="3745231"/>
          </a:xfrm>
          <a:solidFill>
            <a:schemeClr val="accent6">
              <a:lumMod val="60000"/>
              <a:lumOff val="40000"/>
            </a:schemeClr>
          </a:solidFill>
        </p:spPr>
        <p:txBody>
          <a:bodyPr>
            <a:noAutofit/>
          </a:bodyPr>
          <a:lstStyle/>
          <a:p>
            <a:pPr marL="0" indent="0">
              <a:buNone/>
            </a:pPr>
            <a:r>
              <a:rPr lang="en-US" sz="2000" dirty="0"/>
              <a:t>The data is increasingly out there. </a:t>
            </a:r>
          </a:p>
          <a:p>
            <a:pPr marL="0" indent="0">
              <a:buNone/>
            </a:pPr>
            <a:r>
              <a:rPr lang="en-US" sz="2000" dirty="0"/>
              <a:t>People are willing to share their information</a:t>
            </a:r>
          </a:p>
          <a:p>
            <a:pPr marL="0" indent="0">
              <a:buNone/>
            </a:pPr>
            <a:r>
              <a:rPr lang="en-US" dirty="0">
                <a:solidFill>
                  <a:srgbClr val="FF0000"/>
                </a:solidFill>
              </a:rPr>
              <a:t>But</a:t>
            </a:r>
            <a:endParaRPr lang="en-US" sz="2000" dirty="0">
              <a:solidFill>
                <a:srgbClr val="FF0000"/>
              </a:solidFill>
            </a:endParaRPr>
          </a:p>
          <a:p>
            <a:pPr marL="0" indent="0">
              <a:buNone/>
            </a:pPr>
            <a:r>
              <a:rPr lang="en-US" sz="2000" dirty="0"/>
              <a:t>It is not in a form to be easily consumed</a:t>
            </a:r>
          </a:p>
          <a:p>
            <a:pPr marL="0" indent="0">
              <a:buNone/>
            </a:pPr>
            <a:r>
              <a:rPr lang="en-US" sz="2000" dirty="0"/>
              <a:t>Doesn’t allow for searching and visualizing to help plan and network</a:t>
            </a:r>
          </a:p>
          <a:p>
            <a:pPr marL="0" indent="0">
              <a:buNone/>
            </a:pPr>
            <a:r>
              <a:rPr lang="en-US" sz="2000" dirty="0"/>
              <a:t>Doesn’t bring in other data about jobs that would provide a richer story</a:t>
            </a:r>
          </a:p>
          <a:p>
            <a:pPr marL="0" indent="0">
              <a:buNone/>
            </a:pPr>
            <a:r>
              <a:rPr lang="en-US" sz="2000" dirty="0"/>
              <a:t>Doesn’t ask about the story behind why people shifted jobs</a:t>
            </a:r>
          </a:p>
        </p:txBody>
      </p:sp>
      <p:pic>
        <p:nvPicPr>
          <p:cNvPr id="6" name="Picture 5">
            <a:extLst>
              <a:ext uri="{FF2B5EF4-FFF2-40B4-BE49-F238E27FC236}">
                <a16:creationId xmlns:a16="http://schemas.microsoft.com/office/drawing/2014/main" id="{C8C12C00-9409-4809-955E-E1DF0196735A}"/>
              </a:ext>
            </a:extLst>
          </p:cNvPr>
          <p:cNvPicPr/>
          <p:nvPr/>
        </p:nvPicPr>
        <p:blipFill>
          <a:blip r:embed="rId2">
            <a:extLst>
              <a:ext uri="{28A0092B-C50C-407E-A947-70E740481C1C}">
                <a14:useLocalDpi xmlns:a14="http://schemas.microsoft.com/office/drawing/2010/main" val="0"/>
              </a:ext>
            </a:extLst>
          </a:blip>
          <a:stretch>
            <a:fillRect/>
          </a:stretch>
        </p:blipFill>
        <p:spPr>
          <a:xfrm>
            <a:off x="7422955" y="1784985"/>
            <a:ext cx="3324860" cy="3745230"/>
          </a:xfrm>
          <a:prstGeom prst="rect">
            <a:avLst/>
          </a:prstGeom>
        </p:spPr>
      </p:pic>
    </p:spTree>
    <p:extLst>
      <p:ext uri="{BB962C8B-B14F-4D97-AF65-F5344CB8AC3E}">
        <p14:creationId xmlns:p14="http://schemas.microsoft.com/office/powerpoint/2010/main" val="26921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Effect transition="in" filter="fade">
                                      <p:cBhvr>
                                        <p:cTn id="29" dur="1000"/>
                                        <p:tgtEl>
                                          <p:spTgt spid="13">
                                            <p:txEl>
                                              <p:pRg st="4" end="4"/>
                                            </p:txEl>
                                          </p:spTgt>
                                        </p:tgtEl>
                                      </p:cBhvr>
                                    </p:animEffect>
                                    <p:anim calcmode="lin" valueType="num">
                                      <p:cBhvr>
                                        <p:cTn id="3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3">
                                            <p:txEl>
                                              <p:pRg st="5" end="5"/>
                                            </p:txEl>
                                          </p:spTgt>
                                        </p:tgtEl>
                                        <p:attrNameLst>
                                          <p:attrName>style.visibility</p:attrName>
                                        </p:attrNameLst>
                                      </p:cBhvr>
                                      <p:to>
                                        <p:strVal val="visible"/>
                                      </p:to>
                                    </p:set>
                                    <p:animEffect transition="in" filter="fade">
                                      <p:cBhvr>
                                        <p:cTn id="36" dur="1000"/>
                                        <p:tgtEl>
                                          <p:spTgt spid="13">
                                            <p:txEl>
                                              <p:pRg st="5" end="5"/>
                                            </p:txEl>
                                          </p:spTgt>
                                        </p:tgtEl>
                                      </p:cBhvr>
                                    </p:animEffect>
                                    <p:anim calcmode="lin" valueType="num">
                                      <p:cBhvr>
                                        <p:cTn id="37"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xEl>
                                              <p:pRg st="6" end="6"/>
                                            </p:txEl>
                                          </p:spTgt>
                                        </p:tgtEl>
                                        <p:attrNameLst>
                                          <p:attrName>style.visibility</p:attrName>
                                        </p:attrNameLst>
                                      </p:cBhvr>
                                      <p:to>
                                        <p:strVal val="visible"/>
                                      </p:to>
                                    </p:set>
                                    <p:animEffect transition="in" filter="fade">
                                      <p:cBhvr>
                                        <p:cTn id="43" dur="1000"/>
                                        <p:tgtEl>
                                          <p:spTgt spid="13">
                                            <p:txEl>
                                              <p:pRg st="6" end="6"/>
                                            </p:txEl>
                                          </p:spTgt>
                                        </p:tgtEl>
                                      </p:cBhvr>
                                    </p:animEffect>
                                    <p:anim calcmode="lin" valueType="num">
                                      <p:cBhvr>
                                        <p:cTn id="44"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p:cNvSpPr>
            <a:spLocks noGrp="1"/>
          </p:cNvSpPr>
          <p:nvPr>
            <p:ph type="title"/>
          </p:nvPr>
        </p:nvSpPr>
        <p:spPr>
          <a:xfrm>
            <a:off x="838200" y="171162"/>
            <a:ext cx="2840182" cy="2371148"/>
          </a:xfrm>
        </p:spPr>
        <p:txBody>
          <a:bodyPr>
            <a:normAutofit/>
          </a:bodyPr>
          <a:lstStyle/>
          <a:p>
            <a:r>
              <a:rPr lang="en-US" sz="3200" dirty="0">
                <a:solidFill>
                  <a:srgbClr val="FFFFFF"/>
                </a:solidFill>
              </a:rPr>
              <a:t>The Problem?</a:t>
            </a:r>
          </a:p>
        </p:txBody>
      </p:sp>
      <p:sp>
        <p:nvSpPr>
          <p:cNvPr id="2" name="Content Placeholder 1"/>
          <p:cNvSpPr>
            <a:spLocks noGrp="1"/>
          </p:cNvSpPr>
          <p:nvPr>
            <p:ph idx="1"/>
          </p:nvPr>
        </p:nvSpPr>
        <p:spPr>
          <a:xfrm>
            <a:off x="4164012" y="752475"/>
            <a:ext cx="7189787" cy="5424488"/>
          </a:xfrm>
        </p:spPr>
        <p:txBody>
          <a:bodyPr>
            <a:normAutofit fontScale="77500" lnSpcReduction="20000"/>
          </a:bodyPr>
          <a:lstStyle/>
          <a:p>
            <a:pPr marL="0" indent="0">
              <a:spcBef>
                <a:spcPts val="1800"/>
              </a:spcBef>
              <a:buNone/>
            </a:pPr>
            <a:r>
              <a:rPr lang="en-US" sz="2400" b="1" dirty="0"/>
              <a:t>     </a:t>
            </a:r>
            <a:r>
              <a:rPr lang="en-US" sz="3200" b="1" dirty="0"/>
              <a:t> For the Students and Alumni</a:t>
            </a:r>
          </a:p>
          <a:p>
            <a:pPr marL="171450" indent="-171450"/>
            <a:r>
              <a:rPr lang="en-US" sz="2100" dirty="0"/>
              <a:t>Career paths are too general, need specifics based on real people</a:t>
            </a:r>
          </a:p>
          <a:p>
            <a:pPr marL="171450" indent="-171450"/>
            <a:r>
              <a:rPr lang="en-US" sz="2100" dirty="0"/>
              <a:t>College and career counseling is not specific enough with respect to time, major, location, or industry</a:t>
            </a:r>
          </a:p>
          <a:p>
            <a:pPr marL="171450" indent="-171450"/>
            <a:r>
              <a:rPr lang="en-US" sz="2100" dirty="0"/>
              <a:t>Career information isn’t recent enough to reflect current job market and emerging trends – data is not real time</a:t>
            </a:r>
          </a:p>
          <a:p>
            <a:pPr marL="171450" indent="-171450"/>
            <a:r>
              <a:rPr lang="en-US" sz="2100" dirty="0"/>
              <a:t>No clear path or data to show impact of additional education on career advancement</a:t>
            </a:r>
          </a:p>
          <a:p>
            <a:pPr marL="171450" indent="-171450"/>
            <a:r>
              <a:rPr lang="en-US" sz="2100" dirty="0"/>
              <a:t>No way to connect to alumni with similar career experiences, especially past jobs</a:t>
            </a:r>
          </a:p>
          <a:p>
            <a:pPr marL="0" indent="0">
              <a:buNone/>
            </a:pPr>
            <a:endParaRPr lang="en-US" sz="2100" dirty="0"/>
          </a:p>
          <a:p>
            <a:pPr marL="0" indent="0">
              <a:buNone/>
            </a:pPr>
            <a:r>
              <a:rPr lang="en-US" sz="2400" b="1" dirty="0"/>
              <a:t>       </a:t>
            </a:r>
            <a:r>
              <a:rPr lang="en-US" b="1" dirty="0"/>
              <a:t>For the University</a:t>
            </a:r>
          </a:p>
          <a:p>
            <a:r>
              <a:rPr lang="en-US" sz="2400" dirty="0"/>
              <a:t>Lack of real-time information about students and alumni hinders decision making</a:t>
            </a:r>
          </a:p>
          <a:p>
            <a:pPr lvl="1"/>
            <a:r>
              <a:rPr lang="en-US" sz="2100" dirty="0"/>
              <a:t>How to stay relevant and connect alumni to ongoing education</a:t>
            </a:r>
          </a:p>
          <a:p>
            <a:pPr lvl="1"/>
            <a:r>
              <a:rPr lang="en-US" sz="2100" dirty="0"/>
              <a:t>How to design courses for the latest needs in the marketplace</a:t>
            </a:r>
          </a:p>
          <a:p>
            <a:r>
              <a:rPr lang="en-US" sz="2400" dirty="0"/>
              <a:t>Limited view does not allow for benchmarking with other universities</a:t>
            </a:r>
          </a:p>
          <a:p>
            <a:r>
              <a:rPr lang="en-US" sz="2400" dirty="0"/>
              <a:t>Hard to market to students and alumni without hard data about where alumni find jobs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483" y="3400426"/>
            <a:ext cx="457200" cy="457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081" y="623889"/>
            <a:ext cx="457200" cy="457200"/>
          </a:xfrm>
          <a:prstGeom prst="rect">
            <a:avLst/>
          </a:prstGeom>
        </p:spPr>
      </p:pic>
      <p:sp>
        <p:nvSpPr>
          <p:cNvPr id="3" name="TextBox 2">
            <a:extLst>
              <a:ext uri="{FF2B5EF4-FFF2-40B4-BE49-F238E27FC236}">
                <a16:creationId xmlns:a16="http://schemas.microsoft.com/office/drawing/2014/main" id="{35C98E73-0C72-474A-BFBE-AEDD278EE041}"/>
              </a:ext>
            </a:extLst>
          </p:cNvPr>
          <p:cNvSpPr txBox="1"/>
          <p:nvPr/>
        </p:nvSpPr>
        <p:spPr>
          <a:xfrm>
            <a:off x="634278" y="4240405"/>
            <a:ext cx="3248025" cy="1200329"/>
          </a:xfrm>
          <a:prstGeom prst="rect">
            <a:avLst/>
          </a:prstGeom>
          <a:solidFill>
            <a:schemeClr val="accent5">
              <a:lumMod val="60000"/>
              <a:lumOff val="40000"/>
            </a:schemeClr>
          </a:solidFill>
        </p:spPr>
        <p:txBody>
          <a:bodyPr wrap="square" rtlCol="0">
            <a:spAutoFit/>
          </a:bodyPr>
          <a:lstStyle/>
          <a:p>
            <a:r>
              <a:rPr lang="en-US" sz="2400" dirty="0"/>
              <a:t>The underlying problem is a lack of tools and data</a:t>
            </a:r>
          </a:p>
        </p:txBody>
      </p:sp>
    </p:spTree>
    <p:extLst>
      <p:ext uri="{BB962C8B-B14F-4D97-AF65-F5344CB8AC3E}">
        <p14:creationId xmlns:p14="http://schemas.microsoft.com/office/powerpoint/2010/main" val="418329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 calcmode="lin" valueType="num">
                                      <p:cBhvr additive="base">
                                        <p:cTn id="5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 calcmode="lin" valueType="num">
                                      <p:cBhvr additive="base">
                                        <p:cTn id="6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9" end="9"/>
                                            </p:txEl>
                                          </p:spTgt>
                                        </p:tgtEl>
                                        <p:attrNameLst>
                                          <p:attrName>style.visibility</p:attrName>
                                        </p:attrNameLst>
                                      </p:cBhvr>
                                      <p:to>
                                        <p:strVal val="visible"/>
                                      </p:to>
                                    </p:set>
                                    <p:anim calcmode="lin" valueType="num">
                                      <p:cBhvr additive="base">
                                        <p:cTn id="6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
                                            <p:txEl>
                                              <p:pRg st="10" end="10"/>
                                            </p:txEl>
                                          </p:spTgt>
                                        </p:tgtEl>
                                        <p:attrNameLst>
                                          <p:attrName>style.visibility</p:attrName>
                                        </p:attrNameLst>
                                      </p:cBhvr>
                                      <p:to>
                                        <p:strVal val="visible"/>
                                      </p:to>
                                    </p:set>
                                    <p:anim calcmode="lin" valueType="num">
                                      <p:cBhvr additive="base">
                                        <p:cTn id="7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
                                            <p:txEl>
                                              <p:pRg st="11" end="11"/>
                                            </p:txEl>
                                          </p:spTgt>
                                        </p:tgtEl>
                                        <p:attrNameLst>
                                          <p:attrName>style.visibility</p:attrName>
                                        </p:attrNameLst>
                                      </p:cBhvr>
                                      <p:to>
                                        <p:strVal val="visible"/>
                                      </p:to>
                                    </p:set>
                                    <p:anim calcmode="lin" valueType="num">
                                      <p:cBhvr additive="base">
                                        <p:cTn id="7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
                                            <p:txEl>
                                              <p:pRg st="12" end="12"/>
                                            </p:txEl>
                                          </p:spTgt>
                                        </p:tgtEl>
                                        <p:attrNameLst>
                                          <p:attrName>style.visibility</p:attrName>
                                        </p:attrNameLst>
                                      </p:cBhvr>
                                      <p:to>
                                        <p:strVal val="visible"/>
                                      </p:to>
                                    </p:set>
                                    <p:anim calcmode="lin" valueType="num">
                                      <p:cBhvr additive="base">
                                        <p:cTn id="8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FD4A0-9CE3-4026-B035-030F48D6B0FE}"/>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Literature Search Thrusts</a:t>
            </a:r>
          </a:p>
        </p:txBody>
      </p:sp>
      <p:graphicFrame>
        <p:nvGraphicFramePr>
          <p:cNvPr id="4" name="Content Placeholder 3">
            <a:extLst>
              <a:ext uri="{FF2B5EF4-FFF2-40B4-BE49-F238E27FC236}">
                <a16:creationId xmlns:a16="http://schemas.microsoft.com/office/drawing/2014/main" id="{1E3D7EDF-BF03-407F-8E7A-9CA500B496E7}"/>
              </a:ext>
            </a:extLst>
          </p:cNvPr>
          <p:cNvGraphicFramePr>
            <a:graphicFrameLocks noGrp="1"/>
          </p:cNvGraphicFramePr>
          <p:nvPr>
            <p:ph idx="1"/>
            <p:extLst>
              <p:ext uri="{D42A27DB-BD31-4B8C-83A1-F6EECF244321}">
                <p14:modId xmlns:p14="http://schemas.microsoft.com/office/powerpoint/2010/main" val="1442439433"/>
              </p:ext>
            </p:extLst>
          </p:nvPr>
        </p:nvGraphicFramePr>
        <p:xfrm>
          <a:off x="4976813" y="963613"/>
          <a:ext cx="6376987" cy="4930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293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68D86-F6CC-4839-A4CA-E3FEA6ACA934}"/>
              </a:ext>
            </a:extLst>
          </p:cNvPr>
          <p:cNvSpPr>
            <a:spLocks noGrp="1"/>
          </p:cNvSpPr>
          <p:nvPr>
            <p:ph type="title"/>
          </p:nvPr>
        </p:nvSpPr>
        <p:spPr/>
        <p:txBody>
          <a:bodyPr/>
          <a:lstStyle/>
          <a:p>
            <a:r>
              <a:rPr lang="en-US" dirty="0"/>
              <a:t>Research Thrust 1 – Career Mapping</a:t>
            </a:r>
          </a:p>
        </p:txBody>
      </p:sp>
      <p:graphicFrame>
        <p:nvGraphicFramePr>
          <p:cNvPr id="4" name="Content Placeholder 3">
            <a:extLst>
              <a:ext uri="{FF2B5EF4-FFF2-40B4-BE49-F238E27FC236}">
                <a16:creationId xmlns:a16="http://schemas.microsoft.com/office/drawing/2014/main" id="{A4E8BAC4-3F67-48AE-801E-38EEB31116FA}"/>
              </a:ext>
            </a:extLst>
          </p:cNvPr>
          <p:cNvGraphicFramePr>
            <a:graphicFrameLocks noGrp="1"/>
          </p:cNvGraphicFramePr>
          <p:nvPr>
            <p:ph idx="1"/>
            <p:extLst>
              <p:ext uri="{D42A27DB-BD31-4B8C-83A1-F6EECF244321}">
                <p14:modId xmlns:p14="http://schemas.microsoft.com/office/powerpoint/2010/main" val="1066570789"/>
              </p:ext>
            </p:extLst>
          </p:nvPr>
        </p:nvGraphicFramePr>
        <p:xfrm>
          <a:off x="956346" y="1690688"/>
          <a:ext cx="4538443" cy="3886818"/>
        </p:xfrm>
        <a:graphic>
          <a:graphicData uri="http://schemas.openxmlformats.org/drawingml/2006/table">
            <a:tbl>
              <a:tblPr>
                <a:tableStyleId>{D7AC3CCA-C797-4891-BE02-D94E43425B78}</a:tableStyleId>
              </a:tblPr>
              <a:tblGrid>
                <a:gridCol w="4538443">
                  <a:extLst>
                    <a:ext uri="{9D8B030D-6E8A-4147-A177-3AD203B41FA5}">
                      <a16:colId xmlns:a16="http://schemas.microsoft.com/office/drawing/2014/main" val="2201962451"/>
                    </a:ext>
                  </a:extLst>
                </a:gridCol>
              </a:tblGrid>
              <a:tr h="206928">
                <a:tc>
                  <a:txBody>
                    <a:bodyPr/>
                    <a:lstStyle/>
                    <a:p>
                      <a:pPr marL="0" marR="0" fontAlgn="t">
                        <a:spcBef>
                          <a:spcPts val="0"/>
                        </a:spcBef>
                        <a:spcAft>
                          <a:spcPts val="0"/>
                        </a:spcAft>
                      </a:pPr>
                      <a:r>
                        <a:rPr lang="en-US" sz="1800" dirty="0">
                          <a:effectLst/>
                        </a:rPr>
                        <a:t>Journal</a:t>
                      </a:r>
                      <a:endParaRPr lang="en-US" sz="800" dirty="0">
                        <a:effectLst/>
                        <a:latin typeface="Calibri" panose="020F0502020204030204" pitchFamily="34" charset="0"/>
                      </a:endParaRPr>
                    </a:p>
                  </a:txBody>
                  <a:tcPr marL="39043" marR="39043" marT="39043" marB="39043"/>
                </a:tc>
                <a:extLst>
                  <a:ext uri="{0D108BD9-81ED-4DB2-BD59-A6C34878D82A}">
                    <a16:rowId xmlns:a16="http://schemas.microsoft.com/office/drawing/2014/main" val="2748515994"/>
                  </a:ext>
                </a:extLst>
              </a:tr>
              <a:tr h="206928">
                <a:tc>
                  <a:txBody>
                    <a:bodyPr/>
                    <a:lstStyle/>
                    <a:p>
                      <a:pPr marL="0" marR="0" fontAlgn="t">
                        <a:spcBef>
                          <a:spcPts val="0"/>
                        </a:spcBef>
                        <a:spcAft>
                          <a:spcPts val="0"/>
                        </a:spcAft>
                      </a:pPr>
                      <a:r>
                        <a:rPr lang="en-US" sz="800" dirty="0">
                          <a:effectLst/>
                        </a:rPr>
                        <a:t>Transactions in GIS</a:t>
                      </a:r>
                      <a:endParaRPr lang="en-US" sz="800" dirty="0">
                        <a:effectLst/>
                        <a:latin typeface="Calibri" panose="020F0502020204030204" pitchFamily="34" charset="0"/>
                      </a:endParaRPr>
                    </a:p>
                  </a:txBody>
                  <a:tcPr marL="39043" marR="39043" marT="39043" marB="39043"/>
                </a:tc>
                <a:extLst>
                  <a:ext uri="{0D108BD9-81ED-4DB2-BD59-A6C34878D82A}">
                    <a16:rowId xmlns:a16="http://schemas.microsoft.com/office/drawing/2014/main" val="2498608153"/>
                  </a:ext>
                </a:extLst>
              </a:tr>
              <a:tr h="206928">
                <a:tc>
                  <a:txBody>
                    <a:bodyPr/>
                    <a:lstStyle/>
                    <a:p>
                      <a:pPr marL="0" marR="0" fontAlgn="t">
                        <a:spcBef>
                          <a:spcPts val="0"/>
                        </a:spcBef>
                        <a:spcAft>
                          <a:spcPts val="0"/>
                        </a:spcAft>
                      </a:pPr>
                      <a:r>
                        <a:rPr lang="en-US" sz="800">
                          <a:effectLst/>
                        </a:rPr>
                        <a:t>GIScience &amp; Remote Sensing</a:t>
                      </a:r>
                      <a:endParaRPr lang="en-US" sz="800">
                        <a:solidFill>
                          <a:srgbClr val="000000"/>
                        </a:solidFill>
                        <a:effectLst/>
                        <a:latin typeface="Calibri" panose="020F0502020204030204" pitchFamily="34" charset="0"/>
                      </a:endParaRPr>
                    </a:p>
                  </a:txBody>
                  <a:tcPr marL="39043" marR="39043" marT="39043" marB="39043"/>
                </a:tc>
                <a:extLst>
                  <a:ext uri="{0D108BD9-81ED-4DB2-BD59-A6C34878D82A}">
                    <a16:rowId xmlns:a16="http://schemas.microsoft.com/office/drawing/2014/main" val="8503488"/>
                  </a:ext>
                </a:extLst>
              </a:tr>
              <a:tr h="206928">
                <a:tc>
                  <a:txBody>
                    <a:bodyPr/>
                    <a:lstStyle/>
                    <a:p>
                      <a:pPr marL="0" marR="0" fontAlgn="t">
                        <a:spcBef>
                          <a:spcPts val="0"/>
                        </a:spcBef>
                        <a:spcAft>
                          <a:spcPts val="0"/>
                        </a:spcAft>
                      </a:pPr>
                      <a:r>
                        <a:rPr lang="en-US" sz="800" dirty="0">
                          <a:effectLst/>
                        </a:rPr>
                        <a:t>Computers &amp; Geoscience</a:t>
                      </a:r>
                      <a:endParaRPr lang="en-US" sz="800" dirty="0">
                        <a:solidFill>
                          <a:srgbClr val="000000"/>
                        </a:solidFill>
                        <a:effectLst/>
                        <a:latin typeface="Calibri" panose="020F0502020204030204" pitchFamily="34" charset="0"/>
                      </a:endParaRPr>
                    </a:p>
                  </a:txBody>
                  <a:tcPr marL="39043" marR="39043" marT="39043" marB="39043"/>
                </a:tc>
                <a:extLst>
                  <a:ext uri="{0D108BD9-81ED-4DB2-BD59-A6C34878D82A}">
                    <a16:rowId xmlns:a16="http://schemas.microsoft.com/office/drawing/2014/main" val="3515307048"/>
                  </a:ext>
                </a:extLst>
              </a:tr>
              <a:tr h="206928">
                <a:tc>
                  <a:txBody>
                    <a:bodyPr/>
                    <a:lstStyle/>
                    <a:p>
                      <a:pPr marL="0" marR="0" fontAlgn="t">
                        <a:spcBef>
                          <a:spcPts val="0"/>
                        </a:spcBef>
                        <a:spcAft>
                          <a:spcPts val="0"/>
                        </a:spcAft>
                      </a:pPr>
                      <a:r>
                        <a:rPr lang="en-US" sz="800">
                          <a:effectLst/>
                        </a:rPr>
                        <a:t>Cartography and Geographic Information Science</a:t>
                      </a:r>
                      <a:endParaRPr lang="en-US" sz="800">
                        <a:solidFill>
                          <a:srgbClr val="000000"/>
                        </a:solidFill>
                        <a:effectLst/>
                        <a:latin typeface="Calibri" panose="020F0502020204030204" pitchFamily="34" charset="0"/>
                      </a:endParaRPr>
                    </a:p>
                  </a:txBody>
                  <a:tcPr marL="39043" marR="39043" marT="39043" marB="39043"/>
                </a:tc>
                <a:extLst>
                  <a:ext uri="{0D108BD9-81ED-4DB2-BD59-A6C34878D82A}">
                    <a16:rowId xmlns:a16="http://schemas.microsoft.com/office/drawing/2014/main" val="2558489413"/>
                  </a:ext>
                </a:extLst>
              </a:tr>
              <a:tr h="209856">
                <a:tc>
                  <a:txBody>
                    <a:bodyPr/>
                    <a:lstStyle/>
                    <a:p>
                      <a:pPr marL="0" marR="0" fontAlgn="t">
                        <a:spcBef>
                          <a:spcPts val="0"/>
                        </a:spcBef>
                        <a:spcAft>
                          <a:spcPts val="0"/>
                        </a:spcAft>
                      </a:pPr>
                      <a:r>
                        <a:rPr lang="en-US" sz="900" dirty="0">
                          <a:effectLst/>
                        </a:rPr>
                        <a:t>Annals of the Association of American Geographers </a:t>
                      </a:r>
                      <a:endParaRPr lang="en-US" sz="1400" dirty="0">
                        <a:effectLst/>
                      </a:endParaRPr>
                    </a:p>
                  </a:txBody>
                  <a:tcPr marL="39043" marR="39043" marT="39043" marB="39043"/>
                </a:tc>
                <a:extLst>
                  <a:ext uri="{0D108BD9-81ED-4DB2-BD59-A6C34878D82A}">
                    <a16:rowId xmlns:a16="http://schemas.microsoft.com/office/drawing/2014/main" val="2345892005"/>
                  </a:ext>
                </a:extLst>
              </a:tr>
              <a:tr h="206928">
                <a:tc>
                  <a:txBody>
                    <a:bodyPr/>
                    <a:lstStyle/>
                    <a:p>
                      <a:pPr marL="0" marR="0" fontAlgn="t">
                        <a:spcBef>
                          <a:spcPts val="0"/>
                        </a:spcBef>
                        <a:spcAft>
                          <a:spcPts val="0"/>
                        </a:spcAft>
                      </a:pPr>
                      <a:r>
                        <a:rPr lang="en-US" sz="800" dirty="0" err="1">
                          <a:effectLst/>
                        </a:rPr>
                        <a:t>Geoiformatics</a:t>
                      </a:r>
                      <a:endParaRPr lang="en-US" sz="800" dirty="0">
                        <a:effectLst/>
                        <a:latin typeface="Calibri" panose="020F0502020204030204" pitchFamily="34" charset="0"/>
                      </a:endParaRPr>
                    </a:p>
                  </a:txBody>
                  <a:tcPr marL="39043" marR="39043" marT="39043" marB="39043"/>
                </a:tc>
                <a:extLst>
                  <a:ext uri="{0D108BD9-81ED-4DB2-BD59-A6C34878D82A}">
                    <a16:rowId xmlns:a16="http://schemas.microsoft.com/office/drawing/2014/main" val="64844509"/>
                  </a:ext>
                </a:extLst>
              </a:tr>
              <a:tr h="209856">
                <a:tc>
                  <a:txBody>
                    <a:bodyPr/>
                    <a:lstStyle/>
                    <a:p>
                      <a:pPr marL="0" marR="0" fontAlgn="t">
                        <a:spcBef>
                          <a:spcPts val="0"/>
                        </a:spcBef>
                        <a:spcAft>
                          <a:spcPts val="0"/>
                        </a:spcAft>
                      </a:pPr>
                      <a:r>
                        <a:rPr lang="en-US" sz="900" dirty="0">
                          <a:effectLst/>
                        </a:rPr>
                        <a:t>ISPRS International Journal of Geo-Information (IJGI) </a:t>
                      </a:r>
                      <a:endParaRPr lang="en-US" sz="1400" dirty="0">
                        <a:effectLst/>
                      </a:endParaRPr>
                    </a:p>
                  </a:txBody>
                  <a:tcPr marL="39043" marR="39043" marT="39043" marB="39043"/>
                </a:tc>
                <a:extLst>
                  <a:ext uri="{0D108BD9-81ED-4DB2-BD59-A6C34878D82A}">
                    <a16:rowId xmlns:a16="http://schemas.microsoft.com/office/drawing/2014/main" val="633980178"/>
                  </a:ext>
                </a:extLst>
              </a:tr>
              <a:tr h="206928">
                <a:tc>
                  <a:txBody>
                    <a:bodyPr/>
                    <a:lstStyle/>
                    <a:p>
                      <a:pPr marL="0" marR="0" fontAlgn="t">
                        <a:spcBef>
                          <a:spcPts val="0"/>
                        </a:spcBef>
                        <a:spcAft>
                          <a:spcPts val="0"/>
                        </a:spcAft>
                      </a:pPr>
                      <a:r>
                        <a:rPr lang="en-US" sz="800" dirty="0">
                          <a:effectLst/>
                        </a:rPr>
                        <a:t>International Journal of Geographical Information Science (IJGIS) </a:t>
                      </a:r>
                      <a:endParaRPr lang="en-US" sz="800" dirty="0">
                        <a:effectLst/>
                        <a:latin typeface="Calibri" panose="020F0502020204030204" pitchFamily="34" charset="0"/>
                      </a:endParaRPr>
                    </a:p>
                  </a:txBody>
                  <a:tcPr marL="39043" marR="39043" marT="39043" marB="39043"/>
                </a:tc>
                <a:extLst>
                  <a:ext uri="{0D108BD9-81ED-4DB2-BD59-A6C34878D82A}">
                    <a16:rowId xmlns:a16="http://schemas.microsoft.com/office/drawing/2014/main" val="2603868974"/>
                  </a:ext>
                </a:extLst>
              </a:tr>
              <a:tr h="206928">
                <a:tc>
                  <a:txBody>
                    <a:bodyPr/>
                    <a:lstStyle/>
                    <a:p>
                      <a:pPr marL="0" marR="0" fontAlgn="t">
                        <a:spcBef>
                          <a:spcPts val="0"/>
                        </a:spcBef>
                        <a:spcAft>
                          <a:spcPts val="0"/>
                        </a:spcAft>
                      </a:pPr>
                      <a:r>
                        <a:rPr lang="en-US" sz="800" dirty="0">
                          <a:effectLst/>
                        </a:rPr>
                        <a:t>International Journal of Health Geographics </a:t>
                      </a:r>
                      <a:endParaRPr lang="en-US" sz="800" dirty="0">
                        <a:effectLst/>
                        <a:latin typeface="Calibri" panose="020F0502020204030204" pitchFamily="34" charset="0"/>
                      </a:endParaRPr>
                    </a:p>
                  </a:txBody>
                  <a:tcPr marL="39043" marR="39043" marT="39043" marB="39043"/>
                </a:tc>
                <a:extLst>
                  <a:ext uri="{0D108BD9-81ED-4DB2-BD59-A6C34878D82A}">
                    <a16:rowId xmlns:a16="http://schemas.microsoft.com/office/drawing/2014/main" val="1364765074"/>
                  </a:ext>
                </a:extLst>
              </a:tr>
              <a:tr h="206928">
                <a:tc>
                  <a:txBody>
                    <a:bodyPr/>
                    <a:lstStyle/>
                    <a:p>
                      <a:pPr marL="0" marR="0" fontAlgn="t">
                        <a:spcBef>
                          <a:spcPts val="0"/>
                        </a:spcBef>
                        <a:spcAft>
                          <a:spcPts val="0"/>
                        </a:spcAft>
                      </a:pPr>
                      <a:r>
                        <a:rPr lang="en-US" sz="800" dirty="0">
                          <a:effectLst/>
                        </a:rPr>
                        <a:t>Journal of Geographical Systems -- Geographical Information, Analysis, Theory and Decision </a:t>
                      </a:r>
                      <a:endParaRPr lang="en-US" sz="800" dirty="0">
                        <a:effectLst/>
                        <a:latin typeface="Calibri" panose="020F0502020204030204" pitchFamily="34" charset="0"/>
                      </a:endParaRPr>
                    </a:p>
                  </a:txBody>
                  <a:tcPr marL="39043" marR="39043" marT="39043" marB="39043"/>
                </a:tc>
                <a:extLst>
                  <a:ext uri="{0D108BD9-81ED-4DB2-BD59-A6C34878D82A}">
                    <a16:rowId xmlns:a16="http://schemas.microsoft.com/office/drawing/2014/main" val="3843674472"/>
                  </a:ext>
                </a:extLst>
              </a:tr>
              <a:tr h="206928">
                <a:tc>
                  <a:txBody>
                    <a:bodyPr/>
                    <a:lstStyle/>
                    <a:p>
                      <a:pPr marL="0" marR="0" fontAlgn="t">
                        <a:spcBef>
                          <a:spcPts val="0"/>
                        </a:spcBef>
                        <a:spcAft>
                          <a:spcPts val="0"/>
                        </a:spcAft>
                      </a:pPr>
                      <a:r>
                        <a:rPr lang="en-US" sz="800" dirty="0">
                          <a:effectLst/>
                        </a:rPr>
                        <a:t>Journal of Spatial Science (TJSS) </a:t>
                      </a:r>
                      <a:endParaRPr lang="en-US" sz="800" dirty="0">
                        <a:effectLst/>
                        <a:latin typeface="Calibri" panose="020F0502020204030204" pitchFamily="34" charset="0"/>
                      </a:endParaRPr>
                    </a:p>
                  </a:txBody>
                  <a:tcPr marL="39043" marR="39043" marT="39043" marB="39043"/>
                </a:tc>
                <a:extLst>
                  <a:ext uri="{0D108BD9-81ED-4DB2-BD59-A6C34878D82A}">
                    <a16:rowId xmlns:a16="http://schemas.microsoft.com/office/drawing/2014/main" val="2833934601"/>
                  </a:ext>
                </a:extLst>
              </a:tr>
              <a:tr h="206928">
                <a:tc>
                  <a:txBody>
                    <a:bodyPr/>
                    <a:lstStyle/>
                    <a:p>
                      <a:pPr marL="0" marR="0" fontAlgn="t">
                        <a:spcBef>
                          <a:spcPts val="0"/>
                        </a:spcBef>
                        <a:spcAft>
                          <a:spcPts val="0"/>
                        </a:spcAft>
                      </a:pPr>
                      <a:r>
                        <a:rPr lang="en-US" sz="800" dirty="0">
                          <a:effectLst/>
                        </a:rPr>
                        <a:t>Annals of GIS (TAGI) </a:t>
                      </a:r>
                      <a:endParaRPr lang="en-US" sz="800" dirty="0">
                        <a:effectLst/>
                        <a:latin typeface="Calibri" panose="020F0502020204030204" pitchFamily="34" charset="0"/>
                      </a:endParaRPr>
                    </a:p>
                  </a:txBody>
                  <a:tcPr marL="39043" marR="39043" marT="39043" marB="39043"/>
                </a:tc>
                <a:extLst>
                  <a:ext uri="{0D108BD9-81ED-4DB2-BD59-A6C34878D82A}">
                    <a16:rowId xmlns:a16="http://schemas.microsoft.com/office/drawing/2014/main" val="2759576232"/>
                  </a:ext>
                </a:extLst>
              </a:tr>
              <a:tr h="206928">
                <a:tc>
                  <a:txBody>
                    <a:bodyPr/>
                    <a:lstStyle/>
                    <a:p>
                      <a:pPr marL="0" marR="0" fontAlgn="t">
                        <a:spcBef>
                          <a:spcPts val="0"/>
                        </a:spcBef>
                        <a:spcAft>
                          <a:spcPts val="0"/>
                        </a:spcAft>
                      </a:pPr>
                      <a:r>
                        <a:rPr lang="en-US" sz="800" dirty="0">
                          <a:effectLst/>
                        </a:rPr>
                        <a:t>Cartographica -- The International Journal for Geographic Information and </a:t>
                      </a:r>
                      <a:r>
                        <a:rPr lang="en-US" sz="800" dirty="0" err="1">
                          <a:effectLst/>
                        </a:rPr>
                        <a:t>Geovisualization</a:t>
                      </a:r>
                      <a:r>
                        <a:rPr lang="en-US" sz="800" dirty="0">
                          <a:effectLst/>
                        </a:rPr>
                        <a:t> </a:t>
                      </a:r>
                      <a:endParaRPr lang="en-US" sz="800" dirty="0">
                        <a:effectLst/>
                        <a:latin typeface="Calibri" panose="020F0502020204030204" pitchFamily="34" charset="0"/>
                      </a:endParaRPr>
                    </a:p>
                  </a:txBody>
                  <a:tcPr marL="39043" marR="39043" marT="39043" marB="39043"/>
                </a:tc>
                <a:extLst>
                  <a:ext uri="{0D108BD9-81ED-4DB2-BD59-A6C34878D82A}">
                    <a16:rowId xmlns:a16="http://schemas.microsoft.com/office/drawing/2014/main" val="3837509800"/>
                  </a:ext>
                </a:extLst>
              </a:tr>
              <a:tr h="206928">
                <a:tc>
                  <a:txBody>
                    <a:bodyPr/>
                    <a:lstStyle/>
                    <a:p>
                      <a:pPr marL="0" marR="0" fontAlgn="t">
                        <a:spcBef>
                          <a:spcPts val="0"/>
                        </a:spcBef>
                        <a:spcAft>
                          <a:spcPts val="0"/>
                        </a:spcAft>
                      </a:pPr>
                      <a:r>
                        <a:rPr lang="en-US" sz="800" dirty="0">
                          <a:effectLst/>
                        </a:rPr>
                        <a:t>Geo-spatial Information Science </a:t>
                      </a:r>
                      <a:endParaRPr lang="en-US" sz="800" dirty="0">
                        <a:effectLst/>
                        <a:latin typeface="Calibri" panose="020F0502020204030204" pitchFamily="34" charset="0"/>
                      </a:endParaRPr>
                    </a:p>
                  </a:txBody>
                  <a:tcPr marL="39043" marR="39043" marT="39043" marB="39043"/>
                </a:tc>
                <a:extLst>
                  <a:ext uri="{0D108BD9-81ED-4DB2-BD59-A6C34878D82A}">
                    <a16:rowId xmlns:a16="http://schemas.microsoft.com/office/drawing/2014/main" val="237545099"/>
                  </a:ext>
                </a:extLst>
              </a:tr>
              <a:tr h="206928">
                <a:tc>
                  <a:txBody>
                    <a:bodyPr/>
                    <a:lstStyle/>
                    <a:p>
                      <a:pPr marL="0" marR="0" fontAlgn="t">
                        <a:spcBef>
                          <a:spcPts val="0"/>
                        </a:spcBef>
                        <a:spcAft>
                          <a:spcPts val="0"/>
                        </a:spcAft>
                      </a:pPr>
                      <a:r>
                        <a:rPr lang="en-US" sz="800" dirty="0">
                          <a:effectLst/>
                        </a:rPr>
                        <a:t>Geomatica </a:t>
                      </a:r>
                      <a:endParaRPr lang="en-US" sz="800" dirty="0">
                        <a:effectLst/>
                        <a:latin typeface="Calibri" panose="020F0502020204030204" pitchFamily="34" charset="0"/>
                      </a:endParaRPr>
                    </a:p>
                  </a:txBody>
                  <a:tcPr marL="39043" marR="39043" marT="39043" marB="39043"/>
                </a:tc>
                <a:extLst>
                  <a:ext uri="{0D108BD9-81ED-4DB2-BD59-A6C34878D82A}">
                    <a16:rowId xmlns:a16="http://schemas.microsoft.com/office/drawing/2014/main" val="1913184377"/>
                  </a:ext>
                </a:extLst>
              </a:tr>
              <a:tr h="206928">
                <a:tc>
                  <a:txBody>
                    <a:bodyPr/>
                    <a:lstStyle/>
                    <a:p>
                      <a:pPr marL="0" marR="0" fontAlgn="t">
                        <a:spcBef>
                          <a:spcPts val="0"/>
                        </a:spcBef>
                        <a:spcAft>
                          <a:spcPts val="0"/>
                        </a:spcAft>
                      </a:pPr>
                      <a:r>
                        <a:rPr lang="en-US" sz="800" dirty="0">
                          <a:effectLst/>
                        </a:rPr>
                        <a:t>Journal of Location Based Services (TLBS) </a:t>
                      </a:r>
                      <a:endParaRPr lang="en-US" sz="800" dirty="0">
                        <a:effectLst/>
                        <a:latin typeface="Calibri" panose="020F0502020204030204" pitchFamily="34" charset="0"/>
                      </a:endParaRPr>
                    </a:p>
                  </a:txBody>
                  <a:tcPr marL="39043" marR="39043" marT="39043" marB="39043"/>
                </a:tc>
                <a:extLst>
                  <a:ext uri="{0D108BD9-81ED-4DB2-BD59-A6C34878D82A}">
                    <a16:rowId xmlns:a16="http://schemas.microsoft.com/office/drawing/2014/main" val="2440149268"/>
                  </a:ext>
                </a:extLst>
              </a:tr>
              <a:tr h="206928">
                <a:tc>
                  <a:txBody>
                    <a:bodyPr/>
                    <a:lstStyle/>
                    <a:p>
                      <a:pPr marL="0" marR="0" fontAlgn="t">
                        <a:spcBef>
                          <a:spcPts val="0"/>
                        </a:spcBef>
                        <a:spcAft>
                          <a:spcPts val="0"/>
                        </a:spcAft>
                      </a:pPr>
                      <a:r>
                        <a:rPr lang="en-US" sz="800" dirty="0">
                          <a:effectLst/>
                        </a:rPr>
                        <a:t>Journal of Spatial Information Science (JOSIS) </a:t>
                      </a:r>
                      <a:endParaRPr lang="en-US" sz="800" dirty="0">
                        <a:effectLst/>
                        <a:latin typeface="Calibri" panose="020F0502020204030204" pitchFamily="34" charset="0"/>
                      </a:endParaRPr>
                    </a:p>
                  </a:txBody>
                  <a:tcPr marL="39043" marR="39043" marT="39043" marB="39043"/>
                </a:tc>
                <a:extLst>
                  <a:ext uri="{0D108BD9-81ED-4DB2-BD59-A6C34878D82A}">
                    <a16:rowId xmlns:a16="http://schemas.microsoft.com/office/drawing/2014/main" val="703261593"/>
                  </a:ext>
                </a:extLst>
              </a:tr>
            </a:tbl>
          </a:graphicData>
        </a:graphic>
      </p:graphicFrame>
      <p:sp>
        <p:nvSpPr>
          <p:cNvPr id="3" name="TextBox 2">
            <a:extLst>
              <a:ext uri="{FF2B5EF4-FFF2-40B4-BE49-F238E27FC236}">
                <a16:creationId xmlns:a16="http://schemas.microsoft.com/office/drawing/2014/main" id="{CAB73D97-16D5-42E9-80EA-8FEF04A0C56C}"/>
              </a:ext>
            </a:extLst>
          </p:cNvPr>
          <p:cNvSpPr txBox="1"/>
          <p:nvPr/>
        </p:nvSpPr>
        <p:spPr>
          <a:xfrm>
            <a:off x="1543574" y="5654179"/>
            <a:ext cx="2901307" cy="369332"/>
          </a:xfrm>
          <a:prstGeom prst="rect">
            <a:avLst/>
          </a:prstGeom>
          <a:noFill/>
        </p:spPr>
        <p:txBody>
          <a:bodyPr wrap="none" rtlCol="0">
            <a:spAutoFit/>
          </a:bodyPr>
          <a:lstStyle/>
          <a:p>
            <a:r>
              <a:rPr lang="en-US" dirty="0"/>
              <a:t>And general online searching</a:t>
            </a:r>
          </a:p>
        </p:txBody>
      </p:sp>
      <p:sp>
        <p:nvSpPr>
          <p:cNvPr id="5" name="TextBox 4">
            <a:extLst>
              <a:ext uri="{FF2B5EF4-FFF2-40B4-BE49-F238E27FC236}">
                <a16:creationId xmlns:a16="http://schemas.microsoft.com/office/drawing/2014/main" id="{11C3F677-B510-45B2-86F2-A6F75130FD4E}"/>
              </a:ext>
            </a:extLst>
          </p:cNvPr>
          <p:cNvSpPr txBox="1"/>
          <p:nvPr/>
        </p:nvSpPr>
        <p:spPr>
          <a:xfrm>
            <a:off x="6352422" y="1925937"/>
            <a:ext cx="4709019" cy="3693319"/>
          </a:xfrm>
          <a:prstGeom prst="rect">
            <a:avLst/>
          </a:prstGeom>
          <a:solidFill>
            <a:schemeClr val="accent6">
              <a:lumMod val="60000"/>
              <a:lumOff val="40000"/>
            </a:schemeClr>
          </a:solidFill>
        </p:spPr>
        <p:txBody>
          <a:bodyPr wrap="square" rtlCol="0">
            <a:spAutoFit/>
          </a:bodyPr>
          <a:lstStyle/>
          <a:p>
            <a:pPr marL="285750" lvl="0" indent="-285750">
              <a:buFont typeface="Arial" panose="020B0604020202020204" pitchFamily="34" charset="0"/>
              <a:buChar char="•"/>
            </a:pPr>
            <a:r>
              <a:rPr lang="en-US" dirty="0"/>
              <a:t>Nobody has mapped careers through space and time that I have been able to find</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This project therefore represents potentially new ground in geographic information research </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The literature search was then focused on answering two questions: </a:t>
            </a:r>
          </a:p>
          <a:p>
            <a:pPr marL="285750" lvl="0" indent="-285750">
              <a:buFont typeface="Arial" panose="020B0604020202020204" pitchFamily="34" charset="0"/>
              <a:buChar char="•"/>
            </a:pPr>
            <a:endParaRPr lang="en-US" dirty="0"/>
          </a:p>
          <a:p>
            <a:pPr marL="800100" lvl="1" indent="-342900">
              <a:buFont typeface="+mj-lt"/>
              <a:buAutoNum type="arabicPeriod"/>
            </a:pPr>
            <a:r>
              <a:rPr lang="en-US" dirty="0"/>
              <a:t>How is </a:t>
            </a:r>
            <a:r>
              <a:rPr lang="en-US" dirty="0" err="1"/>
              <a:t>CareerMap</a:t>
            </a:r>
            <a:r>
              <a:rPr lang="en-US" dirty="0"/>
              <a:t> different? </a:t>
            </a:r>
          </a:p>
          <a:p>
            <a:pPr marL="800100" lvl="1" indent="-342900">
              <a:buFont typeface="+mj-lt"/>
              <a:buAutoNum type="arabicPeriod"/>
            </a:pPr>
            <a:r>
              <a:rPr lang="en-US" dirty="0"/>
              <a:t>What can be learned from related research and work? </a:t>
            </a:r>
          </a:p>
        </p:txBody>
      </p:sp>
      <p:sp>
        <p:nvSpPr>
          <p:cNvPr id="7" name="&quot;Not Allowed&quot; Symbol 6">
            <a:extLst>
              <a:ext uri="{FF2B5EF4-FFF2-40B4-BE49-F238E27FC236}">
                <a16:creationId xmlns:a16="http://schemas.microsoft.com/office/drawing/2014/main" id="{858578CC-6E03-4A8C-8D04-8094A50DC677}"/>
              </a:ext>
            </a:extLst>
          </p:cNvPr>
          <p:cNvSpPr/>
          <p:nvPr/>
        </p:nvSpPr>
        <p:spPr>
          <a:xfrm>
            <a:off x="1276117" y="2160897"/>
            <a:ext cx="3898900" cy="2946400"/>
          </a:xfrm>
          <a:prstGeom prst="noSmoking">
            <a:avLst/>
          </a:prstGeom>
          <a:solidFill>
            <a:srgbClr val="FF0000">
              <a:alpha val="4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8780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B547373F-AF2E-4907-B442-9F902B387F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6592A-270C-4737-B78D-2486E4F3C6DC}"/>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br>
              <a:rPr lang="en-US" sz="3600">
                <a:solidFill>
                  <a:schemeClr val="bg1"/>
                </a:solidFill>
              </a:rPr>
            </a:br>
            <a:endParaRPr lang="en-US" sz="3600">
              <a:solidFill>
                <a:schemeClr val="bg1"/>
              </a:solidFill>
            </a:endParaRPr>
          </a:p>
        </p:txBody>
      </p:sp>
      <p:sp>
        <p:nvSpPr>
          <p:cNvPr id="10" name="Rectangle 9">
            <a:extLst>
              <a:ext uri="{FF2B5EF4-FFF2-40B4-BE49-F238E27FC236}">
                <a16:creationId xmlns:a16="http://schemas.microsoft.com/office/drawing/2014/main" id="{628E8476-1B34-49DD-A42F-17634CEFF00B}"/>
              </a:ext>
            </a:extLst>
          </p:cNvPr>
          <p:cNvSpPr/>
          <p:nvPr/>
        </p:nvSpPr>
        <p:spPr>
          <a:xfrm>
            <a:off x="1028701" y="510183"/>
            <a:ext cx="2886074" cy="1200329"/>
          </a:xfrm>
          <a:prstGeom prst="rect">
            <a:avLst/>
          </a:prstGeom>
        </p:spPr>
        <p:txBody>
          <a:bodyPr wrap="square">
            <a:spAutoFit/>
          </a:bodyPr>
          <a:lstStyle/>
          <a:p>
            <a:r>
              <a:rPr lang="en-US" sz="2400" dirty="0">
                <a:solidFill>
                  <a:schemeClr val="bg1"/>
                </a:solidFill>
              </a:rPr>
              <a:t>Research Thrust 2 – Longitudinal Career Studies</a:t>
            </a:r>
          </a:p>
        </p:txBody>
      </p:sp>
      <p:graphicFrame>
        <p:nvGraphicFramePr>
          <p:cNvPr id="11" name="Content Placeholder 4">
            <a:extLst>
              <a:ext uri="{FF2B5EF4-FFF2-40B4-BE49-F238E27FC236}">
                <a16:creationId xmlns:a16="http://schemas.microsoft.com/office/drawing/2014/main" id="{B2DBD158-8F76-47F3-AE82-7E89E62FF261}"/>
              </a:ext>
            </a:extLst>
          </p:cNvPr>
          <p:cNvGraphicFramePr>
            <a:graphicFrameLocks/>
          </p:cNvGraphicFramePr>
          <p:nvPr>
            <p:extLst>
              <p:ext uri="{D42A27DB-BD31-4B8C-83A1-F6EECF244321}">
                <p14:modId xmlns:p14="http://schemas.microsoft.com/office/powerpoint/2010/main" val="1545750347"/>
              </p:ext>
            </p:extLst>
          </p:nvPr>
        </p:nvGraphicFramePr>
        <p:xfrm>
          <a:off x="7294235" y="609600"/>
          <a:ext cx="3930650" cy="5638800"/>
        </p:xfrm>
        <a:graphic>
          <a:graphicData uri="http://schemas.openxmlformats.org/drawingml/2006/table">
            <a:tbl>
              <a:tblPr firstRow="1" bandRow="1">
                <a:tableStyleId>{5C22544A-7EE6-4342-B048-85BDC9FD1C3A}</a:tableStyleId>
              </a:tblPr>
              <a:tblGrid>
                <a:gridCol w="3930650">
                  <a:extLst>
                    <a:ext uri="{9D8B030D-6E8A-4147-A177-3AD203B41FA5}">
                      <a16:colId xmlns:a16="http://schemas.microsoft.com/office/drawing/2014/main" val="3337959421"/>
                    </a:ext>
                  </a:extLst>
                </a:gridCol>
              </a:tblGrid>
              <a:tr h="370840">
                <a:tc>
                  <a:txBody>
                    <a:bodyPr/>
                    <a:lstStyle/>
                    <a:p>
                      <a:r>
                        <a:rPr lang="en-US" dirty="0"/>
                        <a:t>Study Examples</a:t>
                      </a:r>
                    </a:p>
                  </a:txBody>
                  <a:tcPr/>
                </a:tc>
                <a:extLst>
                  <a:ext uri="{0D108BD9-81ED-4DB2-BD59-A6C34878D82A}">
                    <a16:rowId xmlns:a16="http://schemas.microsoft.com/office/drawing/2014/main" val="27541822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mn-lt"/>
                          <a:ea typeface="+mn-ea"/>
                          <a:cs typeface="+mn-cs"/>
                        </a:rPr>
                        <a:t>After the JD (Law Degree), Wave 3: A Longitudinal Study of Careers in Transition, 2012-2013, United States (ICPSR 35480)</a:t>
                      </a:r>
                    </a:p>
                  </a:txBody>
                  <a:tcPr/>
                </a:tc>
                <a:extLst>
                  <a:ext uri="{0D108BD9-81ED-4DB2-BD59-A6C34878D82A}">
                    <a16:rowId xmlns:a16="http://schemas.microsoft.com/office/drawing/2014/main" val="269995615"/>
                  </a:ext>
                </a:extLst>
              </a:tr>
              <a:tr h="400356">
                <a:tc>
                  <a:txBody>
                    <a:bodyPr/>
                    <a:lstStyle/>
                    <a:p>
                      <a:r>
                        <a:rPr lang="en-US" sz="1100" b="0" kern="1200" dirty="0">
                          <a:solidFill>
                            <a:schemeClr val="dk1"/>
                          </a:solidFill>
                          <a:effectLst/>
                          <a:latin typeface="+mn-lt"/>
                          <a:ea typeface="+mn-ea"/>
                          <a:cs typeface="+mn-cs"/>
                        </a:rPr>
                        <a:t>A longitudinal study of I/S careers: synthesis, conclusion, and recommendations</a:t>
                      </a:r>
                    </a:p>
                  </a:txBody>
                  <a:tcPr/>
                </a:tc>
                <a:extLst>
                  <a:ext uri="{0D108BD9-81ED-4DB2-BD59-A6C34878D82A}">
                    <a16:rowId xmlns:a16="http://schemas.microsoft.com/office/drawing/2014/main" val="4030359890"/>
                  </a:ext>
                </a:extLst>
              </a:tr>
              <a:tr h="370840">
                <a:tc>
                  <a:txBody>
                    <a:bodyPr/>
                    <a:lstStyle/>
                    <a:p>
                      <a:r>
                        <a:rPr lang="en-US" sz="1100" b="0" kern="1200" dirty="0">
                          <a:solidFill>
                            <a:schemeClr val="dk1"/>
                          </a:solidFill>
                          <a:effectLst/>
                          <a:latin typeface="+mn-lt"/>
                          <a:ea typeface="+mn-ea"/>
                          <a:cs typeface="+mn-cs"/>
                        </a:rPr>
                        <a:t>The Longitudinal Study of Astronomy Graduate Students</a:t>
                      </a:r>
                    </a:p>
                  </a:txBody>
                  <a:tcPr/>
                </a:tc>
                <a:extLst>
                  <a:ext uri="{0D108BD9-81ED-4DB2-BD59-A6C34878D82A}">
                    <a16:rowId xmlns:a16="http://schemas.microsoft.com/office/drawing/2014/main" val="3798004561"/>
                  </a:ext>
                </a:extLst>
              </a:tr>
              <a:tr h="370840">
                <a:tc>
                  <a:txBody>
                    <a:bodyPr/>
                    <a:lstStyle/>
                    <a:p>
                      <a:r>
                        <a:rPr lang="en-US" sz="1100" b="0" kern="1200" dirty="0">
                          <a:solidFill>
                            <a:schemeClr val="dk1"/>
                          </a:solidFill>
                          <a:effectLst/>
                          <a:latin typeface="+mn-lt"/>
                          <a:ea typeface="+mn-ea"/>
                          <a:cs typeface="+mn-cs"/>
                        </a:rPr>
                        <a:t>Workforce trends in general practice in the UK: results from a longitudinal study of doctors' careers</a:t>
                      </a:r>
                    </a:p>
                  </a:txBody>
                  <a:tcPr/>
                </a:tc>
                <a:extLst>
                  <a:ext uri="{0D108BD9-81ED-4DB2-BD59-A6C34878D82A}">
                    <a16:rowId xmlns:a16="http://schemas.microsoft.com/office/drawing/2014/main" val="3600830557"/>
                  </a:ext>
                </a:extLst>
              </a:tr>
              <a:tr h="370840">
                <a:tc>
                  <a:txBody>
                    <a:bodyPr/>
                    <a:lstStyle/>
                    <a:p>
                      <a:r>
                        <a:rPr lang="en-US" sz="1100" b="0" kern="1200" dirty="0">
                          <a:solidFill>
                            <a:schemeClr val="dk1"/>
                          </a:solidFill>
                          <a:effectLst/>
                          <a:latin typeface="+mn-lt"/>
                          <a:ea typeface="+mn-ea"/>
                          <a:cs typeface="+mn-cs"/>
                        </a:rPr>
                        <a:t>Lawyers at Mid-Career: A 20-Year Longitudinal Study of Job ...</a:t>
                      </a:r>
                    </a:p>
                  </a:txBody>
                  <a:tcPr/>
                </a:tc>
                <a:extLst>
                  <a:ext uri="{0D108BD9-81ED-4DB2-BD59-A6C34878D82A}">
                    <a16:rowId xmlns:a16="http://schemas.microsoft.com/office/drawing/2014/main" val="404813338"/>
                  </a:ext>
                </a:extLst>
              </a:tr>
              <a:tr h="370840">
                <a:tc>
                  <a:txBody>
                    <a:bodyPr/>
                    <a:lstStyle/>
                    <a:p>
                      <a:r>
                        <a:rPr lang="en-US" sz="1100" b="0" kern="1200" dirty="0">
                          <a:solidFill>
                            <a:schemeClr val="dk1"/>
                          </a:solidFill>
                          <a:effectLst/>
                          <a:latin typeface="+mn-lt"/>
                          <a:ea typeface="+mn-ea"/>
                          <a:cs typeface="+mn-cs"/>
                        </a:rPr>
                        <a:t>Graduate Longitudinal Study New Zealand (GLSNZ)</a:t>
                      </a:r>
                    </a:p>
                  </a:txBody>
                  <a:tcPr/>
                </a:tc>
                <a:extLst>
                  <a:ext uri="{0D108BD9-81ED-4DB2-BD59-A6C34878D82A}">
                    <a16:rowId xmlns:a16="http://schemas.microsoft.com/office/drawing/2014/main" val="3115376691"/>
                  </a:ext>
                </a:extLst>
              </a:tr>
              <a:tr h="370840">
                <a:tc>
                  <a:txBody>
                    <a:bodyPr/>
                    <a:lstStyle/>
                    <a:p>
                      <a:r>
                        <a:rPr lang="en-US" sz="1100" b="0" kern="1200" dirty="0">
                          <a:solidFill>
                            <a:schemeClr val="dk1"/>
                          </a:solidFill>
                          <a:effectLst/>
                          <a:latin typeface="+mn-lt"/>
                          <a:ea typeface="+mn-ea"/>
                          <a:cs typeface="+mn-cs"/>
                        </a:rPr>
                        <a:t>From Student to Accounting Professional: A Longitudinal Study of the Filtering Process</a:t>
                      </a:r>
                    </a:p>
                  </a:txBody>
                  <a:tcPr/>
                </a:tc>
                <a:extLst>
                  <a:ext uri="{0D108BD9-81ED-4DB2-BD59-A6C34878D82A}">
                    <a16:rowId xmlns:a16="http://schemas.microsoft.com/office/drawing/2014/main" val="2149264493"/>
                  </a:ext>
                </a:extLst>
              </a:tr>
              <a:tr h="370840">
                <a:tc>
                  <a:txBody>
                    <a:bodyPr/>
                    <a:lstStyle/>
                    <a:p>
                      <a:r>
                        <a:rPr lang="en-US" sz="1100" b="0" kern="1200" dirty="0">
                          <a:solidFill>
                            <a:schemeClr val="dk1"/>
                          </a:solidFill>
                          <a:effectLst/>
                          <a:latin typeface="+mn-lt"/>
                          <a:ea typeface="+mn-ea"/>
                          <a:cs typeface="+mn-cs"/>
                        </a:rPr>
                        <a:t>Mobility Strategies and Career Outcomes: A Longitudinal Study of MBAs</a:t>
                      </a:r>
                    </a:p>
                  </a:txBody>
                  <a:tcPr/>
                </a:tc>
                <a:extLst>
                  <a:ext uri="{0D108BD9-81ED-4DB2-BD59-A6C34878D82A}">
                    <a16:rowId xmlns:a16="http://schemas.microsoft.com/office/drawing/2014/main" val="3757532818"/>
                  </a:ext>
                </a:extLst>
              </a:tr>
              <a:tr h="370840">
                <a:tc>
                  <a:txBody>
                    <a:bodyPr/>
                    <a:lstStyle/>
                    <a:p>
                      <a:r>
                        <a:rPr lang="en-US" sz="1100" b="0" kern="1200" dirty="0">
                          <a:solidFill>
                            <a:schemeClr val="dk1"/>
                          </a:solidFill>
                          <a:effectLst/>
                          <a:latin typeface="+mn-lt"/>
                          <a:ea typeface="+mn-ea"/>
                          <a:cs typeface="+mn-cs"/>
                        </a:rPr>
                        <a:t>Results from the Longitudinal Study of Astronomy Graduate Students</a:t>
                      </a:r>
                    </a:p>
                  </a:txBody>
                  <a:tcPr/>
                </a:tc>
                <a:extLst>
                  <a:ext uri="{0D108BD9-81ED-4DB2-BD59-A6C34878D82A}">
                    <a16:rowId xmlns:a16="http://schemas.microsoft.com/office/drawing/2014/main" val="4016558312"/>
                  </a:ext>
                </a:extLst>
              </a:tr>
              <a:tr h="370840">
                <a:tc>
                  <a:txBody>
                    <a:bodyPr/>
                    <a:lstStyle/>
                    <a:p>
                      <a:r>
                        <a:rPr lang="en-US" sz="1100" b="0" kern="1200" dirty="0">
                          <a:solidFill>
                            <a:schemeClr val="dk1"/>
                          </a:solidFill>
                          <a:effectLst/>
                          <a:latin typeface="+mn-lt"/>
                          <a:ea typeface="+mn-ea"/>
                          <a:cs typeface="+mn-cs"/>
                        </a:rPr>
                        <a:t>The promised path: a longitudinal study of managerial careers</a:t>
                      </a:r>
                    </a:p>
                  </a:txBody>
                  <a:tcPr/>
                </a:tc>
                <a:extLst>
                  <a:ext uri="{0D108BD9-81ED-4DB2-BD59-A6C34878D82A}">
                    <a16:rowId xmlns:a16="http://schemas.microsoft.com/office/drawing/2014/main" val="11669416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mn-lt"/>
                          <a:ea typeface="+mn-ea"/>
                          <a:cs typeface="+mn-cs"/>
                        </a:rPr>
                        <a:t>Career trajectories of Dutch pop musicians: A longitudinal study</a:t>
                      </a:r>
                    </a:p>
                  </a:txBody>
                  <a:tcPr/>
                </a:tc>
                <a:extLst>
                  <a:ext uri="{0D108BD9-81ED-4DB2-BD59-A6C34878D82A}">
                    <a16:rowId xmlns:a16="http://schemas.microsoft.com/office/drawing/2014/main" val="1030068703"/>
                  </a:ext>
                </a:extLst>
              </a:tr>
              <a:tr h="370840">
                <a:tc>
                  <a:txBody>
                    <a:bodyPr/>
                    <a:lstStyle/>
                    <a:p>
                      <a:r>
                        <a:rPr lang="en-US" sz="1100" b="0" kern="1200" dirty="0">
                          <a:solidFill>
                            <a:schemeClr val="dk1"/>
                          </a:solidFill>
                          <a:effectLst/>
                          <a:latin typeface="+mn-lt"/>
                          <a:ea typeface="+mn-ea"/>
                          <a:cs typeface="+mn-cs"/>
                        </a:rPr>
                        <a:t>Longitudinal Study of Career Productivity of the Most Prolific Science Education Researchers </a:t>
                      </a:r>
                    </a:p>
                  </a:txBody>
                  <a:tcPr/>
                </a:tc>
                <a:extLst>
                  <a:ext uri="{0D108BD9-81ED-4DB2-BD59-A6C34878D82A}">
                    <a16:rowId xmlns:a16="http://schemas.microsoft.com/office/drawing/2014/main" val="2718606670"/>
                  </a:ext>
                </a:extLst>
              </a:tr>
              <a:tr h="370840">
                <a:tc>
                  <a:txBody>
                    <a:bodyPr/>
                    <a:lstStyle/>
                    <a:p>
                      <a:pPr marL="0" algn="l" defTabSz="914400" rtl="0" eaLnBrk="1" latinLnBrk="0" hangingPunct="1"/>
                      <a:r>
                        <a:rPr lang="en-US" sz="1100" b="0" kern="1200" dirty="0">
                          <a:solidFill>
                            <a:schemeClr val="dk1"/>
                          </a:solidFill>
                          <a:effectLst/>
                          <a:latin typeface="+mn-lt"/>
                          <a:ea typeface="+mn-ea"/>
                          <a:cs typeface="+mn-cs"/>
                        </a:rPr>
                        <a:t>Predictors of Business Success Over Two Decades: An MBA Longitudinal Study</a:t>
                      </a:r>
                    </a:p>
                  </a:txBody>
                  <a:tcPr/>
                </a:tc>
                <a:extLst>
                  <a:ext uri="{0D108BD9-81ED-4DB2-BD59-A6C34878D82A}">
                    <a16:rowId xmlns:a16="http://schemas.microsoft.com/office/drawing/2014/main" val="1376520675"/>
                  </a:ext>
                </a:extLst>
              </a:tr>
            </a:tbl>
          </a:graphicData>
        </a:graphic>
      </p:graphicFrame>
      <p:sp>
        <p:nvSpPr>
          <p:cNvPr id="13" name="Content Placeholder 2">
            <a:extLst>
              <a:ext uri="{FF2B5EF4-FFF2-40B4-BE49-F238E27FC236}">
                <a16:creationId xmlns:a16="http://schemas.microsoft.com/office/drawing/2014/main" id="{E54894E8-BA0C-465C-9F09-912C7795F754}"/>
              </a:ext>
            </a:extLst>
          </p:cNvPr>
          <p:cNvSpPr>
            <a:spLocks noGrp="1"/>
          </p:cNvSpPr>
          <p:nvPr>
            <p:ph sz="half" idx="1"/>
          </p:nvPr>
        </p:nvSpPr>
        <p:spPr>
          <a:xfrm>
            <a:off x="562062" y="2127737"/>
            <a:ext cx="5533938" cy="4285763"/>
          </a:xfrm>
          <a:solidFill>
            <a:schemeClr val="accent6">
              <a:lumMod val="60000"/>
              <a:lumOff val="40000"/>
            </a:schemeClr>
          </a:solidFill>
        </p:spPr>
        <p:txBody>
          <a:bodyPr>
            <a:normAutofit fontScale="85000" lnSpcReduction="20000"/>
          </a:bodyPr>
          <a:lstStyle/>
          <a:p>
            <a:pPr marL="0" indent="0">
              <a:buNone/>
            </a:pPr>
            <a:endParaRPr lang="en-US" sz="1900" dirty="0"/>
          </a:p>
          <a:p>
            <a:pPr marL="0" indent="0">
              <a:buNone/>
            </a:pPr>
            <a:r>
              <a:rPr lang="en-US" sz="2100" dirty="0"/>
              <a:t>Longitudinal studies track populations through time.</a:t>
            </a:r>
          </a:p>
          <a:p>
            <a:endParaRPr lang="en-US" sz="2000" dirty="0"/>
          </a:p>
          <a:p>
            <a:pPr marL="0" indent="0" algn="ctr">
              <a:buNone/>
            </a:pPr>
            <a:r>
              <a:rPr lang="en-US" sz="2000" u="sng" dirty="0"/>
              <a:t>Learnings for CareerMap</a:t>
            </a:r>
          </a:p>
          <a:p>
            <a:r>
              <a:rPr lang="en-US" sz="2000" dirty="0"/>
              <a:t>Study Structure: </a:t>
            </a:r>
          </a:p>
          <a:p>
            <a:pPr lvl="1"/>
            <a:r>
              <a:rPr lang="en-US" sz="1500" dirty="0"/>
              <a:t>Career studies are highly structured, manual labor intensive and take a long time. </a:t>
            </a:r>
          </a:p>
          <a:p>
            <a:pPr lvl="1"/>
            <a:r>
              <a:rPr lang="en-US" sz="1500" dirty="0"/>
              <a:t>CareerMap is real time analysis with a big data approach.  </a:t>
            </a:r>
            <a:endParaRPr lang="en-US" sz="1700" dirty="0"/>
          </a:p>
          <a:p>
            <a:r>
              <a:rPr lang="en-US" sz="2000" dirty="0"/>
              <a:t>Extensibility: The </a:t>
            </a:r>
            <a:r>
              <a:rPr lang="en-US" sz="1700" dirty="0"/>
              <a:t>specific information varies a great deal by institution  - make sure the platform can import and integrate other information. </a:t>
            </a:r>
            <a:endParaRPr lang="en-US" sz="1800" dirty="0"/>
          </a:p>
          <a:p>
            <a:r>
              <a:rPr lang="en-US" sz="2000" dirty="0"/>
              <a:t>Demographic Information: D</a:t>
            </a:r>
            <a:r>
              <a:rPr lang="en-US" sz="1700" dirty="0"/>
              <a:t>emographic information is  very useful. </a:t>
            </a:r>
            <a:endParaRPr lang="en-US" sz="2000" dirty="0"/>
          </a:p>
          <a:p>
            <a:r>
              <a:rPr lang="en-US" sz="2000" dirty="0"/>
              <a:t>Trust and Response Rates: H</a:t>
            </a:r>
            <a:r>
              <a:rPr lang="en-US" sz="1700" dirty="0"/>
              <a:t>igh response rates from trusted institutions (35-90%)</a:t>
            </a:r>
            <a:endParaRPr lang="en-US" sz="2000" dirty="0"/>
          </a:p>
          <a:p>
            <a:r>
              <a:rPr lang="en-US" sz="2000" dirty="0"/>
              <a:t>Benefit for the Subject: </a:t>
            </a:r>
            <a:r>
              <a:rPr lang="en-US" sz="1700" dirty="0"/>
              <a:t>CareerMap gives something of useful to the subject of the study right away</a:t>
            </a:r>
            <a:r>
              <a:rPr lang="en-US" sz="2000" dirty="0"/>
              <a:t>. </a:t>
            </a:r>
          </a:p>
        </p:txBody>
      </p:sp>
    </p:spTree>
    <p:extLst>
      <p:ext uri="{BB962C8B-B14F-4D97-AF65-F5344CB8AC3E}">
        <p14:creationId xmlns:p14="http://schemas.microsoft.com/office/powerpoint/2010/main" val="187054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 calcmode="lin" valueType="num">
                                      <p:cBhvr additive="base">
                                        <p:cTn id="1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 calcmode="lin" valueType="num">
                                      <p:cBhvr additive="base">
                                        <p:cTn id="1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anim calcmode="lin" valueType="num">
                                      <p:cBhvr additive="base">
                                        <p:cTn id="2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anim calcmode="lin" valueType="num">
                                      <p:cBhvr additive="base">
                                        <p:cTn id="2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xEl>
                                              <p:pRg st="7" end="7"/>
                                            </p:txEl>
                                          </p:spTgt>
                                        </p:tgtEl>
                                        <p:attrNameLst>
                                          <p:attrName>style.visibility</p:attrName>
                                        </p:attrNameLst>
                                      </p:cBhvr>
                                      <p:to>
                                        <p:strVal val="visible"/>
                                      </p:to>
                                    </p:set>
                                    <p:anim calcmode="lin" valueType="num">
                                      <p:cBhvr additive="base">
                                        <p:cTn id="33"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anim calcmode="lin" valueType="num">
                                      <p:cBhvr additive="base">
                                        <p:cTn id="39"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
                                            <p:txEl>
                                              <p:pRg st="9" end="9"/>
                                            </p:txEl>
                                          </p:spTgt>
                                        </p:tgtEl>
                                        <p:attrNameLst>
                                          <p:attrName>style.visibility</p:attrName>
                                        </p:attrNameLst>
                                      </p:cBhvr>
                                      <p:to>
                                        <p:strVal val="visible"/>
                                      </p:to>
                                    </p:set>
                                    <p:anim calcmode="lin" valueType="num">
                                      <p:cBhvr additive="base">
                                        <p:cTn id="45"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3">
                                            <p:txEl>
                                              <p:pRg st="10" end="10"/>
                                            </p:txEl>
                                          </p:spTgt>
                                        </p:tgtEl>
                                        <p:attrNameLst>
                                          <p:attrName>style.visibility</p:attrName>
                                        </p:attrNameLst>
                                      </p:cBhvr>
                                      <p:to>
                                        <p:strVal val="visible"/>
                                      </p:to>
                                    </p:set>
                                    <p:anim calcmode="lin" valueType="num">
                                      <p:cBhvr additive="base">
                                        <p:cTn id="51"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B68C4-0B09-4AC1-9438-AFE9FD33E18D}"/>
              </a:ext>
            </a:extLst>
          </p:cNvPr>
          <p:cNvSpPr>
            <a:spLocks noGrp="1"/>
          </p:cNvSpPr>
          <p:nvPr>
            <p:ph type="title"/>
          </p:nvPr>
        </p:nvSpPr>
        <p:spPr>
          <a:xfrm>
            <a:off x="838200" y="365125"/>
            <a:ext cx="10515600" cy="733833"/>
          </a:xfrm>
        </p:spPr>
        <p:txBody>
          <a:bodyPr>
            <a:normAutofit/>
          </a:bodyPr>
          <a:lstStyle/>
          <a:p>
            <a:r>
              <a:rPr lang="en-US" dirty="0"/>
              <a:t>Research Thrust 3 – Event History Analysis</a:t>
            </a:r>
          </a:p>
        </p:txBody>
      </p:sp>
      <p:sp>
        <p:nvSpPr>
          <p:cNvPr id="3" name="Content Placeholder 2">
            <a:extLst>
              <a:ext uri="{FF2B5EF4-FFF2-40B4-BE49-F238E27FC236}">
                <a16:creationId xmlns:a16="http://schemas.microsoft.com/office/drawing/2014/main" id="{96D110FC-9CC2-4FD9-BFFA-FDC1FC2918EE}"/>
              </a:ext>
            </a:extLst>
          </p:cNvPr>
          <p:cNvSpPr>
            <a:spLocks noGrp="1"/>
          </p:cNvSpPr>
          <p:nvPr>
            <p:ph idx="1"/>
          </p:nvPr>
        </p:nvSpPr>
        <p:spPr>
          <a:xfrm>
            <a:off x="838200" y="1360831"/>
            <a:ext cx="10515600" cy="1060822"/>
          </a:xfrm>
        </p:spPr>
        <p:txBody>
          <a:bodyPr>
            <a:normAutofit fontScale="77500" lnSpcReduction="20000"/>
          </a:bodyPr>
          <a:lstStyle/>
          <a:p>
            <a:pPr marL="0" indent="0">
              <a:buNone/>
            </a:pPr>
            <a:r>
              <a:rPr lang="en-US" sz="2400" dirty="0"/>
              <a:t>Marius Theriault advanced the use of GIS in event history analysis as a part of a study of urban mobility.</a:t>
            </a:r>
          </a:p>
          <a:p>
            <a:pPr marL="0" indent="0">
              <a:buNone/>
            </a:pPr>
            <a:r>
              <a:rPr lang="en-US" sz="2400" dirty="0"/>
              <a:t> Event history analysis is a set of statistical methods for the analysis of data on the occurrence, inter-relatedness and timing of events.</a:t>
            </a:r>
          </a:p>
        </p:txBody>
      </p:sp>
      <p:sp>
        <p:nvSpPr>
          <p:cNvPr id="6" name="TextBox 5">
            <a:extLst>
              <a:ext uri="{FF2B5EF4-FFF2-40B4-BE49-F238E27FC236}">
                <a16:creationId xmlns:a16="http://schemas.microsoft.com/office/drawing/2014/main" id="{BF0B4F28-55F8-4F25-B8D9-7AA4691A4CA7}"/>
              </a:ext>
            </a:extLst>
          </p:cNvPr>
          <p:cNvSpPr txBox="1"/>
          <p:nvPr/>
        </p:nvSpPr>
        <p:spPr>
          <a:xfrm>
            <a:off x="5385916" y="2020302"/>
            <a:ext cx="5967884" cy="4093428"/>
          </a:xfrm>
          <a:prstGeom prst="rect">
            <a:avLst/>
          </a:prstGeom>
          <a:noFill/>
        </p:spPr>
        <p:txBody>
          <a:bodyPr wrap="square" rtlCol="0">
            <a:spAutoFit/>
          </a:bodyPr>
          <a:lstStyle/>
          <a:p>
            <a:r>
              <a:rPr lang="en-US" sz="2400" u="sng" dirty="0"/>
              <a:t>Key Learnings</a:t>
            </a:r>
          </a:p>
          <a:p>
            <a:pPr marL="285750" indent="-285750">
              <a:buFontTx/>
              <a:buChar char="-"/>
            </a:pPr>
            <a:r>
              <a:rPr lang="en-US" dirty="0"/>
              <a:t>Events vs. Episodes: a point in time as opposed to a ongoing condition</a:t>
            </a:r>
          </a:p>
          <a:p>
            <a:pPr marL="742950" lvl="1" indent="-285750">
              <a:buFontTx/>
              <a:buChar char="-"/>
            </a:pPr>
            <a:r>
              <a:rPr lang="en-US" sz="1600" dirty="0"/>
              <a:t>Both are useful </a:t>
            </a:r>
          </a:p>
          <a:p>
            <a:pPr marL="742950" lvl="1" indent="-285750">
              <a:buFontTx/>
              <a:buChar char="-"/>
            </a:pPr>
            <a:r>
              <a:rPr lang="en-US" sz="1600" dirty="0"/>
              <a:t>Has an impact on temporal coding of data and how tools work</a:t>
            </a:r>
          </a:p>
          <a:p>
            <a:pPr marL="285750" indent="-285750">
              <a:buFontTx/>
              <a:buChar char="-"/>
            </a:pPr>
            <a:r>
              <a:rPr lang="en-US" dirty="0"/>
              <a:t>The extra detail creates the possibility for increased sophistication of queries</a:t>
            </a:r>
          </a:p>
          <a:p>
            <a:pPr marL="742950" lvl="1" indent="-285750">
              <a:buFontTx/>
              <a:buChar char="-"/>
            </a:pPr>
            <a:r>
              <a:rPr lang="en-US" sz="1600" dirty="0"/>
              <a:t>Find all people whose first job after graduation was a governmental job overseas.  </a:t>
            </a:r>
          </a:p>
          <a:p>
            <a:pPr marL="742950" lvl="1" indent="-285750">
              <a:buFontTx/>
              <a:buChar char="-"/>
            </a:pPr>
            <a:r>
              <a:rPr lang="en-US" sz="1600" dirty="0"/>
              <a:t>Find people who switched industries between 2005 and 2010. </a:t>
            </a:r>
          </a:p>
          <a:p>
            <a:pPr marL="742950" lvl="1" indent="-285750">
              <a:buFontTx/>
              <a:buChar char="-"/>
            </a:pPr>
            <a:r>
              <a:rPr lang="en-US" sz="1600" dirty="0"/>
              <a:t>Impact on her career when a women has children</a:t>
            </a:r>
          </a:p>
          <a:p>
            <a:pPr marL="285750" indent="-285750">
              <a:buFontTx/>
              <a:buChar char="-"/>
            </a:pPr>
            <a:r>
              <a:rPr lang="en-US" dirty="0"/>
              <a:t>Non-GIS data analysis can be complementary and very useful </a:t>
            </a:r>
          </a:p>
        </p:txBody>
      </p:sp>
      <p:pic>
        <p:nvPicPr>
          <p:cNvPr id="5" name="Picture 4">
            <a:extLst>
              <a:ext uri="{FF2B5EF4-FFF2-40B4-BE49-F238E27FC236}">
                <a16:creationId xmlns:a16="http://schemas.microsoft.com/office/drawing/2014/main" id="{FF84CDB0-D0BA-43EC-88DA-85793659709B}"/>
              </a:ext>
            </a:extLst>
          </p:cNvPr>
          <p:cNvPicPr>
            <a:picLocks noChangeAspect="1"/>
          </p:cNvPicPr>
          <p:nvPr/>
        </p:nvPicPr>
        <p:blipFill>
          <a:blip r:embed="rId2"/>
          <a:stretch>
            <a:fillRect/>
          </a:stretch>
        </p:blipFill>
        <p:spPr>
          <a:xfrm>
            <a:off x="696059" y="2528163"/>
            <a:ext cx="4456233" cy="3517319"/>
          </a:xfrm>
          <a:prstGeom prst="rect">
            <a:avLst/>
          </a:prstGeom>
        </p:spPr>
      </p:pic>
      <p:sp>
        <p:nvSpPr>
          <p:cNvPr id="7" name="Oval 6">
            <a:extLst>
              <a:ext uri="{FF2B5EF4-FFF2-40B4-BE49-F238E27FC236}">
                <a16:creationId xmlns:a16="http://schemas.microsoft.com/office/drawing/2014/main" id="{29F57EEC-8EEA-480C-AEB0-6BC180EF27D7}"/>
              </a:ext>
            </a:extLst>
          </p:cNvPr>
          <p:cNvSpPr/>
          <p:nvPr/>
        </p:nvSpPr>
        <p:spPr>
          <a:xfrm>
            <a:off x="2013439" y="5114840"/>
            <a:ext cx="193431" cy="2198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AFDAAAD-7434-446C-AAB0-630F8471B5A5}"/>
              </a:ext>
            </a:extLst>
          </p:cNvPr>
          <p:cNvSpPr/>
          <p:nvPr/>
        </p:nvSpPr>
        <p:spPr>
          <a:xfrm>
            <a:off x="2171705" y="3926344"/>
            <a:ext cx="193431" cy="2198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66428F3B-83BD-43AD-98F7-2D8B4F663357}"/>
              </a:ext>
            </a:extLst>
          </p:cNvPr>
          <p:cNvCxnSpPr>
            <a:stCxn id="7" idx="0"/>
            <a:endCxn id="8" idx="4"/>
          </p:cNvCxnSpPr>
          <p:nvPr/>
        </p:nvCxnSpPr>
        <p:spPr>
          <a:xfrm flipV="1">
            <a:off x="2110155" y="4146151"/>
            <a:ext cx="158266" cy="9686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27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additive="base">
                                        <p:cTn id="3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additive="base">
                                        <p:cTn id="3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 calcmode="lin" valueType="num">
                                      <p:cBhvr additive="base">
                                        <p:cTn id="4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additive="base">
                                        <p:cTn id="5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 calcmode="lin" valueType="num">
                                      <p:cBhvr additive="base">
                                        <p:cTn id="5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additive="base">
                                        <p:cTn id="6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
                                            <p:txEl>
                                              <p:pRg st="8" end="8"/>
                                            </p:txEl>
                                          </p:spTgt>
                                        </p:tgtEl>
                                        <p:attrNameLst>
                                          <p:attrName>style.visibility</p:attrName>
                                        </p:attrNameLst>
                                      </p:cBhvr>
                                      <p:to>
                                        <p:strVal val="visible"/>
                                      </p:to>
                                    </p:set>
                                    <p:anim calcmode="lin" valueType="num">
                                      <p:cBhvr additive="base">
                                        <p:cTn id="6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6235</TotalTime>
  <Words>2014</Words>
  <Application>Microsoft Office PowerPoint</Application>
  <PresentationFormat>Widescreen</PresentationFormat>
  <Paragraphs>398</Paragraphs>
  <Slides>22</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Calibri Light</vt:lpstr>
      <vt:lpstr>Times New Roman</vt:lpstr>
      <vt:lpstr>Office Theme</vt:lpstr>
      <vt:lpstr>1_Office Theme</vt:lpstr>
      <vt:lpstr>2_Office Theme</vt:lpstr>
      <vt:lpstr>CareerMap™ Using VGI and external data to map the real careers of students and alumni for improved career planning and networking</vt:lpstr>
      <vt:lpstr>Agenda</vt:lpstr>
      <vt:lpstr>PowerPoint Presentation</vt:lpstr>
      <vt:lpstr> </vt:lpstr>
      <vt:lpstr>The Problem?</vt:lpstr>
      <vt:lpstr>Literature Search Thrusts</vt:lpstr>
      <vt:lpstr>Research Thrust 1 – Career Mapping</vt:lpstr>
      <vt:lpstr> </vt:lpstr>
      <vt:lpstr>Research Thrust 3 – Event History Analysis</vt:lpstr>
      <vt:lpstr>Research Thrust 4 – Volunteered Geographic Information (VGI)</vt:lpstr>
      <vt:lpstr>Career Mapping and VGI</vt:lpstr>
      <vt:lpstr>VGI Quality Measures and Indicators</vt:lpstr>
      <vt:lpstr>CareerMap System</vt:lpstr>
      <vt:lpstr>System Components</vt:lpstr>
      <vt:lpstr>Cohorts</vt:lpstr>
      <vt:lpstr>Personas</vt:lpstr>
      <vt:lpstr>Data to Be Gathered</vt:lpstr>
      <vt:lpstr>Data Analysis and Methods</vt:lpstr>
      <vt:lpstr>Development Methodologies</vt:lpstr>
      <vt:lpstr>Goals</vt:lpstr>
      <vt:lpstr>Timeline</vt:lpstr>
      <vt:lpstr>Next Step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CareerMap</dc:title>
  <dc:creator>Richard Greeley</dc:creator>
  <cp:lastModifiedBy>Richard Greeley</cp:lastModifiedBy>
  <cp:revision>169</cp:revision>
  <dcterms:created xsi:type="dcterms:W3CDTF">2018-03-17T21:34:01Z</dcterms:created>
  <dcterms:modified xsi:type="dcterms:W3CDTF">2018-04-30T23:36:54Z</dcterms:modified>
</cp:coreProperties>
</file>