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86" r:id="rId1"/>
  </p:sldMasterIdLst>
  <p:notesMasterIdLst>
    <p:notesMasterId r:id="rId27"/>
  </p:notesMasterIdLst>
  <p:sldIdLst>
    <p:sldId id="256" r:id="rId2"/>
    <p:sldId id="269" r:id="rId3"/>
    <p:sldId id="271" r:id="rId4"/>
    <p:sldId id="284" r:id="rId5"/>
    <p:sldId id="272" r:id="rId6"/>
    <p:sldId id="273" r:id="rId7"/>
    <p:sldId id="279" r:id="rId8"/>
    <p:sldId id="265" r:id="rId9"/>
    <p:sldId id="270" r:id="rId10"/>
    <p:sldId id="261" r:id="rId11"/>
    <p:sldId id="281" r:id="rId12"/>
    <p:sldId id="260" r:id="rId13"/>
    <p:sldId id="285" r:id="rId14"/>
    <p:sldId id="282" r:id="rId15"/>
    <p:sldId id="262" r:id="rId16"/>
    <p:sldId id="283" r:id="rId17"/>
    <p:sldId id="258" r:id="rId18"/>
    <p:sldId id="259" r:id="rId19"/>
    <p:sldId id="264" r:id="rId20"/>
    <p:sldId id="276" r:id="rId21"/>
    <p:sldId id="277" r:id="rId22"/>
    <p:sldId id="278" r:id="rId23"/>
    <p:sldId id="275" r:id="rId24"/>
    <p:sldId id="280" r:id="rId25"/>
    <p:sldId id="2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69607" autoAdjust="0"/>
  </p:normalViewPr>
  <p:slideViewPr>
    <p:cSldViewPr snapToGrid="0">
      <p:cViewPr varScale="1">
        <p:scale>
          <a:sx n="78" d="100"/>
          <a:sy n="78" d="100"/>
        </p:scale>
        <p:origin x="1254" y="9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1752" y="-14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9D51A-5687-4CB1-8A02-863DCFE395F2}" type="datetimeFigureOut">
              <a:rPr lang="en-CA" smtClean="0"/>
              <a:t>2016-05-11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F0BC9-388B-4F54-9118-35EDED0AF3AF}" type="slidenum">
              <a:rPr lang="en-CA" smtClean="0"/>
              <a:t>‹#›</a:t>
            </a:fld>
            <a:endParaRPr lang="en-CA" dirty="0"/>
          </a:p>
        </p:txBody>
      </p:sp>
    </p:spTree>
    <p:extLst>
      <p:ext uri="{BB962C8B-B14F-4D97-AF65-F5344CB8AC3E}">
        <p14:creationId xmlns:p14="http://schemas.microsoft.com/office/powerpoint/2010/main" val="108046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nfo.drillinginfo.com/directional-drilling-surveys-paper-to-web/"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oss4g.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Hello, my name is Vera Green and welcome to my presentation on Well View,</a:t>
            </a:r>
            <a:r>
              <a:rPr lang="en-CA" baseline="0" dirty="0" smtClean="0"/>
              <a:t> </a:t>
            </a:r>
            <a:r>
              <a:rPr lang="en-CA" sz="1200" dirty="0" smtClean="0"/>
              <a:t>A Web Mapping Application for the Visualization of Horizontal Wells in Pennsylvania</a:t>
            </a:r>
            <a:r>
              <a:rPr lang="en-CA" sz="1200" dirty="0"/>
              <a:t>.</a:t>
            </a:r>
            <a:endParaRPr lang="en-CA" sz="1200" dirty="0" smtClean="0"/>
          </a:p>
        </p:txBody>
      </p:sp>
      <p:sp>
        <p:nvSpPr>
          <p:cNvPr id="4" name="Slide Number Placeholder 3"/>
          <p:cNvSpPr>
            <a:spLocks noGrp="1"/>
          </p:cNvSpPr>
          <p:nvPr>
            <p:ph type="sldNum" sz="quarter" idx="10"/>
          </p:nvPr>
        </p:nvSpPr>
        <p:spPr/>
        <p:txBody>
          <a:bodyPr/>
          <a:lstStyle/>
          <a:p>
            <a:fld id="{1F0F0BC9-388B-4F54-9118-35EDED0AF3AF}" type="slidenum">
              <a:rPr lang="en-CA" smtClean="0"/>
              <a:t>1</a:t>
            </a:fld>
            <a:endParaRPr lang="en-CA" dirty="0"/>
          </a:p>
        </p:txBody>
      </p:sp>
    </p:spTree>
    <p:extLst>
      <p:ext uri="{BB962C8B-B14F-4D97-AF65-F5344CB8AC3E}">
        <p14:creationId xmlns:p14="http://schemas.microsoft.com/office/powerpoint/2010/main" val="46888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 directional survey is a standard survey report produced by a drilling operator at the time a well is drilled.  </a:t>
            </a:r>
          </a:p>
          <a:p>
            <a:pPr marL="171450" indent="-171450">
              <a:buFont typeface="Arial" panose="020B0604020202020204" pitchFamily="34" charset="0"/>
              <a:buChar char="•"/>
            </a:pPr>
            <a:r>
              <a:rPr lang="en-US" dirty="0" smtClean="0"/>
              <a:t>According</a:t>
            </a:r>
            <a:r>
              <a:rPr lang="en-US" baseline="0" dirty="0" smtClean="0"/>
              <a:t> to </a:t>
            </a:r>
            <a:r>
              <a:rPr lang="en-US" dirty="0" smtClean="0"/>
              <a:t>standardized government regulations.  </a:t>
            </a:r>
          </a:p>
          <a:p>
            <a:pPr marL="171450" indent="-171450">
              <a:buFont typeface="Arial" panose="020B0604020202020204" pitchFamily="34" charset="0"/>
              <a:buChar char="•"/>
            </a:pPr>
            <a:r>
              <a:rPr lang="en-US" dirty="0" smtClean="0"/>
              <a:t>The survey consists of standard data as described by the headings in this table.</a:t>
            </a:r>
          </a:p>
          <a:p>
            <a:pPr marL="171450" indent="-171450">
              <a:buFont typeface="Arial" panose="020B0604020202020204" pitchFamily="34" charset="0"/>
              <a:buChar char="•"/>
            </a:pPr>
            <a:r>
              <a:rPr lang="en-US" dirty="0" smtClean="0"/>
              <a:t>The minimum curvature calculation as illustrated by this diagram is the current standard</a:t>
            </a:r>
            <a:r>
              <a:rPr lang="en-US" baseline="0" dirty="0" smtClean="0"/>
              <a:t> accepted method for calculating the cumulative change in X, Y and Z position.</a:t>
            </a:r>
          </a:p>
          <a:p>
            <a:pPr marL="171450" indent="-171450">
              <a:buFont typeface="Arial" panose="020B0604020202020204" pitchFamily="34" charset="0"/>
              <a:buChar char="•"/>
            </a:pPr>
            <a:r>
              <a:rPr lang="en-US" baseline="0" dirty="0" smtClean="0"/>
              <a:t>Luckily for us, the results of the  </a:t>
            </a:r>
            <a:r>
              <a:rPr lang="en-US" dirty="0" smtClean="0"/>
              <a:t>minimum curvature calculation are typically included in the directional survey and do not need to be calculated from the source variables.</a:t>
            </a:r>
          </a:p>
          <a:p>
            <a:endParaRPr lang="en-US" dirty="0" smtClean="0"/>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Minimum Curvature calculations compare each point to the one after it and reference the change in azimuth, inclination and measured depth in order to compute a change in X, Y and Z position measured in feet between the two points. These changes can then be summed to give the total change in position from the origin for each point” </a:t>
            </a:r>
            <a:r>
              <a:rPr lang="en-US" sz="1200" i="1" u="sng" kern="1200" dirty="0" smtClean="0">
                <a:solidFill>
                  <a:schemeClr val="tx1"/>
                </a:solidFill>
                <a:effectLst/>
                <a:latin typeface="+mn-lt"/>
                <a:ea typeface="+mn-ea"/>
                <a:cs typeface="+mn-cs"/>
                <a:hlinkClick r:id="rId3"/>
              </a:rPr>
              <a:t>http://info.drillinginfo.com/directional-drilling-surveys-paper-to-web/</a:t>
            </a:r>
            <a:endParaRPr lang="en-CA"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0F0BC9-388B-4F54-9118-35EDED0AF3AF}" type="slidenum">
              <a:rPr lang="en-CA" smtClean="0"/>
              <a:t>10</a:t>
            </a:fld>
            <a:endParaRPr lang="en-CA" dirty="0"/>
          </a:p>
        </p:txBody>
      </p:sp>
    </p:spTree>
    <p:extLst>
      <p:ext uri="{BB962C8B-B14F-4D97-AF65-F5344CB8AC3E}">
        <p14:creationId xmlns:p14="http://schemas.microsoft.com/office/powerpoint/2010/main" val="340587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slide shows a typical directional survey document downloaded from </a:t>
            </a:r>
            <a:r>
              <a:rPr lang="en-CA" baseline="0" dirty="0" smtClean="0"/>
              <a:t>the </a:t>
            </a:r>
            <a:r>
              <a:rPr lang="en-CA" sz="1200" dirty="0" smtClean="0"/>
              <a:t>Exploration and Development Well Information </a:t>
            </a:r>
            <a:r>
              <a:rPr lang="en-CA" sz="1200" dirty="0" smtClean="0"/>
              <a:t>Network.</a:t>
            </a:r>
            <a:r>
              <a:rPr lang="en-CA" sz="1200" baseline="0" dirty="0" smtClean="0"/>
              <a:t>  As you can see it is a moderate quality scan of a typed document.  Records are stored as </a:t>
            </a:r>
            <a:r>
              <a:rPr lang="en-CA" sz="1200" baseline="0" dirty="0" err="1" smtClean="0"/>
              <a:t>tif</a:t>
            </a:r>
            <a:r>
              <a:rPr lang="en-CA" sz="1200" baseline="0" dirty="0" smtClean="0"/>
              <a:t> files.</a:t>
            </a:r>
            <a:endParaRPr lang="en-CA" dirty="0" smtClean="0"/>
          </a:p>
          <a:p>
            <a:endParaRPr lang="en-CA" dirty="0"/>
          </a:p>
          <a:p>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11</a:t>
            </a:fld>
            <a:endParaRPr lang="en-CA" dirty="0"/>
          </a:p>
        </p:txBody>
      </p:sp>
    </p:spTree>
    <p:extLst>
      <p:ext uri="{BB962C8B-B14F-4D97-AF65-F5344CB8AC3E}">
        <p14:creationId xmlns:p14="http://schemas.microsoft.com/office/powerpoint/2010/main" val="343636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Optical </a:t>
            </a:r>
            <a:r>
              <a:rPr lang="en-CA" dirty="0" smtClean="0"/>
              <a:t>character recognition </a:t>
            </a:r>
            <a:r>
              <a:rPr lang="en-CA" sz="1200" b="0" i="0" kern="1200" dirty="0" smtClean="0">
                <a:solidFill>
                  <a:schemeClr val="tx1"/>
                </a:solidFill>
                <a:effectLst/>
                <a:latin typeface="+mn-lt"/>
                <a:ea typeface="+mn-ea"/>
                <a:cs typeface="+mn-cs"/>
              </a:rPr>
              <a:t>is the recognition of printed or written text characters by a computer.  Basically an automated way to read a scanned document</a:t>
            </a:r>
          </a:p>
          <a:p>
            <a:endParaRPr lang="en-CA" dirty="0" smtClean="0"/>
          </a:p>
          <a:p>
            <a:r>
              <a:rPr lang="en-CA" dirty="0" smtClean="0"/>
              <a:t>The general steps in</a:t>
            </a:r>
            <a:r>
              <a:rPr lang="en-CA" baseline="0" dirty="0" smtClean="0"/>
              <a:t> OCR are illustrated in this graphic:</a:t>
            </a:r>
          </a:p>
          <a:p>
            <a:pPr marL="228600" indent="-228600">
              <a:buFont typeface="+mj-lt"/>
              <a:buAutoNum type="arabicPeriod"/>
            </a:pPr>
            <a:r>
              <a:rPr lang="en-CA" baseline="0" dirty="0" smtClean="0"/>
              <a:t>Scan paper document</a:t>
            </a:r>
          </a:p>
          <a:p>
            <a:pPr marL="228600" indent="-228600">
              <a:buFont typeface="+mj-lt"/>
              <a:buAutoNum type="arabicPeriod"/>
            </a:pPr>
            <a:r>
              <a:rPr lang="en-CA" baseline="0" dirty="0" smtClean="0"/>
              <a:t>Load the document into OCR</a:t>
            </a:r>
          </a:p>
          <a:p>
            <a:pPr marL="228600" indent="-228600">
              <a:buFont typeface="+mj-lt"/>
              <a:buAutoNum type="arabicPeriod"/>
            </a:pPr>
            <a:r>
              <a:rPr lang="en-CA" baseline="0" dirty="0" smtClean="0"/>
              <a:t>OCR software translates the document</a:t>
            </a:r>
          </a:p>
          <a:p>
            <a:pPr marL="228600" indent="-228600">
              <a:buFont typeface="+mj-lt"/>
              <a:buAutoNum type="arabicPeriod"/>
            </a:pPr>
            <a:r>
              <a:rPr lang="en-CA" baseline="0" dirty="0" smtClean="0"/>
              <a:t>User checks and corrects the converted document</a:t>
            </a:r>
          </a:p>
          <a:p>
            <a:pPr marL="228600" indent="-228600">
              <a:buFont typeface="+mj-lt"/>
              <a:buAutoNum type="arabicPeriod"/>
            </a:pPr>
            <a:r>
              <a:rPr lang="en-CA" baseline="0" dirty="0" smtClean="0"/>
              <a:t>The converted document is ready for further uses</a:t>
            </a:r>
          </a:p>
          <a:p>
            <a:pPr marL="228600" indent="-228600">
              <a:buFont typeface="+mj-lt"/>
              <a:buAutoNum type="arabicPeriod"/>
            </a:pPr>
            <a:endParaRPr lang="en-CA" baseline="0" dirty="0" smtClean="0"/>
          </a:p>
          <a:p>
            <a:pPr marL="0" indent="0">
              <a:buFont typeface="+mj-lt"/>
              <a:buNone/>
            </a:pPr>
            <a:r>
              <a:rPr lang="en-CA" baseline="0" dirty="0" smtClean="0"/>
              <a:t>Several OCR software packages were evaluated including:</a:t>
            </a:r>
          </a:p>
          <a:p>
            <a:pPr marL="171450" indent="-171450">
              <a:buFont typeface="Arial" panose="020B0604020202020204" pitchFamily="34" charset="0"/>
              <a:buChar char="•"/>
            </a:pPr>
            <a:r>
              <a:rPr lang="en-CA" baseline="0" dirty="0" err="1" smtClean="0"/>
              <a:t>OpenOCR</a:t>
            </a:r>
            <a:endParaRPr lang="en-CA" baseline="0" dirty="0" smtClean="0"/>
          </a:p>
          <a:p>
            <a:pPr marL="171450" indent="-171450">
              <a:buFont typeface="Arial" panose="020B0604020202020204" pitchFamily="34" charset="0"/>
              <a:buChar char="•"/>
            </a:pPr>
            <a:r>
              <a:rPr lang="en-CA" baseline="0" dirty="0" err="1" smtClean="0"/>
              <a:t>FreeOCR</a:t>
            </a:r>
            <a:endParaRPr lang="en-CA" baseline="0" dirty="0" smtClean="0"/>
          </a:p>
          <a:p>
            <a:pPr marL="171450" indent="-171450">
              <a:buFont typeface="Arial" panose="020B0604020202020204" pitchFamily="34" charset="0"/>
              <a:buChar char="•"/>
            </a:pPr>
            <a:r>
              <a:rPr lang="en-CA" baseline="0" dirty="0" err="1" smtClean="0"/>
              <a:t>SimpleOCR</a:t>
            </a:r>
            <a:endParaRPr lang="en-CA" baseline="0" dirty="0" smtClean="0"/>
          </a:p>
          <a:p>
            <a:pPr marL="171450" indent="-171450">
              <a:buFont typeface="Arial" panose="020B0604020202020204" pitchFamily="34" charset="0"/>
              <a:buChar char="•"/>
            </a:pPr>
            <a:r>
              <a:rPr lang="en-CA" baseline="0" dirty="0" smtClean="0"/>
              <a:t>Microsoft Office 2013  One Note</a:t>
            </a:r>
          </a:p>
          <a:p>
            <a:pPr marL="171450" indent="-171450">
              <a:buFont typeface="Arial" panose="020B0604020202020204" pitchFamily="34" charset="0"/>
              <a:buChar char="•"/>
            </a:pPr>
            <a:r>
              <a:rPr lang="en-CA" baseline="0" dirty="0" err="1" smtClean="0"/>
              <a:t>ReadIRIS</a:t>
            </a:r>
            <a:r>
              <a:rPr lang="en-CA" baseline="0" dirty="0" smtClean="0"/>
              <a:t> 15  - selected for it’s multipage capabilities, ease of use and conversion accuracy.</a:t>
            </a:r>
          </a:p>
          <a:p>
            <a:pPr marL="171450" indent="-171450">
              <a:buFont typeface="Arial" panose="020B0604020202020204" pitchFamily="34" charset="0"/>
              <a:buChar char="•"/>
            </a:pPr>
            <a:endParaRPr lang="en-CA" dirty="0" smtClean="0"/>
          </a:p>
          <a:p>
            <a:endParaRPr lang="en-CA" dirty="0"/>
          </a:p>
          <a:p>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12</a:t>
            </a:fld>
            <a:endParaRPr lang="en-CA" dirty="0"/>
          </a:p>
        </p:txBody>
      </p:sp>
    </p:spTree>
    <p:extLst>
      <p:ext uri="{BB962C8B-B14F-4D97-AF65-F5344CB8AC3E}">
        <p14:creationId xmlns:p14="http://schemas.microsoft.com/office/powerpoint/2010/main" val="258169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Now for a practical demonstration,</a:t>
            </a:r>
            <a:r>
              <a:rPr lang="en-CA" baseline="0" dirty="0" smtClean="0"/>
              <a:t> this slide shows a typical record downloaded from the </a:t>
            </a:r>
            <a:r>
              <a:rPr lang="en-CA" sz="1200" dirty="0" smtClean="0"/>
              <a:t>Exploration and Development Well Information Network </a:t>
            </a:r>
            <a:endParaRPr lang="en-CA" dirty="0" smtClean="0"/>
          </a:p>
          <a:p>
            <a:endParaRPr lang="en-CA" dirty="0"/>
          </a:p>
          <a:p>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13</a:t>
            </a:fld>
            <a:endParaRPr lang="en-CA" dirty="0"/>
          </a:p>
        </p:txBody>
      </p:sp>
    </p:spTree>
    <p:extLst>
      <p:ext uri="{BB962C8B-B14F-4D97-AF65-F5344CB8AC3E}">
        <p14:creationId xmlns:p14="http://schemas.microsoft.com/office/powerpoint/2010/main" val="1149906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And on this slide we see the</a:t>
            </a:r>
            <a:r>
              <a:rPr lang="en-CA" baseline="0" dirty="0" smtClean="0"/>
              <a:t> OCR results before and after manual correction.</a:t>
            </a:r>
          </a:p>
          <a:p>
            <a:r>
              <a:rPr lang="en-CA" baseline="0" dirty="0" smtClean="0"/>
              <a:t>There are several characteristic errors including:</a:t>
            </a:r>
          </a:p>
          <a:p>
            <a:pPr marL="171450" indent="-171450">
              <a:buFont typeface="Arial" panose="020B0604020202020204" pitchFamily="34" charset="0"/>
              <a:buChar char="•"/>
            </a:pPr>
            <a:r>
              <a:rPr lang="en-CA" baseline="0" dirty="0" smtClean="0"/>
              <a:t>Spaces instead of decimals</a:t>
            </a:r>
          </a:p>
          <a:p>
            <a:pPr marL="171450" indent="-171450">
              <a:buFont typeface="Arial" panose="020B0604020202020204" pitchFamily="34" charset="0"/>
              <a:buChar char="•"/>
            </a:pPr>
            <a:r>
              <a:rPr lang="en-CA" baseline="0" dirty="0" smtClean="0"/>
              <a:t>Missing decimals</a:t>
            </a:r>
          </a:p>
          <a:p>
            <a:pPr marL="171450" indent="-171450">
              <a:buFont typeface="Arial" panose="020B0604020202020204" pitchFamily="34" charset="0"/>
              <a:buChar char="•"/>
            </a:pPr>
            <a:r>
              <a:rPr lang="en-CA" baseline="0" dirty="0" smtClean="0"/>
              <a:t>Misinterpretation of periods as comas (two commas in a number)</a:t>
            </a:r>
          </a:p>
          <a:p>
            <a:pPr marL="171450" indent="-171450">
              <a:buFont typeface="Arial" panose="020B0604020202020204" pitchFamily="34" charset="0"/>
              <a:buChar char="•"/>
            </a:pPr>
            <a:endParaRPr lang="en-CA" baseline="0" dirty="0" smtClean="0"/>
          </a:p>
          <a:p>
            <a:pPr marL="0" indent="0">
              <a:buFont typeface="Arial" panose="020B0604020202020204" pitchFamily="34" charset="0"/>
              <a:buNone/>
            </a:pPr>
            <a:r>
              <a:rPr lang="en-CA" dirty="0" smtClean="0"/>
              <a:t>Many of these errors can be corrected </a:t>
            </a:r>
            <a:r>
              <a:rPr lang="en-CA" dirty="0" err="1" smtClean="0"/>
              <a:t>en</a:t>
            </a:r>
            <a:r>
              <a:rPr lang="en-CA" dirty="0" smtClean="0"/>
              <a:t> mass with standard excel functions</a:t>
            </a:r>
            <a:r>
              <a:rPr lang="en-CA" baseline="0" dirty="0" smtClean="0"/>
              <a:t>.  One of the project goals is to build excel macros for automating the correction of common errors.</a:t>
            </a:r>
            <a:endParaRPr lang="en-CA" dirty="0" smtClean="0"/>
          </a:p>
          <a:p>
            <a:endParaRPr lang="en-CA" dirty="0"/>
          </a:p>
          <a:p>
            <a:r>
              <a:rPr lang="en-CA" dirty="0" smtClean="0"/>
              <a:t>The corrected record has a standardized header and column headings.  These components are critical for further processing but before we have a look at</a:t>
            </a:r>
            <a:r>
              <a:rPr lang="en-CA" baseline="0" dirty="0" smtClean="0"/>
              <a:t> that step, let’s have a closer look at a typical directional survey.</a:t>
            </a:r>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14</a:t>
            </a:fld>
            <a:endParaRPr lang="en-CA" dirty="0"/>
          </a:p>
        </p:txBody>
      </p:sp>
    </p:spTree>
    <p:extLst>
      <p:ext uri="{BB962C8B-B14F-4D97-AF65-F5344CB8AC3E}">
        <p14:creationId xmlns:p14="http://schemas.microsoft.com/office/powerpoint/2010/main" val="2114136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pPr marL="171450" indent="-171450">
              <a:buFont typeface="Arial" panose="020B0604020202020204" pitchFamily="34" charset="0"/>
              <a:buChar char="•"/>
            </a:pPr>
            <a:r>
              <a:rPr lang="en-CA" dirty="0" smtClean="0"/>
              <a:t>The cleaned well record is saved as a csv file with a standard header and column titles</a:t>
            </a:r>
          </a:p>
          <a:p>
            <a:pPr marL="171450" indent="-171450">
              <a:buFont typeface="Arial" panose="020B0604020202020204" pitchFamily="34" charset="0"/>
              <a:buChar char="•"/>
            </a:pPr>
            <a:r>
              <a:rPr lang="en-CA" dirty="0" smtClean="0"/>
              <a:t>A</a:t>
            </a:r>
            <a:r>
              <a:rPr lang="en-CA" baseline="0" dirty="0" smtClean="0"/>
              <a:t> python script reads this file and generates a point and line shapefile</a:t>
            </a:r>
          </a:p>
          <a:p>
            <a:pPr marL="171450" indent="-171450">
              <a:buFont typeface="Arial" panose="020B0604020202020204" pitchFamily="34" charset="0"/>
              <a:buChar char="•"/>
            </a:pPr>
            <a:r>
              <a:rPr lang="en-CA" baseline="0" dirty="0" smtClean="0"/>
              <a:t>Both the point and line shapefiles include elevation (depth) data which will enable vertical views such as 3D modeling. </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Python scripting was seen as appropriate and necessary due to the repetitive nature of the task.</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The usability of the </a:t>
            </a:r>
            <a:r>
              <a:rPr lang="en-CA" sz="1200" dirty="0" smtClean="0"/>
              <a:t>Exploration and Development Well Information Network </a:t>
            </a:r>
            <a:r>
              <a:rPr lang="en-CA" baseline="0" dirty="0" smtClean="0"/>
              <a:t>records was greatly increased through the use of OCR and python, allowing an efficient path for converting the directional survey records to GIS data.</a:t>
            </a:r>
            <a:endParaRPr lang="en-CA" dirty="0" smtClean="0"/>
          </a:p>
          <a:p>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15</a:t>
            </a:fld>
            <a:endParaRPr lang="en-CA" dirty="0"/>
          </a:p>
        </p:txBody>
      </p:sp>
    </p:spTree>
    <p:extLst>
      <p:ext uri="{BB962C8B-B14F-4D97-AF65-F5344CB8AC3E}">
        <p14:creationId xmlns:p14="http://schemas.microsoft.com/office/powerpoint/2010/main" val="4184189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Overview of OpenGeo suite tools.  Slide talks about technical infrastructure.</a:t>
            </a:r>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16</a:t>
            </a:fld>
            <a:endParaRPr lang="en-CA" dirty="0"/>
          </a:p>
        </p:txBody>
      </p:sp>
    </p:spTree>
    <p:extLst>
      <p:ext uri="{BB962C8B-B14F-4D97-AF65-F5344CB8AC3E}">
        <p14:creationId xmlns:p14="http://schemas.microsoft.com/office/powerpoint/2010/main" val="3823767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had a lot of ideas and I would identify project scope as one of the challenges we faced during the planning process . . . </a:t>
            </a:r>
          </a:p>
          <a:p>
            <a:r>
              <a:rPr lang="en-CA" dirty="0" smtClean="0"/>
              <a:t>After</a:t>
            </a:r>
            <a:r>
              <a:rPr lang="en-CA" baseline="0" dirty="0" smtClean="0"/>
              <a:t> our data discovery and analysis phase we had a hard look at what was feasible in a reasonable timeframe.</a:t>
            </a:r>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17</a:t>
            </a:fld>
            <a:endParaRPr lang="en-CA" dirty="0"/>
          </a:p>
        </p:txBody>
      </p:sp>
    </p:spTree>
    <p:extLst>
      <p:ext uri="{BB962C8B-B14F-4D97-AF65-F5344CB8AC3E}">
        <p14:creationId xmlns:p14="http://schemas.microsoft.com/office/powerpoint/2010/main" val="3120820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approach to scope creep is sometimes appropriate . . . But instead of throwing away all of our good ideas</a:t>
            </a:r>
            <a:r>
              <a:rPr lang="en-CA" baseline="0" dirty="0" smtClean="0"/>
              <a:t> . . . </a:t>
            </a:r>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18</a:t>
            </a:fld>
            <a:endParaRPr lang="en-CA" dirty="0"/>
          </a:p>
        </p:txBody>
      </p:sp>
    </p:spTree>
    <p:extLst>
      <p:ext uri="{BB962C8B-B14F-4D97-AF65-F5344CB8AC3E}">
        <p14:creationId xmlns:p14="http://schemas.microsoft.com/office/powerpoint/2010/main" val="2934792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added a section on future development,</a:t>
            </a:r>
            <a:r>
              <a:rPr lang="en-CA" baseline="0" dirty="0" smtClean="0"/>
              <a:t> or as is often referred to in the MGIS program, an above and beyond section.</a:t>
            </a:r>
          </a:p>
          <a:p>
            <a:endParaRPr lang="en-CA" dirty="0" smtClean="0"/>
          </a:p>
          <a:p>
            <a:r>
              <a:rPr lang="en-CA" b="1" smtClean="0"/>
              <a:t>Optional </a:t>
            </a:r>
            <a:r>
              <a:rPr lang="en-CA" b="1" dirty="0"/>
              <a:t>Goals/Future Development</a:t>
            </a:r>
          </a:p>
          <a:p>
            <a:pPr marL="171450" lvl="0" indent="-171450">
              <a:buFont typeface="Arial" panose="020B0604020202020204" pitchFamily="34" charset="0"/>
              <a:buChar char="•"/>
            </a:pPr>
            <a:r>
              <a:rPr lang="en-CA" dirty="0"/>
              <a:t>Generate 3D visualizations using ArcScene or other software for well bores for which GIS data was created</a:t>
            </a:r>
          </a:p>
          <a:p>
            <a:pPr marL="171450" lvl="0" indent="-171450">
              <a:buFont typeface="Arial" panose="020B0604020202020204" pitchFamily="34" charset="0"/>
              <a:buChar char="•"/>
            </a:pPr>
            <a:r>
              <a:rPr lang="en-CA" dirty="0"/>
              <a:t>Q-GIS/PostGIS tool for converting corrected well directional survey data to GIS</a:t>
            </a:r>
          </a:p>
          <a:p>
            <a:pPr marL="171450" lvl="0" indent="-171450">
              <a:buFont typeface="Arial" panose="020B0604020202020204" pitchFamily="34" charset="0"/>
              <a:buChar char="•"/>
            </a:pPr>
            <a:r>
              <a:rPr lang="en-CA" dirty="0"/>
              <a:t>Automated 3D modeling using gaming software</a:t>
            </a:r>
          </a:p>
          <a:p>
            <a:pPr marL="171450" lvl="0" indent="-171450">
              <a:buFont typeface="Arial" panose="020B0604020202020204" pitchFamily="34" charset="0"/>
              <a:buChar char="•"/>
            </a:pPr>
            <a:r>
              <a:rPr lang="en-CA" dirty="0"/>
              <a:t>Automated background data updates</a:t>
            </a:r>
          </a:p>
          <a:p>
            <a:pPr marL="171450" lvl="0" indent="-171450">
              <a:buFont typeface="Arial" panose="020B0604020202020204" pitchFamily="34" charset="0"/>
              <a:buChar char="•"/>
            </a:pPr>
            <a:r>
              <a:rPr lang="en-CA" dirty="0"/>
              <a:t>Automated process for loading directional survey data directly to the site without first converting to GIS. </a:t>
            </a:r>
          </a:p>
          <a:p>
            <a:endParaRPr lang="en-CA" dirty="0" smtClean="0"/>
          </a:p>
        </p:txBody>
      </p:sp>
      <p:sp>
        <p:nvSpPr>
          <p:cNvPr id="4" name="Slide Number Placeholder 3"/>
          <p:cNvSpPr>
            <a:spLocks noGrp="1"/>
          </p:cNvSpPr>
          <p:nvPr>
            <p:ph type="sldNum" sz="quarter" idx="10"/>
          </p:nvPr>
        </p:nvSpPr>
        <p:spPr/>
        <p:txBody>
          <a:bodyPr/>
          <a:lstStyle/>
          <a:p>
            <a:fld id="{1F0F0BC9-388B-4F54-9118-35EDED0AF3AF}" type="slidenum">
              <a:rPr lang="en-CA" smtClean="0"/>
              <a:t>19</a:t>
            </a:fld>
            <a:endParaRPr lang="en-CA" dirty="0"/>
          </a:p>
        </p:txBody>
      </p:sp>
    </p:spTree>
    <p:extLst>
      <p:ext uri="{BB962C8B-B14F-4D97-AF65-F5344CB8AC3E}">
        <p14:creationId xmlns:p14="http://schemas.microsoft.com/office/powerpoint/2010/main" val="302677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will start off this presentation by reviewing the main project milestones to date as seen in this classic waterfall diagram starting with the initial idea and moving through to the conceptual development design.</a:t>
            </a:r>
          </a:p>
          <a:p>
            <a:endParaRPr lang="en-CA" dirty="0"/>
          </a:p>
          <a:p>
            <a:r>
              <a:rPr lang="en-CA" dirty="0" smtClean="0"/>
              <a:t>After this general project overview I will discus some specific features including OCR, python automation and the</a:t>
            </a:r>
            <a:r>
              <a:rPr lang="en-CA" baseline="0" dirty="0" smtClean="0"/>
              <a:t> development platform</a:t>
            </a:r>
            <a:r>
              <a:rPr lang="en-CA" dirty="0" smtClean="0"/>
              <a:t>.</a:t>
            </a:r>
          </a:p>
          <a:p>
            <a:endParaRPr lang="en-CA" dirty="0" smtClean="0"/>
          </a:p>
          <a:p>
            <a:r>
              <a:rPr lang="en-CA" dirty="0" smtClean="0"/>
              <a:t>I will touch briefly on some scope challenges and then conclude the presentation by reviewing the final project goals.</a:t>
            </a:r>
            <a:endParaRPr lang="en-CA" dirty="0"/>
          </a:p>
          <a:p>
            <a:endParaRPr lang="en-CA" dirty="0" smtClean="0"/>
          </a:p>
          <a:p>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2</a:t>
            </a:fld>
            <a:endParaRPr lang="en-CA" dirty="0"/>
          </a:p>
        </p:txBody>
      </p:sp>
    </p:spTree>
    <p:extLst>
      <p:ext uri="{BB962C8B-B14F-4D97-AF65-F5344CB8AC3E}">
        <p14:creationId xmlns:p14="http://schemas.microsoft.com/office/powerpoint/2010/main" val="67145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Discuss 3D visualization and add image example</a:t>
            </a:r>
            <a:endParaRPr lang="en-CA" dirty="0"/>
          </a:p>
          <a:p>
            <a:endParaRPr lang="en-CA" dirty="0" smtClean="0"/>
          </a:p>
        </p:txBody>
      </p:sp>
      <p:sp>
        <p:nvSpPr>
          <p:cNvPr id="4" name="Slide Number Placeholder 3"/>
          <p:cNvSpPr>
            <a:spLocks noGrp="1"/>
          </p:cNvSpPr>
          <p:nvPr>
            <p:ph type="sldNum" sz="quarter" idx="10"/>
          </p:nvPr>
        </p:nvSpPr>
        <p:spPr/>
        <p:txBody>
          <a:bodyPr/>
          <a:lstStyle/>
          <a:p>
            <a:fld id="{1F0F0BC9-388B-4F54-9118-35EDED0AF3AF}" type="slidenum">
              <a:rPr lang="en-CA" smtClean="0"/>
              <a:t>20</a:t>
            </a:fld>
            <a:endParaRPr lang="en-CA" dirty="0"/>
          </a:p>
        </p:txBody>
      </p:sp>
    </p:spTree>
    <p:extLst>
      <p:ext uri="{BB962C8B-B14F-4D97-AF65-F5344CB8AC3E}">
        <p14:creationId xmlns:p14="http://schemas.microsoft.com/office/powerpoint/2010/main" val="3683510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Discuss Frac Focus DB</a:t>
            </a:r>
            <a:endParaRPr lang="en-CA" dirty="0"/>
          </a:p>
          <a:p>
            <a:endParaRPr lang="en-CA" dirty="0" smtClean="0"/>
          </a:p>
        </p:txBody>
      </p:sp>
      <p:sp>
        <p:nvSpPr>
          <p:cNvPr id="4" name="Slide Number Placeholder 3"/>
          <p:cNvSpPr>
            <a:spLocks noGrp="1"/>
          </p:cNvSpPr>
          <p:nvPr>
            <p:ph type="sldNum" sz="quarter" idx="10"/>
          </p:nvPr>
        </p:nvSpPr>
        <p:spPr/>
        <p:txBody>
          <a:bodyPr/>
          <a:lstStyle/>
          <a:p>
            <a:fld id="{1F0F0BC9-388B-4F54-9118-35EDED0AF3AF}" type="slidenum">
              <a:rPr lang="en-CA" smtClean="0"/>
              <a:t>21</a:t>
            </a:fld>
            <a:endParaRPr lang="en-CA" dirty="0"/>
          </a:p>
        </p:txBody>
      </p:sp>
    </p:spTree>
    <p:extLst>
      <p:ext uri="{BB962C8B-B14F-4D97-AF65-F5344CB8AC3E}">
        <p14:creationId xmlns:p14="http://schemas.microsoft.com/office/powerpoint/2010/main" val="3048325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Discuss enhanced automation</a:t>
            </a:r>
            <a:endParaRPr lang="en-CA" dirty="0"/>
          </a:p>
          <a:p>
            <a:endParaRPr lang="en-CA" dirty="0" smtClean="0"/>
          </a:p>
        </p:txBody>
      </p:sp>
      <p:sp>
        <p:nvSpPr>
          <p:cNvPr id="4" name="Slide Number Placeholder 3"/>
          <p:cNvSpPr>
            <a:spLocks noGrp="1"/>
          </p:cNvSpPr>
          <p:nvPr>
            <p:ph type="sldNum" sz="quarter" idx="10"/>
          </p:nvPr>
        </p:nvSpPr>
        <p:spPr/>
        <p:txBody>
          <a:bodyPr/>
          <a:lstStyle/>
          <a:p>
            <a:fld id="{1F0F0BC9-388B-4F54-9118-35EDED0AF3AF}" type="slidenum">
              <a:rPr lang="en-CA" smtClean="0"/>
              <a:t>22</a:t>
            </a:fld>
            <a:endParaRPr lang="en-CA" dirty="0"/>
          </a:p>
        </p:txBody>
      </p:sp>
    </p:spTree>
    <p:extLst>
      <p:ext uri="{BB962C8B-B14F-4D97-AF65-F5344CB8AC3E}">
        <p14:creationId xmlns:p14="http://schemas.microsoft.com/office/powerpoint/2010/main" val="1884999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1" dirty="0" smtClean="0"/>
          </a:p>
          <a:p>
            <a:r>
              <a:rPr lang="en-US" sz="900" b="1" dirty="0" smtClean="0"/>
              <a:t>Initial </a:t>
            </a:r>
            <a:r>
              <a:rPr lang="en-US" sz="900" b="1" dirty="0"/>
              <a:t>Development Goals</a:t>
            </a:r>
            <a:endParaRPr lang="en-CA" sz="900" b="1" dirty="0"/>
          </a:p>
          <a:p>
            <a:pPr lvl="0"/>
            <a:r>
              <a:rPr lang="en-CA" sz="900" dirty="0"/>
              <a:t>Develop a workflow for generating well bore GIS data from well directional survey data (completed)</a:t>
            </a:r>
          </a:p>
          <a:p>
            <a:pPr lvl="0"/>
            <a:r>
              <a:rPr lang="en-CA" sz="900" dirty="0"/>
              <a:t>Gather existing background GIS data layers</a:t>
            </a:r>
          </a:p>
          <a:p>
            <a:pPr lvl="0"/>
            <a:r>
              <a:rPr lang="en-CA" sz="900" dirty="0"/>
              <a:t>Develop tools for workflow optimization including:</a:t>
            </a:r>
          </a:p>
          <a:p>
            <a:pPr lvl="1"/>
            <a:r>
              <a:rPr lang="en-CA" sz="900" dirty="0"/>
              <a:t>Microsoft Excel macros for semi-automation of well directional survey data correction after conversion with OCR</a:t>
            </a:r>
          </a:p>
          <a:p>
            <a:pPr lvl="1"/>
            <a:r>
              <a:rPr lang="en-CA" sz="900" dirty="0"/>
              <a:t>Esri toolbox for converting corrected well directional survey data to GIS (shapefile)</a:t>
            </a:r>
          </a:p>
          <a:p>
            <a:pPr lvl="0"/>
            <a:r>
              <a:rPr lang="en-CA" sz="900" dirty="0"/>
              <a:t>Generate GIS data for a minimum of 10 (maximum of 44) wells in Terry Township. Priority will be given to the following wells if data can be obtained: 015-20242, 015-20244, 015-20314, 015-20315, 015-20334, 015-20335, 015-20416, 015-20417, 015-20418, 015-20419</a:t>
            </a:r>
          </a:p>
          <a:p>
            <a:pPr lvl="0"/>
            <a:r>
              <a:rPr lang="en-CA" sz="900" dirty="0"/>
              <a:t>Create a web site consisting of:</a:t>
            </a:r>
          </a:p>
          <a:p>
            <a:pPr lvl="1"/>
            <a:r>
              <a:rPr lang="en-CA" sz="900" dirty="0"/>
              <a:t>Project description</a:t>
            </a:r>
          </a:p>
          <a:p>
            <a:pPr lvl="1"/>
            <a:r>
              <a:rPr lang="en-CA" sz="900" dirty="0"/>
              <a:t>Interactive 2D web map showing bore locations and related data with standard web map options (zoom, pan, turn layers on/off).  General background data will have a maximum spatial extent covering Pennsylvania. Specific, high resolution data such as high resolution DEM data will be limited to Bradford County or Terry Township depending on disc space required. </a:t>
            </a:r>
          </a:p>
          <a:p>
            <a:pPr lvl="1"/>
            <a:r>
              <a:rPr lang="en-CA" sz="900" dirty="0"/>
              <a:t>User can select or search for each well with bore information and obtain detailed information about that well.   </a:t>
            </a:r>
          </a:p>
          <a:p>
            <a:pPr lvl="1"/>
            <a:r>
              <a:rPr lang="en-CA" sz="900" dirty="0"/>
              <a:t>The following will be available for download:</a:t>
            </a:r>
          </a:p>
          <a:p>
            <a:pPr lvl="2"/>
            <a:r>
              <a:rPr lang="en-CA" sz="900" dirty="0"/>
              <a:t>tools (excel macros, Esri toolbox, </a:t>
            </a:r>
            <a:r>
              <a:rPr lang="en-CA" sz="900" dirty="0" smtClean="0"/>
              <a:t>etc.)</a:t>
            </a:r>
            <a:endParaRPr lang="en-CA" sz="900" dirty="0"/>
          </a:p>
          <a:p>
            <a:pPr lvl="2"/>
            <a:r>
              <a:rPr lang="en-CA" sz="900" dirty="0"/>
              <a:t>full procedure documentation (instructions on how to use tools and add a new record)</a:t>
            </a:r>
          </a:p>
          <a:p>
            <a:pPr lvl="2"/>
            <a:r>
              <a:rPr lang="en-CA" sz="900" dirty="0"/>
              <a:t>full development and administrative documentation (instructions on how to maintain the site)</a:t>
            </a:r>
          </a:p>
          <a:p>
            <a:pPr lvl="1"/>
            <a:r>
              <a:rPr lang="en-CA" sz="900" dirty="0"/>
              <a:t>User will be able to upload new records.  New records will automatically show on the map, be added to the search lists, and be available for detailed view exploration.  Note that the detailed view will be limited to the data uploaded by the user for that record.</a:t>
            </a:r>
          </a:p>
          <a:p>
            <a:endParaRPr lang="en-CA" sz="900" dirty="0"/>
          </a:p>
        </p:txBody>
      </p:sp>
      <p:sp>
        <p:nvSpPr>
          <p:cNvPr id="4" name="Slide Number Placeholder 3"/>
          <p:cNvSpPr>
            <a:spLocks noGrp="1"/>
          </p:cNvSpPr>
          <p:nvPr>
            <p:ph type="sldNum" sz="quarter" idx="10"/>
          </p:nvPr>
        </p:nvSpPr>
        <p:spPr/>
        <p:txBody>
          <a:bodyPr/>
          <a:lstStyle/>
          <a:p>
            <a:fld id="{1F0F0BC9-388B-4F54-9118-35EDED0AF3AF}" type="slidenum">
              <a:rPr lang="en-CA" smtClean="0"/>
              <a:t>23</a:t>
            </a:fld>
            <a:endParaRPr lang="en-CA" dirty="0"/>
          </a:p>
        </p:txBody>
      </p:sp>
    </p:spTree>
    <p:extLst>
      <p:ext uri="{BB962C8B-B14F-4D97-AF65-F5344CB8AC3E}">
        <p14:creationId xmlns:p14="http://schemas.microsoft.com/office/powerpoint/2010/main" val="701714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900" dirty="0" smtClean="0"/>
              <a:t>Conference Options: Geological Society of America annual meeting or </a:t>
            </a:r>
            <a:r>
              <a:rPr lang="en-CA" sz="900" dirty="0"/>
              <a:t> </a:t>
            </a:r>
            <a:r>
              <a:rPr lang="en-CA" sz="900" dirty="0">
                <a:hlinkClick r:id="rId3"/>
              </a:rPr>
              <a:t>FOSS4G</a:t>
            </a:r>
            <a:r>
              <a:rPr lang="en-CA" sz="900" dirty="0"/>
              <a:t> (Free and Open Source Software for Geospatial) </a:t>
            </a:r>
            <a:r>
              <a:rPr lang="en-CA" sz="900" dirty="0" smtClean="0"/>
              <a:t>2017 held in Boston.</a:t>
            </a:r>
            <a:endParaRPr lang="en-CA" sz="900" dirty="0"/>
          </a:p>
        </p:txBody>
      </p:sp>
      <p:sp>
        <p:nvSpPr>
          <p:cNvPr id="4" name="Slide Number Placeholder 3"/>
          <p:cNvSpPr>
            <a:spLocks noGrp="1"/>
          </p:cNvSpPr>
          <p:nvPr>
            <p:ph type="sldNum" sz="quarter" idx="10"/>
          </p:nvPr>
        </p:nvSpPr>
        <p:spPr/>
        <p:txBody>
          <a:bodyPr/>
          <a:lstStyle/>
          <a:p>
            <a:fld id="{1F0F0BC9-388B-4F54-9118-35EDED0AF3AF}" type="slidenum">
              <a:rPr lang="en-CA" smtClean="0"/>
              <a:t>24</a:t>
            </a:fld>
            <a:endParaRPr lang="en-CA" dirty="0"/>
          </a:p>
        </p:txBody>
      </p:sp>
    </p:spTree>
    <p:extLst>
      <p:ext uri="{BB962C8B-B14F-4D97-AF65-F5344CB8AC3E}">
        <p14:creationId xmlns:p14="http://schemas.microsoft.com/office/powerpoint/2010/main" val="2936905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Thank you and questions</a:t>
            </a:r>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25</a:t>
            </a:fld>
            <a:endParaRPr lang="en-CA" dirty="0"/>
          </a:p>
        </p:txBody>
      </p:sp>
    </p:spTree>
    <p:extLst>
      <p:ext uri="{BB962C8B-B14F-4D97-AF65-F5344CB8AC3E}">
        <p14:creationId xmlns:p14="http://schemas.microsoft.com/office/powerpoint/2010/main" val="218497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core project idea provided by the project spencer, Dr.</a:t>
            </a:r>
            <a:r>
              <a:rPr lang="en-CA" baseline="0" dirty="0" smtClean="0"/>
              <a:t> </a:t>
            </a:r>
            <a:r>
              <a:rPr lang="en-CA" sz="1200" dirty="0" smtClean="0"/>
              <a:t>Sue Brantley</a:t>
            </a:r>
            <a:r>
              <a:rPr lang="en-CA" sz="1200" baseline="0" dirty="0" smtClean="0"/>
              <a:t> was centred </a:t>
            </a:r>
            <a:r>
              <a:rPr lang="en-CA" baseline="0" dirty="0" smtClean="0"/>
              <a:t>around the desire to visualize horizontal well paths on the surface and subsurface.  </a:t>
            </a:r>
          </a:p>
          <a:p>
            <a:r>
              <a:rPr lang="en-CA" baseline="0" dirty="0" smtClean="0"/>
              <a:t>This idea was coupled with my interest in GIS procedure automation and web mapping.  The project did not start out with a clear set of parameters but rather, was shaped through the data discover and analysis phases.  However, some core concepts guided the project from the beginning, mainly the desire to build a publically accessible low cost resource.</a:t>
            </a:r>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3</a:t>
            </a:fld>
            <a:endParaRPr lang="en-CA" dirty="0"/>
          </a:p>
        </p:txBody>
      </p:sp>
    </p:spTree>
    <p:extLst>
      <p:ext uri="{BB962C8B-B14F-4D97-AF65-F5344CB8AC3E}">
        <p14:creationId xmlns:p14="http://schemas.microsoft.com/office/powerpoint/2010/main" val="182336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For a bit more background, Pennsylvania is almost completely covered by the petroleum rich Marcellus Shale</a:t>
            </a:r>
            <a:r>
              <a:rPr lang="en-CA" baseline="0" dirty="0" smtClean="0"/>
              <a:t> as seen by the pink extent on the state map.  Bradford County is one of the most heavily drilled counties in the state with over 1336 horizontal wells.  And several wells in terry township were featured in a recent paper by the project sponsors discussing  groundwater contamination attributed to gas development of horizontal wells in the area.</a:t>
            </a:r>
            <a:endParaRPr lang="en-CA" baseline="0" dirty="0" smtClean="0"/>
          </a:p>
        </p:txBody>
      </p:sp>
      <p:sp>
        <p:nvSpPr>
          <p:cNvPr id="4" name="Slide Number Placeholder 3"/>
          <p:cNvSpPr>
            <a:spLocks noGrp="1"/>
          </p:cNvSpPr>
          <p:nvPr>
            <p:ph type="sldNum" sz="quarter" idx="10"/>
          </p:nvPr>
        </p:nvSpPr>
        <p:spPr/>
        <p:txBody>
          <a:bodyPr/>
          <a:lstStyle/>
          <a:p>
            <a:fld id="{1F0F0BC9-388B-4F54-9118-35EDED0AF3AF}" type="slidenum">
              <a:rPr lang="en-CA" smtClean="0"/>
              <a:t>4</a:t>
            </a:fld>
            <a:endParaRPr lang="en-CA" dirty="0"/>
          </a:p>
        </p:txBody>
      </p:sp>
    </p:spTree>
    <p:extLst>
      <p:ext uri="{BB962C8B-B14F-4D97-AF65-F5344CB8AC3E}">
        <p14:creationId xmlns:p14="http://schemas.microsoft.com/office/powerpoint/2010/main" val="342421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analysis stage of this project was somewhat non traditional in the sense that it involved data</a:t>
            </a:r>
            <a:r>
              <a:rPr lang="en-CA" baseline="0" dirty="0" smtClean="0"/>
              <a:t> discovery and usability analysis rather than a geospatial 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a:t>
            </a:r>
            <a:r>
              <a:rPr lang="en-CA" dirty="0" smtClean="0"/>
              <a:t>primary data</a:t>
            </a:r>
            <a:r>
              <a:rPr lang="en-CA" baseline="0" dirty="0" smtClean="0"/>
              <a:t> source for horizontal well records is the </a:t>
            </a:r>
            <a:r>
              <a:rPr lang="en-CA" sz="1200" dirty="0" smtClean="0"/>
              <a:t>Exploration and Development Well Information Network which provides an online database of completion</a:t>
            </a:r>
            <a:r>
              <a:rPr lang="en-CA" sz="1200" baseline="0" dirty="0" smtClean="0"/>
              <a:t> records and directional surveys for horizontal wells in Pennsylvania.  Records are submitted by companies following state regulations and made publically available at a nominal cost intended to maintain the database.  The initial chapter of this project aimed to evaluate this data source and it’s potential use.  Details regarding these records and a methodology for their processing will be discussed later on in the presentation</a:t>
            </a:r>
            <a:r>
              <a:rPr lang="en-CA" sz="12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baseline="0" dirty="0" smtClean="0"/>
              <a:t>Additional data discovery focused on well information and geological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baseline="0" dirty="0" smtClean="0"/>
              <a:t>At the end of this phase it was evident that sufficient data existed to support the project goals.</a:t>
            </a:r>
            <a:endParaRPr lang="en-CA" sz="1200" dirty="0" smtClean="0"/>
          </a:p>
        </p:txBody>
      </p:sp>
      <p:sp>
        <p:nvSpPr>
          <p:cNvPr id="4" name="Slide Number Placeholder 3"/>
          <p:cNvSpPr>
            <a:spLocks noGrp="1"/>
          </p:cNvSpPr>
          <p:nvPr>
            <p:ph type="sldNum" sz="quarter" idx="10"/>
          </p:nvPr>
        </p:nvSpPr>
        <p:spPr/>
        <p:txBody>
          <a:bodyPr/>
          <a:lstStyle/>
          <a:p>
            <a:fld id="{1F0F0BC9-388B-4F54-9118-35EDED0AF3AF}" type="slidenum">
              <a:rPr lang="en-CA" smtClean="0"/>
              <a:t>5</a:t>
            </a:fld>
            <a:endParaRPr lang="en-CA" dirty="0"/>
          </a:p>
        </p:txBody>
      </p:sp>
    </p:spTree>
    <p:extLst>
      <p:ext uri="{BB962C8B-B14F-4D97-AF65-F5344CB8AC3E}">
        <p14:creationId xmlns:p14="http://schemas.microsoft.com/office/powerpoint/2010/main" val="25261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Based on the initial assessment of available</a:t>
            </a:r>
            <a:r>
              <a:rPr lang="en-CA" baseline="0" dirty="0" smtClean="0"/>
              <a:t> data from </a:t>
            </a:r>
            <a:r>
              <a:rPr lang="en-CA" sz="1200" dirty="0" smtClean="0"/>
              <a:t>Exploration and Development Well Information Network as well as other sources lead</a:t>
            </a:r>
            <a:r>
              <a:rPr lang="en-CA" sz="1200" baseline="0" dirty="0" smtClean="0"/>
              <a:t> to the decision that a web map and several custom built tools would be best suited to meet the long term project objectives.  Specific tools include python scripts, excel macros, and a web mapping application capable of accepting new database entries.</a:t>
            </a:r>
            <a:endParaRPr lang="en-CA" dirty="0" smtClean="0"/>
          </a:p>
          <a:p>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6</a:t>
            </a:fld>
            <a:endParaRPr lang="en-CA" dirty="0"/>
          </a:p>
        </p:txBody>
      </p:sp>
    </p:spTree>
    <p:extLst>
      <p:ext uri="{BB962C8B-B14F-4D97-AF65-F5344CB8AC3E}">
        <p14:creationId xmlns:p14="http://schemas.microsoft.com/office/powerpoint/2010/main" val="131350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Based on these initial requirements, a preliminary site design was created.</a:t>
            </a:r>
            <a:r>
              <a:rPr lang="en-CA" baseline="0" dirty="0" smtClean="0"/>
              <a:t> </a:t>
            </a:r>
            <a:endParaRPr lang="en-CA" dirty="0" smtClean="0"/>
          </a:p>
          <a:p>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7</a:t>
            </a:fld>
            <a:endParaRPr lang="en-CA" dirty="0"/>
          </a:p>
        </p:txBody>
      </p:sp>
    </p:spTree>
    <p:extLst>
      <p:ext uri="{BB962C8B-B14F-4D97-AF65-F5344CB8AC3E}">
        <p14:creationId xmlns:p14="http://schemas.microsoft.com/office/powerpoint/2010/main" val="144696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slide illustrates the</a:t>
            </a:r>
            <a:r>
              <a:rPr lang="en-CA" baseline="0" dirty="0" smtClean="0"/>
              <a:t> main features of the Well View application. Including:</a:t>
            </a:r>
          </a:p>
          <a:p>
            <a:pPr marL="171450" indent="-171450">
              <a:buFont typeface="Arial" panose="020B0604020202020204" pitchFamily="34" charset="0"/>
              <a:buChar char="•"/>
            </a:pPr>
            <a:r>
              <a:rPr lang="en-CA" baseline="0" dirty="0" smtClean="0"/>
              <a:t>A web map with standard mapping controls such as pan, zoom, and layer switching.</a:t>
            </a:r>
          </a:p>
          <a:p>
            <a:pPr marL="171450" indent="-171450">
              <a:buFont typeface="Arial" panose="020B0604020202020204" pitchFamily="34" charset="0"/>
              <a:buChar char="•"/>
            </a:pPr>
            <a:r>
              <a:rPr lang="en-CA" baseline="0" dirty="0" smtClean="0"/>
              <a:t>Ability </a:t>
            </a:r>
            <a:r>
              <a:rPr lang="en-CA" baseline="0" dirty="0" smtClean="0"/>
              <a:t>to search for well records and view a detailed well page</a:t>
            </a:r>
          </a:p>
          <a:p>
            <a:pPr marL="171450" indent="-171450">
              <a:buFont typeface="Arial" panose="020B0604020202020204" pitchFamily="34" charset="0"/>
              <a:buChar char="•"/>
            </a:pPr>
            <a:r>
              <a:rPr lang="en-CA" baseline="0" dirty="0" smtClean="0"/>
              <a:t>Ability to upload a new well record to the database</a:t>
            </a:r>
            <a:r>
              <a:rPr lang="en-CA"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Access to download tools for data pre-processing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Project Documentation</a:t>
            </a:r>
          </a:p>
          <a:p>
            <a:pPr marL="0" indent="0">
              <a:buFont typeface="Arial" panose="020B0604020202020204" pitchFamily="34" charset="0"/>
              <a:buNone/>
            </a:pPr>
            <a:endParaRPr lang="en-CA" baseline="0" dirty="0" smtClean="0"/>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8</a:t>
            </a:fld>
            <a:endParaRPr lang="en-CA" dirty="0"/>
          </a:p>
        </p:txBody>
      </p:sp>
    </p:spTree>
    <p:extLst>
      <p:ext uri="{BB962C8B-B14F-4D97-AF65-F5344CB8AC3E}">
        <p14:creationId xmlns:p14="http://schemas.microsoft.com/office/powerpoint/2010/main" val="69749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Based on the site design and overall project goals a</a:t>
            </a:r>
            <a:r>
              <a:rPr lang="en-CA" baseline="0" dirty="0" smtClean="0"/>
              <a:t> list of requirements for the application includes</a:t>
            </a:r>
            <a:r>
              <a:rPr lang="en-CA" dirty="0" smtClean="0"/>
              <a:t>:</a:t>
            </a:r>
          </a:p>
          <a:p>
            <a:pPr marL="171450" indent="-171450">
              <a:buFont typeface="Arial" panose="020B0604020202020204" pitchFamily="34" charset="0"/>
              <a:buChar char="•"/>
            </a:pPr>
            <a:r>
              <a:rPr lang="en-CA" dirty="0" smtClean="0"/>
              <a:t>Low maintenance cost</a:t>
            </a:r>
          </a:p>
          <a:p>
            <a:pPr marL="171450" indent="-171450">
              <a:buFont typeface="Arial" panose="020B0604020202020204" pitchFamily="34" charset="0"/>
              <a:buChar char="•"/>
            </a:pPr>
            <a:r>
              <a:rPr lang="en-CA" dirty="0" smtClean="0"/>
              <a:t>Public access</a:t>
            </a:r>
          </a:p>
          <a:p>
            <a:pPr marL="171450" indent="-171450">
              <a:buFont typeface="Arial" panose="020B0604020202020204" pitchFamily="34" charset="0"/>
              <a:buChar char="•"/>
            </a:pPr>
            <a:r>
              <a:rPr lang="en-CA" dirty="0" smtClean="0"/>
              <a:t>GIS capabilities</a:t>
            </a:r>
          </a:p>
          <a:p>
            <a:pPr marL="171450" indent="-171450">
              <a:buFont typeface="Arial" panose="020B0604020202020204" pitchFamily="34" charset="0"/>
              <a:buChar char="•"/>
            </a:pPr>
            <a:r>
              <a:rPr lang="en-CA" dirty="0" smtClean="0"/>
              <a:t>Access to procedure documentation</a:t>
            </a:r>
          </a:p>
          <a:p>
            <a:pPr marL="171450" indent="-171450">
              <a:buFont typeface="Arial" panose="020B0604020202020204" pitchFamily="34" charset="0"/>
              <a:buChar char="•"/>
            </a:pPr>
            <a:r>
              <a:rPr lang="en-CA" dirty="0" smtClean="0"/>
              <a:t>Geospatial database capabilities</a:t>
            </a:r>
          </a:p>
          <a:p>
            <a:pPr marL="0" indent="0">
              <a:buFont typeface="Arial" panose="020B0604020202020204" pitchFamily="34" charset="0"/>
              <a:buNone/>
            </a:pPr>
            <a:endParaRPr lang="en-CA" dirty="0" smtClean="0"/>
          </a:p>
          <a:p>
            <a:pPr marL="0" indent="0">
              <a:buFont typeface="Arial" panose="020B0604020202020204" pitchFamily="34" charset="0"/>
              <a:buNone/>
            </a:pPr>
            <a:r>
              <a:rPr lang="en-CA" dirty="0" smtClean="0"/>
              <a:t>These goals aim to preserve longevity of the final product</a:t>
            </a:r>
            <a:r>
              <a:rPr lang="en-CA" baseline="0" dirty="0" smtClean="0"/>
              <a:t> and promote use by other groups and organizations.</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aseline="0" dirty="0" smtClean="0"/>
              <a:t>Based on these requirements the decision was made to utilize open source tools to build a web mapping application in a virtual environment.  More details to follow . . . </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aseline="0" dirty="0" smtClean="0"/>
              <a:t>Now that you have an idea of the overall project, I will discuss some of the project components in more detail.</a:t>
            </a:r>
            <a:endParaRPr lang="en-CA"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1F0F0BC9-388B-4F54-9118-35EDED0AF3AF}" type="slidenum">
              <a:rPr lang="en-CA" smtClean="0"/>
              <a:t>9</a:t>
            </a:fld>
            <a:endParaRPr lang="en-CA" dirty="0"/>
          </a:p>
        </p:txBody>
      </p:sp>
    </p:spTree>
    <p:extLst>
      <p:ext uri="{BB962C8B-B14F-4D97-AF65-F5344CB8AC3E}">
        <p14:creationId xmlns:p14="http://schemas.microsoft.com/office/powerpoint/2010/main" val="362995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85E891-7765-493A-8255-219D4D76F8B5}" type="datetimeFigureOut">
              <a:rPr lang="en-CA" smtClean="0"/>
              <a:t>2016-05-11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7B388C-2715-4CD4-A78D-8EFD8B36D6F5}" type="slidenum">
              <a:rPr lang="en-CA" smtClean="0"/>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33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5E891-7765-493A-8255-219D4D76F8B5}" type="datetimeFigureOut">
              <a:rPr lang="en-CA" smtClean="0"/>
              <a:t>2016-05-11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7B388C-2715-4CD4-A78D-8EFD8B36D6F5}" type="slidenum">
              <a:rPr lang="en-CA" smtClean="0"/>
              <a:t>‹#›</a:t>
            </a:fld>
            <a:endParaRPr lang="en-CA" dirty="0"/>
          </a:p>
        </p:txBody>
      </p:sp>
    </p:spTree>
    <p:extLst>
      <p:ext uri="{BB962C8B-B14F-4D97-AF65-F5344CB8AC3E}">
        <p14:creationId xmlns:p14="http://schemas.microsoft.com/office/powerpoint/2010/main" val="297364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5E891-7765-493A-8255-219D4D76F8B5}" type="datetimeFigureOut">
              <a:rPr lang="en-CA" smtClean="0"/>
              <a:t>2016-05-11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7B388C-2715-4CD4-A78D-8EFD8B36D6F5}" type="slidenum">
              <a:rPr lang="en-CA" smtClean="0"/>
              <a:t>‹#›</a:t>
            </a:fld>
            <a:endParaRPr lang="en-CA" dirty="0"/>
          </a:p>
        </p:txBody>
      </p:sp>
    </p:spTree>
    <p:extLst>
      <p:ext uri="{BB962C8B-B14F-4D97-AF65-F5344CB8AC3E}">
        <p14:creationId xmlns:p14="http://schemas.microsoft.com/office/powerpoint/2010/main" val="22922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5E891-7765-493A-8255-219D4D76F8B5}" type="datetimeFigureOut">
              <a:rPr lang="en-CA" smtClean="0"/>
              <a:t>2016-05-11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7B388C-2715-4CD4-A78D-8EFD8B36D6F5}" type="slidenum">
              <a:rPr lang="en-CA" smtClean="0"/>
              <a:t>‹#›</a:t>
            </a:fld>
            <a:endParaRPr lang="en-CA" dirty="0"/>
          </a:p>
        </p:txBody>
      </p:sp>
    </p:spTree>
    <p:extLst>
      <p:ext uri="{BB962C8B-B14F-4D97-AF65-F5344CB8AC3E}">
        <p14:creationId xmlns:p14="http://schemas.microsoft.com/office/powerpoint/2010/main" val="200974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5E891-7765-493A-8255-219D4D76F8B5}" type="datetimeFigureOut">
              <a:rPr lang="en-CA" smtClean="0"/>
              <a:t>2016-05-11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7B388C-2715-4CD4-A78D-8EFD8B36D6F5}" type="slidenum">
              <a:rPr lang="en-CA" smtClean="0"/>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29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85E891-7765-493A-8255-219D4D76F8B5}" type="datetimeFigureOut">
              <a:rPr lang="en-CA" smtClean="0"/>
              <a:t>2016-05-11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37B388C-2715-4CD4-A78D-8EFD8B36D6F5}" type="slidenum">
              <a:rPr lang="en-CA" smtClean="0"/>
              <a:t>‹#›</a:t>
            </a:fld>
            <a:endParaRPr lang="en-CA" dirty="0"/>
          </a:p>
        </p:txBody>
      </p:sp>
    </p:spTree>
    <p:extLst>
      <p:ext uri="{BB962C8B-B14F-4D97-AF65-F5344CB8AC3E}">
        <p14:creationId xmlns:p14="http://schemas.microsoft.com/office/powerpoint/2010/main" val="295578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85E891-7765-493A-8255-219D4D76F8B5}" type="datetimeFigureOut">
              <a:rPr lang="en-CA" smtClean="0"/>
              <a:t>2016-05-11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37B388C-2715-4CD4-A78D-8EFD8B36D6F5}" type="slidenum">
              <a:rPr lang="en-CA" smtClean="0"/>
              <a:t>‹#›</a:t>
            </a:fld>
            <a:endParaRPr lang="en-CA" dirty="0"/>
          </a:p>
        </p:txBody>
      </p:sp>
    </p:spTree>
    <p:extLst>
      <p:ext uri="{BB962C8B-B14F-4D97-AF65-F5344CB8AC3E}">
        <p14:creationId xmlns:p14="http://schemas.microsoft.com/office/powerpoint/2010/main" val="775319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85E891-7765-493A-8255-219D4D76F8B5}" type="datetimeFigureOut">
              <a:rPr lang="en-CA" smtClean="0"/>
              <a:t>2016-05-11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37B388C-2715-4CD4-A78D-8EFD8B36D6F5}" type="slidenum">
              <a:rPr lang="en-CA" smtClean="0"/>
              <a:t>‹#›</a:t>
            </a:fld>
            <a:endParaRPr lang="en-CA" dirty="0"/>
          </a:p>
        </p:txBody>
      </p:sp>
    </p:spTree>
    <p:extLst>
      <p:ext uri="{BB962C8B-B14F-4D97-AF65-F5344CB8AC3E}">
        <p14:creationId xmlns:p14="http://schemas.microsoft.com/office/powerpoint/2010/main" val="190790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85E891-7765-493A-8255-219D4D76F8B5}" type="datetimeFigureOut">
              <a:rPr lang="en-CA" smtClean="0"/>
              <a:t>2016-05-11</a:t>
            </a:fld>
            <a:endParaRPr lang="en-CA"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dirty="0"/>
          </a:p>
        </p:txBody>
      </p:sp>
      <p:sp>
        <p:nvSpPr>
          <p:cNvPr id="9" name="Slide Number Placeholder 8"/>
          <p:cNvSpPr>
            <a:spLocks noGrp="1"/>
          </p:cNvSpPr>
          <p:nvPr>
            <p:ph type="sldNum" sz="quarter" idx="12"/>
          </p:nvPr>
        </p:nvSpPr>
        <p:spPr/>
        <p:txBody>
          <a:bodyPr/>
          <a:lstStyle/>
          <a:p>
            <a:fld id="{737B388C-2715-4CD4-A78D-8EFD8B36D6F5}" type="slidenum">
              <a:rPr lang="en-CA" smtClean="0"/>
              <a:t>‹#›</a:t>
            </a:fld>
            <a:endParaRPr lang="en-CA" dirty="0"/>
          </a:p>
        </p:txBody>
      </p:sp>
    </p:spTree>
    <p:extLst>
      <p:ext uri="{BB962C8B-B14F-4D97-AF65-F5344CB8AC3E}">
        <p14:creationId xmlns:p14="http://schemas.microsoft.com/office/powerpoint/2010/main" val="117484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85E891-7765-493A-8255-219D4D76F8B5}" type="datetimeFigureOut">
              <a:rPr lang="en-CA" smtClean="0"/>
              <a:t>2016-05-11</a:t>
            </a:fld>
            <a:endParaRPr lang="en-CA"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37B388C-2715-4CD4-A78D-8EFD8B36D6F5}" type="slidenum">
              <a:rPr lang="en-CA" smtClean="0"/>
              <a:t>‹#›</a:t>
            </a:fld>
            <a:endParaRPr lang="en-CA" dirty="0"/>
          </a:p>
        </p:txBody>
      </p:sp>
    </p:spTree>
    <p:extLst>
      <p:ext uri="{BB962C8B-B14F-4D97-AF65-F5344CB8AC3E}">
        <p14:creationId xmlns:p14="http://schemas.microsoft.com/office/powerpoint/2010/main" val="20249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D185E891-7765-493A-8255-219D4D76F8B5}" type="datetimeFigureOut">
              <a:rPr lang="en-CA" smtClean="0"/>
              <a:t>2016-05-11</a:t>
            </a:fld>
            <a:endParaRPr lang="en-CA"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C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37B388C-2715-4CD4-A78D-8EFD8B36D6F5}" type="slidenum">
              <a:rPr lang="en-CA" smtClean="0"/>
              <a:t>‹#›</a:t>
            </a:fld>
            <a:endParaRPr lang="en-CA" dirty="0"/>
          </a:p>
        </p:txBody>
      </p:sp>
    </p:spTree>
    <p:extLst>
      <p:ext uri="{BB962C8B-B14F-4D97-AF65-F5344CB8AC3E}">
        <p14:creationId xmlns:p14="http://schemas.microsoft.com/office/powerpoint/2010/main" val="74067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185E891-7765-493A-8255-219D4D76F8B5}" type="datetimeFigureOut">
              <a:rPr lang="en-CA" smtClean="0"/>
              <a:t>2016-05-11</a:t>
            </a:fld>
            <a:endParaRPr lang="en-CA"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37B388C-2715-4CD4-A78D-8EFD8B36D6F5}" type="slidenum">
              <a:rPr lang="en-CA" smtClean="0"/>
              <a:t>‹#›</a:t>
            </a:fld>
            <a:endParaRPr lang="en-CA"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65248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info.drillinginfo.com/directional-drilling-surveys-paper-to-we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mayainfosystems.com/themes/maya/images/ocr.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i.ytimg.com/vi/YbXWljOxA9U/maxresdefault.jpg" TargetMode="Externa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tranceattack.net/wordpress/wp-content/uploads/2013/08/aboveandbeyondencorebeach.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img07.deviantart.net/3115/i/2013/303/6/a/wallpaper_python_programming_by_artgh-d6sf9dw.jpg" TargetMode="External"/><Relationship Id="rId5" Type="http://schemas.openxmlformats.org/officeDocument/2006/relationships/hyperlink" Target="http://img.wonderhowto.com/img/39/53/63472081896019/0/write-basic-encryption-program-using-java.1280x600.jpg" TargetMode="External"/><Relationship Id="rId4" Type="http://schemas.openxmlformats.org/officeDocument/2006/relationships/hyperlink" Target="http://tranceattack.net/wordpress/wp-content/uploads/2013/08/aboveandbeyondencorebeach.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harrisonoilngas.com/p7composer-pages/img/Pic-Horizontal_Drilling-01.jpg" TargetMode="External"/><Relationship Id="rId5" Type="http://schemas.openxmlformats.org/officeDocument/2006/relationships/hyperlink" Target="https://www.scrumalliance.org/getattachment/Community/Articles/Newly-Submitted/Agilossary/Im10.jpg.aspx"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harrisonoilngas.com/p7composer-pages/img/Pic-Horizontal_Drilling-01.jpg" TargetMode="External"/><Relationship Id="rId4" Type="http://schemas.openxmlformats.org/officeDocument/2006/relationships/hyperlink" Target="https://www.scrumalliance.org/getattachment/Community/Articles/Newly-Submitted/Agilossary/Im10.jpg.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Well View</a:t>
            </a:r>
            <a:endParaRPr lang="en-CA" dirty="0"/>
          </a:p>
        </p:txBody>
      </p:sp>
      <p:sp>
        <p:nvSpPr>
          <p:cNvPr id="3" name="Subtitle 2"/>
          <p:cNvSpPr>
            <a:spLocks noGrp="1"/>
          </p:cNvSpPr>
          <p:nvPr>
            <p:ph type="subTitle" idx="1"/>
          </p:nvPr>
        </p:nvSpPr>
        <p:spPr>
          <a:xfrm>
            <a:off x="1100051" y="4477407"/>
            <a:ext cx="10058400" cy="1121214"/>
          </a:xfrm>
        </p:spPr>
        <p:txBody>
          <a:bodyPr>
            <a:normAutofit/>
          </a:bodyPr>
          <a:lstStyle/>
          <a:p>
            <a:r>
              <a:rPr lang="en-CA" sz="3000" dirty="0"/>
              <a:t>A Web Mapping Application for the Visualization of Horizontal Wells in </a:t>
            </a:r>
            <a:r>
              <a:rPr lang="en-CA" sz="3000" dirty="0" smtClean="0"/>
              <a:t>Pennsylvania</a:t>
            </a:r>
            <a:endParaRPr lang="en-CA" sz="3000" dirty="0"/>
          </a:p>
        </p:txBody>
      </p:sp>
      <p:sp>
        <p:nvSpPr>
          <p:cNvPr id="5" name="TextBox 4"/>
          <p:cNvSpPr txBox="1"/>
          <p:nvPr/>
        </p:nvSpPr>
        <p:spPr>
          <a:xfrm>
            <a:off x="6056458" y="5380672"/>
            <a:ext cx="5099222" cy="1477328"/>
          </a:xfrm>
          <a:prstGeom prst="rect">
            <a:avLst/>
          </a:prstGeom>
          <a:noFill/>
        </p:spPr>
        <p:txBody>
          <a:bodyPr wrap="square" rtlCol="0">
            <a:spAutoFit/>
          </a:bodyPr>
          <a:lstStyle/>
          <a:p>
            <a:pPr algn="r"/>
            <a:r>
              <a:rPr lang="en-CA" dirty="0" smtClean="0"/>
              <a:t>Vera Green</a:t>
            </a:r>
          </a:p>
          <a:p>
            <a:pPr algn="r"/>
            <a:r>
              <a:rPr lang="en-CA" dirty="0" smtClean="0"/>
              <a:t>May 11</a:t>
            </a:r>
            <a:r>
              <a:rPr lang="en-CA" baseline="30000" dirty="0" smtClean="0"/>
              <a:t>th</a:t>
            </a:r>
            <a:r>
              <a:rPr lang="en-CA" dirty="0" smtClean="0"/>
              <a:t>, 2016</a:t>
            </a:r>
          </a:p>
          <a:p>
            <a:pPr algn="r"/>
            <a:r>
              <a:rPr lang="en-CA" dirty="0" smtClean="0"/>
              <a:t>Penn State MGIS Theses project, Geog 596A</a:t>
            </a:r>
          </a:p>
          <a:p>
            <a:pPr algn="r"/>
            <a:endParaRPr lang="en-CA" dirty="0" smtClean="0"/>
          </a:p>
          <a:p>
            <a:endParaRPr lang="en-CA" dirty="0"/>
          </a:p>
        </p:txBody>
      </p:sp>
      <p:pic>
        <p:nvPicPr>
          <p:cNvPr id="1026" name="Picture 2" descr="http://thebusiness.duedil.com/wp-content/uploads/2015/08/Historic_American_Buildings_Survey_Alex_Bush_Photographer_January_8_1937_LOOKING_DOWN_INTO_WELL_-_Block_House_101_Hill_Street_Camden_Wilcox_County_AL_HABS_ALA66-CAM11-6.t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448" y="0"/>
            <a:ext cx="5976551" cy="42732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9687" y="6501886"/>
            <a:ext cx="11302313" cy="400110"/>
          </a:xfrm>
          <a:prstGeom prst="rect">
            <a:avLst/>
          </a:prstGeom>
          <a:noFill/>
        </p:spPr>
        <p:txBody>
          <a:bodyPr wrap="square" rtlCol="0">
            <a:spAutoFit/>
          </a:bodyPr>
          <a:lstStyle/>
          <a:p>
            <a:pPr algn="r"/>
            <a:r>
              <a:rPr lang="en-CA" sz="1000" dirty="0" smtClean="0"/>
              <a:t>http://thebusiness.duedil.com/wp-content/uploads/2015/08/Historic_American_Buildings_Survey_Alex_Bush_Photographer_January_8_1937_LOOKING_DOWN_INTO_WELL_-_Block_House_101_Hill_Street_Camden_Wilcox_County_AL_HABS_ALA66-CAM11-6.tif.jpg</a:t>
            </a:r>
            <a:endParaRPr lang="en-CA" sz="1000" dirty="0"/>
          </a:p>
        </p:txBody>
      </p:sp>
    </p:spTree>
    <p:extLst>
      <p:ext uri="{BB962C8B-B14F-4D97-AF65-F5344CB8AC3E}">
        <p14:creationId xmlns:p14="http://schemas.microsoft.com/office/powerpoint/2010/main" val="4070865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Feature Focus: </a:t>
            </a:r>
            <a:r>
              <a:rPr lang="en-CA" dirty="0" smtClean="0"/>
              <a:t/>
            </a:r>
            <a:br>
              <a:rPr lang="en-CA" dirty="0" smtClean="0"/>
            </a:br>
            <a:r>
              <a:rPr lang="en-CA" dirty="0" smtClean="0"/>
              <a:t>Directional Surveys</a:t>
            </a:r>
            <a:endParaRPr lang="en-CA" dirty="0"/>
          </a:p>
        </p:txBody>
      </p:sp>
      <p:sp>
        <p:nvSpPr>
          <p:cNvPr id="18" name="TextBox 17"/>
          <p:cNvSpPr txBox="1"/>
          <p:nvPr/>
        </p:nvSpPr>
        <p:spPr>
          <a:xfrm>
            <a:off x="6949440" y="1720727"/>
            <a:ext cx="4206240" cy="430887"/>
          </a:xfrm>
          <a:prstGeom prst="rect">
            <a:avLst/>
          </a:prstGeom>
          <a:noFill/>
        </p:spPr>
        <p:txBody>
          <a:bodyPr wrap="square" rtlCol="0">
            <a:spAutoFit/>
          </a:bodyPr>
          <a:lstStyle/>
          <a:p>
            <a:r>
              <a:rPr lang="en-CA" sz="2200" dirty="0" smtClean="0"/>
              <a:t>Directional Survey Record Headers</a:t>
            </a:r>
            <a:endParaRPr lang="en-CA" sz="2200" dirty="0"/>
          </a:p>
        </p:txBody>
      </p:sp>
      <p:graphicFrame>
        <p:nvGraphicFramePr>
          <p:cNvPr id="20" name="Table 19"/>
          <p:cNvGraphicFramePr>
            <a:graphicFrameLocks noGrp="1"/>
          </p:cNvGraphicFramePr>
          <p:nvPr>
            <p:extLst>
              <p:ext uri="{D42A27DB-BD31-4B8C-83A1-F6EECF244321}">
                <p14:modId xmlns:p14="http://schemas.microsoft.com/office/powerpoint/2010/main" val="644798588"/>
              </p:ext>
            </p:extLst>
          </p:nvPr>
        </p:nvGraphicFramePr>
        <p:xfrm>
          <a:off x="0" y="1827956"/>
          <a:ext cx="6936801" cy="5083636"/>
        </p:xfrm>
        <a:graphic>
          <a:graphicData uri="http://schemas.openxmlformats.org/drawingml/2006/table">
            <a:tbl>
              <a:tblPr firstRow="1" firstCol="1" bandRow="1">
                <a:tableStyleId>{5C22544A-7EE6-4342-B048-85BDC9FD1C3A}</a:tableStyleId>
              </a:tblPr>
              <a:tblGrid>
                <a:gridCol w="934136"/>
                <a:gridCol w="1180744"/>
                <a:gridCol w="3654157"/>
                <a:gridCol w="1167764"/>
              </a:tblGrid>
              <a:tr h="408700">
                <a:tc>
                  <a:txBody>
                    <a:bodyPr/>
                    <a:lstStyle/>
                    <a:p>
                      <a:pPr marL="0" marR="0">
                        <a:lnSpc>
                          <a:spcPct val="115000"/>
                        </a:lnSpc>
                        <a:spcBef>
                          <a:spcPts val="0"/>
                        </a:spcBef>
                        <a:spcAft>
                          <a:spcPts val="0"/>
                        </a:spcAft>
                      </a:pPr>
                      <a:r>
                        <a:rPr lang="en-US" sz="1600" dirty="0">
                          <a:effectLst/>
                        </a:rPr>
                        <a:t>Heading</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Full Heading</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Description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GIS Application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5243">
                <a:tc>
                  <a:txBody>
                    <a:bodyPr/>
                    <a:lstStyle/>
                    <a:p>
                      <a:pPr marL="0" marR="0">
                        <a:lnSpc>
                          <a:spcPct val="115000"/>
                        </a:lnSpc>
                        <a:spcBef>
                          <a:spcPts val="0"/>
                        </a:spcBef>
                        <a:spcAft>
                          <a:spcPts val="0"/>
                        </a:spcAft>
                      </a:pPr>
                      <a:r>
                        <a:rPr lang="en-US" sz="1600">
                          <a:effectLst/>
                        </a:rPr>
                        <a:t>MD (Ft)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Measured Depth</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300">
                          <a:effectLst/>
                        </a:rPr>
                        <a:t>Distance along the bore hole</a:t>
                      </a:r>
                      <a:endParaRPr lang="en-CA"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3932">
                <a:tc>
                  <a:txBody>
                    <a:bodyPr/>
                    <a:lstStyle/>
                    <a:p>
                      <a:pPr marL="0" marR="0">
                        <a:lnSpc>
                          <a:spcPct val="115000"/>
                        </a:lnSpc>
                        <a:spcBef>
                          <a:spcPts val="0"/>
                        </a:spcBef>
                        <a:spcAft>
                          <a:spcPts val="0"/>
                        </a:spcAft>
                      </a:pPr>
                      <a:r>
                        <a:rPr lang="en-US" sz="1600">
                          <a:effectLst/>
                        </a:rPr>
                        <a:t>Incl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Inclination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300">
                          <a:effectLst/>
                        </a:rPr>
                        <a:t>The inclination of the bore where 0 would be straight down</a:t>
                      </a:r>
                      <a:endParaRPr lang="en-CA"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3932">
                <a:tc>
                  <a:txBody>
                    <a:bodyPr/>
                    <a:lstStyle/>
                    <a:p>
                      <a:pPr marL="0" marR="0">
                        <a:lnSpc>
                          <a:spcPct val="115000"/>
                        </a:lnSpc>
                        <a:spcBef>
                          <a:spcPts val="0"/>
                        </a:spcBef>
                        <a:spcAft>
                          <a:spcPts val="0"/>
                        </a:spcAft>
                      </a:pPr>
                      <a:r>
                        <a:rPr lang="en-US" sz="1600">
                          <a:effectLst/>
                        </a:rPr>
                        <a:t>Azim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Azimuth</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300">
                          <a:effectLst/>
                        </a:rPr>
                        <a:t>The angle of horizontal deviation, measured clockwise, where True North is 0</a:t>
                      </a:r>
                      <a:endParaRPr lang="en-CA"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5243">
                <a:tc>
                  <a:txBody>
                    <a:bodyPr/>
                    <a:lstStyle/>
                    <a:p>
                      <a:pPr marL="0" marR="0">
                        <a:lnSpc>
                          <a:spcPct val="115000"/>
                        </a:lnSpc>
                        <a:spcBef>
                          <a:spcPts val="0"/>
                        </a:spcBef>
                        <a:spcAft>
                          <a:spcPts val="0"/>
                        </a:spcAft>
                      </a:pPr>
                      <a:r>
                        <a:rPr lang="en-US" sz="1600">
                          <a:effectLst/>
                        </a:rPr>
                        <a:t>TVD (ft)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True Vertical Depth</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300">
                          <a:effectLst/>
                        </a:rPr>
                        <a:t>The depth of the bore hole as measured straight down</a:t>
                      </a:r>
                      <a:endParaRPr lang="en-CA"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Change in Z</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617">
                <a:tc>
                  <a:txBody>
                    <a:bodyPr/>
                    <a:lstStyle/>
                    <a:p>
                      <a:pPr marL="0" marR="0">
                        <a:lnSpc>
                          <a:spcPct val="115000"/>
                        </a:lnSpc>
                        <a:spcBef>
                          <a:spcPts val="0"/>
                        </a:spcBef>
                        <a:spcAft>
                          <a:spcPts val="0"/>
                        </a:spcAft>
                      </a:pPr>
                      <a:r>
                        <a:rPr lang="en-US" sz="1600">
                          <a:effectLst/>
                        </a:rPr>
                        <a:t>VSec (Ft)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Vertical Section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300">
                          <a:effectLst/>
                        </a:rPr>
                        <a:t>The length of the along ground section</a:t>
                      </a:r>
                      <a:endParaRPr lang="en-CA"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0899">
                <a:tc>
                  <a:txBody>
                    <a:bodyPr/>
                    <a:lstStyle/>
                    <a:p>
                      <a:pPr marL="0" marR="0">
                        <a:lnSpc>
                          <a:spcPct val="115000"/>
                        </a:lnSpc>
                        <a:spcBef>
                          <a:spcPts val="0"/>
                        </a:spcBef>
                        <a:spcAft>
                          <a:spcPts val="0"/>
                        </a:spcAft>
                      </a:pPr>
                      <a:r>
                        <a:rPr lang="en-US" sz="1600">
                          <a:effectLst/>
                        </a:rPr>
                        <a:t>N/S (Ft)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North South feet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300" dirty="0">
                          <a:effectLst/>
                        </a:rPr>
                        <a:t>the distance north or south, relative to the surface hole, with no false northing added (positive for north, negative for south</a:t>
                      </a:r>
                      <a:r>
                        <a:rPr lang="en-US" sz="1300" dirty="0" smtClean="0">
                          <a:effectLst/>
                        </a:rPr>
                        <a:t>)</a:t>
                      </a:r>
                      <a:endParaRPr lang="en-C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Change in Y</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0899">
                <a:tc>
                  <a:txBody>
                    <a:bodyPr/>
                    <a:lstStyle/>
                    <a:p>
                      <a:pPr marL="0" marR="0">
                        <a:lnSpc>
                          <a:spcPct val="115000"/>
                        </a:lnSpc>
                        <a:spcBef>
                          <a:spcPts val="0"/>
                        </a:spcBef>
                        <a:spcAft>
                          <a:spcPts val="0"/>
                        </a:spcAft>
                      </a:pPr>
                      <a:r>
                        <a:rPr lang="en-US" sz="1600">
                          <a:effectLst/>
                        </a:rPr>
                        <a:t>E/W (Ft)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East West Feet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300" dirty="0">
                          <a:effectLst/>
                        </a:rPr>
                        <a:t>the distance east or west, relative to the surface hole, with no false easting added (positive for east, negative for west</a:t>
                      </a:r>
                      <a:r>
                        <a:rPr lang="en-US" sz="1300" dirty="0" smtClean="0">
                          <a:effectLst/>
                        </a:rPr>
                        <a:t>)</a:t>
                      </a:r>
                      <a:endParaRPr lang="en-C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Change in X</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1928">
                <a:tc>
                  <a:txBody>
                    <a:bodyPr/>
                    <a:lstStyle/>
                    <a:p>
                      <a:pPr marL="0" marR="0">
                        <a:lnSpc>
                          <a:spcPct val="115000"/>
                        </a:lnSpc>
                        <a:spcBef>
                          <a:spcPts val="0"/>
                        </a:spcBef>
                        <a:spcAft>
                          <a:spcPts val="0"/>
                        </a:spcAft>
                      </a:pPr>
                      <a:r>
                        <a:rPr lang="en-US" sz="1600">
                          <a:effectLst/>
                        </a:rPr>
                        <a:t>DLS(◦/100ft)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smtClean="0">
                          <a:effectLst/>
                        </a:rPr>
                        <a:t>Dog </a:t>
                      </a:r>
                      <a:r>
                        <a:rPr lang="en-US" sz="1600" dirty="0">
                          <a:effectLst/>
                        </a:rPr>
                        <a:t>leg severity</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300" dirty="0">
                          <a:effectLst/>
                        </a:rPr>
                        <a:t>the rate at which a well path changes direction in degrees/100ft</a:t>
                      </a:r>
                      <a:endParaRPr lang="en-C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2" name="TextBox 21"/>
          <p:cNvSpPr txBox="1"/>
          <p:nvPr/>
        </p:nvSpPr>
        <p:spPr>
          <a:xfrm>
            <a:off x="8641683" y="5892883"/>
            <a:ext cx="3460868" cy="430887"/>
          </a:xfrm>
          <a:prstGeom prst="rect">
            <a:avLst/>
          </a:prstGeom>
          <a:noFill/>
        </p:spPr>
        <p:txBody>
          <a:bodyPr wrap="square" rtlCol="0">
            <a:spAutoFit/>
          </a:bodyPr>
          <a:lstStyle/>
          <a:p>
            <a:r>
              <a:rPr lang="en-CA" sz="2200" dirty="0" smtClean="0"/>
              <a:t>Minimum Curvature Method</a:t>
            </a:r>
            <a:endParaRPr lang="en-CA" sz="2200" dirty="0"/>
          </a:p>
        </p:txBody>
      </p:sp>
      <p:pic>
        <p:nvPicPr>
          <p:cNvPr id="23" name="Picture 22" descr="MinCurv Directional Drilling Surveys"/>
          <p:cNvPicPr/>
          <p:nvPr/>
        </p:nvPicPr>
        <p:blipFill>
          <a:blip r:embed="rId3" cstate="print"/>
          <a:srcRect/>
          <a:stretch>
            <a:fillRect/>
          </a:stretch>
        </p:blipFill>
        <p:spPr bwMode="auto">
          <a:xfrm>
            <a:off x="7019925" y="2343715"/>
            <a:ext cx="5172075" cy="3467100"/>
          </a:xfrm>
          <a:prstGeom prst="rect">
            <a:avLst/>
          </a:prstGeom>
          <a:noFill/>
        </p:spPr>
      </p:pic>
      <p:sp>
        <p:nvSpPr>
          <p:cNvPr id="21" name="TextBox 20"/>
          <p:cNvSpPr txBox="1"/>
          <p:nvPr/>
        </p:nvSpPr>
        <p:spPr>
          <a:xfrm>
            <a:off x="7514705" y="6497116"/>
            <a:ext cx="4491644" cy="461665"/>
          </a:xfrm>
          <a:prstGeom prst="rect">
            <a:avLst/>
          </a:prstGeom>
          <a:noFill/>
        </p:spPr>
        <p:txBody>
          <a:bodyPr wrap="square" rtlCol="0">
            <a:spAutoFit/>
          </a:bodyPr>
          <a:lstStyle/>
          <a:p>
            <a:pPr algn="r"/>
            <a:r>
              <a:rPr lang="en-US" sz="800" u="sng" dirty="0">
                <a:hlinkClick r:id="rId4"/>
              </a:rPr>
              <a:t>http://info.drillinginfo.com/directional-drilling-surveys-paper-to-web</a:t>
            </a:r>
            <a:r>
              <a:rPr lang="en-US" sz="800" u="sng" dirty="0" smtClean="0">
                <a:hlinkClick r:id="rId4"/>
              </a:rPr>
              <a:t>/</a:t>
            </a:r>
            <a:endParaRPr lang="en-US" sz="800" u="sng" dirty="0" smtClean="0"/>
          </a:p>
          <a:p>
            <a:pPr algn="r"/>
            <a:endParaRPr lang="en-CA" sz="800" dirty="0"/>
          </a:p>
          <a:p>
            <a:pPr algn="r"/>
            <a:endParaRPr lang="en-CA" sz="800" dirty="0"/>
          </a:p>
        </p:txBody>
      </p:sp>
      <p:sp>
        <p:nvSpPr>
          <p:cNvPr id="25" name="Rectangle 24"/>
          <p:cNvSpPr/>
          <p:nvPr/>
        </p:nvSpPr>
        <p:spPr>
          <a:xfrm>
            <a:off x="0" y="3790926"/>
            <a:ext cx="6949440" cy="5710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0" y="4919510"/>
            <a:ext cx="6949440" cy="1404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078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Feature Focus: </a:t>
            </a:r>
            <a:br>
              <a:rPr lang="en-CA" dirty="0" smtClean="0"/>
            </a:br>
            <a:r>
              <a:rPr lang="en-CA" dirty="0"/>
              <a:t>Directional Surveys</a:t>
            </a:r>
            <a:endParaRPr lang="en-CA" dirty="0"/>
          </a:p>
        </p:txBody>
      </p:sp>
      <p:pic>
        <p:nvPicPr>
          <p:cNvPr id="7" name="Picture 6"/>
          <p:cNvPicPr>
            <a:picLocks noChangeAspect="1"/>
          </p:cNvPicPr>
          <p:nvPr/>
        </p:nvPicPr>
        <p:blipFill>
          <a:blip r:embed="rId3"/>
          <a:stretch>
            <a:fillRect/>
          </a:stretch>
        </p:blipFill>
        <p:spPr>
          <a:xfrm>
            <a:off x="135484" y="2072673"/>
            <a:ext cx="3666107" cy="4785327"/>
          </a:xfrm>
          <a:prstGeom prst="rect">
            <a:avLst/>
          </a:prstGeom>
        </p:spPr>
      </p:pic>
      <p:pic>
        <p:nvPicPr>
          <p:cNvPr id="9" name="Picture 8"/>
          <p:cNvPicPr>
            <a:picLocks noChangeAspect="1"/>
          </p:cNvPicPr>
          <p:nvPr/>
        </p:nvPicPr>
        <p:blipFill>
          <a:blip r:embed="rId4"/>
          <a:stretch>
            <a:fillRect/>
          </a:stretch>
        </p:blipFill>
        <p:spPr>
          <a:xfrm>
            <a:off x="4030980" y="2247900"/>
            <a:ext cx="7124700" cy="4610100"/>
          </a:xfrm>
          <a:prstGeom prst="rect">
            <a:avLst/>
          </a:prstGeom>
        </p:spPr>
      </p:pic>
      <p:sp>
        <p:nvSpPr>
          <p:cNvPr id="10" name="Content Placeholder 2"/>
          <p:cNvSpPr>
            <a:spLocks noGrp="1"/>
          </p:cNvSpPr>
          <p:nvPr>
            <p:ph idx="1"/>
          </p:nvPr>
        </p:nvSpPr>
        <p:spPr>
          <a:xfrm>
            <a:off x="4187320" y="1737360"/>
            <a:ext cx="6451847" cy="823325"/>
          </a:xfrm>
        </p:spPr>
        <p:txBody>
          <a:bodyPr>
            <a:normAutofit/>
          </a:bodyPr>
          <a:lstStyle/>
          <a:p>
            <a:r>
              <a:rPr lang="en-CA" sz="3000" dirty="0" smtClean="0"/>
              <a:t>Typical </a:t>
            </a:r>
            <a:r>
              <a:rPr lang="en-CA" sz="3000" dirty="0" smtClean="0"/>
              <a:t>Record from </a:t>
            </a:r>
            <a:r>
              <a:rPr lang="en-CA" sz="3000" dirty="0" smtClean="0"/>
              <a:t>EDWIN</a:t>
            </a:r>
            <a:endParaRPr lang="en-CA" sz="3000" dirty="0"/>
          </a:p>
        </p:txBody>
      </p:sp>
    </p:spTree>
    <p:extLst>
      <p:ext uri="{BB962C8B-B14F-4D97-AF65-F5344CB8AC3E}">
        <p14:creationId xmlns:p14="http://schemas.microsoft.com/office/powerpoint/2010/main" val="4012116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Feature Focus: </a:t>
            </a:r>
            <a:br>
              <a:rPr lang="en-CA" dirty="0" smtClean="0"/>
            </a:br>
            <a:r>
              <a:rPr lang="en-CA" dirty="0" smtClean="0"/>
              <a:t>OCR</a:t>
            </a:r>
            <a:endParaRPr lang="en-CA" dirty="0"/>
          </a:p>
        </p:txBody>
      </p:sp>
      <p:sp>
        <p:nvSpPr>
          <p:cNvPr id="3" name="Content Placeholder 2"/>
          <p:cNvSpPr>
            <a:spLocks noGrp="1"/>
          </p:cNvSpPr>
          <p:nvPr>
            <p:ph idx="1"/>
          </p:nvPr>
        </p:nvSpPr>
        <p:spPr>
          <a:xfrm>
            <a:off x="1097280" y="1845734"/>
            <a:ext cx="5303520" cy="823325"/>
          </a:xfrm>
        </p:spPr>
        <p:txBody>
          <a:bodyPr>
            <a:normAutofit/>
          </a:bodyPr>
          <a:lstStyle/>
          <a:p>
            <a:r>
              <a:rPr lang="en-CA" sz="3000" dirty="0" smtClean="0"/>
              <a:t>Optical Character Recognition</a:t>
            </a:r>
            <a:endParaRPr lang="en-CA" sz="3000" dirty="0"/>
          </a:p>
        </p:txBody>
      </p:sp>
      <p:pic>
        <p:nvPicPr>
          <p:cNvPr id="4" name="Picture 3"/>
          <p:cNvPicPr>
            <a:picLocks noChangeAspect="1"/>
          </p:cNvPicPr>
          <p:nvPr/>
        </p:nvPicPr>
        <p:blipFill>
          <a:blip r:embed="rId3"/>
          <a:stretch>
            <a:fillRect/>
          </a:stretch>
        </p:blipFill>
        <p:spPr>
          <a:xfrm>
            <a:off x="1245311" y="2551058"/>
            <a:ext cx="5397374" cy="3544942"/>
          </a:xfrm>
          <a:prstGeom prst="rect">
            <a:avLst/>
          </a:prstGeom>
        </p:spPr>
      </p:pic>
      <p:sp>
        <p:nvSpPr>
          <p:cNvPr id="5" name="TextBox 4"/>
          <p:cNvSpPr txBox="1"/>
          <p:nvPr/>
        </p:nvSpPr>
        <p:spPr>
          <a:xfrm>
            <a:off x="6084916" y="6519446"/>
            <a:ext cx="6107084" cy="338554"/>
          </a:xfrm>
          <a:prstGeom prst="rect">
            <a:avLst/>
          </a:prstGeom>
          <a:noFill/>
        </p:spPr>
        <p:txBody>
          <a:bodyPr wrap="square" rtlCol="0">
            <a:spAutoFit/>
          </a:bodyPr>
          <a:lstStyle/>
          <a:p>
            <a:pPr algn="r"/>
            <a:r>
              <a:rPr lang="en-CA" sz="800" dirty="0">
                <a:hlinkClick r:id="rId4"/>
              </a:rPr>
              <a:t>http://</a:t>
            </a:r>
            <a:r>
              <a:rPr lang="en-CA" sz="800" dirty="0" smtClean="0">
                <a:hlinkClick r:id="rId4"/>
              </a:rPr>
              <a:t>www.mayainfosystems.com/themes/maya/images/ocr.JPG</a:t>
            </a:r>
            <a:endParaRPr lang="en-CA" sz="800" dirty="0" smtClean="0"/>
          </a:p>
          <a:p>
            <a:pPr algn="r"/>
            <a:r>
              <a:rPr lang="en-CA" sz="800" dirty="0"/>
              <a:t>http://www.irislink.com/c2-1342-189/Readiris-15-for-Windows---OCR-Software.aspx?gclid=CPq1n6aB0cwCFYqDfgodb2sC6g</a:t>
            </a:r>
          </a:p>
        </p:txBody>
      </p:sp>
      <p:pic>
        <p:nvPicPr>
          <p:cNvPr id="7" name="Picture 6"/>
          <p:cNvPicPr>
            <a:picLocks noChangeAspect="1"/>
          </p:cNvPicPr>
          <p:nvPr/>
        </p:nvPicPr>
        <p:blipFill>
          <a:blip r:embed="rId5"/>
          <a:stretch>
            <a:fillRect/>
          </a:stretch>
        </p:blipFill>
        <p:spPr>
          <a:xfrm>
            <a:off x="7168515" y="2514600"/>
            <a:ext cx="4438650" cy="3581400"/>
          </a:xfrm>
          <a:prstGeom prst="rect">
            <a:avLst/>
          </a:prstGeom>
        </p:spPr>
      </p:pic>
    </p:spTree>
    <p:extLst>
      <p:ext uri="{BB962C8B-B14F-4D97-AF65-F5344CB8AC3E}">
        <p14:creationId xmlns:p14="http://schemas.microsoft.com/office/powerpoint/2010/main" val="141696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Feature Focus: </a:t>
            </a:r>
            <a:br>
              <a:rPr lang="en-CA" dirty="0" smtClean="0"/>
            </a:br>
            <a:r>
              <a:rPr lang="en-CA" dirty="0" smtClean="0"/>
              <a:t>OCR</a:t>
            </a:r>
            <a:endParaRPr lang="en-CA" dirty="0"/>
          </a:p>
        </p:txBody>
      </p:sp>
      <p:pic>
        <p:nvPicPr>
          <p:cNvPr id="7" name="Picture 6"/>
          <p:cNvPicPr>
            <a:picLocks noChangeAspect="1"/>
          </p:cNvPicPr>
          <p:nvPr/>
        </p:nvPicPr>
        <p:blipFill>
          <a:blip r:embed="rId3"/>
          <a:stretch>
            <a:fillRect/>
          </a:stretch>
        </p:blipFill>
        <p:spPr>
          <a:xfrm>
            <a:off x="135484" y="2072673"/>
            <a:ext cx="3666107" cy="4785327"/>
          </a:xfrm>
          <a:prstGeom prst="rect">
            <a:avLst/>
          </a:prstGeom>
        </p:spPr>
      </p:pic>
      <p:pic>
        <p:nvPicPr>
          <p:cNvPr id="9" name="Picture 8"/>
          <p:cNvPicPr>
            <a:picLocks noChangeAspect="1"/>
          </p:cNvPicPr>
          <p:nvPr/>
        </p:nvPicPr>
        <p:blipFill>
          <a:blip r:embed="rId4"/>
          <a:stretch>
            <a:fillRect/>
          </a:stretch>
        </p:blipFill>
        <p:spPr>
          <a:xfrm>
            <a:off x="4030980" y="2247900"/>
            <a:ext cx="7124700" cy="4610100"/>
          </a:xfrm>
          <a:prstGeom prst="rect">
            <a:avLst/>
          </a:prstGeom>
        </p:spPr>
      </p:pic>
      <p:sp>
        <p:nvSpPr>
          <p:cNvPr id="10" name="Content Placeholder 2"/>
          <p:cNvSpPr>
            <a:spLocks noGrp="1"/>
          </p:cNvSpPr>
          <p:nvPr>
            <p:ph idx="1"/>
          </p:nvPr>
        </p:nvSpPr>
        <p:spPr>
          <a:xfrm>
            <a:off x="4187320" y="1737360"/>
            <a:ext cx="6451847" cy="823325"/>
          </a:xfrm>
        </p:spPr>
        <p:txBody>
          <a:bodyPr>
            <a:normAutofit/>
          </a:bodyPr>
          <a:lstStyle/>
          <a:p>
            <a:r>
              <a:rPr lang="en-CA" sz="3000" dirty="0" smtClean="0"/>
              <a:t>Raw </a:t>
            </a:r>
            <a:r>
              <a:rPr lang="en-CA" sz="3000" dirty="0" smtClean="0"/>
              <a:t>Record from </a:t>
            </a:r>
            <a:r>
              <a:rPr lang="en-CA" sz="3000" dirty="0" smtClean="0"/>
              <a:t>EDWIN</a:t>
            </a:r>
            <a:endParaRPr lang="en-CA" sz="3000" dirty="0"/>
          </a:p>
        </p:txBody>
      </p:sp>
    </p:spTree>
    <p:extLst>
      <p:ext uri="{BB962C8B-B14F-4D97-AF65-F5344CB8AC3E}">
        <p14:creationId xmlns:p14="http://schemas.microsoft.com/office/powerpoint/2010/main" val="2713843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Feature Focus: </a:t>
            </a:r>
            <a:br>
              <a:rPr lang="en-CA" dirty="0" smtClean="0"/>
            </a:br>
            <a:r>
              <a:rPr lang="en-CA" dirty="0" smtClean="0"/>
              <a:t>OCR</a:t>
            </a:r>
            <a:endParaRPr lang="en-CA" dirty="0"/>
          </a:p>
        </p:txBody>
      </p:sp>
      <p:sp>
        <p:nvSpPr>
          <p:cNvPr id="5" name="TextBox 4"/>
          <p:cNvSpPr txBox="1"/>
          <p:nvPr/>
        </p:nvSpPr>
        <p:spPr>
          <a:xfrm>
            <a:off x="8755117" y="6642556"/>
            <a:ext cx="3436883" cy="215444"/>
          </a:xfrm>
          <a:prstGeom prst="rect">
            <a:avLst/>
          </a:prstGeom>
          <a:noFill/>
        </p:spPr>
        <p:txBody>
          <a:bodyPr wrap="square" rtlCol="0">
            <a:spAutoFit/>
          </a:bodyPr>
          <a:lstStyle/>
          <a:p>
            <a:pPr algn="r"/>
            <a:r>
              <a:rPr lang="en-CA" sz="800" dirty="0"/>
              <a:t>http://www.mayainfosystems.com/themes/maya/images/ocr.JPG</a:t>
            </a:r>
          </a:p>
        </p:txBody>
      </p:sp>
      <p:pic>
        <p:nvPicPr>
          <p:cNvPr id="3" name="Picture 2"/>
          <p:cNvPicPr>
            <a:picLocks noChangeAspect="1"/>
          </p:cNvPicPr>
          <p:nvPr/>
        </p:nvPicPr>
        <p:blipFill rotWithShape="1">
          <a:blip r:embed="rId3"/>
          <a:srcRect r="8759"/>
          <a:stretch/>
        </p:blipFill>
        <p:spPr>
          <a:xfrm>
            <a:off x="277474" y="2422142"/>
            <a:ext cx="5240458" cy="3800475"/>
          </a:xfrm>
          <a:prstGeom prst="rect">
            <a:avLst/>
          </a:prstGeom>
          <a:effectLst>
            <a:softEdge rad="63500"/>
          </a:effectLst>
        </p:spPr>
      </p:pic>
      <p:sp>
        <p:nvSpPr>
          <p:cNvPr id="8" name="Content Placeholder 2"/>
          <p:cNvSpPr>
            <a:spLocks noGrp="1"/>
          </p:cNvSpPr>
          <p:nvPr>
            <p:ph idx="1"/>
          </p:nvPr>
        </p:nvSpPr>
        <p:spPr>
          <a:xfrm>
            <a:off x="1097280" y="1845734"/>
            <a:ext cx="3106858" cy="823325"/>
          </a:xfrm>
        </p:spPr>
        <p:txBody>
          <a:bodyPr>
            <a:normAutofit/>
          </a:bodyPr>
          <a:lstStyle/>
          <a:p>
            <a:r>
              <a:rPr lang="en-CA" sz="3000" dirty="0" smtClean="0"/>
              <a:t>Raw OCR Output</a:t>
            </a:r>
            <a:endParaRPr lang="en-CA" sz="3000" dirty="0"/>
          </a:p>
        </p:txBody>
      </p:sp>
      <p:sp>
        <p:nvSpPr>
          <p:cNvPr id="10" name="Content Placeholder 2"/>
          <p:cNvSpPr txBox="1">
            <a:spLocks/>
          </p:cNvSpPr>
          <p:nvPr/>
        </p:nvSpPr>
        <p:spPr>
          <a:xfrm>
            <a:off x="7201687" y="1845734"/>
            <a:ext cx="3855195" cy="8233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r>
              <a:rPr lang="en-CA" sz="3000" dirty="0" smtClean="0"/>
              <a:t>Corrected OCR Output</a:t>
            </a:r>
            <a:endParaRPr lang="en-CA" sz="3000" dirty="0"/>
          </a:p>
        </p:txBody>
      </p:sp>
      <p:pic>
        <p:nvPicPr>
          <p:cNvPr id="4" name="Picture 3"/>
          <p:cNvPicPr>
            <a:picLocks noChangeAspect="1"/>
          </p:cNvPicPr>
          <p:nvPr/>
        </p:nvPicPr>
        <p:blipFill>
          <a:blip r:embed="rId4"/>
          <a:stretch>
            <a:fillRect/>
          </a:stretch>
        </p:blipFill>
        <p:spPr>
          <a:xfrm>
            <a:off x="5916667" y="2567607"/>
            <a:ext cx="5676900" cy="3143250"/>
          </a:xfrm>
          <a:prstGeom prst="rect">
            <a:avLst/>
          </a:prstGeom>
          <a:effectLst>
            <a:softEdge rad="50800"/>
          </a:effectLst>
        </p:spPr>
      </p:pic>
      <p:sp>
        <p:nvSpPr>
          <p:cNvPr id="6" name="Rectangle 5"/>
          <p:cNvSpPr/>
          <p:nvPr/>
        </p:nvSpPr>
        <p:spPr>
          <a:xfrm>
            <a:off x="5916667" y="2567607"/>
            <a:ext cx="5676900" cy="1571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26081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Feature Focus: </a:t>
            </a:r>
            <a:r>
              <a:rPr lang="en-CA" dirty="0" smtClean="0"/>
              <a:t/>
            </a:r>
            <a:br>
              <a:rPr lang="en-CA" dirty="0" smtClean="0"/>
            </a:br>
            <a:r>
              <a:rPr lang="en-CA" dirty="0" smtClean="0"/>
              <a:t>Python Automation</a:t>
            </a:r>
            <a:endParaRPr lang="en-CA" dirty="0"/>
          </a:p>
        </p:txBody>
      </p:sp>
      <p:pic>
        <p:nvPicPr>
          <p:cNvPr id="5" name="Picture 4"/>
          <p:cNvPicPr>
            <a:picLocks noChangeAspect="1"/>
          </p:cNvPicPr>
          <p:nvPr/>
        </p:nvPicPr>
        <p:blipFill>
          <a:blip r:embed="rId3"/>
          <a:stretch>
            <a:fillRect/>
          </a:stretch>
        </p:blipFill>
        <p:spPr>
          <a:xfrm>
            <a:off x="210864" y="1737360"/>
            <a:ext cx="4076700" cy="4733925"/>
          </a:xfrm>
          <a:prstGeom prst="rect">
            <a:avLst/>
          </a:prstGeom>
          <a:effectLst>
            <a:softEdge rad="88900"/>
          </a:effectLst>
        </p:spPr>
      </p:pic>
      <p:pic>
        <p:nvPicPr>
          <p:cNvPr id="6" name="Picture 5"/>
          <p:cNvPicPr>
            <a:picLocks noChangeAspect="1"/>
          </p:cNvPicPr>
          <p:nvPr/>
        </p:nvPicPr>
        <p:blipFill>
          <a:blip r:embed="rId4"/>
          <a:stretch>
            <a:fillRect/>
          </a:stretch>
        </p:blipFill>
        <p:spPr>
          <a:xfrm>
            <a:off x="4287564" y="1724025"/>
            <a:ext cx="4200525" cy="3371850"/>
          </a:xfrm>
          <a:prstGeom prst="rect">
            <a:avLst/>
          </a:prstGeom>
          <a:effectLst>
            <a:softEdge rad="50800"/>
          </a:effectLst>
        </p:spPr>
      </p:pic>
      <p:pic>
        <p:nvPicPr>
          <p:cNvPr id="9" name="Picture 8"/>
          <p:cNvPicPr>
            <a:picLocks noChangeAspect="1"/>
          </p:cNvPicPr>
          <p:nvPr/>
        </p:nvPicPr>
        <p:blipFill>
          <a:blip r:embed="rId5"/>
          <a:stretch>
            <a:fillRect/>
          </a:stretch>
        </p:blipFill>
        <p:spPr>
          <a:xfrm>
            <a:off x="7791942" y="2703786"/>
            <a:ext cx="3629025" cy="3657600"/>
          </a:xfrm>
          <a:prstGeom prst="rect">
            <a:avLst/>
          </a:prstGeom>
          <a:effectLst>
            <a:softEdge rad="50800"/>
          </a:effectLst>
        </p:spPr>
      </p:pic>
    </p:spTree>
    <p:extLst>
      <p:ext uri="{BB962C8B-B14F-4D97-AF65-F5344CB8AC3E}">
        <p14:creationId xmlns:p14="http://schemas.microsoft.com/office/powerpoint/2010/main" val="313604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321972" y="88751"/>
            <a:ext cx="5749132" cy="54916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sp>
        <p:nvSpPr>
          <p:cNvPr id="2" name="Title 1"/>
          <p:cNvSpPr>
            <a:spLocks noGrp="1"/>
          </p:cNvSpPr>
          <p:nvPr>
            <p:ph type="title"/>
          </p:nvPr>
        </p:nvSpPr>
        <p:spPr/>
        <p:txBody>
          <a:bodyPr/>
          <a:lstStyle/>
          <a:p>
            <a:r>
              <a:rPr lang="en-CA" dirty="0"/>
              <a:t>Feature Focus: </a:t>
            </a:r>
            <a:r>
              <a:rPr lang="en-CA" dirty="0" smtClean="0"/>
              <a:t/>
            </a:r>
            <a:br>
              <a:rPr lang="en-CA" dirty="0" smtClean="0"/>
            </a:br>
            <a:r>
              <a:rPr lang="en-CA" dirty="0" smtClean="0"/>
              <a:t>Dev. Platform</a:t>
            </a:r>
            <a:endParaRPr lang="en-CA" dirty="0"/>
          </a:p>
        </p:txBody>
      </p:sp>
      <p:sp>
        <p:nvSpPr>
          <p:cNvPr id="5" name="TextBox 4"/>
          <p:cNvSpPr txBox="1"/>
          <p:nvPr/>
        </p:nvSpPr>
        <p:spPr>
          <a:xfrm>
            <a:off x="7788171" y="6512252"/>
            <a:ext cx="4403830" cy="338554"/>
          </a:xfrm>
          <a:prstGeom prst="rect">
            <a:avLst/>
          </a:prstGeom>
          <a:noFill/>
        </p:spPr>
        <p:txBody>
          <a:bodyPr wrap="square" rtlCol="0">
            <a:spAutoFit/>
          </a:bodyPr>
          <a:lstStyle/>
          <a:p>
            <a:pPr algn="r"/>
            <a:r>
              <a:rPr lang="en-CA" sz="800" dirty="0" smtClean="0">
                <a:hlinkClick r:id="rId3"/>
              </a:rPr>
              <a:t>https</a:t>
            </a:r>
            <a:r>
              <a:rPr lang="en-CA" sz="800" dirty="0">
                <a:hlinkClick r:id="rId3"/>
              </a:rPr>
              <a:t>://</a:t>
            </a:r>
            <a:r>
              <a:rPr lang="en-CA" sz="800" dirty="0" smtClean="0">
                <a:hlinkClick r:id="rId3"/>
              </a:rPr>
              <a:t>i.ytimg.com/vi/YbXWljOxA9U/maxresdefault.jpg</a:t>
            </a:r>
            <a:endParaRPr lang="en-CA" sz="800" dirty="0" smtClean="0"/>
          </a:p>
          <a:p>
            <a:pPr algn="r"/>
            <a:endParaRPr lang="en-CA" sz="800" dirty="0"/>
          </a:p>
        </p:txBody>
      </p:sp>
      <p:pic>
        <p:nvPicPr>
          <p:cNvPr id="2050" name="Picture 2" descr="https://i.ytimg.com/vi/YbXWljOxA9U/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6" y="2480243"/>
            <a:ext cx="6204186" cy="34881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95394" y="5784712"/>
            <a:ext cx="6747641" cy="523220"/>
          </a:xfrm>
          <a:prstGeom prst="rect">
            <a:avLst/>
          </a:prstGeom>
          <a:noFill/>
        </p:spPr>
        <p:txBody>
          <a:bodyPr wrap="square" rtlCol="0">
            <a:spAutoFit/>
          </a:bodyPr>
          <a:lstStyle/>
          <a:p>
            <a:r>
              <a:rPr lang="en-CA" sz="2800" dirty="0"/>
              <a:t>http://suite.opengeo.org/dashboard/</a:t>
            </a:r>
          </a:p>
        </p:txBody>
      </p:sp>
      <p:pic>
        <p:nvPicPr>
          <p:cNvPr id="7" name="Picture 6"/>
          <p:cNvPicPr>
            <a:picLocks noChangeAspect="1"/>
          </p:cNvPicPr>
          <p:nvPr/>
        </p:nvPicPr>
        <p:blipFill rotWithShape="1">
          <a:blip r:embed="rId5"/>
          <a:srcRect r="24943"/>
          <a:stretch/>
        </p:blipFill>
        <p:spPr>
          <a:xfrm>
            <a:off x="9448181" y="286603"/>
            <a:ext cx="1873076" cy="514350"/>
          </a:xfrm>
          <a:prstGeom prst="rect">
            <a:avLst/>
          </a:prstGeom>
        </p:spPr>
      </p:pic>
      <p:pic>
        <p:nvPicPr>
          <p:cNvPr id="8" name="Picture 7"/>
          <p:cNvPicPr>
            <a:picLocks noChangeAspect="1"/>
          </p:cNvPicPr>
          <p:nvPr/>
        </p:nvPicPr>
        <p:blipFill rotWithShape="1">
          <a:blip r:embed="rId6"/>
          <a:srcRect b="11032"/>
          <a:stretch/>
        </p:blipFill>
        <p:spPr>
          <a:xfrm>
            <a:off x="9438945" y="1011981"/>
            <a:ext cx="2009775" cy="483026"/>
          </a:xfrm>
          <a:prstGeom prst="rect">
            <a:avLst/>
          </a:prstGeom>
        </p:spPr>
      </p:pic>
      <p:pic>
        <p:nvPicPr>
          <p:cNvPr id="9" name="Picture 8"/>
          <p:cNvPicPr>
            <a:picLocks noChangeAspect="1"/>
          </p:cNvPicPr>
          <p:nvPr/>
        </p:nvPicPr>
        <p:blipFill rotWithShape="1">
          <a:blip r:embed="rId7"/>
          <a:srcRect b="9786"/>
          <a:stretch/>
        </p:blipFill>
        <p:spPr>
          <a:xfrm>
            <a:off x="9480622" y="2414230"/>
            <a:ext cx="1562100" cy="558536"/>
          </a:xfrm>
          <a:prstGeom prst="rect">
            <a:avLst/>
          </a:prstGeom>
        </p:spPr>
      </p:pic>
      <p:pic>
        <p:nvPicPr>
          <p:cNvPr id="10" name="Picture 9"/>
          <p:cNvPicPr>
            <a:picLocks noChangeAspect="1"/>
          </p:cNvPicPr>
          <p:nvPr/>
        </p:nvPicPr>
        <p:blipFill rotWithShape="1">
          <a:blip r:embed="rId8"/>
          <a:srcRect b="7969"/>
          <a:stretch/>
        </p:blipFill>
        <p:spPr>
          <a:xfrm>
            <a:off x="9429709" y="1770854"/>
            <a:ext cx="2371725" cy="490241"/>
          </a:xfrm>
          <a:prstGeom prst="rect">
            <a:avLst/>
          </a:prstGeom>
        </p:spPr>
      </p:pic>
      <p:pic>
        <p:nvPicPr>
          <p:cNvPr id="11" name="Picture 10"/>
          <p:cNvPicPr>
            <a:picLocks noChangeAspect="1"/>
          </p:cNvPicPr>
          <p:nvPr/>
        </p:nvPicPr>
        <p:blipFill rotWithShape="1">
          <a:blip r:embed="rId9"/>
          <a:srcRect b="5768"/>
          <a:stretch/>
        </p:blipFill>
        <p:spPr>
          <a:xfrm>
            <a:off x="9426690" y="3188340"/>
            <a:ext cx="2562225" cy="529561"/>
          </a:xfrm>
          <a:prstGeom prst="rect">
            <a:avLst/>
          </a:prstGeom>
        </p:spPr>
      </p:pic>
      <p:pic>
        <p:nvPicPr>
          <p:cNvPr id="12" name="Picture 11"/>
          <p:cNvPicPr>
            <a:picLocks noChangeAspect="1"/>
          </p:cNvPicPr>
          <p:nvPr/>
        </p:nvPicPr>
        <p:blipFill>
          <a:blip r:embed="rId10"/>
          <a:stretch>
            <a:fillRect/>
          </a:stretch>
        </p:blipFill>
        <p:spPr>
          <a:xfrm>
            <a:off x="9434442" y="3891522"/>
            <a:ext cx="2419350" cy="628650"/>
          </a:xfrm>
          <a:prstGeom prst="rect">
            <a:avLst/>
          </a:prstGeom>
        </p:spPr>
      </p:pic>
      <p:pic>
        <p:nvPicPr>
          <p:cNvPr id="13" name="Picture 12"/>
          <p:cNvPicPr>
            <a:picLocks noChangeAspect="1"/>
          </p:cNvPicPr>
          <p:nvPr/>
        </p:nvPicPr>
        <p:blipFill>
          <a:blip r:embed="rId11"/>
          <a:stretch>
            <a:fillRect/>
          </a:stretch>
        </p:blipFill>
        <p:spPr>
          <a:xfrm>
            <a:off x="9443678" y="4574387"/>
            <a:ext cx="2181225" cy="628650"/>
          </a:xfrm>
          <a:prstGeom prst="rect">
            <a:avLst/>
          </a:prstGeom>
        </p:spPr>
      </p:pic>
      <p:pic>
        <p:nvPicPr>
          <p:cNvPr id="16" name="Picture 15"/>
          <p:cNvPicPr>
            <a:picLocks noChangeAspect="1"/>
          </p:cNvPicPr>
          <p:nvPr/>
        </p:nvPicPr>
        <p:blipFill rotWithShape="1">
          <a:blip r:embed="rId12"/>
          <a:srcRect l="2352" t="8304" r="2512" b="23818"/>
          <a:stretch/>
        </p:blipFill>
        <p:spPr>
          <a:xfrm rot="16200000">
            <a:off x="4759832" y="2590799"/>
            <a:ext cx="3833092" cy="646546"/>
          </a:xfrm>
          <a:prstGeom prst="rect">
            <a:avLst/>
          </a:prstGeom>
        </p:spPr>
      </p:pic>
      <p:sp>
        <p:nvSpPr>
          <p:cNvPr id="17" name="TextBox 16"/>
          <p:cNvSpPr txBox="1"/>
          <p:nvPr/>
        </p:nvSpPr>
        <p:spPr>
          <a:xfrm>
            <a:off x="6936509" y="335111"/>
            <a:ext cx="2641600" cy="5632311"/>
          </a:xfrm>
          <a:prstGeom prst="rect">
            <a:avLst/>
          </a:prstGeom>
          <a:noFill/>
        </p:spPr>
        <p:txBody>
          <a:bodyPr wrap="square" rtlCol="0">
            <a:spAutoFit/>
          </a:bodyPr>
          <a:lstStyle/>
          <a:p>
            <a:pPr algn="r"/>
            <a:r>
              <a:rPr lang="en-CA" sz="2400" dirty="0" smtClean="0">
                <a:solidFill>
                  <a:schemeClr val="bg1">
                    <a:lumMod val="65000"/>
                    <a:lumOff val="35000"/>
                  </a:schemeClr>
                </a:solidFill>
              </a:rPr>
              <a:t>Database</a:t>
            </a:r>
          </a:p>
          <a:p>
            <a:pPr algn="r"/>
            <a:endParaRPr lang="en-CA" sz="2400" dirty="0" smtClean="0">
              <a:solidFill>
                <a:schemeClr val="bg1">
                  <a:lumMod val="65000"/>
                  <a:lumOff val="35000"/>
                </a:schemeClr>
              </a:solidFill>
            </a:endParaRPr>
          </a:p>
          <a:p>
            <a:pPr algn="r"/>
            <a:r>
              <a:rPr lang="en-CA" sz="2400" dirty="0" smtClean="0">
                <a:solidFill>
                  <a:schemeClr val="bg1">
                    <a:lumMod val="65000"/>
                    <a:lumOff val="35000"/>
                  </a:schemeClr>
                </a:solidFill>
              </a:rPr>
              <a:t>Server</a:t>
            </a:r>
          </a:p>
          <a:p>
            <a:pPr algn="r"/>
            <a:endParaRPr lang="en-CA" sz="2400" dirty="0" smtClean="0">
              <a:solidFill>
                <a:schemeClr val="bg1">
                  <a:lumMod val="65000"/>
                  <a:lumOff val="35000"/>
                </a:schemeClr>
              </a:solidFill>
            </a:endParaRPr>
          </a:p>
          <a:p>
            <a:pPr algn="r"/>
            <a:r>
              <a:rPr lang="en-CA" sz="2400" dirty="0" smtClean="0">
                <a:solidFill>
                  <a:schemeClr val="bg1">
                    <a:lumMod val="65000"/>
                    <a:lumOff val="35000"/>
                  </a:schemeClr>
                </a:solidFill>
              </a:rPr>
              <a:t>Server</a:t>
            </a:r>
          </a:p>
          <a:p>
            <a:pPr algn="r"/>
            <a:endParaRPr lang="en-CA" sz="2400" dirty="0" smtClean="0">
              <a:solidFill>
                <a:schemeClr val="bg1">
                  <a:lumMod val="65000"/>
                  <a:lumOff val="35000"/>
                </a:schemeClr>
              </a:solidFill>
            </a:endParaRPr>
          </a:p>
          <a:p>
            <a:pPr algn="r"/>
            <a:r>
              <a:rPr lang="en-CA" sz="2400" dirty="0" smtClean="0">
                <a:solidFill>
                  <a:schemeClr val="bg1">
                    <a:lumMod val="65000"/>
                    <a:lumOff val="35000"/>
                  </a:schemeClr>
                </a:solidFill>
              </a:rPr>
              <a:t>Desktop</a:t>
            </a:r>
          </a:p>
          <a:p>
            <a:pPr algn="r"/>
            <a:endParaRPr lang="en-CA" sz="2400" dirty="0" smtClean="0">
              <a:solidFill>
                <a:schemeClr val="bg1">
                  <a:lumMod val="65000"/>
                  <a:lumOff val="35000"/>
                </a:schemeClr>
              </a:solidFill>
            </a:endParaRPr>
          </a:p>
          <a:p>
            <a:pPr algn="r"/>
            <a:r>
              <a:rPr lang="en-CA" sz="2400" dirty="0" smtClean="0">
                <a:solidFill>
                  <a:schemeClr val="bg1">
                    <a:lumMod val="65000"/>
                    <a:lumOff val="35000"/>
                  </a:schemeClr>
                </a:solidFill>
              </a:rPr>
              <a:t>Web Map Library</a:t>
            </a:r>
          </a:p>
          <a:p>
            <a:pPr algn="r"/>
            <a:endParaRPr lang="en-CA" sz="2400" dirty="0" smtClean="0">
              <a:solidFill>
                <a:schemeClr val="bg1">
                  <a:lumMod val="65000"/>
                  <a:lumOff val="35000"/>
                </a:schemeClr>
              </a:solidFill>
            </a:endParaRPr>
          </a:p>
          <a:p>
            <a:pPr algn="r"/>
            <a:r>
              <a:rPr lang="en-CA" sz="2400" dirty="0" smtClean="0">
                <a:solidFill>
                  <a:schemeClr val="bg1">
                    <a:lumMod val="65000"/>
                    <a:lumOff val="35000"/>
                  </a:schemeClr>
                </a:solidFill>
              </a:rPr>
              <a:t>Web App Build Kit</a:t>
            </a:r>
          </a:p>
          <a:p>
            <a:pPr algn="r"/>
            <a:endParaRPr lang="en-CA" sz="2400" dirty="0" smtClean="0">
              <a:solidFill>
                <a:schemeClr val="bg1">
                  <a:lumMod val="65000"/>
                  <a:lumOff val="35000"/>
                </a:schemeClr>
              </a:solidFill>
            </a:endParaRPr>
          </a:p>
          <a:p>
            <a:pPr algn="r"/>
            <a:r>
              <a:rPr lang="en-CA" sz="2400" dirty="0" smtClean="0">
                <a:solidFill>
                  <a:schemeClr val="bg1">
                    <a:lumMod val="65000"/>
                    <a:lumOff val="35000"/>
                  </a:schemeClr>
                </a:solidFill>
              </a:rPr>
              <a:t>Web Map Client</a:t>
            </a:r>
          </a:p>
          <a:p>
            <a:pPr algn="r"/>
            <a:endParaRPr lang="en-CA" sz="2400" dirty="0" smtClean="0">
              <a:solidFill>
                <a:schemeClr val="bg1">
                  <a:lumMod val="65000"/>
                  <a:lumOff val="35000"/>
                </a:schemeClr>
              </a:solidFill>
            </a:endParaRPr>
          </a:p>
          <a:p>
            <a:pPr algn="r"/>
            <a:endParaRPr lang="en-CA" sz="2400" dirty="0">
              <a:solidFill>
                <a:schemeClr val="bg1">
                  <a:lumMod val="65000"/>
                  <a:lumOff val="35000"/>
                </a:schemeClr>
              </a:solidFill>
            </a:endParaRPr>
          </a:p>
        </p:txBody>
      </p:sp>
      <p:cxnSp>
        <p:nvCxnSpPr>
          <p:cNvPr id="19" name="Straight Connector 18"/>
          <p:cNvCxnSpPr/>
          <p:nvPr/>
        </p:nvCxnSpPr>
        <p:spPr>
          <a:xfrm>
            <a:off x="9563751" y="187958"/>
            <a:ext cx="0" cy="55083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680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Scope</a:t>
            </a:r>
            <a:endParaRPr lang="en-CA" dirty="0"/>
          </a:p>
        </p:txBody>
      </p:sp>
      <p:sp>
        <p:nvSpPr>
          <p:cNvPr id="4" name="Oval 3"/>
          <p:cNvSpPr/>
          <p:nvPr/>
        </p:nvSpPr>
        <p:spPr>
          <a:xfrm>
            <a:off x="4132739" y="2595372"/>
            <a:ext cx="3190515" cy="3154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dirty="0" smtClean="0"/>
              <a:t>Initial Conceptual Scope</a:t>
            </a:r>
            <a:endParaRPr lang="en-CA" sz="3000" dirty="0"/>
          </a:p>
        </p:txBody>
      </p:sp>
      <p:sp>
        <p:nvSpPr>
          <p:cNvPr id="5" name="Oval 4"/>
          <p:cNvSpPr/>
          <p:nvPr/>
        </p:nvSpPr>
        <p:spPr>
          <a:xfrm>
            <a:off x="9295349" y="3284580"/>
            <a:ext cx="1860331" cy="1776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dirty="0" smtClean="0"/>
              <a:t>Final Scope</a:t>
            </a:r>
            <a:endParaRPr lang="en-CA" sz="3000" dirty="0"/>
          </a:p>
        </p:txBody>
      </p:sp>
      <p:cxnSp>
        <p:nvCxnSpPr>
          <p:cNvPr id="7" name="Straight Arrow Connector 6"/>
          <p:cNvCxnSpPr/>
          <p:nvPr/>
        </p:nvCxnSpPr>
        <p:spPr>
          <a:xfrm>
            <a:off x="1223319" y="2391201"/>
            <a:ext cx="9932361" cy="35367"/>
          </a:xfrm>
          <a:prstGeom prst="straightConnector1">
            <a:avLst/>
          </a:prstGeom>
          <a:ln w="190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27996" y="1906164"/>
            <a:ext cx="1019503" cy="553998"/>
          </a:xfrm>
          <a:prstGeom prst="rect">
            <a:avLst/>
          </a:prstGeom>
          <a:noFill/>
        </p:spPr>
        <p:txBody>
          <a:bodyPr wrap="square" rtlCol="0">
            <a:spAutoFit/>
          </a:bodyPr>
          <a:lstStyle/>
          <a:p>
            <a:r>
              <a:rPr lang="en-CA" sz="3000" dirty="0" smtClean="0"/>
              <a:t>Time</a:t>
            </a:r>
            <a:endParaRPr lang="en-CA" sz="3000" dirty="0"/>
          </a:p>
        </p:txBody>
      </p:sp>
      <p:cxnSp>
        <p:nvCxnSpPr>
          <p:cNvPr id="10" name="Straight Arrow Connector 9"/>
          <p:cNvCxnSpPr>
            <a:endCxn id="5" idx="0"/>
          </p:cNvCxnSpPr>
          <p:nvPr/>
        </p:nvCxnSpPr>
        <p:spPr>
          <a:xfrm>
            <a:off x="6339016" y="2709886"/>
            <a:ext cx="3886499" cy="574694"/>
          </a:xfrm>
          <a:prstGeom prst="straightConnector1">
            <a:avLst/>
          </a:prstGeom>
          <a:ln w="190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4"/>
          </p:cNvCxnSpPr>
          <p:nvPr/>
        </p:nvCxnSpPr>
        <p:spPr>
          <a:xfrm flipV="1">
            <a:off x="6339016" y="5060828"/>
            <a:ext cx="3886499" cy="582104"/>
          </a:xfrm>
          <a:prstGeom prst="straightConnector1">
            <a:avLst/>
          </a:prstGeom>
          <a:ln w="190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097280" y="3435178"/>
            <a:ext cx="1285104" cy="1050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Initial Idea</a:t>
            </a:r>
            <a:endParaRPr lang="en-CA" sz="2400" dirty="0"/>
          </a:p>
        </p:txBody>
      </p:sp>
      <p:cxnSp>
        <p:nvCxnSpPr>
          <p:cNvPr id="35" name="Straight Arrow Connector 34"/>
          <p:cNvCxnSpPr>
            <a:stCxn id="27" idx="0"/>
          </p:cNvCxnSpPr>
          <p:nvPr/>
        </p:nvCxnSpPr>
        <p:spPr>
          <a:xfrm flipV="1">
            <a:off x="1739832" y="2628966"/>
            <a:ext cx="3598287" cy="806212"/>
          </a:xfrm>
          <a:prstGeom prst="straightConnector1">
            <a:avLst/>
          </a:prstGeom>
          <a:ln w="190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4"/>
          </p:cNvCxnSpPr>
          <p:nvPr/>
        </p:nvCxnSpPr>
        <p:spPr>
          <a:xfrm>
            <a:off x="1739832" y="4485502"/>
            <a:ext cx="3450006" cy="1157430"/>
          </a:xfrm>
          <a:prstGeom prst="straightConnector1">
            <a:avLst/>
          </a:prstGeom>
          <a:ln w="190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Freeform 42"/>
          <p:cNvSpPr/>
          <p:nvPr/>
        </p:nvSpPr>
        <p:spPr>
          <a:xfrm>
            <a:off x="2273643" y="3064476"/>
            <a:ext cx="2137719" cy="1606378"/>
          </a:xfrm>
          <a:custGeom>
            <a:avLst/>
            <a:gdLst>
              <a:gd name="connsiteX0" fmla="*/ 0 w 2137719"/>
              <a:gd name="connsiteY0" fmla="*/ 1322173 h 1606378"/>
              <a:gd name="connsiteX1" fmla="*/ 61784 w 2137719"/>
              <a:gd name="connsiteY1" fmla="*/ 1285102 h 1606378"/>
              <a:gd name="connsiteX2" fmla="*/ 98854 w 2137719"/>
              <a:gd name="connsiteY2" fmla="*/ 1272746 h 1606378"/>
              <a:gd name="connsiteX3" fmla="*/ 160638 w 2137719"/>
              <a:gd name="connsiteY3" fmla="*/ 1198605 h 1606378"/>
              <a:gd name="connsiteX4" fmla="*/ 197708 w 2137719"/>
              <a:gd name="connsiteY4" fmla="*/ 1173892 h 1606378"/>
              <a:gd name="connsiteX5" fmla="*/ 259492 w 2137719"/>
              <a:gd name="connsiteY5" fmla="*/ 1099751 h 1606378"/>
              <a:gd name="connsiteX6" fmla="*/ 271849 w 2137719"/>
              <a:gd name="connsiteY6" fmla="*/ 1062681 h 1606378"/>
              <a:gd name="connsiteX7" fmla="*/ 296562 w 2137719"/>
              <a:gd name="connsiteY7" fmla="*/ 1025610 h 1606378"/>
              <a:gd name="connsiteX8" fmla="*/ 321276 w 2137719"/>
              <a:gd name="connsiteY8" fmla="*/ 951470 h 1606378"/>
              <a:gd name="connsiteX9" fmla="*/ 333633 w 2137719"/>
              <a:gd name="connsiteY9" fmla="*/ 914400 h 1606378"/>
              <a:gd name="connsiteX10" fmla="*/ 370703 w 2137719"/>
              <a:gd name="connsiteY10" fmla="*/ 902043 h 1606378"/>
              <a:gd name="connsiteX11" fmla="*/ 383060 w 2137719"/>
              <a:gd name="connsiteY11" fmla="*/ 864973 h 1606378"/>
              <a:gd name="connsiteX12" fmla="*/ 444843 w 2137719"/>
              <a:gd name="connsiteY12" fmla="*/ 790832 h 1606378"/>
              <a:gd name="connsiteX13" fmla="*/ 518984 w 2137719"/>
              <a:gd name="connsiteY13" fmla="*/ 827902 h 1606378"/>
              <a:gd name="connsiteX14" fmla="*/ 543698 w 2137719"/>
              <a:gd name="connsiteY14" fmla="*/ 902043 h 1606378"/>
              <a:gd name="connsiteX15" fmla="*/ 556054 w 2137719"/>
              <a:gd name="connsiteY15" fmla="*/ 939113 h 1606378"/>
              <a:gd name="connsiteX16" fmla="*/ 593125 w 2137719"/>
              <a:gd name="connsiteY16" fmla="*/ 1099751 h 1606378"/>
              <a:gd name="connsiteX17" fmla="*/ 617838 w 2137719"/>
              <a:gd name="connsiteY17" fmla="*/ 1173892 h 1606378"/>
              <a:gd name="connsiteX18" fmla="*/ 654908 w 2137719"/>
              <a:gd name="connsiteY18" fmla="*/ 1210962 h 1606378"/>
              <a:gd name="connsiteX19" fmla="*/ 691979 w 2137719"/>
              <a:gd name="connsiteY19" fmla="*/ 1285102 h 1606378"/>
              <a:gd name="connsiteX20" fmla="*/ 729049 w 2137719"/>
              <a:gd name="connsiteY20" fmla="*/ 1297459 h 1606378"/>
              <a:gd name="connsiteX21" fmla="*/ 753762 w 2137719"/>
              <a:gd name="connsiteY21" fmla="*/ 1260389 h 1606378"/>
              <a:gd name="connsiteX22" fmla="*/ 790833 w 2137719"/>
              <a:gd name="connsiteY22" fmla="*/ 1235675 h 1606378"/>
              <a:gd name="connsiteX23" fmla="*/ 815546 w 2137719"/>
              <a:gd name="connsiteY23" fmla="*/ 1161535 h 1606378"/>
              <a:gd name="connsiteX24" fmla="*/ 840260 w 2137719"/>
              <a:gd name="connsiteY24" fmla="*/ 1087394 h 1606378"/>
              <a:gd name="connsiteX25" fmla="*/ 864973 w 2137719"/>
              <a:gd name="connsiteY25" fmla="*/ 1013254 h 1606378"/>
              <a:gd name="connsiteX26" fmla="*/ 877330 w 2137719"/>
              <a:gd name="connsiteY26" fmla="*/ 976183 h 1606378"/>
              <a:gd name="connsiteX27" fmla="*/ 914400 w 2137719"/>
              <a:gd name="connsiteY27" fmla="*/ 827902 h 1606378"/>
              <a:gd name="connsiteX28" fmla="*/ 939114 w 2137719"/>
              <a:gd name="connsiteY28" fmla="*/ 741405 h 1606378"/>
              <a:gd name="connsiteX29" fmla="*/ 963827 w 2137719"/>
              <a:gd name="connsiteY29" fmla="*/ 704335 h 1606378"/>
              <a:gd name="connsiteX30" fmla="*/ 1000898 w 2137719"/>
              <a:gd name="connsiteY30" fmla="*/ 630194 h 1606378"/>
              <a:gd name="connsiteX31" fmla="*/ 1050325 w 2137719"/>
              <a:gd name="connsiteY31" fmla="*/ 518983 h 1606378"/>
              <a:gd name="connsiteX32" fmla="*/ 1087395 w 2137719"/>
              <a:gd name="connsiteY32" fmla="*/ 432486 h 1606378"/>
              <a:gd name="connsiteX33" fmla="*/ 1161535 w 2137719"/>
              <a:gd name="connsiteY33" fmla="*/ 370702 h 1606378"/>
              <a:gd name="connsiteX34" fmla="*/ 1198606 w 2137719"/>
              <a:gd name="connsiteY34" fmla="*/ 358346 h 1606378"/>
              <a:gd name="connsiteX35" fmla="*/ 1223319 w 2137719"/>
              <a:gd name="connsiteY35" fmla="*/ 444843 h 1606378"/>
              <a:gd name="connsiteX36" fmla="*/ 1248033 w 2137719"/>
              <a:gd name="connsiteY36" fmla="*/ 568410 h 1606378"/>
              <a:gd name="connsiteX37" fmla="*/ 1260389 w 2137719"/>
              <a:gd name="connsiteY37" fmla="*/ 1260389 h 1606378"/>
              <a:gd name="connsiteX38" fmla="*/ 1272746 w 2137719"/>
              <a:gd name="connsiteY38" fmla="*/ 1297459 h 1606378"/>
              <a:gd name="connsiteX39" fmla="*/ 1285103 w 2137719"/>
              <a:gd name="connsiteY39" fmla="*/ 1346886 h 1606378"/>
              <a:gd name="connsiteX40" fmla="*/ 1309816 w 2137719"/>
              <a:gd name="connsiteY40" fmla="*/ 1544594 h 1606378"/>
              <a:gd name="connsiteX41" fmla="*/ 1322173 w 2137719"/>
              <a:gd name="connsiteY41" fmla="*/ 1594021 h 1606378"/>
              <a:gd name="connsiteX42" fmla="*/ 1359243 w 2137719"/>
              <a:gd name="connsiteY42" fmla="*/ 1606378 h 1606378"/>
              <a:gd name="connsiteX43" fmla="*/ 1421027 w 2137719"/>
              <a:gd name="connsiteY43" fmla="*/ 1556951 h 1606378"/>
              <a:gd name="connsiteX44" fmla="*/ 1458098 w 2137719"/>
              <a:gd name="connsiteY44" fmla="*/ 1519881 h 1606378"/>
              <a:gd name="connsiteX45" fmla="*/ 1495168 w 2137719"/>
              <a:gd name="connsiteY45" fmla="*/ 1445740 h 1606378"/>
              <a:gd name="connsiteX46" fmla="*/ 1519881 w 2137719"/>
              <a:gd name="connsiteY46" fmla="*/ 1396313 h 1606378"/>
              <a:gd name="connsiteX47" fmla="*/ 1532238 w 2137719"/>
              <a:gd name="connsiteY47" fmla="*/ 1346886 h 1606378"/>
              <a:gd name="connsiteX48" fmla="*/ 1556952 w 2137719"/>
              <a:gd name="connsiteY48" fmla="*/ 1272746 h 1606378"/>
              <a:gd name="connsiteX49" fmla="*/ 1581665 w 2137719"/>
              <a:gd name="connsiteY49" fmla="*/ 1062681 h 1606378"/>
              <a:gd name="connsiteX50" fmla="*/ 1594022 w 2137719"/>
              <a:gd name="connsiteY50" fmla="*/ 976183 h 1606378"/>
              <a:gd name="connsiteX51" fmla="*/ 1618735 w 2137719"/>
              <a:gd name="connsiteY51" fmla="*/ 790832 h 1606378"/>
              <a:gd name="connsiteX52" fmla="*/ 1631092 w 2137719"/>
              <a:gd name="connsiteY52" fmla="*/ 753762 h 1606378"/>
              <a:gd name="connsiteX53" fmla="*/ 1655806 w 2137719"/>
              <a:gd name="connsiteY53" fmla="*/ 469556 h 1606378"/>
              <a:gd name="connsiteX54" fmla="*/ 1668162 w 2137719"/>
              <a:gd name="connsiteY54" fmla="*/ 383059 h 1606378"/>
              <a:gd name="connsiteX55" fmla="*/ 1692876 w 2137719"/>
              <a:gd name="connsiteY55" fmla="*/ 296562 h 1606378"/>
              <a:gd name="connsiteX56" fmla="*/ 1742303 w 2137719"/>
              <a:gd name="connsiteY56" fmla="*/ 222421 h 1606378"/>
              <a:gd name="connsiteX57" fmla="*/ 1754660 w 2137719"/>
              <a:gd name="connsiteY57" fmla="*/ 172994 h 1606378"/>
              <a:gd name="connsiteX58" fmla="*/ 1779373 w 2137719"/>
              <a:gd name="connsiteY58" fmla="*/ 135924 h 1606378"/>
              <a:gd name="connsiteX59" fmla="*/ 1927654 w 2137719"/>
              <a:gd name="connsiteY59" fmla="*/ 12356 h 1606378"/>
              <a:gd name="connsiteX60" fmla="*/ 1964725 w 2137719"/>
              <a:gd name="connsiteY60" fmla="*/ 0 h 1606378"/>
              <a:gd name="connsiteX61" fmla="*/ 2038865 w 2137719"/>
              <a:gd name="connsiteY61" fmla="*/ 49427 h 1606378"/>
              <a:gd name="connsiteX62" fmla="*/ 2100649 w 2137719"/>
              <a:gd name="connsiteY62" fmla="*/ 111210 h 1606378"/>
              <a:gd name="connsiteX63" fmla="*/ 2137719 w 2137719"/>
              <a:gd name="connsiteY63" fmla="*/ 148281 h 160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37719" h="1606378">
                <a:moveTo>
                  <a:pt x="0" y="1322173"/>
                </a:moveTo>
                <a:cubicBezTo>
                  <a:pt x="20595" y="1309816"/>
                  <a:pt x="40302" y="1295843"/>
                  <a:pt x="61784" y="1285102"/>
                </a:cubicBezTo>
                <a:cubicBezTo>
                  <a:pt x="73434" y="1279277"/>
                  <a:pt x="88017" y="1279971"/>
                  <a:pt x="98854" y="1272746"/>
                </a:cubicBezTo>
                <a:cubicBezTo>
                  <a:pt x="159587" y="1232258"/>
                  <a:pt x="115048" y="1244195"/>
                  <a:pt x="160638" y="1198605"/>
                </a:cubicBezTo>
                <a:cubicBezTo>
                  <a:pt x="171139" y="1188104"/>
                  <a:pt x="186299" y="1183399"/>
                  <a:pt x="197708" y="1173892"/>
                </a:cubicBezTo>
                <a:cubicBezTo>
                  <a:pt x="221133" y="1154371"/>
                  <a:pt x="245606" y="1127523"/>
                  <a:pt x="259492" y="1099751"/>
                </a:cubicBezTo>
                <a:cubicBezTo>
                  <a:pt x="265317" y="1088101"/>
                  <a:pt x="266024" y="1074331"/>
                  <a:pt x="271849" y="1062681"/>
                </a:cubicBezTo>
                <a:cubicBezTo>
                  <a:pt x="278491" y="1049398"/>
                  <a:pt x="290530" y="1039181"/>
                  <a:pt x="296562" y="1025610"/>
                </a:cubicBezTo>
                <a:cubicBezTo>
                  <a:pt x="307142" y="1001805"/>
                  <a:pt x="313038" y="976183"/>
                  <a:pt x="321276" y="951470"/>
                </a:cubicBezTo>
                <a:cubicBezTo>
                  <a:pt x="325395" y="939113"/>
                  <a:pt x="321276" y="918519"/>
                  <a:pt x="333633" y="914400"/>
                </a:cubicBezTo>
                <a:lnTo>
                  <a:pt x="370703" y="902043"/>
                </a:lnTo>
                <a:cubicBezTo>
                  <a:pt x="374822" y="889686"/>
                  <a:pt x="377235" y="876623"/>
                  <a:pt x="383060" y="864973"/>
                </a:cubicBezTo>
                <a:cubicBezTo>
                  <a:pt x="400265" y="830563"/>
                  <a:pt x="417512" y="818163"/>
                  <a:pt x="444843" y="790832"/>
                </a:cubicBezTo>
                <a:cubicBezTo>
                  <a:pt x="465041" y="797565"/>
                  <a:pt x="506377" y="807731"/>
                  <a:pt x="518984" y="827902"/>
                </a:cubicBezTo>
                <a:cubicBezTo>
                  <a:pt x="532791" y="849993"/>
                  <a:pt x="535460" y="877329"/>
                  <a:pt x="543698" y="902043"/>
                </a:cubicBezTo>
                <a:cubicBezTo>
                  <a:pt x="547817" y="914400"/>
                  <a:pt x="553500" y="926341"/>
                  <a:pt x="556054" y="939113"/>
                </a:cubicBezTo>
                <a:cubicBezTo>
                  <a:pt x="565857" y="988128"/>
                  <a:pt x="578220" y="1055034"/>
                  <a:pt x="593125" y="1099751"/>
                </a:cubicBezTo>
                <a:cubicBezTo>
                  <a:pt x="601363" y="1124465"/>
                  <a:pt x="599418" y="1155472"/>
                  <a:pt x="617838" y="1173892"/>
                </a:cubicBezTo>
                <a:lnTo>
                  <a:pt x="654908" y="1210962"/>
                </a:lnTo>
                <a:cubicBezTo>
                  <a:pt x="663049" y="1235383"/>
                  <a:pt x="670202" y="1267681"/>
                  <a:pt x="691979" y="1285102"/>
                </a:cubicBezTo>
                <a:cubicBezTo>
                  <a:pt x="702150" y="1293239"/>
                  <a:pt x="716692" y="1293340"/>
                  <a:pt x="729049" y="1297459"/>
                </a:cubicBezTo>
                <a:cubicBezTo>
                  <a:pt x="737287" y="1285102"/>
                  <a:pt x="743261" y="1270890"/>
                  <a:pt x="753762" y="1260389"/>
                </a:cubicBezTo>
                <a:cubicBezTo>
                  <a:pt x="764263" y="1249888"/>
                  <a:pt x="782962" y="1248269"/>
                  <a:pt x="790833" y="1235675"/>
                </a:cubicBezTo>
                <a:cubicBezTo>
                  <a:pt x="804640" y="1213585"/>
                  <a:pt x="807308" y="1186248"/>
                  <a:pt x="815546" y="1161535"/>
                </a:cubicBezTo>
                <a:lnTo>
                  <a:pt x="840260" y="1087394"/>
                </a:lnTo>
                <a:lnTo>
                  <a:pt x="864973" y="1013254"/>
                </a:lnTo>
                <a:cubicBezTo>
                  <a:pt x="869092" y="1000897"/>
                  <a:pt x="875189" y="989031"/>
                  <a:pt x="877330" y="976183"/>
                </a:cubicBezTo>
                <a:cubicBezTo>
                  <a:pt x="909662" y="782198"/>
                  <a:pt x="865448" y="1023704"/>
                  <a:pt x="914400" y="827902"/>
                </a:cubicBezTo>
                <a:cubicBezTo>
                  <a:pt x="918360" y="812064"/>
                  <a:pt x="930250" y="759133"/>
                  <a:pt x="939114" y="741405"/>
                </a:cubicBezTo>
                <a:cubicBezTo>
                  <a:pt x="945755" y="728122"/>
                  <a:pt x="957186" y="717618"/>
                  <a:pt x="963827" y="704335"/>
                </a:cubicBezTo>
                <a:cubicBezTo>
                  <a:pt x="1014985" y="602020"/>
                  <a:pt x="930073" y="736431"/>
                  <a:pt x="1000898" y="630194"/>
                </a:cubicBezTo>
                <a:cubicBezTo>
                  <a:pt x="1030307" y="541965"/>
                  <a:pt x="1011161" y="577729"/>
                  <a:pt x="1050325" y="518983"/>
                </a:cubicBezTo>
                <a:cubicBezTo>
                  <a:pt x="1060409" y="488728"/>
                  <a:pt x="1068306" y="459210"/>
                  <a:pt x="1087395" y="432486"/>
                </a:cubicBezTo>
                <a:cubicBezTo>
                  <a:pt x="1102576" y="411233"/>
                  <a:pt x="1137452" y="382744"/>
                  <a:pt x="1161535" y="370702"/>
                </a:cubicBezTo>
                <a:cubicBezTo>
                  <a:pt x="1173185" y="364877"/>
                  <a:pt x="1186249" y="362465"/>
                  <a:pt x="1198606" y="358346"/>
                </a:cubicBezTo>
                <a:cubicBezTo>
                  <a:pt x="1211572" y="397245"/>
                  <a:pt x="1214010" y="401402"/>
                  <a:pt x="1223319" y="444843"/>
                </a:cubicBezTo>
                <a:cubicBezTo>
                  <a:pt x="1232120" y="485915"/>
                  <a:pt x="1248033" y="568410"/>
                  <a:pt x="1248033" y="568410"/>
                </a:cubicBezTo>
                <a:cubicBezTo>
                  <a:pt x="1252152" y="799070"/>
                  <a:pt x="1252573" y="1029825"/>
                  <a:pt x="1260389" y="1260389"/>
                </a:cubicBezTo>
                <a:cubicBezTo>
                  <a:pt x="1260830" y="1273407"/>
                  <a:pt x="1269168" y="1284935"/>
                  <a:pt x="1272746" y="1297459"/>
                </a:cubicBezTo>
                <a:cubicBezTo>
                  <a:pt x="1277412" y="1313788"/>
                  <a:pt x="1280984" y="1330410"/>
                  <a:pt x="1285103" y="1346886"/>
                </a:cubicBezTo>
                <a:cubicBezTo>
                  <a:pt x="1304824" y="1603261"/>
                  <a:pt x="1278934" y="1436506"/>
                  <a:pt x="1309816" y="1544594"/>
                </a:cubicBezTo>
                <a:cubicBezTo>
                  <a:pt x="1314481" y="1560923"/>
                  <a:pt x="1311564" y="1580760"/>
                  <a:pt x="1322173" y="1594021"/>
                </a:cubicBezTo>
                <a:cubicBezTo>
                  <a:pt x="1330310" y="1604192"/>
                  <a:pt x="1346886" y="1602259"/>
                  <a:pt x="1359243" y="1606378"/>
                </a:cubicBezTo>
                <a:cubicBezTo>
                  <a:pt x="1420101" y="1586092"/>
                  <a:pt x="1378032" y="1608544"/>
                  <a:pt x="1421027" y="1556951"/>
                </a:cubicBezTo>
                <a:cubicBezTo>
                  <a:pt x="1432214" y="1543526"/>
                  <a:pt x="1446911" y="1533306"/>
                  <a:pt x="1458098" y="1519881"/>
                </a:cubicBezTo>
                <a:cubicBezTo>
                  <a:pt x="1493016" y="1477979"/>
                  <a:pt x="1475501" y="1491631"/>
                  <a:pt x="1495168" y="1445740"/>
                </a:cubicBezTo>
                <a:cubicBezTo>
                  <a:pt x="1502424" y="1428809"/>
                  <a:pt x="1513413" y="1413560"/>
                  <a:pt x="1519881" y="1396313"/>
                </a:cubicBezTo>
                <a:cubicBezTo>
                  <a:pt x="1525844" y="1380412"/>
                  <a:pt x="1527358" y="1363152"/>
                  <a:pt x="1532238" y="1346886"/>
                </a:cubicBezTo>
                <a:cubicBezTo>
                  <a:pt x="1539724" y="1321934"/>
                  <a:pt x="1556952" y="1272746"/>
                  <a:pt x="1556952" y="1272746"/>
                </a:cubicBezTo>
                <a:cubicBezTo>
                  <a:pt x="1566620" y="1185729"/>
                  <a:pt x="1570340" y="1147619"/>
                  <a:pt x="1581665" y="1062681"/>
                </a:cubicBezTo>
                <a:cubicBezTo>
                  <a:pt x="1585514" y="1033811"/>
                  <a:pt x="1590409" y="1005083"/>
                  <a:pt x="1594022" y="976183"/>
                </a:cubicBezTo>
                <a:cubicBezTo>
                  <a:pt x="1601669" y="915011"/>
                  <a:pt x="1605270" y="851424"/>
                  <a:pt x="1618735" y="790832"/>
                </a:cubicBezTo>
                <a:cubicBezTo>
                  <a:pt x="1621560" y="778117"/>
                  <a:pt x="1626973" y="766119"/>
                  <a:pt x="1631092" y="753762"/>
                </a:cubicBezTo>
                <a:cubicBezTo>
                  <a:pt x="1643168" y="572618"/>
                  <a:pt x="1637104" y="609827"/>
                  <a:pt x="1655806" y="469556"/>
                </a:cubicBezTo>
                <a:cubicBezTo>
                  <a:pt x="1659655" y="440686"/>
                  <a:pt x="1662952" y="411714"/>
                  <a:pt x="1668162" y="383059"/>
                </a:cubicBezTo>
                <a:cubicBezTo>
                  <a:pt x="1669891" y="373547"/>
                  <a:pt x="1685722" y="309439"/>
                  <a:pt x="1692876" y="296562"/>
                </a:cubicBezTo>
                <a:cubicBezTo>
                  <a:pt x="1707301" y="270598"/>
                  <a:pt x="1742303" y="222421"/>
                  <a:pt x="1742303" y="222421"/>
                </a:cubicBezTo>
                <a:cubicBezTo>
                  <a:pt x="1746422" y="205945"/>
                  <a:pt x="1747970" y="188604"/>
                  <a:pt x="1754660" y="172994"/>
                </a:cubicBezTo>
                <a:cubicBezTo>
                  <a:pt x="1760510" y="159344"/>
                  <a:pt x="1769507" y="147024"/>
                  <a:pt x="1779373" y="135924"/>
                </a:cubicBezTo>
                <a:cubicBezTo>
                  <a:pt x="1808350" y="103325"/>
                  <a:pt x="1880664" y="28018"/>
                  <a:pt x="1927654" y="12356"/>
                </a:cubicBezTo>
                <a:lnTo>
                  <a:pt x="1964725" y="0"/>
                </a:lnTo>
                <a:cubicBezTo>
                  <a:pt x="1989438" y="16476"/>
                  <a:pt x="2022389" y="24714"/>
                  <a:pt x="2038865" y="49427"/>
                </a:cubicBezTo>
                <a:cubicBezTo>
                  <a:pt x="2071817" y="98854"/>
                  <a:pt x="2051222" y="78259"/>
                  <a:pt x="2100649" y="111210"/>
                </a:cubicBezTo>
                <a:cubicBezTo>
                  <a:pt x="2127647" y="151708"/>
                  <a:pt x="2110511" y="148281"/>
                  <a:pt x="2137719" y="148281"/>
                </a:cubicBezTo>
              </a:path>
            </a:pathLst>
          </a:custGeom>
          <a:no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Freeform 43"/>
          <p:cNvSpPr/>
          <p:nvPr/>
        </p:nvSpPr>
        <p:spPr>
          <a:xfrm>
            <a:off x="7030995" y="3138616"/>
            <a:ext cx="2323070" cy="1779373"/>
          </a:xfrm>
          <a:custGeom>
            <a:avLst/>
            <a:gdLst>
              <a:gd name="connsiteX0" fmla="*/ 0 w 2323070"/>
              <a:gd name="connsiteY0" fmla="*/ 0 h 1779373"/>
              <a:gd name="connsiteX1" fmla="*/ 172994 w 2323070"/>
              <a:gd name="connsiteY1" fmla="*/ 247135 h 1779373"/>
              <a:gd name="connsiteX2" fmla="*/ 210064 w 2323070"/>
              <a:gd name="connsiteY2" fmla="*/ 321276 h 1779373"/>
              <a:gd name="connsiteX3" fmla="*/ 234778 w 2323070"/>
              <a:gd name="connsiteY3" fmla="*/ 395416 h 1779373"/>
              <a:gd name="connsiteX4" fmla="*/ 259491 w 2323070"/>
              <a:gd name="connsiteY4" fmla="*/ 432487 h 1779373"/>
              <a:gd name="connsiteX5" fmla="*/ 296562 w 2323070"/>
              <a:gd name="connsiteY5" fmla="*/ 556054 h 1779373"/>
              <a:gd name="connsiteX6" fmla="*/ 308919 w 2323070"/>
              <a:gd name="connsiteY6" fmla="*/ 617838 h 1779373"/>
              <a:gd name="connsiteX7" fmla="*/ 321275 w 2323070"/>
              <a:gd name="connsiteY7" fmla="*/ 654908 h 1779373"/>
              <a:gd name="connsiteX8" fmla="*/ 333632 w 2323070"/>
              <a:gd name="connsiteY8" fmla="*/ 704335 h 1779373"/>
              <a:gd name="connsiteX9" fmla="*/ 358346 w 2323070"/>
              <a:gd name="connsiteY9" fmla="*/ 778476 h 1779373"/>
              <a:gd name="connsiteX10" fmla="*/ 383059 w 2323070"/>
              <a:gd name="connsiteY10" fmla="*/ 815546 h 1779373"/>
              <a:gd name="connsiteX11" fmla="*/ 407773 w 2323070"/>
              <a:gd name="connsiteY11" fmla="*/ 889687 h 1779373"/>
              <a:gd name="connsiteX12" fmla="*/ 420129 w 2323070"/>
              <a:gd name="connsiteY12" fmla="*/ 926757 h 1779373"/>
              <a:gd name="connsiteX13" fmla="*/ 444843 w 2323070"/>
              <a:gd name="connsiteY13" fmla="*/ 963827 h 1779373"/>
              <a:gd name="connsiteX14" fmla="*/ 469556 w 2323070"/>
              <a:gd name="connsiteY14" fmla="*/ 1037968 h 1779373"/>
              <a:gd name="connsiteX15" fmla="*/ 481913 w 2323070"/>
              <a:gd name="connsiteY15" fmla="*/ 1075038 h 1779373"/>
              <a:gd name="connsiteX16" fmla="*/ 494270 w 2323070"/>
              <a:gd name="connsiteY16" fmla="*/ 1124465 h 1779373"/>
              <a:gd name="connsiteX17" fmla="*/ 531340 w 2323070"/>
              <a:gd name="connsiteY17" fmla="*/ 1161535 h 1779373"/>
              <a:gd name="connsiteX18" fmla="*/ 568410 w 2323070"/>
              <a:gd name="connsiteY18" fmla="*/ 1260389 h 1779373"/>
              <a:gd name="connsiteX19" fmla="*/ 642551 w 2323070"/>
              <a:gd name="connsiteY19" fmla="*/ 1285103 h 1779373"/>
              <a:gd name="connsiteX20" fmla="*/ 766119 w 2323070"/>
              <a:gd name="connsiteY20" fmla="*/ 1272746 h 1779373"/>
              <a:gd name="connsiteX21" fmla="*/ 803189 w 2323070"/>
              <a:gd name="connsiteY21" fmla="*/ 1260389 h 1779373"/>
              <a:gd name="connsiteX22" fmla="*/ 827902 w 2323070"/>
              <a:gd name="connsiteY22" fmla="*/ 1223319 h 1779373"/>
              <a:gd name="connsiteX23" fmla="*/ 864973 w 2323070"/>
              <a:gd name="connsiteY23" fmla="*/ 1198606 h 1779373"/>
              <a:gd name="connsiteX24" fmla="*/ 926756 w 2323070"/>
              <a:gd name="connsiteY24" fmla="*/ 1087395 h 1779373"/>
              <a:gd name="connsiteX25" fmla="*/ 939113 w 2323070"/>
              <a:gd name="connsiteY25" fmla="*/ 1050325 h 1779373"/>
              <a:gd name="connsiteX26" fmla="*/ 963827 w 2323070"/>
              <a:gd name="connsiteY26" fmla="*/ 1013254 h 1779373"/>
              <a:gd name="connsiteX27" fmla="*/ 976183 w 2323070"/>
              <a:gd name="connsiteY27" fmla="*/ 963827 h 1779373"/>
              <a:gd name="connsiteX28" fmla="*/ 1000897 w 2323070"/>
              <a:gd name="connsiteY28" fmla="*/ 889687 h 1779373"/>
              <a:gd name="connsiteX29" fmla="*/ 1013254 w 2323070"/>
              <a:gd name="connsiteY29" fmla="*/ 852616 h 1779373"/>
              <a:gd name="connsiteX30" fmla="*/ 1037967 w 2323070"/>
              <a:gd name="connsiteY30" fmla="*/ 815546 h 1779373"/>
              <a:gd name="connsiteX31" fmla="*/ 1075037 w 2323070"/>
              <a:gd name="connsiteY31" fmla="*/ 741406 h 1779373"/>
              <a:gd name="connsiteX32" fmla="*/ 1112108 w 2323070"/>
              <a:gd name="connsiteY32" fmla="*/ 716692 h 1779373"/>
              <a:gd name="connsiteX33" fmla="*/ 1173891 w 2323070"/>
              <a:gd name="connsiteY33" fmla="*/ 729049 h 1779373"/>
              <a:gd name="connsiteX34" fmla="*/ 1210962 w 2323070"/>
              <a:gd name="connsiteY34" fmla="*/ 803189 h 1779373"/>
              <a:gd name="connsiteX35" fmla="*/ 1235675 w 2323070"/>
              <a:gd name="connsiteY35" fmla="*/ 840260 h 1779373"/>
              <a:gd name="connsiteX36" fmla="*/ 1260389 w 2323070"/>
              <a:gd name="connsiteY36" fmla="*/ 1050325 h 1779373"/>
              <a:gd name="connsiteX37" fmla="*/ 1272746 w 2323070"/>
              <a:gd name="connsiteY37" fmla="*/ 1099752 h 1779373"/>
              <a:gd name="connsiteX38" fmla="*/ 1285102 w 2323070"/>
              <a:gd name="connsiteY38" fmla="*/ 1495168 h 1779373"/>
              <a:gd name="connsiteX39" fmla="*/ 1309816 w 2323070"/>
              <a:gd name="connsiteY39" fmla="*/ 1569308 h 1779373"/>
              <a:gd name="connsiteX40" fmla="*/ 1322173 w 2323070"/>
              <a:gd name="connsiteY40" fmla="*/ 1618735 h 1779373"/>
              <a:gd name="connsiteX41" fmla="*/ 1383956 w 2323070"/>
              <a:gd name="connsiteY41" fmla="*/ 1729946 h 1779373"/>
              <a:gd name="connsiteX42" fmla="*/ 1458097 w 2323070"/>
              <a:gd name="connsiteY42" fmla="*/ 1779373 h 1779373"/>
              <a:gd name="connsiteX43" fmla="*/ 1544594 w 2323070"/>
              <a:gd name="connsiteY43" fmla="*/ 1668162 h 1779373"/>
              <a:gd name="connsiteX44" fmla="*/ 1569308 w 2323070"/>
              <a:gd name="connsiteY44" fmla="*/ 1631092 h 1779373"/>
              <a:gd name="connsiteX45" fmla="*/ 1594021 w 2323070"/>
              <a:gd name="connsiteY45" fmla="*/ 1532238 h 1779373"/>
              <a:gd name="connsiteX46" fmla="*/ 1618735 w 2323070"/>
              <a:gd name="connsiteY46" fmla="*/ 1458098 h 1779373"/>
              <a:gd name="connsiteX47" fmla="*/ 1631091 w 2323070"/>
              <a:gd name="connsiteY47" fmla="*/ 1421027 h 1779373"/>
              <a:gd name="connsiteX48" fmla="*/ 1655805 w 2323070"/>
              <a:gd name="connsiteY48" fmla="*/ 1309816 h 1779373"/>
              <a:gd name="connsiteX49" fmla="*/ 1680519 w 2323070"/>
              <a:gd name="connsiteY49" fmla="*/ 1272746 h 1779373"/>
              <a:gd name="connsiteX50" fmla="*/ 1717589 w 2323070"/>
              <a:gd name="connsiteY50" fmla="*/ 1099752 h 1779373"/>
              <a:gd name="connsiteX51" fmla="*/ 1729946 w 2323070"/>
              <a:gd name="connsiteY51" fmla="*/ 1062681 h 1779373"/>
              <a:gd name="connsiteX52" fmla="*/ 1754659 w 2323070"/>
              <a:gd name="connsiteY52" fmla="*/ 963827 h 1779373"/>
              <a:gd name="connsiteX53" fmla="*/ 1767016 w 2323070"/>
              <a:gd name="connsiteY53" fmla="*/ 914400 h 1779373"/>
              <a:gd name="connsiteX54" fmla="*/ 1779373 w 2323070"/>
              <a:gd name="connsiteY54" fmla="*/ 877330 h 1779373"/>
              <a:gd name="connsiteX55" fmla="*/ 1804086 w 2323070"/>
              <a:gd name="connsiteY55" fmla="*/ 778476 h 1779373"/>
              <a:gd name="connsiteX56" fmla="*/ 1816443 w 2323070"/>
              <a:gd name="connsiteY56" fmla="*/ 741406 h 1779373"/>
              <a:gd name="connsiteX57" fmla="*/ 1841156 w 2323070"/>
              <a:gd name="connsiteY57" fmla="*/ 704335 h 1779373"/>
              <a:gd name="connsiteX58" fmla="*/ 1865870 w 2323070"/>
              <a:gd name="connsiteY58" fmla="*/ 630195 h 1779373"/>
              <a:gd name="connsiteX59" fmla="*/ 1915297 w 2323070"/>
              <a:gd name="connsiteY59" fmla="*/ 556054 h 1779373"/>
              <a:gd name="connsiteX60" fmla="*/ 1927654 w 2323070"/>
              <a:gd name="connsiteY60" fmla="*/ 518984 h 1779373"/>
              <a:gd name="connsiteX61" fmla="*/ 1977081 w 2323070"/>
              <a:gd name="connsiteY61" fmla="*/ 506627 h 1779373"/>
              <a:gd name="connsiteX62" fmla="*/ 2001794 w 2323070"/>
              <a:gd name="connsiteY62" fmla="*/ 469557 h 1779373"/>
              <a:gd name="connsiteX63" fmla="*/ 2075935 w 2323070"/>
              <a:gd name="connsiteY63" fmla="*/ 518984 h 1779373"/>
              <a:gd name="connsiteX64" fmla="*/ 2113005 w 2323070"/>
              <a:gd name="connsiteY64" fmla="*/ 642552 h 1779373"/>
              <a:gd name="connsiteX65" fmla="*/ 2125362 w 2323070"/>
              <a:gd name="connsiteY65" fmla="*/ 1062681 h 1779373"/>
              <a:gd name="connsiteX66" fmla="*/ 2174789 w 2323070"/>
              <a:gd name="connsiteY66" fmla="*/ 1260389 h 1779373"/>
              <a:gd name="connsiteX67" fmla="*/ 2224216 w 2323070"/>
              <a:gd name="connsiteY67" fmla="*/ 1248033 h 1779373"/>
              <a:gd name="connsiteX68" fmla="*/ 2273643 w 2323070"/>
              <a:gd name="connsiteY68" fmla="*/ 1173892 h 1779373"/>
              <a:gd name="connsiteX69" fmla="*/ 2323070 w 2323070"/>
              <a:gd name="connsiteY69" fmla="*/ 1149179 h 177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323070" h="1779373">
                <a:moveTo>
                  <a:pt x="0" y="0"/>
                </a:moveTo>
                <a:cubicBezTo>
                  <a:pt x="57665" y="82378"/>
                  <a:pt x="141196" y="151740"/>
                  <a:pt x="172994" y="247135"/>
                </a:cubicBezTo>
                <a:cubicBezTo>
                  <a:pt x="218058" y="382326"/>
                  <a:pt x="146190" y="177560"/>
                  <a:pt x="210064" y="321276"/>
                </a:cubicBezTo>
                <a:cubicBezTo>
                  <a:pt x="220644" y="345081"/>
                  <a:pt x="220328" y="373741"/>
                  <a:pt x="234778" y="395416"/>
                </a:cubicBezTo>
                <a:cubicBezTo>
                  <a:pt x="243016" y="407773"/>
                  <a:pt x="253459" y="418916"/>
                  <a:pt x="259491" y="432487"/>
                </a:cubicBezTo>
                <a:cubicBezTo>
                  <a:pt x="273182" y="463292"/>
                  <a:pt x="288574" y="520109"/>
                  <a:pt x="296562" y="556054"/>
                </a:cubicBezTo>
                <a:cubicBezTo>
                  <a:pt x="301118" y="576556"/>
                  <a:pt x="303825" y="597463"/>
                  <a:pt x="308919" y="617838"/>
                </a:cubicBezTo>
                <a:cubicBezTo>
                  <a:pt x="312078" y="630474"/>
                  <a:pt x="317697" y="642384"/>
                  <a:pt x="321275" y="654908"/>
                </a:cubicBezTo>
                <a:cubicBezTo>
                  <a:pt x="325940" y="671237"/>
                  <a:pt x="328752" y="688068"/>
                  <a:pt x="333632" y="704335"/>
                </a:cubicBezTo>
                <a:cubicBezTo>
                  <a:pt x="341118" y="729287"/>
                  <a:pt x="343896" y="756801"/>
                  <a:pt x="358346" y="778476"/>
                </a:cubicBezTo>
                <a:cubicBezTo>
                  <a:pt x="366584" y="790833"/>
                  <a:pt x="377028" y="801975"/>
                  <a:pt x="383059" y="815546"/>
                </a:cubicBezTo>
                <a:cubicBezTo>
                  <a:pt x="393639" y="839351"/>
                  <a:pt x="399535" y="864973"/>
                  <a:pt x="407773" y="889687"/>
                </a:cubicBezTo>
                <a:cubicBezTo>
                  <a:pt x="411892" y="902044"/>
                  <a:pt x="412904" y="915920"/>
                  <a:pt x="420129" y="926757"/>
                </a:cubicBezTo>
                <a:lnTo>
                  <a:pt x="444843" y="963827"/>
                </a:lnTo>
                <a:lnTo>
                  <a:pt x="469556" y="1037968"/>
                </a:lnTo>
                <a:cubicBezTo>
                  <a:pt x="473675" y="1050325"/>
                  <a:pt x="478754" y="1062402"/>
                  <a:pt x="481913" y="1075038"/>
                </a:cubicBezTo>
                <a:cubicBezTo>
                  <a:pt x="486032" y="1091514"/>
                  <a:pt x="485844" y="1109720"/>
                  <a:pt x="494270" y="1124465"/>
                </a:cubicBezTo>
                <a:cubicBezTo>
                  <a:pt x="502940" y="1139638"/>
                  <a:pt x="518983" y="1149178"/>
                  <a:pt x="531340" y="1161535"/>
                </a:cubicBezTo>
                <a:cubicBezTo>
                  <a:pt x="536324" y="1186454"/>
                  <a:pt x="539320" y="1242208"/>
                  <a:pt x="568410" y="1260389"/>
                </a:cubicBezTo>
                <a:cubicBezTo>
                  <a:pt x="590501" y="1274196"/>
                  <a:pt x="642551" y="1285103"/>
                  <a:pt x="642551" y="1285103"/>
                </a:cubicBezTo>
                <a:cubicBezTo>
                  <a:pt x="683740" y="1280984"/>
                  <a:pt x="725206" y="1279040"/>
                  <a:pt x="766119" y="1272746"/>
                </a:cubicBezTo>
                <a:cubicBezTo>
                  <a:pt x="778993" y="1270765"/>
                  <a:pt x="793018" y="1268526"/>
                  <a:pt x="803189" y="1260389"/>
                </a:cubicBezTo>
                <a:cubicBezTo>
                  <a:pt x="814785" y="1251112"/>
                  <a:pt x="817401" y="1233820"/>
                  <a:pt x="827902" y="1223319"/>
                </a:cubicBezTo>
                <a:cubicBezTo>
                  <a:pt x="838403" y="1212818"/>
                  <a:pt x="852616" y="1206844"/>
                  <a:pt x="864973" y="1198606"/>
                </a:cubicBezTo>
                <a:cubicBezTo>
                  <a:pt x="895212" y="1107887"/>
                  <a:pt x="871266" y="1142885"/>
                  <a:pt x="926756" y="1087395"/>
                </a:cubicBezTo>
                <a:cubicBezTo>
                  <a:pt x="930875" y="1075038"/>
                  <a:pt x="933288" y="1061975"/>
                  <a:pt x="939113" y="1050325"/>
                </a:cubicBezTo>
                <a:cubicBezTo>
                  <a:pt x="945755" y="1037042"/>
                  <a:pt x="957977" y="1026904"/>
                  <a:pt x="963827" y="1013254"/>
                </a:cubicBezTo>
                <a:cubicBezTo>
                  <a:pt x="970517" y="997644"/>
                  <a:pt x="971303" y="980093"/>
                  <a:pt x="976183" y="963827"/>
                </a:cubicBezTo>
                <a:cubicBezTo>
                  <a:pt x="983668" y="938875"/>
                  <a:pt x="992659" y="914400"/>
                  <a:pt x="1000897" y="889687"/>
                </a:cubicBezTo>
                <a:cubicBezTo>
                  <a:pt x="1005016" y="877330"/>
                  <a:pt x="1006029" y="863454"/>
                  <a:pt x="1013254" y="852616"/>
                </a:cubicBezTo>
                <a:cubicBezTo>
                  <a:pt x="1021492" y="840259"/>
                  <a:pt x="1031326" y="828829"/>
                  <a:pt x="1037967" y="815546"/>
                </a:cubicBezTo>
                <a:cubicBezTo>
                  <a:pt x="1058066" y="775348"/>
                  <a:pt x="1039627" y="776816"/>
                  <a:pt x="1075037" y="741406"/>
                </a:cubicBezTo>
                <a:cubicBezTo>
                  <a:pt x="1085538" y="730905"/>
                  <a:pt x="1099751" y="724930"/>
                  <a:pt x="1112108" y="716692"/>
                </a:cubicBezTo>
                <a:cubicBezTo>
                  <a:pt x="1132702" y="720811"/>
                  <a:pt x="1155656" y="718629"/>
                  <a:pt x="1173891" y="729049"/>
                </a:cubicBezTo>
                <a:cubicBezTo>
                  <a:pt x="1198680" y="743214"/>
                  <a:pt x="1200180" y="781624"/>
                  <a:pt x="1210962" y="803189"/>
                </a:cubicBezTo>
                <a:cubicBezTo>
                  <a:pt x="1217604" y="816472"/>
                  <a:pt x="1227437" y="827903"/>
                  <a:pt x="1235675" y="840260"/>
                </a:cubicBezTo>
                <a:cubicBezTo>
                  <a:pt x="1238982" y="870022"/>
                  <a:pt x="1254729" y="1016363"/>
                  <a:pt x="1260389" y="1050325"/>
                </a:cubicBezTo>
                <a:cubicBezTo>
                  <a:pt x="1263181" y="1067077"/>
                  <a:pt x="1268627" y="1083276"/>
                  <a:pt x="1272746" y="1099752"/>
                </a:cubicBezTo>
                <a:cubicBezTo>
                  <a:pt x="1276865" y="1231557"/>
                  <a:pt x="1274724" y="1363707"/>
                  <a:pt x="1285102" y="1495168"/>
                </a:cubicBezTo>
                <a:cubicBezTo>
                  <a:pt x="1287152" y="1521137"/>
                  <a:pt x="1303498" y="1544036"/>
                  <a:pt x="1309816" y="1569308"/>
                </a:cubicBezTo>
                <a:cubicBezTo>
                  <a:pt x="1313935" y="1585784"/>
                  <a:pt x="1317293" y="1602468"/>
                  <a:pt x="1322173" y="1618735"/>
                </a:cubicBezTo>
                <a:cubicBezTo>
                  <a:pt x="1341275" y="1682410"/>
                  <a:pt x="1335936" y="1692598"/>
                  <a:pt x="1383956" y="1729946"/>
                </a:cubicBezTo>
                <a:cubicBezTo>
                  <a:pt x="1407401" y="1748181"/>
                  <a:pt x="1458097" y="1779373"/>
                  <a:pt x="1458097" y="1779373"/>
                </a:cubicBezTo>
                <a:cubicBezTo>
                  <a:pt x="1516171" y="1721299"/>
                  <a:pt x="1485472" y="1756845"/>
                  <a:pt x="1544594" y="1668162"/>
                </a:cubicBezTo>
                <a:lnTo>
                  <a:pt x="1569308" y="1631092"/>
                </a:lnTo>
                <a:cubicBezTo>
                  <a:pt x="1606807" y="1518589"/>
                  <a:pt x="1549276" y="1696300"/>
                  <a:pt x="1594021" y="1532238"/>
                </a:cubicBezTo>
                <a:cubicBezTo>
                  <a:pt x="1600875" y="1507106"/>
                  <a:pt x="1610497" y="1482811"/>
                  <a:pt x="1618735" y="1458098"/>
                </a:cubicBezTo>
                <a:cubicBezTo>
                  <a:pt x="1622854" y="1445741"/>
                  <a:pt x="1628950" y="1433875"/>
                  <a:pt x="1631091" y="1421027"/>
                </a:cubicBezTo>
                <a:cubicBezTo>
                  <a:pt x="1635837" y="1392553"/>
                  <a:pt x="1640595" y="1340235"/>
                  <a:pt x="1655805" y="1309816"/>
                </a:cubicBezTo>
                <a:cubicBezTo>
                  <a:pt x="1662447" y="1296533"/>
                  <a:pt x="1672281" y="1285103"/>
                  <a:pt x="1680519" y="1272746"/>
                </a:cubicBezTo>
                <a:cubicBezTo>
                  <a:pt x="1727962" y="1130416"/>
                  <a:pt x="1686412" y="1271221"/>
                  <a:pt x="1717589" y="1099752"/>
                </a:cubicBezTo>
                <a:cubicBezTo>
                  <a:pt x="1719919" y="1086937"/>
                  <a:pt x="1726519" y="1075247"/>
                  <a:pt x="1729946" y="1062681"/>
                </a:cubicBezTo>
                <a:cubicBezTo>
                  <a:pt x="1738883" y="1029912"/>
                  <a:pt x="1746421" y="996778"/>
                  <a:pt x="1754659" y="963827"/>
                </a:cubicBezTo>
                <a:cubicBezTo>
                  <a:pt x="1758778" y="947351"/>
                  <a:pt x="1761645" y="930511"/>
                  <a:pt x="1767016" y="914400"/>
                </a:cubicBezTo>
                <a:cubicBezTo>
                  <a:pt x="1771135" y="902043"/>
                  <a:pt x="1775946" y="889896"/>
                  <a:pt x="1779373" y="877330"/>
                </a:cubicBezTo>
                <a:cubicBezTo>
                  <a:pt x="1788310" y="844561"/>
                  <a:pt x="1793345" y="810698"/>
                  <a:pt x="1804086" y="778476"/>
                </a:cubicBezTo>
                <a:cubicBezTo>
                  <a:pt x="1808205" y="766119"/>
                  <a:pt x="1810618" y="753056"/>
                  <a:pt x="1816443" y="741406"/>
                </a:cubicBezTo>
                <a:cubicBezTo>
                  <a:pt x="1823085" y="728123"/>
                  <a:pt x="1835124" y="717906"/>
                  <a:pt x="1841156" y="704335"/>
                </a:cubicBezTo>
                <a:cubicBezTo>
                  <a:pt x="1851736" y="680530"/>
                  <a:pt x="1851420" y="651870"/>
                  <a:pt x="1865870" y="630195"/>
                </a:cubicBezTo>
                <a:cubicBezTo>
                  <a:pt x="1882346" y="605481"/>
                  <a:pt x="1905904" y="584232"/>
                  <a:pt x="1915297" y="556054"/>
                </a:cubicBezTo>
                <a:cubicBezTo>
                  <a:pt x="1919416" y="543697"/>
                  <a:pt x="1917483" y="527121"/>
                  <a:pt x="1927654" y="518984"/>
                </a:cubicBezTo>
                <a:cubicBezTo>
                  <a:pt x="1940915" y="508375"/>
                  <a:pt x="1960605" y="510746"/>
                  <a:pt x="1977081" y="506627"/>
                </a:cubicBezTo>
                <a:cubicBezTo>
                  <a:pt x="1985319" y="494270"/>
                  <a:pt x="1987705" y="474253"/>
                  <a:pt x="2001794" y="469557"/>
                </a:cubicBezTo>
                <a:cubicBezTo>
                  <a:pt x="2045317" y="455050"/>
                  <a:pt x="2059562" y="494426"/>
                  <a:pt x="2075935" y="518984"/>
                </a:cubicBezTo>
                <a:cubicBezTo>
                  <a:pt x="2106018" y="609236"/>
                  <a:pt x="2094330" y="567852"/>
                  <a:pt x="2113005" y="642552"/>
                </a:cubicBezTo>
                <a:cubicBezTo>
                  <a:pt x="2117124" y="782595"/>
                  <a:pt x="2119529" y="922699"/>
                  <a:pt x="2125362" y="1062681"/>
                </a:cubicBezTo>
                <a:cubicBezTo>
                  <a:pt x="2133028" y="1246656"/>
                  <a:pt x="2091093" y="1204593"/>
                  <a:pt x="2174789" y="1260389"/>
                </a:cubicBezTo>
                <a:cubicBezTo>
                  <a:pt x="2191265" y="1256270"/>
                  <a:pt x="2211435" y="1259216"/>
                  <a:pt x="2224216" y="1248033"/>
                </a:cubicBezTo>
                <a:cubicBezTo>
                  <a:pt x="2246569" y="1228474"/>
                  <a:pt x="2245465" y="1183285"/>
                  <a:pt x="2273643" y="1173892"/>
                </a:cubicBezTo>
                <a:cubicBezTo>
                  <a:pt x="2316239" y="1159693"/>
                  <a:pt x="2301502" y="1170745"/>
                  <a:pt x="2323070" y="1149179"/>
                </a:cubicBezTo>
              </a:path>
            </a:pathLst>
          </a:custGeom>
          <a:no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90097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Scope</a:t>
            </a:r>
            <a:endParaRPr lang="en-CA" dirty="0"/>
          </a:p>
        </p:txBody>
      </p:sp>
      <p:sp>
        <p:nvSpPr>
          <p:cNvPr id="4" name="TextBox 3"/>
          <p:cNvSpPr txBox="1"/>
          <p:nvPr/>
        </p:nvSpPr>
        <p:spPr>
          <a:xfrm>
            <a:off x="1441623" y="6611779"/>
            <a:ext cx="10750377" cy="246221"/>
          </a:xfrm>
          <a:prstGeom prst="rect">
            <a:avLst/>
          </a:prstGeom>
          <a:noFill/>
        </p:spPr>
        <p:txBody>
          <a:bodyPr wrap="square" rtlCol="0">
            <a:spAutoFit/>
          </a:bodyPr>
          <a:lstStyle/>
          <a:p>
            <a:pPr algn="r"/>
            <a:r>
              <a:rPr lang="en-CA" sz="1000" dirty="0" smtClean="0"/>
              <a:t>http://2.bp.blogspot.com/-dWIq0VigmzE/UBtQAd8gTAI/AAAAAAAAHtU/bfaxGN8i4bU/s1600/dealingwithscopecreep.jpg</a:t>
            </a:r>
            <a:endParaRPr lang="en-CA" sz="1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608" y="1824577"/>
            <a:ext cx="5969825" cy="4477369"/>
          </a:xfrm>
          <a:prstGeom prst="rect">
            <a:avLst/>
          </a:prstGeom>
        </p:spPr>
      </p:pic>
    </p:spTree>
    <p:extLst>
      <p:ext uri="{BB962C8B-B14F-4D97-AF65-F5344CB8AC3E}">
        <p14:creationId xmlns:p14="http://schemas.microsoft.com/office/powerpoint/2010/main" val="4105849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722" y="286603"/>
            <a:ext cx="6186957" cy="1450757"/>
          </a:xfrm>
        </p:spPr>
        <p:txBody>
          <a:bodyPr/>
          <a:lstStyle/>
          <a:p>
            <a:r>
              <a:rPr lang="en-CA" dirty="0" smtClean="0"/>
              <a:t>Future Plans</a:t>
            </a:r>
            <a:endParaRPr lang="en-CA"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4684516" cy="3113902"/>
          </a:xfrm>
        </p:spPr>
      </p:pic>
      <p:sp>
        <p:nvSpPr>
          <p:cNvPr id="4" name="TextBox 3"/>
          <p:cNvSpPr txBox="1"/>
          <p:nvPr/>
        </p:nvSpPr>
        <p:spPr>
          <a:xfrm>
            <a:off x="5381297" y="6611779"/>
            <a:ext cx="6810703" cy="246221"/>
          </a:xfrm>
          <a:prstGeom prst="rect">
            <a:avLst/>
          </a:prstGeom>
          <a:noFill/>
        </p:spPr>
        <p:txBody>
          <a:bodyPr wrap="square" rtlCol="0">
            <a:spAutoFit/>
          </a:bodyPr>
          <a:lstStyle/>
          <a:p>
            <a:pPr algn="r"/>
            <a:r>
              <a:rPr lang="en-CA" sz="1000" dirty="0" smtClean="0"/>
              <a:t>http://tranceattack.net/wordpress/wp-content/uploads/2013/08/aboveandbeyondencorebeach.jpg</a:t>
            </a:r>
            <a:endParaRPr lang="en-CA" sz="1000" dirty="0"/>
          </a:p>
        </p:txBody>
      </p:sp>
      <p:sp>
        <p:nvSpPr>
          <p:cNvPr id="6" name="TextBox 5"/>
          <p:cNvSpPr txBox="1"/>
          <p:nvPr/>
        </p:nvSpPr>
        <p:spPr>
          <a:xfrm>
            <a:off x="652438" y="3410316"/>
            <a:ext cx="5439443" cy="830997"/>
          </a:xfrm>
          <a:prstGeom prst="rect">
            <a:avLst/>
          </a:prstGeom>
          <a:noFill/>
        </p:spPr>
        <p:txBody>
          <a:bodyPr wrap="square" rtlCol="0">
            <a:spAutoFit/>
          </a:bodyPr>
          <a:lstStyle/>
          <a:p>
            <a:endParaRPr lang="en-CA" sz="3000" dirty="0"/>
          </a:p>
          <a:p>
            <a:endParaRPr lang="en-CA" dirty="0"/>
          </a:p>
        </p:txBody>
      </p:sp>
    </p:spTree>
    <p:extLst>
      <p:ext uri="{BB962C8B-B14F-4D97-AF65-F5344CB8AC3E}">
        <p14:creationId xmlns:p14="http://schemas.microsoft.com/office/powerpoint/2010/main" val="321571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Overview</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4980" y="2210786"/>
            <a:ext cx="4330700" cy="3314700"/>
          </a:xfrm>
        </p:spPr>
      </p:pic>
      <p:sp>
        <p:nvSpPr>
          <p:cNvPr id="4" name="TextBox 3"/>
          <p:cNvSpPr txBox="1"/>
          <p:nvPr/>
        </p:nvSpPr>
        <p:spPr>
          <a:xfrm>
            <a:off x="6126480" y="6611779"/>
            <a:ext cx="6127531" cy="246221"/>
          </a:xfrm>
          <a:prstGeom prst="rect">
            <a:avLst/>
          </a:prstGeom>
          <a:noFill/>
        </p:spPr>
        <p:txBody>
          <a:bodyPr wrap="square" rtlCol="0">
            <a:spAutoFit/>
          </a:bodyPr>
          <a:lstStyle/>
          <a:p>
            <a:r>
              <a:rPr lang="en-CA" sz="1000" dirty="0" smtClean="0"/>
              <a:t>https://www.scrumalliance.org/getattachment/Community/Articles/Newly-Submitted/Agilossary/Im10.jpg.aspx</a:t>
            </a:r>
            <a:endParaRPr lang="en-CA" sz="1000" dirty="0"/>
          </a:p>
        </p:txBody>
      </p:sp>
      <p:sp>
        <p:nvSpPr>
          <p:cNvPr id="7" name="TextBox 6"/>
          <p:cNvSpPr txBox="1"/>
          <p:nvPr/>
        </p:nvSpPr>
        <p:spPr>
          <a:xfrm>
            <a:off x="1097280" y="1737359"/>
            <a:ext cx="5727700" cy="4308872"/>
          </a:xfrm>
          <a:prstGeom prst="rect">
            <a:avLst/>
          </a:prstGeom>
          <a:noFill/>
        </p:spPr>
        <p:txBody>
          <a:bodyPr wrap="square" rtlCol="0">
            <a:spAutoFit/>
          </a:bodyPr>
          <a:lstStyle/>
          <a:p>
            <a:pPr marL="285750" indent="-285750">
              <a:buFont typeface="Arial" panose="020B0604020202020204" pitchFamily="34" charset="0"/>
              <a:buChar char="•"/>
            </a:pPr>
            <a:r>
              <a:rPr lang="en-CA" sz="3200" dirty="0" smtClean="0"/>
              <a:t>Project Overview</a:t>
            </a:r>
          </a:p>
          <a:p>
            <a:pPr marL="285750" indent="-285750">
              <a:buFont typeface="Arial" panose="020B0604020202020204" pitchFamily="34" charset="0"/>
              <a:buChar char="•"/>
            </a:pPr>
            <a:r>
              <a:rPr lang="en-CA" sz="3200" dirty="0" smtClean="0"/>
              <a:t>Feature Focus</a:t>
            </a:r>
          </a:p>
          <a:p>
            <a:pPr marL="742950" lvl="1" indent="-285750">
              <a:buFont typeface="Arial" panose="020B0604020202020204" pitchFamily="34" charset="0"/>
              <a:buChar char="•"/>
            </a:pPr>
            <a:r>
              <a:rPr lang="en-CA" sz="3000" dirty="0" smtClean="0"/>
              <a:t>Directional Surveys</a:t>
            </a:r>
          </a:p>
          <a:p>
            <a:pPr marL="742950" lvl="1" indent="-285750">
              <a:buFont typeface="Arial" panose="020B0604020202020204" pitchFamily="34" charset="0"/>
              <a:buChar char="•"/>
            </a:pPr>
            <a:r>
              <a:rPr lang="en-CA" sz="3000" dirty="0" smtClean="0"/>
              <a:t>OCR</a:t>
            </a:r>
          </a:p>
          <a:p>
            <a:pPr marL="742950" lvl="1" indent="-285750">
              <a:buFont typeface="Arial" panose="020B0604020202020204" pitchFamily="34" charset="0"/>
              <a:buChar char="•"/>
            </a:pPr>
            <a:r>
              <a:rPr lang="en-CA" sz="3000" dirty="0" smtClean="0"/>
              <a:t>Python Automation</a:t>
            </a:r>
          </a:p>
          <a:p>
            <a:pPr marL="742950" lvl="1" indent="-285750">
              <a:buFont typeface="Arial" panose="020B0604020202020204" pitchFamily="34" charset="0"/>
              <a:buChar char="•"/>
            </a:pPr>
            <a:r>
              <a:rPr lang="en-CA" sz="3000" dirty="0" smtClean="0"/>
              <a:t>Dev. Platform</a:t>
            </a:r>
          </a:p>
          <a:p>
            <a:pPr marL="285750" indent="-285750">
              <a:buFont typeface="Arial" panose="020B0604020202020204" pitchFamily="34" charset="0"/>
              <a:buChar char="•"/>
            </a:pPr>
            <a:r>
              <a:rPr lang="en-CA" sz="3200" dirty="0" smtClean="0"/>
              <a:t>Scope</a:t>
            </a:r>
          </a:p>
          <a:p>
            <a:pPr marL="285750" indent="-285750">
              <a:buFont typeface="Arial" panose="020B0604020202020204" pitchFamily="34" charset="0"/>
              <a:buChar char="•"/>
            </a:pPr>
            <a:r>
              <a:rPr lang="en-CA" sz="3200" dirty="0" smtClean="0"/>
              <a:t>Project Goals</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4092172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722" y="286603"/>
            <a:ext cx="6186957" cy="1450757"/>
          </a:xfrm>
        </p:spPr>
        <p:txBody>
          <a:bodyPr/>
          <a:lstStyle/>
          <a:p>
            <a:r>
              <a:rPr lang="en-CA" dirty="0" smtClean="0"/>
              <a:t>Future Plans</a:t>
            </a:r>
            <a:endParaRPr lang="en-CA"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4684516" cy="3113902"/>
          </a:xfrm>
        </p:spPr>
      </p:pic>
      <p:sp>
        <p:nvSpPr>
          <p:cNvPr id="4" name="TextBox 3"/>
          <p:cNvSpPr txBox="1"/>
          <p:nvPr/>
        </p:nvSpPr>
        <p:spPr>
          <a:xfrm>
            <a:off x="204953" y="6378695"/>
            <a:ext cx="11987048" cy="553998"/>
          </a:xfrm>
          <a:prstGeom prst="rect">
            <a:avLst/>
          </a:prstGeom>
          <a:noFill/>
        </p:spPr>
        <p:txBody>
          <a:bodyPr wrap="square" rtlCol="0">
            <a:spAutoFit/>
          </a:bodyPr>
          <a:lstStyle/>
          <a:p>
            <a:pPr algn="r"/>
            <a:r>
              <a:rPr lang="en-CA" sz="1000" dirty="0" smtClean="0">
                <a:hlinkClick r:id="rId4"/>
              </a:rPr>
              <a:t>http://tranceattack.net/wordpress/wp-content/uploads/2013/08/aboveandbeyondencorebeach.jpg</a:t>
            </a:r>
            <a:endParaRPr lang="en-CA" sz="1000" dirty="0" smtClean="0"/>
          </a:p>
          <a:p>
            <a:pPr algn="r"/>
            <a:r>
              <a:rPr lang="en-CA" sz="1000" dirty="0"/>
              <a:t>https://www.google.ca/url?sa=i&amp;rct=j&amp;q=&amp;esrc=s&amp;source=imgres&amp;cd=&amp;cad=rja&amp;uact=8&amp;ved=0ahUKEwiI4MfTpdDMAhVE9GMKHZM9CmcQjRwIBw&amp;url=http%3A%2F%2Fwww.inigis.org%2F259%2F3d-modelling-of-subsurface-geology-using-arcgis-and-well-log-data.html%2F&amp;psig=AFQjCNHdI_-</a:t>
            </a:r>
            <a:r>
              <a:rPr lang="en-CA" sz="1000" dirty="0" smtClean="0"/>
              <a:t>AnZRu8UY6B3XcduKek3wHmg&amp;ust=1462996607771224</a:t>
            </a:r>
          </a:p>
        </p:txBody>
      </p:sp>
      <p:sp>
        <p:nvSpPr>
          <p:cNvPr id="6" name="TextBox 5"/>
          <p:cNvSpPr txBox="1"/>
          <p:nvPr/>
        </p:nvSpPr>
        <p:spPr>
          <a:xfrm>
            <a:off x="652438" y="3410316"/>
            <a:ext cx="5439443" cy="1292662"/>
          </a:xfrm>
          <a:prstGeom prst="rect">
            <a:avLst/>
          </a:prstGeom>
          <a:noFill/>
        </p:spPr>
        <p:txBody>
          <a:bodyPr wrap="square" rtlCol="0">
            <a:spAutoFit/>
          </a:bodyPr>
          <a:lstStyle/>
          <a:p>
            <a:pPr marL="457200" indent="-457200">
              <a:buFont typeface="Arial" panose="020B0604020202020204" pitchFamily="34" charset="0"/>
              <a:buChar char="•"/>
            </a:pPr>
            <a:r>
              <a:rPr lang="en-CA" sz="3000" dirty="0" smtClean="0"/>
              <a:t>3D Visualization</a:t>
            </a:r>
          </a:p>
          <a:p>
            <a:endParaRPr lang="en-CA" sz="3000" dirty="0"/>
          </a:p>
          <a:p>
            <a:endParaRPr lang="en-CA" dirty="0"/>
          </a:p>
        </p:txBody>
      </p:sp>
      <p:pic>
        <p:nvPicPr>
          <p:cNvPr id="3" name="Picture 2"/>
          <p:cNvPicPr>
            <a:picLocks noChangeAspect="1"/>
          </p:cNvPicPr>
          <p:nvPr/>
        </p:nvPicPr>
        <p:blipFill>
          <a:blip r:embed="rId5"/>
          <a:stretch>
            <a:fillRect/>
          </a:stretch>
        </p:blipFill>
        <p:spPr>
          <a:xfrm>
            <a:off x="5878238" y="1903997"/>
            <a:ext cx="4629150" cy="4305300"/>
          </a:xfrm>
          <a:prstGeom prst="rect">
            <a:avLst/>
          </a:prstGeom>
        </p:spPr>
      </p:pic>
    </p:spTree>
    <p:extLst>
      <p:ext uri="{BB962C8B-B14F-4D97-AF65-F5344CB8AC3E}">
        <p14:creationId xmlns:p14="http://schemas.microsoft.com/office/powerpoint/2010/main" val="2364140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173141" y="1860331"/>
            <a:ext cx="3626238" cy="315071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968722" y="286603"/>
            <a:ext cx="6186957" cy="1450757"/>
          </a:xfrm>
        </p:spPr>
        <p:txBody>
          <a:bodyPr/>
          <a:lstStyle/>
          <a:p>
            <a:r>
              <a:rPr lang="en-CA" dirty="0" smtClean="0"/>
              <a:t>Future Plans</a:t>
            </a:r>
            <a:endParaRPr lang="en-CA"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4684516" cy="3113902"/>
          </a:xfrm>
        </p:spPr>
      </p:pic>
      <p:sp>
        <p:nvSpPr>
          <p:cNvPr id="4" name="TextBox 3"/>
          <p:cNvSpPr txBox="1"/>
          <p:nvPr/>
        </p:nvSpPr>
        <p:spPr>
          <a:xfrm>
            <a:off x="5381297" y="6611779"/>
            <a:ext cx="6810703" cy="246221"/>
          </a:xfrm>
          <a:prstGeom prst="rect">
            <a:avLst/>
          </a:prstGeom>
          <a:noFill/>
        </p:spPr>
        <p:txBody>
          <a:bodyPr wrap="square" rtlCol="0">
            <a:spAutoFit/>
          </a:bodyPr>
          <a:lstStyle/>
          <a:p>
            <a:pPr algn="r"/>
            <a:r>
              <a:rPr lang="en-CA" sz="1000" dirty="0" smtClean="0"/>
              <a:t>http://tranceattack.net/wordpress/wp-content/uploads/2013/08/aboveandbeyondencorebeach.jpg</a:t>
            </a:r>
            <a:endParaRPr lang="en-CA" sz="1000" dirty="0"/>
          </a:p>
        </p:txBody>
      </p:sp>
      <p:sp>
        <p:nvSpPr>
          <p:cNvPr id="6" name="TextBox 5"/>
          <p:cNvSpPr txBox="1"/>
          <p:nvPr/>
        </p:nvSpPr>
        <p:spPr>
          <a:xfrm>
            <a:off x="652438" y="3410316"/>
            <a:ext cx="5439443" cy="2215991"/>
          </a:xfrm>
          <a:prstGeom prst="rect">
            <a:avLst/>
          </a:prstGeom>
          <a:noFill/>
        </p:spPr>
        <p:txBody>
          <a:bodyPr wrap="square" rtlCol="0">
            <a:spAutoFit/>
          </a:bodyPr>
          <a:lstStyle/>
          <a:p>
            <a:pPr marL="457200" indent="-457200">
              <a:buFont typeface="Arial" panose="020B0604020202020204" pitchFamily="34" charset="0"/>
              <a:buChar char="•"/>
            </a:pPr>
            <a:r>
              <a:rPr lang="en-CA" sz="3000" dirty="0" smtClean="0"/>
              <a:t>3D Visualization</a:t>
            </a:r>
          </a:p>
          <a:p>
            <a:pPr marL="457200" indent="-457200">
              <a:buFont typeface="Arial" panose="020B0604020202020204" pitchFamily="34" charset="0"/>
              <a:buChar char="•"/>
            </a:pPr>
            <a:r>
              <a:rPr lang="en-CA" sz="3000" dirty="0" smtClean="0"/>
              <a:t>Incorporating </a:t>
            </a:r>
            <a:r>
              <a:rPr lang="en-US" sz="3000" dirty="0"/>
              <a:t>Frac Focus Chemical Disclosure </a:t>
            </a:r>
            <a:r>
              <a:rPr lang="en-US" sz="3000" dirty="0" smtClean="0"/>
              <a:t>Registry</a:t>
            </a:r>
          </a:p>
          <a:p>
            <a:endParaRPr lang="en-CA" sz="3000" dirty="0"/>
          </a:p>
          <a:p>
            <a:endParaRPr lang="en-CA" dirty="0"/>
          </a:p>
        </p:txBody>
      </p:sp>
      <p:pic>
        <p:nvPicPr>
          <p:cNvPr id="3" name="Picture 2"/>
          <p:cNvPicPr>
            <a:picLocks noChangeAspect="1"/>
          </p:cNvPicPr>
          <p:nvPr/>
        </p:nvPicPr>
        <p:blipFill>
          <a:blip r:embed="rId4"/>
          <a:stretch>
            <a:fillRect/>
          </a:stretch>
        </p:blipFill>
        <p:spPr>
          <a:xfrm>
            <a:off x="7406837" y="2026198"/>
            <a:ext cx="2990850" cy="819150"/>
          </a:xfrm>
          <a:prstGeom prst="rect">
            <a:avLst/>
          </a:prstGeom>
        </p:spPr>
      </p:pic>
      <p:pic>
        <p:nvPicPr>
          <p:cNvPr id="7" name="Picture 6"/>
          <p:cNvPicPr>
            <a:picLocks noChangeAspect="1"/>
          </p:cNvPicPr>
          <p:nvPr/>
        </p:nvPicPr>
        <p:blipFill>
          <a:blip r:embed="rId5"/>
          <a:stretch>
            <a:fillRect/>
          </a:stretch>
        </p:blipFill>
        <p:spPr>
          <a:xfrm>
            <a:off x="7406837" y="2845348"/>
            <a:ext cx="1981200" cy="2009775"/>
          </a:xfrm>
          <a:prstGeom prst="rect">
            <a:avLst/>
          </a:prstGeom>
        </p:spPr>
      </p:pic>
      <p:sp>
        <p:nvSpPr>
          <p:cNvPr id="8" name="TextBox 7"/>
          <p:cNvSpPr txBox="1"/>
          <p:nvPr/>
        </p:nvSpPr>
        <p:spPr>
          <a:xfrm>
            <a:off x="7406837" y="5072309"/>
            <a:ext cx="3975866" cy="553998"/>
          </a:xfrm>
          <a:prstGeom prst="rect">
            <a:avLst/>
          </a:prstGeom>
          <a:noFill/>
        </p:spPr>
        <p:txBody>
          <a:bodyPr wrap="square" rtlCol="0">
            <a:spAutoFit/>
          </a:bodyPr>
          <a:lstStyle/>
          <a:p>
            <a:r>
              <a:rPr lang="en-CA" sz="3000" dirty="0"/>
              <a:t>http://fracfocus.org/</a:t>
            </a:r>
          </a:p>
        </p:txBody>
      </p:sp>
    </p:spTree>
    <p:extLst>
      <p:ext uri="{BB962C8B-B14F-4D97-AF65-F5344CB8AC3E}">
        <p14:creationId xmlns:p14="http://schemas.microsoft.com/office/powerpoint/2010/main" val="170728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722" y="286603"/>
            <a:ext cx="6186957" cy="1450757"/>
          </a:xfrm>
        </p:spPr>
        <p:txBody>
          <a:bodyPr/>
          <a:lstStyle/>
          <a:p>
            <a:r>
              <a:rPr lang="en-CA" dirty="0" smtClean="0"/>
              <a:t>Future Plans</a:t>
            </a:r>
            <a:endParaRPr lang="en-CA"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4684516" cy="3113902"/>
          </a:xfrm>
        </p:spPr>
      </p:pic>
      <p:sp>
        <p:nvSpPr>
          <p:cNvPr id="4" name="TextBox 3"/>
          <p:cNvSpPr txBox="1"/>
          <p:nvPr/>
        </p:nvSpPr>
        <p:spPr>
          <a:xfrm>
            <a:off x="5381297" y="6344382"/>
            <a:ext cx="6810703" cy="707886"/>
          </a:xfrm>
          <a:prstGeom prst="rect">
            <a:avLst/>
          </a:prstGeom>
          <a:noFill/>
        </p:spPr>
        <p:txBody>
          <a:bodyPr wrap="square" rtlCol="0">
            <a:spAutoFit/>
          </a:bodyPr>
          <a:lstStyle/>
          <a:p>
            <a:pPr algn="r"/>
            <a:r>
              <a:rPr lang="en-CA" sz="1000" dirty="0" smtClean="0">
                <a:hlinkClick r:id="rId4"/>
              </a:rPr>
              <a:t>http://tranceattack.net/wordpress/wp-content/uploads/2013/08/aboveandbeyondencorebeach.jpg</a:t>
            </a:r>
            <a:endParaRPr lang="en-CA" sz="1000" dirty="0" smtClean="0"/>
          </a:p>
          <a:p>
            <a:pPr algn="r"/>
            <a:r>
              <a:rPr lang="en-CA" sz="1000" dirty="0">
                <a:hlinkClick r:id="rId5"/>
              </a:rPr>
              <a:t>http://</a:t>
            </a:r>
            <a:r>
              <a:rPr lang="en-CA" sz="1000" dirty="0" smtClean="0">
                <a:hlinkClick r:id="rId5"/>
              </a:rPr>
              <a:t>img.wonderhowto.com/img/39/53/63472081896019/0/write-basic-encryption-program-using-java.1280x600.jpg</a:t>
            </a:r>
            <a:endParaRPr lang="en-CA" sz="1000" dirty="0" smtClean="0"/>
          </a:p>
          <a:p>
            <a:pPr algn="r"/>
            <a:r>
              <a:rPr lang="en-CA" sz="1000" dirty="0" smtClean="0">
                <a:hlinkClick r:id="rId6"/>
              </a:rPr>
              <a:t>http</a:t>
            </a:r>
            <a:r>
              <a:rPr lang="en-CA" sz="1000" dirty="0">
                <a:hlinkClick r:id="rId6"/>
              </a:rPr>
              <a:t>://</a:t>
            </a:r>
            <a:r>
              <a:rPr lang="en-CA" sz="1000" dirty="0" smtClean="0">
                <a:hlinkClick r:id="rId6"/>
              </a:rPr>
              <a:t>img07.deviantart.net/3115/i/2013/303/6/a/wallpaper_python_programming_by_artgh-d6sf9dw.jpg</a:t>
            </a:r>
            <a:endParaRPr lang="en-CA" sz="1000" dirty="0" smtClean="0"/>
          </a:p>
          <a:p>
            <a:pPr algn="r"/>
            <a:endParaRPr lang="en-CA" sz="1000" dirty="0"/>
          </a:p>
        </p:txBody>
      </p:sp>
      <p:sp>
        <p:nvSpPr>
          <p:cNvPr id="6" name="TextBox 5"/>
          <p:cNvSpPr txBox="1"/>
          <p:nvPr/>
        </p:nvSpPr>
        <p:spPr>
          <a:xfrm>
            <a:off x="652438" y="3410316"/>
            <a:ext cx="5439443" cy="2677656"/>
          </a:xfrm>
          <a:prstGeom prst="rect">
            <a:avLst/>
          </a:prstGeom>
          <a:noFill/>
        </p:spPr>
        <p:txBody>
          <a:bodyPr wrap="square" rtlCol="0">
            <a:spAutoFit/>
          </a:bodyPr>
          <a:lstStyle/>
          <a:p>
            <a:pPr marL="457200" indent="-457200">
              <a:buFont typeface="Arial" panose="020B0604020202020204" pitchFamily="34" charset="0"/>
              <a:buChar char="•"/>
            </a:pPr>
            <a:r>
              <a:rPr lang="en-CA" sz="3000" dirty="0" smtClean="0"/>
              <a:t>3D Visualization</a:t>
            </a:r>
          </a:p>
          <a:p>
            <a:pPr marL="457200" indent="-457200">
              <a:buFont typeface="Arial" panose="020B0604020202020204" pitchFamily="34" charset="0"/>
              <a:buChar char="•"/>
            </a:pPr>
            <a:r>
              <a:rPr lang="en-CA" sz="3000" dirty="0" smtClean="0"/>
              <a:t>Incorporating </a:t>
            </a:r>
            <a:r>
              <a:rPr lang="en-US" sz="3000" dirty="0"/>
              <a:t>Frac Focus Chemical Disclosure </a:t>
            </a:r>
            <a:r>
              <a:rPr lang="en-US" sz="3000" dirty="0" smtClean="0"/>
              <a:t>Registry</a:t>
            </a:r>
          </a:p>
          <a:p>
            <a:pPr marL="457200" indent="-457200">
              <a:buFont typeface="Arial" panose="020B0604020202020204" pitchFamily="34" charset="0"/>
              <a:buChar char="•"/>
            </a:pPr>
            <a:r>
              <a:rPr lang="en-CA" sz="3000" dirty="0" smtClean="0"/>
              <a:t>Enhanced Automation</a:t>
            </a:r>
          </a:p>
          <a:p>
            <a:endParaRPr lang="en-CA" sz="3000" dirty="0"/>
          </a:p>
          <a:p>
            <a:endParaRPr lang="en-CA" dirty="0"/>
          </a:p>
        </p:txBody>
      </p:sp>
      <p:pic>
        <p:nvPicPr>
          <p:cNvPr id="1026" name="Picture 2" descr="http://img07.deviantart.net/3115/i/2013/303/6/a/wallpaper_python_programming_by_artgh-d6sf9d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2641" y="1802676"/>
            <a:ext cx="5988013" cy="37425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wonderhowto.com/img/39/53/63472081896019/0/write-basic-encryption-program-using-java.1280x6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4550" y="4044725"/>
            <a:ext cx="4813147" cy="225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228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4980" y="2210786"/>
            <a:ext cx="4330700" cy="3314700"/>
          </a:xfrm>
        </p:spPr>
      </p:pic>
      <p:sp>
        <p:nvSpPr>
          <p:cNvPr id="4" name="TextBox 3"/>
          <p:cNvSpPr txBox="1"/>
          <p:nvPr/>
        </p:nvSpPr>
        <p:spPr>
          <a:xfrm>
            <a:off x="6126480" y="6611779"/>
            <a:ext cx="6127531" cy="246221"/>
          </a:xfrm>
          <a:prstGeom prst="rect">
            <a:avLst/>
          </a:prstGeom>
          <a:noFill/>
        </p:spPr>
        <p:txBody>
          <a:bodyPr wrap="square" rtlCol="0">
            <a:spAutoFit/>
          </a:bodyPr>
          <a:lstStyle/>
          <a:p>
            <a:r>
              <a:rPr lang="en-CA" sz="1000" dirty="0" smtClean="0"/>
              <a:t>https://www.scrumalliance.org/getattachment/Community/Articles/Newly-Submitted/Agilossary/Im10.jpg.aspx</a:t>
            </a:r>
            <a:endParaRPr lang="en-CA" sz="1000" dirty="0"/>
          </a:p>
        </p:txBody>
      </p:sp>
      <p:sp>
        <p:nvSpPr>
          <p:cNvPr id="3" name="Right Arrow 2"/>
          <p:cNvSpPr/>
          <p:nvPr/>
        </p:nvSpPr>
        <p:spPr>
          <a:xfrm>
            <a:off x="6421820" y="4883845"/>
            <a:ext cx="3626070" cy="51139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1097280" y="2210786"/>
            <a:ext cx="5324541" cy="3077766"/>
          </a:xfrm>
          <a:prstGeom prst="rect">
            <a:avLst/>
          </a:prstGeom>
          <a:noFill/>
        </p:spPr>
        <p:txBody>
          <a:bodyPr wrap="square" rtlCol="0">
            <a:spAutoFit/>
          </a:bodyPr>
          <a:lstStyle/>
          <a:p>
            <a:pPr marL="457200" indent="-457200">
              <a:buFont typeface="Arial" panose="020B0604020202020204" pitchFamily="34" charset="0"/>
              <a:buChar char="•"/>
            </a:pPr>
            <a:r>
              <a:rPr lang="en-CA" sz="3000" dirty="0" smtClean="0"/>
              <a:t>Visualize Horizontal Wells</a:t>
            </a:r>
          </a:p>
          <a:p>
            <a:pPr marL="457200" indent="-457200">
              <a:buFont typeface="Arial" panose="020B0604020202020204" pitchFamily="34" charset="0"/>
              <a:buChar char="•"/>
            </a:pPr>
            <a:r>
              <a:rPr lang="en-CA" sz="3000" dirty="0" smtClean="0"/>
              <a:t>EDWIN </a:t>
            </a:r>
            <a:r>
              <a:rPr lang="en-CA" sz="1400" dirty="0" smtClean="0"/>
              <a:t>Exploration and Development Well Information Network</a:t>
            </a:r>
          </a:p>
          <a:p>
            <a:pPr marL="457200" indent="-457200">
              <a:buFont typeface="Arial" panose="020B0604020202020204" pitchFamily="34" charset="0"/>
              <a:buChar char="•"/>
            </a:pPr>
            <a:r>
              <a:rPr lang="en-CA" sz="3000" dirty="0" smtClean="0"/>
              <a:t>Web Map and Tools</a:t>
            </a:r>
          </a:p>
          <a:p>
            <a:pPr marL="457200" indent="-457200">
              <a:buFont typeface="Arial" panose="020B0604020202020204" pitchFamily="34" charset="0"/>
              <a:buChar char="•"/>
            </a:pPr>
            <a:r>
              <a:rPr lang="en-CA" sz="3000" dirty="0" smtClean="0"/>
              <a:t>Open Source Web Application</a:t>
            </a:r>
          </a:p>
          <a:p>
            <a:pPr marL="457200" indent="-457200">
              <a:buFont typeface="Arial" panose="020B0604020202020204" pitchFamily="34" charset="0"/>
              <a:buChar char="•"/>
            </a:pPr>
            <a:r>
              <a:rPr lang="en-CA" sz="3000" dirty="0" smtClean="0"/>
              <a:t>Site Design</a:t>
            </a:r>
            <a:endParaRPr lang="en-CA" sz="3000" dirty="0"/>
          </a:p>
          <a:p>
            <a:pPr marL="457200" indent="-457200">
              <a:buFont typeface="Arial" panose="020B0604020202020204" pitchFamily="34" charset="0"/>
              <a:buChar char="•"/>
            </a:pPr>
            <a:r>
              <a:rPr lang="en-CA" sz="3000" dirty="0" smtClean="0"/>
              <a:t>Project Goals</a:t>
            </a:r>
            <a:endParaRPr lang="en-CA" sz="3000" dirty="0"/>
          </a:p>
        </p:txBody>
      </p:sp>
    </p:spTree>
    <p:extLst>
      <p:ext uri="{BB962C8B-B14F-4D97-AF65-F5344CB8AC3E}">
        <p14:creationId xmlns:p14="http://schemas.microsoft.com/office/powerpoint/2010/main" val="592798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Timeline</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4980" y="2210786"/>
            <a:ext cx="4330700" cy="3314700"/>
          </a:xfrm>
        </p:spPr>
      </p:pic>
      <p:sp>
        <p:nvSpPr>
          <p:cNvPr id="4" name="TextBox 3"/>
          <p:cNvSpPr txBox="1"/>
          <p:nvPr/>
        </p:nvSpPr>
        <p:spPr>
          <a:xfrm>
            <a:off x="6126480" y="6611779"/>
            <a:ext cx="6127531" cy="246221"/>
          </a:xfrm>
          <a:prstGeom prst="rect">
            <a:avLst/>
          </a:prstGeom>
          <a:noFill/>
        </p:spPr>
        <p:txBody>
          <a:bodyPr wrap="square" rtlCol="0">
            <a:spAutoFit/>
          </a:bodyPr>
          <a:lstStyle/>
          <a:p>
            <a:r>
              <a:rPr lang="en-CA" sz="1000" dirty="0" smtClean="0"/>
              <a:t>https://www.scrumalliance.org/getattachment/Community/Articles/Newly-Submitted/Agilossary/Im10.jpg.aspx</a:t>
            </a:r>
            <a:endParaRPr lang="en-CA" sz="1000" dirty="0"/>
          </a:p>
        </p:txBody>
      </p:sp>
      <p:sp>
        <p:nvSpPr>
          <p:cNvPr id="6" name="TextBox 5"/>
          <p:cNvSpPr txBox="1"/>
          <p:nvPr/>
        </p:nvSpPr>
        <p:spPr>
          <a:xfrm>
            <a:off x="1216233" y="2222069"/>
            <a:ext cx="5324541" cy="3323987"/>
          </a:xfrm>
          <a:prstGeom prst="rect">
            <a:avLst/>
          </a:prstGeom>
          <a:noFill/>
        </p:spPr>
        <p:txBody>
          <a:bodyPr wrap="square" rtlCol="0">
            <a:spAutoFit/>
          </a:bodyPr>
          <a:lstStyle/>
          <a:p>
            <a:pPr algn="r"/>
            <a:r>
              <a:rPr lang="en-CA" sz="3500" dirty="0" smtClean="0"/>
              <a:t>Dec. 2015</a:t>
            </a:r>
          </a:p>
          <a:p>
            <a:pPr algn="r"/>
            <a:r>
              <a:rPr lang="en-CA" sz="3500" dirty="0" smtClean="0"/>
              <a:t>Jan. – March 2016</a:t>
            </a:r>
          </a:p>
          <a:p>
            <a:pPr algn="r"/>
            <a:r>
              <a:rPr lang="en-CA" sz="3500" dirty="0" smtClean="0"/>
              <a:t>March – April 2016</a:t>
            </a:r>
          </a:p>
          <a:p>
            <a:pPr algn="r"/>
            <a:r>
              <a:rPr lang="en-CA" sz="3500" dirty="0" smtClean="0"/>
              <a:t>May to Dec. 2016</a:t>
            </a:r>
            <a:endParaRPr lang="en-CA" sz="3500" dirty="0"/>
          </a:p>
          <a:p>
            <a:pPr algn="r"/>
            <a:r>
              <a:rPr lang="en-CA" sz="3500" dirty="0" smtClean="0"/>
              <a:t>Jan. – Feb. 2017</a:t>
            </a:r>
          </a:p>
          <a:p>
            <a:pPr algn="r"/>
            <a:r>
              <a:rPr lang="en-CA" sz="3500" dirty="0" smtClean="0"/>
              <a:t>Spring 2017</a:t>
            </a:r>
            <a:endParaRPr lang="en-CA" sz="3500" dirty="0"/>
          </a:p>
        </p:txBody>
      </p:sp>
      <p:cxnSp>
        <p:nvCxnSpPr>
          <p:cNvPr id="8" name="Straight Arrow Connector 7"/>
          <p:cNvCxnSpPr/>
          <p:nvPr/>
        </p:nvCxnSpPr>
        <p:spPr>
          <a:xfrm>
            <a:off x="6540774" y="5177481"/>
            <a:ext cx="3700506" cy="7705"/>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540774" y="4604273"/>
            <a:ext cx="2850652" cy="1360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540774" y="4098893"/>
            <a:ext cx="2183678" cy="1590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540774" y="3571539"/>
            <a:ext cx="1567429" cy="2427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40774" y="3098113"/>
            <a:ext cx="925817" cy="13626"/>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991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a:xfrm>
            <a:off x="2133600" y="6370203"/>
            <a:ext cx="10058400" cy="487797"/>
          </a:xfrm>
        </p:spPr>
        <p:txBody>
          <a:bodyPr>
            <a:normAutofit lnSpcReduction="10000"/>
          </a:bodyPr>
          <a:lstStyle/>
          <a:p>
            <a:pPr algn="r"/>
            <a:r>
              <a:rPr lang="en-CA" sz="1000" dirty="0"/>
              <a:t>https://www.google.ca/imgres?imgurl=http%3A%2F%2Fimg.memecdn.com%2Fphilosophical-cat-is-philosophical_c_3333277.jpg&amp;imgrefurl=http%3A%2F%2Fwww.memecenter.com%2Fsearch%2Fphilosophical%2520questions&amp;docid=fUamdwqavZptMM&amp;tbnid=Tz8PP_T5XTrowM%3A&amp;w=500&amp;h=700&amp;bih=570&amp;biw=1348&amp;ved=0ahUKEwi_zezOmsPMAhVE0GMKHbuiBEw4ZBAzCGMoYDBg&amp;iact=mrc&amp;uact=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319" y="1853703"/>
            <a:ext cx="3142968" cy="4400156"/>
          </a:xfrm>
          <a:prstGeom prst="rect">
            <a:avLst/>
          </a:prstGeom>
        </p:spPr>
      </p:pic>
      <p:sp>
        <p:nvSpPr>
          <p:cNvPr id="6" name="Title 1"/>
          <p:cNvSpPr txBox="1">
            <a:spLocks/>
          </p:cNvSpPr>
          <p:nvPr/>
        </p:nvSpPr>
        <p:spPr>
          <a:xfrm>
            <a:off x="6758152" y="3908009"/>
            <a:ext cx="4876800" cy="28062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200" dirty="0" smtClean="0"/>
              <a:t>Thank You</a:t>
            </a:r>
          </a:p>
          <a:p>
            <a:r>
              <a:rPr lang="en-CA" sz="3600" dirty="0" smtClean="0"/>
              <a:t>	</a:t>
            </a:r>
            <a:r>
              <a:rPr lang="en-CA" sz="2800" dirty="0" smtClean="0"/>
              <a:t>Project Sponsors: </a:t>
            </a:r>
          </a:p>
          <a:p>
            <a:r>
              <a:rPr lang="en-CA" sz="2800" dirty="0" smtClean="0"/>
              <a:t>		</a:t>
            </a:r>
            <a:r>
              <a:rPr lang="en-CA" sz="2800" dirty="0" smtClean="0"/>
              <a:t>Susan </a:t>
            </a:r>
            <a:r>
              <a:rPr lang="en-CA" sz="2800" dirty="0"/>
              <a:t>Brantley </a:t>
            </a:r>
          </a:p>
          <a:p>
            <a:r>
              <a:rPr lang="en-CA" sz="2800" dirty="0"/>
              <a:t>	</a:t>
            </a:r>
            <a:r>
              <a:rPr lang="en-CA" sz="2800" dirty="0" smtClean="0"/>
              <a:t>	Dave Yoxtheimer</a:t>
            </a:r>
            <a:endParaRPr lang="en-CA" sz="2800" dirty="0"/>
          </a:p>
          <a:p>
            <a:endParaRPr lang="en-CA" dirty="0"/>
          </a:p>
        </p:txBody>
      </p:sp>
    </p:spTree>
    <p:extLst>
      <p:ext uri="{BB962C8B-B14F-4D97-AF65-F5344CB8AC3E}">
        <p14:creationId xmlns:p14="http://schemas.microsoft.com/office/powerpoint/2010/main" val="3593876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Overview:</a:t>
            </a:r>
            <a:br>
              <a:rPr lang="en-CA" dirty="0" smtClean="0"/>
            </a:br>
            <a:r>
              <a:rPr lang="en-CA" dirty="0" smtClean="0"/>
              <a:t>Idea</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4980" y="2210786"/>
            <a:ext cx="4330700" cy="3314700"/>
          </a:xfrm>
        </p:spPr>
      </p:pic>
      <p:sp>
        <p:nvSpPr>
          <p:cNvPr id="3" name="Right Arrow 2"/>
          <p:cNvSpPr/>
          <p:nvPr/>
        </p:nvSpPr>
        <p:spPr>
          <a:xfrm>
            <a:off x="6421821" y="2347758"/>
            <a:ext cx="403159" cy="51139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1097280" y="2210786"/>
            <a:ext cx="5324541" cy="553998"/>
          </a:xfrm>
          <a:prstGeom prst="rect">
            <a:avLst/>
          </a:prstGeom>
          <a:noFill/>
        </p:spPr>
        <p:txBody>
          <a:bodyPr wrap="square" rtlCol="0">
            <a:spAutoFit/>
          </a:bodyPr>
          <a:lstStyle/>
          <a:p>
            <a:pPr marL="457200" indent="-457200">
              <a:buFont typeface="Arial" panose="020B0604020202020204" pitchFamily="34" charset="0"/>
              <a:buChar char="•"/>
            </a:pPr>
            <a:r>
              <a:rPr lang="en-CA" sz="3000" dirty="0" smtClean="0"/>
              <a:t>Visualize Horizontal Wells</a:t>
            </a:r>
          </a:p>
        </p:txBody>
      </p:sp>
      <p:pic>
        <p:nvPicPr>
          <p:cNvPr id="2050" name="Picture 2" descr="http://www.harrisonoilngas.com/p7composer-pages/img/Pic-Horizontal_Drilling-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240" y="3225853"/>
            <a:ext cx="3648075"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19632" y="6504057"/>
            <a:ext cx="9572368" cy="707886"/>
          </a:xfrm>
          <a:prstGeom prst="rect">
            <a:avLst/>
          </a:prstGeom>
          <a:noFill/>
        </p:spPr>
        <p:txBody>
          <a:bodyPr wrap="square" rtlCol="0">
            <a:spAutoFit/>
          </a:bodyPr>
          <a:lstStyle/>
          <a:p>
            <a:pPr algn="r"/>
            <a:r>
              <a:rPr lang="en-CA" sz="1000" dirty="0" smtClean="0">
                <a:solidFill>
                  <a:schemeClr val="tx1">
                    <a:lumMod val="95000"/>
                  </a:schemeClr>
                </a:solidFill>
                <a:hlinkClick r:id="rId5"/>
              </a:rPr>
              <a:t>https://</a:t>
            </a:r>
            <a:r>
              <a:rPr lang="en-CA" sz="1000" dirty="0" smtClean="0">
                <a:solidFill>
                  <a:schemeClr val="tx1">
                    <a:lumMod val="85000"/>
                  </a:schemeClr>
                </a:solidFill>
                <a:hlinkClick r:id="rId5"/>
              </a:rPr>
              <a:t>www.scrumalliance.org/getattachment/Community/Articles/Newly-Submitted/Agilossary/Im10.jpg.aspx</a:t>
            </a:r>
            <a:endParaRPr lang="en-CA" sz="1000" dirty="0" smtClean="0">
              <a:solidFill>
                <a:schemeClr val="tx1">
                  <a:lumMod val="85000"/>
                </a:schemeClr>
              </a:solidFill>
            </a:endParaRPr>
          </a:p>
          <a:p>
            <a:pPr algn="r"/>
            <a:r>
              <a:rPr lang="en-CA" sz="1000" dirty="0" smtClean="0">
                <a:solidFill>
                  <a:schemeClr val="tx1">
                    <a:lumMod val="95000"/>
                  </a:schemeClr>
                </a:solidFill>
                <a:hlinkClick r:id="rId6"/>
              </a:rPr>
              <a:t>http://www.harrisonoilngas.com/p7composer-pages/img/Pic-Horizontal_Drilling-01.jpg</a:t>
            </a:r>
            <a:endParaRPr lang="en-CA" sz="1000" dirty="0" smtClean="0">
              <a:solidFill>
                <a:schemeClr val="tx1">
                  <a:lumMod val="95000"/>
                </a:schemeClr>
              </a:solidFill>
            </a:endParaRPr>
          </a:p>
          <a:p>
            <a:pPr algn="r"/>
            <a:endParaRPr lang="en-CA" sz="1000" dirty="0" smtClean="0">
              <a:solidFill>
                <a:schemeClr val="tx1">
                  <a:lumMod val="95000"/>
                </a:schemeClr>
              </a:solidFill>
            </a:endParaRPr>
          </a:p>
          <a:p>
            <a:pPr algn="r"/>
            <a:endParaRPr lang="en-CA" sz="1000" dirty="0"/>
          </a:p>
        </p:txBody>
      </p:sp>
    </p:spTree>
    <p:extLst>
      <p:ext uri="{BB962C8B-B14F-4D97-AF65-F5344CB8AC3E}">
        <p14:creationId xmlns:p14="http://schemas.microsoft.com/office/powerpoint/2010/main" val="2795030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Overview:</a:t>
            </a:r>
            <a:br>
              <a:rPr lang="en-CA" dirty="0" smtClean="0"/>
            </a:br>
            <a:r>
              <a:rPr lang="en-CA" dirty="0" smtClean="0"/>
              <a:t>Idea</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4980" y="2210786"/>
            <a:ext cx="4330700" cy="3314700"/>
          </a:xfrm>
        </p:spPr>
      </p:pic>
      <p:sp>
        <p:nvSpPr>
          <p:cNvPr id="3" name="Right Arrow 2"/>
          <p:cNvSpPr/>
          <p:nvPr/>
        </p:nvSpPr>
        <p:spPr>
          <a:xfrm>
            <a:off x="6421821" y="2347758"/>
            <a:ext cx="403159" cy="51139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1097280" y="2210786"/>
            <a:ext cx="5324541" cy="553998"/>
          </a:xfrm>
          <a:prstGeom prst="rect">
            <a:avLst/>
          </a:prstGeom>
          <a:noFill/>
        </p:spPr>
        <p:txBody>
          <a:bodyPr wrap="square" rtlCol="0">
            <a:spAutoFit/>
          </a:bodyPr>
          <a:lstStyle/>
          <a:p>
            <a:pPr marL="457200" indent="-457200">
              <a:buFont typeface="Arial" panose="020B0604020202020204" pitchFamily="34" charset="0"/>
              <a:buChar char="•"/>
            </a:pPr>
            <a:r>
              <a:rPr lang="en-CA" sz="3000" dirty="0" smtClean="0"/>
              <a:t>Visualize Horizontal Wells</a:t>
            </a:r>
          </a:p>
        </p:txBody>
      </p:sp>
      <p:sp>
        <p:nvSpPr>
          <p:cNvPr id="7" name="TextBox 6"/>
          <p:cNvSpPr txBox="1"/>
          <p:nvPr/>
        </p:nvSpPr>
        <p:spPr>
          <a:xfrm>
            <a:off x="2619632" y="6504057"/>
            <a:ext cx="9572368" cy="707886"/>
          </a:xfrm>
          <a:prstGeom prst="rect">
            <a:avLst/>
          </a:prstGeom>
          <a:noFill/>
        </p:spPr>
        <p:txBody>
          <a:bodyPr wrap="square" rtlCol="0">
            <a:spAutoFit/>
          </a:bodyPr>
          <a:lstStyle/>
          <a:p>
            <a:pPr algn="r"/>
            <a:r>
              <a:rPr lang="en-CA" sz="1000" dirty="0" smtClean="0">
                <a:solidFill>
                  <a:schemeClr val="tx1">
                    <a:lumMod val="95000"/>
                  </a:schemeClr>
                </a:solidFill>
                <a:hlinkClick r:id="rId4"/>
              </a:rPr>
              <a:t>https://</a:t>
            </a:r>
            <a:r>
              <a:rPr lang="en-CA" sz="1000" dirty="0" smtClean="0">
                <a:solidFill>
                  <a:schemeClr val="tx1">
                    <a:lumMod val="85000"/>
                  </a:schemeClr>
                </a:solidFill>
                <a:hlinkClick r:id="rId4"/>
              </a:rPr>
              <a:t>www.scrumalliance.org/getattachment/Community/Articles/Newly-Submitted/Agilossary/Im10.jpg.aspx</a:t>
            </a:r>
            <a:endParaRPr lang="en-CA" sz="1000" dirty="0" smtClean="0">
              <a:solidFill>
                <a:schemeClr val="tx1">
                  <a:lumMod val="85000"/>
                </a:schemeClr>
              </a:solidFill>
            </a:endParaRPr>
          </a:p>
          <a:p>
            <a:pPr algn="r"/>
            <a:r>
              <a:rPr lang="en-CA" sz="1000" dirty="0" smtClean="0">
                <a:solidFill>
                  <a:schemeClr val="tx1">
                    <a:lumMod val="95000"/>
                  </a:schemeClr>
                </a:solidFill>
                <a:hlinkClick r:id="rId5"/>
              </a:rPr>
              <a:t>http://www.harrisonoilngas.com/p7composer-pages/img/Pic-Horizontal_Drilling-01.jpg</a:t>
            </a:r>
            <a:endParaRPr lang="en-CA" sz="1000" dirty="0" smtClean="0">
              <a:solidFill>
                <a:schemeClr val="tx1">
                  <a:lumMod val="95000"/>
                </a:schemeClr>
              </a:solidFill>
            </a:endParaRPr>
          </a:p>
          <a:p>
            <a:pPr algn="r"/>
            <a:endParaRPr lang="en-CA" sz="1000" dirty="0" smtClean="0">
              <a:solidFill>
                <a:schemeClr val="tx1">
                  <a:lumMod val="95000"/>
                </a:schemeClr>
              </a:solidFill>
            </a:endParaRPr>
          </a:p>
          <a:p>
            <a:pPr algn="r"/>
            <a:endParaRPr lang="en-CA" sz="1000" dirty="0"/>
          </a:p>
        </p:txBody>
      </p:sp>
      <p:pic>
        <p:nvPicPr>
          <p:cNvPr id="8" name="Picture 7"/>
          <p:cNvPicPr>
            <a:picLocks noChangeAspect="1"/>
          </p:cNvPicPr>
          <p:nvPr/>
        </p:nvPicPr>
        <p:blipFill>
          <a:blip r:embed="rId6"/>
          <a:stretch>
            <a:fillRect/>
          </a:stretch>
        </p:blipFill>
        <p:spPr>
          <a:xfrm>
            <a:off x="98854" y="2871508"/>
            <a:ext cx="3648075" cy="1809750"/>
          </a:xfrm>
          <a:prstGeom prst="rect">
            <a:avLst/>
          </a:prstGeom>
        </p:spPr>
      </p:pic>
      <p:pic>
        <p:nvPicPr>
          <p:cNvPr id="9" name="Picture 8"/>
          <p:cNvPicPr>
            <a:picLocks noChangeAspect="1"/>
          </p:cNvPicPr>
          <p:nvPr/>
        </p:nvPicPr>
        <p:blipFill rotWithShape="1">
          <a:blip r:embed="rId7"/>
          <a:srcRect l="1839" r="1567"/>
          <a:stretch/>
        </p:blipFill>
        <p:spPr>
          <a:xfrm>
            <a:off x="3855081" y="3764026"/>
            <a:ext cx="3818238" cy="2495550"/>
          </a:xfrm>
          <a:prstGeom prst="rect">
            <a:avLst/>
          </a:prstGeom>
        </p:spPr>
      </p:pic>
      <p:sp>
        <p:nvSpPr>
          <p:cNvPr id="10" name="TextBox 9"/>
          <p:cNvSpPr txBox="1"/>
          <p:nvPr/>
        </p:nvSpPr>
        <p:spPr>
          <a:xfrm>
            <a:off x="283979" y="5149816"/>
            <a:ext cx="3571102" cy="523220"/>
          </a:xfrm>
          <a:prstGeom prst="rect">
            <a:avLst/>
          </a:prstGeom>
          <a:noFill/>
        </p:spPr>
        <p:txBody>
          <a:bodyPr wrap="square" rtlCol="0">
            <a:spAutoFit/>
          </a:bodyPr>
          <a:lstStyle/>
          <a:p>
            <a:r>
              <a:rPr lang="en-CA" sz="2800" dirty="0" smtClean="0"/>
              <a:t>1336 Horizontal Wells</a:t>
            </a:r>
            <a:endParaRPr lang="en-CA" sz="2800" dirty="0"/>
          </a:p>
        </p:txBody>
      </p:sp>
    </p:spTree>
    <p:extLst>
      <p:ext uri="{BB962C8B-B14F-4D97-AF65-F5344CB8AC3E}">
        <p14:creationId xmlns:p14="http://schemas.microsoft.com/office/powerpoint/2010/main" val="1689862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 </a:t>
            </a:r>
            <a:r>
              <a:rPr lang="en-CA" dirty="0" smtClean="0"/>
              <a:t>Overview:</a:t>
            </a:r>
            <a:br>
              <a:rPr lang="en-CA" dirty="0" smtClean="0"/>
            </a:br>
            <a:r>
              <a:rPr lang="en-CA" dirty="0" smtClean="0"/>
              <a:t>Analysis</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4980" y="2210786"/>
            <a:ext cx="4330700" cy="3314700"/>
          </a:xfrm>
        </p:spPr>
      </p:pic>
      <p:sp>
        <p:nvSpPr>
          <p:cNvPr id="4" name="TextBox 3"/>
          <p:cNvSpPr txBox="1"/>
          <p:nvPr/>
        </p:nvSpPr>
        <p:spPr>
          <a:xfrm>
            <a:off x="7574465" y="6457890"/>
            <a:ext cx="4617535" cy="400110"/>
          </a:xfrm>
          <a:prstGeom prst="rect">
            <a:avLst/>
          </a:prstGeom>
          <a:noFill/>
        </p:spPr>
        <p:txBody>
          <a:bodyPr wrap="square" rtlCol="0">
            <a:spAutoFit/>
          </a:bodyPr>
          <a:lstStyle/>
          <a:p>
            <a:pPr algn="r"/>
            <a:r>
              <a:rPr lang="en-CA" sz="1000" dirty="0" smtClean="0"/>
              <a:t>https://www.scrumalliance.org/getattachment/Community/Articles/Newly-Submitted/Agilossary/Im10.jpg.aspx</a:t>
            </a:r>
            <a:endParaRPr lang="en-CA" sz="1000" dirty="0"/>
          </a:p>
        </p:txBody>
      </p:sp>
      <p:sp>
        <p:nvSpPr>
          <p:cNvPr id="3" name="Right Arrow 2"/>
          <p:cNvSpPr/>
          <p:nvPr/>
        </p:nvSpPr>
        <p:spPr>
          <a:xfrm>
            <a:off x="6421821" y="2831239"/>
            <a:ext cx="1061545" cy="51139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1097280" y="2210786"/>
            <a:ext cx="5324541" cy="1231106"/>
          </a:xfrm>
          <a:prstGeom prst="rect">
            <a:avLst/>
          </a:prstGeom>
          <a:noFill/>
        </p:spPr>
        <p:txBody>
          <a:bodyPr wrap="square" rtlCol="0">
            <a:spAutoFit/>
          </a:bodyPr>
          <a:lstStyle/>
          <a:p>
            <a:pPr marL="457200" indent="-457200">
              <a:buFont typeface="Arial" panose="020B0604020202020204" pitchFamily="34" charset="0"/>
              <a:buChar char="•"/>
            </a:pPr>
            <a:r>
              <a:rPr lang="en-CA" sz="3000" dirty="0" smtClean="0"/>
              <a:t>Visualize Horizontal Wells</a:t>
            </a:r>
          </a:p>
          <a:p>
            <a:pPr marL="457200" indent="-457200">
              <a:buFont typeface="Arial" panose="020B0604020202020204" pitchFamily="34" charset="0"/>
              <a:buChar char="•"/>
            </a:pPr>
            <a:r>
              <a:rPr lang="en-CA" sz="3000" dirty="0" smtClean="0"/>
              <a:t>EDWIN </a:t>
            </a:r>
            <a:r>
              <a:rPr lang="en-CA" sz="1400" dirty="0" smtClean="0"/>
              <a:t>Exploration and Development Well Information Network </a:t>
            </a:r>
          </a:p>
        </p:txBody>
      </p:sp>
    </p:spTree>
    <p:extLst>
      <p:ext uri="{BB962C8B-B14F-4D97-AF65-F5344CB8AC3E}">
        <p14:creationId xmlns:p14="http://schemas.microsoft.com/office/powerpoint/2010/main" val="1514352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 </a:t>
            </a:r>
            <a:r>
              <a:rPr lang="en-CA" dirty="0" smtClean="0"/>
              <a:t>Overview:</a:t>
            </a:r>
            <a:br>
              <a:rPr lang="en-CA" dirty="0" smtClean="0"/>
            </a:br>
            <a:r>
              <a:rPr lang="en-CA" dirty="0" smtClean="0"/>
              <a:t>Design</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4980" y="2210786"/>
            <a:ext cx="4330700" cy="3314700"/>
          </a:xfrm>
        </p:spPr>
      </p:pic>
      <p:sp>
        <p:nvSpPr>
          <p:cNvPr id="4" name="TextBox 3"/>
          <p:cNvSpPr txBox="1"/>
          <p:nvPr/>
        </p:nvSpPr>
        <p:spPr>
          <a:xfrm>
            <a:off x="6126480" y="6611779"/>
            <a:ext cx="6127531" cy="246221"/>
          </a:xfrm>
          <a:prstGeom prst="rect">
            <a:avLst/>
          </a:prstGeom>
          <a:noFill/>
        </p:spPr>
        <p:txBody>
          <a:bodyPr wrap="square" rtlCol="0">
            <a:spAutoFit/>
          </a:bodyPr>
          <a:lstStyle/>
          <a:p>
            <a:r>
              <a:rPr lang="en-CA" sz="1000" dirty="0" smtClean="0"/>
              <a:t>https://www.scrumalliance.org/getattachment/Community/Articles/Newly-Submitted/Agilossary/Im10.jpg.aspx</a:t>
            </a:r>
            <a:endParaRPr lang="en-CA" sz="1000" dirty="0"/>
          </a:p>
        </p:txBody>
      </p:sp>
      <p:sp>
        <p:nvSpPr>
          <p:cNvPr id="3" name="Right Arrow 2"/>
          <p:cNvSpPr/>
          <p:nvPr/>
        </p:nvSpPr>
        <p:spPr>
          <a:xfrm>
            <a:off x="6421821" y="3356743"/>
            <a:ext cx="1587062" cy="51139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1097280" y="2210786"/>
            <a:ext cx="5324541" cy="1692771"/>
          </a:xfrm>
          <a:prstGeom prst="rect">
            <a:avLst/>
          </a:prstGeom>
          <a:noFill/>
        </p:spPr>
        <p:txBody>
          <a:bodyPr wrap="square" rtlCol="0">
            <a:spAutoFit/>
          </a:bodyPr>
          <a:lstStyle/>
          <a:p>
            <a:pPr marL="457200" indent="-457200">
              <a:buFont typeface="Arial" panose="020B0604020202020204" pitchFamily="34" charset="0"/>
              <a:buChar char="•"/>
            </a:pPr>
            <a:r>
              <a:rPr lang="en-CA" sz="3000" dirty="0" smtClean="0"/>
              <a:t>Visualize Horizontal Wells</a:t>
            </a:r>
          </a:p>
          <a:p>
            <a:pPr marL="457200" indent="-457200">
              <a:buFont typeface="Arial" panose="020B0604020202020204" pitchFamily="34" charset="0"/>
              <a:buChar char="•"/>
            </a:pPr>
            <a:r>
              <a:rPr lang="en-CA" sz="3000" dirty="0" smtClean="0"/>
              <a:t>EDWIN </a:t>
            </a:r>
            <a:r>
              <a:rPr lang="en-CA" sz="1400" dirty="0" smtClean="0"/>
              <a:t>Exploration and Development Well Information Network </a:t>
            </a:r>
          </a:p>
          <a:p>
            <a:pPr marL="457200" indent="-457200">
              <a:buFont typeface="Arial" panose="020B0604020202020204" pitchFamily="34" charset="0"/>
              <a:buChar char="•"/>
            </a:pPr>
            <a:r>
              <a:rPr lang="en-CA" sz="3000" dirty="0" smtClean="0"/>
              <a:t>Web Map and Tools</a:t>
            </a:r>
            <a:endParaRPr lang="en-CA" sz="3000" dirty="0"/>
          </a:p>
        </p:txBody>
      </p:sp>
    </p:spTree>
    <p:extLst>
      <p:ext uri="{BB962C8B-B14F-4D97-AF65-F5344CB8AC3E}">
        <p14:creationId xmlns:p14="http://schemas.microsoft.com/office/powerpoint/2010/main" val="898586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 </a:t>
            </a:r>
            <a:r>
              <a:rPr lang="en-CA" dirty="0" smtClean="0"/>
              <a:t>Overview:</a:t>
            </a:r>
            <a:br>
              <a:rPr lang="en-CA" dirty="0" smtClean="0"/>
            </a:br>
            <a:r>
              <a:rPr lang="en-CA" dirty="0" smtClean="0"/>
              <a:t>Design</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4980" y="2210786"/>
            <a:ext cx="4330700" cy="3314700"/>
          </a:xfrm>
        </p:spPr>
      </p:pic>
      <p:sp>
        <p:nvSpPr>
          <p:cNvPr id="4" name="TextBox 3"/>
          <p:cNvSpPr txBox="1"/>
          <p:nvPr/>
        </p:nvSpPr>
        <p:spPr>
          <a:xfrm>
            <a:off x="6126480" y="6611779"/>
            <a:ext cx="6127531" cy="246221"/>
          </a:xfrm>
          <a:prstGeom prst="rect">
            <a:avLst/>
          </a:prstGeom>
          <a:noFill/>
        </p:spPr>
        <p:txBody>
          <a:bodyPr wrap="square" rtlCol="0">
            <a:spAutoFit/>
          </a:bodyPr>
          <a:lstStyle/>
          <a:p>
            <a:r>
              <a:rPr lang="en-CA" sz="1000" dirty="0" smtClean="0"/>
              <a:t>https://www.scrumalliance.org/getattachment/Community/Articles/Newly-Submitted/Agilossary/Im10.jpg.aspx</a:t>
            </a:r>
            <a:endParaRPr lang="en-CA" sz="1000" dirty="0"/>
          </a:p>
        </p:txBody>
      </p:sp>
      <p:sp>
        <p:nvSpPr>
          <p:cNvPr id="3" name="Right Arrow 2"/>
          <p:cNvSpPr/>
          <p:nvPr/>
        </p:nvSpPr>
        <p:spPr>
          <a:xfrm>
            <a:off x="6421821" y="3356743"/>
            <a:ext cx="1587062" cy="51139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1097280" y="2210786"/>
            <a:ext cx="5324541" cy="2616101"/>
          </a:xfrm>
          <a:prstGeom prst="rect">
            <a:avLst/>
          </a:prstGeom>
          <a:noFill/>
        </p:spPr>
        <p:txBody>
          <a:bodyPr wrap="square" rtlCol="0">
            <a:spAutoFit/>
          </a:bodyPr>
          <a:lstStyle/>
          <a:p>
            <a:pPr marL="457200" indent="-457200">
              <a:buFont typeface="Arial" panose="020B0604020202020204" pitchFamily="34" charset="0"/>
              <a:buChar char="•"/>
            </a:pPr>
            <a:r>
              <a:rPr lang="en-CA" sz="3000" dirty="0" smtClean="0"/>
              <a:t>Visualize Horizontal Wells</a:t>
            </a:r>
          </a:p>
          <a:p>
            <a:pPr marL="457200" indent="-457200">
              <a:buFont typeface="Arial" panose="020B0604020202020204" pitchFamily="34" charset="0"/>
              <a:buChar char="•"/>
            </a:pPr>
            <a:r>
              <a:rPr lang="en-CA" sz="3000" dirty="0" smtClean="0"/>
              <a:t>EDWIN </a:t>
            </a:r>
            <a:r>
              <a:rPr lang="en-CA" sz="1400" dirty="0" smtClean="0"/>
              <a:t>Exploration and Development Well Information Network </a:t>
            </a:r>
          </a:p>
          <a:p>
            <a:pPr marL="457200" indent="-457200">
              <a:buFont typeface="Arial" panose="020B0604020202020204" pitchFamily="34" charset="0"/>
              <a:buChar char="•"/>
            </a:pPr>
            <a:r>
              <a:rPr lang="en-CA" sz="3000" dirty="0" smtClean="0"/>
              <a:t>Web Map and Tools</a:t>
            </a:r>
          </a:p>
          <a:p>
            <a:pPr marL="457200" indent="-457200">
              <a:buFont typeface="Arial" panose="020B0604020202020204" pitchFamily="34" charset="0"/>
              <a:buChar char="•"/>
            </a:pPr>
            <a:r>
              <a:rPr lang="en-CA" sz="3000" dirty="0" smtClean="0"/>
              <a:t>Site Design</a:t>
            </a:r>
          </a:p>
          <a:p>
            <a:pPr marL="457200" indent="-457200">
              <a:buFont typeface="Arial" panose="020B0604020202020204" pitchFamily="34" charset="0"/>
              <a:buChar char="•"/>
            </a:pPr>
            <a:endParaRPr lang="en-CA" sz="3000" dirty="0"/>
          </a:p>
        </p:txBody>
      </p:sp>
    </p:spTree>
    <p:extLst>
      <p:ext uri="{BB962C8B-B14F-4D97-AF65-F5344CB8AC3E}">
        <p14:creationId xmlns:p14="http://schemas.microsoft.com/office/powerpoint/2010/main" val="1525338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
            </a:r>
            <a:br>
              <a:rPr lang="en-CA" dirty="0"/>
            </a:br>
            <a:r>
              <a:rPr lang="en-CA" sz="5300" dirty="0" smtClean="0"/>
              <a:t>Project Overview:</a:t>
            </a:r>
            <a:br>
              <a:rPr lang="en-CA" sz="5300" dirty="0" smtClean="0"/>
            </a:br>
            <a:r>
              <a:rPr lang="en-CA" sz="5300" dirty="0" smtClean="0"/>
              <a:t>Site Design Mock-up</a:t>
            </a:r>
            <a:endParaRPr lang="en-CA" sz="53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55" y="1853514"/>
            <a:ext cx="11956397" cy="4374291"/>
          </a:xfrm>
          <a:prstGeom prst="rect">
            <a:avLst/>
          </a:prstGeom>
        </p:spPr>
      </p:pic>
      <p:pic>
        <p:nvPicPr>
          <p:cNvPr id="8" name="Picture 7"/>
          <p:cNvPicPr>
            <a:picLocks noChangeAspect="1"/>
          </p:cNvPicPr>
          <p:nvPr/>
        </p:nvPicPr>
        <p:blipFill rotWithShape="1">
          <a:blip r:embed="rId4"/>
          <a:srcRect l="1839" r="1567"/>
          <a:stretch/>
        </p:blipFill>
        <p:spPr>
          <a:xfrm>
            <a:off x="407546" y="3269755"/>
            <a:ext cx="2465111" cy="1611164"/>
          </a:xfrm>
          <a:prstGeom prst="rect">
            <a:avLst/>
          </a:prstGeom>
        </p:spPr>
      </p:pic>
    </p:spTree>
    <p:extLst>
      <p:ext uri="{BB962C8B-B14F-4D97-AF65-F5344CB8AC3E}">
        <p14:creationId xmlns:p14="http://schemas.microsoft.com/office/powerpoint/2010/main" val="95243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 </a:t>
            </a:r>
            <a:r>
              <a:rPr lang="en-CA" dirty="0" smtClean="0"/>
              <a:t>Overview:</a:t>
            </a:r>
            <a:br>
              <a:rPr lang="en-CA" dirty="0" smtClean="0"/>
            </a:br>
            <a:r>
              <a:rPr lang="en-CA" dirty="0" smtClean="0"/>
              <a:t>Development</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4980" y="2210786"/>
            <a:ext cx="4330700" cy="3314700"/>
          </a:xfrm>
        </p:spPr>
      </p:pic>
      <p:sp>
        <p:nvSpPr>
          <p:cNvPr id="4" name="TextBox 3"/>
          <p:cNvSpPr txBox="1"/>
          <p:nvPr/>
        </p:nvSpPr>
        <p:spPr>
          <a:xfrm>
            <a:off x="6126480" y="6611779"/>
            <a:ext cx="6127531" cy="246221"/>
          </a:xfrm>
          <a:prstGeom prst="rect">
            <a:avLst/>
          </a:prstGeom>
          <a:noFill/>
        </p:spPr>
        <p:txBody>
          <a:bodyPr wrap="square" rtlCol="0">
            <a:spAutoFit/>
          </a:bodyPr>
          <a:lstStyle/>
          <a:p>
            <a:r>
              <a:rPr lang="en-CA" sz="1000" dirty="0" smtClean="0"/>
              <a:t>https://www.scrumalliance.org/getattachment/Community/Articles/Newly-Submitted/Agilossary/Im10.jpg.aspx</a:t>
            </a:r>
            <a:endParaRPr lang="en-CA" sz="1000" dirty="0"/>
          </a:p>
        </p:txBody>
      </p:sp>
      <p:sp>
        <p:nvSpPr>
          <p:cNvPr id="3" name="Right Arrow 2"/>
          <p:cNvSpPr/>
          <p:nvPr/>
        </p:nvSpPr>
        <p:spPr>
          <a:xfrm>
            <a:off x="6421820" y="3853829"/>
            <a:ext cx="2249213" cy="51139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1097280" y="2210786"/>
            <a:ext cx="5324541" cy="2616101"/>
          </a:xfrm>
          <a:prstGeom prst="rect">
            <a:avLst/>
          </a:prstGeom>
          <a:noFill/>
        </p:spPr>
        <p:txBody>
          <a:bodyPr wrap="square" rtlCol="0">
            <a:spAutoFit/>
          </a:bodyPr>
          <a:lstStyle/>
          <a:p>
            <a:pPr marL="457200" indent="-457200">
              <a:buFont typeface="Arial" panose="020B0604020202020204" pitchFamily="34" charset="0"/>
              <a:buChar char="•"/>
            </a:pPr>
            <a:r>
              <a:rPr lang="en-CA" sz="3000" dirty="0" smtClean="0"/>
              <a:t>Visualize Horizontal Wells</a:t>
            </a:r>
          </a:p>
          <a:p>
            <a:pPr marL="457200" indent="-457200">
              <a:buFont typeface="Arial" panose="020B0604020202020204" pitchFamily="34" charset="0"/>
              <a:buChar char="•"/>
            </a:pPr>
            <a:r>
              <a:rPr lang="en-CA" sz="3000" dirty="0" smtClean="0"/>
              <a:t>EDWIN </a:t>
            </a:r>
            <a:r>
              <a:rPr lang="en-CA" sz="1400" dirty="0" smtClean="0"/>
              <a:t>Exploration and Development Well Information Network</a:t>
            </a:r>
          </a:p>
          <a:p>
            <a:pPr marL="457200" indent="-457200">
              <a:buFont typeface="Arial" panose="020B0604020202020204" pitchFamily="34" charset="0"/>
              <a:buChar char="•"/>
            </a:pPr>
            <a:r>
              <a:rPr lang="en-CA" sz="3000" dirty="0" smtClean="0"/>
              <a:t>Web Map and Tools</a:t>
            </a:r>
          </a:p>
          <a:p>
            <a:pPr marL="457200" indent="-457200">
              <a:buFont typeface="Arial" panose="020B0604020202020204" pitchFamily="34" charset="0"/>
              <a:buChar char="•"/>
            </a:pPr>
            <a:r>
              <a:rPr lang="en-CA" sz="3000" dirty="0" smtClean="0"/>
              <a:t>Site Design</a:t>
            </a:r>
          </a:p>
          <a:p>
            <a:pPr marL="457200" indent="-457200">
              <a:buFont typeface="Arial" panose="020B0604020202020204" pitchFamily="34" charset="0"/>
              <a:buChar char="•"/>
            </a:pPr>
            <a:r>
              <a:rPr lang="en-CA" sz="3000" dirty="0" smtClean="0"/>
              <a:t>Open Source Web Application</a:t>
            </a:r>
            <a:endParaRPr lang="en-CA" sz="3000" dirty="0"/>
          </a:p>
        </p:txBody>
      </p:sp>
    </p:spTree>
    <p:extLst>
      <p:ext uri="{BB962C8B-B14F-4D97-AF65-F5344CB8AC3E}">
        <p14:creationId xmlns:p14="http://schemas.microsoft.com/office/powerpoint/2010/main" val="3297729197"/>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F2F2F2"/>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2198</TotalTime>
  <Words>1996</Words>
  <Application>Microsoft Office PowerPoint</Application>
  <PresentationFormat>Widescreen</PresentationFormat>
  <Paragraphs>303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Retrospect</vt:lpstr>
      <vt:lpstr>Well View</vt:lpstr>
      <vt:lpstr>Overview</vt:lpstr>
      <vt:lpstr>Project Overview: Idea</vt:lpstr>
      <vt:lpstr>Project Overview: Idea</vt:lpstr>
      <vt:lpstr>Project Overview: Analysis</vt:lpstr>
      <vt:lpstr>Project Overview: Design</vt:lpstr>
      <vt:lpstr>Project Overview: Design</vt:lpstr>
      <vt:lpstr> Project Overview: Site Design Mock-up</vt:lpstr>
      <vt:lpstr>Project Overview: Development</vt:lpstr>
      <vt:lpstr>Feature Focus:  Directional Surveys</vt:lpstr>
      <vt:lpstr>Feature Focus:  Directional Surveys</vt:lpstr>
      <vt:lpstr>Feature Focus:  OCR</vt:lpstr>
      <vt:lpstr>Feature Focus:  OCR</vt:lpstr>
      <vt:lpstr>Feature Focus:  OCR</vt:lpstr>
      <vt:lpstr>Feature Focus:  Python Automation</vt:lpstr>
      <vt:lpstr>Feature Focus:  Dev. Platform</vt:lpstr>
      <vt:lpstr>Scope</vt:lpstr>
      <vt:lpstr>Scope</vt:lpstr>
      <vt:lpstr>Future Plans</vt:lpstr>
      <vt:lpstr>Future Plans</vt:lpstr>
      <vt:lpstr>Future Plans</vt:lpstr>
      <vt:lpstr>Future Plans</vt:lpstr>
      <vt:lpstr>Summary</vt:lpstr>
      <vt:lpstr>Timeline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VeraGreen</dc:creator>
  <cp:lastModifiedBy>VeraGreen</cp:lastModifiedBy>
  <cp:revision>65</cp:revision>
  <dcterms:created xsi:type="dcterms:W3CDTF">2016-05-05T14:30:34Z</dcterms:created>
  <dcterms:modified xsi:type="dcterms:W3CDTF">2016-05-11T14:26:20Z</dcterms:modified>
</cp:coreProperties>
</file>