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4"/>
  </p:notesMasterIdLst>
  <p:sldIdLst>
    <p:sldId id="256" r:id="rId2"/>
    <p:sldId id="257" r:id="rId3"/>
    <p:sldId id="269" r:id="rId4"/>
    <p:sldId id="275" r:id="rId5"/>
    <p:sldId id="258" r:id="rId6"/>
    <p:sldId id="259" r:id="rId7"/>
    <p:sldId id="260" r:id="rId8"/>
    <p:sldId id="261" r:id="rId9"/>
    <p:sldId id="262" r:id="rId10"/>
    <p:sldId id="263" r:id="rId11"/>
    <p:sldId id="268" r:id="rId12"/>
    <p:sldId id="264" r:id="rId13"/>
    <p:sldId id="270" r:id="rId14"/>
    <p:sldId id="271" r:id="rId15"/>
    <p:sldId id="272" r:id="rId16"/>
    <p:sldId id="273" r:id="rId17"/>
    <p:sldId id="274" r:id="rId18"/>
    <p:sldId id="277" r:id="rId19"/>
    <p:sldId id="265" r:id="rId20"/>
    <p:sldId id="266" r:id="rId21"/>
    <p:sldId id="267" r:id="rId22"/>
    <p:sldId id="27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32" autoAdjust="0"/>
    <p:restoredTop sz="94660"/>
  </p:normalViewPr>
  <p:slideViewPr>
    <p:cSldViewPr snapToGrid="0">
      <p:cViewPr varScale="1">
        <p:scale>
          <a:sx n="86" d="100"/>
          <a:sy n="86" d="100"/>
        </p:scale>
        <p:origin x="54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86EE87-9BE0-408B-BA43-6CCDD6F989D0}" type="datetimeFigureOut">
              <a:rPr lang="en-US" smtClean="0"/>
              <a:t>4/29/2021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1E789A-7F0C-4F13-92E9-2CB7E2040D0D}" type="slidenum">
              <a:rPr lang="en-US" smtClean="0"/>
              <a:t>‹#›</a:t>
            </a:fld>
            <a:endParaRPr lang="en-US"/>
          </a:p>
        </p:txBody>
      </p:sp>
    </p:spTree>
    <p:extLst>
      <p:ext uri="{BB962C8B-B14F-4D97-AF65-F5344CB8AC3E}">
        <p14:creationId xmlns:p14="http://schemas.microsoft.com/office/powerpoint/2010/main" val="401165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9CED3674-1AA2-4179-9FA4-7F1B7903FAB2}" type="datetimeFigureOut">
              <a:rPr lang="en-US" smtClean="0"/>
              <a:t>4/29/2021</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972695FA-1214-468C-906B-4B3077BA719C}" type="slidenum">
              <a:rPr lang="en-US" smtClean="0"/>
              <a:t>‹#›</a:t>
            </a:fld>
            <a:endParaRPr lang="en-US"/>
          </a:p>
        </p:txBody>
      </p:sp>
    </p:spTree>
    <p:extLst>
      <p:ext uri="{BB962C8B-B14F-4D97-AF65-F5344CB8AC3E}">
        <p14:creationId xmlns:p14="http://schemas.microsoft.com/office/powerpoint/2010/main" val="285156158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ED3674-1AA2-4179-9FA4-7F1B7903FAB2}" type="datetimeFigureOut">
              <a:rPr lang="en-US" smtClean="0"/>
              <a:t>4/29/2021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695FA-1214-468C-906B-4B3077BA719C}" type="slidenum">
              <a:rPr lang="en-US" smtClean="0"/>
              <a:t>‹#›</a:t>
            </a:fld>
            <a:endParaRPr lang="en-US"/>
          </a:p>
        </p:txBody>
      </p:sp>
    </p:spTree>
    <p:extLst>
      <p:ext uri="{BB962C8B-B14F-4D97-AF65-F5344CB8AC3E}">
        <p14:creationId xmlns:p14="http://schemas.microsoft.com/office/powerpoint/2010/main" val="2057989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ED3674-1AA2-4179-9FA4-7F1B7903FAB2}"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695FA-1214-468C-906B-4B3077BA719C}" type="slidenum">
              <a:rPr lang="en-US" smtClean="0"/>
              <a:t>‹#›</a:t>
            </a:fld>
            <a:endParaRPr lang="en-US"/>
          </a:p>
        </p:txBody>
      </p:sp>
    </p:spTree>
    <p:extLst>
      <p:ext uri="{BB962C8B-B14F-4D97-AF65-F5344CB8AC3E}">
        <p14:creationId xmlns:p14="http://schemas.microsoft.com/office/powerpoint/2010/main" val="2880731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ED3674-1AA2-4179-9FA4-7F1B7903FAB2}"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695FA-1214-468C-906B-4B3077BA719C}" type="slidenum">
              <a:rPr lang="en-US" smtClean="0"/>
              <a:t>‹#›</a:t>
            </a:fld>
            <a:endParaRPr lang="en-US"/>
          </a:p>
        </p:txBody>
      </p:sp>
    </p:spTree>
    <p:extLst>
      <p:ext uri="{BB962C8B-B14F-4D97-AF65-F5344CB8AC3E}">
        <p14:creationId xmlns:p14="http://schemas.microsoft.com/office/powerpoint/2010/main" val="466438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ED3674-1AA2-4179-9FA4-7F1B7903FAB2}"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695FA-1214-468C-906B-4B3077BA719C}" type="slidenum">
              <a:rPr lang="en-US" smtClean="0"/>
              <a:t>‹#›</a:t>
            </a:fld>
            <a:endParaRPr lang="en-US"/>
          </a:p>
        </p:txBody>
      </p:sp>
    </p:spTree>
    <p:extLst>
      <p:ext uri="{BB962C8B-B14F-4D97-AF65-F5344CB8AC3E}">
        <p14:creationId xmlns:p14="http://schemas.microsoft.com/office/powerpoint/2010/main" val="78915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ED3674-1AA2-4179-9FA4-7F1B7903FAB2}"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695FA-1214-468C-906B-4B3077BA719C}" type="slidenum">
              <a:rPr lang="en-US" smtClean="0"/>
              <a:t>‹#›</a:t>
            </a:fld>
            <a:endParaRPr lang="en-US"/>
          </a:p>
        </p:txBody>
      </p:sp>
    </p:spTree>
    <p:extLst>
      <p:ext uri="{BB962C8B-B14F-4D97-AF65-F5344CB8AC3E}">
        <p14:creationId xmlns:p14="http://schemas.microsoft.com/office/powerpoint/2010/main" val="765918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ED3674-1AA2-4179-9FA4-7F1B7903FAB2}"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695FA-1214-468C-906B-4B3077BA719C}" type="slidenum">
              <a:rPr lang="en-US" smtClean="0"/>
              <a:t>‹#›</a:t>
            </a:fld>
            <a:endParaRPr lang="en-US"/>
          </a:p>
        </p:txBody>
      </p:sp>
    </p:spTree>
    <p:extLst>
      <p:ext uri="{BB962C8B-B14F-4D97-AF65-F5344CB8AC3E}">
        <p14:creationId xmlns:p14="http://schemas.microsoft.com/office/powerpoint/2010/main" val="3804396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ED3674-1AA2-4179-9FA4-7F1B7903FAB2}"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695FA-1214-468C-906B-4B3077BA719C}"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1631769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ED3674-1AA2-4179-9FA4-7F1B7903FAB2}"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695FA-1214-468C-906B-4B3077BA719C}" type="slidenum">
              <a:rPr lang="en-US" smtClean="0"/>
              <a:t>‹#›</a:t>
            </a:fld>
            <a:endParaRPr lang="en-US"/>
          </a:p>
        </p:txBody>
      </p:sp>
    </p:spTree>
    <p:extLst>
      <p:ext uri="{BB962C8B-B14F-4D97-AF65-F5344CB8AC3E}">
        <p14:creationId xmlns:p14="http://schemas.microsoft.com/office/powerpoint/2010/main" val="3971273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ED3674-1AA2-4179-9FA4-7F1B7903FAB2}"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695FA-1214-468C-906B-4B3077BA719C}" type="slidenum">
              <a:rPr lang="en-US" smtClean="0"/>
              <a:t>‹#›</a:t>
            </a:fld>
            <a:endParaRPr lang="en-US"/>
          </a:p>
        </p:txBody>
      </p:sp>
    </p:spTree>
    <p:extLst>
      <p:ext uri="{BB962C8B-B14F-4D97-AF65-F5344CB8AC3E}">
        <p14:creationId xmlns:p14="http://schemas.microsoft.com/office/powerpoint/2010/main" val="415675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ED3674-1AA2-4179-9FA4-7F1B7903FAB2}"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695FA-1214-468C-906B-4B3077BA719C}" type="slidenum">
              <a:rPr lang="en-US" smtClean="0"/>
              <a:t>‹#›</a:t>
            </a:fld>
            <a:endParaRPr lang="en-US"/>
          </a:p>
        </p:txBody>
      </p:sp>
    </p:spTree>
    <p:extLst>
      <p:ext uri="{BB962C8B-B14F-4D97-AF65-F5344CB8AC3E}">
        <p14:creationId xmlns:p14="http://schemas.microsoft.com/office/powerpoint/2010/main" val="4107445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ED3674-1AA2-4179-9FA4-7F1B7903FAB2}" type="datetimeFigureOut">
              <a:rPr lang="en-US" smtClean="0"/>
              <a:t>4/29/2021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695FA-1214-468C-906B-4B3077BA719C}" type="slidenum">
              <a:rPr lang="en-US" smtClean="0"/>
              <a:t>‹#›</a:t>
            </a:fld>
            <a:endParaRPr lang="en-US"/>
          </a:p>
        </p:txBody>
      </p:sp>
    </p:spTree>
    <p:extLst>
      <p:ext uri="{BB962C8B-B14F-4D97-AF65-F5344CB8AC3E}">
        <p14:creationId xmlns:p14="http://schemas.microsoft.com/office/powerpoint/2010/main" val="2018049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ED3674-1AA2-4179-9FA4-7F1B7903FAB2}" type="datetimeFigureOut">
              <a:rPr lang="en-US" smtClean="0"/>
              <a:t>4/29/2021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2695FA-1214-468C-906B-4B3077BA719C}" type="slidenum">
              <a:rPr lang="en-US" smtClean="0"/>
              <a:t>‹#›</a:t>
            </a:fld>
            <a:endParaRPr lang="en-US"/>
          </a:p>
        </p:txBody>
      </p:sp>
    </p:spTree>
    <p:extLst>
      <p:ext uri="{BB962C8B-B14F-4D97-AF65-F5344CB8AC3E}">
        <p14:creationId xmlns:p14="http://schemas.microsoft.com/office/powerpoint/2010/main" val="4129999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ED3674-1AA2-4179-9FA4-7F1B7903FAB2}" type="datetimeFigureOut">
              <a:rPr lang="en-US" smtClean="0"/>
              <a:t>4/29/2021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2695FA-1214-468C-906B-4B3077BA719C}" type="slidenum">
              <a:rPr lang="en-US" smtClean="0"/>
              <a:t>‹#›</a:t>
            </a:fld>
            <a:endParaRPr lang="en-US"/>
          </a:p>
        </p:txBody>
      </p:sp>
    </p:spTree>
    <p:extLst>
      <p:ext uri="{BB962C8B-B14F-4D97-AF65-F5344CB8AC3E}">
        <p14:creationId xmlns:p14="http://schemas.microsoft.com/office/powerpoint/2010/main" val="1743934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9CED3674-1AA2-4179-9FA4-7F1B7903FAB2}" type="datetimeFigureOut">
              <a:rPr lang="en-US" smtClean="0"/>
              <a:t>4/29/2021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2695FA-1214-468C-906B-4B3077BA719C}" type="slidenum">
              <a:rPr lang="en-US" smtClean="0"/>
              <a:t>‹#›</a:t>
            </a:fld>
            <a:endParaRPr lang="en-US"/>
          </a:p>
        </p:txBody>
      </p:sp>
    </p:spTree>
    <p:extLst>
      <p:ext uri="{BB962C8B-B14F-4D97-AF65-F5344CB8AC3E}">
        <p14:creationId xmlns:p14="http://schemas.microsoft.com/office/powerpoint/2010/main" val="3795896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ED3674-1AA2-4179-9FA4-7F1B7903FAB2}" type="datetimeFigureOut">
              <a:rPr lang="en-US" smtClean="0"/>
              <a:t>4/29/2021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695FA-1214-468C-906B-4B3077BA719C}" type="slidenum">
              <a:rPr lang="en-US" smtClean="0"/>
              <a:t>‹#›</a:t>
            </a:fld>
            <a:endParaRPr lang="en-US"/>
          </a:p>
        </p:txBody>
      </p:sp>
    </p:spTree>
    <p:extLst>
      <p:ext uri="{BB962C8B-B14F-4D97-AF65-F5344CB8AC3E}">
        <p14:creationId xmlns:p14="http://schemas.microsoft.com/office/powerpoint/2010/main" val="892809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ED3674-1AA2-4179-9FA4-7F1B7903FAB2}" type="datetimeFigureOut">
              <a:rPr lang="en-US" smtClean="0"/>
              <a:t>4/29/2021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695FA-1214-468C-906B-4B3077BA719C}" type="slidenum">
              <a:rPr lang="en-US" smtClean="0"/>
              <a:t>‹#›</a:t>
            </a:fld>
            <a:endParaRPr lang="en-US"/>
          </a:p>
        </p:txBody>
      </p:sp>
    </p:spTree>
    <p:extLst>
      <p:ext uri="{BB962C8B-B14F-4D97-AF65-F5344CB8AC3E}">
        <p14:creationId xmlns:p14="http://schemas.microsoft.com/office/powerpoint/2010/main" val="1687686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CED3674-1AA2-4179-9FA4-7F1B7903FAB2}" type="datetimeFigureOut">
              <a:rPr lang="en-US" smtClean="0"/>
              <a:t>4/29/2021</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72695FA-1214-468C-906B-4B3077BA719C}" type="slidenum">
              <a:rPr lang="en-US" smtClean="0"/>
              <a:t>‹#›</a:t>
            </a:fld>
            <a:endParaRPr lang="en-US"/>
          </a:p>
        </p:txBody>
      </p:sp>
    </p:spTree>
    <p:extLst>
      <p:ext uri="{BB962C8B-B14F-4D97-AF65-F5344CB8AC3E}">
        <p14:creationId xmlns:p14="http://schemas.microsoft.com/office/powerpoint/2010/main" val="204212155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doi.org/10.1080/03081069708717599" TargetMode="External"/><Relationship Id="rId13" Type="http://schemas.openxmlformats.org/officeDocument/2006/relationships/hyperlink" Target="https://doi.org/10.1016/j.jclepro.2013.10.036" TargetMode="External"/><Relationship Id="rId3" Type="http://schemas.openxmlformats.org/officeDocument/2006/relationships/hyperlink" Target="https://doi.org/10.1287/opre.44.2.286" TargetMode="External"/><Relationship Id="rId7" Type="http://schemas.openxmlformats.org/officeDocument/2006/relationships/hyperlink" Target="https://doi.org/10.1080/24725854.2020.1831713" TargetMode="External"/><Relationship Id="rId12" Type="http://schemas.openxmlformats.org/officeDocument/2006/relationships/hyperlink" Target="https://doi.org/10.1061/(asce)1084-0702(2007)12:6(774)" TargetMode="External"/><Relationship Id="rId2" Type="http://schemas.openxmlformats.org/officeDocument/2006/relationships/hyperlink" Target="https://doi.org/10.1007/s10661-011-2049-z" TargetMode="External"/><Relationship Id="rId1" Type="http://schemas.openxmlformats.org/officeDocument/2006/relationships/slideLayout" Target="../slideLayouts/slideLayout2.xml"/><Relationship Id="rId6" Type="http://schemas.openxmlformats.org/officeDocument/2006/relationships/hyperlink" Target="https://doi.org/10.1016/S0167-9236(97)00054-7" TargetMode="External"/><Relationship Id="rId11" Type="http://schemas.openxmlformats.org/officeDocument/2006/relationships/hyperlink" Target="https://doi.org/10.1016/S0968-090X(00)00029-2" TargetMode="External"/><Relationship Id="rId5" Type="http://schemas.openxmlformats.org/officeDocument/2006/relationships/hyperlink" Target="https://doi.org/10.1007/s12351-008-0021-7" TargetMode="External"/><Relationship Id="rId10" Type="http://schemas.openxmlformats.org/officeDocument/2006/relationships/hyperlink" Target="https://doi.org/10.1016/j.dss.2005.07.007" TargetMode="External"/><Relationship Id="rId4" Type="http://schemas.openxmlformats.org/officeDocument/2006/relationships/hyperlink" Target="https://doi.org/10.1007/BF01386390" TargetMode="External"/><Relationship Id="rId9" Type="http://schemas.openxmlformats.org/officeDocument/2006/relationships/hyperlink" Target="https://doi.org/10.1007/s41324-017-0123-5"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DFC0C-3DBC-4D86-8C45-1C6D9CE0037C}"/>
              </a:ext>
            </a:extLst>
          </p:cNvPr>
          <p:cNvSpPr>
            <a:spLocks noGrp="1"/>
          </p:cNvSpPr>
          <p:nvPr>
            <p:ph type="ctrTitle"/>
          </p:nvPr>
        </p:nvSpPr>
        <p:spPr/>
        <p:txBody>
          <a:bodyPr>
            <a:normAutofit fontScale="90000"/>
          </a:bodyPr>
          <a:lstStyle/>
          <a:p>
            <a:r>
              <a:rPr lang="en-US" dirty="0"/>
              <a:t>A METHODOLOGY AND PYTHON SOFTWARE PACKAGE FOR EVALUATING ROUTABILITY OF ROAD NETWORKS</a:t>
            </a:r>
          </a:p>
        </p:txBody>
      </p:sp>
      <p:sp>
        <p:nvSpPr>
          <p:cNvPr id="3" name="Subtitle 2">
            <a:extLst>
              <a:ext uri="{FF2B5EF4-FFF2-40B4-BE49-F238E27FC236}">
                <a16:creationId xmlns:a16="http://schemas.microsoft.com/office/drawing/2014/main" id="{806044DC-0B7A-4D9A-B850-3C4D05968A89}"/>
              </a:ext>
            </a:extLst>
          </p:cNvPr>
          <p:cNvSpPr>
            <a:spLocks noGrp="1"/>
          </p:cNvSpPr>
          <p:nvPr>
            <p:ph type="subTitle" idx="1"/>
          </p:nvPr>
        </p:nvSpPr>
        <p:spPr/>
        <p:txBody>
          <a:bodyPr/>
          <a:lstStyle/>
          <a:p>
            <a:r>
              <a:rPr lang="en-US" dirty="0"/>
              <a:t>Kyle Grimsley</a:t>
            </a:r>
          </a:p>
          <a:p>
            <a:r>
              <a:rPr lang="en-US" dirty="0"/>
              <a:t>May 2021</a:t>
            </a:r>
          </a:p>
        </p:txBody>
      </p:sp>
    </p:spTree>
    <p:extLst>
      <p:ext uri="{BB962C8B-B14F-4D97-AF65-F5344CB8AC3E}">
        <p14:creationId xmlns:p14="http://schemas.microsoft.com/office/powerpoint/2010/main" val="3598843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C396E-812E-4986-9774-4970B8CED524}"/>
              </a:ext>
            </a:extLst>
          </p:cNvPr>
          <p:cNvSpPr>
            <a:spLocks noGrp="1"/>
          </p:cNvSpPr>
          <p:nvPr>
            <p:ph type="title"/>
          </p:nvPr>
        </p:nvSpPr>
        <p:spPr/>
        <p:txBody>
          <a:bodyPr/>
          <a:lstStyle/>
          <a:p>
            <a:r>
              <a:rPr lang="en-US" dirty="0"/>
              <a:t>Literature review: Routing Restrictions</a:t>
            </a:r>
          </a:p>
        </p:txBody>
      </p:sp>
      <p:sp>
        <p:nvSpPr>
          <p:cNvPr id="3" name="Content Placeholder 2">
            <a:extLst>
              <a:ext uri="{FF2B5EF4-FFF2-40B4-BE49-F238E27FC236}">
                <a16:creationId xmlns:a16="http://schemas.microsoft.com/office/drawing/2014/main" id="{DF29BCBF-D689-478C-8AC2-5C0C1179FE56}"/>
              </a:ext>
            </a:extLst>
          </p:cNvPr>
          <p:cNvSpPr>
            <a:spLocks noGrp="1"/>
          </p:cNvSpPr>
          <p:nvPr>
            <p:ph idx="1"/>
          </p:nvPr>
        </p:nvSpPr>
        <p:spPr>
          <a:xfrm>
            <a:off x="685801" y="1850315"/>
            <a:ext cx="11169126" cy="4679577"/>
          </a:xfrm>
        </p:spPr>
        <p:txBody>
          <a:bodyPr>
            <a:normAutofit lnSpcReduction="10000"/>
          </a:bodyPr>
          <a:lstStyle/>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Peter Keenan’s 2008 paper “Modelling vehicle routing in GIS” provides an apt summary of real-world routing limitations and the importance of restrictions.</a:t>
            </a:r>
          </a:p>
          <a:p>
            <a:pPr lvl="1"/>
            <a:r>
              <a:rPr lang="en-US" sz="2200" dirty="0">
                <a:effectLst/>
                <a:latin typeface="Calibri" panose="020F0502020204030204" pitchFamily="34" charset="0"/>
                <a:ea typeface="Calibri" panose="020F0502020204030204" pitchFamily="34" charset="0"/>
                <a:cs typeface="Times New Roman" panose="02020603050405020304" pitchFamily="18" charset="0"/>
              </a:rPr>
              <a:t>“Traditional views of the routing problem have tended to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emphasise</a:t>
            </a:r>
            <a:r>
              <a:rPr lang="en-US" sz="2200" dirty="0">
                <a:effectLst/>
                <a:latin typeface="Calibri" panose="020F0502020204030204" pitchFamily="34" charset="0"/>
                <a:ea typeface="Calibri" panose="020F0502020204030204" pitchFamily="34" charset="0"/>
                <a:cs typeface="Times New Roman" panose="02020603050405020304" pitchFamily="18" charset="0"/>
              </a:rPr>
              <a:t> the vehicle and location constraints, without paying much attention to path constraints.”</a:t>
            </a:r>
          </a:p>
          <a:p>
            <a:pPr lvl="1"/>
            <a:r>
              <a:rPr lang="en-US" sz="2200" dirty="0">
                <a:effectLst/>
                <a:latin typeface="Calibri" panose="020F0502020204030204" pitchFamily="34" charset="0"/>
                <a:ea typeface="Calibri" panose="020F0502020204030204" pitchFamily="34" charset="0"/>
                <a:cs typeface="Times New Roman" panose="02020603050405020304" pitchFamily="18" charset="0"/>
              </a:rPr>
              <a:t>GIS-based path characteristics should include: </a:t>
            </a:r>
          </a:p>
          <a:p>
            <a:pPr lvl="2">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Street directionality</a:t>
            </a:r>
          </a:p>
          <a:p>
            <a:pPr lvl="2">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Turn restrictions</a:t>
            </a:r>
          </a:p>
          <a:p>
            <a:pPr lvl="2">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Vehicle size limits</a:t>
            </a:r>
          </a:p>
          <a:p>
            <a:pPr lvl="2">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Road width restrictions</a:t>
            </a:r>
          </a:p>
          <a:p>
            <a:pPr lvl="2">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Bridge weight limits</a:t>
            </a:r>
          </a:p>
          <a:p>
            <a:pPr lvl="2">
              <a:spcAft>
                <a:spcPts val="12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Steep gradient constraints</a:t>
            </a:r>
          </a:p>
          <a:p>
            <a:pPr lvl="1"/>
            <a:r>
              <a:rPr lang="en-US" sz="2200" dirty="0">
                <a:effectLst/>
                <a:latin typeface="Calibri" panose="020F0502020204030204" pitchFamily="34" charset="0"/>
                <a:ea typeface="Calibri" panose="020F0502020204030204" pitchFamily="34" charset="0"/>
                <a:cs typeface="Times New Roman" panose="02020603050405020304" pitchFamily="18" charset="0"/>
              </a:rPr>
              <a:t>In addition to accounting for these factors, the data related to them needs to be complete and accurate for an optimal solution.</a:t>
            </a:r>
          </a:p>
        </p:txBody>
      </p:sp>
      <p:sp>
        <p:nvSpPr>
          <p:cNvPr id="4" name="TextBox 3">
            <a:extLst>
              <a:ext uri="{FF2B5EF4-FFF2-40B4-BE49-F238E27FC236}">
                <a16:creationId xmlns:a16="http://schemas.microsoft.com/office/drawing/2014/main" id="{F304BB6C-3A5B-430C-A94E-66DF33BEDCE4}"/>
              </a:ext>
            </a:extLst>
          </p:cNvPr>
          <p:cNvSpPr txBox="1"/>
          <p:nvPr/>
        </p:nvSpPr>
        <p:spPr>
          <a:xfrm>
            <a:off x="204395" y="247426"/>
            <a:ext cx="11650532" cy="400110"/>
          </a:xfrm>
          <a:prstGeom prst="rect">
            <a:avLst/>
          </a:prstGeom>
          <a:noFill/>
        </p:spPr>
        <p:txBody>
          <a:bodyPr wrap="square" rtlCol="0">
            <a:spAutoFit/>
          </a:bodyPr>
          <a:lstStyle/>
          <a:p>
            <a:r>
              <a:rPr lang="en-US" dirty="0">
                <a:solidFill>
                  <a:schemeClr val="tx1">
                    <a:lumMod val="65000"/>
                  </a:schemeClr>
                </a:solidFill>
              </a:rPr>
              <a:t>Introduction		</a:t>
            </a:r>
            <a:r>
              <a:rPr lang="en-US" sz="2000" b="1" dirty="0"/>
              <a:t>Literature Review</a:t>
            </a:r>
            <a:r>
              <a:rPr lang="en-US" dirty="0">
                <a:solidFill>
                  <a:schemeClr val="tx1">
                    <a:lumMod val="65000"/>
                  </a:schemeClr>
                </a:solidFill>
              </a:rPr>
              <a:t>		Methodology		  Challenges  		Anticipated Results 	Timeline</a:t>
            </a:r>
          </a:p>
        </p:txBody>
      </p:sp>
    </p:spTree>
    <p:extLst>
      <p:ext uri="{BB962C8B-B14F-4D97-AF65-F5344CB8AC3E}">
        <p14:creationId xmlns:p14="http://schemas.microsoft.com/office/powerpoint/2010/main" val="4238773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C396E-812E-4986-9774-4970B8CED524}"/>
              </a:ext>
            </a:extLst>
          </p:cNvPr>
          <p:cNvSpPr>
            <a:spLocks noGrp="1"/>
          </p:cNvSpPr>
          <p:nvPr>
            <p:ph type="title"/>
          </p:nvPr>
        </p:nvSpPr>
        <p:spPr/>
        <p:txBody>
          <a:bodyPr/>
          <a:lstStyle/>
          <a:p>
            <a:r>
              <a:rPr lang="en-US" dirty="0"/>
              <a:t>Literature review: real-world routing</a:t>
            </a:r>
          </a:p>
        </p:txBody>
      </p:sp>
      <p:sp>
        <p:nvSpPr>
          <p:cNvPr id="3" name="Content Placeholder 2">
            <a:extLst>
              <a:ext uri="{FF2B5EF4-FFF2-40B4-BE49-F238E27FC236}">
                <a16:creationId xmlns:a16="http://schemas.microsoft.com/office/drawing/2014/main" id="{DF29BCBF-D689-478C-8AC2-5C0C1179FE56}"/>
              </a:ext>
            </a:extLst>
          </p:cNvPr>
          <p:cNvSpPr>
            <a:spLocks noGrp="1"/>
          </p:cNvSpPr>
          <p:nvPr>
            <p:ph idx="1"/>
          </p:nvPr>
        </p:nvSpPr>
        <p:spPr>
          <a:xfrm>
            <a:off x="685801" y="1850315"/>
            <a:ext cx="11169126" cy="4679577"/>
          </a:xfrm>
        </p:spPr>
        <p:txBody>
          <a:bodyPr>
            <a:normAutofit fontScale="92500" lnSpcReduction="10000"/>
          </a:bodyPr>
          <a:lstStyle/>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Commercial trucking companies and military organizations </a:t>
            </a:r>
          </a:p>
          <a:p>
            <a:pPr lvl="1"/>
            <a:r>
              <a:rPr lang="en-US" sz="2200" dirty="0">
                <a:effectLst/>
                <a:latin typeface="Calibri" panose="020F0502020204030204" pitchFamily="34" charset="0"/>
                <a:ea typeface="Calibri" panose="020F0502020204030204" pitchFamily="34" charset="0"/>
                <a:cs typeface="Times New Roman" panose="02020603050405020304" pitchFamily="18" charset="0"/>
              </a:rPr>
              <a:t>Both tend to keep their data and methods private</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lvl="1"/>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Oversize and Overweight (OS/OW) vehicle routing</a:t>
            </a:r>
          </a:p>
          <a:p>
            <a:pPr lvl="1"/>
            <a:r>
              <a:rPr lang="en-US" sz="2200" dirty="0">
                <a:effectLst/>
                <a:latin typeface="Calibri" panose="020F0502020204030204" pitchFamily="34" charset="0"/>
                <a:ea typeface="Calibri" panose="020F0502020204030204" pitchFamily="34" charset="0"/>
                <a:cs typeface="Times New Roman" panose="02020603050405020304" pitchFamily="18" charset="0"/>
              </a:rPr>
              <a:t>States have permitting processes for OS/OW vehicles.</a:t>
            </a:r>
          </a:p>
          <a:p>
            <a:pPr lvl="1"/>
            <a:r>
              <a:rPr lang="en-US" sz="2200" dirty="0">
                <a:effectLst/>
                <a:latin typeface="Calibri" panose="020F0502020204030204" pitchFamily="34" charset="0"/>
                <a:ea typeface="Calibri" panose="020F0502020204030204" pitchFamily="34" charset="0"/>
                <a:cs typeface="Times New Roman" panose="02020603050405020304" pitchFamily="18" charset="0"/>
              </a:rPr>
              <a:t>“Highway networks in a state include roads of varying widths, turns that may be infeasible for large or long vehicles, bridges with insufficient weight carrying capacities for very heavy trucks, and underpasses that limit the height of tall trucks” (Zhu et al., 2014).</a:t>
            </a:r>
          </a:p>
          <a:p>
            <a:pPr lvl="1"/>
            <a:r>
              <a:rPr lang="en-US" sz="2200" dirty="0">
                <a:effectLst/>
                <a:latin typeface="Calibri" panose="020F0502020204030204" pitchFamily="34" charset="0"/>
                <a:ea typeface="Calibri" panose="020F0502020204030204" pitchFamily="34" charset="0"/>
                <a:cs typeface="Times New Roman" panose="02020603050405020304" pitchFamily="18" charset="0"/>
              </a:rPr>
              <a:t>OS/OW route analysis was historically done using engineering diagrams, but software solutions allow bridges to be automatically evaluated along route options (Ray, 2007).</a:t>
            </a:r>
          </a:p>
          <a:p>
            <a:pPr lvl="1"/>
            <a:r>
              <a:rPr lang="en-US" sz="2200" dirty="0">
                <a:latin typeface="Calibri" panose="020F0502020204030204" pitchFamily="34" charset="0"/>
                <a:ea typeface="Calibri" panose="020F0502020204030204" pitchFamily="34" charset="0"/>
                <a:cs typeface="Times New Roman" panose="02020603050405020304" pitchFamily="18" charset="0"/>
              </a:rPr>
              <a:t>I</a:t>
            </a:r>
            <a:r>
              <a:rPr lang="en-US" sz="2200" dirty="0">
                <a:effectLst/>
                <a:latin typeface="Calibri" panose="020F0502020204030204" pitchFamily="34" charset="0"/>
                <a:ea typeface="Calibri" panose="020F0502020204030204" pitchFamily="34" charset="0"/>
                <a:cs typeface="Times New Roman" panose="02020603050405020304" pitchFamily="18" charset="0"/>
              </a:rPr>
              <a:t>nformation required for bridge evaluations ranges from full engineering diagrams to simpler approximations based on bridge span lengths and superstructure type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Vigh</a:t>
            </a:r>
            <a:r>
              <a:rPr lang="en-US" sz="2200" dirty="0">
                <a:effectLst/>
                <a:latin typeface="Calibri" panose="020F0502020204030204" pitchFamily="34" charset="0"/>
                <a:ea typeface="Calibri" panose="020F0502020204030204" pitchFamily="34" charset="0"/>
                <a:cs typeface="Times New Roman" panose="02020603050405020304" pitchFamily="18" charset="0"/>
              </a:rPr>
              <a:t> &amp;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Kollár</a:t>
            </a:r>
            <a:r>
              <a:rPr lang="en-US" sz="2200" dirty="0">
                <a:effectLst/>
                <a:latin typeface="Calibri" panose="020F0502020204030204" pitchFamily="34" charset="0"/>
                <a:ea typeface="Calibri" panose="020F0502020204030204" pitchFamily="34" charset="0"/>
                <a:cs typeface="Times New Roman" panose="02020603050405020304" pitchFamily="18" charset="0"/>
              </a:rPr>
              <a:t>, 2007).</a:t>
            </a:r>
          </a:p>
        </p:txBody>
      </p:sp>
      <p:sp>
        <p:nvSpPr>
          <p:cNvPr id="4" name="TextBox 3">
            <a:extLst>
              <a:ext uri="{FF2B5EF4-FFF2-40B4-BE49-F238E27FC236}">
                <a16:creationId xmlns:a16="http://schemas.microsoft.com/office/drawing/2014/main" id="{F304BB6C-3A5B-430C-A94E-66DF33BEDCE4}"/>
              </a:ext>
            </a:extLst>
          </p:cNvPr>
          <p:cNvSpPr txBox="1"/>
          <p:nvPr/>
        </p:nvSpPr>
        <p:spPr>
          <a:xfrm>
            <a:off x="204395" y="247426"/>
            <a:ext cx="11650532" cy="400110"/>
          </a:xfrm>
          <a:prstGeom prst="rect">
            <a:avLst/>
          </a:prstGeom>
          <a:noFill/>
        </p:spPr>
        <p:txBody>
          <a:bodyPr wrap="square" rtlCol="0">
            <a:spAutoFit/>
          </a:bodyPr>
          <a:lstStyle/>
          <a:p>
            <a:r>
              <a:rPr lang="en-US" dirty="0">
                <a:solidFill>
                  <a:schemeClr val="tx1">
                    <a:lumMod val="65000"/>
                  </a:schemeClr>
                </a:solidFill>
              </a:rPr>
              <a:t>Introduction		</a:t>
            </a:r>
            <a:r>
              <a:rPr lang="en-US" sz="2000" b="1" dirty="0"/>
              <a:t>Literature Review</a:t>
            </a:r>
            <a:r>
              <a:rPr lang="en-US" dirty="0">
                <a:solidFill>
                  <a:schemeClr val="tx1">
                    <a:lumMod val="65000"/>
                  </a:schemeClr>
                </a:solidFill>
              </a:rPr>
              <a:t>		Methodology		  Challenges  		Anticipated Results 	Timeline</a:t>
            </a:r>
          </a:p>
        </p:txBody>
      </p:sp>
    </p:spTree>
    <p:extLst>
      <p:ext uri="{BB962C8B-B14F-4D97-AF65-F5344CB8AC3E}">
        <p14:creationId xmlns:p14="http://schemas.microsoft.com/office/powerpoint/2010/main" val="2320132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C396E-812E-4986-9774-4970B8CED524}"/>
              </a:ext>
            </a:extLst>
          </p:cNvPr>
          <p:cNvSpPr>
            <a:spLocks noGrp="1"/>
          </p:cNvSpPr>
          <p:nvPr>
            <p:ph type="title"/>
          </p:nvPr>
        </p:nvSpPr>
        <p:spPr/>
        <p:txBody>
          <a:bodyPr/>
          <a:lstStyle/>
          <a:p>
            <a:r>
              <a:rPr lang="en-US" dirty="0"/>
              <a:t>Methodology: data</a:t>
            </a:r>
          </a:p>
        </p:txBody>
      </p:sp>
      <p:sp>
        <p:nvSpPr>
          <p:cNvPr id="3" name="Content Placeholder 2">
            <a:extLst>
              <a:ext uri="{FF2B5EF4-FFF2-40B4-BE49-F238E27FC236}">
                <a16:creationId xmlns:a16="http://schemas.microsoft.com/office/drawing/2014/main" id="{DF29BCBF-D689-478C-8AC2-5C0C1179FE56}"/>
              </a:ext>
            </a:extLst>
          </p:cNvPr>
          <p:cNvSpPr>
            <a:spLocks noGrp="1"/>
          </p:cNvSpPr>
          <p:nvPr>
            <p:ph idx="1"/>
          </p:nvPr>
        </p:nvSpPr>
        <p:spPr>
          <a:xfrm>
            <a:off x="685801" y="1850315"/>
            <a:ext cx="11169126" cy="4679577"/>
          </a:xfrm>
        </p:spPr>
        <p:txBody>
          <a:bodyPr>
            <a:normAutofit/>
          </a:bodyPr>
          <a:lstStyle/>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Open Source</a:t>
            </a:r>
          </a:p>
          <a:p>
            <a:pPr lvl="1"/>
            <a:r>
              <a:rPr lang="en-US" sz="2200" dirty="0">
                <a:effectLst/>
                <a:latin typeface="Calibri" panose="020F0502020204030204" pitchFamily="34" charset="0"/>
                <a:ea typeface="Calibri" panose="020F0502020204030204" pitchFamily="34" charset="0"/>
                <a:cs typeface="Times New Roman" panose="02020603050405020304" pitchFamily="18" charset="0"/>
              </a:rPr>
              <a:t>Open Street Map (OSM) </a:t>
            </a:r>
          </a:p>
          <a:p>
            <a:pPr lvl="1"/>
            <a:r>
              <a:rPr lang="en-US" sz="2200" dirty="0">
                <a:effectLst/>
                <a:latin typeface="Calibri" panose="020F0502020204030204" pitchFamily="34" charset="0"/>
                <a:ea typeface="Calibri" panose="020F0502020204030204" pitchFamily="34" charset="0"/>
                <a:cs typeface="Times New Roman" panose="02020603050405020304" pitchFamily="18" charset="0"/>
              </a:rPr>
              <a:t>TIGER/Line Shapefiles –TIGER/Line data was previously loaded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en</a:t>
            </a:r>
            <a:r>
              <a:rPr lang="en-US" sz="2200" dirty="0">
                <a:effectLst/>
                <a:latin typeface="Calibri" panose="020F0502020204030204" pitchFamily="34" charset="0"/>
                <a:ea typeface="Calibri" panose="020F0502020204030204" pitchFamily="34" charset="0"/>
                <a:cs typeface="Times New Roman" panose="02020603050405020304" pitchFamily="18" charset="0"/>
              </a:rPr>
              <a:t> masse into OSM and has sense been improved upon.</a:t>
            </a:r>
          </a:p>
          <a:p>
            <a:pPr lvl="1"/>
            <a:r>
              <a:rPr lang="en-US" sz="2200" dirty="0">
                <a:effectLst/>
                <a:latin typeface="Calibri" panose="020F0502020204030204" pitchFamily="34" charset="0"/>
                <a:ea typeface="Calibri" panose="020F0502020204030204" pitchFamily="34" charset="0"/>
                <a:cs typeface="Times New Roman" panose="02020603050405020304" pitchFamily="18" charset="0"/>
              </a:rPr>
              <a:t>Utah Automated Geographic Reference Center (AGRC) Street Network </a:t>
            </a:r>
          </a:p>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Proprietary</a:t>
            </a:r>
          </a:p>
          <a:p>
            <a:pPr lvl="1"/>
            <a:r>
              <a:rPr lang="en-US" sz="2200" dirty="0">
                <a:effectLst/>
                <a:latin typeface="Calibri" panose="020F0502020204030204" pitchFamily="34" charset="0"/>
                <a:ea typeface="Calibri" panose="020F0502020204030204" pitchFamily="34" charset="0"/>
                <a:cs typeface="Times New Roman" panose="02020603050405020304" pitchFamily="18" charset="0"/>
              </a:rPr>
              <a:t>ArcGIS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StreetMap</a:t>
            </a:r>
            <a:r>
              <a:rPr lang="en-US" sz="2200" dirty="0">
                <a:effectLst/>
                <a:latin typeface="Calibri" panose="020F0502020204030204" pitchFamily="34" charset="0"/>
                <a:ea typeface="Calibri" panose="020F0502020204030204" pitchFamily="34" charset="0"/>
                <a:cs typeface="Times New Roman" panose="02020603050405020304" pitchFamily="18" charset="0"/>
              </a:rPr>
              <a:t> Premium </a:t>
            </a:r>
          </a:p>
          <a:p>
            <a:pPr lvl="1"/>
            <a:r>
              <a:rPr lang="en-US" sz="2200" dirty="0">
                <a:effectLst/>
                <a:latin typeface="Calibri" panose="020F0502020204030204" pitchFamily="34" charset="0"/>
                <a:ea typeface="Calibri" panose="020F0502020204030204" pitchFamily="34" charset="0"/>
                <a:cs typeface="Times New Roman" panose="02020603050405020304" pitchFamily="18" charset="0"/>
              </a:rPr>
              <a:t>HERE Map Data (formerly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NavStreets</a:t>
            </a:r>
            <a:r>
              <a:rPr lang="en-US" sz="2200" dirty="0">
                <a:effectLst/>
                <a:latin typeface="Calibri" panose="020F0502020204030204" pitchFamily="34" charset="0"/>
                <a:ea typeface="Calibri" panose="020F0502020204030204" pitchFamily="34" charset="0"/>
                <a:cs typeface="Times New Roman" panose="02020603050405020304" pitchFamily="18" charset="0"/>
              </a:rPr>
              <a:t>) – Sample dataset available for download which covers Ramsey County, Minnesota. </a:t>
            </a:r>
          </a:p>
        </p:txBody>
      </p:sp>
      <p:sp>
        <p:nvSpPr>
          <p:cNvPr id="4" name="TextBox 3">
            <a:extLst>
              <a:ext uri="{FF2B5EF4-FFF2-40B4-BE49-F238E27FC236}">
                <a16:creationId xmlns:a16="http://schemas.microsoft.com/office/drawing/2014/main" id="{F304BB6C-3A5B-430C-A94E-66DF33BEDCE4}"/>
              </a:ext>
            </a:extLst>
          </p:cNvPr>
          <p:cNvSpPr txBox="1"/>
          <p:nvPr/>
        </p:nvSpPr>
        <p:spPr>
          <a:xfrm>
            <a:off x="204395" y="247426"/>
            <a:ext cx="11650532" cy="400110"/>
          </a:xfrm>
          <a:prstGeom prst="rect">
            <a:avLst/>
          </a:prstGeom>
          <a:noFill/>
        </p:spPr>
        <p:txBody>
          <a:bodyPr wrap="square" rtlCol="0">
            <a:spAutoFit/>
          </a:bodyPr>
          <a:lstStyle/>
          <a:p>
            <a:r>
              <a:rPr lang="en-US" dirty="0">
                <a:solidFill>
                  <a:schemeClr val="tx1">
                    <a:lumMod val="65000"/>
                  </a:schemeClr>
                </a:solidFill>
              </a:rPr>
              <a:t>Introduction		Literature Review		</a:t>
            </a:r>
            <a:r>
              <a:rPr lang="en-US" sz="2000" b="1" dirty="0"/>
              <a:t>Methodology</a:t>
            </a:r>
            <a:r>
              <a:rPr lang="en-US" dirty="0">
                <a:solidFill>
                  <a:schemeClr val="tx1">
                    <a:lumMod val="65000"/>
                  </a:schemeClr>
                </a:solidFill>
              </a:rPr>
              <a:t>		Challenges  		Anticipated Results 	Timeline</a:t>
            </a:r>
          </a:p>
        </p:txBody>
      </p:sp>
    </p:spTree>
    <p:extLst>
      <p:ext uri="{BB962C8B-B14F-4D97-AF65-F5344CB8AC3E}">
        <p14:creationId xmlns:p14="http://schemas.microsoft.com/office/powerpoint/2010/main" val="908714158"/>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C396E-812E-4986-9774-4970B8CED524}"/>
              </a:ext>
            </a:extLst>
          </p:cNvPr>
          <p:cNvSpPr>
            <a:spLocks noGrp="1"/>
          </p:cNvSpPr>
          <p:nvPr>
            <p:ph type="title"/>
          </p:nvPr>
        </p:nvSpPr>
        <p:spPr/>
        <p:txBody>
          <a:bodyPr/>
          <a:lstStyle/>
          <a:p>
            <a:r>
              <a:rPr lang="en-US" dirty="0"/>
              <a:t>Methodology: data</a:t>
            </a:r>
          </a:p>
        </p:txBody>
      </p:sp>
      <p:pic>
        <p:nvPicPr>
          <p:cNvPr id="6" name="Content Placeholder 5">
            <a:extLst>
              <a:ext uri="{FF2B5EF4-FFF2-40B4-BE49-F238E27FC236}">
                <a16:creationId xmlns:a16="http://schemas.microsoft.com/office/drawing/2014/main" id="{7143C8B9-1B29-4373-AE65-A0D84B751920}"/>
              </a:ext>
            </a:extLst>
          </p:cNvPr>
          <p:cNvPicPr>
            <a:picLocks noGrp="1" noChangeAspect="1"/>
          </p:cNvPicPr>
          <p:nvPr>
            <p:ph idx="1"/>
          </p:nvPr>
        </p:nvPicPr>
        <p:blipFill>
          <a:blip r:embed="rId2"/>
          <a:stretch>
            <a:fillRect/>
          </a:stretch>
        </p:blipFill>
        <p:spPr>
          <a:xfrm>
            <a:off x="243819" y="1742739"/>
            <a:ext cx="11735222" cy="4765637"/>
          </a:xfrm>
        </p:spPr>
      </p:pic>
      <p:sp>
        <p:nvSpPr>
          <p:cNvPr id="4" name="TextBox 3">
            <a:extLst>
              <a:ext uri="{FF2B5EF4-FFF2-40B4-BE49-F238E27FC236}">
                <a16:creationId xmlns:a16="http://schemas.microsoft.com/office/drawing/2014/main" id="{F304BB6C-3A5B-430C-A94E-66DF33BEDCE4}"/>
              </a:ext>
            </a:extLst>
          </p:cNvPr>
          <p:cNvSpPr txBox="1"/>
          <p:nvPr/>
        </p:nvSpPr>
        <p:spPr>
          <a:xfrm>
            <a:off x="204395" y="247426"/>
            <a:ext cx="11650532" cy="400110"/>
          </a:xfrm>
          <a:prstGeom prst="rect">
            <a:avLst/>
          </a:prstGeom>
          <a:noFill/>
        </p:spPr>
        <p:txBody>
          <a:bodyPr wrap="square" rtlCol="0">
            <a:spAutoFit/>
          </a:bodyPr>
          <a:lstStyle/>
          <a:p>
            <a:r>
              <a:rPr lang="en-US" dirty="0">
                <a:solidFill>
                  <a:schemeClr val="tx1">
                    <a:lumMod val="65000"/>
                  </a:schemeClr>
                </a:solidFill>
              </a:rPr>
              <a:t>Introduction		Literature Review		</a:t>
            </a:r>
            <a:r>
              <a:rPr lang="en-US" sz="2000" b="1" dirty="0"/>
              <a:t>Methodology</a:t>
            </a:r>
            <a:r>
              <a:rPr lang="en-US" dirty="0">
                <a:solidFill>
                  <a:schemeClr val="tx1">
                    <a:lumMod val="65000"/>
                  </a:schemeClr>
                </a:solidFill>
              </a:rPr>
              <a:t>		Challenges  		Anticipated Results 	Timeline</a:t>
            </a:r>
          </a:p>
        </p:txBody>
      </p:sp>
      <p:sp>
        <p:nvSpPr>
          <p:cNvPr id="7" name="TextBox 6">
            <a:extLst>
              <a:ext uri="{FF2B5EF4-FFF2-40B4-BE49-F238E27FC236}">
                <a16:creationId xmlns:a16="http://schemas.microsoft.com/office/drawing/2014/main" id="{A8304A00-23C4-407A-A1E9-697C070AC387}"/>
              </a:ext>
            </a:extLst>
          </p:cNvPr>
          <p:cNvSpPr txBox="1"/>
          <p:nvPr/>
        </p:nvSpPr>
        <p:spPr>
          <a:xfrm>
            <a:off x="2053467" y="1881201"/>
            <a:ext cx="1797864" cy="369332"/>
          </a:xfrm>
          <a:prstGeom prst="rect">
            <a:avLst/>
          </a:prstGeom>
          <a:solidFill>
            <a:schemeClr val="tx1">
              <a:lumMod val="75000"/>
            </a:schemeClr>
          </a:solidFill>
        </p:spPr>
        <p:txBody>
          <a:bodyPr wrap="none" rtlCol="0">
            <a:spAutoFit/>
          </a:bodyPr>
          <a:lstStyle/>
          <a:p>
            <a:r>
              <a:rPr lang="en-US" dirty="0">
                <a:solidFill>
                  <a:schemeClr val="bg1"/>
                </a:solidFill>
              </a:rPr>
              <a:t>Open Street Map</a:t>
            </a:r>
          </a:p>
        </p:txBody>
      </p:sp>
    </p:spTree>
    <p:extLst>
      <p:ext uri="{BB962C8B-B14F-4D97-AF65-F5344CB8AC3E}">
        <p14:creationId xmlns:p14="http://schemas.microsoft.com/office/powerpoint/2010/main" val="57463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C396E-812E-4986-9774-4970B8CED524}"/>
              </a:ext>
            </a:extLst>
          </p:cNvPr>
          <p:cNvSpPr>
            <a:spLocks noGrp="1"/>
          </p:cNvSpPr>
          <p:nvPr>
            <p:ph type="title"/>
          </p:nvPr>
        </p:nvSpPr>
        <p:spPr/>
        <p:txBody>
          <a:bodyPr/>
          <a:lstStyle/>
          <a:p>
            <a:r>
              <a:rPr lang="en-US" dirty="0"/>
              <a:t>Methodology: data</a:t>
            </a:r>
          </a:p>
        </p:txBody>
      </p:sp>
      <p:sp>
        <p:nvSpPr>
          <p:cNvPr id="4" name="TextBox 3">
            <a:extLst>
              <a:ext uri="{FF2B5EF4-FFF2-40B4-BE49-F238E27FC236}">
                <a16:creationId xmlns:a16="http://schemas.microsoft.com/office/drawing/2014/main" id="{F304BB6C-3A5B-430C-A94E-66DF33BEDCE4}"/>
              </a:ext>
            </a:extLst>
          </p:cNvPr>
          <p:cNvSpPr txBox="1"/>
          <p:nvPr/>
        </p:nvSpPr>
        <p:spPr>
          <a:xfrm>
            <a:off x="204395" y="247426"/>
            <a:ext cx="11650532" cy="400110"/>
          </a:xfrm>
          <a:prstGeom prst="rect">
            <a:avLst/>
          </a:prstGeom>
          <a:noFill/>
        </p:spPr>
        <p:txBody>
          <a:bodyPr wrap="square" rtlCol="0">
            <a:spAutoFit/>
          </a:bodyPr>
          <a:lstStyle/>
          <a:p>
            <a:r>
              <a:rPr lang="en-US" dirty="0">
                <a:solidFill>
                  <a:schemeClr val="tx1">
                    <a:lumMod val="65000"/>
                  </a:schemeClr>
                </a:solidFill>
              </a:rPr>
              <a:t>Introduction		Literature Review		</a:t>
            </a:r>
            <a:r>
              <a:rPr lang="en-US" sz="2000" b="1" dirty="0"/>
              <a:t>Methodology</a:t>
            </a:r>
            <a:r>
              <a:rPr lang="en-US" dirty="0">
                <a:solidFill>
                  <a:schemeClr val="tx1">
                    <a:lumMod val="65000"/>
                  </a:schemeClr>
                </a:solidFill>
              </a:rPr>
              <a:t>		Challenges  		Anticipated Results 	Timeline</a:t>
            </a:r>
          </a:p>
        </p:txBody>
      </p:sp>
      <p:sp>
        <p:nvSpPr>
          <p:cNvPr id="5" name="Content Placeholder 4">
            <a:extLst>
              <a:ext uri="{FF2B5EF4-FFF2-40B4-BE49-F238E27FC236}">
                <a16:creationId xmlns:a16="http://schemas.microsoft.com/office/drawing/2014/main" id="{E432895D-209A-4151-AC2B-4C49A2F62996}"/>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01C915B2-7D8D-4C19-B4DD-01F88BF0C2BB}"/>
              </a:ext>
            </a:extLst>
          </p:cNvPr>
          <p:cNvPicPr>
            <a:picLocks noChangeAspect="1"/>
          </p:cNvPicPr>
          <p:nvPr/>
        </p:nvPicPr>
        <p:blipFill>
          <a:blip r:embed="rId2"/>
          <a:stretch>
            <a:fillRect/>
          </a:stretch>
        </p:blipFill>
        <p:spPr>
          <a:xfrm>
            <a:off x="389068" y="1714063"/>
            <a:ext cx="11413863" cy="4983867"/>
          </a:xfrm>
          <a:prstGeom prst="rect">
            <a:avLst/>
          </a:prstGeom>
        </p:spPr>
      </p:pic>
      <p:sp>
        <p:nvSpPr>
          <p:cNvPr id="9" name="TextBox 8">
            <a:extLst>
              <a:ext uri="{FF2B5EF4-FFF2-40B4-BE49-F238E27FC236}">
                <a16:creationId xmlns:a16="http://schemas.microsoft.com/office/drawing/2014/main" id="{FA0CBB37-A4A4-4C21-BB86-E30ABB2D1329}"/>
              </a:ext>
            </a:extLst>
          </p:cNvPr>
          <p:cNvSpPr txBox="1"/>
          <p:nvPr/>
        </p:nvSpPr>
        <p:spPr>
          <a:xfrm>
            <a:off x="2117078" y="1881201"/>
            <a:ext cx="2696892" cy="369332"/>
          </a:xfrm>
          <a:prstGeom prst="rect">
            <a:avLst/>
          </a:prstGeom>
          <a:solidFill>
            <a:schemeClr val="tx1">
              <a:lumMod val="75000"/>
            </a:schemeClr>
          </a:solidFill>
        </p:spPr>
        <p:txBody>
          <a:bodyPr wrap="none" rtlCol="0">
            <a:spAutoFit/>
          </a:bodyPr>
          <a:lstStyle/>
          <a:p>
            <a:r>
              <a:rPr lang="en-US" dirty="0">
                <a:solidFill>
                  <a:schemeClr val="bg1"/>
                </a:solidFill>
              </a:rPr>
              <a:t>Utah AGRC Street Network</a:t>
            </a:r>
          </a:p>
        </p:txBody>
      </p:sp>
    </p:spTree>
    <p:extLst>
      <p:ext uri="{BB962C8B-B14F-4D97-AF65-F5344CB8AC3E}">
        <p14:creationId xmlns:p14="http://schemas.microsoft.com/office/powerpoint/2010/main" val="1026418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C396E-812E-4986-9774-4970B8CED524}"/>
              </a:ext>
            </a:extLst>
          </p:cNvPr>
          <p:cNvSpPr>
            <a:spLocks noGrp="1"/>
          </p:cNvSpPr>
          <p:nvPr>
            <p:ph type="title"/>
          </p:nvPr>
        </p:nvSpPr>
        <p:spPr/>
        <p:txBody>
          <a:bodyPr/>
          <a:lstStyle/>
          <a:p>
            <a:r>
              <a:rPr lang="en-US" dirty="0"/>
              <a:t>Methodology: data</a:t>
            </a:r>
          </a:p>
        </p:txBody>
      </p:sp>
      <p:sp>
        <p:nvSpPr>
          <p:cNvPr id="4" name="TextBox 3">
            <a:extLst>
              <a:ext uri="{FF2B5EF4-FFF2-40B4-BE49-F238E27FC236}">
                <a16:creationId xmlns:a16="http://schemas.microsoft.com/office/drawing/2014/main" id="{F304BB6C-3A5B-430C-A94E-66DF33BEDCE4}"/>
              </a:ext>
            </a:extLst>
          </p:cNvPr>
          <p:cNvSpPr txBox="1"/>
          <p:nvPr/>
        </p:nvSpPr>
        <p:spPr>
          <a:xfrm>
            <a:off x="204395" y="247426"/>
            <a:ext cx="11650532" cy="400110"/>
          </a:xfrm>
          <a:prstGeom prst="rect">
            <a:avLst/>
          </a:prstGeom>
          <a:noFill/>
        </p:spPr>
        <p:txBody>
          <a:bodyPr wrap="square" rtlCol="0">
            <a:spAutoFit/>
          </a:bodyPr>
          <a:lstStyle/>
          <a:p>
            <a:r>
              <a:rPr lang="en-US" dirty="0">
                <a:solidFill>
                  <a:schemeClr val="tx1">
                    <a:lumMod val="65000"/>
                  </a:schemeClr>
                </a:solidFill>
              </a:rPr>
              <a:t>Introduction		Literature Review		</a:t>
            </a:r>
            <a:r>
              <a:rPr lang="en-US" sz="2000" b="1" dirty="0"/>
              <a:t>Methodology</a:t>
            </a:r>
            <a:r>
              <a:rPr lang="en-US" dirty="0">
                <a:solidFill>
                  <a:schemeClr val="tx1">
                    <a:lumMod val="65000"/>
                  </a:schemeClr>
                </a:solidFill>
              </a:rPr>
              <a:t>		Challenges  		Anticipated Results 	Timeline</a:t>
            </a:r>
          </a:p>
        </p:txBody>
      </p:sp>
      <p:pic>
        <p:nvPicPr>
          <p:cNvPr id="8" name="Content Placeholder 7">
            <a:extLst>
              <a:ext uri="{FF2B5EF4-FFF2-40B4-BE49-F238E27FC236}">
                <a16:creationId xmlns:a16="http://schemas.microsoft.com/office/drawing/2014/main" id="{9DB2D86C-61D3-483A-8DFE-D36040A4DB74}"/>
              </a:ext>
            </a:extLst>
          </p:cNvPr>
          <p:cNvPicPr>
            <a:picLocks noGrp="1" noChangeAspect="1"/>
          </p:cNvPicPr>
          <p:nvPr>
            <p:ph idx="1"/>
          </p:nvPr>
        </p:nvPicPr>
        <p:blipFill>
          <a:blip r:embed="rId2"/>
          <a:stretch>
            <a:fillRect/>
          </a:stretch>
        </p:blipFill>
        <p:spPr>
          <a:xfrm>
            <a:off x="298315" y="1683443"/>
            <a:ext cx="11650532" cy="4877377"/>
          </a:xfrm>
        </p:spPr>
      </p:pic>
      <p:sp>
        <p:nvSpPr>
          <p:cNvPr id="9" name="TextBox 8">
            <a:extLst>
              <a:ext uri="{FF2B5EF4-FFF2-40B4-BE49-F238E27FC236}">
                <a16:creationId xmlns:a16="http://schemas.microsoft.com/office/drawing/2014/main" id="{CFCA3149-F500-4B5A-94B7-EBA7F08B8C1B}"/>
              </a:ext>
            </a:extLst>
          </p:cNvPr>
          <p:cNvSpPr txBox="1"/>
          <p:nvPr/>
        </p:nvSpPr>
        <p:spPr>
          <a:xfrm>
            <a:off x="2252250" y="1881201"/>
            <a:ext cx="1649682" cy="369332"/>
          </a:xfrm>
          <a:prstGeom prst="rect">
            <a:avLst/>
          </a:prstGeom>
          <a:solidFill>
            <a:schemeClr val="tx1">
              <a:lumMod val="75000"/>
            </a:schemeClr>
          </a:solidFill>
        </p:spPr>
        <p:txBody>
          <a:bodyPr wrap="none" rtlCol="0">
            <a:spAutoFit/>
          </a:bodyPr>
          <a:lstStyle/>
          <a:p>
            <a:r>
              <a:rPr lang="en-US" dirty="0">
                <a:solidFill>
                  <a:schemeClr val="bg1"/>
                </a:solidFill>
              </a:rPr>
              <a:t>HERE Map Data</a:t>
            </a:r>
          </a:p>
        </p:txBody>
      </p:sp>
    </p:spTree>
    <p:extLst>
      <p:ext uri="{BB962C8B-B14F-4D97-AF65-F5344CB8AC3E}">
        <p14:creationId xmlns:p14="http://schemas.microsoft.com/office/powerpoint/2010/main" val="3742328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C396E-812E-4986-9774-4970B8CED524}"/>
              </a:ext>
            </a:extLst>
          </p:cNvPr>
          <p:cNvSpPr>
            <a:spLocks noGrp="1"/>
          </p:cNvSpPr>
          <p:nvPr>
            <p:ph type="title"/>
          </p:nvPr>
        </p:nvSpPr>
        <p:spPr/>
        <p:txBody>
          <a:bodyPr/>
          <a:lstStyle/>
          <a:p>
            <a:r>
              <a:rPr lang="en-US" dirty="0"/>
              <a:t>Methodology: analysis</a:t>
            </a:r>
          </a:p>
        </p:txBody>
      </p:sp>
      <p:sp>
        <p:nvSpPr>
          <p:cNvPr id="4" name="TextBox 3">
            <a:extLst>
              <a:ext uri="{FF2B5EF4-FFF2-40B4-BE49-F238E27FC236}">
                <a16:creationId xmlns:a16="http://schemas.microsoft.com/office/drawing/2014/main" id="{F304BB6C-3A5B-430C-A94E-66DF33BEDCE4}"/>
              </a:ext>
            </a:extLst>
          </p:cNvPr>
          <p:cNvSpPr txBox="1"/>
          <p:nvPr/>
        </p:nvSpPr>
        <p:spPr>
          <a:xfrm>
            <a:off x="204395" y="247426"/>
            <a:ext cx="11650532" cy="400110"/>
          </a:xfrm>
          <a:prstGeom prst="rect">
            <a:avLst/>
          </a:prstGeom>
          <a:noFill/>
        </p:spPr>
        <p:txBody>
          <a:bodyPr wrap="square" rtlCol="0">
            <a:spAutoFit/>
          </a:bodyPr>
          <a:lstStyle/>
          <a:p>
            <a:r>
              <a:rPr lang="en-US" dirty="0">
                <a:solidFill>
                  <a:schemeClr val="tx1">
                    <a:lumMod val="65000"/>
                  </a:schemeClr>
                </a:solidFill>
              </a:rPr>
              <a:t>Introduction		Literature Review		</a:t>
            </a:r>
            <a:r>
              <a:rPr lang="en-US" sz="2000" b="1" dirty="0"/>
              <a:t>Methodology</a:t>
            </a:r>
            <a:r>
              <a:rPr lang="en-US" dirty="0">
                <a:solidFill>
                  <a:schemeClr val="tx1">
                    <a:lumMod val="65000"/>
                  </a:schemeClr>
                </a:solidFill>
              </a:rPr>
              <a:t>		Challenges  		Anticipated Results 	Timeline</a:t>
            </a:r>
          </a:p>
        </p:txBody>
      </p:sp>
      <p:sp>
        <p:nvSpPr>
          <p:cNvPr id="16" name="Content Placeholder 15">
            <a:extLst>
              <a:ext uri="{FF2B5EF4-FFF2-40B4-BE49-F238E27FC236}">
                <a16:creationId xmlns:a16="http://schemas.microsoft.com/office/drawing/2014/main" id="{7D3A5737-C724-445B-9ED8-2E5837D06D49}"/>
              </a:ext>
            </a:extLst>
          </p:cNvPr>
          <p:cNvSpPr>
            <a:spLocks noGrp="1"/>
          </p:cNvSpPr>
          <p:nvPr>
            <p:ph idx="1"/>
          </p:nvPr>
        </p:nvSpPr>
        <p:spPr>
          <a:xfrm>
            <a:off x="685801" y="2142067"/>
            <a:ext cx="10131425" cy="4266684"/>
          </a:xfrm>
        </p:spPr>
        <p:txBody>
          <a:bodyPr>
            <a:normAutofit lnSpcReduction="10000"/>
          </a:bodyPr>
          <a:lstStyle/>
          <a:p>
            <a:pPr marL="0" indent="0">
              <a:buNone/>
            </a:pPr>
            <a:r>
              <a:rPr lang="en-US" sz="2400" dirty="0"/>
              <a:t>Data Exploration (ArcMap)</a:t>
            </a:r>
          </a:p>
          <a:p>
            <a:pPr lvl="1"/>
            <a:r>
              <a:rPr lang="en-US" sz="2200" dirty="0">
                <a:effectLst/>
                <a:latin typeface="Calibri" panose="020F0502020204030204" pitchFamily="34" charset="0"/>
                <a:ea typeface="Calibri" panose="020F0502020204030204" pitchFamily="34" charset="0"/>
                <a:cs typeface="Times New Roman" panose="02020603050405020304" pitchFamily="18" charset="0"/>
              </a:rPr>
              <a:t>How is routing information stored?</a:t>
            </a:r>
          </a:p>
          <a:p>
            <a:pPr lvl="1"/>
            <a:r>
              <a:rPr lang="en-US" sz="2200" dirty="0">
                <a:latin typeface="Calibri" panose="020F0502020204030204" pitchFamily="34" charset="0"/>
                <a:cs typeface="Times New Roman" panose="02020603050405020304" pitchFamily="18" charset="0"/>
              </a:rPr>
              <a:t>Working toward flexibility to support untested schemas.</a:t>
            </a:r>
          </a:p>
          <a:p>
            <a:pPr marL="457200" lvl="1" indent="0">
              <a:buNone/>
            </a:pPr>
            <a:endParaRPr lang="en-US" sz="2000" dirty="0"/>
          </a:p>
          <a:p>
            <a:pPr marL="0" indent="0">
              <a:buNone/>
            </a:pPr>
            <a:r>
              <a:rPr lang="en-US" sz="2400" dirty="0"/>
              <a:t>Coding (Python)</a:t>
            </a:r>
          </a:p>
          <a:p>
            <a:pPr marL="0" indent="0">
              <a:buNone/>
            </a:pPr>
            <a:endParaRPr lang="en-US" sz="2400" dirty="0"/>
          </a:p>
          <a:p>
            <a:pPr marL="0" indent="0">
              <a:buNone/>
            </a:pPr>
            <a:r>
              <a:rPr lang="en-US" sz="2400" dirty="0"/>
              <a:t>Sample Data Evaluation</a:t>
            </a:r>
          </a:p>
          <a:p>
            <a:pPr lvl="1"/>
            <a:r>
              <a:rPr lang="en-US" sz="2200" dirty="0">
                <a:effectLst/>
                <a:latin typeface="Calibri" panose="020F0502020204030204" pitchFamily="34" charset="0"/>
                <a:ea typeface="Calibri" panose="020F0502020204030204" pitchFamily="34" charset="0"/>
                <a:cs typeface="Times New Roman" panose="02020603050405020304" pitchFamily="18" charset="0"/>
              </a:rPr>
              <a:t>OSM vs. Utah AGRC Street Network</a:t>
            </a:r>
          </a:p>
          <a:p>
            <a:pPr lvl="1"/>
            <a:r>
              <a:rPr lang="en-US" sz="2200" dirty="0">
                <a:latin typeface="Calibri" panose="020F0502020204030204" pitchFamily="34" charset="0"/>
                <a:cs typeface="Times New Roman" panose="02020603050405020304" pitchFamily="18" charset="0"/>
              </a:rPr>
              <a:t>OSM vs. HERE Map Data</a:t>
            </a:r>
          </a:p>
          <a:p>
            <a:pPr marL="0" indent="0">
              <a:buNone/>
            </a:pPr>
            <a:endParaRPr lang="en-US" sz="2400" dirty="0"/>
          </a:p>
        </p:txBody>
      </p:sp>
    </p:spTree>
    <p:extLst>
      <p:ext uri="{BB962C8B-B14F-4D97-AF65-F5344CB8AC3E}">
        <p14:creationId xmlns:p14="http://schemas.microsoft.com/office/powerpoint/2010/main" val="3074749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C396E-812E-4986-9774-4970B8CED524}"/>
              </a:ext>
            </a:extLst>
          </p:cNvPr>
          <p:cNvSpPr>
            <a:spLocks noGrp="1"/>
          </p:cNvSpPr>
          <p:nvPr>
            <p:ph type="title"/>
          </p:nvPr>
        </p:nvSpPr>
        <p:spPr/>
        <p:txBody>
          <a:bodyPr/>
          <a:lstStyle/>
          <a:p>
            <a:r>
              <a:rPr lang="en-US" dirty="0"/>
              <a:t>Methodology: Concept diagram</a:t>
            </a:r>
          </a:p>
        </p:txBody>
      </p:sp>
      <p:sp>
        <p:nvSpPr>
          <p:cNvPr id="4" name="TextBox 3">
            <a:extLst>
              <a:ext uri="{FF2B5EF4-FFF2-40B4-BE49-F238E27FC236}">
                <a16:creationId xmlns:a16="http://schemas.microsoft.com/office/drawing/2014/main" id="{F304BB6C-3A5B-430C-A94E-66DF33BEDCE4}"/>
              </a:ext>
            </a:extLst>
          </p:cNvPr>
          <p:cNvSpPr txBox="1"/>
          <p:nvPr/>
        </p:nvSpPr>
        <p:spPr>
          <a:xfrm>
            <a:off x="204395" y="247426"/>
            <a:ext cx="11650532" cy="400110"/>
          </a:xfrm>
          <a:prstGeom prst="rect">
            <a:avLst/>
          </a:prstGeom>
          <a:noFill/>
        </p:spPr>
        <p:txBody>
          <a:bodyPr wrap="square" rtlCol="0">
            <a:spAutoFit/>
          </a:bodyPr>
          <a:lstStyle/>
          <a:p>
            <a:r>
              <a:rPr lang="en-US" dirty="0">
                <a:solidFill>
                  <a:schemeClr val="tx1">
                    <a:lumMod val="65000"/>
                  </a:schemeClr>
                </a:solidFill>
              </a:rPr>
              <a:t>Introduction		Literature Review		</a:t>
            </a:r>
            <a:r>
              <a:rPr lang="en-US" sz="2000" b="1" dirty="0"/>
              <a:t>Methodology</a:t>
            </a:r>
            <a:r>
              <a:rPr lang="en-US" dirty="0">
                <a:solidFill>
                  <a:schemeClr val="tx1">
                    <a:lumMod val="65000"/>
                  </a:schemeClr>
                </a:solidFill>
              </a:rPr>
              <a:t>		Challenges  		Anticipated Results 	Timeline</a:t>
            </a:r>
          </a:p>
        </p:txBody>
      </p:sp>
      <p:sp>
        <p:nvSpPr>
          <p:cNvPr id="7" name="Flowchart: Process 6">
            <a:extLst>
              <a:ext uri="{FF2B5EF4-FFF2-40B4-BE49-F238E27FC236}">
                <a16:creationId xmlns:a16="http://schemas.microsoft.com/office/drawing/2014/main" id="{36276866-6614-49C2-A51E-7179AE74F490}"/>
              </a:ext>
            </a:extLst>
          </p:cNvPr>
          <p:cNvSpPr/>
          <p:nvPr/>
        </p:nvSpPr>
        <p:spPr>
          <a:xfrm>
            <a:off x="2982172" y="2452885"/>
            <a:ext cx="1365664" cy="86796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Identify routing attributes</a:t>
            </a:r>
          </a:p>
        </p:txBody>
      </p:sp>
      <p:sp>
        <p:nvSpPr>
          <p:cNvPr id="8" name="Flowchart: Data 7">
            <a:extLst>
              <a:ext uri="{FF2B5EF4-FFF2-40B4-BE49-F238E27FC236}">
                <a16:creationId xmlns:a16="http://schemas.microsoft.com/office/drawing/2014/main" id="{DDA95C0C-5708-49F3-ABDE-4DB0F56DD28C}"/>
              </a:ext>
            </a:extLst>
          </p:cNvPr>
          <p:cNvSpPr/>
          <p:nvPr/>
        </p:nvSpPr>
        <p:spPr>
          <a:xfrm>
            <a:off x="857993" y="2532414"/>
            <a:ext cx="1511134" cy="713589"/>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Input dataset</a:t>
            </a:r>
          </a:p>
        </p:txBody>
      </p:sp>
      <p:sp>
        <p:nvSpPr>
          <p:cNvPr id="9" name="Flowchart: Decision 8">
            <a:extLst>
              <a:ext uri="{FF2B5EF4-FFF2-40B4-BE49-F238E27FC236}">
                <a16:creationId xmlns:a16="http://schemas.microsoft.com/office/drawing/2014/main" id="{7AD1459B-6317-4157-B49E-2FEB93C9FBFA}"/>
              </a:ext>
            </a:extLst>
          </p:cNvPr>
          <p:cNvSpPr/>
          <p:nvPr/>
        </p:nvSpPr>
        <p:spPr>
          <a:xfrm>
            <a:off x="4960880" y="2382167"/>
            <a:ext cx="1552735" cy="100940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User adjust</a:t>
            </a:r>
          </a:p>
        </p:txBody>
      </p:sp>
      <p:sp>
        <p:nvSpPr>
          <p:cNvPr id="11" name="Flowchart: Process 10">
            <a:extLst>
              <a:ext uri="{FF2B5EF4-FFF2-40B4-BE49-F238E27FC236}">
                <a16:creationId xmlns:a16="http://schemas.microsoft.com/office/drawing/2014/main" id="{B6457636-2009-4617-9B60-96D74816FF4E}"/>
              </a:ext>
            </a:extLst>
          </p:cNvPr>
          <p:cNvSpPr/>
          <p:nvPr/>
        </p:nvSpPr>
        <p:spPr>
          <a:xfrm>
            <a:off x="7126659" y="2452884"/>
            <a:ext cx="1365664" cy="86796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Build attribute dictionary</a:t>
            </a:r>
          </a:p>
        </p:txBody>
      </p:sp>
      <p:sp>
        <p:nvSpPr>
          <p:cNvPr id="10" name="Flowchart: Display 9">
            <a:extLst>
              <a:ext uri="{FF2B5EF4-FFF2-40B4-BE49-F238E27FC236}">
                <a16:creationId xmlns:a16="http://schemas.microsoft.com/office/drawing/2014/main" id="{1D693EFA-0D83-4905-AD08-250729FA97A7}"/>
              </a:ext>
            </a:extLst>
          </p:cNvPr>
          <p:cNvSpPr/>
          <p:nvPr/>
        </p:nvSpPr>
        <p:spPr>
          <a:xfrm>
            <a:off x="9209231" y="2065867"/>
            <a:ext cx="1827606" cy="867968"/>
          </a:xfrm>
          <a:prstGeom prst="flowChartDisp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Display attribute population</a:t>
            </a:r>
          </a:p>
        </p:txBody>
      </p:sp>
      <p:sp>
        <p:nvSpPr>
          <p:cNvPr id="12" name="Flowchart: Document 11">
            <a:extLst>
              <a:ext uri="{FF2B5EF4-FFF2-40B4-BE49-F238E27FC236}">
                <a16:creationId xmlns:a16="http://schemas.microsoft.com/office/drawing/2014/main" id="{717734AB-E9FD-4B04-B435-E2BE4B79B4BB}"/>
              </a:ext>
            </a:extLst>
          </p:cNvPr>
          <p:cNvSpPr/>
          <p:nvPr/>
        </p:nvSpPr>
        <p:spPr>
          <a:xfrm>
            <a:off x="9333407" y="3343974"/>
            <a:ext cx="1365664" cy="944526"/>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Report attribute</a:t>
            </a:r>
          </a:p>
          <a:p>
            <a:pPr algn="ctr"/>
            <a:r>
              <a:rPr lang="en-US" dirty="0"/>
              <a:t>%s</a:t>
            </a:r>
          </a:p>
        </p:txBody>
      </p:sp>
      <p:sp>
        <p:nvSpPr>
          <p:cNvPr id="13" name="Flowchart: Predefined Process 12">
            <a:extLst>
              <a:ext uri="{FF2B5EF4-FFF2-40B4-BE49-F238E27FC236}">
                <a16:creationId xmlns:a16="http://schemas.microsoft.com/office/drawing/2014/main" id="{D409F8BB-EF37-43A4-98E3-B146DF94F6AA}"/>
              </a:ext>
            </a:extLst>
          </p:cNvPr>
          <p:cNvSpPr/>
          <p:nvPr/>
        </p:nvSpPr>
        <p:spPr>
          <a:xfrm>
            <a:off x="1416863" y="4067005"/>
            <a:ext cx="1585356" cy="699548"/>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Assess data structure</a:t>
            </a:r>
          </a:p>
        </p:txBody>
      </p:sp>
      <p:cxnSp>
        <p:nvCxnSpPr>
          <p:cNvPr id="15" name="Straight Arrow Connector 14">
            <a:extLst>
              <a:ext uri="{FF2B5EF4-FFF2-40B4-BE49-F238E27FC236}">
                <a16:creationId xmlns:a16="http://schemas.microsoft.com/office/drawing/2014/main" id="{7F6AB51E-87C3-40EC-8B52-F01F4BB452AB}"/>
              </a:ext>
            </a:extLst>
          </p:cNvPr>
          <p:cNvCxnSpPr>
            <a:cxnSpLocks/>
            <a:stCxn id="8" idx="5"/>
            <a:endCxn id="7" idx="1"/>
          </p:cNvCxnSpPr>
          <p:nvPr/>
        </p:nvCxnSpPr>
        <p:spPr>
          <a:xfrm flipV="1">
            <a:off x="2218014" y="2886869"/>
            <a:ext cx="764158" cy="2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3909814-3F62-43AF-B0B1-AA99A62B8B89}"/>
              </a:ext>
            </a:extLst>
          </p:cNvPr>
          <p:cNvCxnSpPr>
            <a:stCxn id="7" idx="3"/>
            <a:endCxn id="9" idx="1"/>
          </p:cNvCxnSpPr>
          <p:nvPr/>
        </p:nvCxnSpPr>
        <p:spPr>
          <a:xfrm>
            <a:off x="4347836" y="2886869"/>
            <a:ext cx="6130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4A4BFBD-7AB2-4724-8C76-F48D31E68E5C}"/>
              </a:ext>
            </a:extLst>
          </p:cNvPr>
          <p:cNvCxnSpPr>
            <a:cxnSpLocks/>
            <a:stCxn id="9" idx="3"/>
            <a:endCxn id="11" idx="1"/>
          </p:cNvCxnSpPr>
          <p:nvPr/>
        </p:nvCxnSpPr>
        <p:spPr>
          <a:xfrm flipV="1">
            <a:off x="6513615" y="2886868"/>
            <a:ext cx="61304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EECE9E5-B23B-4B15-B2B4-FBBF67FC2FE1}"/>
              </a:ext>
            </a:extLst>
          </p:cNvPr>
          <p:cNvCxnSpPr>
            <a:stCxn id="11" idx="3"/>
            <a:endCxn id="10" idx="1"/>
          </p:cNvCxnSpPr>
          <p:nvPr/>
        </p:nvCxnSpPr>
        <p:spPr>
          <a:xfrm flipV="1">
            <a:off x="8492323" y="2499851"/>
            <a:ext cx="716908" cy="3870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98CE6AF-A7BF-4B5C-9DD7-A672478D292F}"/>
              </a:ext>
            </a:extLst>
          </p:cNvPr>
          <p:cNvCxnSpPr>
            <a:stCxn id="11" idx="3"/>
            <a:endCxn id="12" idx="1"/>
          </p:cNvCxnSpPr>
          <p:nvPr/>
        </p:nvCxnSpPr>
        <p:spPr>
          <a:xfrm>
            <a:off x="8492323" y="2886868"/>
            <a:ext cx="841084" cy="9293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Flowchart: Predefined Process 29">
            <a:extLst>
              <a:ext uri="{FF2B5EF4-FFF2-40B4-BE49-F238E27FC236}">
                <a16:creationId xmlns:a16="http://schemas.microsoft.com/office/drawing/2014/main" id="{33BDA1AF-E81D-4881-A6A0-45FECF7BD093}"/>
              </a:ext>
            </a:extLst>
          </p:cNvPr>
          <p:cNvSpPr/>
          <p:nvPr/>
        </p:nvSpPr>
        <p:spPr>
          <a:xfrm>
            <a:off x="1416862" y="5181306"/>
            <a:ext cx="1585357" cy="699548"/>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Apply regular expressions</a:t>
            </a:r>
          </a:p>
        </p:txBody>
      </p:sp>
      <p:cxnSp>
        <p:nvCxnSpPr>
          <p:cNvPr id="32" name="Connector: Elbow 31">
            <a:extLst>
              <a:ext uri="{FF2B5EF4-FFF2-40B4-BE49-F238E27FC236}">
                <a16:creationId xmlns:a16="http://schemas.microsoft.com/office/drawing/2014/main" id="{388D07C2-A107-4B0F-9029-9EBC701F4C4F}"/>
              </a:ext>
            </a:extLst>
          </p:cNvPr>
          <p:cNvCxnSpPr>
            <a:cxnSpLocks/>
            <a:stCxn id="7" idx="2"/>
            <a:endCxn id="13" idx="3"/>
          </p:cNvCxnSpPr>
          <p:nvPr/>
        </p:nvCxnSpPr>
        <p:spPr>
          <a:xfrm rot="5400000">
            <a:off x="2785649" y="3537424"/>
            <a:ext cx="1095926" cy="662785"/>
          </a:xfrm>
          <a:prstGeom prst="bent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0881B13A-5469-4C2A-9674-330D765DDB00}"/>
              </a:ext>
            </a:extLst>
          </p:cNvPr>
          <p:cNvCxnSpPr>
            <a:cxnSpLocks/>
            <a:stCxn id="7" idx="2"/>
            <a:endCxn id="30" idx="3"/>
          </p:cNvCxnSpPr>
          <p:nvPr/>
        </p:nvCxnSpPr>
        <p:spPr>
          <a:xfrm rot="5400000">
            <a:off x="2228499" y="4094574"/>
            <a:ext cx="2210227" cy="662785"/>
          </a:xfrm>
          <a:prstGeom prst="bent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Flowchart: Predefined Process 35">
            <a:extLst>
              <a:ext uri="{FF2B5EF4-FFF2-40B4-BE49-F238E27FC236}">
                <a16:creationId xmlns:a16="http://schemas.microsoft.com/office/drawing/2014/main" id="{0A1194C5-6C44-45DE-975F-4D920DD41A4D}"/>
              </a:ext>
            </a:extLst>
          </p:cNvPr>
          <p:cNvSpPr/>
          <p:nvPr/>
        </p:nvSpPr>
        <p:spPr>
          <a:xfrm>
            <a:off x="3843303" y="4076192"/>
            <a:ext cx="1585356" cy="699548"/>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Propose identified attributes</a:t>
            </a:r>
          </a:p>
        </p:txBody>
      </p:sp>
      <p:sp>
        <p:nvSpPr>
          <p:cNvPr id="41" name="Flowchart: Predefined Process 40">
            <a:extLst>
              <a:ext uri="{FF2B5EF4-FFF2-40B4-BE49-F238E27FC236}">
                <a16:creationId xmlns:a16="http://schemas.microsoft.com/office/drawing/2014/main" id="{2328C13A-BB7F-4C59-8B89-E390098F75F9}"/>
              </a:ext>
            </a:extLst>
          </p:cNvPr>
          <p:cNvSpPr/>
          <p:nvPr/>
        </p:nvSpPr>
        <p:spPr>
          <a:xfrm>
            <a:off x="3843303" y="5181306"/>
            <a:ext cx="1585356" cy="699548"/>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Process changes</a:t>
            </a:r>
          </a:p>
        </p:txBody>
      </p:sp>
      <p:cxnSp>
        <p:nvCxnSpPr>
          <p:cNvPr id="42" name="Connector: Elbow 41">
            <a:extLst>
              <a:ext uri="{FF2B5EF4-FFF2-40B4-BE49-F238E27FC236}">
                <a16:creationId xmlns:a16="http://schemas.microsoft.com/office/drawing/2014/main" id="{E08320C0-DED2-46F2-9C94-B29595C09FED}"/>
              </a:ext>
            </a:extLst>
          </p:cNvPr>
          <p:cNvCxnSpPr>
            <a:cxnSpLocks/>
            <a:stCxn id="9" idx="2"/>
            <a:endCxn id="36" idx="3"/>
          </p:cNvCxnSpPr>
          <p:nvPr/>
        </p:nvCxnSpPr>
        <p:spPr>
          <a:xfrm rot="5400000">
            <a:off x="5065756" y="3754474"/>
            <a:ext cx="1034396" cy="308589"/>
          </a:xfrm>
          <a:prstGeom prst="bent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id="{3C20AA27-D399-4308-AD74-BC43E136B5E1}"/>
              </a:ext>
            </a:extLst>
          </p:cNvPr>
          <p:cNvCxnSpPr>
            <a:cxnSpLocks/>
            <a:stCxn id="9" idx="2"/>
            <a:endCxn id="41" idx="3"/>
          </p:cNvCxnSpPr>
          <p:nvPr/>
        </p:nvCxnSpPr>
        <p:spPr>
          <a:xfrm rot="5400000">
            <a:off x="4513199" y="4307031"/>
            <a:ext cx="2139510" cy="308589"/>
          </a:xfrm>
          <a:prstGeom prst="bent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794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C396E-812E-4986-9774-4970B8CED524}"/>
              </a:ext>
            </a:extLst>
          </p:cNvPr>
          <p:cNvSpPr>
            <a:spLocks noGrp="1"/>
          </p:cNvSpPr>
          <p:nvPr>
            <p:ph type="title"/>
          </p:nvPr>
        </p:nvSpPr>
        <p:spPr/>
        <p:txBody>
          <a:bodyPr/>
          <a:lstStyle/>
          <a:p>
            <a:r>
              <a:rPr lang="en-US" dirty="0"/>
              <a:t>Methodology: regular expressions</a:t>
            </a:r>
          </a:p>
        </p:txBody>
      </p:sp>
      <p:sp>
        <p:nvSpPr>
          <p:cNvPr id="4" name="TextBox 3">
            <a:extLst>
              <a:ext uri="{FF2B5EF4-FFF2-40B4-BE49-F238E27FC236}">
                <a16:creationId xmlns:a16="http://schemas.microsoft.com/office/drawing/2014/main" id="{F304BB6C-3A5B-430C-A94E-66DF33BEDCE4}"/>
              </a:ext>
            </a:extLst>
          </p:cNvPr>
          <p:cNvSpPr txBox="1"/>
          <p:nvPr/>
        </p:nvSpPr>
        <p:spPr>
          <a:xfrm>
            <a:off x="204395" y="247426"/>
            <a:ext cx="11650532" cy="400110"/>
          </a:xfrm>
          <a:prstGeom prst="rect">
            <a:avLst/>
          </a:prstGeom>
          <a:noFill/>
        </p:spPr>
        <p:txBody>
          <a:bodyPr wrap="square" rtlCol="0">
            <a:spAutoFit/>
          </a:bodyPr>
          <a:lstStyle/>
          <a:p>
            <a:r>
              <a:rPr lang="en-US" dirty="0">
                <a:solidFill>
                  <a:schemeClr val="tx1">
                    <a:lumMod val="65000"/>
                  </a:schemeClr>
                </a:solidFill>
              </a:rPr>
              <a:t>Introduction		Literature Review		</a:t>
            </a:r>
            <a:r>
              <a:rPr lang="en-US" sz="2000" b="1" dirty="0"/>
              <a:t>Methodology</a:t>
            </a:r>
            <a:r>
              <a:rPr lang="en-US" dirty="0">
                <a:solidFill>
                  <a:schemeClr val="tx1">
                    <a:lumMod val="65000"/>
                  </a:schemeClr>
                </a:solidFill>
              </a:rPr>
              <a:t>		Challenges  		Anticipated Results 	Timeline</a:t>
            </a:r>
          </a:p>
        </p:txBody>
      </p:sp>
      <p:sp>
        <p:nvSpPr>
          <p:cNvPr id="16" name="Content Placeholder 15">
            <a:extLst>
              <a:ext uri="{FF2B5EF4-FFF2-40B4-BE49-F238E27FC236}">
                <a16:creationId xmlns:a16="http://schemas.microsoft.com/office/drawing/2014/main" id="{7D3A5737-C724-445B-9ED8-2E5837D06D49}"/>
              </a:ext>
            </a:extLst>
          </p:cNvPr>
          <p:cNvSpPr>
            <a:spLocks noGrp="1"/>
          </p:cNvSpPr>
          <p:nvPr>
            <p:ph idx="1"/>
          </p:nvPr>
        </p:nvSpPr>
        <p:spPr>
          <a:xfrm>
            <a:off x="540681" y="1266572"/>
            <a:ext cx="6525321" cy="2895666"/>
          </a:xfrm>
        </p:spPr>
        <p:txBody>
          <a:bodyPr>
            <a:normAutofit lnSpcReduction="10000"/>
          </a:bodyPr>
          <a:lstStyle/>
          <a:p>
            <a:pPr marL="0" indent="0">
              <a:buNone/>
            </a:pPr>
            <a:endParaRPr lang="en-US" sz="2400" dirty="0"/>
          </a:p>
          <a:p>
            <a:pPr marL="0" indent="0">
              <a:buNone/>
            </a:pPr>
            <a:r>
              <a:rPr lang="en-US" sz="2400" dirty="0"/>
              <a:t>Regular expressions are used to identify sequences of characters in a string.</a:t>
            </a:r>
          </a:p>
          <a:p>
            <a:pPr lvl="1"/>
            <a:r>
              <a:rPr lang="en-US" sz="2200" dirty="0"/>
              <a:t>Basic key word or abbreviation matching for field names</a:t>
            </a:r>
          </a:p>
          <a:p>
            <a:pPr lvl="1"/>
            <a:r>
              <a:rPr lang="en-US" sz="2200" dirty="0"/>
              <a:t>More complex matching using groups and symbol sequences</a:t>
            </a:r>
          </a:p>
        </p:txBody>
      </p:sp>
      <p:pic>
        <p:nvPicPr>
          <p:cNvPr id="5" name="Picture 4">
            <a:extLst>
              <a:ext uri="{FF2B5EF4-FFF2-40B4-BE49-F238E27FC236}">
                <a16:creationId xmlns:a16="http://schemas.microsoft.com/office/drawing/2014/main" id="{F02159C1-A34C-4ADA-B7AD-997BF6E1A7AC}"/>
              </a:ext>
            </a:extLst>
          </p:cNvPr>
          <p:cNvPicPr>
            <a:picLocks noChangeAspect="1"/>
          </p:cNvPicPr>
          <p:nvPr/>
        </p:nvPicPr>
        <p:blipFill rotWithShape="1">
          <a:blip r:embed="rId2"/>
          <a:srcRect b="26593"/>
          <a:stretch/>
        </p:blipFill>
        <p:spPr>
          <a:xfrm>
            <a:off x="853708" y="4264160"/>
            <a:ext cx="10131424" cy="2405344"/>
          </a:xfrm>
          <a:prstGeom prst="rect">
            <a:avLst/>
          </a:prstGeom>
        </p:spPr>
      </p:pic>
      <p:pic>
        <p:nvPicPr>
          <p:cNvPr id="9" name="Picture 8">
            <a:extLst>
              <a:ext uri="{FF2B5EF4-FFF2-40B4-BE49-F238E27FC236}">
                <a16:creationId xmlns:a16="http://schemas.microsoft.com/office/drawing/2014/main" id="{3CD71F53-651F-4C97-8578-D539F8992773}"/>
              </a:ext>
            </a:extLst>
          </p:cNvPr>
          <p:cNvPicPr>
            <a:picLocks noChangeAspect="1"/>
          </p:cNvPicPr>
          <p:nvPr/>
        </p:nvPicPr>
        <p:blipFill>
          <a:blip r:embed="rId3"/>
          <a:stretch>
            <a:fillRect/>
          </a:stretch>
        </p:blipFill>
        <p:spPr>
          <a:xfrm>
            <a:off x="7268333" y="1952130"/>
            <a:ext cx="4067743" cy="2210108"/>
          </a:xfrm>
          <a:prstGeom prst="rect">
            <a:avLst/>
          </a:prstGeom>
        </p:spPr>
      </p:pic>
    </p:spTree>
    <p:extLst>
      <p:ext uri="{BB962C8B-B14F-4D97-AF65-F5344CB8AC3E}">
        <p14:creationId xmlns:p14="http://schemas.microsoft.com/office/powerpoint/2010/main" val="2889056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C396E-812E-4986-9774-4970B8CED524}"/>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DF29BCBF-D689-478C-8AC2-5C0C1179FE56}"/>
              </a:ext>
            </a:extLst>
          </p:cNvPr>
          <p:cNvSpPr>
            <a:spLocks noGrp="1"/>
          </p:cNvSpPr>
          <p:nvPr>
            <p:ph idx="1"/>
          </p:nvPr>
        </p:nvSpPr>
        <p:spPr>
          <a:xfrm>
            <a:off x="685801" y="1850315"/>
            <a:ext cx="11169126" cy="4679577"/>
          </a:xfrm>
        </p:spPr>
        <p:txBody>
          <a:bodyPr>
            <a:norm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Geospatial data schemas vary significantly:</a:t>
            </a:r>
          </a:p>
          <a:p>
            <a:pPr lvl="1"/>
            <a:r>
              <a:rPr lang="en-US" sz="2200" dirty="0">
                <a:latin typeface="Calibri" panose="020F0502020204030204" pitchFamily="34" charset="0"/>
                <a:ea typeface="Calibri" panose="020F0502020204030204" pitchFamily="34" charset="0"/>
                <a:cs typeface="Times New Roman" panose="02020603050405020304" pitchFamily="18" charset="0"/>
              </a:rPr>
              <a:t>A</a:t>
            </a:r>
            <a:r>
              <a:rPr lang="en-US" sz="2200" dirty="0">
                <a:effectLst/>
                <a:latin typeface="Calibri" panose="020F0502020204030204" pitchFamily="34" charset="0"/>
                <a:ea typeface="Calibri" panose="020F0502020204030204" pitchFamily="34" charset="0"/>
                <a:cs typeface="Times New Roman" panose="02020603050405020304" pitchFamily="18" charset="0"/>
              </a:rPr>
              <a:t>re bridges and tunnels split out as separate features or associated with road segments? </a:t>
            </a:r>
          </a:p>
          <a:p>
            <a:pPr lvl="1"/>
            <a:r>
              <a:rPr lang="en-US" sz="2200" dirty="0">
                <a:latin typeface="Calibri" panose="020F0502020204030204" pitchFamily="34" charset="0"/>
                <a:ea typeface="Calibri" panose="020F0502020204030204" pitchFamily="34" charset="0"/>
                <a:cs typeface="Times New Roman" panose="02020603050405020304" pitchFamily="18" charset="0"/>
              </a:rPr>
              <a:t>H</a:t>
            </a:r>
            <a:r>
              <a:rPr lang="en-US" sz="2200" dirty="0">
                <a:effectLst/>
                <a:latin typeface="Calibri" panose="020F0502020204030204" pitchFamily="34" charset="0"/>
                <a:ea typeface="Calibri" panose="020F0502020204030204" pitchFamily="34" charset="0"/>
                <a:cs typeface="Times New Roman" panose="02020603050405020304" pitchFamily="18" charset="0"/>
              </a:rPr>
              <a:t>ow are attributes named?</a:t>
            </a:r>
          </a:p>
          <a:p>
            <a:pPr lvl="1"/>
            <a:r>
              <a:rPr lang="en-US" sz="2200" dirty="0">
                <a:latin typeface="Calibri" panose="020F0502020204030204" pitchFamily="34" charset="0"/>
                <a:ea typeface="Calibri" panose="020F0502020204030204" pitchFamily="34" charset="0"/>
                <a:cs typeface="Times New Roman" panose="02020603050405020304" pitchFamily="18" charset="0"/>
              </a:rPr>
              <a:t>I</a:t>
            </a:r>
            <a:r>
              <a:rPr lang="en-US" sz="2200" dirty="0">
                <a:effectLst/>
                <a:latin typeface="Calibri" panose="020F0502020204030204" pitchFamily="34" charset="0"/>
                <a:ea typeface="Calibri" panose="020F0502020204030204" pitchFamily="34" charset="0"/>
                <a:cs typeface="Times New Roman" panose="02020603050405020304" pitchFamily="18" charset="0"/>
              </a:rPr>
              <a:t>t may be unrealistic to design a tool to seamlessly work across a broad range of schemas. </a:t>
            </a:r>
          </a:p>
          <a:p>
            <a:pPr lvl="1"/>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Calibri" panose="020F0502020204030204" pitchFamily="34" charset="0"/>
                <a:ea typeface="Calibri" panose="020F0502020204030204" pitchFamily="34" charset="0"/>
                <a:cs typeface="Times New Roman" panose="02020603050405020304" pitchFamily="18" charset="0"/>
              </a:rPr>
              <a:t>The highest-quality routing data, such as from c</a:t>
            </a:r>
            <a:r>
              <a:rPr lang="en-US" sz="2400" dirty="0">
                <a:effectLst/>
                <a:latin typeface="Calibri" panose="020F0502020204030204" pitchFamily="34" charset="0"/>
                <a:ea typeface="Calibri" panose="020F0502020204030204" pitchFamily="34" charset="0"/>
                <a:cs typeface="Times New Roman" panose="02020603050405020304" pitchFamily="18" charset="0"/>
              </a:rPr>
              <a:t>ommercial trucking and military routing information may be proprietary in many cases. </a:t>
            </a:r>
          </a:p>
          <a:p>
            <a:pPr lvl="1"/>
            <a:r>
              <a:rPr lang="en-US" sz="2200" dirty="0">
                <a:effectLst/>
                <a:latin typeface="Calibri" panose="020F0502020204030204" pitchFamily="34" charset="0"/>
                <a:ea typeface="Calibri" panose="020F0502020204030204" pitchFamily="34" charset="0"/>
                <a:cs typeface="Times New Roman" panose="02020603050405020304" pitchFamily="18" charset="0"/>
              </a:rPr>
              <a:t>High probability that available datasets will rate poorly in terms of routing attribute completeness. </a:t>
            </a:r>
          </a:p>
          <a:p>
            <a:pPr marL="0" indent="0">
              <a:buNone/>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304BB6C-3A5B-430C-A94E-66DF33BEDCE4}"/>
              </a:ext>
            </a:extLst>
          </p:cNvPr>
          <p:cNvSpPr txBox="1"/>
          <p:nvPr/>
        </p:nvSpPr>
        <p:spPr>
          <a:xfrm>
            <a:off x="204395" y="247426"/>
            <a:ext cx="11650532" cy="400110"/>
          </a:xfrm>
          <a:prstGeom prst="rect">
            <a:avLst/>
          </a:prstGeom>
          <a:noFill/>
        </p:spPr>
        <p:txBody>
          <a:bodyPr wrap="square" rtlCol="0">
            <a:spAutoFit/>
          </a:bodyPr>
          <a:lstStyle/>
          <a:p>
            <a:r>
              <a:rPr lang="en-US" dirty="0">
                <a:solidFill>
                  <a:schemeClr val="tx1">
                    <a:lumMod val="65000"/>
                  </a:schemeClr>
                </a:solidFill>
              </a:rPr>
              <a:t>Introduction		Literature Review		Methodology		</a:t>
            </a:r>
            <a:r>
              <a:rPr lang="en-US" sz="2000" b="1" dirty="0"/>
              <a:t>Challenges</a:t>
            </a:r>
            <a:r>
              <a:rPr lang="en-US" dirty="0">
                <a:solidFill>
                  <a:schemeClr val="tx1">
                    <a:lumMod val="65000"/>
                  </a:schemeClr>
                </a:solidFill>
              </a:rPr>
              <a:t>  		Anticipated Results 	Timeline</a:t>
            </a:r>
          </a:p>
        </p:txBody>
      </p:sp>
    </p:spTree>
    <p:extLst>
      <p:ext uri="{BB962C8B-B14F-4D97-AF65-F5344CB8AC3E}">
        <p14:creationId xmlns:p14="http://schemas.microsoft.com/office/powerpoint/2010/main" val="3781953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C396E-812E-4986-9774-4970B8CED524}"/>
              </a:ext>
            </a:extLst>
          </p:cNvPr>
          <p:cNvSpPr>
            <a:spLocks noGrp="1"/>
          </p:cNvSpPr>
          <p:nvPr>
            <p:ph type="title"/>
          </p:nvPr>
        </p:nvSpPr>
        <p:spPr/>
        <p:txBody>
          <a:bodyPr/>
          <a:lstStyle/>
          <a:p>
            <a:r>
              <a:rPr lang="en-US" dirty="0"/>
              <a:t>Problem Description</a:t>
            </a:r>
          </a:p>
        </p:txBody>
      </p:sp>
      <p:sp>
        <p:nvSpPr>
          <p:cNvPr id="3" name="Content Placeholder 2">
            <a:extLst>
              <a:ext uri="{FF2B5EF4-FFF2-40B4-BE49-F238E27FC236}">
                <a16:creationId xmlns:a16="http://schemas.microsoft.com/office/drawing/2014/main" id="{DF29BCBF-D689-478C-8AC2-5C0C1179FE56}"/>
              </a:ext>
            </a:extLst>
          </p:cNvPr>
          <p:cNvSpPr>
            <a:spLocks noGrp="1"/>
          </p:cNvSpPr>
          <p:nvPr>
            <p:ph idx="1"/>
          </p:nvPr>
        </p:nvSpPr>
        <p:spPr>
          <a:xfrm>
            <a:off x="685801" y="1850315"/>
            <a:ext cx="11169126" cy="4679577"/>
          </a:xfrm>
        </p:spPr>
        <p:txBody>
          <a:bodyPr>
            <a:normAutofit lnSpcReduction="10000"/>
          </a:bodyPr>
          <a:lstStyle/>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How can the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routability</a:t>
            </a:r>
            <a:r>
              <a:rPr lang="en-US" sz="2400" dirty="0">
                <a:effectLst/>
                <a:latin typeface="Calibri" panose="020F0502020204030204" pitchFamily="34" charset="0"/>
                <a:ea typeface="Calibri" panose="020F0502020204030204" pitchFamily="34" charset="0"/>
                <a:cs typeface="Times New Roman" panose="02020603050405020304" pitchFamily="18" charset="0"/>
              </a:rPr>
              <a:t> of a feature dataset road network be efficiently and effectively assessed?</a:t>
            </a:r>
          </a:p>
          <a:p>
            <a:pPr lvl="1"/>
            <a:r>
              <a:rPr lang="en-US" sz="2200" dirty="0">
                <a:latin typeface="Calibri" panose="020F0502020204030204" pitchFamily="34" charset="0"/>
                <a:cs typeface="Times New Roman" panose="02020603050405020304" pitchFamily="18" charset="0"/>
              </a:rPr>
              <a:t>Road network datasets are often missing a large amount of routing information including:</a:t>
            </a:r>
          </a:p>
          <a:p>
            <a:pPr lvl="2"/>
            <a:r>
              <a:rPr lang="en-US" sz="2000" dirty="0">
                <a:latin typeface="Calibri" panose="020F0502020204030204" pitchFamily="34" charset="0"/>
                <a:cs typeface="Times New Roman" panose="02020603050405020304" pitchFamily="18" charset="0"/>
              </a:rPr>
              <a:t>Size and weight restrictions</a:t>
            </a:r>
          </a:p>
          <a:p>
            <a:pPr lvl="2"/>
            <a:r>
              <a:rPr lang="en-US" sz="2000" dirty="0">
                <a:latin typeface="Calibri" panose="020F0502020204030204" pitchFamily="34" charset="0"/>
                <a:cs typeface="Times New Roman" panose="02020603050405020304" pitchFamily="18" charset="0"/>
              </a:rPr>
              <a:t>Speed limits</a:t>
            </a:r>
          </a:p>
          <a:p>
            <a:pPr lvl="2"/>
            <a:r>
              <a:rPr lang="en-US" sz="2000" dirty="0">
                <a:latin typeface="Calibri" panose="020F0502020204030204" pitchFamily="34" charset="0"/>
                <a:cs typeface="Times New Roman" panose="02020603050405020304" pitchFamily="18" charset="0"/>
              </a:rPr>
              <a:t>Street directionality </a:t>
            </a:r>
          </a:p>
          <a:p>
            <a:pPr lvl="2"/>
            <a:r>
              <a:rPr lang="en-US" sz="2000" dirty="0">
                <a:latin typeface="Calibri" panose="020F0502020204030204" pitchFamily="34" charset="0"/>
                <a:cs typeface="Times New Roman" panose="02020603050405020304" pitchFamily="18" charset="0"/>
              </a:rPr>
              <a:t>Steep gradients</a:t>
            </a:r>
          </a:p>
          <a:p>
            <a:pPr lvl="1"/>
            <a:r>
              <a:rPr lang="en-US" sz="2200" dirty="0">
                <a:latin typeface="Calibri" panose="020F0502020204030204" pitchFamily="34" charset="0"/>
                <a:cs typeface="Times New Roman" panose="02020603050405020304" pitchFamily="18" charset="0"/>
              </a:rPr>
              <a:t>Road network validation tends to focus on geometries and topology</a:t>
            </a:r>
          </a:p>
          <a:p>
            <a:pPr lvl="1"/>
            <a:r>
              <a:rPr lang="en-US" sz="2200" dirty="0">
                <a:latin typeface="Calibri" panose="020F0502020204030204" pitchFamily="34" charset="0"/>
                <a:cs typeface="Times New Roman" panose="02020603050405020304" pitchFamily="18" charset="0"/>
              </a:rPr>
              <a:t>An existing approach might involve using manual selections in a GIS</a:t>
            </a:r>
          </a:p>
          <a:p>
            <a:pPr marL="0" indent="0">
              <a:buNone/>
            </a:pPr>
            <a:r>
              <a:rPr lang="en-US" sz="2400" dirty="0"/>
              <a:t>Assuming that the available data is sufficient for generating reliable routes can lead to potentially disastrous consequences.</a:t>
            </a:r>
          </a:p>
        </p:txBody>
      </p:sp>
      <p:sp>
        <p:nvSpPr>
          <p:cNvPr id="4" name="TextBox 3">
            <a:extLst>
              <a:ext uri="{FF2B5EF4-FFF2-40B4-BE49-F238E27FC236}">
                <a16:creationId xmlns:a16="http://schemas.microsoft.com/office/drawing/2014/main" id="{1DA66809-A229-4F2C-B079-ECA60E070745}"/>
              </a:ext>
            </a:extLst>
          </p:cNvPr>
          <p:cNvSpPr txBox="1"/>
          <p:nvPr/>
        </p:nvSpPr>
        <p:spPr>
          <a:xfrm>
            <a:off x="204395" y="247426"/>
            <a:ext cx="11650532" cy="400110"/>
          </a:xfrm>
          <a:prstGeom prst="rect">
            <a:avLst/>
          </a:prstGeom>
          <a:noFill/>
        </p:spPr>
        <p:txBody>
          <a:bodyPr wrap="square" rtlCol="0">
            <a:spAutoFit/>
          </a:bodyPr>
          <a:lstStyle/>
          <a:p>
            <a:r>
              <a:rPr lang="en-US" sz="2000" b="1" dirty="0"/>
              <a:t>Introduction</a:t>
            </a:r>
            <a:r>
              <a:rPr lang="en-US" dirty="0">
                <a:solidFill>
                  <a:schemeClr val="tx1">
                    <a:lumMod val="65000"/>
                  </a:schemeClr>
                </a:solidFill>
              </a:rPr>
              <a:t>		Literature Review		Methodology		Challenges   		Anticipated Results		 Timeline</a:t>
            </a:r>
          </a:p>
        </p:txBody>
      </p:sp>
    </p:spTree>
    <p:extLst>
      <p:ext uri="{BB962C8B-B14F-4D97-AF65-F5344CB8AC3E}">
        <p14:creationId xmlns:p14="http://schemas.microsoft.com/office/powerpoint/2010/main" val="187251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C396E-812E-4986-9774-4970B8CED524}"/>
              </a:ext>
            </a:extLst>
          </p:cNvPr>
          <p:cNvSpPr>
            <a:spLocks noGrp="1"/>
          </p:cNvSpPr>
          <p:nvPr>
            <p:ph type="title"/>
          </p:nvPr>
        </p:nvSpPr>
        <p:spPr/>
        <p:txBody>
          <a:bodyPr/>
          <a:lstStyle/>
          <a:p>
            <a:r>
              <a:rPr lang="en-US" dirty="0"/>
              <a:t>Anticipated results</a:t>
            </a:r>
          </a:p>
        </p:txBody>
      </p:sp>
      <p:sp>
        <p:nvSpPr>
          <p:cNvPr id="3" name="Content Placeholder 2">
            <a:extLst>
              <a:ext uri="{FF2B5EF4-FFF2-40B4-BE49-F238E27FC236}">
                <a16:creationId xmlns:a16="http://schemas.microsoft.com/office/drawing/2014/main" id="{DF29BCBF-D689-478C-8AC2-5C0C1179FE56}"/>
              </a:ext>
            </a:extLst>
          </p:cNvPr>
          <p:cNvSpPr>
            <a:spLocks noGrp="1"/>
          </p:cNvSpPr>
          <p:nvPr>
            <p:ph idx="1"/>
          </p:nvPr>
        </p:nvSpPr>
        <p:spPr>
          <a:xfrm>
            <a:off x="685801" y="1850315"/>
            <a:ext cx="11169126" cy="4679577"/>
          </a:xfrm>
        </p:spPr>
        <p:txBody>
          <a:bodyPr>
            <a:norm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Functioning script</a:t>
            </a:r>
          </a:p>
          <a:p>
            <a:pPr lvl="1"/>
            <a:r>
              <a:rPr lang="en-US" sz="2200" dirty="0">
                <a:latin typeface="Calibri" panose="020F0502020204030204" pitchFamily="34" charset="0"/>
                <a:ea typeface="Calibri" panose="020F0502020204030204" pitchFamily="34" charset="0"/>
                <a:cs typeface="Times New Roman" panose="02020603050405020304" pitchFamily="18" charset="0"/>
              </a:rPr>
              <a:t>Able to fully process all sample data at a minimum</a:t>
            </a:r>
          </a:p>
          <a:p>
            <a:pPr lvl="1"/>
            <a:r>
              <a:rPr lang="en-US" sz="2200" dirty="0">
                <a:effectLst/>
                <a:latin typeface="Calibri" panose="020F0502020204030204" pitchFamily="34" charset="0"/>
                <a:ea typeface="Calibri" panose="020F0502020204030204" pitchFamily="34" charset="0"/>
                <a:cs typeface="Times New Roman" panose="02020603050405020304" pitchFamily="18" charset="0"/>
              </a:rPr>
              <a:t>Able to </a:t>
            </a:r>
            <a:r>
              <a:rPr lang="en-US" sz="2200" dirty="0">
                <a:latin typeface="Calibri" panose="020F0502020204030204" pitchFamily="34" charset="0"/>
                <a:ea typeface="Calibri" panose="020F0502020204030204" pitchFamily="34" charset="0"/>
                <a:cs typeface="Times New Roman" panose="02020603050405020304" pitchFamily="18" charset="0"/>
              </a:rPr>
              <a:t>create shapefile outputs and attribution report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Times New Roman" panose="02020603050405020304" pitchFamily="18" charset="0"/>
              </a:rPr>
              <a:t>Low overall routing attribute population</a:t>
            </a:r>
          </a:p>
          <a:p>
            <a:pPr lvl="1"/>
            <a:r>
              <a:rPr lang="en-US" sz="2200" dirty="0">
                <a:effectLst/>
                <a:latin typeface="Calibri" panose="020F0502020204030204" pitchFamily="34" charset="0"/>
                <a:ea typeface="Calibri" panose="020F0502020204030204" pitchFamily="34" charset="0"/>
                <a:cs typeface="Times New Roman" panose="02020603050405020304" pitchFamily="18" charset="0"/>
              </a:rPr>
              <a:t>Speed limits and street directionality may be fairly consistently populated</a:t>
            </a:r>
          </a:p>
          <a:p>
            <a:pPr lvl="1"/>
            <a:r>
              <a:rPr lang="en-US" sz="2200" dirty="0">
                <a:latin typeface="Calibri" panose="020F0502020204030204" pitchFamily="34" charset="0"/>
                <a:ea typeface="Calibri" panose="020F0502020204030204" pitchFamily="34" charset="0"/>
                <a:cs typeface="Times New Roman" panose="02020603050405020304" pitchFamily="18" charset="0"/>
              </a:rPr>
              <a:t>Bridge/tunnel size and weight restrictions are likely to be scarce</a:t>
            </a:r>
          </a:p>
          <a:p>
            <a:pPr lvl="1"/>
            <a:r>
              <a:rPr lang="en-US" sz="2200" dirty="0">
                <a:effectLst/>
                <a:latin typeface="Calibri" panose="020F0502020204030204" pitchFamily="34" charset="0"/>
                <a:ea typeface="Calibri" panose="020F0502020204030204" pitchFamily="34" charset="0"/>
                <a:cs typeface="Times New Roman" panose="02020603050405020304" pitchFamily="18" charset="0"/>
              </a:rPr>
              <a:t>Major roads and urban areas may have more complete attribution</a:t>
            </a:r>
          </a:p>
        </p:txBody>
      </p:sp>
      <p:sp>
        <p:nvSpPr>
          <p:cNvPr id="4" name="TextBox 3">
            <a:extLst>
              <a:ext uri="{FF2B5EF4-FFF2-40B4-BE49-F238E27FC236}">
                <a16:creationId xmlns:a16="http://schemas.microsoft.com/office/drawing/2014/main" id="{F304BB6C-3A5B-430C-A94E-66DF33BEDCE4}"/>
              </a:ext>
            </a:extLst>
          </p:cNvPr>
          <p:cNvSpPr txBox="1"/>
          <p:nvPr/>
        </p:nvSpPr>
        <p:spPr>
          <a:xfrm>
            <a:off x="204395" y="247426"/>
            <a:ext cx="11650532" cy="400110"/>
          </a:xfrm>
          <a:prstGeom prst="rect">
            <a:avLst/>
          </a:prstGeom>
          <a:noFill/>
        </p:spPr>
        <p:txBody>
          <a:bodyPr wrap="square" rtlCol="0">
            <a:spAutoFit/>
          </a:bodyPr>
          <a:lstStyle/>
          <a:p>
            <a:r>
              <a:rPr lang="en-US" dirty="0">
                <a:solidFill>
                  <a:schemeClr val="tx1">
                    <a:lumMod val="65000"/>
                  </a:schemeClr>
                </a:solidFill>
              </a:rPr>
              <a:t>Introduction		Literature Review		Methodology		Challenges  	      </a:t>
            </a:r>
            <a:r>
              <a:rPr lang="en-US" sz="2000" b="1" dirty="0"/>
              <a:t>Anticipated Results</a:t>
            </a:r>
            <a:r>
              <a:rPr lang="en-US" dirty="0">
                <a:solidFill>
                  <a:schemeClr val="tx1">
                    <a:lumMod val="65000"/>
                  </a:schemeClr>
                </a:solidFill>
              </a:rPr>
              <a:t> 	      Timeline</a:t>
            </a:r>
          </a:p>
        </p:txBody>
      </p:sp>
    </p:spTree>
    <p:extLst>
      <p:ext uri="{BB962C8B-B14F-4D97-AF65-F5344CB8AC3E}">
        <p14:creationId xmlns:p14="http://schemas.microsoft.com/office/powerpoint/2010/main" val="2090596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C396E-812E-4986-9774-4970B8CED524}"/>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id="{DF29BCBF-D689-478C-8AC2-5C0C1179FE56}"/>
              </a:ext>
            </a:extLst>
          </p:cNvPr>
          <p:cNvSpPr>
            <a:spLocks noGrp="1"/>
          </p:cNvSpPr>
          <p:nvPr>
            <p:ph idx="1"/>
          </p:nvPr>
        </p:nvSpPr>
        <p:spPr>
          <a:xfrm>
            <a:off x="685801" y="1850315"/>
            <a:ext cx="11169126" cy="4679577"/>
          </a:xfrm>
        </p:spPr>
        <p:txBody>
          <a:bodyPr>
            <a:normAutofit/>
          </a:bodyPr>
          <a:lstStyle/>
          <a:p>
            <a:pPr>
              <a:spcAft>
                <a:spcPts val="1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May to September 2021: Data exploration and tool development</a:t>
            </a:r>
          </a:p>
          <a:p>
            <a:pPr>
              <a:spcAft>
                <a:spcPts val="1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October to December 2021: Data analysis and tool refinement</a:t>
            </a:r>
          </a:p>
          <a:p>
            <a:pPr>
              <a:spcAft>
                <a:spcPts val="1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January to April 2022: </a:t>
            </a:r>
            <a:r>
              <a:rPr lang="en-US" sz="2400" dirty="0">
                <a:latin typeface="Calibri" panose="020F0502020204030204" pitchFamily="34" charset="0"/>
                <a:ea typeface="Calibri" panose="020F0502020204030204" pitchFamily="34" charset="0"/>
                <a:cs typeface="Times New Roman" panose="02020603050405020304" pitchFamily="18" charset="0"/>
              </a:rPr>
              <a:t>Case study evaluation, w</a:t>
            </a:r>
            <a:r>
              <a:rPr lang="en-US" sz="2400" dirty="0">
                <a:effectLst/>
                <a:latin typeface="Calibri" panose="020F0502020204030204" pitchFamily="34" charset="0"/>
                <a:ea typeface="Calibri" panose="020F0502020204030204" pitchFamily="34" charset="0"/>
                <a:cs typeface="Times New Roman" panose="02020603050405020304" pitchFamily="18" charset="0"/>
              </a:rPr>
              <a:t>riteup and presentation</a:t>
            </a:r>
          </a:p>
          <a:p>
            <a:pPr lvl="1">
              <a:spcAft>
                <a:spcPts val="1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ESRI Dev Summit Spring 2022?</a:t>
            </a:r>
          </a:p>
          <a:p>
            <a:pPr marL="457200" lvl="1" indent="0">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200" dirty="0">
                <a:latin typeface="Calibri" panose="020F0502020204030204" pitchFamily="34" charset="0"/>
                <a:ea typeface="Calibri" panose="020F050202020403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304BB6C-3A5B-430C-A94E-66DF33BEDCE4}"/>
              </a:ext>
            </a:extLst>
          </p:cNvPr>
          <p:cNvSpPr txBox="1"/>
          <p:nvPr/>
        </p:nvSpPr>
        <p:spPr>
          <a:xfrm>
            <a:off x="204395" y="247426"/>
            <a:ext cx="11650532" cy="400110"/>
          </a:xfrm>
          <a:prstGeom prst="rect">
            <a:avLst/>
          </a:prstGeom>
          <a:noFill/>
        </p:spPr>
        <p:txBody>
          <a:bodyPr wrap="square" rtlCol="0">
            <a:spAutoFit/>
          </a:bodyPr>
          <a:lstStyle/>
          <a:p>
            <a:r>
              <a:rPr lang="en-US" dirty="0">
                <a:solidFill>
                  <a:schemeClr val="tx1">
                    <a:lumMod val="65000"/>
                  </a:schemeClr>
                </a:solidFill>
              </a:rPr>
              <a:t>Introduction		Literature Review		Methodology		Challenges  	      Anticipated Results 	      </a:t>
            </a:r>
            <a:r>
              <a:rPr lang="en-US" sz="2000" b="1" dirty="0"/>
              <a:t>Timeline</a:t>
            </a:r>
          </a:p>
        </p:txBody>
      </p:sp>
    </p:spTree>
    <p:extLst>
      <p:ext uri="{BB962C8B-B14F-4D97-AF65-F5344CB8AC3E}">
        <p14:creationId xmlns:p14="http://schemas.microsoft.com/office/powerpoint/2010/main" val="2526667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C396E-812E-4986-9774-4970B8CED524}"/>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DF29BCBF-D689-478C-8AC2-5C0C1179FE56}"/>
              </a:ext>
            </a:extLst>
          </p:cNvPr>
          <p:cNvSpPr>
            <a:spLocks noGrp="1"/>
          </p:cNvSpPr>
          <p:nvPr>
            <p:ph idx="1"/>
          </p:nvPr>
        </p:nvSpPr>
        <p:spPr>
          <a:xfrm>
            <a:off x="685801" y="1494262"/>
            <a:ext cx="11169126" cy="5363737"/>
          </a:xfrm>
        </p:spPr>
        <p:txBody>
          <a:bodyPr>
            <a:normAutofit fontScale="70000" lnSpcReduction="20000"/>
          </a:bodyPr>
          <a:lstStyle/>
          <a:p>
            <a:pPr marL="0" marR="0" indent="0">
              <a:lnSpc>
                <a:spcPct val="107000"/>
              </a:lnSpc>
              <a:spcBef>
                <a:spcPts val="0"/>
              </a:spcBef>
              <a:spcAft>
                <a:spcPts val="800"/>
              </a:spcAft>
              <a:buNone/>
            </a:pPr>
            <a:r>
              <a:rPr lang="en-US" sz="1800" dirty="0" err="1">
                <a:effectLst/>
                <a:latin typeface="Calibri" panose="020F0502020204030204" pitchFamily="34" charset="0"/>
                <a:ea typeface="Calibri" panose="020F0502020204030204" pitchFamily="34" charset="0"/>
              </a:rPr>
              <a:t>Akay</a:t>
            </a:r>
            <a:r>
              <a:rPr lang="en-US" sz="1800" dirty="0">
                <a:effectLst/>
                <a:latin typeface="Calibri" panose="020F0502020204030204" pitchFamily="34" charset="0"/>
                <a:ea typeface="Calibri" panose="020F0502020204030204" pitchFamily="34" charset="0"/>
              </a:rPr>
              <a:t>, A. E., Wing, M. G., </a:t>
            </a:r>
            <a:r>
              <a:rPr lang="en-US" sz="1800" dirty="0" err="1">
                <a:effectLst/>
                <a:latin typeface="Calibri" panose="020F0502020204030204" pitchFamily="34" charset="0"/>
                <a:ea typeface="Calibri" panose="020F0502020204030204" pitchFamily="34" charset="0"/>
              </a:rPr>
              <a:t>Sivrikaya</a:t>
            </a:r>
            <a:r>
              <a:rPr lang="en-US" sz="1800" dirty="0">
                <a:effectLst/>
                <a:latin typeface="Calibri" panose="020F0502020204030204" pitchFamily="34" charset="0"/>
                <a:ea typeface="Calibri" panose="020F0502020204030204" pitchFamily="34" charset="0"/>
              </a:rPr>
              <a:t>, F., &amp; Sakar, D. (2012). A GIS-based decision support system for determining the shortest and safest route to forest fires: A case study in Mediterranean Region of Turkey. </a:t>
            </a:r>
            <a:r>
              <a:rPr lang="en-US" sz="1800" i="1" dirty="0">
                <a:effectLst/>
                <a:latin typeface="Calibri" panose="020F0502020204030204" pitchFamily="34" charset="0"/>
                <a:ea typeface="Calibri" panose="020F0502020204030204" pitchFamily="34" charset="0"/>
              </a:rPr>
              <a:t>Environmental Monitoring and Assessment</a:t>
            </a:r>
            <a:r>
              <a:rPr lang="en-US" sz="1800"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184</a:t>
            </a:r>
            <a:r>
              <a:rPr lang="en-US" sz="1800" dirty="0">
                <a:effectLst/>
                <a:latin typeface="Calibri" panose="020F0502020204030204" pitchFamily="34" charset="0"/>
                <a:ea typeface="Calibri" panose="020F0502020204030204" pitchFamily="34" charset="0"/>
              </a:rPr>
              <a:t>(3), 1391–1407. </a:t>
            </a:r>
            <a:r>
              <a:rPr lang="en-US" sz="1800" dirty="0">
                <a:effectLst/>
                <a:latin typeface="Calibri" panose="020F0502020204030204" pitchFamily="34" charset="0"/>
                <a:ea typeface="Calibri" panose="020F0502020204030204" pitchFamily="34" charset="0"/>
                <a:hlinkClick r:id="rId2"/>
              </a:rPr>
              <a:t>https://doi.org/10.1007/s10661-011-2049-z</a:t>
            </a:r>
            <a:endParaRPr lang="en-US" sz="1800" dirty="0">
              <a:effectLst/>
              <a:latin typeface="Calibri" panose="020F0502020204030204" pitchFamily="34" charset="0"/>
              <a:ea typeface="Calibri" panose="020F0502020204030204" pitchFamily="34" charset="0"/>
            </a:endParaRP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rPr>
              <a:t>Bertsimas, D. J., &amp; </a:t>
            </a:r>
            <a:r>
              <a:rPr lang="en-US" sz="1800" dirty="0" err="1">
                <a:effectLst/>
                <a:latin typeface="Calibri" panose="020F0502020204030204" pitchFamily="34" charset="0"/>
                <a:ea typeface="Calibri" panose="020F0502020204030204" pitchFamily="34" charset="0"/>
              </a:rPr>
              <a:t>Simchi</a:t>
            </a:r>
            <a:r>
              <a:rPr lang="en-US" sz="1800" dirty="0">
                <a:effectLst/>
                <a:latin typeface="Calibri" panose="020F0502020204030204" pitchFamily="34" charset="0"/>
                <a:ea typeface="Calibri" panose="020F0502020204030204" pitchFamily="34" charset="0"/>
              </a:rPr>
              <a:t>-Levi, D. (1996). A new generation of vehicle routing research: Robust algorithms, addressing uncertainty. </a:t>
            </a:r>
            <a:r>
              <a:rPr lang="en-US" sz="1800" i="1" dirty="0">
                <a:effectLst/>
                <a:latin typeface="Calibri" panose="020F0502020204030204" pitchFamily="34" charset="0"/>
                <a:ea typeface="Calibri" panose="020F0502020204030204" pitchFamily="34" charset="0"/>
              </a:rPr>
              <a:t>Operations Research</a:t>
            </a:r>
            <a:r>
              <a:rPr lang="en-US" sz="1800"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44</a:t>
            </a:r>
            <a:r>
              <a:rPr lang="en-US" sz="1800" dirty="0">
                <a:effectLst/>
                <a:latin typeface="Calibri" panose="020F0502020204030204" pitchFamily="34" charset="0"/>
                <a:ea typeface="Calibri" panose="020F0502020204030204" pitchFamily="34" charset="0"/>
              </a:rPr>
              <a:t>(2), 286–304. </a:t>
            </a:r>
            <a:r>
              <a:rPr lang="en-US" sz="1800" dirty="0">
                <a:effectLst/>
                <a:latin typeface="Calibri" panose="020F0502020204030204" pitchFamily="34" charset="0"/>
                <a:ea typeface="Calibri" panose="020F0502020204030204" pitchFamily="34" charset="0"/>
                <a:hlinkClick r:id="rId3"/>
              </a:rPr>
              <a:t>https://doi.org/10.1287/opre.44.2.286</a:t>
            </a:r>
            <a:endParaRPr lang="en-US" sz="1800" dirty="0">
              <a:effectLst/>
              <a:latin typeface="Calibri" panose="020F0502020204030204" pitchFamily="34" charset="0"/>
              <a:ea typeface="Calibri" panose="020F0502020204030204" pitchFamily="34" charset="0"/>
            </a:endParaRPr>
          </a:p>
          <a:p>
            <a:pPr marL="0" indent="0">
              <a:lnSpc>
                <a:spcPct val="107000"/>
              </a:lnSpc>
              <a:spcAft>
                <a:spcPts val="80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Dijkstra, E. W. (1959). A Note on Two Problems in Connection with Graphs. </a:t>
            </a:r>
            <a:r>
              <a:rPr lang="en-US" sz="1800" i="1" dirty="0">
                <a:effectLst/>
                <a:latin typeface="Calibri" panose="020F0502020204030204" pitchFamily="34" charset="0"/>
                <a:ea typeface="Calibri" panose="020F0502020204030204" pitchFamily="34" charset="0"/>
                <a:cs typeface="Calibri" panose="020F0502020204030204" pitchFamily="34" charset="0"/>
              </a:rPr>
              <a:t>Numerical Mathematics</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a:effectLst/>
                <a:latin typeface="Calibri" panose="020F0502020204030204" pitchFamily="34" charset="0"/>
                <a:ea typeface="Calibri" panose="020F0502020204030204" pitchFamily="34" charset="0"/>
                <a:cs typeface="Calibri" panose="020F0502020204030204" pitchFamily="34" charset="0"/>
              </a:rPr>
              <a:t>1</a:t>
            </a:r>
            <a:r>
              <a:rPr lang="en-US" sz="1800" dirty="0">
                <a:effectLst/>
                <a:latin typeface="Calibri" panose="020F0502020204030204" pitchFamily="34" charset="0"/>
                <a:ea typeface="Calibri" panose="020F0502020204030204" pitchFamily="34" charset="0"/>
                <a:cs typeface="Calibri" panose="020F0502020204030204" pitchFamily="34" charset="0"/>
              </a:rPr>
              <a:t>, 269–271. </a:t>
            </a:r>
            <a:r>
              <a:rPr lang="en-US" sz="1800" dirty="0">
                <a:effectLst/>
                <a:latin typeface="Calibri" panose="020F0502020204030204" pitchFamily="34" charset="0"/>
                <a:ea typeface="Calibri" panose="020F0502020204030204" pitchFamily="34" charset="0"/>
                <a:cs typeface="Calibri" panose="020F0502020204030204" pitchFamily="34" charset="0"/>
                <a:hlinkClick r:id="rId4"/>
              </a:rPr>
              <a:t>https://doi.org/10.1007/BF01386390</a:t>
            </a:r>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marL="0" indent="0">
              <a:lnSpc>
                <a:spcPct val="107000"/>
              </a:lnSpc>
              <a:spcAft>
                <a:spcPts val="80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Keenan, P. (2008). Modelling vehicle routing in GIS. Operational Research, 8(3), 201–218. </a:t>
            </a:r>
            <a:r>
              <a:rPr lang="en-US" sz="1800" dirty="0">
                <a:effectLst/>
                <a:latin typeface="Calibri" panose="020F0502020204030204" pitchFamily="34" charset="0"/>
                <a:ea typeface="Calibri" panose="020F0502020204030204" pitchFamily="34" charset="0"/>
                <a:cs typeface="Calibri" panose="020F0502020204030204" pitchFamily="34" charset="0"/>
                <a:hlinkClick r:id="rId5"/>
              </a:rPr>
              <a:t>https://doi.org/10.1007/s12351-008-0021-7</a:t>
            </a:r>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marL="0" indent="0">
              <a:lnSpc>
                <a:spcPct val="107000"/>
              </a:lnSpc>
              <a:spcAft>
                <a:spcPts val="80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Keenan, P. B. (1998). Spatial decision support systems for vehicle routing. Decision Support Systems, 22(1), 65–71. </a:t>
            </a:r>
            <a:r>
              <a:rPr lang="en-US" sz="1800" dirty="0">
                <a:effectLst/>
                <a:latin typeface="Calibri" panose="020F0502020204030204" pitchFamily="34" charset="0"/>
                <a:ea typeface="Calibri" panose="020F0502020204030204" pitchFamily="34" charset="0"/>
                <a:cs typeface="Calibri" panose="020F0502020204030204" pitchFamily="34" charset="0"/>
                <a:hlinkClick r:id="rId6"/>
              </a:rPr>
              <a:t>https://doi.org/10.1016/S0167-9236(97)00054-7</a:t>
            </a:r>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marL="0" indent="0">
              <a:lnSpc>
                <a:spcPct val="107000"/>
              </a:lnSpc>
              <a:spcAft>
                <a:spcPts val="800"/>
              </a:spcAft>
              <a:buNone/>
            </a:pPr>
            <a:r>
              <a:rPr lang="en-US" sz="1800" dirty="0" err="1">
                <a:effectLst/>
                <a:latin typeface="Calibri" panose="020F0502020204030204" pitchFamily="34" charset="0"/>
                <a:ea typeface="Calibri" panose="020F0502020204030204" pitchFamily="34" charset="0"/>
                <a:cs typeface="Calibri" panose="020F0502020204030204" pitchFamily="34" charset="0"/>
              </a:rPr>
              <a:t>Kinable</a:t>
            </a:r>
            <a:r>
              <a:rPr lang="en-US" sz="1800" dirty="0">
                <a:effectLst/>
                <a:latin typeface="Calibri" panose="020F0502020204030204" pitchFamily="34" charset="0"/>
                <a:ea typeface="Calibri" panose="020F0502020204030204" pitchFamily="34" charset="0"/>
                <a:cs typeface="Calibri" panose="020F0502020204030204" pitchFamily="34" charset="0"/>
              </a:rPr>
              <a:t>, J., van </a:t>
            </a:r>
            <a:r>
              <a:rPr lang="en-US" sz="1800" dirty="0" err="1">
                <a:effectLst/>
                <a:latin typeface="Calibri" panose="020F0502020204030204" pitchFamily="34" charset="0"/>
                <a:ea typeface="Calibri" panose="020F0502020204030204" pitchFamily="34" charset="0"/>
                <a:cs typeface="Calibri" panose="020F0502020204030204" pitchFamily="34" charset="0"/>
              </a:rPr>
              <a:t>Hoeve</a:t>
            </a:r>
            <a:r>
              <a:rPr lang="en-US" sz="1800" dirty="0">
                <a:effectLst/>
                <a:latin typeface="Calibri" panose="020F0502020204030204" pitchFamily="34" charset="0"/>
                <a:ea typeface="Calibri" panose="020F0502020204030204" pitchFamily="34" charset="0"/>
                <a:cs typeface="Calibri" panose="020F0502020204030204" pitchFamily="34" charset="0"/>
              </a:rPr>
              <a:t>, W. J., &amp; Smith, S. F. (2020). Snow plow route optimization: A constraint programming approach. </a:t>
            </a:r>
            <a:r>
              <a:rPr lang="en-US" sz="1800" i="1" dirty="0">
                <a:effectLst/>
                <a:latin typeface="Calibri" panose="020F0502020204030204" pitchFamily="34" charset="0"/>
                <a:ea typeface="Calibri" panose="020F0502020204030204" pitchFamily="34" charset="0"/>
                <a:cs typeface="Calibri" panose="020F0502020204030204" pitchFamily="34" charset="0"/>
              </a:rPr>
              <a:t>IISE Transactions</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a:effectLst/>
                <a:latin typeface="Calibri" panose="020F0502020204030204" pitchFamily="34" charset="0"/>
                <a:ea typeface="Calibri" panose="020F0502020204030204" pitchFamily="34" charset="0"/>
                <a:cs typeface="Calibri" panose="020F0502020204030204" pitchFamily="34" charset="0"/>
              </a:rPr>
              <a:t>0</a:t>
            </a:r>
            <a:r>
              <a:rPr lang="en-US" sz="1800" dirty="0">
                <a:effectLst/>
                <a:latin typeface="Calibri" panose="020F0502020204030204" pitchFamily="34" charset="0"/>
                <a:ea typeface="Calibri" panose="020F0502020204030204" pitchFamily="34" charset="0"/>
                <a:cs typeface="Calibri" panose="020F0502020204030204" pitchFamily="34" charset="0"/>
              </a:rPr>
              <a:t>(0), 1–19. </a:t>
            </a:r>
            <a:r>
              <a:rPr lang="en-US" sz="1800" dirty="0">
                <a:effectLst/>
                <a:latin typeface="Calibri" panose="020F0502020204030204" pitchFamily="34" charset="0"/>
                <a:ea typeface="Calibri" panose="020F0502020204030204" pitchFamily="34" charset="0"/>
                <a:cs typeface="Calibri" panose="020F0502020204030204" pitchFamily="34" charset="0"/>
                <a:hlinkClick r:id="rId7"/>
              </a:rPr>
              <a:t>https://doi.org/10.1080/24725854.2020.1831713</a:t>
            </a:r>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marL="0" indent="0">
              <a:lnSpc>
                <a:spcPct val="107000"/>
              </a:lnSpc>
              <a:spcAft>
                <a:spcPts val="800"/>
              </a:spcAft>
              <a:buNone/>
            </a:pPr>
            <a:r>
              <a:rPr lang="en-US" sz="1800" dirty="0">
                <a:effectLst/>
                <a:latin typeface="Calibri" panose="020F0502020204030204" pitchFamily="34" charset="0"/>
                <a:ea typeface="Calibri" panose="020F0502020204030204" pitchFamily="34" charset="0"/>
              </a:rPr>
              <a:t>McCormack, E., &amp; </a:t>
            </a:r>
            <a:r>
              <a:rPr lang="en-US" sz="1800" dirty="0" err="1">
                <a:effectLst/>
                <a:latin typeface="Calibri" panose="020F0502020204030204" pitchFamily="34" charset="0"/>
                <a:ea typeface="Calibri" panose="020F0502020204030204" pitchFamily="34" charset="0"/>
              </a:rPr>
              <a:t>Nyerges</a:t>
            </a:r>
            <a:r>
              <a:rPr lang="en-US" sz="1800" dirty="0">
                <a:effectLst/>
                <a:latin typeface="Calibri" panose="020F0502020204030204" pitchFamily="34" charset="0"/>
                <a:ea typeface="Calibri" panose="020F0502020204030204" pitchFamily="34" charset="0"/>
              </a:rPr>
              <a:t>, T. (1998). What transportation modeling needs from a GIS: A conceptual framework. </a:t>
            </a:r>
            <a:r>
              <a:rPr lang="en-US" sz="1800" i="1" dirty="0">
                <a:effectLst/>
                <a:latin typeface="Calibri" panose="020F0502020204030204" pitchFamily="34" charset="0"/>
                <a:ea typeface="Calibri" panose="020F0502020204030204" pitchFamily="34" charset="0"/>
              </a:rPr>
              <a:t>Transportation Planning and Technology</a:t>
            </a:r>
            <a:r>
              <a:rPr lang="en-US" sz="1800"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21</a:t>
            </a:r>
            <a:r>
              <a:rPr lang="en-US" sz="1800" dirty="0">
                <a:effectLst/>
                <a:latin typeface="Calibri" panose="020F0502020204030204" pitchFamily="34" charset="0"/>
                <a:ea typeface="Calibri" panose="020F0502020204030204" pitchFamily="34" charset="0"/>
              </a:rPr>
              <a:t>(1–2). </a:t>
            </a:r>
            <a:r>
              <a:rPr lang="en-US" sz="1800" dirty="0">
                <a:effectLst/>
                <a:latin typeface="Calibri" panose="020F0502020204030204" pitchFamily="34" charset="0"/>
                <a:ea typeface="Calibri" panose="020F0502020204030204" pitchFamily="34" charset="0"/>
                <a:hlinkClick r:id="rId8"/>
              </a:rPr>
              <a:t>https://doi.org/10.1080/03081069708717599</a:t>
            </a:r>
            <a:r>
              <a:rPr lang="en-U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r>
              <a:rPr lang="en-US" sz="1800" dirty="0" err="1">
                <a:effectLst/>
                <a:latin typeface="Calibri" panose="020F0502020204030204" pitchFamily="34" charset="0"/>
                <a:ea typeface="Calibri" panose="020F0502020204030204" pitchFamily="34" charset="0"/>
              </a:rPr>
              <a:t>Moreri</a:t>
            </a:r>
            <a:r>
              <a:rPr lang="en-US" sz="1800" dirty="0">
                <a:effectLst/>
                <a:latin typeface="Calibri" panose="020F0502020204030204" pitchFamily="34" charset="0"/>
                <a:ea typeface="Calibri" panose="020F0502020204030204" pitchFamily="34" charset="0"/>
              </a:rPr>
              <a:t>, K. K., </a:t>
            </a:r>
            <a:r>
              <a:rPr lang="en-US" sz="1800" dirty="0" err="1">
                <a:effectLst/>
                <a:latin typeface="Calibri" panose="020F0502020204030204" pitchFamily="34" charset="0"/>
                <a:ea typeface="Calibri" panose="020F0502020204030204" pitchFamily="34" charset="0"/>
              </a:rPr>
              <a:t>Maphale</a:t>
            </a:r>
            <a:r>
              <a:rPr lang="en-US" sz="1800" dirty="0">
                <a:effectLst/>
                <a:latin typeface="Calibri" panose="020F0502020204030204" pitchFamily="34" charset="0"/>
                <a:ea typeface="Calibri" panose="020F0502020204030204" pitchFamily="34" charset="0"/>
              </a:rPr>
              <a:t>, L., &amp; </a:t>
            </a:r>
            <a:r>
              <a:rPr lang="en-US" sz="1800" dirty="0" err="1">
                <a:effectLst/>
                <a:latin typeface="Calibri" panose="020F0502020204030204" pitchFamily="34" charset="0"/>
                <a:ea typeface="Calibri" panose="020F0502020204030204" pitchFamily="34" charset="0"/>
              </a:rPr>
              <a:t>Nkhwanana</a:t>
            </a:r>
            <a:r>
              <a:rPr lang="en-US" sz="1800" dirty="0">
                <a:effectLst/>
                <a:latin typeface="Calibri" panose="020F0502020204030204" pitchFamily="34" charset="0"/>
                <a:ea typeface="Calibri" panose="020F0502020204030204" pitchFamily="34" charset="0"/>
              </a:rPr>
              <a:t>, N. (2017). Optimizing dispatch and home delivery services utilizing GIS in Botswana: Botswana Post case study. </a:t>
            </a:r>
            <a:r>
              <a:rPr lang="en-US" sz="1800" i="1" dirty="0">
                <a:effectLst/>
                <a:latin typeface="Calibri" panose="020F0502020204030204" pitchFamily="34" charset="0"/>
                <a:ea typeface="Calibri" panose="020F0502020204030204" pitchFamily="34" charset="0"/>
              </a:rPr>
              <a:t>Spatial Information Research</a:t>
            </a:r>
            <a:r>
              <a:rPr lang="en-US" sz="1800"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25</a:t>
            </a:r>
            <a:r>
              <a:rPr lang="en-US" sz="1800" dirty="0">
                <a:effectLst/>
                <a:latin typeface="Calibri" panose="020F0502020204030204" pitchFamily="34" charset="0"/>
                <a:ea typeface="Calibri" panose="020F0502020204030204" pitchFamily="34" charset="0"/>
              </a:rPr>
              <a:t>(4), 565–573. </a:t>
            </a:r>
            <a:r>
              <a:rPr lang="en-US" sz="1800" dirty="0">
                <a:effectLst/>
                <a:latin typeface="Calibri" panose="020F0502020204030204" pitchFamily="34" charset="0"/>
                <a:ea typeface="Calibri" panose="020F0502020204030204" pitchFamily="34" charset="0"/>
                <a:hlinkClick r:id="rId9"/>
              </a:rPr>
              <a:t>https://doi.org/10.1007/s41324-017-0123-5</a:t>
            </a:r>
            <a:r>
              <a:rPr lang="en-US" dirty="0">
                <a:latin typeface="Calibri" panose="020F0502020204030204" pitchFamily="34" charset="0"/>
                <a:ea typeface="Calibri" panose="020F0502020204030204" pitchFamily="34" charset="0"/>
                <a:cs typeface="Calibri" panose="020F0502020204030204" pitchFamily="34" charset="0"/>
              </a:rPr>
              <a:t> </a:t>
            </a:r>
          </a:p>
          <a:p>
            <a:pPr marL="0" indent="0">
              <a:lnSpc>
                <a:spcPct val="107000"/>
              </a:lnSpc>
              <a:spcAft>
                <a:spcPts val="800"/>
              </a:spcAft>
              <a:buNone/>
            </a:pPr>
            <a:r>
              <a:rPr lang="en-US" sz="1800" dirty="0">
                <a:effectLst/>
                <a:latin typeface="Calibri" panose="020F0502020204030204" pitchFamily="34" charset="0"/>
                <a:ea typeface="Calibri" panose="020F0502020204030204" pitchFamily="34" charset="0"/>
              </a:rPr>
              <a:t>Ray, J. J. (2007). A web-based spatial decision support system optimizes routes for oversize/overweight vehicles in Delaware. </a:t>
            </a:r>
            <a:r>
              <a:rPr lang="en-US" sz="1800" i="1" dirty="0">
                <a:effectLst/>
                <a:latin typeface="Calibri" panose="020F0502020204030204" pitchFamily="34" charset="0"/>
                <a:ea typeface="Calibri" panose="020F0502020204030204" pitchFamily="34" charset="0"/>
              </a:rPr>
              <a:t>Decision Support Systems</a:t>
            </a:r>
            <a:r>
              <a:rPr lang="en-US" sz="1800"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43</a:t>
            </a:r>
            <a:r>
              <a:rPr lang="en-US" sz="1800" dirty="0">
                <a:effectLst/>
                <a:latin typeface="Calibri" panose="020F0502020204030204" pitchFamily="34" charset="0"/>
                <a:ea typeface="Calibri" panose="020F0502020204030204" pitchFamily="34" charset="0"/>
              </a:rPr>
              <a:t>(4), 1171–1185. </a:t>
            </a:r>
            <a:r>
              <a:rPr lang="en-US" sz="1800" dirty="0">
                <a:effectLst/>
                <a:latin typeface="Calibri" panose="020F0502020204030204" pitchFamily="34" charset="0"/>
                <a:ea typeface="Calibri" panose="020F0502020204030204" pitchFamily="34" charset="0"/>
                <a:hlinkClick r:id="rId10"/>
              </a:rPr>
              <a:t>https://doi.org/10.1016/j.dss.2005.07.007</a:t>
            </a:r>
            <a:r>
              <a:rPr lang="en-U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1800" dirty="0">
                <a:effectLst/>
                <a:latin typeface="Calibri" panose="020F0502020204030204" pitchFamily="34" charset="0"/>
                <a:ea typeface="Calibri" panose="020F0502020204030204" pitchFamily="34" charset="0"/>
              </a:rPr>
              <a:t>Thill, J. C. (2000). Geographic information systems for transportation in perspective. </a:t>
            </a:r>
            <a:r>
              <a:rPr lang="en-US" sz="1800" i="1" dirty="0">
                <a:effectLst/>
                <a:latin typeface="Calibri" panose="020F0502020204030204" pitchFamily="34" charset="0"/>
                <a:ea typeface="Calibri" panose="020F0502020204030204" pitchFamily="34" charset="0"/>
              </a:rPr>
              <a:t>Transportation Research Part C: Emerging Technologies</a:t>
            </a:r>
            <a:r>
              <a:rPr lang="en-US" sz="1800"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8</a:t>
            </a:r>
            <a:r>
              <a:rPr lang="en-US" sz="1800" dirty="0">
                <a:effectLst/>
                <a:latin typeface="Calibri" panose="020F0502020204030204" pitchFamily="34" charset="0"/>
                <a:ea typeface="Calibri" panose="020F0502020204030204" pitchFamily="34" charset="0"/>
              </a:rPr>
              <a:t>(1), 3–12. </a:t>
            </a:r>
            <a:r>
              <a:rPr lang="en-US" sz="1800" dirty="0">
                <a:effectLst/>
                <a:latin typeface="Calibri" panose="020F0502020204030204" pitchFamily="34" charset="0"/>
                <a:ea typeface="Calibri" panose="020F0502020204030204" pitchFamily="34" charset="0"/>
                <a:hlinkClick r:id="rId11"/>
              </a:rPr>
              <a:t>https://doi.org/10.1016/S0968-090X(00)00029-2</a:t>
            </a:r>
            <a:r>
              <a:rPr lang="en-US" sz="1800" dirty="0">
                <a:effectLst/>
                <a:latin typeface="Calibri" panose="020F0502020204030204" pitchFamily="34" charset="0"/>
                <a:ea typeface="Calibri" panose="020F0502020204030204" pitchFamily="34" charset="0"/>
              </a:rPr>
              <a:t> </a:t>
            </a:r>
          </a:p>
          <a:p>
            <a:pPr marL="0" indent="0">
              <a:lnSpc>
                <a:spcPct val="107000"/>
              </a:lnSpc>
              <a:spcAft>
                <a:spcPts val="800"/>
              </a:spcAft>
              <a:buNone/>
            </a:pPr>
            <a:r>
              <a:rPr lang="en-US" sz="1800" dirty="0" err="1">
                <a:effectLst/>
                <a:latin typeface="Calibri" panose="020F0502020204030204" pitchFamily="34" charset="0"/>
                <a:ea typeface="Calibri" panose="020F0502020204030204" pitchFamily="34" charset="0"/>
                <a:cs typeface="Calibri" panose="020F0502020204030204" pitchFamily="34" charset="0"/>
              </a:rPr>
              <a:t>Vigh</a:t>
            </a:r>
            <a:r>
              <a:rPr lang="en-US" sz="1800" dirty="0">
                <a:effectLst/>
                <a:latin typeface="Calibri" panose="020F0502020204030204" pitchFamily="34" charset="0"/>
                <a:ea typeface="Calibri" panose="020F0502020204030204" pitchFamily="34" charset="0"/>
                <a:cs typeface="Calibri" panose="020F0502020204030204" pitchFamily="34" charset="0"/>
              </a:rPr>
              <a:t>, A., &amp; </a:t>
            </a:r>
            <a:r>
              <a:rPr lang="en-US" sz="1800" dirty="0" err="1">
                <a:effectLst/>
                <a:latin typeface="Calibri" panose="020F0502020204030204" pitchFamily="34" charset="0"/>
                <a:ea typeface="Calibri" panose="020F0502020204030204" pitchFamily="34" charset="0"/>
                <a:cs typeface="Calibri" panose="020F0502020204030204" pitchFamily="34" charset="0"/>
              </a:rPr>
              <a:t>Kollár</a:t>
            </a:r>
            <a:r>
              <a:rPr lang="en-US" sz="1800" dirty="0">
                <a:effectLst/>
                <a:latin typeface="Calibri" panose="020F0502020204030204" pitchFamily="34" charset="0"/>
                <a:ea typeface="Calibri" panose="020F0502020204030204" pitchFamily="34" charset="0"/>
                <a:cs typeface="Calibri" panose="020F0502020204030204" pitchFamily="34" charset="0"/>
              </a:rPr>
              <a:t>, L. P. (2007). Routing and Permitting Techniques of Overweight Vehicles. </a:t>
            </a:r>
            <a:r>
              <a:rPr lang="en-US" sz="1800" i="1" dirty="0">
                <a:effectLst/>
                <a:latin typeface="Calibri" panose="020F0502020204030204" pitchFamily="34" charset="0"/>
                <a:ea typeface="Calibri" panose="020F0502020204030204" pitchFamily="34" charset="0"/>
                <a:cs typeface="Calibri" panose="020F0502020204030204" pitchFamily="34" charset="0"/>
              </a:rPr>
              <a:t>Journal of Bridge Engineering</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a:effectLst/>
                <a:latin typeface="Calibri" panose="020F0502020204030204" pitchFamily="34" charset="0"/>
                <a:ea typeface="Calibri" panose="020F0502020204030204" pitchFamily="34" charset="0"/>
                <a:cs typeface="Calibri" panose="020F0502020204030204" pitchFamily="34" charset="0"/>
              </a:rPr>
              <a:t>12</a:t>
            </a:r>
            <a:r>
              <a:rPr lang="en-US" sz="1800" dirty="0">
                <a:effectLst/>
                <a:latin typeface="Calibri" panose="020F0502020204030204" pitchFamily="34" charset="0"/>
                <a:ea typeface="Calibri" panose="020F0502020204030204" pitchFamily="34" charset="0"/>
                <a:cs typeface="Calibri" panose="020F0502020204030204" pitchFamily="34" charset="0"/>
              </a:rPr>
              <a:t>(6), 774–784. </a:t>
            </a:r>
            <a:r>
              <a:rPr lang="en-US" sz="1800" dirty="0">
                <a:effectLst/>
                <a:latin typeface="Calibri" panose="020F0502020204030204" pitchFamily="34" charset="0"/>
                <a:ea typeface="Calibri" panose="020F0502020204030204" pitchFamily="34" charset="0"/>
                <a:cs typeface="Calibri" panose="020F0502020204030204" pitchFamily="34" charset="0"/>
                <a:hlinkClick r:id="rId12"/>
              </a:rPr>
              <a:t>https://doi.org/10.1061/(asce)1084-0702(2007)12:6(774)</a:t>
            </a: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Zhu, X., Garcia-Diaz, A., </a:t>
            </a:r>
            <a:r>
              <a:rPr lang="en-US" sz="1800" dirty="0" err="1">
                <a:effectLst/>
                <a:latin typeface="Calibri" panose="020F0502020204030204" pitchFamily="34" charset="0"/>
                <a:ea typeface="Calibri" panose="020F0502020204030204" pitchFamily="34" charset="0"/>
                <a:cs typeface="Calibri" panose="020F0502020204030204" pitchFamily="34" charset="0"/>
              </a:rPr>
              <a:t>Jin</a:t>
            </a:r>
            <a:r>
              <a:rPr lang="en-US" sz="1800" dirty="0">
                <a:effectLst/>
                <a:latin typeface="Calibri" panose="020F0502020204030204" pitchFamily="34" charset="0"/>
                <a:ea typeface="Calibri" panose="020F0502020204030204" pitchFamily="34" charset="0"/>
                <a:cs typeface="Calibri" panose="020F0502020204030204" pitchFamily="34" charset="0"/>
              </a:rPr>
              <a:t>, M., &amp; Zhang, Y. (2014). Vehicle fuel consumption minimization in routing over-dimensioned and overweight trucks in capacitated transportation networks. </a:t>
            </a:r>
            <a:r>
              <a:rPr lang="en-US" sz="1800" i="1" dirty="0">
                <a:effectLst/>
                <a:latin typeface="Calibri" panose="020F0502020204030204" pitchFamily="34" charset="0"/>
                <a:ea typeface="Calibri" panose="020F0502020204030204" pitchFamily="34" charset="0"/>
                <a:cs typeface="Calibri" panose="020F0502020204030204" pitchFamily="34" charset="0"/>
              </a:rPr>
              <a:t>Journal of Cleaner Production</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a:effectLst/>
                <a:latin typeface="Calibri" panose="020F0502020204030204" pitchFamily="34" charset="0"/>
                <a:ea typeface="Calibri" panose="020F0502020204030204" pitchFamily="34" charset="0"/>
                <a:cs typeface="Calibri" panose="020F0502020204030204" pitchFamily="34" charset="0"/>
              </a:rPr>
              <a:t>85</a:t>
            </a:r>
            <a:r>
              <a:rPr lang="en-US" sz="1800" dirty="0">
                <a:effectLst/>
                <a:latin typeface="Calibri" panose="020F0502020204030204" pitchFamily="34" charset="0"/>
                <a:ea typeface="Calibri" panose="020F0502020204030204" pitchFamily="34" charset="0"/>
                <a:cs typeface="Calibri" panose="020F0502020204030204" pitchFamily="34" charset="0"/>
              </a:rPr>
              <a:t>, 331–336. </a:t>
            </a:r>
            <a:r>
              <a:rPr lang="en-US" sz="1800" dirty="0">
                <a:effectLst/>
                <a:latin typeface="Calibri" panose="020F0502020204030204" pitchFamily="34" charset="0"/>
                <a:ea typeface="Calibri" panose="020F0502020204030204" pitchFamily="34" charset="0"/>
                <a:cs typeface="Calibri" panose="020F0502020204030204" pitchFamily="34" charset="0"/>
                <a:hlinkClick r:id="rId13"/>
              </a:rPr>
              <a:t>https://doi.org/10.1016/j.jclepro.2013.10.036</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550641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A66809-A229-4F2C-B079-ECA60E070745}"/>
              </a:ext>
            </a:extLst>
          </p:cNvPr>
          <p:cNvSpPr txBox="1"/>
          <p:nvPr/>
        </p:nvSpPr>
        <p:spPr>
          <a:xfrm>
            <a:off x="204395" y="247426"/>
            <a:ext cx="11650532" cy="400110"/>
          </a:xfrm>
          <a:prstGeom prst="rect">
            <a:avLst/>
          </a:prstGeom>
          <a:noFill/>
        </p:spPr>
        <p:txBody>
          <a:bodyPr wrap="square" rtlCol="0">
            <a:spAutoFit/>
          </a:bodyPr>
          <a:lstStyle/>
          <a:p>
            <a:r>
              <a:rPr lang="en-US" sz="2000" b="1" dirty="0"/>
              <a:t>Introduction</a:t>
            </a:r>
            <a:r>
              <a:rPr lang="en-US" dirty="0">
                <a:solidFill>
                  <a:schemeClr val="tx1">
                    <a:lumMod val="65000"/>
                  </a:schemeClr>
                </a:solidFill>
              </a:rPr>
              <a:t>		Literature Review		Methodology		Challenges   		Anticipated Results		 Timeline</a:t>
            </a:r>
          </a:p>
        </p:txBody>
      </p:sp>
      <p:pic>
        <p:nvPicPr>
          <p:cNvPr id="1026" name="Picture 2">
            <a:extLst>
              <a:ext uri="{FF2B5EF4-FFF2-40B4-BE49-F238E27FC236}">
                <a16:creationId xmlns:a16="http://schemas.microsoft.com/office/drawing/2014/main" id="{848D8100-E301-4C4C-B286-4B07A1BC6F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250" y="735716"/>
            <a:ext cx="11584193" cy="59447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2A570EC-DFFD-4A91-992C-E5FC5945FA24}"/>
              </a:ext>
            </a:extLst>
          </p:cNvPr>
          <p:cNvSpPr txBox="1"/>
          <p:nvPr/>
        </p:nvSpPr>
        <p:spPr>
          <a:xfrm>
            <a:off x="6568964" y="6393634"/>
            <a:ext cx="5307479" cy="369332"/>
          </a:xfrm>
          <a:prstGeom prst="rect">
            <a:avLst/>
          </a:prstGeom>
          <a:noFill/>
        </p:spPr>
        <p:txBody>
          <a:bodyPr wrap="none" rtlCol="0">
            <a:spAutoFit/>
          </a:bodyPr>
          <a:lstStyle/>
          <a:p>
            <a:r>
              <a:rPr lang="en-US" b="0" i="0" dirty="0">
                <a:solidFill>
                  <a:schemeClr val="tx1">
                    <a:lumMod val="85000"/>
                  </a:schemeClr>
                </a:solidFill>
                <a:effectLst/>
                <a:latin typeface="SuisseIntl"/>
              </a:rPr>
              <a:t>archpaper.com – Copyright Jürgen Henn – 11foot8.com</a:t>
            </a:r>
            <a:endParaRPr lang="en-US" dirty="0">
              <a:solidFill>
                <a:schemeClr val="tx1">
                  <a:lumMod val="85000"/>
                </a:schemeClr>
              </a:solidFill>
            </a:endParaRPr>
          </a:p>
        </p:txBody>
      </p:sp>
    </p:spTree>
    <p:extLst>
      <p:ext uri="{BB962C8B-B14F-4D97-AF65-F5344CB8AC3E}">
        <p14:creationId xmlns:p14="http://schemas.microsoft.com/office/powerpoint/2010/main" val="2013371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A66809-A229-4F2C-B079-ECA60E070745}"/>
              </a:ext>
            </a:extLst>
          </p:cNvPr>
          <p:cNvSpPr txBox="1"/>
          <p:nvPr/>
        </p:nvSpPr>
        <p:spPr>
          <a:xfrm>
            <a:off x="204395" y="247426"/>
            <a:ext cx="11650532" cy="400110"/>
          </a:xfrm>
          <a:prstGeom prst="rect">
            <a:avLst/>
          </a:prstGeom>
          <a:noFill/>
        </p:spPr>
        <p:txBody>
          <a:bodyPr wrap="square" rtlCol="0">
            <a:spAutoFit/>
          </a:bodyPr>
          <a:lstStyle/>
          <a:p>
            <a:r>
              <a:rPr lang="en-US" sz="2000" b="1" dirty="0"/>
              <a:t>Introduction</a:t>
            </a:r>
            <a:r>
              <a:rPr lang="en-US" dirty="0">
                <a:solidFill>
                  <a:schemeClr val="tx1">
                    <a:lumMod val="65000"/>
                  </a:schemeClr>
                </a:solidFill>
              </a:rPr>
              <a:t>		Literature Review		Methodology		Challenges   		Anticipated Results		 Timeline</a:t>
            </a:r>
          </a:p>
        </p:txBody>
      </p:sp>
      <p:pic>
        <p:nvPicPr>
          <p:cNvPr id="2050" name="Picture 2">
            <a:extLst>
              <a:ext uri="{FF2B5EF4-FFF2-40B4-BE49-F238E27FC236}">
                <a16:creationId xmlns:a16="http://schemas.microsoft.com/office/drawing/2014/main" id="{14AFB27A-9DE1-4466-9A66-5394C6BD43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6119"/>
          <a:stretch/>
        </p:blipFill>
        <p:spPr bwMode="auto">
          <a:xfrm>
            <a:off x="1359725" y="817441"/>
            <a:ext cx="3565899" cy="585151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D277BBAE-9A48-4D34-8EE5-61F8D456E9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9074"/>
          <a:stretch/>
        </p:blipFill>
        <p:spPr bwMode="auto">
          <a:xfrm>
            <a:off x="5021282" y="817440"/>
            <a:ext cx="5423065" cy="58515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2A570EC-DFFD-4A91-992C-E5FC5945FA24}"/>
              </a:ext>
            </a:extLst>
          </p:cNvPr>
          <p:cNvSpPr txBox="1"/>
          <p:nvPr/>
        </p:nvSpPr>
        <p:spPr>
          <a:xfrm>
            <a:off x="9336095" y="6357021"/>
            <a:ext cx="1108252" cy="369332"/>
          </a:xfrm>
          <a:prstGeom prst="rect">
            <a:avLst/>
          </a:prstGeom>
          <a:noFill/>
        </p:spPr>
        <p:txBody>
          <a:bodyPr wrap="none" rtlCol="0">
            <a:spAutoFit/>
          </a:bodyPr>
          <a:lstStyle/>
          <a:p>
            <a:r>
              <a:rPr lang="en-US" b="0" i="0" dirty="0">
                <a:solidFill>
                  <a:schemeClr val="tx1">
                    <a:lumMod val="85000"/>
                  </a:schemeClr>
                </a:solidFill>
                <a:effectLst/>
                <a:latin typeface="SuisseIntl"/>
              </a:rPr>
              <a:t>wavy.com</a:t>
            </a:r>
            <a:endParaRPr lang="en-US" dirty="0">
              <a:solidFill>
                <a:schemeClr val="tx1">
                  <a:lumMod val="85000"/>
                </a:schemeClr>
              </a:solidFill>
            </a:endParaRPr>
          </a:p>
        </p:txBody>
      </p:sp>
      <p:sp>
        <p:nvSpPr>
          <p:cNvPr id="8" name="TextBox 7">
            <a:extLst>
              <a:ext uri="{FF2B5EF4-FFF2-40B4-BE49-F238E27FC236}">
                <a16:creationId xmlns:a16="http://schemas.microsoft.com/office/drawing/2014/main" id="{1F9F803A-95E8-418F-83C4-4761477ADA66}"/>
              </a:ext>
            </a:extLst>
          </p:cNvPr>
          <p:cNvSpPr txBox="1"/>
          <p:nvPr/>
        </p:nvSpPr>
        <p:spPr>
          <a:xfrm>
            <a:off x="1359725" y="6348086"/>
            <a:ext cx="1108252" cy="369332"/>
          </a:xfrm>
          <a:prstGeom prst="rect">
            <a:avLst/>
          </a:prstGeom>
          <a:noFill/>
        </p:spPr>
        <p:txBody>
          <a:bodyPr wrap="none" rtlCol="0">
            <a:spAutoFit/>
          </a:bodyPr>
          <a:lstStyle/>
          <a:p>
            <a:r>
              <a:rPr lang="en-US" b="0" i="0" dirty="0">
                <a:solidFill>
                  <a:schemeClr val="tx1">
                    <a:lumMod val="85000"/>
                  </a:schemeClr>
                </a:solidFill>
                <a:effectLst/>
                <a:latin typeface="SuisseIntl"/>
              </a:rPr>
              <a:t>wavy.com</a:t>
            </a:r>
            <a:endParaRPr lang="en-US" dirty="0">
              <a:solidFill>
                <a:schemeClr val="tx1">
                  <a:lumMod val="85000"/>
                </a:schemeClr>
              </a:solidFill>
            </a:endParaRPr>
          </a:p>
        </p:txBody>
      </p:sp>
    </p:spTree>
    <p:extLst>
      <p:ext uri="{BB962C8B-B14F-4D97-AF65-F5344CB8AC3E}">
        <p14:creationId xmlns:p14="http://schemas.microsoft.com/office/powerpoint/2010/main" val="1539194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C396E-812E-4986-9774-4970B8CED524}"/>
              </a:ext>
            </a:extLst>
          </p:cNvPr>
          <p:cNvSpPr>
            <a:spLocks noGrp="1"/>
          </p:cNvSpPr>
          <p:nvPr>
            <p:ph type="title"/>
          </p:nvPr>
        </p:nvSpPr>
        <p:spPr/>
        <p:txBody>
          <a:bodyPr/>
          <a:lstStyle/>
          <a:p>
            <a:r>
              <a:rPr lang="en-US" dirty="0"/>
              <a:t>Proposed solution</a:t>
            </a:r>
          </a:p>
        </p:txBody>
      </p:sp>
      <p:sp>
        <p:nvSpPr>
          <p:cNvPr id="3" name="Content Placeholder 2">
            <a:extLst>
              <a:ext uri="{FF2B5EF4-FFF2-40B4-BE49-F238E27FC236}">
                <a16:creationId xmlns:a16="http://schemas.microsoft.com/office/drawing/2014/main" id="{DF29BCBF-D689-478C-8AC2-5C0C1179FE56}"/>
              </a:ext>
            </a:extLst>
          </p:cNvPr>
          <p:cNvSpPr>
            <a:spLocks noGrp="1"/>
          </p:cNvSpPr>
          <p:nvPr>
            <p:ph idx="1"/>
          </p:nvPr>
        </p:nvSpPr>
        <p:spPr>
          <a:xfrm>
            <a:off x="685801" y="1850315"/>
            <a:ext cx="11169126" cy="4679577"/>
          </a:xfrm>
        </p:spPr>
        <p:txBody>
          <a:bodyPr>
            <a:normAutofit/>
          </a:bodyPr>
          <a:lstStyle/>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Scripted evaluation of key attributes in a dataset to report completeness metrics statistically and geographically. </a:t>
            </a:r>
          </a:p>
          <a:p>
            <a:pPr lvl="1"/>
            <a:r>
              <a:rPr lang="en-US" sz="2200" dirty="0">
                <a:effectLst/>
                <a:latin typeface="Calibri" panose="020F0502020204030204" pitchFamily="34" charset="0"/>
                <a:ea typeface="Calibri" panose="020F0502020204030204" pitchFamily="34" charset="0"/>
                <a:cs typeface="Times New Roman" panose="02020603050405020304" pitchFamily="18" charset="0"/>
              </a:rPr>
              <a:t>Define a set of routing attributes such as road width, road pavement type, max speed, bridge/tunnel height limit, bridge width and bridge capacity.</a:t>
            </a:r>
          </a:p>
          <a:p>
            <a:pPr lvl="1"/>
            <a:r>
              <a:rPr lang="en-US" sz="2200" dirty="0">
                <a:effectLst/>
                <a:latin typeface="Calibri" panose="020F0502020204030204" pitchFamily="34" charset="0"/>
                <a:ea typeface="Calibri" panose="020F0502020204030204" pitchFamily="34" charset="0"/>
                <a:cs typeface="Times New Roman" panose="02020603050405020304" pitchFamily="18" charset="0"/>
              </a:rPr>
              <a:t>Identify and check each feature in a dataset to determine if each attribute was populated or empty.</a:t>
            </a:r>
          </a:p>
          <a:p>
            <a:pPr lvl="1"/>
            <a:r>
              <a:rPr lang="en-US" sz="2200" dirty="0">
                <a:effectLst/>
                <a:latin typeface="Calibri" panose="020F0502020204030204" pitchFamily="34" charset="0"/>
                <a:ea typeface="Calibri" panose="020F0502020204030204" pitchFamily="34" charset="0"/>
                <a:cs typeface="Times New Roman" panose="02020603050405020304" pitchFamily="18" charset="0"/>
              </a:rPr>
              <a:t>Flag geometries of features with unpopulated attributes to guide data collection efforts.</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While this would not address the accuracy of individual attribute values, it could still provide a meaningful step toward gauging the reliability of routing solutions for a dataset. </a:t>
            </a:r>
            <a:endParaRPr lang="en-US" sz="2400" dirty="0"/>
          </a:p>
        </p:txBody>
      </p:sp>
      <p:sp>
        <p:nvSpPr>
          <p:cNvPr id="5" name="TextBox 4">
            <a:extLst>
              <a:ext uri="{FF2B5EF4-FFF2-40B4-BE49-F238E27FC236}">
                <a16:creationId xmlns:a16="http://schemas.microsoft.com/office/drawing/2014/main" id="{66E5AE5F-6261-4FA7-A2D1-6DD1627211C7}"/>
              </a:ext>
            </a:extLst>
          </p:cNvPr>
          <p:cNvSpPr txBox="1"/>
          <p:nvPr/>
        </p:nvSpPr>
        <p:spPr>
          <a:xfrm>
            <a:off x="204395" y="247426"/>
            <a:ext cx="11650532" cy="400110"/>
          </a:xfrm>
          <a:prstGeom prst="rect">
            <a:avLst/>
          </a:prstGeom>
          <a:noFill/>
        </p:spPr>
        <p:txBody>
          <a:bodyPr wrap="square" rtlCol="0">
            <a:spAutoFit/>
          </a:bodyPr>
          <a:lstStyle/>
          <a:p>
            <a:r>
              <a:rPr lang="en-US" sz="2000" b="1" dirty="0"/>
              <a:t>Introduction</a:t>
            </a:r>
            <a:r>
              <a:rPr lang="en-US" dirty="0">
                <a:solidFill>
                  <a:schemeClr val="tx1">
                    <a:lumMod val="65000"/>
                  </a:schemeClr>
                </a:solidFill>
              </a:rPr>
              <a:t>		Literature Review		Methodology		Challenges   		Anticipated Results		 Timeline</a:t>
            </a:r>
          </a:p>
        </p:txBody>
      </p:sp>
    </p:spTree>
    <p:extLst>
      <p:ext uri="{BB962C8B-B14F-4D97-AF65-F5344CB8AC3E}">
        <p14:creationId xmlns:p14="http://schemas.microsoft.com/office/powerpoint/2010/main" val="2976337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C396E-812E-4986-9774-4970B8CED524}"/>
              </a:ext>
            </a:extLst>
          </p:cNvPr>
          <p:cNvSpPr>
            <a:spLocks noGrp="1"/>
          </p:cNvSpPr>
          <p:nvPr>
            <p:ph type="title"/>
          </p:nvPr>
        </p:nvSpPr>
        <p:spPr/>
        <p:txBody>
          <a:bodyPr/>
          <a:lstStyle/>
          <a:p>
            <a:r>
              <a:rPr lang="en-US" dirty="0"/>
              <a:t>Goals and objectives</a:t>
            </a:r>
          </a:p>
        </p:txBody>
      </p:sp>
      <p:sp>
        <p:nvSpPr>
          <p:cNvPr id="3" name="Content Placeholder 2">
            <a:extLst>
              <a:ext uri="{FF2B5EF4-FFF2-40B4-BE49-F238E27FC236}">
                <a16:creationId xmlns:a16="http://schemas.microsoft.com/office/drawing/2014/main" id="{DF29BCBF-D689-478C-8AC2-5C0C1179FE56}"/>
              </a:ext>
            </a:extLst>
          </p:cNvPr>
          <p:cNvSpPr>
            <a:spLocks noGrp="1"/>
          </p:cNvSpPr>
          <p:nvPr>
            <p:ph idx="1"/>
          </p:nvPr>
        </p:nvSpPr>
        <p:spPr>
          <a:xfrm>
            <a:off x="685801" y="1850315"/>
            <a:ext cx="11169126" cy="4679577"/>
          </a:xfrm>
        </p:spPr>
        <p:txBody>
          <a:bodyPr>
            <a:normAutofit/>
          </a:bodyPr>
          <a:lstStyle/>
          <a:p>
            <a:pPr marL="457200" indent="-457200">
              <a:buAutoNum type="arabicParenBoth"/>
            </a:pPr>
            <a:r>
              <a:rPr lang="en-US" sz="2400" dirty="0">
                <a:effectLst/>
                <a:latin typeface="Calibri" panose="020F0502020204030204" pitchFamily="34" charset="0"/>
                <a:ea typeface="Calibri" panose="020F0502020204030204" pitchFamily="34" charset="0"/>
                <a:cs typeface="Times New Roman" panose="02020603050405020304" pitchFamily="18" charset="0"/>
              </a:rPr>
              <a:t>Develop a script which runs on a dataset to report completeness metrics on aspects of geometry and attribution which support routing, to include identifying the locations of missing attribute values.</a:t>
            </a:r>
          </a:p>
          <a:p>
            <a:pPr marL="0" indent="0">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buAutoNum type="arabicParenBoth" startAt="2"/>
            </a:pPr>
            <a:r>
              <a:rPr lang="en-US" sz="2400" dirty="0">
                <a:effectLst/>
                <a:latin typeface="Calibri" panose="020F0502020204030204" pitchFamily="34" charset="0"/>
                <a:ea typeface="Calibri" panose="020F0502020204030204" pitchFamily="34" charset="0"/>
                <a:cs typeface="Times New Roman" panose="02020603050405020304" pitchFamily="18" charset="0"/>
              </a:rPr>
              <a:t>Apply the script to a sample of available datasets to determine how suitable they are for vehicle routing and what common deficiencies they may have.</a:t>
            </a:r>
          </a:p>
        </p:txBody>
      </p:sp>
      <p:sp>
        <p:nvSpPr>
          <p:cNvPr id="5" name="TextBox 4">
            <a:extLst>
              <a:ext uri="{FF2B5EF4-FFF2-40B4-BE49-F238E27FC236}">
                <a16:creationId xmlns:a16="http://schemas.microsoft.com/office/drawing/2014/main" id="{018319DE-7E38-4BE4-AD2A-A61CAD85F21C}"/>
              </a:ext>
            </a:extLst>
          </p:cNvPr>
          <p:cNvSpPr txBox="1"/>
          <p:nvPr/>
        </p:nvSpPr>
        <p:spPr>
          <a:xfrm>
            <a:off x="204395" y="247426"/>
            <a:ext cx="11650532" cy="400110"/>
          </a:xfrm>
          <a:prstGeom prst="rect">
            <a:avLst/>
          </a:prstGeom>
          <a:noFill/>
        </p:spPr>
        <p:txBody>
          <a:bodyPr wrap="square" rtlCol="0">
            <a:spAutoFit/>
          </a:bodyPr>
          <a:lstStyle/>
          <a:p>
            <a:r>
              <a:rPr lang="en-US" sz="2000" b="1" dirty="0"/>
              <a:t>Introduction</a:t>
            </a:r>
            <a:r>
              <a:rPr lang="en-US" dirty="0">
                <a:solidFill>
                  <a:schemeClr val="tx1">
                    <a:lumMod val="65000"/>
                  </a:schemeClr>
                </a:solidFill>
              </a:rPr>
              <a:t>		Literature Review		Methodology		Challenges   		Anticipated Results		 Timeline</a:t>
            </a:r>
          </a:p>
        </p:txBody>
      </p:sp>
    </p:spTree>
    <p:extLst>
      <p:ext uri="{BB962C8B-B14F-4D97-AF65-F5344CB8AC3E}">
        <p14:creationId xmlns:p14="http://schemas.microsoft.com/office/powerpoint/2010/main" val="3948053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C396E-812E-4986-9774-4970B8CED524}"/>
              </a:ext>
            </a:extLst>
          </p:cNvPr>
          <p:cNvSpPr>
            <a:spLocks noGrp="1"/>
          </p:cNvSpPr>
          <p:nvPr>
            <p:ph type="title"/>
          </p:nvPr>
        </p:nvSpPr>
        <p:spPr/>
        <p:txBody>
          <a:bodyPr/>
          <a:lstStyle/>
          <a:p>
            <a:r>
              <a:rPr lang="en-US" dirty="0"/>
              <a:t>Literature review: Dijkstra’s Algorithm</a:t>
            </a:r>
          </a:p>
        </p:txBody>
      </p:sp>
      <p:pic>
        <p:nvPicPr>
          <p:cNvPr id="5" name="Picture 4">
            <a:extLst>
              <a:ext uri="{FF2B5EF4-FFF2-40B4-BE49-F238E27FC236}">
                <a16:creationId xmlns:a16="http://schemas.microsoft.com/office/drawing/2014/main" id="{1A9FFCC7-63D8-4A41-B80F-441507105D3D}"/>
              </a:ext>
            </a:extLst>
          </p:cNvPr>
          <p:cNvPicPr>
            <a:picLocks noChangeAspect="1"/>
          </p:cNvPicPr>
          <p:nvPr/>
        </p:nvPicPr>
        <p:blipFill>
          <a:blip r:embed="rId2"/>
          <a:stretch>
            <a:fillRect/>
          </a:stretch>
        </p:blipFill>
        <p:spPr>
          <a:xfrm>
            <a:off x="215153" y="1972441"/>
            <a:ext cx="5779786" cy="4643512"/>
          </a:xfrm>
          <a:prstGeom prst="rect">
            <a:avLst/>
          </a:prstGeom>
        </p:spPr>
      </p:pic>
      <p:pic>
        <p:nvPicPr>
          <p:cNvPr id="11" name="Picture 10">
            <a:extLst>
              <a:ext uri="{FF2B5EF4-FFF2-40B4-BE49-F238E27FC236}">
                <a16:creationId xmlns:a16="http://schemas.microsoft.com/office/drawing/2014/main" id="{FD86A4EF-B7C9-4B36-9A2A-A15FB469DC84}"/>
              </a:ext>
            </a:extLst>
          </p:cNvPr>
          <p:cNvPicPr>
            <a:picLocks noChangeAspect="1"/>
          </p:cNvPicPr>
          <p:nvPr/>
        </p:nvPicPr>
        <p:blipFill>
          <a:blip r:embed="rId3"/>
          <a:stretch>
            <a:fillRect/>
          </a:stretch>
        </p:blipFill>
        <p:spPr>
          <a:xfrm>
            <a:off x="6080368" y="1972441"/>
            <a:ext cx="5897429" cy="4116387"/>
          </a:xfrm>
          <a:prstGeom prst="rect">
            <a:avLst/>
          </a:prstGeom>
        </p:spPr>
      </p:pic>
      <p:sp>
        <p:nvSpPr>
          <p:cNvPr id="12" name="TextBox 11">
            <a:extLst>
              <a:ext uri="{FF2B5EF4-FFF2-40B4-BE49-F238E27FC236}">
                <a16:creationId xmlns:a16="http://schemas.microsoft.com/office/drawing/2014/main" id="{53E94F38-DF7F-41B0-9299-7EDC8E2F4E56}"/>
              </a:ext>
            </a:extLst>
          </p:cNvPr>
          <p:cNvSpPr txBox="1"/>
          <p:nvPr/>
        </p:nvSpPr>
        <p:spPr>
          <a:xfrm>
            <a:off x="6080368" y="6248400"/>
            <a:ext cx="1465658" cy="369332"/>
          </a:xfrm>
          <a:prstGeom prst="rect">
            <a:avLst/>
          </a:prstGeom>
          <a:noFill/>
        </p:spPr>
        <p:txBody>
          <a:bodyPr wrap="none" rtlCol="0">
            <a:spAutoFit/>
          </a:bodyPr>
          <a:lstStyle/>
          <a:p>
            <a:r>
              <a:rPr lang="en-US" dirty="0"/>
              <a:t>Dijkstra, 1959</a:t>
            </a:r>
          </a:p>
        </p:txBody>
      </p:sp>
      <p:sp>
        <p:nvSpPr>
          <p:cNvPr id="14" name="TextBox 13">
            <a:extLst>
              <a:ext uri="{FF2B5EF4-FFF2-40B4-BE49-F238E27FC236}">
                <a16:creationId xmlns:a16="http://schemas.microsoft.com/office/drawing/2014/main" id="{EFF17F4C-257E-4F56-B671-B2ED25A4F319}"/>
              </a:ext>
            </a:extLst>
          </p:cNvPr>
          <p:cNvSpPr txBox="1"/>
          <p:nvPr/>
        </p:nvSpPr>
        <p:spPr>
          <a:xfrm>
            <a:off x="204395" y="247426"/>
            <a:ext cx="11650532" cy="400110"/>
          </a:xfrm>
          <a:prstGeom prst="rect">
            <a:avLst/>
          </a:prstGeom>
          <a:noFill/>
        </p:spPr>
        <p:txBody>
          <a:bodyPr wrap="square" rtlCol="0">
            <a:spAutoFit/>
          </a:bodyPr>
          <a:lstStyle/>
          <a:p>
            <a:r>
              <a:rPr lang="en-US" dirty="0">
                <a:solidFill>
                  <a:schemeClr val="tx1">
                    <a:lumMod val="65000"/>
                  </a:schemeClr>
                </a:solidFill>
              </a:rPr>
              <a:t>Introduction		</a:t>
            </a:r>
            <a:r>
              <a:rPr lang="en-US" sz="2000" b="1" dirty="0"/>
              <a:t>Literature Review</a:t>
            </a:r>
            <a:r>
              <a:rPr lang="en-US" dirty="0">
                <a:solidFill>
                  <a:schemeClr val="tx1">
                    <a:lumMod val="65000"/>
                  </a:schemeClr>
                </a:solidFill>
              </a:rPr>
              <a:t>		Methodology		  Challenges  		Anticipated Results 	Timeline</a:t>
            </a:r>
          </a:p>
        </p:txBody>
      </p:sp>
    </p:spTree>
    <p:extLst>
      <p:ext uri="{BB962C8B-B14F-4D97-AF65-F5344CB8AC3E}">
        <p14:creationId xmlns:p14="http://schemas.microsoft.com/office/powerpoint/2010/main" val="174228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C396E-812E-4986-9774-4970B8CED524}"/>
              </a:ext>
            </a:extLst>
          </p:cNvPr>
          <p:cNvSpPr>
            <a:spLocks noGrp="1"/>
          </p:cNvSpPr>
          <p:nvPr>
            <p:ph type="title"/>
          </p:nvPr>
        </p:nvSpPr>
        <p:spPr/>
        <p:txBody>
          <a:bodyPr/>
          <a:lstStyle/>
          <a:p>
            <a:r>
              <a:rPr lang="en-US" dirty="0"/>
              <a:t>Literature review: Dijkstra applications</a:t>
            </a:r>
          </a:p>
        </p:txBody>
      </p:sp>
      <p:sp>
        <p:nvSpPr>
          <p:cNvPr id="3" name="Content Placeholder 2">
            <a:extLst>
              <a:ext uri="{FF2B5EF4-FFF2-40B4-BE49-F238E27FC236}">
                <a16:creationId xmlns:a16="http://schemas.microsoft.com/office/drawing/2014/main" id="{DF29BCBF-D689-478C-8AC2-5C0C1179FE56}"/>
              </a:ext>
            </a:extLst>
          </p:cNvPr>
          <p:cNvSpPr>
            <a:spLocks noGrp="1"/>
          </p:cNvSpPr>
          <p:nvPr>
            <p:ph idx="1"/>
          </p:nvPr>
        </p:nvSpPr>
        <p:spPr>
          <a:xfrm>
            <a:off x="685801" y="1850315"/>
            <a:ext cx="11169126" cy="4679577"/>
          </a:xfrm>
        </p:spPr>
        <p:txBody>
          <a:bodyPr>
            <a:norm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Classic Vehicle Routing Problem (VRP) scenarios of delivery route optimization (Bertsimas &amp;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Simchi</a:t>
            </a:r>
            <a:r>
              <a:rPr lang="en-US" sz="2400" dirty="0">
                <a:effectLst/>
                <a:latin typeface="Calibri" panose="020F0502020204030204" pitchFamily="34" charset="0"/>
                <a:ea typeface="Calibri" panose="020F0502020204030204" pitchFamily="34" charset="0"/>
                <a:cs typeface="Times New Roman" panose="02020603050405020304" pitchFamily="18" charset="0"/>
              </a:rPr>
              <a:t>-Levi, 1996;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Tarantilis</a:t>
            </a:r>
            <a:r>
              <a:rPr lang="en-US" sz="2400" dirty="0">
                <a:effectLst/>
                <a:latin typeface="Calibri" panose="020F0502020204030204" pitchFamily="34" charset="0"/>
                <a:ea typeface="Calibri" panose="020F0502020204030204" pitchFamily="34" charset="0"/>
                <a:cs typeface="Times New Roman" panose="02020603050405020304" pitchFamily="18" charset="0"/>
              </a:rPr>
              <a:t> et al., 2004) </a:t>
            </a:r>
          </a:p>
          <a:p>
            <a:r>
              <a:rPr lang="en-US" sz="2400" dirty="0">
                <a:latin typeface="Calibri" panose="020F0502020204030204" pitchFamily="34" charset="0"/>
                <a:ea typeface="Calibri" panose="020F0502020204030204" pitchFamily="34" charset="0"/>
                <a:cs typeface="Times New Roman" panose="02020603050405020304" pitchFamily="18" charset="0"/>
              </a:rPr>
              <a:t>F</a:t>
            </a:r>
            <a:r>
              <a:rPr lang="en-US" sz="2400" dirty="0">
                <a:effectLst/>
                <a:latin typeface="Calibri" panose="020F0502020204030204" pitchFamily="34" charset="0"/>
                <a:ea typeface="Calibri" panose="020F0502020204030204" pitchFamily="34" charset="0"/>
                <a:cs typeface="Times New Roman" panose="02020603050405020304" pitchFamily="18" charset="0"/>
              </a:rPr>
              <a:t>ire-fighting in Turkish forests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Akay</a:t>
            </a:r>
            <a:r>
              <a:rPr lang="en-US" sz="2400" dirty="0">
                <a:effectLst/>
                <a:latin typeface="Calibri" panose="020F0502020204030204" pitchFamily="34" charset="0"/>
                <a:ea typeface="Calibri" panose="020F0502020204030204" pitchFamily="34" charset="0"/>
                <a:cs typeface="Times New Roman" panose="02020603050405020304" pitchFamily="18" charset="0"/>
              </a:rPr>
              <a:t> et al., 2012)</a:t>
            </a:r>
          </a:p>
          <a:p>
            <a:r>
              <a:rPr lang="en-US" sz="2400" dirty="0">
                <a:latin typeface="Calibri" panose="020F0502020204030204" pitchFamily="34" charset="0"/>
                <a:ea typeface="Calibri" panose="020F0502020204030204" pitchFamily="34" charset="0"/>
                <a:cs typeface="Times New Roman" panose="02020603050405020304" pitchFamily="18" charset="0"/>
              </a:rPr>
              <a:t>P</a:t>
            </a:r>
            <a:r>
              <a:rPr lang="en-US" sz="2400" dirty="0">
                <a:effectLst/>
                <a:latin typeface="Calibri" panose="020F0502020204030204" pitchFamily="34" charset="0"/>
                <a:ea typeface="Calibri" panose="020F0502020204030204" pitchFamily="34" charset="0"/>
                <a:cs typeface="Times New Roman" panose="02020603050405020304" pitchFamily="18" charset="0"/>
              </a:rPr>
              <a:t>lanning snow plow routes in Pittsburg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Kinable</a:t>
            </a:r>
            <a:r>
              <a:rPr lang="en-US" sz="2400" dirty="0">
                <a:effectLst/>
                <a:latin typeface="Calibri" panose="020F0502020204030204" pitchFamily="34" charset="0"/>
                <a:ea typeface="Calibri" panose="020F0502020204030204" pitchFamily="34" charset="0"/>
                <a:cs typeface="Times New Roman" panose="02020603050405020304" pitchFamily="18" charset="0"/>
              </a:rPr>
              <a:t> et al., 2020)</a:t>
            </a:r>
          </a:p>
          <a:p>
            <a:r>
              <a:rPr lang="en-US" sz="2400" dirty="0">
                <a:latin typeface="Calibri" panose="020F0502020204030204" pitchFamily="34" charset="0"/>
                <a:ea typeface="Calibri" panose="020F0502020204030204" pitchFamily="34" charset="0"/>
                <a:cs typeface="Times New Roman" panose="02020603050405020304" pitchFamily="18" charset="0"/>
              </a:rPr>
              <a:t>O</a:t>
            </a:r>
            <a:r>
              <a:rPr lang="en-US" sz="2400" dirty="0">
                <a:effectLst/>
                <a:latin typeface="Calibri" panose="020F0502020204030204" pitchFamily="34" charset="0"/>
                <a:ea typeface="Calibri" panose="020F0502020204030204" pitchFamily="34" charset="0"/>
                <a:cs typeface="Times New Roman" panose="02020603050405020304" pitchFamily="18" charset="0"/>
              </a:rPr>
              <a:t>ptimizing mail delivery in Botswana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Moreri</a:t>
            </a:r>
            <a:r>
              <a:rPr lang="en-US" sz="2400" dirty="0">
                <a:effectLst/>
                <a:latin typeface="Calibri" panose="020F0502020204030204" pitchFamily="34" charset="0"/>
                <a:ea typeface="Calibri" panose="020F0502020204030204" pitchFamily="34" charset="0"/>
                <a:cs typeface="Times New Roman" panose="02020603050405020304" pitchFamily="18" charset="0"/>
              </a:rPr>
              <a:t> et al., 2017)</a:t>
            </a:r>
          </a:p>
          <a:p>
            <a:pPr marL="0" indent="0">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majority of applications studies are of a principally mathematical nature, and often don’t consider the real-world limitations of road networks. </a:t>
            </a:r>
          </a:p>
          <a:p>
            <a:r>
              <a:rPr lang="en-US" sz="2400" dirty="0">
                <a:latin typeface="Calibri" panose="020F0502020204030204" pitchFamily="34" charset="0"/>
                <a:ea typeface="Calibri" panose="020F0502020204030204" pitchFamily="34" charset="0"/>
                <a:cs typeface="Times New Roman" panose="02020603050405020304" pitchFamily="18" charset="0"/>
              </a:rPr>
              <a:t>S</a:t>
            </a:r>
            <a:r>
              <a:rPr lang="en-US" sz="2400" dirty="0">
                <a:effectLst/>
                <a:latin typeface="Calibri" panose="020F0502020204030204" pitchFamily="34" charset="0"/>
                <a:ea typeface="Calibri" panose="020F0502020204030204" pitchFamily="34" charset="0"/>
                <a:cs typeface="Times New Roman" panose="02020603050405020304" pitchFamily="18" charset="0"/>
              </a:rPr>
              <a:t>ome of the more recent studies incorporate road network attributes such as road surface type, turn constraints, and speed limits.</a:t>
            </a:r>
          </a:p>
        </p:txBody>
      </p:sp>
      <p:sp>
        <p:nvSpPr>
          <p:cNvPr id="5" name="TextBox 4">
            <a:extLst>
              <a:ext uri="{FF2B5EF4-FFF2-40B4-BE49-F238E27FC236}">
                <a16:creationId xmlns:a16="http://schemas.microsoft.com/office/drawing/2014/main" id="{D8F26C12-55FB-43F5-82EF-B4ED9C8527F5}"/>
              </a:ext>
            </a:extLst>
          </p:cNvPr>
          <p:cNvSpPr txBox="1"/>
          <p:nvPr/>
        </p:nvSpPr>
        <p:spPr>
          <a:xfrm>
            <a:off x="204395" y="247426"/>
            <a:ext cx="11650532" cy="400110"/>
          </a:xfrm>
          <a:prstGeom prst="rect">
            <a:avLst/>
          </a:prstGeom>
          <a:noFill/>
        </p:spPr>
        <p:txBody>
          <a:bodyPr wrap="square" rtlCol="0">
            <a:spAutoFit/>
          </a:bodyPr>
          <a:lstStyle/>
          <a:p>
            <a:r>
              <a:rPr lang="en-US" dirty="0">
                <a:solidFill>
                  <a:schemeClr val="tx1">
                    <a:lumMod val="65000"/>
                  </a:schemeClr>
                </a:solidFill>
              </a:rPr>
              <a:t>Introduction		</a:t>
            </a:r>
            <a:r>
              <a:rPr lang="en-US" sz="2000" b="1" dirty="0"/>
              <a:t>Literature Review</a:t>
            </a:r>
            <a:r>
              <a:rPr lang="en-US" dirty="0">
                <a:solidFill>
                  <a:schemeClr val="tx1">
                    <a:lumMod val="65000"/>
                  </a:schemeClr>
                </a:solidFill>
              </a:rPr>
              <a:t>		Methodology		  Challenges  		Anticipated Results 	Timeline</a:t>
            </a:r>
          </a:p>
        </p:txBody>
      </p:sp>
    </p:spTree>
    <p:extLst>
      <p:ext uri="{BB962C8B-B14F-4D97-AF65-F5344CB8AC3E}">
        <p14:creationId xmlns:p14="http://schemas.microsoft.com/office/powerpoint/2010/main" val="2468946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C396E-812E-4986-9774-4970B8CED524}"/>
              </a:ext>
            </a:extLst>
          </p:cNvPr>
          <p:cNvSpPr>
            <a:spLocks noGrp="1"/>
          </p:cNvSpPr>
          <p:nvPr>
            <p:ph type="title"/>
          </p:nvPr>
        </p:nvSpPr>
        <p:spPr/>
        <p:txBody>
          <a:bodyPr/>
          <a:lstStyle/>
          <a:p>
            <a:r>
              <a:rPr lang="en-US" dirty="0"/>
              <a:t>Literature review: </a:t>
            </a:r>
            <a:r>
              <a:rPr lang="en-US" dirty="0" err="1"/>
              <a:t>Gis</a:t>
            </a:r>
            <a:r>
              <a:rPr lang="en-US" dirty="0"/>
              <a:t>-T Integration</a:t>
            </a:r>
          </a:p>
        </p:txBody>
      </p:sp>
      <p:sp>
        <p:nvSpPr>
          <p:cNvPr id="3" name="Content Placeholder 2">
            <a:extLst>
              <a:ext uri="{FF2B5EF4-FFF2-40B4-BE49-F238E27FC236}">
                <a16:creationId xmlns:a16="http://schemas.microsoft.com/office/drawing/2014/main" id="{DF29BCBF-D689-478C-8AC2-5C0C1179FE56}"/>
              </a:ext>
            </a:extLst>
          </p:cNvPr>
          <p:cNvSpPr>
            <a:spLocks noGrp="1"/>
          </p:cNvSpPr>
          <p:nvPr>
            <p:ph idx="1"/>
          </p:nvPr>
        </p:nvSpPr>
        <p:spPr>
          <a:xfrm>
            <a:off x="685801" y="1850315"/>
            <a:ext cx="11169126" cy="4679577"/>
          </a:xfrm>
        </p:spPr>
        <p:txBody>
          <a:bodyPr>
            <a:norm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P</a:t>
            </a:r>
            <a:r>
              <a:rPr lang="en-US" sz="2400" dirty="0">
                <a:effectLst/>
                <a:latin typeface="Calibri" panose="020F0502020204030204" pitchFamily="34" charset="0"/>
                <a:ea typeface="Calibri" panose="020F0502020204030204" pitchFamily="34" charset="0"/>
                <a:cs typeface="Times New Roman" panose="02020603050405020304" pitchFamily="18" charset="0"/>
              </a:rPr>
              <a:t>revalent integration of GIS in transportation studies did not occur until the late 1980’s (Thill, 2000).</a:t>
            </a:r>
          </a:p>
          <a:p>
            <a:r>
              <a:rPr lang="en-US" sz="2400" dirty="0">
                <a:latin typeface="Calibri" panose="020F0502020204030204" pitchFamily="34" charset="0"/>
                <a:ea typeface="Calibri" panose="020F0502020204030204" pitchFamily="34" charset="0"/>
                <a:cs typeface="Times New Roman" panose="02020603050405020304" pitchFamily="18" charset="0"/>
              </a:rPr>
              <a:t>By the late 1990’s there was an ongoing push to expand GIS support for data analysis tasks related to transportation modeling (McCormack &amp; </a:t>
            </a:r>
            <a:r>
              <a:rPr lang="en-US" sz="2400" dirty="0" err="1">
                <a:latin typeface="Calibri" panose="020F0502020204030204" pitchFamily="34" charset="0"/>
                <a:ea typeface="Calibri" panose="020F0502020204030204" pitchFamily="34" charset="0"/>
                <a:cs typeface="Times New Roman" panose="02020603050405020304" pitchFamily="18" charset="0"/>
              </a:rPr>
              <a:t>Nyerges</a:t>
            </a:r>
            <a:r>
              <a:rPr lang="en-US" sz="2400" dirty="0">
                <a:latin typeface="Calibri" panose="020F0502020204030204" pitchFamily="34" charset="0"/>
                <a:ea typeface="Calibri" panose="020F0502020204030204" pitchFamily="34" charset="0"/>
                <a:cs typeface="Times New Roman" panose="02020603050405020304" pitchFamily="18" charset="0"/>
              </a:rPr>
              <a:t>, 1998) and to include a spatial component in vehicle routing (Keenan, 1998).</a:t>
            </a:r>
          </a:p>
          <a:p>
            <a:r>
              <a:rPr lang="en-US" sz="2400" dirty="0">
                <a:latin typeface="Calibri" panose="020F0502020204030204" pitchFamily="34" charset="0"/>
                <a:ea typeface="Calibri" panose="020F0502020204030204" pitchFamily="34" charset="0"/>
                <a:cs typeface="Times New Roman" panose="02020603050405020304" pitchFamily="18" charset="0"/>
              </a:rPr>
              <a:t>I</a:t>
            </a:r>
            <a:r>
              <a:rPr lang="en-US" sz="2400" dirty="0">
                <a:effectLst/>
                <a:latin typeface="Calibri" panose="020F0502020204030204" pitchFamily="34" charset="0"/>
                <a:ea typeface="Calibri" panose="020F0502020204030204" pitchFamily="34" charset="0"/>
                <a:cs typeface="Times New Roman" panose="02020603050405020304" pitchFamily="18" charset="0"/>
              </a:rPr>
              <a:t>ntegration of GIS into transportation analysis encountered a number of challenges as described by Thill (2000):</a:t>
            </a:r>
          </a:p>
          <a:p>
            <a:pPr lvl="1"/>
            <a:r>
              <a:rPr lang="en-US" sz="2200" dirty="0">
                <a:effectLst/>
                <a:latin typeface="Calibri" panose="020F0502020204030204" pitchFamily="34" charset="0"/>
                <a:ea typeface="Calibri" panose="020F0502020204030204" pitchFamily="34" charset="0"/>
                <a:cs typeface="Times New Roman" panose="02020603050405020304" pitchFamily="18" charset="0"/>
              </a:rPr>
              <a:t>Wide variety of data models and standards</a:t>
            </a:r>
          </a:p>
          <a:p>
            <a:pPr lvl="1"/>
            <a:r>
              <a:rPr lang="en-US" sz="2200" dirty="0">
                <a:latin typeface="Calibri" panose="020F0502020204030204" pitchFamily="34" charset="0"/>
                <a:ea typeface="Calibri" panose="020F0502020204030204" pitchFamily="34" charset="0"/>
                <a:cs typeface="Times New Roman" panose="02020603050405020304" pitchFamily="18" charset="0"/>
              </a:rPr>
              <a:t>Very large datasets</a:t>
            </a:r>
          </a:p>
          <a:p>
            <a:pPr lvl="1"/>
            <a:r>
              <a:rPr lang="en-US" sz="2200" dirty="0">
                <a:effectLst/>
                <a:latin typeface="Calibri" panose="020F0502020204030204" pitchFamily="34" charset="0"/>
                <a:ea typeface="Calibri" panose="020F0502020204030204" pitchFamily="34" charset="0"/>
                <a:cs typeface="Times New Roman" panose="02020603050405020304" pitchFamily="18" charset="0"/>
              </a:rPr>
              <a:t>Lack of homogeneity of network links used to represent roads and other linear features</a:t>
            </a:r>
          </a:p>
        </p:txBody>
      </p:sp>
      <p:sp>
        <p:nvSpPr>
          <p:cNvPr id="5" name="TextBox 4">
            <a:extLst>
              <a:ext uri="{FF2B5EF4-FFF2-40B4-BE49-F238E27FC236}">
                <a16:creationId xmlns:a16="http://schemas.microsoft.com/office/drawing/2014/main" id="{9811B45D-989C-4D28-A425-C546071EED37}"/>
              </a:ext>
            </a:extLst>
          </p:cNvPr>
          <p:cNvSpPr txBox="1"/>
          <p:nvPr/>
        </p:nvSpPr>
        <p:spPr>
          <a:xfrm>
            <a:off x="204395" y="247426"/>
            <a:ext cx="11650532" cy="400110"/>
          </a:xfrm>
          <a:prstGeom prst="rect">
            <a:avLst/>
          </a:prstGeom>
          <a:noFill/>
        </p:spPr>
        <p:txBody>
          <a:bodyPr wrap="square" rtlCol="0">
            <a:spAutoFit/>
          </a:bodyPr>
          <a:lstStyle/>
          <a:p>
            <a:r>
              <a:rPr lang="en-US" dirty="0">
                <a:solidFill>
                  <a:schemeClr val="tx1">
                    <a:lumMod val="65000"/>
                  </a:schemeClr>
                </a:solidFill>
              </a:rPr>
              <a:t>Introduction		</a:t>
            </a:r>
            <a:r>
              <a:rPr lang="en-US" sz="2000" b="1" dirty="0"/>
              <a:t>Literature Review</a:t>
            </a:r>
            <a:r>
              <a:rPr lang="en-US" dirty="0">
                <a:solidFill>
                  <a:schemeClr val="tx1">
                    <a:lumMod val="65000"/>
                  </a:schemeClr>
                </a:solidFill>
              </a:rPr>
              <a:t>		Methodology		  Challenges  		Anticipated Results 	Timeline</a:t>
            </a:r>
          </a:p>
        </p:txBody>
      </p:sp>
    </p:spTree>
    <p:extLst>
      <p:ext uri="{BB962C8B-B14F-4D97-AF65-F5344CB8AC3E}">
        <p14:creationId xmlns:p14="http://schemas.microsoft.com/office/powerpoint/2010/main" val="13016621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themeOverride>
</file>

<file path=docProps/app.xml><?xml version="1.0" encoding="utf-8"?>
<Properties xmlns="http://schemas.openxmlformats.org/officeDocument/2006/extended-properties" xmlns:vt="http://schemas.openxmlformats.org/officeDocument/2006/docPropsVTypes">
  <Template/>
  <TotalTime>3187</TotalTime>
  <Words>2026</Words>
  <Application>Microsoft Office PowerPoint</Application>
  <PresentationFormat>Widescreen</PresentationFormat>
  <Paragraphs>161</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SuisseIntl</vt:lpstr>
      <vt:lpstr>Celestial</vt:lpstr>
      <vt:lpstr>A METHODOLOGY AND PYTHON SOFTWARE PACKAGE FOR EVALUATING ROUTABILITY OF ROAD NETWORKS</vt:lpstr>
      <vt:lpstr>Problem Description</vt:lpstr>
      <vt:lpstr>PowerPoint Presentation</vt:lpstr>
      <vt:lpstr>PowerPoint Presentation</vt:lpstr>
      <vt:lpstr>Proposed solution</vt:lpstr>
      <vt:lpstr>Goals and objectives</vt:lpstr>
      <vt:lpstr>Literature review: Dijkstra’s Algorithm</vt:lpstr>
      <vt:lpstr>Literature review: Dijkstra applications</vt:lpstr>
      <vt:lpstr>Literature review: Gis-T Integration</vt:lpstr>
      <vt:lpstr>Literature review: Routing Restrictions</vt:lpstr>
      <vt:lpstr>Literature review: real-world routing</vt:lpstr>
      <vt:lpstr>Methodology: data</vt:lpstr>
      <vt:lpstr>Methodology: data</vt:lpstr>
      <vt:lpstr>Methodology: data</vt:lpstr>
      <vt:lpstr>Methodology: data</vt:lpstr>
      <vt:lpstr>Methodology: analysis</vt:lpstr>
      <vt:lpstr>Methodology: Concept diagram</vt:lpstr>
      <vt:lpstr>Methodology: regular expressions</vt:lpstr>
      <vt:lpstr>challenges</vt:lpstr>
      <vt:lpstr>Anticipated results</vt:lpstr>
      <vt:lpstr>timeline</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METHODOLOGY AND PYTHON SOFTWARE PACKAGE FOR EVALUATING ROUTABILITY OF ROAD NETWORKS</dc:title>
  <dc:creator>Kyle Grimsley</dc:creator>
  <cp:lastModifiedBy>Kyle Grimsley</cp:lastModifiedBy>
  <cp:revision>39</cp:revision>
  <dcterms:created xsi:type="dcterms:W3CDTF">2021-04-29T11:23:45Z</dcterms:created>
  <dcterms:modified xsi:type="dcterms:W3CDTF">2021-05-01T23:21:48Z</dcterms:modified>
</cp:coreProperties>
</file>