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82" r:id="rId5"/>
    <p:sldId id="267" r:id="rId6"/>
    <p:sldId id="268" r:id="rId7"/>
    <p:sldId id="269" r:id="rId8"/>
    <p:sldId id="270" r:id="rId9"/>
    <p:sldId id="260" r:id="rId10"/>
    <p:sldId id="261" r:id="rId11"/>
    <p:sldId id="287" r:id="rId12"/>
    <p:sldId id="288" r:id="rId13"/>
    <p:sldId id="262" r:id="rId14"/>
    <p:sldId id="274" r:id="rId15"/>
    <p:sldId id="283" r:id="rId16"/>
    <p:sldId id="284" r:id="rId17"/>
    <p:sldId id="285" r:id="rId18"/>
    <p:sldId id="271" r:id="rId19"/>
    <p:sldId id="275" r:id="rId20"/>
    <p:sldId id="266" r:id="rId21"/>
    <p:sldId id="276" r:id="rId22"/>
    <p:sldId id="272" r:id="rId23"/>
    <p:sldId id="264" r:id="rId24"/>
    <p:sldId id="277" r:id="rId25"/>
    <p:sldId id="281" r:id="rId26"/>
    <p:sldId id="279" r:id="rId27"/>
    <p:sldId id="278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0750" autoAdjust="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C7B68-95CE-4F29-BB51-90FCF3379D60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3524-3A73-4CF4-8423-2029B14B3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6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03524-3A73-4CF4-8423-2029B14B33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3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7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1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27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8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6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0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02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5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4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4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1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51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17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25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9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4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8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34C2-ED87-4EBC-8016-F5A1E4B27DE9}" type="datetimeFigureOut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27E3-0CF8-47C7-BD25-3972C2CE1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34C2-ED87-4EBC-8016-F5A1E4B27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27E3-0CF8-47C7-BD25-3972C2CE1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1" y="304800"/>
            <a:ext cx="4575560" cy="251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Spatial Analyses to Understand Lionfish Invasion in the Gulf of Mexico and Identify </a:t>
            </a:r>
            <a:r>
              <a:rPr lang="en-US" sz="2800" dirty="0"/>
              <a:t>A</a:t>
            </a:r>
            <a:r>
              <a:rPr lang="en-US" sz="2800" dirty="0" smtClean="0"/>
              <a:t>reas to Focus Conservation Efforts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181600"/>
            <a:ext cx="41148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Lance Hackelton, GISP, CFM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July 30,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Advisor: Joe Bishop, Ph. D.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05400" y="4038600"/>
            <a:ext cx="403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GEOG 596A Capstone Project Proposal by:</a:t>
            </a:r>
          </a:p>
        </p:txBody>
      </p:sp>
    </p:spTree>
    <p:extLst>
      <p:ext uri="{BB962C8B-B14F-4D97-AF65-F5344CB8AC3E}">
        <p14:creationId xmlns:p14="http://schemas.microsoft.com/office/powerpoint/2010/main" val="14528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spatial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 component</a:t>
            </a:r>
          </a:p>
          <a:p>
            <a:r>
              <a:rPr lang="en-US" dirty="0" smtClean="0"/>
              <a:t>Power of GIS</a:t>
            </a:r>
          </a:p>
          <a:p>
            <a:r>
              <a:rPr lang="en-US" dirty="0" smtClean="0"/>
              <a:t>A tool, not a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dirty="0" smtClean="0"/>
              <a:t>Develop </a:t>
            </a:r>
            <a:r>
              <a:rPr lang="en-US" dirty="0"/>
              <a:t>an understanding of the lionfish invasion of the Gulf of Mexico and to predict where </a:t>
            </a:r>
            <a:r>
              <a:rPr lang="en-US" dirty="0" smtClean="0"/>
              <a:t>it is likely to spread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7" y="32766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1"/>
            <a:ext cx="7895886" cy="5486400"/>
          </a:xfrm>
        </p:spPr>
      </p:pic>
    </p:spTree>
    <p:extLst>
      <p:ext uri="{BB962C8B-B14F-4D97-AF65-F5344CB8AC3E}">
        <p14:creationId xmlns:p14="http://schemas.microsoft.com/office/powerpoint/2010/main" val="13549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Reported lionfish sightings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2277"/>
            <a:ext cx="7848600" cy="54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Reef locations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43000"/>
            <a:ext cx="78958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Bathymetry</a:t>
            </a:r>
          </a:p>
          <a:p>
            <a:pPr lvl="1"/>
            <a:r>
              <a:rPr lang="en-US" dirty="0" smtClean="0"/>
              <a:t>NOAA</a:t>
            </a:r>
          </a:p>
          <a:p>
            <a:r>
              <a:rPr lang="en-US" dirty="0" smtClean="0"/>
              <a:t>Wish list</a:t>
            </a:r>
          </a:p>
          <a:p>
            <a:pPr lvl="1"/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Currents</a:t>
            </a:r>
          </a:p>
          <a:p>
            <a:pPr lvl="1"/>
            <a:r>
              <a:rPr lang="en-US" dirty="0" smtClean="0"/>
              <a:t>Reef fish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302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/>
              <a:t>Objective: Build geodatabase using </a:t>
            </a:r>
            <a:r>
              <a:rPr lang="en-US" dirty="0" smtClean="0"/>
              <a:t>Arc Marine </a:t>
            </a:r>
            <a:r>
              <a:rPr lang="en-US" dirty="0"/>
              <a:t>Data Model schema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26371" cy="52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4906963"/>
          </a:xfrm>
        </p:spPr>
        <p:txBody>
          <a:bodyPr/>
          <a:lstStyle/>
          <a:p>
            <a:r>
              <a:rPr lang="en-US" dirty="0" smtClean="0"/>
              <a:t>Location series points of lionfish sightings</a:t>
            </a:r>
          </a:p>
          <a:p>
            <a:endParaRPr lang="en-US" dirty="0" smtClean="0"/>
          </a:p>
          <a:p>
            <a:r>
              <a:rPr lang="en-US" dirty="0" smtClean="0"/>
              <a:t>Feature points of reef locations (coral, hard substrate, artificial)</a:t>
            </a:r>
          </a:p>
          <a:p>
            <a:endParaRPr lang="en-US" dirty="0" smtClean="0"/>
          </a:p>
          <a:p>
            <a:r>
              <a:rPr lang="en-US" dirty="0" smtClean="0"/>
              <a:t>Bathymetric raster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3038475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2743200"/>
            <a:ext cx="143827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36" y="4648200"/>
            <a:ext cx="3554538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714999"/>
          </a:xfrm>
        </p:spPr>
        <p:txBody>
          <a:bodyPr/>
          <a:lstStyle/>
          <a:p>
            <a:r>
              <a:rPr lang="en-US" dirty="0" smtClean="0"/>
              <a:t>Objective: Use Inverse Distance Weighted (IDW) analysis combined with cellular automata to perform temporal analysis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            Time + number of occurrences per cell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34285"/>
            <a:ext cx="609600" cy="3359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36630"/>
            <a:ext cx="5448300" cy="34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Apply values to cells based on cumulative number of occurrences</a:t>
            </a:r>
          </a:p>
          <a:p>
            <a:r>
              <a:rPr lang="en-US" dirty="0" smtClean="0"/>
              <a:t>Inverse Distance Weighted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34220"/>
            <a:ext cx="6175506" cy="36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Bachelor’s in Health Science – University of North Florida, 2004</a:t>
            </a:r>
          </a:p>
          <a:p>
            <a:r>
              <a:rPr lang="en-US" sz="1800" dirty="0" smtClean="0"/>
              <a:t>GIS Certificate – Pennsylvania State University, 2009</a:t>
            </a:r>
          </a:p>
          <a:p>
            <a:r>
              <a:rPr lang="en-US" sz="1800" dirty="0" smtClean="0"/>
              <a:t>GIS Professional Certificate 63320 – GIS Certification Institute, 2013</a:t>
            </a:r>
          </a:p>
          <a:p>
            <a:r>
              <a:rPr lang="en-US" sz="1800" dirty="0" smtClean="0"/>
              <a:t>Taylor Engineering, Inc. – 2005 – present</a:t>
            </a:r>
          </a:p>
          <a:p>
            <a:pPr lvl="1"/>
            <a:r>
              <a:rPr lang="en-US" sz="1800" dirty="0" smtClean="0"/>
              <a:t>Geospatial Scientist</a:t>
            </a:r>
          </a:p>
          <a:p>
            <a:r>
              <a:rPr lang="en-US" sz="1800" dirty="0" smtClean="0"/>
              <a:t>Creekside High School – 2009 – present</a:t>
            </a:r>
          </a:p>
          <a:p>
            <a:pPr lvl="1"/>
            <a:r>
              <a:rPr lang="en-US" sz="1800" dirty="0" smtClean="0"/>
              <a:t>Academy of Environmental and Urban Planning Advisory Board Member</a:t>
            </a:r>
          </a:p>
          <a:p>
            <a:r>
              <a:rPr lang="en-US" sz="1800" dirty="0" smtClean="0"/>
              <a:t>Employed in the field of GIS for almost 12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1511"/>
            <a:ext cx="5511800" cy="2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Objective: Use cellular automata to model habitat vulnerability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Reef location + bathymetry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7924800" cy="42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Apply weighted values to cells based on sum of qualifying criteria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5182"/>
            <a:ext cx="577004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fisheries management plans</a:t>
            </a:r>
          </a:p>
          <a:p>
            <a:pPr lvl="1"/>
            <a:r>
              <a:rPr lang="en-US" dirty="0"/>
              <a:t>Reef fish</a:t>
            </a:r>
          </a:p>
          <a:p>
            <a:pPr lvl="1"/>
            <a:r>
              <a:rPr lang="en-US" dirty="0" smtClean="0"/>
              <a:t>Corals</a:t>
            </a:r>
            <a:endParaRPr lang="en-US" dirty="0"/>
          </a:p>
          <a:p>
            <a:r>
              <a:rPr lang="en-US" dirty="0" smtClean="0"/>
              <a:t>Areas to focus conservation efforts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36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2014: Complete proposal</a:t>
            </a:r>
          </a:p>
          <a:p>
            <a:r>
              <a:rPr lang="en-US" dirty="0" smtClean="0"/>
              <a:t>August thru October 2014: Conduct further research and perform analysis</a:t>
            </a:r>
          </a:p>
          <a:p>
            <a:r>
              <a:rPr lang="en-US" dirty="0" smtClean="0"/>
              <a:t>October thru December 2014: Compile results in full report, present findings at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ESRI Ocean GIS Forum, November 2014</a:t>
            </a:r>
          </a:p>
          <a:p>
            <a:r>
              <a:rPr lang="en-US" dirty="0" smtClean="0"/>
              <a:t>NSGIC Midyear Meeting, February 2015</a:t>
            </a:r>
          </a:p>
          <a:p>
            <a:r>
              <a:rPr lang="en-US" dirty="0" smtClean="0"/>
              <a:t>ESRI Southeast User Conference, May 2015</a:t>
            </a:r>
          </a:p>
          <a:p>
            <a:r>
              <a:rPr lang="en-US" dirty="0" smtClean="0"/>
              <a:t>UCGIS Symposium, May 2015</a:t>
            </a:r>
          </a:p>
          <a:p>
            <a:r>
              <a:rPr lang="en-US" dirty="0" smtClean="0"/>
              <a:t>ESRI International User Conference, July 2015</a:t>
            </a:r>
          </a:p>
          <a:p>
            <a:r>
              <a:rPr lang="en-US" dirty="0" smtClean="0"/>
              <a:t>Society For Conservation GIS, July 2015</a:t>
            </a:r>
          </a:p>
          <a:p>
            <a:r>
              <a:rPr lang="en-US" dirty="0" smtClean="0"/>
              <a:t>Suggestions?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Joe Bishop, Ph.D., PSU</a:t>
            </a:r>
          </a:p>
          <a:p>
            <a:r>
              <a:rPr lang="en-US" sz="2400" dirty="0" smtClean="0"/>
              <a:t>Jorge Brenner, Ph.D., The Nature Conservancy</a:t>
            </a:r>
          </a:p>
          <a:p>
            <a:r>
              <a:rPr lang="en-US" sz="2400" dirty="0" smtClean="0"/>
              <a:t>Michael Thompson, M.Sc., The Nature Conservancy</a:t>
            </a:r>
          </a:p>
          <a:p>
            <a:r>
              <a:rPr lang="en-US" sz="2400" dirty="0" smtClean="0"/>
              <a:t>Alexandra Carvalho, Ph.D. GISP, CMAR Consulting, LLC</a:t>
            </a:r>
          </a:p>
          <a:p>
            <a:r>
              <a:rPr lang="en-US" sz="2400" dirty="0" smtClean="0"/>
              <a:t>Ken Craig, P.E., Taylor Engineering, Inc.</a:t>
            </a:r>
          </a:p>
          <a:p>
            <a:r>
              <a:rPr lang="en-US" sz="2400" dirty="0" smtClean="0"/>
              <a:t>Matthew Johnston, Nova Southeastern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10144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Invasive Species</a:t>
            </a:r>
          </a:p>
          <a:p>
            <a:r>
              <a:rPr lang="en-US" dirty="0" smtClean="0"/>
              <a:t>Lionfish Intro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Goals &amp; Objectives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Implications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Acknowledgements</a:t>
            </a:r>
          </a:p>
          <a:p>
            <a:r>
              <a:rPr lang="en-US" dirty="0" smtClean="0"/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48051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Defined by the National Invasive Species Council as:</a:t>
            </a:r>
          </a:p>
          <a:p>
            <a:pPr marL="0" indent="0">
              <a:buNone/>
            </a:pPr>
            <a:r>
              <a:rPr lang="en-US" dirty="0"/>
              <a:t>	“an alien species whose introduction does or is likely to cause economic or environmental harm or harm to human health”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3347964" cy="2231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22" y="1066799"/>
            <a:ext cx="3120896" cy="2144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9" y="4581847"/>
            <a:ext cx="2710962" cy="20332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are Invasive Species?</a:t>
            </a:r>
          </a:p>
        </p:txBody>
      </p:sp>
    </p:spTree>
    <p:extLst>
      <p:ext uri="{BB962C8B-B14F-4D97-AF65-F5344CB8AC3E}">
        <p14:creationId xmlns:p14="http://schemas.microsoft.com/office/powerpoint/2010/main" val="39628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lionfish come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6891"/>
            <a:ext cx="7315200" cy="5380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1" y="6172200"/>
            <a:ext cx="191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Credit: NOAA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56025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get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44129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42" y="4648200"/>
            <a:ext cx="4706112" cy="1335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43545"/>
            <a:ext cx="306324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239000" cy="54118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 is this a problem?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239000" cy="53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2400"/>
            <a:ext cx="4402667" cy="330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Efforts to Eradicate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826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Reef ecosystems are in jeopardy</a:t>
            </a:r>
          </a:p>
          <a:p>
            <a:r>
              <a:rPr lang="en-US" dirty="0" smtClean="0"/>
              <a:t>Adverse impacts to stakeholders</a:t>
            </a:r>
          </a:p>
          <a:p>
            <a:r>
              <a:rPr lang="en-US" dirty="0"/>
              <a:t>Snowballing</a:t>
            </a:r>
          </a:p>
          <a:p>
            <a:r>
              <a:rPr lang="en-US" dirty="0" smtClean="0"/>
              <a:t>Understanding the invasion on a regional scale is an important first step</a:t>
            </a:r>
          </a:p>
        </p:txBody>
      </p:sp>
    </p:spTree>
    <p:extLst>
      <p:ext uri="{BB962C8B-B14F-4D97-AF65-F5344CB8AC3E}">
        <p14:creationId xmlns:p14="http://schemas.microsoft.com/office/powerpoint/2010/main" val="19370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502</Words>
  <Application>Microsoft Office PowerPoint</Application>
  <PresentationFormat>On-screen Show (4:3)</PresentationFormat>
  <Paragraphs>100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Using Spatial Analyses to Understand Lionfish Invasion in the Gulf of Mexico and Identify Areas to Focus Conservation Efforts</vt:lpstr>
      <vt:lpstr>Personal Info</vt:lpstr>
      <vt:lpstr>Outline</vt:lpstr>
      <vt:lpstr>PowerPoint Presentation</vt:lpstr>
      <vt:lpstr>Where do lionfish come from?</vt:lpstr>
      <vt:lpstr>How did they get here?</vt:lpstr>
      <vt:lpstr>Why is this a problem?</vt:lpstr>
      <vt:lpstr>Efforts to Eradicate</vt:lpstr>
      <vt:lpstr>Why is it important?</vt:lpstr>
      <vt:lpstr>Why use spatial analysis?</vt:lpstr>
      <vt:lpstr>Goals and Objectives</vt:lpstr>
      <vt:lpstr>The Invasion</vt:lpstr>
      <vt:lpstr>Data Sources</vt:lpstr>
      <vt:lpstr>Data Sources</vt:lpstr>
      <vt:lpstr>Data Sources</vt:lpstr>
      <vt:lpstr>PowerPoint Presentation</vt:lpstr>
      <vt:lpstr>Methods</vt:lpstr>
      <vt:lpstr>PowerPoint Presentation</vt:lpstr>
      <vt:lpstr>Methods</vt:lpstr>
      <vt:lpstr>PowerPoint Presentation</vt:lpstr>
      <vt:lpstr>Methods</vt:lpstr>
      <vt:lpstr>Implications</vt:lpstr>
      <vt:lpstr>Timeline</vt:lpstr>
      <vt:lpstr>Where to present?</vt:lpstr>
      <vt:lpstr>Special Thanks to: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Hackelton</dc:creator>
  <cp:lastModifiedBy>Lance Hackelton</cp:lastModifiedBy>
  <cp:revision>84</cp:revision>
  <dcterms:created xsi:type="dcterms:W3CDTF">2014-07-22T00:56:04Z</dcterms:created>
  <dcterms:modified xsi:type="dcterms:W3CDTF">2014-07-30T21:19:04Z</dcterms:modified>
</cp:coreProperties>
</file>