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9" r:id="rId2"/>
    <p:sldId id="290" r:id="rId3"/>
    <p:sldId id="291" r:id="rId4"/>
    <p:sldId id="292" r:id="rId5"/>
    <p:sldId id="297" r:id="rId6"/>
    <p:sldId id="266" r:id="rId7"/>
    <p:sldId id="295" r:id="rId8"/>
    <p:sldId id="300" r:id="rId9"/>
    <p:sldId id="303" r:id="rId10"/>
    <p:sldId id="288" r:id="rId11"/>
    <p:sldId id="304" r:id="rId12"/>
    <p:sldId id="264" r:id="rId13"/>
    <p:sldId id="305" r:id="rId14"/>
    <p:sldId id="306" r:id="rId15"/>
    <p:sldId id="275" r:id="rId16"/>
    <p:sldId id="308" r:id="rId17"/>
    <p:sldId id="312" r:id="rId18"/>
    <p:sldId id="311" r:id="rId19"/>
    <p:sldId id="321" r:id="rId20"/>
    <p:sldId id="307" r:id="rId21"/>
    <p:sldId id="309" r:id="rId22"/>
    <p:sldId id="274" r:id="rId23"/>
    <p:sldId id="269" r:id="rId24"/>
    <p:sldId id="313" r:id="rId25"/>
    <p:sldId id="310" r:id="rId26"/>
    <p:sldId id="314" r:id="rId27"/>
    <p:sldId id="315" r:id="rId28"/>
    <p:sldId id="316" r:id="rId29"/>
    <p:sldId id="317" r:id="rId30"/>
    <p:sldId id="289" r:id="rId31"/>
    <p:sldId id="318" r:id="rId32"/>
    <p:sldId id="272" r:id="rId33"/>
    <p:sldId id="319" r:id="rId34"/>
    <p:sldId id="320" r:id="rId35"/>
    <p:sldId id="322" r:id="rId36"/>
    <p:sldId id="323" r:id="rId37"/>
    <p:sldId id="280" r:id="rId38"/>
  </p:sldIdLst>
  <p:sldSz cx="11831638" cy="7818438"/>
  <p:notesSz cx="6858000" cy="9144000"/>
  <p:defaultTextStyle>
    <a:defPPr>
      <a:defRPr lang="en-US"/>
    </a:defPPr>
    <a:lvl1pPr marL="0" algn="l" defTabSz="11227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396" algn="l" defTabSz="11227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2792" algn="l" defTabSz="11227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4188" algn="l" defTabSz="11227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5584" algn="l" defTabSz="11227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6979" algn="l" defTabSz="11227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68375" algn="l" defTabSz="11227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29771" algn="l" defTabSz="11227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1167" algn="l" defTabSz="11227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00"/>
    <a:srgbClr val="508E40"/>
    <a:srgbClr val="00C4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201" autoAdjust="0"/>
  </p:normalViewPr>
  <p:slideViewPr>
    <p:cSldViewPr>
      <p:cViewPr varScale="1">
        <p:scale>
          <a:sx n="95" d="100"/>
          <a:sy n="95" d="100"/>
        </p:scale>
        <p:origin x="-846" y="-90"/>
      </p:cViewPr>
      <p:guideLst>
        <p:guide orient="horz" pos="2463"/>
        <p:guide pos="37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HALE\PENN_STATE\GEOG_596A\Pare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HALE\PENN_STATE\GEOG_596A\Pare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FINAL!$B$1</c:f>
              <c:strCache>
                <c:ptCount val="1"/>
                <c:pt idx="0">
                  <c:v>Permit Count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 i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FINAL!$A$2:$A$11</c:f>
              <c:strCache>
                <c:ptCount val="10"/>
                <c:pt idx="0">
                  <c:v>OTHER - 143 OPERATORS</c:v>
                </c:pt>
                <c:pt idx="1">
                  <c:v>EOG RESOURCES INC</c:v>
                </c:pt>
                <c:pt idx="2">
                  <c:v>CHESAPEAKE OPERG INC</c:v>
                </c:pt>
                <c:pt idx="3">
                  <c:v>MARATHON OIL EF LLC</c:v>
                </c:pt>
                <c:pt idx="4">
                  <c:v>BURLINGTON RES O&amp;G</c:v>
                </c:pt>
                <c:pt idx="5">
                  <c:v>ANADARKO E&amp;P ONSHORE</c:v>
                </c:pt>
                <c:pt idx="6">
                  <c:v>MURPHY EX&amp;PR CO-USA</c:v>
                </c:pt>
                <c:pt idx="7">
                  <c:v>PIONEER NAT RES USA</c:v>
                </c:pt>
                <c:pt idx="8">
                  <c:v>BHP BILLITON PET TXL</c:v>
                </c:pt>
                <c:pt idx="9">
                  <c:v>LEWIS PET PROP INC</c:v>
                </c:pt>
              </c:strCache>
            </c:strRef>
          </c:cat>
          <c:val>
            <c:numRef>
              <c:f>FINAL!$B$2:$B$11</c:f>
              <c:numCache>
                <c:formatCode>0</c:formatCode>
                <c:ptCount val="10"/>
                <c:pt idx="0" formatCode="General">
                  <c:v>6024</c:v>
                </c:pt>
                <c:pt idx="1">
                  <c:v>2037</c:v>
                </c:pt>
                <c:pt idx="2">
                  <c:v>1937</c:v>
                </c:pt>
                <c:pt idx="3">
                  <c:v>1050</c:v>
                </c:pt>
                <c:pt idx="4">
                  <c:v>985</c:v>
                </c:pt>
                <c:pt idx="5">
                  <c:v>964</c:v>
                </c:pt>
                <c:pt idx="6">
                  <c:v>682</c:v>
                </c:pt>
                <c:pt idx="7">
                  <c:v>624</c:v>
                </c:pt>
                <c:pt idx="8">
                  <c:v>541</c:v>
                </c:pt>
                <c:pt idx="9">
                  <c:v>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80320"/>
        <c:axId val="73596928"/>
      </c:barChart>
      <c:lineChart>
        <c:grouping val="standard"/>
        <c:varyColors val="0"/>
        <c:ser>
          <c:idx val="1"/>
          <c:order val="1"/>
          <c:tx>
            <c:strRef>
              <c:f>FINAL!$D$1</c:f>
              <c:strCache>
                <c:ptCount val="1"/>
                <c:pt idx="0">
                  <c:v>Cumulative %</c:v>
                </c:pt>
              </c:strCache>
            </c:strRef>
          </c:tx>
          <c:dLbls>
            <c:dLbl>
              <c:idx val="0"/>
              <c:layout>
                <c:manualLayout>
                  <c:x val="8.0727051984725417E-3"/>
                  <c:y val="2.1299254526091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4909478168264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454508664120905E-3"/>
                  <c:y val="1.490947816826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90901732824181E-3"/>
                  <c:y val="1.4909478168264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454508664120905E-3"/>
                  <c:y val="1.0649627263045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847809948032665E-3"/>
                  <c:y val="6.8965517241379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847809948032665E-3"/>
                  <c:y val="9.1954022988505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847809948032665E-3"/>
                  <c:y val="1.149425287356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695619896065329E-3"/>
                  <c:y val="2.0689655172413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8.9086859688195987E-3"/>
                  <c:y val="1.609195402298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FINAL!$A$2:$A$11</c:f>
              <c:strCache>
                <c:ptCount val="10"/>
                <c:pt idx="0">
                  <c:v>OTHER - 143 OPERATORS</c:v>
                </c:pt>
                <c:pt idx="1">
                  <c:v>EOG RESOURCES INC</c:v>
                </c:pt>
                <c:pt idx="2">
                  <c:v>CHESAPEAKE OPERG INC</c:v>
                </c:pt>
                <c:pt idx="3">
                  <c:v>MARATHON OIL EF LLC</c:v>
                </c:pt>
                <c:pt idx="4">
                  <c:v>BURLINGTON RES O&amp;G</c:v>
                </c:pt>
                <c:pt idx="5">
                  <c:v>ANADARKO E&amp;P ONSHORE</c:v>
                </c:pt>
                <c:pt idx="6">
                  <c:v>MURPHY EX&amp;PR CO-USA</c:v>
                </c:pt>
                <c:pt idx="7">
                  <c:v>PIONEER NAT RES USA</c:v>
                </c:pt>
                <c:pt idx="8">
                  <c:v>BHP BILLITON PET TXL</c:v>
                </c:pt>
                <c:pt idx="9">
                  <c:v>LEWIS PET PROP INC</c:v>
                </c:pt>
              </c:strCache>
            </c:strRef>
          </c:cat>
          <c:val>
            <c:numRef>
              <c:f>FINAL!$D$2:$D$11</c:f>
              <c:numCache>
                <c:formatCode>0</c:formatCode>
                <c:ptCount val="10"/>
                <c:pt idx="0">
                  <c:v>39.241743208911473</c:v>
                </c:pt>
                <c:pt idx="1">
                  <c:v>52.511237052960723</c:v>
                </c:pt>
                <c:pt idx="2">
                  <c:v>65.12930753696827</c:v>
                </c:pt>
                <c:pt idx="3">
                  <c:v>71.969252817406044</c:v>
                </c:pt>
                <c:pt idx="4">
                  <c:v>78.38577291381668</c:v>
                </c:pt>
                <c:pt idx="5">
                  <c:v>84.665494104618588</c:v>
                </c:pt>
                <c:pt idx="6">
                  <c:v>89.10820142010293</c:v>
                </c:pt>
                <c:pt idx="7">
                  <c:v>93.17308318676308</c:v>
                </c:pt>
                <c:pt idx="8">
                  <c:v>96.697283564588616</c:v>
                </c:pt>
                <c:pt idx="9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600000"/>
        <c:axId val="73598464"/>
      </c:lineChart>
      <c:catAx>
        <c:axId val="7228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73596928"/>
        <c:crosses val="autoZero"/>
        <c:auto val="1"/>
        <c:lblAlgn val="ctr"/>
        <c:lblOffset val="100"/>
        <c:noMultiLvlLbl val="0"/>
      </c:catAx>
      <c:valAx>
        <c:axId val="73596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2280320"/>
        <c:crosses val="autoZero"/>
        <c:crossBetween val="between"/>
      </c:valAx>
      <c:valAx>
        <c:axId val="73598464"/>
        <c:scaling>
          <c:orientation val="minMax"/>
          <c:max val="100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3600000"/>
        <c:crosses val="max"/>
        <c:crossBetween val="between"/>
      </c:valAx>
      <c:catAx>
        <c:axId val="73600000"/>
        <c:scaling>
          <c:orientation val="minMax"/>
        </c:scaling>
        <c:delete val="1"/>
        <c:axPos val="b"/>
        <c:majorTickMark val="out"/>
        <c:minorTickMark val="none"/>
        <c:tickLblPos val="nextTo"/>
        <c:crossAx val="73598464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sz="11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1"/>
            </a:pPr>
            <a:endParaRPr lang="en-US"/>
          </a:p>
        </c:txPr>
      </c:legendEntry>
      <c:layout>
        <c:manualLayout>
          <c:xMode val="edge"/>
          <c:yMode val="edge"/>
          <c:x val="0.48272764207616842"/>
          <c:y val="0.46148474252220067"/>
          <c:w val="0.31814562969484222"/>
          <c:h val="7.703051495559859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Production Loss due to Frac Hit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Production</c:v>
                </c:pt>
              </c:strCache>
            </c:strRef>
          </c:tx>
          <c:marker>
            <c:symbol val="none"/>
          </c:marker>
          <c:cat>
            <c:strRef>
              <c:f>Sheet6!$A$2:$A$13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Sheet6!$B$2:$B$13</c:f>
              <c:numCache>
                <c:formatCode>General</c:formatCode>
                <c:ptCount val="12"/>
                <c:pt idx="0">
                  <c:v>60</c:v>
                </c:pt>
                <c:pt idx="1">
                  <c:v>70</c:v>
                </c:pt>
                <c:pt idx="2">
                  <c:v>75</c:v>
                </c:pt>
                <c:pt idx="3">
                  <c:v>80</c:v>
                </c:pt>
                <c:pt idx="4">
                  <c:v>95</c:v>
                </c:pt>
                <c:pt idx="5">
                  <c:v>100</c:v>
                </c:pt>
                <c:pt idx="6">
                  <c:v>120</c:v>
                </c:pt>
                <c:pt idx="7">
                  <c:v>130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94880"/>
        <c:axId val="74796416"/>
      </c:lineChart>
      <c:catAx>
        <c:axId val="74794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74796416"/>
        <c:crosses val="autoZero"/>
        <c:auto val="1"/>
        <c:lblAlgn val="ctr"/>
        <c:lblOffset val="100"/>
        <c:noMultiLvlLbl val="0"/>
      </c:catAx>
      <c:valAx>
        <c:axId val="747964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Barrels of Oil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4794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57312-1809-4191-A02C-9C135C454D0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85800"/>
            <a:ext cx="5187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E16F-2FBC-4D79-94E3-EAFFF495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E16F-2FBC-4D79-94E3-EAFFF495B8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0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373" y="2428784"/>
            <a:ext cx="10056892" cy="16758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746" y="4430448"/>
            <a:ext cx="8282147" cy="1998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5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8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29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9776-2B8B-4E77-8FED-92E62FF6AEE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AD7-0E04-4CBC-890C-0AF2E522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1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9776-2B8B-4E77-8FED-92E62FF6AEE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AD7-0E04-4CBC-890C-0AF2E522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00377" y="356536"/>
            <a:ext cx="3442678" cy="7604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181" y="356536"/>
            <a:ext cx="10137002" cy="7604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9776-2B8B-4E77-8FED-92E62FF6AEE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AD7-0E04-4CBC-890C-0AF2E522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0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9776-2B8B-4E77-8FED-92E62FF6AEE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AD7-0E04-4CBC-890C-0AF2E522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3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618" y="5024071"/>
            <a:ext cx="10056892" cy="1552829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4618" y="3313788"/>
            <a:ext cx="10056892" cy="1710283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1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27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41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55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69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83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97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911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9776-2B8B-4E77-8FED-92E62FF6AEE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AD7-0E04-4CBC-890C-0AF2E522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182" y="2079488"/>
            <a:ext cx="6788812" cy="588192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52189" y="2079488"/>
            <a:ext cx="6790867" cy="588192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9776-2B8B-4E77-8FED-92E62FF6AEE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AD7-0E04-4CBC-890C-0AF2E522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82" y="313100"/>
            <a:ext cx="10648474" cy="13030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582" y="1750100"/>
            <a:ext cx="5227695" cy="729358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396" indent="0">
              <a:buNone/>
              <a:defRPr sz="2500" b="1"/>
            </a:lvl2pPr>
            <a:lvl3pPr marL="1122792" indent="0">
              <a:buNone/>
              <a:defRPr sz="2200" b="1"/>
            </a:lvl3pPr>
            <a:lvl4pPr marL="1684188" indent="0">
              <a:buNone/>
              <a:defRPr sz="2000" b="1"/>
            </a:lvl4pPr>
            <a:lvl5pPr marL="2245584" indent="0">
              <a:buNone/>
              <a:defRPr sz="2000" b="1"/>
            </a:lvl5pPr>
            <a:lvl6pPr marL="2806979" indent="0">
              <a:buNone/>
              <a:defRPr sz="2000" b="1"/>
            </a:lvl6pPr>
            <a:lvl7pPr marL="3368375" indent="0">
              <a:buNone/>
              <a:defRPr sz="2000" b="1"/>
            </a:lvl7pPr>
            <a:lvl8pPr marL="3929771" indent="0">
              <a:buNone/>
              <a:defRPr sz="2000" b="1"/>
            </a:lvl8pPr>
            <a:lvl9pPr marL="449116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582" y="2479458"/>
            <a:ext cx="5227695" cy="450465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0309" y="1750100"/>
            <a:ext cx="5229748" cy="729358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396" indent="0">
              <a:buNone/>
              <a:defRPr sz="2500" b="1"/>
            </a:lvl2pPr>
            <a:lvl3pPr marL="1122792" indent="0">
              <a:buNone/>
              <a:defRPr sz="2200" b="1"/>
            </a:lvl3pPr>
            <a:lvl4pPr marL="1684188" indent="0">
              <a:buNone/>
              <a:defRPr sz="2000" b="1"/>
            </a:lvl4pPr>
            <a:lvl5pPr marL="2245584" indent="0">
              <a:buNone/>
              <a:defRPr sz="2000" b="1"/>
            </a:lvl5pPr>
            <a:lvl6pPr marL="2806979" indent="0">
              <a:buNone/>
              <a:defRPr sz="2000" b="1"/>
            </a:lvl6pPr>
            <a:lvl7pPr marL="3368375" indent="0">
              <a:buNone/>
              <a:defRPr sz="2000" b="1"/>
            </a:lvl7pPr>
            <a:lvl8pPr marL="3929771" indent="0">
              <a:buNone/>
              <a:defRPr sz="2000" b="1"/>
            </a:lvl8pPr>
            <a:lvl9pPr marL="449116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0309" y="2479458"/>
            <a:ext cx="5229748" cy="450465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9776-2B8B-4E77-8FED-92E62FF6AEE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AD7-0E04-4CBC-890C-0AF2E522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9776-2B8B-4E77-8FED-92E62FF6AEE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AD7-0E04-4CBC-890C-0AF2E522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9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9776-2B8B-4E77-8FED-92E62FF6AEE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AD7-0E04-4CBC-890C-0AF2E522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4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83" y="311290"/>
            <a:ext cx="3892527" cy="13247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842" y="311290"/>
            <a:ext cx="6614214" cy="66728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583" y="1636081"/>
            <a:ext cx="3892527" cy="5348029"/>
          </a:xfrm>
        </p:spPr>
        <p:txBody>
          <a:bodyPr/>
          <a:lstStyle>
            <a:lvl1pPr marL="0" indent="0">
              <a:buNone/>
              <a:defRPr sz="1700"/>
            </a:lvl1pPr>
            <a:lvl2pPr marL="561396" indent="0">
              <a:buNone/>
              <a:defRPr sz="1500"/>
            </a:lvl2pPr>
            <a:lvl3pPr marL="1122792" indent="0">
              <a:buNone/>
              <a:defRPr sz="1200"/>
            </a:lvl3pPr>
            <a:lvl4pPr marL="1684188" indent="0">
              <a:buNone/>
              <a:defRPr sz="1100"/>
            </a:lvl4pPr>
            <a:lvl5pPr marL="2245584" indent="0">
              <a:buNone/>
              <a:defRPr sz="1100"/>
            </a:lvl5pPr>
            <a:lvl6pPr marL="2806979" indent="0">
              <a:buNone/>
              <a:defRPr sz="1100"/>
            </a:lvl6pPr>
            <a:lvl7pPr marL="3368375" indent="0">
              <a:buNone/>
              <a:defRPr sz="1100"/>
            </a:lvl7pPr>
            <a:lvl8pPr marL="3929771" indent="0">
              <a:buNone/>
              <a:defRPr sz="1100"/>
            </a:lvl8pPr>
            <a:lvl9pPr marL="449116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9776-2B8B-4E77-8FED-92E62FF6AEE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AD7-0E04-4CBC-890C-0AF2E522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5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084" y="5472906"/>
            <a:ext cx="7098983" cy="64610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19084" y="698592"/>
            <a:ext cx="7098983" cy="4691063"/>
          </a:xfrm>
        </p:spPr>
        <p:txBody>
          <a:bodyPr/>
          <a:lstStyle>
            <a:lvl1pPr marL="0" indent="0">
              <a:buNone/>
              <a:defRPr sz="3900"/>
            </a:lvl1pPr>
            <a:lvl2pPr marL="561396" indent="0">
              <a:buNone/>
              <a:defRPr sz="3400"/>
            </a:lvl2pPr>
            <a:lvl3pPr marL="1122792" indent="0">
              <a:buNone/>
              <a:defRPr sz="2900"/>
            </a:lvl3pPr>
            <a:lvl4pPr marL="1684188" indent="0">
              <a:buNone/>
              <a:defRPr sz="2500"/>
            </a:lvl4pPr>
            <a:lvl5pPr marL="2245584" indent="0">
              <a:buNone/>
              <a:defRPr sz="2500"/>
            </a:lvl5pPr>
            <a:lvl6pPr marL="2806979" indent="0">
              <a:buNone/>
              <a:defRPr sz="2500"/>
            </a:lvl6pPr>
            <a:lvl7pPr marL="3368375" indent="0">
              <a:buNone/>
              <a:defRPr sz="2500"/>
            </a:lvl7pPr>
            <a:lvl8pPr marL="3929771" indent="0">
              <a:buNone/>
              <a:defRPr sz="2500"/>
            </a:lvl8pPr>
            <a:lvl9pPr marL="449116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9084" y="6119014"/>
            <a:ext cx="7098983" cy="917580"/>
          </a:xfrm>
        </p:spPr>
        <p:txBody>
          <a:bodyPr/>
          <a:lstStyle>
            <a:lvl1pPr marL="0" indent="0">
              <a:buNone/>
              <a:defRPr sz="1700"/>
            </a:lvl1pPr>
            <a:lvl2pPr marL="561396" indent="0">
              <a:buNone/>
              <a:defRPr sz="1500"/>
            </a:lvl2pPr>
            <a:lvl3pPr marL="1122792" indent="0">
              <a:buNone/>
              <a:defRPr sz="1200"/>
            </a:lvl3pPr>
            <a:lvl4pPr marL="1684188" indent="0">
              <a:buNone/>
              <a:defRPr sz="1100"/>
            </a:lvl4pPr>
            <a:lvl5pPr marL="2245584" indent="0">
              <a:buNone/>
              <a:defRPr sz="1100"/>
            </a:lvl5pPr>
            <a:lvl6pPr marL="2806979" indent="0">
              <a:buNone/>
              <a:defRPr sz="1100"/>
            </a:lvl6pPr>
            <a:lvl7pPr marL="3368375" indent="0">
              <a:buNone/>
              <a:defRPr sz="1100"/>
            </a:lvl7pPr>
            <a:lvl8pPr marL="3929771" indent="0">
              <a:buNone/>
              <a:defRPr sz="1100"/>
            </a:lvl8pPr>
            <a:lvl9pPr marL="449116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9776-2B8B-4E77-8FED-92E62FF6AEE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AD7-0E04-4CBC-890C-0AF2E522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8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1582" y="313100"/>
            <a:ext cx="10648474" cy="1303073"/>
          </a:xfrm>
          <a:prstGeom prst="rect">
            <a:avLst/>
          </a:prstGeom>
        </p:spPr>
        <p:txBody>
          <a:bodyPr vert="horz" lIns="112279" tIns="56140" rIns="112279" bIns="561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582" y="1824303"/>
            <a:ext cx="10648474" cy="5159808"/>
          </a:xfrm>
          <a:prstGeom prst="rect">
            <a:avLst/>
          </a:prstGeom>
        </p:spPr>
        <p:txBody>
          <a:bodyPr vert="horz" lIns="112279" tIns="56140" rIns="112279" bIns="561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1582" y="7246535"/>
            <a:ext cx="2760716" cy="416259"/>
          </a:xfrm>
          <a:prstGeom prst="rect">
            <a:avLst/>
          </a:prstGeom>
        </p:spPr>
        <p:txBody>
          <a:bodyPr vert="horz" lIns="112279" tIns="56140" rIns="112279" bIns="5614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C9776-2B8B-4E77-8FED-92E62FF6AEE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2477" y="7246535"/>
            <a:ext cx="3746685" cy="416259"/>
          </a:xfrm>
          <a:prstGeom prst="rect">
            <a:avLst/>
          </a:prstGeom>
        </p:spPr>
        <p:txBody>
          <a:bodyPr vert="horz" lIns="112279" tIns="56140" rIns="112279" bIns="5614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9340" y="7246535"/>
            <a:ext cx="2760716" cy="416259"/>
          </a:xfrm>
          <a:prstGeom prst="rect">
            <a:avLst/>
          </a:prstGeom>
        </p:spPr>
        <p:txBody>
          <a:bodyPr vert="horz" lIns="112279" tIns="56140" rIns="112279" bIns="5614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DBAD7-0E04-4CBC-890C-0AF2E522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2279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047" indent="-421047" algn="l" defTabSz="1122792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2268" indent="-350872" algn="l" defTabSz="1122792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490" indent="-280698" algn="l" defTabSz="11227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4886" indent="-280698" algn="l" defTabSz="11227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6281" indent="-280698" algn="l" defTabSz="1122792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7677" indent="-280698" algn="l" defTabSz="11227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073" indent="-280698" algn="l" defTabSz="11227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0469" indent="-280698" algn="l" defTabSz="11227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1865" indent="-280698" algn="l" defTabSz="11227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27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396" algn="l" defTabSz="11227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792" algn="l" defTabSz="11227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188" algn="l" defTabSz="11227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84" algn="l" defTabSz="11227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6979" algn="l" defTabSz="11227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8375" algn="l" defTabSz="11227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9771" algn="l" defTabSz="11227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1167" algn="l" defTabSz="11227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ilandgasbmps.org/resources/gis.php" TargetMode="External"/><Relationship Id="rId13" Type="http://schemas.openxmlformats.org/officeDocument/2006/relationships/hyperlink" Target="http://pdxretro.com/2011/09/world-war-ii-began-on-this-date-in-1939/" TargetMode="External"/><Relationship Id="rId3" Type="http://schemas.openxmlformats.org/officeDocument/2006/relationships/hyperlink" Target="http://www.esri.com/software/arcgis/arcgisonline" TargetMode="External"/><Relationship Id="rId7" Type="http://schemas.openxmlformats.org/officeDocument/2006/relationships/hyperlink" Target="http://www.blue-marble.de/night.php" TargetMode="External"/><Relationship Id="rId12" Type="http://schemas.openxmlformats.org/officeDocument/2006/relationships/hyperlink" Target="http://kobusm.travellerspoint.com/163/" TargetMode="External"/><Relationship Id="rId2" Type="http://schemas.openxmlformats.org/officeDocument/2006/relationships/hyperlink" Target="http://www.soi.wide.ad.jp/class/20090061/slides/05/1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scussions.texasbowhunter.com/forums/showthread.php?t=88608" TargetMode="External"/><Relationship Id="rId11" Type="http://schemas.openxmlformats.org/officeDocument/2006/relationships/hyperlink" Target="http://www.bluenose.com/6-ways-to-increase-revenue-with-product-usage-data/" TargetMode="External"/><Relationship Id="rId5" Type="http://schemas.openxmlformats.org/officeDocument/2006/relationships/hyperlink" Target="http://steer.com/" TargetMode="External"/><Relationship Id="rId15" Type="http://schemas.openxmlformats.org/officeDocument/2006/relationships/hyperlink" Target="http://www.news.cyprus-property-buyers.com/2011/03/25/majority-of-cypriot-planning-amnesty-laws-passed/id=007222" TargetMode="External"/><Relationship Id="rId10" Type="http://schemas.openxmlformats.org/officeDocument/2006/relationships/hyperlink" Target="http://www.nationmultimedia.com/technology/Steve-Jobs-in-his-own-words-30166979.html" TargetMode="External"/><Relationship Id="rId4" Type="http://schemas.openxmlformats.org/officeDocument/2006/relationships/hyperlink" Target="http://support.esri.com/cn/knowledgebase/techarticles/detail/39410" TargetMode="External"/><Relationship Id="rId9" Type="http://schemas.openxmlformats.org/officeDocument/2006/relationships/hyperlink" Target="http://blog.codinghorror.com/are-you-an-evangelist-too/" TargetMode="External"/><Relationship Id="rId14" Type="http://schemas.openxmlformats.org/officeDocument/2006/relationships/hyperlink" Target="http://fuelfix.com/blog/2014/09/23/eagle-ford-booms-to-the-tune-of-87-bill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819" y="1547019"/>
            <a:ext cx="997568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Increasing Safety and Mitigating Production Loss in Hydrocarbon Exploration</a:t>
            </a:r>
          </a:p>
          <a:p>
            <a:r>
              <a:rPr lang="en-US" sz="2400" b="1" i="1" dirty="0" smtClean="0">
                <a:solidFill>
                  <a:schemeClr val="tx2"/>
                </a:solidFill>
              </a:rPr>
              <a:t>and Development Using Volunteered Geographic Information</a:t>
            </a:r>
          </a:p>
          <a:p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Adam Nathaniel Hale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Capstone Project Presentation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GEOG 596A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October 27, 2014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9" y="4023485"/>
            <a:ext cx="1951383" cy="125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4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36"/>
          <p:cNvSpPr txBox="1"/>
          <p:nvPr/>
        </p:nvSpPr>
        <p:spPr>
          <a:xfrm>
            <a:off x="6910612" y="101037"/>
            <a:ext cx="4860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Horizontal Drilling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and Completion Concepts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" y="2309019"/>
            <a:ext cx="822174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" name="Group 137"/>
          <p:cNvGrpSpPr/>
          <p:nvPr/>
        </p:nvGrpSpPr>
        <p:grpSpPr>
          <a:xfrm>
            <a:off x="353219" y="220431"/>
            <a:ext cx="1361101" cy="2374185"/>
            <a:chOff x="8887619" y="849234"/>
            <a:chExt cx="1361101" cy="2374185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8924787" y="1095083"/>
              <a:ext cx="1286765" cy="17424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8887619" y="1056983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10174384" y="2799403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965924" y="849234"/>
              <a:ext cx="75373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Arial Black" panose="020B0A04020102020204" pitchFamily="34" charset="0"/>
                </a:rPr>
                <a:t>Surface</a:t>
              </a:r>
            </a:p>
            <a:p>
              <a:r>
                <a:rPr lang="en-US" sz="1050" i="1" dirty="0" smtClean="0">
                  <a:latin typeface="Arial Black" panose="020B0A04020102020204" pitchFamily="34" charset="0"/>
                </a:rPr>
                <a:t>Hole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9499159" y="2807921"/>
              <a:ext cx="72167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i="1" dirty="0" smtClean="0">
                  <a:latin typeface="Arial Black" panose="020B0A04020102020204" pitchFamily="34" charset="0"/>
                </a:rPr>
                <a:t>Bottom</a:t>
              </a:r>
            </a:p>
            <a:p>
              <a:pPr algn="r"/>
              <a:r>
                <a:rPr lang="en-US" sz="1050" i="1" dirty="0" smtClean="0">
                  <a:latin typeface="Arial Black" panose="020B0A04020102020204" pitchFamily="34" charset="0"/>
                </a:rPr>
                <a:t>Hole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897019" y="2217698"/>
            <a:ext cx="380860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Injection of matter into wellbore	</a:t>
            </a:r>
          </a:p>
          <a:p>
            <a:r>
              <a:rPr lang="en-US" sz="1800" dirty="0" smtClean="0"/>
              <a:t>       introduces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Pressure waves travel through rock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Can collapse well casings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Cease flow of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Counteract by “shutting-in” well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Worst Case Scenario: Well Blowout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Deadly/Injurious to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Damage to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Damage to 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Impact Revenues </a:t>
            </a:r>
            <a:r>
              <a:rPr lang="en-US" sz="1800" b="1" dirty="0" smtClean="0">
                <a:solidFill>
                  <a:srgbClr val="008600"/>
                </a:solidFill>
              </a:rPr>
              <a:t>$$$</a:t>
            </a:r>
            <a:endParaRPr lang="en-US" sz="1800" b="1" dirty="0">
              <a:solidFill>
                <a:srgbClr val="008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7019" y="4214019"/>
            <a:ext cx="530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8400153" y="1506995"/>
            <a:ext cx="2800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FRAC HITS</a:t>
            </a:r>
          </a:p>
          <a:p>
            <a:pPr algn="ctr"/>
            <a:r>
              <a:rPr lang="en-US" sz="1800" b="1" i="1" dirty="0" smtClean="0">
                <a:solidFill>
                  <a:srgbClr val="FF0000"/>
                </a:solidFill>
              </a:rPr>
              <a:t>Dangers and Consequences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93582" y="4214019"/>
            <a:ext cx="4232437" cy="3352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01619" y="106884"/>
            <a:ext cx="5065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Hazard Avoidance to Mitigate Production Loss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819" y="632619"/>
            <a:ext cx="925381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Having </a:t>
            </a:r>
            <a:r>
              <a:rPr lang="en-US" sz="1800" b="1" dirty="0" smtClean="0"/>
              <a:t>spatial awareness</a:t>
            </a:r>
            <a:r>
              <a:rPr lang="en-US" sz="1800" dirty="0" smtClean="0"/>
              <a:t> of surrounding operations helps avoid frac hits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Awareness beings with </a:t>
            </a:r>
            <a:r>
              <a:rPr lang="en-US" sz="1800" b="1" dirty="0" smtClean="0"/>
              <a:t>mapping</a:t>
            </a:r>
            <a:r>
              <a:rPr lang="en-US" sz="1800" dirty="0" smtClean="0"/>
              <a:t> wellbore locations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Knowledge of drilling/completion </a:t>
            </a:r>
            <a:r>
              <a:rPr lang="en-US" sz="1800" b="1" dirty="0" smtClean="0"/>
              <a:t>dates</a:t>
            </a:r>
            <a:r>
              <a:rPr lang="en-US" sz="1800" dirty="0" smtClean="0"/>
              <a:t> allows optimal </a:t>
            </a:r>
            <a:r>
              <a:rPr lang="en-US" sz="1800" b="1" dirty="0" smtClean="0"/>
              <a:t>timing</a:t>
            </a:r>
            <a:r>
              <a:rPr lang="en-US" sz="1800" dirty="0" smtClean="0"/>
              <a:t> of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 company can </a:t>
            </a:r>
            <a:r>
              <a:rPr lang="en-US" sz="1800" b="1" dirty="0" smtClean="0"/>
              <a:t>avoid frac hits </a:t>
            </a:r>
            <a:r>
              <a:rPr lang="en-US" sz="1800" dirty="0" smtClean="0"/>
              <a:t>from their own activity </a:t>
            </a:r>
            <a:r>
              <a:rPr lang="en-US" sz="1800" b="1" i="1" dirty="0" smtClean="0"/>
              <a:t>because they know their schedules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Avoiding frac hits from </a:t>
            </a:r>
            <a:r>
              <a:rPr lang="en-US" sz="1800" b="1" dirty="0" smtClean="0"/>
              <a:t>third-parties </a:t>
            </a:r>
            <a:r>
              <a:rPr lang="en-US" sz="1800" dirty="0" smtClean="0"/>
              <a:t>is harder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Law </a:t>
            </a:r>
            <a:r>
              <a:rPr lang="en-US" sz="1800" b="1" dirty="0" smtClean="0"/>
              <a:t>requires</a:t>
            </a:r>
            <a:r>
              <a:rPr lang="en-US" sz="1800" dirty="0" smtClean="0"/>
              <a:t> well locations to be made public , </a:t>
            </a:r>
            <a:r>
              <a:rPr lang="en-US" sz="1800" b="1" i="1" dirty="0" smtClean="0"/>
              <a:t>but…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Law does </a:t>
            </a:r>
            <a:r>
              <a:rPr lang="en-US" sz="1800" b="1" dirty="0" smtClean="0"/>
              <a:t>not require </a:t>
            </a:r>
            <a:r>
              <a:rPr lang="en-US" sz="1800" dirty="0" smtClean="0"/>
              <a:t>well drilling/completions schedules to be made public</a:t>
            </a:r>
            <a:r>
              <a:rPr lang="en-US" dirty="0" smtClean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808" y="2766219"/>
            <a:ext cx="103532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Spatial </a:t>
            </a:r>
            <a:r>
              <a:rPr lang="en-US" sz="1800" dirty="0"/>
              <a:t>d</a:t>
            </a:r>
            <a:r>
              <a:rPr lang="en-US" sz="1800" dirty="0" smtClean="0"/>
              <a:t>ata </a:t>
            </a:r>
            <a:r>
              <a:rPr lang="en-US" sz="1800" dirty="0"/>
              <a:t>m</a:t>
            </a:r>
            <a:r>
              <a:rPr lang="en-US" sz="1800" dirty="0" smtClean="0"/>
              <a:t>anipulation helps achieve spatial 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 horizontal well’s surface and bottom hole coordinates can be processed into lines (</a:t>
            </a:r>
            <a:r>
              <a:rPr lang="en-US" sz="1800" i="1" dirty="0" smtClean="0"/>
              <a:t>X,Y to Line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Buffers are created around lines (engineers in Eagle Ford normally prescribe one-mile stimulation buffers)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Buffer intersects are generated to locate areas of intersect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Are there conflicting operations?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If yes, shut-ins initiated or schedules delayed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82" y="3985419"/>
            <a:ext cx="4365015" cy="343476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149497" y="4823619"/>
            <a:ext cx="3299722" cy="1850886"/>
            <a:chOff x="3835297" y="5204619"/>
            <a:chExt cx="3299722" cy="1850886"/>
          </a:xfrm>
        </p:grpSpPr>
        <p:sp>
          <p:nvSpPr>
            <p:cNvPr id="11" name="TextBox 10"/>
            <p:cNvSpPr txBox="1"/>
            <p:nvPr/>
          </p:nvSpPr>
          <p:spPr>
            <a:xfrm>
              <a:off x="4140097" y="5204619"/>
              <a:ext cx="299492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i="1" dirty="0" smtClean="0">
                  <a:solidFill>
                    <a:schemeClr val="tx2">
                      <a:lumMod val="75000"/>
                    </a:schemeClr>
                  </a:solidFill>
                </a:rPr>
                <a:t>Spatial Data (wellbores)</a:t>
              </a:r>
            </a:p>
            <a:p>
              <a:pPr algn="r"/>
              <a:r>
                <a:rPr lang="en-US" sz="2000" b="1" i="1" dirty="0" smtClean="0">
                  <a:solidFill>
                    <a:schemeClr val="tx2">
                      <a:lumMod val="75000"/>
                    </a:schemeClr>
                  </a:solidFill>
                </a:rPr>
                <a:t>Spatial Data Manipulation</a:t>
              </a:r>
            </a:p>
            <a:p>
              <a:pPr algn="r"/>
              <a:r>
                <a:rPr lang="en-US" sz="2000" b="1" i="1" dirty="0" smtClean="0">
                  <a:solidFill>
                    <a:schemeClr val="tx2">
                      <a:lumMod val="75000"/>
                    </a:schemeClr>
                  </a:solidFill>
                </a:rPr>
                <a:t>Drilling/Completion Dates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92497" y="6271419"/>
              <a:ext cx="274320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835297" y="5871309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i="1" dirty="0" smtClean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02097" y="6347619"/>
              <a:ext cx="21387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i="1" dirty="0" smtClean="0">
                  <a:solidFill>
                    <a:schemeClr val="tx2">
                      <a:lumMod val="75000"/>
                    </a:schemeClr>
                  </a:solidFill>
                </a:rPr>
                <a:t>Situational and</a:t>
              </a:r>
            </a:p>
            <a:p>
              <a:pPr algn="r"/>
              <a:r>
                <a:rPr lang="en-US" sz="2000" b="1" i="1" dirty="0" smtClean="0">
                  <a:solidFill>
                    <a:schemeClr val="tx2">
                      <a:lumMod val="75000"/>
                    </a:schemeClr>
                  </a:solidFill>
                </a:rPr>
                <a:t>Spatial Awareness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4933" y="4573270"/>
            <a:ext cx="3059364" cy="2939097"/>
            <a:chOff x="7759482" y="1274922"/>
            <a:chExt cx="3059364" cy="2939097"/>
          </a:xfrm>
        </p:grpSpPr>
        <p:cxnSp>
          <p:nvCxnSpPr>
            <p:cNvPr id="19" name="Straight Connector 18"/>
            <p:cNvCxnSpPr>
              <a:stCxn id="25" idx="5"/>
            </p:cNvCxnSpPr>
            <p:nvPr/>
          </p:nvCxnSpPr>
          <p:spPr>
            <a:xfrm>
              <a:off x="8136163" y="1666986"/>
              <a:ext cx="1494128" cy="199235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9556000" y="3583145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672887" y="1651204"/>
              <a:ext cx="1286765" cy="17424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978452" y="2184604"/>
              <a:ext cx="1286765" cy="17424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09881" y="1651204"/>
              <a:ext cx="563006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978452" y="1651204"/>
              <a:ext cx="131429" cy="5334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8072713" y="1601945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883452" y="3327604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197652" y="3861004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59482" y="1362580"/>
              <a:ext cx="4379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Arial Black" panose="020B0A04020102020204" pitchFamily="34" charset="0"/>
                </a:rPr>
                <a:t>X,Y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10310" y="3960103"/>
              <a:ext cx="4379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Arial Black" panose="020B0A04020102020204" pitchFamily="34" charset="0"/>
                </a:rPr>
                <a:t>X,Y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957788" y="3337001"/>
              <a:ext cx="4379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Arial Black" panose="020B0A04020102020204" pitchFamily="34" charset="0"/>
                </a:rPr>
                <a:t>X,Y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556000" y="3645188"/>
              <a:ext cx="4379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Arial Black" panose="020B0A04020102020204" pitchFamily="34" charset="0"/>
                </a:rPr>
                <a:t>X,Y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246038" y="1274922"/>
              <a:ext cx="106952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Surface Holes</a:t>
              </a:r>
              <a:endParaRPr lang="en-US" sz="900" i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774970" y="3898627"/>
              <a:ext cx="104387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Bottom Holes</a:t>
              </a:r>
              <a:endParaRPr lang="en-US" sz="900" i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668419" y="4660928"/>
            <a:ext cx="981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DRILLING </a:t>
            </a:r>
          </a:p>
          <a:p>
            <a:pPr algn="r"/>
            <a:r>
              <a:rPr lang="en-US" sz="11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MAY 2014</a:t>
            </a:r>
            <a:endParaRPr lang="en-US" sz="11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54634" y="5393254"/>
            <a:ext cx="1136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PRODUCING</a:t>
            </a:r>
          </a:p>
          <a:p>
            <a:r>
              <a:rPr lang="en-US" sz="1100" i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MAY 2014</a:t>
            </a:r>
            <a:endParaRPr lang="en-US" sz="1100" i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03901" y="6526806"/>
            <a:ext cx="1040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smtClean="0">
                <a:solidFill>
                  <a:srgbClr val="508E40"/>
                </a:solidFill>
                <a:latin typeface="Arial Black" panose="020B0A04020102020204" pitchFamily="34" charset="0"/>
              </a:rPr>
              <a:t>DRILLING </a:t>
            </a:r>
          </a:p>
          <a:p>
            <a:pPr algn="r"/>
            <a:r>
              <a:rPr lang="en-US" sz="1100" i="1" dirty="0" smtClean="0">
                <a:solidFill>
                  <a:srgbClr val="508E40"/>
                </a:solidFill>
                <a:latin typeface="Arial Black" panose="020B0A04020102020204" pitchFamily="34" charset="0"/>
              </a:rPr>
              <a:t>JUNE 2014</a:t>
            </a:r>
            <a:endParaRPr lang="en-US" sz="1100" i="1" dirty="0">
              <a:solidFill>
                <a:srgbClr val="508E4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03994" y="6113012"/>
            <a:ext cx="9829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Arial Black" panose="020B0A04020102020204" pitchFamily="34" charset="0"/>
              </a:rPr>
              <a:t>CONFLICT</a:t>
            </a:r>
          </a:p>
          <a:p>
            <a:r>
              <a:rPr lang="en-US" sz="800" i="1" dirty="0" smtClean="0">
                <a:latin typeface="Arial Black" panose="020B0A04020102020204" pitchFamily="34" charset="0"/>
              </a:rPr>
              <a:t>DELAY OR</a:t>
            </a:r>
          </a:p>
          <a:p>
            <a:r>
              <a:rPr lang="en-US" sz="800" i="1" dirty="0" smtClean="0">
                <a:latin typeface="Arial Black" panose="020B0A04020102020204" pitchFamily="34" charset="0"/>
              </a:rPr>
              <a:t>SHUT-IN</a:t>
            </a:r>
            <a:endParaRPr lang="en-US" sz="800" i="1" dirty="0">
              <a:latin typeface="Arial Black" panose="020B0A04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24979" y="6792624"/>
            <a:ext cx="126348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Arial Black" panose="020B0A04020102020204" pitchFamily="34" charset="0"/>
              </a:rPr>
              <a:t>NO CONFLICT</a:t>
            </a:r>
          </a:p>
          <a:p>
            <a:r>
              <a:rPr lang="en-US" sz="800" i="1" dirty="0" smtClean="0">
                <a:latin typeface="Arial Black" panose="020B0A04020102020204" pitchFamily="34" charset="0"/>
              </a:rPr>
              <a:t>NO ACTION</a:t>
            </a:r>
            <a:endParaRPr lang="en-US" sz="800" i="1" dirty="0">
              <a:latin typeface="Arial Black" panose="020B0A04020102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8472326" y="6581519"/>
            <a:ext cx="627969" cy="2633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9330553" y="5759574"/>
            <a:ext cx="573441" cy="536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9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" y="1092584"/>
            <a:ext cx="8648962" cy="57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619" y="177242"/>
            <a:ext cx="5041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Current Workflow to Determine Activity Intersect</a:t>
            </a:r>
          </a:p>
          <a:p>
            <a:r>
              <a:rPr lang="en-US" sz="1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Amongst Operators</a:t>
            </a:r>
            <a:endParaRPr lang="en-US" sz="14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048" y="130774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805161" y="5426150"/>
            <a:ext cx="1139858" cy="1988269"/>
            <a:chOff x="9812518" y="892250"/>
            <a:chExt cx="1361101" cy="237418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849686" y="1138099"/>
              <a:ext cx="1286765" cy="17424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9812518" y="1099999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099283" y="2842419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90823" y="892250"/>
              <a:ext cx="75373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Arial Black" panose="020B0A04020102020204" pitchFamily="34" charset="0"/>
                </a:rPr>
                <a:t>Surface</a:t>
              </a:r>
            </a:p>
            <a:p>
              <a:r>
                <a:rPr lang="en-US" sz="1050" i="1" dirty="0" smtClean="0">
                  <a:latin typeface="Arial Black" panose="020B0A04020102020204" pitchFamily="34" charset="0"/>
                </a:rPr>
                <a:t>Hole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24058" y="2850937"/>
              <a:ext cx="72167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i="1" dirty="0" smtClean="0">
                  <a:latin typeface="Arial Black" panose="020B0A04020102020204" pitchFamily="34" charset="0"/>
                </a:rPr>
                <a:t>Bottom</a:t>
              </a:r>
            </a:p>
            <a:p>
              <a:pPr algn="r"/>
              <a:r>
                <a:rPr lang="en-US" sz="1050" i="1" dirty="0" smtClean="0">
                  <a:latin typeface="Arial Black" panose="020B0A04020102020204" pitchFamily="34" charset="0"/>
                </a:rPr>
                <a:t>Hole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05819" y="424256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n-US" sz="20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5119" y="442759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en-US" sz="20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5419" y="461579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en-US" sz="20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9619" y="626592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en-US" sz="20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0419" y="3165346"/>
            <a:ext cx="32775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Workflow is time-consuming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Workflow is labor-Intensive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Poor data results in confusion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All of this delays decision-making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601619" y="106884"/>
            <a:ext cx="5065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Hazard Avoidance to Mitigate Production Loss</a:t>
            </a:r>
          </a:p>
        </p:txBody>
      </p:sp>
    </p:spTree>
    <p:extLst>
      <p:ext uri="{BB962C8B-B14F-4D97-AF65-F5344CB8AC3E}">
        <p14:creationId xmlns:p14="http://schemas.microsoft.com/office/powerpoint/2010/main" val="27717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63819" y="106884"/>
            <a:ext cx="2623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Data/Schedule Sharing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19" y="242403"/>
            <a:ext cx="2540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This is the core issue…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857" y="890703"/>
            <a:ext cx="54657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Although the chain emails containing “crowd-sourced”/Volunteered Geographic Information having the minimally required information…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SHL/BHL </a:t>
            </a:r>
            <a:r>
              <a:rPr lang="en-US" sz="1800" dirty="0"/>
              <a:t>XYs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activity types (drill/complete)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activity dates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identifying information (name/well number)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…this </a:t>
            </a:r>
            <a:r>
              <a:rPr lang="en-US" sz="1800" dirty="0"/>
              <a:t>early </a:t>
            </a:r>
            <a:r>
              <a:rPr lang="en-US" sz="1800" dirty="0" smtClean="0"/>
              <a:t>attempt </a:t>
            </a:r>
            <a:r>
              <a:rPr lang="en-US" sz="1800" dirty="0"/>
              <a:t>at data sharing </a:t>
            </a:r>
            <a:r>
              <a:rPr lang="en-US" sz="1800" dirty="0" smtClean="0"/>
              <a:t>is </a:t>
            </a:r>
            <a:r>
              <a:rPr lang="en-US" sz="1800" dirty="0"/>
              <a:t>crude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No data centralization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No data standards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 no formatting 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 fraught with errors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 varying or undefined spatial references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Low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No geovisualization component (Map!)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LOW PARTICIPATION 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Industry culture - infrequent sharing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Intellectual/labor efforts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Be first to drill/complete - don’t divulge when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Sharing only relaxes when leasing is not rampant (established drillable areas)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230581" y="3983858"/>
            <a:ext cx="2190248" cy="1282666"/>
            <a:chOff x="1724819" y="632619"/>
            <a:chExt cx="3886200" cy="2275860"/>
          </a:xfrm>
        </p:grpSpPr>
        <p:sp>
          <p:nvSpPr>
            <p:cNvPr id="8" name="TextBox 7"/>
            <p:cNvSpPr txBox="1"/>
            <p:nvPr/>
          </p:nvSpPr>
          <p:spPr>
            <a:xfrm>
              <a:off x="1753292" y="2471604"/>
              <a:ext cx="3723679" cy="436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i="1" dirty="0" smtClean="0">
                  <a:latin typeface="Arial Black" panose="020B0A04020102020204" pitchFamily="34" charset="0"/>
                </a:rPr>
                <a:t>Lack of Data Centralization</a:t>
              </a:r>
              <a:endParaRPr lang="en-US" sz="1000" i="1" dirty="0">
                <a:latin typeface="Arial Black" panose="020B0A04020102020204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819" y="632619"/>
              <a:ext cx="3886200" cy="176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589266" y="1470819"/>
            <a:ext cx="1476686" cy="1725130"/>
            <a:chOff x="6792361" y="556419"/>
            <a:chExt cx="2215029" cy="2587695"/>
          </a:xfrm>
        </p:grpSpPr>
        <p:sp>
          <p:nvSpPr>
            <p:cNvPr id="11" name="Smiley Face 10"/>
            <p:cNvSpPr/>
            <p:nvPr/>
          </p:nvSpPr>
          <p:spPr>
            <a:xfrm>
              <a:off x="6906419" y="556420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" name="Smiley Face 11"/>
            <p:cNvSpPr/>
            <p:nvPr/>
          </p:nvSpPr>
          <p:spPr>
            <a:xfrm>
              <a:off x="7439819" y="556420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Smiley Face 12"/>
            <p:cNvSpPr/>
            <p:nvPr/>
          </p:nvSpPr>
          <p:spPr>
            <a:xfrm>
              <a:off x="7973219" y="556419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Smiley Face 13"/>
            <p:cNvSpPr/>
            <p:nvPr/>
          </p:nvSpPr>
          <p:spPr>
            <a:xfrm>
              <a:off x="8506619" y="556419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6906419" y="1089819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Smiley Face 15"/>
            <p:cNvSpPr/>
            <p:nvPr/>
          </p:nvSpPr>
          <p:spPr>
            <a:xfrm>
              <a:off x="7439819" y="1089819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Smiley Face 16"/>
            <p:cNvSpPr/>
            <p:nvPr/>
          </p:nvSpPr>
          <p:spPr>
            <a:xfrm>
              <a:off x="7973219" y="1089818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Smiley Face 17"/>
            <p:cNvSpPr/>
            <p:nvPr/>
          </p:nvSpPr>
          <p:spPr>
            <a:xfrm>
              <a:off x="8506619" y="1089818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Smiley Face 18"/>
            <p:cNvSpPr/>
            <p:nvPr/>
          </p:nvSpPr>
          <p:spPr>
            <a:xfrm>
              <a:off x="6906419" y="1623220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Smiley Face 19"/>
            <p:cNvSpPr/>
            <p:nvPr/>
          </p:nvSpPr>
          <p:spPr>
            <a:xfrm>
              <a:off x="7439819" y="1623220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Smiley Face 20"/>
            <p:cNvSpPr/>
            <p:nvPr/>
          </p:nvSpPr>
          <p:spPr>
            <a:xfrm>
              <a:off x="7973219" y="1623219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2" name="Smiley Face 21"/>
            <p:cNvSpPr/>
            <p:nvPr/>
          </p:nvSpPr>
          <p:spPr>
            <a:xfrm>
              <a:off x="8506619" y="1623219"/>
              <a:ext cx="457200" cy="457200"/>
            </a:xfrm>
            <a:prstGeom prst="smileyFac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Smiley Face 22"/>
            <p:cNvSpPr/>
            <p:nvPr/>
          </p:nvSpPr>
          <p:spPr>
            <a:xfrm>
              <a:off x="6906419" y="2156619"/>
              <a:ext cx="457200" cy="457200"/>
            </a:xfrm>
            <a:prstGeom prst="smileyFac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Smiley Face 23"/>
            <p:cNvSpPr/>
            <p:nvPr/>
          </p:nvSpPr>
          <p:spPr>
            <a:xfrm>
              <a:off x="7439819" y="2156619"/>
              <a:ext cx="457200" cy="457200"/>
            </a:xfrm>
            <a:prstGeom prst="smileyFac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Smiley Face 24"/>
            <p:cNvSpPr/>
            <p:nvPr/>
          </p:nvSpPr>
          <p:spPr>
            <a:xfrm>
              <a:off x="7973219" y="2156618"/>
              <a:ext cx="457200" cy="457200"/>
            </a:xfrm>
            <a:prstGeom prst="smileyFac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Smiley Face 25"/>
            <p:cNvSpPr/>
            <p:nvPr/>
          </p:nvSpPr>
          <p:spPr>
            <a:xfrm>
              <a:off x="8506619" y="2156618"/>
              <a:ext cx="457200" cy="457200"/>
            </a:xfrm>
            <a:prstGeom prst="smileyFac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92361" y="2763240"/>
              <a:ext cx="2215029" cy="380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Low participation</a:t>
              </a:r>
              <a:endParaRPr lang="en-US" sz="1050" i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10219" y="5974965"/>
            <a:ext cx="4709867" cy="1492297"/>
            <a:chOff x="810419" y="3223419"/>
            <a:chExt cx="4575070" cy="1449588"/>
          </a:xfrm>
        </p:grpSpPr>
        <p:pic>
          <p:nvPicPr>
            <p:cNvPr id="29" name="Picture 4" descr="http://www.resmap.com/images/instructions/arcgis_install_2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19" y="3223419"/>
              <a:ext cx="4575070" cy="940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555786" y="4254452"/>
              <a:ext cx="3036705" cy="41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i="1" dirty="0" smtClean="0">
                  <a:latin typeface="Arial Black" panose="020B0A04020102020204" pitchFamily="34" charset="0"/>
                </a:rPr>
                <a:t>Varying or Missing Spatial References</a:t>
              </a:r>
            </a:p>
            <a:p>
              <a:pPr algn="ctr"/>
              <a:r>
                <a:rPr lang="en-US" sz="1100" i="1" dirty="0" smtClean="0">
                  <a:latin typeface="Arial Black" panose="020B0A04020102020204" pitchFamily="34" charset="0"/>
                </a:rPr>
                <a:t>And Data Standards</a:t>
              </a:r>
              <a:endParaRPr lang="en-US" sz="1100" i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678468" y="3581911"/>
            <a:ext cx="2852063" cy="2155335"/>
            <a:chOff x="5736996" y="3387486"/>
            <a:chExt cx="5368793" cy="4057256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382" y="3387486"/>
              <a:ext cx="4921307" cy="31456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736996" y="6662598"/>
              <a:ext cx="5368793" cy="782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i="1" dirty="0" smtClean="0">
                  <a:latin typeface="Arial Black" panose="020B0A04020102020204" pitchFamily="34" charset="0"/>
                </a:rPr>
                <a:t>Geospatial Visualization Component</a:t>
              </a:r>
            </a:p>
            <a:p>
              <a:pPr algn="ctr"/>
              <a:r>
                <a:rPr lang="en-US" sz="1050" i="1" dirty="0" smtClean="0">
                  <a:latin typeface="Arial Black" panose="020B0A04020102020204" pitchFamily="34" charset="0"/>
                </a:rPr>
                <a:t>**Map**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575437" y="1601997"/>
            <a:ext cx="2955094" cy="1523195"/>
            <a:chOff x="1515456" y="5108882"/>
            <a:chExt cx="3333563" cy="1718276"/>
          </a:xfrm>
        </p:grpSpPr>
        <p:sp>
          <p:nvSpPr>
            <p:cNvPr id="35" name="Smiley Face 34"/>
            <p:cNvSpPr/>
            <p:nvPr/>
          </p:nvSpPr>
          <p:spPr>
            <a:xfrm>
              <a:off x="2334419" y="5743109"/>
              <a:ext cx="762124" cy="772180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6" name="Smiley Face 35"/>
            <p:cNvSpPr/>
            <p:nvPr/>
          </p:nvSpPr>
          <p:spPr>
            <a:xfrm>
              <a:off x="3248695" y="5746587"/>
              <a:ext cx="762124" cy="772180"/>
            </a:xfrm>
            <a:prstGeom prst="smileyFac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7" name="Rounded Rectangular Callout 36"/>
            <p:cNvSpPr/>
            <p:nvPr/>
          </p:nvSpPr>
          <p:spPr>
            <a:xfrm flipH="1">
              <a:off x="1529632" y="5204619"/>
              <a:ext cx="728587" cy="554560"/>
            </a:xfrm>
            <a:prstGeom prst="wedgeRoundRectCallout">
              <a:avLst>
                <a:gd name="adj1" fmla="val -57938"/>
                <a:gd name="adj2" fmla="val 79725"/>
                <a:gd name="adj3" fmla="val 1666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>
                <a:rot lat="0" lon="3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8" name="Rounded Rectangular Callout 37"/>
            <p:cNvSpPr/>
            <p:nvPr/>
          </p:nvSpPr>
          <p:spPr>
            <a:xfrm>
              <a:off x="4087019" y="5204619"/>
              <a:ext cx="762000" cy="554560"/>
            </a:xfrm>
            <a:prstGeom prst="wedgeRoundRectCallout">
              <a:avLst>
                <a:gd name="adj1" fmla="val -57938"/>
                <a:gd name="adj2" fmla="val 79725"/>
                <a:gd name="adj3" fmla="val 1666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  <a:scene3d>
              <a:camera prst="orthographicFront">
                <a:rot lat="0" lon="3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81888" y="6573242"/>
              <a:ext cx="171713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i="1" dirty="0" smtClean="0">
                  <a:latin typeface="Arial Black" panose="020B0A04020102020204" pitchFamily="34" charset="0"/>
                </a:rPr>
                <a:t>Low communication 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15456" y="5297233"/>
              <a:ext cx="783358" cy="381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Hello!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20100" y="5108882"/>
              <a:ext cx="495838" cy="590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…</a:t>
              </a:r>
              <a:endParaRPr lang="en-US" sz="1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8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3887" y="3186113"/>
            <a:ext cx="2884532" cy="1485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49619" y="106884"/>
            <a:ext cx="197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Propose Solution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302" y="2232819"/>
            <a:ext cx="3011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/>
              <a:t>Identified a platform </a:t>
            </a:r>
            <a:r>
              <a:rPr lang="en-US" sz="2000" dirty="0" smtClean="0"/>
              <a:t>which</a:t>
            </a:r>
          </a:p>
          <a:p>
            <a:pPr lvl="0"/>
            <a:r>
              <a:rPr lang="en-US" sz="2000" dirty="0" smtClean="0"/>
              <a:t>can </a:t>
            </a:r>
            <a:r>
              <a:rPr lang="en-US" sz="2000" dirty="0"/>
              <a:t>solve </a:t>
            </a:r>
            <a:r>
              <a:rPr lang="en-US" sz="2000" dirty="0" smtClean="0"/>
              <a:t>problems:</a:t>
            </a:r>
            <a:endParaRPr lang="en-US" sz="20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9" y="3071019"/>
            <a:ext cx="2884533" cy="1485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91819" y="785019"/>
            <a:ext cx="7060331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dirty="0" smtClean="0"/>
              <a:t>Why did I choose it?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Other GIS software packages don’t have  the features I need (ex. MapInfo, Intergraph)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I know it works</a:t>
            </a:r>
            <a:r>
              <a:rPr lang="en-US" sz="1400" dirty="0" smtClean="0"/>
              <a:t> – we use it for company-wide GIS and effective internal frac hit avoidance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Popularity</a:t>
            </a:r>
            <a:r>
              <a:rPr lang="en-US" sz="1400" dirty="0" smtClean="0"/>
              <a:t>; haven’t met an Oil &amp; Gas GIS counterpart who doesn’t use Esri products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Ease of use</a:t>
            </a:r>
            <a:r>
              <a:rPr lang="en-US" sz="1400" dirty="0" smtClean="0"/>
              <a:t>; can be used by GIS operators of varying maturities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Trumps competitor platforms in terms of </a:t>
            </a:r>
            <a:r>
              <a:rPr lang="en-US" sz="1400" b="1" dirty="0" smtClean="0"/>
              <a:t>help resources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strong user community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communication forums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Esri knowledge base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Customizable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Provides data management </a:t>
            </a:r>
            <a:r>
              <a:rPr lang="en-US" sz="1400" b="1" dirty="0" smtClean="0"/>
              <a:t>functionality</a:t>
            </a:r>
            <a:r>
              <a:rPr lang="en-US" sz="1400" dirty="0" smtClean="0"/>
              <a:t> necessary for typical workflows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Line creation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Buffers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Intersects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Locating 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Measuring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Includes a </a:t>
            </a:r>
            <a:r>
              <a:rPr lang="en-US" sz="1400" b="1" dirty="0" smtClean="0"/>
              <a:t>map</a:t>
            </a:r>
            <a:r>
              <a:rPr lang="en-US" sz="1400" dirty="0" smtClean="0"/>
              <a:t> interface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known spatial reference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critical for proper overlay and analysis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Provides </a:t>
            </a:r>
            <a:r>
              <a:rPr lang="en-US" sz="1400" b="1" dirty="0" smtClean="0"/>
              <a:t>data centralization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Provides </a:t>
            </a:r>
            <a:r>
              <a:rPr lang="en-US" sz="1400" b="1" dirty="0" smtClean="0"/>
              <a:t>communication</a:t>
            </a:r>
            <a:r>
              <a:rPr lang="en-US" sz="1400" dirty="0" smtClean="0"/>
              <a:t> forum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messaging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</a:t>
            </a:r>
            <a:r>
              <a:rPr lang="en-US" sz="1400" dirty="0" smtClean="0"/>
              <a:t>etadata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alerts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Secure</a:t>
            </a:r>
            <a:r>
              <a:rPr lang="en-US" sz="1400" dirty="0" smtClean="0"/>
              <a:t> log-in credentials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 run from behind firewall if needed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Enables creation of </a:t>
            </a:r>
            <a:r>
              <a:rPr lang="en-US" sz="1400" b="1" dirty="0" smtClean="0"/>
              <a:t>Groups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provides sense of belonging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encourages participation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4228" y="3315153"/>
            <a:ext cx="8498665" cy="39468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19" y="845028"/>
            <a:ext cx="3505200" cy="188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9" y="3162753"/>
            <a:ext cx="8524875" cy="3946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619" y="2043494"/>
            <a:ext cx="6333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ArcGIS Online’s ‘My Content’ feature provides a content manager.</a:t>
            </a:r>
          </a:p>
          <a:p>
            <a:r>
              <a:rPr lang="en-US" sz="1800" dirty="0" smtClean="0"/>
              <a:t>From this centralized data storage hub data can be published</a:t>
            </a:r>
          </a:p>
          <a:p>
            <a:r>
              <a:rPr lang="en-US" sz="1800" dirty="0" smtClean="0"/>
              <a:t>and shared with Groups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9649619" y="106884"/>
            <a:ext cx="197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Propose Solution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752" y="1098674"/>
            <a:ext cx="224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Data Centralization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68619" y="4595019"/>
            <a:ext cx="24386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</a:rPr>
              <a:t>Example:</a:t>
            </a:r>
          </a:p>
          <a:p>
            <a:r>
              <a:rPr lang="en-US" sz="1800" b="1" i="1" dirty="0" smtClean="0">
                <a:solidFill>
                  <a:srgbClr val="FF0000"/>
                </a:solidFill>
              </a:rPr>
              <a:t>Anadarko Energy</a:t>
            </a:r>
          </a:p>
          <a:p>
            <a:r>
              <a:rPr lang="en-US" sz="1800" b="1" i="1" dirty="0">
                <a:solidFill>
                  <a:srgbClr val="FF0000"/>
                </a:solidFill>
              </a:rPr>
              <a:t>c</a:t>
            </a:r>
            <a:r>
              <a:rPr lang="en-US" sz="1800" b="1" i="1" dirty="0" smtClean="0">
                <a:solidFill>
                  <a:srgbClr val="FF0000"/>
                </a:solidFill>
              </a:rPr>
              <a:t>an use My Content to </a:t>
            </a:r>
          </a:p>
          <a:p>
            <a:r>
              <a:rPr lang="en-US" sz="1800" b="1" i="1" dirty="0" smtClean="0">
                <a:solidFill>
                  <a:srgbClr val="FF0000"/>
                </a:solidFill>
              </a:rPr>
              <a:t>store, publish data and </a:t>
            </a:r>
          </a:p>
          <a:p>
            <a:r>
              <a:rPr lang="en-US" sz="1800" b="1" i="1" dirty="0">
                <a:solidFill>
                  <a:srgbClr val="FF0000"/>
                </a:solidFill>
              </a:rPr>
              <a:t>m</a:t>
            </a:r>
            <a:r>
              <a:rPr lang="en-US" sz="1800" b="1" i="1" dirty="0" smtClean="0">
                <a:solidFill>
                  <a:srgbClr val="FF0000"/>
                </a:solidFill>
              </a:rPr>
              <a:t>ake it available to </a:t>
            </a:r>
          </a:p>
          <a:p>
            <a:r>
              <a:rPr lang="en-US" sz="1800" b="1" i="1" dirty="0">
                <a:solidFill>
                  <a:srgbClr val="FF0000"/>
                </a:solidFill>
              </a:rPr>
              <a:t>o</a:t>
            </a:r>
            <a:r>
              <a:rPr lang="en-US" sz="1800" b="1" i="1" dirty="0" smtClean="0">
                <a:solidFill>
                  <a:srgbClr val="FF0000"/>
                </a:solidFill>
              </a:rPr>
              <a:t>ther operators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3219" y="175419"/>
            <a:ext cx="1752600" cy="943708"/>
            <a:chOff x="353219" y="175419"/>
            <a:chExt cx="2971800" cy="1600200"/>
          </a:xfrm>
        </p:grpSpPr>
        <p:sp>
          <p:nvSpPr>
            <p:cNvPr id="13" name="Rectangle 12"/>
            <p:cNvSpPr/>
            <p:nvPr/>
          </p:nvSpPr>
          <p:spPr>
            <a:xfrm>
              <a:off x="440487" y="290513"/>
              <a:ext cx="2884532" cy="14851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19" y="175419"/>
              <a:ext cx="2884533" cy="1485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99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71669" y="1776073"/>
            <a:ext cx="5801350" cy="43429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91889" y="6520089"/>
            <a:ext cx="4267130" cy="1122929"/>
            <a:chOff x="3485774" y="6462549"/>
            <a:chExt cx="3800475" cy="10001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174" y="6710199"/>
              <a:ext cx="9810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774" y="6462549"/>
              <a:ext cx="162877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4857374" y="6946892"/>
              <a:ext cx="1371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7" name="Picture 5" descr="http://www.soi.wide.ad.jp/class/20090061/slides/05/img/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7" y="1614414"/>
            <a:ext cx="5807197" cy="43553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15932" y="1923073"/>
            <a:ext cx="2775183" cy="41736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 descr="[O-Image] WGS 1984 Web Merc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48" y="1600942"/>
            <a:ext cx="2880135" cy="43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us 4"/>
          <p:cNvSpPr/>
          <p:nvPr/>
        </p:nvSpPr>
        <p:spPr>
          <a:xfrm>
            <a:off x="6568282" y="3418682"/>
            <a:ext cx="642937" cy="642937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34864" y="1296335"/>
            <a:ext cx="233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Web Mercator Projection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2019" y="6576219"/>
            <a:ext cx="18356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 Systems-</a:t>
            </a: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GCS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UTM</a:t>
            </a: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 State Plane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49619" y="106884"/>
            <a:ext cx="197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Propose Solution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3219" y="175419"/>
            <a:ext cx="1752600" cy="943708"/>
            <a:chOff x="353219" y="175419"/>
            <a:chExt cx="2971800" cy="1600200"/>
          </a:xfrm>
        </p:grpSpPr>
        <p:sp>
          <p:nvSpPr>
            <p:cNvPr id="18" name="Rectangle 17"/>
            <p:cNvSpPr/>
            <p:nvPr/>
          </p:nvSpPr>
          <p:spPr>
            <a:xfrm>
              <a:off x="440487" y="290513"/>
              <a:ext cx="2884532" cy="14851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19" y="175419"/>
              <a:ext cx="2884533" cy="1485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353219" y="6500019"/>
            <a:ext cx="1772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Datums-</a:t>
            </a:r>
          </a:p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WGS 1984</a:t>
            </a:r>
          </a:p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NAD 1927</a:t>
            </a:r>
          </a:p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NAD 1983</a:t>
            </a:r>
          </a:p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NAD 1927 MEXICO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3219" y="6195219"/>
            <a:ext cx="355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Varying Spatial References Encountered</a:t>
            </a:r>
            <a:endParaRPr lang="en-US" sz="16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48819" y="251619"/>
            <a:ext cx="5842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ArcGIS Online features a map display with a known spatial 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reference to be used in conjunction with data stored in and 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published from 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</a:rPr>
              <a:t>My Content</a:t>
            </a:r>
            <a:endParaRPr lang="en-US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1752" y="1098674"/>
            <a:ext cx="2086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Map Environment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45642" y="7181779"/>
            <a:ext cx="224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projection on-the-fly?*</a:t>
            </a:r>
          </a:p>
          <a:p>
            <a:r>
              <a:rPr lang="en-US" sz="1400" i="1" dirty="0" smtClean="0"/>
              <a:t>(Talk to Fritz Kessler!)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054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71556" y="4588361"/>
            <a:ext cx="2416196" cy="20859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25064" y="4588361"/>
            <a:ext cx="2270622" cy="20859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97363" y="1845161"/>
            <a:ext cx="2069723" cy="20859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0267" y="1797211"/>
            <a:ext cx="2174314" cy="2097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53" y="1723619"/>
            <a:ext cx="2178537" cy="2098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01" y="4479371"/>
            <a:ext cx="2270622" cy="2112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753" y="1733070"/>
            <a:ext cx="2053097" cy="2085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92" y="4480763"/>
            <a:ext cx="2416196" cy="2117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15424" y="139462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00FF"/>
                </a:solidFill>
              </a:rPr>
              <a:t>Distance Tool</a:t>
            </a:r>
            <a:endParaRPr lang="en-US" sz="1400" b="1" i="1" dirty="0" smtClean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7130" y="4145763"/>
            <a:ext cx="169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00FF"/>
                </a:solidFill>
              </a:rPr>
              <a:t>Locate Coordinates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49619" y="106884"/>
            <a:ext cx="197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Propose Solution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5800" y="175419"/>
            <a:ext cx="1752600" cy="943708"/>
            <a:chOff x="353219" y="175419"/>
            <a:chExt cx="2971800" cy="1600200"/>
          </a:xfrm>
        </p:grpSpPr>
        <p:sp>
          <p:nvSpPr>
            <p:cNvPr id="26" name="Rectangle 25"/>
            <p:cNvSpPr/>
            <p:nvPr/>
          </p:nvSpPr>
          <p:spPr>
            <a:xfrm>
              <a:off x="440487" y="290513"/>
              <a:ext cx="2884532" cy="14851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19" y="175419"/>
              <a:ext cx="2884533" cy="1485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287338" y="1107952"/>
            <a:ext cx="1654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Analysis Tools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819" y="2885973"/>
            <a:ext cx="3429000" cy="2653477"/>
            <a:chOff x="6373018" y="625960"/>
            <a:chExt cx="5105399" cy="3950732"/>
          </a:xfrm>
        </p:grpSpPr>
        <p:sp>
          <p:nvSpPr>
            <p:cNvPr id="29" name="Rectangle 28"/>
            <p:cNvSpPr/>
            <p:nvPr/>
          </p:nvSpPr>
          <p:spPr>
            <a:xfrm>
              <a:off x="6631988" y="778360"/>
              <a:ext cx="4846429" cy="3798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same JPEG of the FFL is attached.</a:t>
              </a: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018" y="625960"/>
              <a:ext cx="4953000" cy="38457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2370992" y="2495758"/>
            <a:ext cx="881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00FF"/>
                </a:solidFill>
              </a:rPr>
              <a:t>Buffer Tool</a:t>
            </a:r>
            <a:endParaRPr lang="en-US" sz="1200" b="1" i="1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13074" y="1394619"/>
            <a:ext cx="792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00FF"/>
                </a:solidFill>
              </a:rPr>
              <a:t>Area Tool</a:t>
            </a:r>
            <a:endParaRPr lang="en-US" sz="1200" b="1" i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43784" y="414576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00FF"/>
                </a:solidFill>
              </a:rPr>
              <a:t>Determine Coordinates</a:t>
            </a:r>
            <a:endParaRPr lang="en-US" sz="1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7020" y="1796854"/>
            <a:ext cx="6781799" cy="4972886"/>
            <a:chOff x="277020" y="1089819"/>
            <a:chExt cx="8686799" cy="6369764"/>
          </a:xfrm>
        </p:grpSpPr>
        <p:sp>
          <p:nvSpPr>
            <p:cNvPr id="5" name="Rectangle 4"/>
            <p:cNvSpPr/>
            <p:nvPr/>
          </p:nvSpPr>
          <p:spPr>
            <a:xfrm>
              <a:off x="505619" y="1242219"/>
              <a:ext cx="8458200" cy="62173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20" y="1089819"/>
              <a:ext cx="8534400" cy="62238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211219" y="3395323"/>
            <a:ext cx="448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Groups Encourage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Provide a sense of belonging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9619" y="106884"/>
            <a:ext cx="197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Propose Solution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3219" y="175419"/>
            <a:ext cx="1752600" cy="943708"/>
            <a:chOff x="353219" y="175419"/>
            <a:chExt cx="2971800" cy="1600200"/>
          </a:xfrm>
        </p:grpSpPr>
        <p:sp>
          <p:nvSpPr>
            <p:cNvPr id="10" name="Rectangle 9"/>
            <p:cNvSpPr/>
            <p:nvPr/>
          </p:nvSpPr>
          <p:spPr>
            <a:xfrm>
              <a:off x="440487" y="290513"/>
              <a:ext cx="2884532" cy="14851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19" y="175419"/>
              <a:ext cx="2884533" cy="1485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41752" y="1098674"/>
            <a:ext cx="3668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Addressing Participation: Groups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446" y="6890782"/>
            <a:ext cx="11831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The New Zealand Ministry of Education points out that when people feel they belong to a local </a:t>
            </a:r>
            <a:r>
              <a:rPr lang="en-US" sz="1600" b="1" dirty="0" smtClean="0"/>
              <a:t>community</a:t>
            </a:r>
          </a:p>
          <a:p>
            <a:r>
              <a:rPr lang="en-US" sz="1600" b="1" dirty="0" smtClean="0"/>
              <a:t>(such </a:t>
            </a:r>
            <a:r>
              <a:rPr lang="en-US" sz="1600" b="1" dirty="0"/>
              <a:t>as the one I am attempting to create), it </a:t>
            </a:r>
            <a:r>
              <a:rPr lang="en-US" sz="1600" b="1" dirty="0" smtClean="0"/>
              <a:t>can “influence </a:t>
            </a:r>
            <a:r>
              <a:rPr lang="en-US" sz="1600" b="1" dirty="0"/>
              <a:t>(their) sense of identity and the extent to which they participate in society</a:t>
            </a:r>
            <a:r>
              <a:rPr lang="en-US" sz="1600" b="1" dirty="0" smtClean="0"/>
              <a:t>...</a:t>
            </a:r>
          </a:p>
          <a:p>
            <a:r>
              <a:rPr lang="en-US" sz="1600" b="1" dirty="0" smtClean="0"/>
              <a:t>A strong </a:t>
            </a:r>
            <a:r>
              <a:rPr lang="en-US" sz="1600" b="1" dirty="0"/>
              <a:t>sense of belonging also contributes to…community well-being</a:t>
            </a:r>
            <a:r>
              <a:rPr lang="en-US" sz="1600" b="1" dirty="0" smtClean="0"/>
              <a:t>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563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87465" y="2448044"/>
            <a:ext cx="10190956" cy="435677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21" y="2232819"/>
            <a:ext cx="10190956" cy="4360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49619" y="106884"/>
            <a:ext cx="197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Propose Solution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3219" y="175419"/>
            <a:ext cx="1752600" cy="943708"/>
            <a:chOff x="353219" y="175419"/>
            <a:chExt cx="2971800" cy="1600200"/>
          </a:xfrm>
        </p:grpSpPr>
        <p:sp>
          <p:nvSpPr>
            <p:cNvPr id="7" name="Rectangle 6"/>
            <p:cNvSpPr/>
            <p:nvPr/>
          </p:nvSpPr>
          <p:spPr>
            <a:xfrm>
              <a:off x="440487" y="290513"/>
              <a:ext cx="2884532" cy="14851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19" y="175419"/>
              <a:ext cx="2884533" cy="1485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41752" y="1098674"/>
            <a:ext cx="434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Addressing Communication: Comments</a:t>
            </a:r>
          </a:p>
        </p:txBody>
      </p:sp>
      <p:sp>
        <p:nvSpPr>
          <p:cNvPr id="2" name="Down Arrow 1"/>
          <p:cNvSpPr/>
          <p:nvPr/>
        </p:nvSpPr>
        <p:spPr>
          <a:xfrm rot="16200000">
            <a:off x="543720" y="5242719"/>
            <a:ext cx="228600" cy="609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543721" y="5753100"/>
            <a:ext cx="228600" cy="609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0019" y="1772642"/>
            <a:ext cx="9886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Editable </a:t>
            </a:r>
            <a:r>
              <a:rPr lang="en-US" sz="1400" b="1" i="1" dirty="0"/>
              <a:t>dialog spaces functioning as communication forums for hierarchical threaded discussions and submission of </a:t>
            </a:r>
            <a:r>
              <a:rPr lang="en-US" sz="1400" b="1" i="1" dirty="0" smtClean="0"/>
              <a:t>information</a:t>
            </a:r>
            <a:endParaRPr lang="en-US" sz="1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96" y="3198813"/>
            <a:ext cx="1625740" cy="1091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4819" y="1013619"/>
            <a:ext cx="7794121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of Capstone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problem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its </a:t>
            </a: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of 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drilling/completions activity &amp; resulting</a:t>
            </a:r>
          </a:p>
          <a:p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safety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hazards and risks to hydrocarbon 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drilling and completion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hazard avoidance </a:t>
            </a:r>
            <a:r>
              <a:rPr lang="en-US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</a:t>
            </a:r>
            <a:r>
              <a:rPr lang="en-US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 solution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target operators </a:t>
            </a:r>
            <a:r>
              <a:rPr lang="en-US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change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 will deliver </a:t>
            </a: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Anticipated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</a:p>
          <a:p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87619" y="175419"/>
            <a:ext cx="281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Presentation Outline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4619" y="2555161"/>
            <a:ext cx="75327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It may seem like a very obvious (and very late) choice to select such a platform</a:t>
            </a:r>
          </a:p>
          <a:p>
            <a:r>
              <a:rPr lang="en-US" sz="1800" dirty="0" smtClean="0"/>
              <a:t>but compared to other industries the Oil and Gas Industry has been slow</a:t>
            </a:r>
          </a:p>
          <a:p>
            <a:r>
              <a:rPr lang="en-US" sz="1800" dirty="0" smtClean="0"/>
              <a:t>to adopt GIS technology.</a:t>
            </a:r>
          </a:p>
          <a:p>
            <a:endParaRPr lang="en-US" sz="1800" dirty="0" smtClean="0"/>
          </a:p>
          <a:p>
            <a:r>
              <a:rPr lang="en-US" sz="1800" dirty="0" smtClean="0"/>
              <a:t>The industry is switching over from platforms like CAD, which cannot</a:t>
            </a:r>
          </a:p>
          <a:p>
            <a:r>
              <a:rPr lang="en-US" sz="1800" dirty="0" smtClean="0"/>
              <a:t>enrich spatial data by integrating it with non-spatial data.</a:t>
            </a:r>
          </a:p>
          <a:p>
            <a:endParaRPr lang="en-US" sz="1800" dirty="0" smtClean="0"/>
          </a:p>
          <a:p>
            <a:r>
              <a:rPr lang="en-US" sz="1800" dirty="0" smtClean="0"/>
              <a:t>The rate of drilling and completions in U.S. shale booms makes it difficult</a:t>
            </a:r>
          </a:p>
          <a:p>
            <a:r>
              <a:rPr lang="en-US" sz="1800" dirty="0" smtClean="0"/>
              <a:t>to ensure that operations don’t outpace adoption of helpful technologies </a:t>
            </a: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87363" y="1761578"/>
            <a:ext cx="3218656" cy="4357441"/>
            <a:chOff x="182563" y="1851819"/>
            <a:chExt cx="2532856" cy="3429000"/>
          </a:xfrm>
        </p:grpSpPr>
        <p:sp>
          <p:nvSpPr>
            <p:cNvPr id="6" name="Rectangle 5"/>
            <p:cNvSpPr/>
            <p:nvPr/>
          </p:nvSpPr>
          <p:spPr>
            <a:xfrm>
              <a:off x="429419" y="2099469"/>
              <a:ext cx="2286000" cy="31813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0" name="Picture 2" descr="http://www.oilandgasbmps.org/images/GIS-Layers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63" y="1851819"/>
              <a:ext cx="2286000" cy="31813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9649619" y="106884"/>
            <a:ext cx="197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Propose Solution</a:t>
            </a:r>
          </a:p>
        </p:txBody>
      </p:sp>
    </p:spTree>
    <p:extLst>
      <p:ext uri="{BB962C8B-B14F-4D97-AF65-F5344CB8AC3E}">
        <p14:creationId xmlns:p14="http://schemas.microsoft.com/office/powerpoint/2010/main" val="19867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4219" y="118518"/>
            <a:ext cx="3326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Identify and Target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818" y="1242219"/>
            <a:ext cx="108438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increase participation and </a:t>
            </a:r>
            <a:r>
              <a:rPr lang="en-US" sz="2000" dirty="0"/>
              <a:t>improve the data sharing process </a:t>
            </a:r>
            <a:r>
              <a:rPr lang="en-US" sz="2000" dirty="0" smtClean="0"/>
              <a:t>I need look at the companies</a:t>
            </a:r>
          </a:p>
          <a:p>
            <a:r>
              <a:rPr lang="en-US" sz="2000" dirty="0" smtClean="0"/>
              <a:t>      that are active in the shale play.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My intention is to target those </a:t>
            </a:r>
            <a:r>
              <a:rPr lang="en-US" sz="2000" b="1" i="1" dirty="0" smtClean="0"/>
              <a:t>operators</a:t>
            </a:r>
            <a:r>
              <a:rPr lang="en-US" sz="2000" dirty="0" smtClean="0"/>
              <a:t> and convert them to </a:t>
            </a:r>
            <a:r>
              <a:rPr lang="en-US" sz="2000" b="1" i="1" dirty="0" smtClean="0"/>
              <a:t>users</a:t>
            </a:r>
            <a:r>
              <a:rPr lang="en-US" sz="2000" dirty="0" smtClean="0"/>
              <a:t> of the ArcGIS Online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 researched well permitting from the beginning of the play’s development </a:t>
            </a:r>
            <a:r>
              <a:rPr lang="en-US" sz="2000" dirty="0"/>
              <a:t>(2008 </a:t>
            </a:r>
            <a:r>
              <a:rPr lang="en-US" sz="2000" dirty="0" smtClean="0"/>
              <a:t>) to find that as of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Summer 2015, 155 operators were drilling and completing wells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Creation of a Pareto chart helped visualize who was doing the majority of the work</a:t>
            </a:r>
          </a:p>
        </p:txBody>
      </p:sp>
      <p:pic>
        <p:nvPicPr>
          <p:cNvPr id="25602" name="Picture 2" descr="http://clipartse.com/stock-clipart/5733/silhouette-of-female-typing-on-a-computer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80" y="3611776"/>
            <a:ext cx="936539" cy="9832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22229" y="7181354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users</a:t>
            </a:r>
            <a:endParaRPr lang="en-US" dirty="0"/>
          </a:p>
        </p:txBody>
      </p:sp>
      <p:pic>
        <p:nvPicPr>
          <p:cNvPr id="8" name="Picture 2" descr="http://clipartse.com/stock-clipart/5733/silhouette-of-female-typing-on-a-computer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80" y="4907176"/>
            <a:ext cx="936539" cy="9832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lipartse.com/stock-clipart/5733/silhouette-of-female-typing-on-a-computer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80" y="3611776"/>
            <a:ext cx="936539" cy="9832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lipartse.com/stock-clipart/5733/silhouette-of-female-typing-on-a-computer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80" y="4907176"/>
            <a:ext cx="936539" cy="9832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lipartse.com/stock-clipart/5733/silhouette-of-female-typing-on-a-computer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80" y="3604419"/>
            <a:ext cx="936539" cy="9832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lipartse.com/stock-clipart/5733/silhouette-of-female-typing-on-a-computer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80" y="4899819"/>
            <a:ext cx="936539" cy="9832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ipartse.com/stock-clipart/5733/silhouette-of-female-typing-on-a-computer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80" y="3604419"/>
            <a:ext cx="936539" cy="9832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lipartse.com/stock-clipart/5733/silhouette-of-female-typing-on-a-computer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80" y="4899819"/>
            <a:ext cx="936539" cy="9832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lipartse.com/stock-clipart/5733/silhouette-of-female-typing-on-a-computer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080" y="3604419"/>
            <a:ext cx="936539" cy="9832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lipartse.com/stock-clipart/5733/silhouette-of-female-typing-on-a-computer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080" y="4899819"/>
            <a:ext cx="936539" cy="9832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161549" y="4747419"/>
            <a:ext cx="487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2"/>
            <a:endCxn id="16" idx="0"/>
          </p:cNvCxnSpPr>
          <p:nvPr/>
        </p:nvCxnSpPr>
        <p:spPr>
          <a:xfrm>
            <a:off x="8038350" y="4587662"/>
            <a:ext cx="0" cy="312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08080" y="4595019"/>
            <a:ext cx="0" cy="312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88880" y="4595019"/>
            <a:ext cx="0" cy="312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69680" y="4595019"/>
            <a:ext cx="0" cy="312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50480" y="4595019"/>
            <a:ext cx="0" cy="312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24285" y="6386187"/>
            <a:ext cx="1701134" cy="87583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86" y="6231554"/>
            <a:ext cx="1701135" cy="8758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5534819" y="5885294"/>
            <a:ext cx="0" cy="312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8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4713" y="2232818"/>
            <a:ext cx="9300157" cy="5562601"/>
            <a:chOff x="2339514" y="2080418"/>
            <a:chExt cx="9300157" cy="5562601"/>
          </a:xfrm>
        </p:grpSpPr>
        <p:sp>
          <p:nvSpPr>
            <p:cNvPr id="3" name="TextBox 2"/>
            <p:cNvSpPr txBox="1"/>
            <p:nvPr/>
          </p:nvSpPr>
          <p:spPr>
            <a:xfrm rot="16200000">
              <a:off x="1113216" y="3822581"/>
              <a:ext cx="2791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N U M B E R   O F   P E R M I T S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8065128" y="4007516"/>
              <a:ext cx="34307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C U M U L A T I V E   P E R C E N T A G E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2346418"/>
                </p:ext>
              </p:extLst>
            </p:nvPr>
          </p:nvGraphicFramePr>
          <p:xfrm>
            <a:off x="2486819" y="2080418"/>
            <a:ext cx="8306625" cy="52524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5-Point Star 3"/>
            <p:cNvSpPr/>
            <p:nvPr/>
          </p:nvSpPr>
          <p:spPr>
            <a:xfrm>
              <a:off x="3172620" y="6958915"/>
              <a:ext cx="114300" cy="1143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3629820" y="7113588"/>
              <a:ext cx="114300" cy="1143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4239420" y="7069246"/>
              <a:ext cx="114300" cy="1143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230020" y="7204869"/>
              <a:ext cx="114300" cy="1143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915820" y="7120840"/>
              <a:ext cx="114300" cy="1143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601620" y="7056438"/>
              <a:ext cx="114300" cy="1143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7890445" y="6980238"/>
              <a:ext cx="114300" cy="1143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499821" y="6355193"/>
              <a:ext cx="1009756" cy="276999"/>
              <a:chOff x="9499821" y="6355193"/>
              <a:chExt cx="1009756" cy="276999"/>
            </a:xfrm>
          </p:grpSpPr>
          <p:sp>
            <p:nvSpPr>
              <p:cNvPr id="21" name="5-Point Star 20"/>
              <p:cNvSpPr/>
              <p:nvPr/>
            </p:nvSpPr>
            <p:spPr>
              <a:xfrm>
                <a:off x="9499821" y="6436543"/>
                <a:ext cx="114300" cy="1143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614780" y="6355193"/>
                <a:ext cx="8947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/>
                  <a:t>Member of</a:t>
                </a:r>
                <a:endParaRPr lang="en-US" sz="1200" b="1" i="1" dirty="0"/>
              </a:p>
            </p:txBody>
          </p:sp>
        </p:grp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7177" y="6609773"/>
              <a:ext cx="2252494" cy="103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581819" y="861219"/>
            <a:ext cx="6535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grouping of </a:t>
            </a:r>
            <a:r>
              <a:rPr lang="en-US" sz="2000" b="1" dirty="0" smtClean="0"/>
              <a:t>143</a:t>
            </a:r>
            <a:r>
              <a:rPr lang="en-US" sz="2000" dirty="0" smtClean="0"/>
              <a:t> operators are doing 39% of the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remaining </a:t>
            </a:r>
            <a:r>
              <a:rPr lang="en-US" sz="2000" b="1" i="1" dirty="0" smtClean="0"/>
              <a:t>nine companies </a:t>
            </a:r>
            <a:r>
              <a:rPr lang="en-US" sz="2000" dirty="0" smtClean="0"/>
              <a:t>are doing 61% of the work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8354219" y="118518"/>
            <a:ext cx="3326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Identify and Target Operators</a:t>
            </a:r>
          </a:p>
        </p:txBody>
      </p:sp>
    </p:spTree>
    <p:extLst>
      <p:ext uri="{BB962C8B-B14F-4D97-AF65-F5344CB8AC3E}">
        <p14:creationId xmlns:p14="http://schemas.microsoft.com/office/powerpoint/2010/main" val="36334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4619" y="937419"/>
            <a:ext cx="6861739" cy="4724400"/>
            <a:chOff x="1496219" y="1104083"/>
            <a:chExt cx="8706041" cy="6081736"/>
          </a:xfrm>
        </p:grpSpPr>
        <p:pic>
          <p:nvPicPr>
            <p:cNvPr id="1026" name="Picture 2" descr="Anadark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814" y="1104083"/>
              <a:ext cx="2101672" cy="607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hesapeak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122" y="1393105"/>
              <a:ext cx="1677975" cy="968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p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219" y="2797405"/>
              <a:ext cx="2168706" cy="646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EOGResourc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499" y="3730472"/>
              <a:ext cx="1784198" cy="1070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LewisEnerg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485" y="1628896"/>
              <a:ext cx="2754157" cy="79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MarathonOi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877" y="4697243"/>
              <a:ext cx="2235008" cy="832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MurphyOi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795" y="5860791"/>
              <a:ext cx="1481903" cy="759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Pione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395" y="6586829"/>
              <a:ext cx="2051861" cy="598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Shell-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710" y="6090175"/>
              <a:ext cx="1121495" cy="82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Statoil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486" y="5083404"/>
              <a:ext cx="1725439" cy="862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TalismanEnerg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9119" y="2764458"/>
              <a:ext cx="2333141" cy="74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EPElog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502" y="4054327"/>
              <a:ext cx="2002705" cy="40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3589685" y="1943158"/>
              <a:ext cx="4419600" cy="4386756"/>
            </a:xfrm>
            <a:prstGeom prst="ellipse">
              <a:avLst/>
            </a:prstGeom>
            <a:noFill/>
            <a:ln>
              <a:solidFill>
                <a:srgbClr val="508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440" y="3474091"/>
              <a:ext cx="3522420" cy="163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7252637" y="2503979"/>
            <a:ext cx="44573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roundtable, </a:t>
            </a:r>
            <a:r>
              <a:rPr lang="en-US" sz="1600" b="1" i="1" dirty="0" smtClean="0">
                <a:solidFill>
                  <a:srgbClr val="FF0000"/>
                </a:solidFill>
              </a:rPr>
              <a:t>not</a:t>
            </a:r>
            <a:r>
              <a:rPr lang="en-US" sz="1600" dirty="0" smtClean="0"/>
              <a:t> administrative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Eleven largest members of EF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Correlates well with results of Pareto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Seats occupied by Public Relations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Mission statement aligns with my goals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8131" y="708819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55" y="5966619"/>
            <a:ext cx="8081526" cy="18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354219" y="118518"/>
            <a:ext cx="3326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Identify and Target Operators</a:t>
            </a:r>
          </a:p>
        </p:txBody>
      </p:sp>
    </p:spTree>
    <p:extLst>
      <p:ext uri="{BB962C8B-B14F-4D97-AF65-F5344CB8AC3E}">
        <p14:creationId xmlns:p14="http://schemas.microsoft.com/office/powerpoint/2010/main" val="41066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08504" y="1274764"/>
            <a:ext cx="4098315" cy="278685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4819" y="1204119"/>
            <a:ext cx="3810000" cy="28575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73419" y="118518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Deliver Message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9219" y="251619"/>
            <a:ext cx="6614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Ready to convert a collection of entities into </a:t>
            </a:r>
            <a:r>
              <a:rPr lang="en-US" sz="2000" b="1" i="1" dirty="0" smtClean="0"/>
              <a:t>Users</a:t>
            </a:r>
          </a:p>
          <a:p>
            <a:pPr algn="ctr"/>
            <a:r>
              <a:rPr lang="en-US" sz="2000" dirty="0" smtClean="0"/>
              <a:t>I have to become an</a:t>
            </a:r>
            <a:r>
              <a:rPr lang="en-US" sz="2000" b="1" dirty="0" smtClean="0"/>
              <a:t> evangelical champion </a:t>
            </a:r>
            <a:r>
              <a:rPr lang="en-US" sz="2000" dirty="0" smtClean="0"/>
              <a:t>of the application</a:t>
            </a:r>
          </a:p>
        </p:txBody>
      </p:sp>
      <p:pic>
        <p:nvPicPr>
          <p:cNvPr id="28674" name="Picture 2" descr="I've got a message! -- boy evange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19" y="108981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nationmultimedia.com/new/2011/10/06/technology/images/30166979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04" y="1122364"/>
            <a:ext cx="4098315" cy="278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60644" y="4214019"/>
            <a:ext cx="864428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How do I do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Clearly understand and describe the tool in terms of the data it contains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Prepare me to deal with questions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Fight off misconceptions from people who will not understand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 an entrepreneur to gain user-ship of it; transition to </a:t>
            </a:r>
            <a:r>
              <a:rPr lang="en-US" sz="2000" b="1" dirty="0" smtClean="0"/>
              <a:t>marketing/sales</a:t>
            </a:r>
            <a:r>
              <a:rPr lang="en-US" sz="2000" dirty="0" smtClean="0"/>
              <a:t>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Deliver a message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“I have a system that companies can use to </a:t>
            </a:r>
            <a:r>
              <a:rPr lang="en-US" sz="2000" b="1" i="1" dirty="0" smtClean="0"/>
              <a:t>improve</a:t>
            </a:r>
          </a:p>
          <a:p>
            <a:pPr lvl="1"/>
            <a:r>
              <a:rPr lang="en-US" sz="2000" dirty="0" smtClean="0"/>
              <a:t>       current data sharing practices related to well scheduling”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Even though more is at stake, I must appeal to the bottom line</a:t>
            </a:r>
          </a:p>
          <a:p>
            <a:pPr marL="904296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3456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241462" y="2425700"/>
            <a:ext cx="2883530" cy="194071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25638" y="4137440"/>
            <a:ext cx="3761581" cy="350557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73419" y="118518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Deliver Message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546" y="404019"/>
            <a:ext cx="797019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/>
              <a:t>Deliver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Imply that my way of doing things is superior to the current way of doing things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Demonstrate Functionality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When asked “How many users do you already have”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Must NOT have a ZERO answer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Adopted at my workplace with 70 users to avoid internal frac hits</a:t>
            </a:r>
          </a:p>
          <a:p>
            <a:endParaRPr lang="en-US" sz="1800" dirty="0"/>
          </a:p>
          <a:p>
            <a:r>
              <a:rPr lang="en-US" sz="1800" b="1" i="1" dirty="0" smtClean="0"/>
              <a:t>Enter the Shark Tank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Presentation to Peers is fundamentally different to one given at STEER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STEER is not academia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If I use an academic title I will not last 30 seconds (lose interest)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 must tactfully appeal to their business sensibilities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19" y="3985419"/>
            <a:ext cx="3733800" cy="35095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2" name="Picture 4" descr="Shark feed fren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19" y="2309019"/>
            <a:ext cx="2912899" cy="194071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9619" y="5623600"/>
            <a:ext cx="4404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means I must</a:t>
            </a:r>
          </a:p>
          <a:p>
            <a:r>
              <a:rPr lang="en-US" sz="2400" b="1" i="1" dirty="0" smtClean="0"/>
              <a:t>Quantify</a:t>
            </a:r>
            <a:r>
              <a:rPr lang="en-US" sz="2400" dirty="0" smtClean="0"/>
              <a:t> </a:t>
            </a:r>
            <a:r>
              <a:rPr lang="en-US" sz="3200" b="1" dirty="0">
                <a:solidFill>
                  <a:srgbClr val="008600"/>
                </a:solidFill>
              </a:rPr>
              <a:t>CO$T</a:t>
            </a:r>
            <a:r>
              <a:rPr lang="en-US" sz="2400" dirty="0"/>
              <a:t> of </a:t>
            </a:r>
            <a:r>
              <a:rPr lang="en-US" sz="2400" dirty="0" smtClean="0"/>
              <a:t>consequences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40413" y="4618038"/>
            <a:ext cx="584634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“Increasing </a:t>
            </a:r>
            <a:r>
              <a:rPr lang="en-US" sz="1400" i="1" dirty="0">
                <a:solidFill>
                  <a:schemeClr val="tx2"/>
                </a:solidFill>
              </a:rPr>
              <a:t>Safety and Mitigating Production Loss in Hydrocarbon Exploration</a:t>
            </a:r>
          </a:p>
          <a:p>
            <a:r>
              <a:rPr lang="en-US" sz="1400" i="1" dirty="0">
                <a:solidFill>
                  <a:schemeClr val="tx2"/>
                </a:solidFill>
              </a:rPr>
              <a:t>and Development Using Volunteered Geographic </a:t>
            </a:r>
            <a:r>
              <a:rPr lang="en-US" sz="1400" i="1" dirty="0" smtClean="0">
                <a:solidFill>
                  <a:schemeClr val="tx2"/>
                </a:solidFill>
              </a:rPr>
              <a:t>Information”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		Or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“Do you want money to continue hemorrhaging out of the ground?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36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3419" y="118518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Deliver Message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619" y="785019"/>
            <a:ext cx="9152890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/>
              <a:t>What is consensus?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Another word for ‘agreement’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Consensus already exists to some </a:t>
            </a:r>
            <a:r>
              <a:rPr lang="en-US" sz="1600" dirty="0" smtClean="0"/>
              <a:t>extent: operators </a:t>
            </a:r>
            <a:r>
              <a:rPr lang="en-US" sz="1600" dirty="0"/>
              <a:t>are already sharing </a:t>
            </a:r>
            <a:r>
              <a:rPr lang="en-US" sz="1600" dirty="0" smtClean="0"/>
              <a:t>information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Is consensus within STEER necessary?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Consensus has little utility outside an administrative body</a:t>
            </a:r>
          </a:p>
          <a:p>
            <a:pPr marL="904296" lvl="3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You </a:t>
            </a:r>
            <a:r>
              <a:rPr lang="en-US" sz="1600" dirty="0"/>
              <a:t>may need consensus if you are a member of </a:t>
            </a:r>
            <a:r>
              <a:rPr lang="en-US" sz="1600" dirty="0" smtClean="0"/>
              <a:t>Parliament </a:t>
            </a:r>
            <a:r>
              <a:rPr lang="en-US" sz="1600" dirty="0"/>
              <a:t>voting for/against war </a:t>
            </a:r>
            <a:endParaRPr lang="en-US" sz="1600" dirty="0" smtClean="0"/>
          </a:p>
          <a:p>
            <a:pPr marL="904296" lvl="3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STEER </a:t>
            </a:r>
            <a:r>
              <a:rPr lang="en-US" sz="1600" dirty="0"/>
              <a:t>is </a:t>
            </a:r>
            <a:r>
              <a:rPr lang="en-US" sz="1600" b="1" i="1" dirty="0">
                <a:solidFill>
                  <a:srgbClr val="FF0000"/>
                </a:solidFill>
              </a:rPr>
              <a:t>not</a:t>
            </a:r>
            <a:r>
              <a:rPr lang="en-US" sz="1600" dirty="0"/>
              <a:t> an administrative body</a:t>
            </a:r>
          </a:p>
          <a:p>
            <a:pPr marL="904296" lvl="3" indent="-342900">
              <a:buFont typeface="Arial" panose="020B0604020202020204" pitchFamily="34" charset="0"/>
              <a:buChar char="•"/>
            </a:pPr>
            <a:r>
              <a:rPr lang="en-US" sz="1600" dirty="0"/>
              <a:t>Members act independently </a:t>
            </a:r>
          </a:p>
          <a:p>
            <a:pPr marL="904296" lvl="3" indent="-342900">
              <a:buFont typeface="Arial" panose="020B0604020202020204" pitchFamily="34" charset="0"/>
              <a:buChar char="•"/>
            </a:pPr>
            <a:r>
              <a:rPr lang="en-US" sz="1600" dirty="0"/>
              <a:t>Consensus is not necessary for members to take action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STEER is more like a ‘</a:t>
            </a:r>
            <a:r>
              <a:rPr lang="en-US" sz="1600" dirty="0"/>
              <a:t>marketplace</a:t>
            </a:r>
            <a:r>
              <a:rPr lang="en-US" sz="1600" dirty="0" smtClean="0"/>
              <a:t>’; </a:t>
            </a:r>
            <a:r>
              <a:rPr lang="en-US" sz="1600" dirty="0"/>
              <a:t>how is consensus quantified in a marketplace</a:t>
            </a:r>
            <a:r>
              <a:rPr lang="en-US" sz="1600" dirty="0" smtClean="0"/>
              <a:t>?</a:t>
            </a:r>
          </a:p>
          <a:p>
            <a:pPr marL="904296" lvl="3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By </a:t>
            </a:r>
            <a:r>
              <a:rPr lang="en-US" sz="1600" dirty="0"/>
              <a:t>the amount of the market that </a:t>
            </a:r>
            <a:r>
              <a:rPr lang="en-US" sz="1600" b="1" i="1" dirty="0"/>
              <a:t>uses</a:t>
            </a:r>
            <a:r>
              <a:rPr lang="en-US" sz="1600" dirty="0"/>
              <a:t> the </a:t>
            </a:r>
            <a:r>
              <a:rPr lang="en-US" sz="1600" dirty="0" smtClean="0"/>
              <a:t>system (1 company - 70 users)</a:t>
            </a:r>
            <a:endParaRPr lang="en-US" sz="1600" dirty="0"/>
          </a:p>
          <a:p>
            <a:pPr marL="904296" lvl="3" indent="-342900">
              <a:buFont typeface="Arial" panose="020B0604020202020204" pitchFamily="34" charset="0"/>
              <a:buChar char="•"/>
            </a:pPr>
            <a:r>
              <a:rPr lang="en-US" sz="1600" dirty="0"/>
              <a:t>By the amount of the market that says they would </a:t>
            </a:r>
            <a:r>
              <a:rPr lang="en-US" sz="1600" b="1" i="1" dirty="0"/>
              <a:t>like</a:t>
            </a:r>
            <a:r>
              <a:rPr lang="en-US" sz="1600" dirty="0"/>
              <a:t> to use </a:t>
            </a:r>
            <a:r>
              <a:rPr lang="en-US" sz="1600" dirty="0" smtClean="0"/>
              <a:t>it</a:t>
            </a:r>
          </a:p>
          <a:p>
            <a:pPr marL="904296" lvl="3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 </a:t>
            </a:r>
            <a:r>
              <a:rPr lang="en-US" sz="1600" dirty="0"/>
              <a:t>can demonstrate consensus by getting some indication of interest within the group in using the system</a:t>
            </a:r>
          </a:p>
          <a:p>
            <a:pPr marL="904296" lvl="3" indent="-342900">
              <a:buFont typeface="Arial" panose="020B0604020202020204" pitchFamily="34" charset="0"/>
              <a:buChar char="•"/>
            </a:pPr>
            <a:r>
              <a:rPr lang="en-US" sz="1600" dirty="0"/>
              <a:t>Must first appeal to their interests; what are they?</a:t>
            </a:r>
          </a:p>
          <a:p>
            <a:pPr marL="904296" lvl="3" indent="-342900">
              <a:buFont typeface="Arial" panose="020B0604020202020204" pitchFamily="34" charset="0"/>
              <a:buChar char="•"/>
            </a:pPr>
            <a:r>
              <a:rPr lang="en-US" sz="1600" dirty="0"/>
              <a:t>Purely related to </a:t>
            </a:r>
            <a:r>
              <a:rPr lang="en-US" sz="1600" dirty="0" smtClean="0"/>
              <a:t>revenue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869238" y="1166019"/>
            <a:ext cx="2570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508E40"/>
                </a:solidFill>
                <a:sym typeface="Wingdings"/>
              </a:rPr>
              <a:t></a:t>
            </a:r>
            <a:endParaRPr lang="en-US" sz="3600" dirty="0">
              <a:solidFill>
                <a:srgbClr val="508E40"/>
              </a:solidFill>
            </a:endParaRPr>
          </a:p>
        </p:txBody>
      </p:sp>
      <p:pic>
        <p:nvPicPr>
          <p:cNvPr id="34818" name="Picture 2" descr="britain_declares_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19" y="2215970"/>
            <a:ext cx="2189978" cy="131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40219" y="2548928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08E40"/>
                </a:solidFill>
                <a:sym typeface="Wingdings"/>
              </a:rPr>
              <a:t>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76" y="3909219"/>
            <a:ext cx="2178301" cy="9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245878" y="4085659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sym typeface="Wingdings"/>
              </a:rPr>
              <a:t>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4619" y="6423819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8600"/>
                </a:solidFill>
              </a:rPr>
              <a:t>$$$</a:t>
            </a:r>
            <a:endParaRPr lang="en-US" b="1" dirty="0">
              <a:solidFill>
                <a:srgbClr val="008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3419" y="118518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Deliver Message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019" y="226240"/>
            <a:ext cx="478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Quantifying </a:t>
            </a:r>
            <a:r>
              <a:rPr lang="en-US" sz="3200" b="1" dirty="0">
                <a:solidFill>
                  <a:srgbClr val="008600"/>
                </a:solidFill>
              </a:rPr>
              <a:t>CO$T</a:t>
            </a:r>
            <a:r>
              <a:rPr lang="en-US" sz="2400" dirty="0"/>
              <a:t> of </a:t>
            </a:r>
            <a:r>
              <a:rPr lang="en-US" sz="2400" dirty="0" smtClean="0"/>
              <a:t>consequences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3058" y="2232819"/>
            <a:ext cx="977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very first thing I </a:t>
            </a:r>
            <a:r>
              <a:rPr lang="en-US" sz="1800" dirty="0" smtClean="0"/>
              <a:t>must do is </a:t>
            </a:r>
            <a:r>
              <a:rPr lang="en-US" sz="1800" dirty="0"/>
              <a:t>quantify the Monetary value of the </a:t>
            </a:r>
            <a:r>
              <a:rPr lang="en-US" sz="1800" dirty="0" smtClean="0"/>
              <a:t>Eagle Ford shale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University of Texas at San Antonio (UTSA): </a:t>
            </a:r>
            <a:r>
              <a:rPr lang="en-US" sz="1800" b="1" dirty="0" smtClean="0">
                <a:solidFill>
                  <a:srgbClr val="008600"/>
                </a:solidFill>
              </a:rPr>
              <a:t>$87 </a:t>
            </a:r>
            <a:r>
              <a:rPr lang="en-US" sz="1800" b="1" dirty="0">
                <a:solidFill>
                  <a:srgbClr val="008600"/>
                </a:solidFill>
              </a:rPr>
              <a:t>Billion </a:t>
            </a:r>
            <a:r>
              <a:rPr lang="en-US" sz="1800" dirty="0"/>
              <a:t>economic impact across South Texas in 2013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86619" y="3147219"/>
            <a:ext cx="8141110" cy="3657600"/>
            <a:chOff x="886619" y="2994819"/>
            <a:chExt cx="5257800" cy="2362200"/>
          </a:xfrm>
        </p:grpSpPr>
        <p:sp>
          <p:nvSpPr>
            <p:cNvPr id="9" name="Rectangle 8"/>
            <p:cNvSpPr/>
            <p:nvPr/>
          </p:nvSpPr>
          <p:spPr>
            <a:xfrm>
              <a:off x="1010444" y="3118644"/>
              <a:ext cx="5133975" cy="22383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19" y="2994819"/>
              <a:ext cx="5133975" cy="22383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07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3419" y="118518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Deliver Message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019" y="226240"/>
            <a:ext cx="478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Quantifying </a:t>
            </a:r>
            <a:r>
              <a:rPr lang="en-US" sz="3200" b="1" dirty="0">
                <a:solidFill>
                  <a:srgbClr val="008600"/>
                </a:solidFill>
              </a:rPr>
              <a:t>CO$T</a:t>
            </a:r>
            <a:r>
              <a:rPr lang="en-US" sz="2400" dirty="0"/>
              <a:t> of </a:t>
            </a:r>
            <a:r>
              <a:rPr lang="en-US" sz="2400" dirty="0" smtClean="0"/>
              <a:t>consequences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980" y="1291630"/>
            <a:ext cx="6753131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smtClean="0"/>
              <a:t>second </a:t>
            </a:r>
            <a:r>
              <a:rPr lang="en-US" sz="1600" dirty="0"/>
              <a:t>thing I </a:t>
            </a:r>
            <a:r>
              <a:rPr lang="en-US" sz="1600" dirty="0" smtClean="0"/>
              <a:t>must do is </a:t>
            </a:r>
            <a:r>
              <a:rPr lang="en-US" sz="1600" dirty="0"/>
              <a:t>quantify </a:t>
            </a:r>
            <a:r>
              <a:rPr lang="en-US" sz="1600" dirty="0" smtClean="0"/>
              <a:t>value of financial losses due to accidents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Worst </a:t>
            </a:r>
            <a:r>
              <a:rPr lang="en-US" sz="1600" b="1" i="1" dirty="0"/>
              <a:t>Case </a:t>
            </a:r>
            <a:r>
              <a:rPr lang="en-US" sz="1600" b="1" i="1" dirty="0" smtClean="0"/>
              <a:t>Outcome </a:t>
            </a:r>
            <a:r>
              <a:rPr lang="en-US" sz="1600" dirty="0" smtClean="0"/>
              <a:t>of frac hit, </a:t>
            </a:r>
            <a:r>
              <a:rPr lang="en-US" sz="1600" dirty="0"/>
              <a:t>but less </a:t>
            </a:r>
            <a:r>
              <a:rPr lang="en-US" sz="1600" dirty="0" smtClean="0"/>
              <a:t>likely:  </a:t>
            </a:r>
            <a:r>
              <a:rPr lang="en-US" sz="1600" dirty="0"/>
              <a:t>Rig </a:t>
            </a:r>
            <a:r>
              <a:rPr lang="en-US" sz="1600" dirty="0" smtClean="0"/>
              <a:t>Blowout</a:t>
            </a:r>
          </a:p>
          <a:p>
            <a:pPr marL="84714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 will show video of a </a:t>
            </a:r>
            <a:r>
              <a:rPr lang="en-US" sz="1600" dirty="0" smtClean="0"/>
              <a:t>flaming rig burning down</a:t>
            </a:r>
          </a:p>
          <a:p>
            <a:pPr marL="847146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 will ask</a:t>
            </a:r>
            <a:r>
              <a:rPr lang="en-US" sz="1600" dirty="0"/>
              <a:t>, </a:t>
            </a:r>
            <a:r>
              <a:rPr lang="en-US" sz="1800" i="1" dirty="0"/>
              <a:t>“How many of you agree that this is unacceptable</a:t>
            </a:r>
            <a:r>
              <a:rPr lang="en-US" sz="1800" i="1" dirty="0" smtClean="0"/>
              <a:t>?”</a:t>
            </a:r>
            <a:endParaRPr lang="en-US" sz="1600" i="1" dirty="0" smtClean="0"/>
          </a:p>
          <a:p>
            <a:pPr marL="84714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Hands will be raised; this will be the </a:t>
            </a:r>
            <a:r>
              <a:rPr lang="en-US" sz="1600" b="1" dirty="0">
                <a:solidFill>
                  <a:srgbClr val="FF0000"/>
                </a:solidFill>
              </a:rPr>
              <a:t>FIRST</a:t>
            </a:r>
            <a:r>
              <a:rPr lang="en-US" sz="1600" dirty="0"/>
              <a:t> form of </a:t>
            </a:r>
            <a:r>
              <a:rPr lang="en-US" sz="1600" dirty="0" smtClean="0"/>
              <a:t>consensus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A more likely </a:t>
            </a:r>
            <a:r>
              <a:rPr lang="en-US" sz="1600" b="1" i="1" dirty="0"/>
              <a:t>scenario </a:t>
            </a:r>
            <a:r>
              <a:rPr lang="en-US" sz="1600" dirty="0" smtClean="0"/>
              <a:t>is production loss from frac </a:t>
            </a:r>
            <a:r>
              <a:rPr lang="en-US" sz="1600" dirty="0"/>
              <a:t>hit </a:t>
            </a:r>
            <a:r>
              <a:rPr lang="en-US" sz="1600" dirty="0" smtClean="0"/>
              <a:t>without warning</a:t>
            </a:r>
          </a:p>
          <a:p>
            <a:pPr marL="84714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 must quantify the losses for a typical EF </a:t>
            </a:r>
            <a:r>
              <a:rPr lang="en-US" sz="1600" dirty="0" smtClean="0"/>
              <a:t>well</a:t>
            </a:r>
          </a:p>
          <a:p>
            <a:pPr marL="1408542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Revenue </a:t>
            </a:r>
            <a:r>
              <a:rPr lang="en-US" sz="1600" dirty="0"/>
              <a:t>lost - $</a:t>
            </a:r>
            <a:r>
              <a:rPr lang="en-US" sz="1600" dirty="0" smtClean="0"/>
              <a:t>7 Million </a:t>
            </a:r>
            <a:r>
              <a:rPr lang="en-US" sz="1600" dirty="0"/>
              <a:t>drilling and completion </a:t>
            </a:r>
            <a:r>
              <a:rPr lang="en-US" sz="1600" dirty="0" smtClean="0"/>
              <a:t>costs</a:t>
            </a:r>
          </a:p>
          <a:p>
            <a:pPr marL="1408542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Damaged Casing? Re-drill costs: </a:t>
            </a:r>
            <a:r>
              <a:rPr lang="en-US" sz="1600" dirty="0"/>
              <a:t>$7 M</a:t>
            </a:r>
            <a:r>
              <a:rPr lang="en-US" sz="1600" dirty="0" smtClean="0"/>
              <a:t>illion</a:t>
            </a:r>
          </a:p>
          <a:p>
            <a:pPr marL="1408542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Production lost – 20%-%80 </a:t>
            </a:r>
            <a:r>
              <a:rPr lang="en-US" sz="1600" dirty="0" smtClean="0"/>
              <a:t>loss</a:t>
            </a:r>
          </a:p>
          <a:p>
            <a:pPr lvl="2"/>
            <a:r>
              <a:rPr lang="en-US" sz="1600" dirty="0"/>
              <a:t> </a:t>
            </a:r>
            <a:r>
              <a:rPr lang="en-US" sz="1600" dirty="0" smtClean="0"/>
              <a:t>     (may </a:t>
            </a:r>
            <a:r>
              <a:rPr lang="en-US" sz="1600" dirty="0"/>
              <a:t>or may not be permanent</a:t>
            </a:r>
            <a:r>
              <a:rPr lang="en-US" sz="1600" b="1" dirty="0"/>
              <a:t>,</a:t>
            </a:r>
            <a:r>
              <a:rPr lang="en-US" sz="1600" dirty="0"/>
              <a:t> cost is nebulous</a:t>
            </a:r>
            <a:r>
              <a:rPr lang="en-US" sz="1600" dirty="0" smtClean="0"/>
              <a:t>)</a:t>
            </a:r>
          </a:p>
          <a:p>
            <a:pPr marL="1408542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If </a:t>
            </a:r>
            <a:r>
              <a:rPr lang="en-US" sz="1600" dirty="0" smtClean="0"/>
              <a:t>sand/water </a:t>
            </a:r>
            <a:r>
              <a:rPr lang="en-US" sz="1600" dirty="0"/>
              <a:t>pulled </a:t>
            </a:r>
            <a:r>
              <a:rPr lang="en-US" sz="1600" dirty="0" smtClean="0"/>
              <a:t>in from nearby completion</a:t>
            </a:r>
          </a:p>
          <a:p>
            <a:pPr lvl="2"/>
            <a:r>
              <a:rPr lang="en-US" sz="1600" dirty="0" smtClean="0"/>
              <a:t>      cleanout costs: hundreds </a:t>
            </a:r>
            <a:r>
              <a:rPr lang="en-US" sz="1600" dirty="0"/>
              <a:t>of thousands to millions of </a:t>
            </a:r>
            <a:r>
              <a:rPr lang="en-US" sz="1600" dirty="0" smtClean="0"/>
              <a:t>dollars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Conservatively</a:t>
            </a:r>
            <a:r>
              <a:rPr lang="en-US" sz="1600" dirty="0"/>
              <a:t>: </a:t>
            </a:r>
            <a:endParaRPr lang="en-US" sz="1600" dirty="0" smtClean="0"/>
          </a:p>
          <a:p>
            <a:pPr marL="84714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</a:t>
            </a:r>
            <a:r>
              <a:rPr lang="en-US" sz="1600" dirty="0" smtClean="0"/>
              <a:t>f  the 16,000 permitted Eagle </a:t>
            </a:r>
            <a:r>
              <a:rPr lang="en-US" sz="1600" dirty="0"/>
              <a:t>Ford wells (each worth ~$3M</a:t>
            </a:r>
            <a:r>
              <a:rPr lang="en-US" sz="1600" dirty="0" smtClean="0"/>
              <a:t>); if only</a:t>
            </a:r>
          </a:p>
          <a:p>
            <a:pPr lvl="1"/>
            <a:r>
              <a:rPr lang="en-US" sz="1600" dirty="0" smtClean="0"/>
              <a:t>      half of those (8,000) were producing and only 5% of them were</a:t>
            </a:r>
          </a:p>
          <a:p>
            <a:pPr lvl="1"/>
            <a:r>
              <a:rPr lang="en-US" sz="1600" dirty="0" smtClean="0"/>
              <a:t>      affected by frac hits, there would be </a:t>
            </a:r>
            <a:r>
              <a:rPr lang="en-US" sz="1600" dirty="0"/>
              <a:t>a loss of </a:t>
            </a:r>
            <a:r>
              <a:rPr lang="en-US" sz="1600" b="1" dirty="0">
                <a:solidFill>
                  <a:srgbClr val="008600"/>
                </a:solidFill>
              </a:rPr>
              <a:t>$</a:t>
            </a:r>
            <a:r>
              <a:rPr lang="en-US" sz="1600" b="1" dirty="0" smtClean="0">
                <a:solidFill>
                  <a:srgbClr val="008600"/>
                </a:solidFill>
              </a:rPr>
              <a:t>1.2 BILLION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7123579" y="899680"/>
            <a:ext cx="2860937" cy="2247539"/>
            <a:chOff x="6379197" y="785019"/>
            <a:chExt cx="3442916" cy="2704739"/>
          </a:xfrm>
        </p:grpSpPr>
        <p:sp>
          <p:nvSpPr>
            <p:cNvPr id="10" name="Rectangle 9"/>
            <p:cNvSpPr/>
            <p:nvPr/>
          </p:nvSpPr>
          <p:spPr>
            <a:xfrm>
              <a:off x="6514213" y="885112"/>
              <a:ext cx="3307900" cy="26046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http://i41.tinypic.com/2zjjlf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9197" y="785019"/>
              <a:ext cx="3307900" cy="26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913938" y="7000047"/>
            <a:ext cx="475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…I will then introduce ArcGIS Online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58819" y="3375819"/>
            <a:ext cx="4525918" cy="2753349"/>
            <a:chOff x="6342901" y="4061619"/>
            <a:chExt cx="4525918" cy="2753349"/>
          </a:xfrm>
        </p:grpSpPr>
        <p:sp>
          <p:nvSpPr>
            <p:cNvPr id="13" name="Rectangle 12"/>
            <p:cNvSpPr/>
            <p:nvPr/>
          </p:nvSpPr>
          <p:spPr>
            <a:xfrm>
              <a:off x="6461660" y="4195929"/>
              <a:ext cx="4407159" cy="26190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79635884"/>
                </p:ext>
              </p:extLst>
            </p:nvPr>
          </p:nvGraphicFramePr>
          <p:xfrm>
            <a:off x="6342901" y="4061619"/>
            <a:ext cx="4423826" cy="26274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9728156" y="4136330"/>
            <a:ext cx="756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Frac Hit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9381157" y="4061619"/>
            <a:ext cx="346999" cy="228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780555" y="6725088"/>
            <a:ext cx="1752600" cy="943708"/>
            <a:chOff x="353219" y="175419"/>
            <a:chExt cx="2971800" cy="1600200"/>
          </a:xfrm>
        </p:grpSpPr>
        <p:sp>
          <p:nvSpPr>
            <p:cNvPr id="17" name="Rectangle 16"/>
            <p:cNvSpPr/>
            <p:nvPr/>
          </p:nvSpPr>
          <p:spPr>
            <a:xfrm>
              <a:off x="440487" y="290513"/>
              <a:ext cx="2884532" cy="14851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19" y="175419"/>
              <a:ext cx="2884533" cy="1485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70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91669" y="3813969"/>
            <a:ext cx="6000750" cy="238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73419" y="118518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Deliver Message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2549" y="1394619"/>
            <a:ext cx="88316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After this, I will </a:t>
            </a:r>
            <a:r>
              <a:rPr lang="en-US" sz="2400" b="1" i="1" dirty="0" smtClean="0"/>
              <a:t>ask:</a:t>
            </a:r>
          </a:p>
          <a:p>
            <a:r>
              <a:rPr lang="en-US" sz="1800" dirty="0" smtClean="0"/>
              <a:t>“</a:t>
            </a:r>
            <a:r>
              <a:rPr lang="en-US" sz="1800" dirty="0"/>
              <a:t>How many of you agree that this platform advances the current data sharing program</a:t>
            </a:r>
            <a:r>
              <a:rPr lang="en-US" sz="1800" dirty="0" smtClean="0"/>
              <a:t>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Many hands will likely be raised; this will be the </a:t>
            </a:r>
            <a:r>
              <a:rPr lang="en-US" sz="1800" b="1" dirty="0">
                <a:solidFill>
                  <a:srgbClr val="FF0000"/>
                </a:solidFill>
              </a:rPr>
              <a:t>SECOND</a:t>
            </a:r>
            <a:r>
              <a:rPr lang="en-US" sz="1800" dirty="0"/>
              <a:t> form of </a:t>
            </a:r>
            <a:r>
              <a:rPr lang="en-US" sz="1800" dirty="0" smtClean="0"/>
              <a:t>consensus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Suggest the adoption of this tool </a:t>
            </a:r>
            <a:endParaRPr lang="en-US" sz="1800" dirty="0" smtClean="0"/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n-US" sz="1800" dirty="0"/>
              <a:t>They cannot agree to take action, they will ‘take it back to their companies for discussion</a:t>
            </a:r>
            <a:r>
              <a:rPr lang="en-US" sz="1800" dirty="0" smtClean="0"/>
              <a:t>’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These people will </a:t>
            </a:r>
            <a:r>
              <a:rPr lang="en-US" sz="1800" dirty="0"/>
              <a:t>carry my message to those who can affect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36866" name="Picture 2" descr="http://cdn.cyprus-property-buyers.com/wp-content/uploads/2010/08/vo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19" y="3604419"/>
            <a:ext cx="6000750" cy="23812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8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069" y="3946007"/>
            <a:ext cx="9210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goal of my project is to use the knowledge and skills I acquired in the </a:t>
            </a:r>
            <a:r>
              <a:rPr lang="en-US" dirty="0" smtClean="0">
                <a:solidFill>
                  <a:schemeClr val="tx2"/>
                </a:solidFill>
              </a:rPr>
              <a:t>MGIS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program </a:t>
            </a:r>
            <a:r>
              <a:rPr lang="en-US" dirty="0">
                <a:solidFill>
                  <a:schemeClr val="tx2"/>
                </a:solidFill>
              </a:rPr>
              <a:t>to </a:t>
            </a:r>
            <a:r>
              <a:rPr lang="en-US" b="1" dirty="0" smtClean="0">
                <a:solidFill>
                  <a:schemeClr val="tx2"/>
                </a:solidFill>
              </a:rPr>
              <a:t>identify a </a:t>
            </a:r>
            <a:r>
              <a:rPr lang="en-US" b="1" dirty="0">
                <a:solidFill>
                  <a:schemeClr val="tx2"/>
                </a:solidFill>
              </a:rPr>
              <a:t>problem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b="1" dirty="0">
                <a:solidFill>
                  <a:schemeClr val="tx2"/>
                </a:solidFill>
              </a:rPr>
              <a:t>propose geospatial-related solution </a:t>
            </a:r>
            <a:r>
              <a:rPr lang="en-US" dirty="0">
                <a:solidFill>
                  <a:schemeClr val="tx2"/>
                </a:solidFill>
              </a:rPr>
              <a:t>for 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7098" y="3375819"/>
            <a:ext cx="389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/>
                </a:solidFill>
              </a:rPr>
              <a:t>Goal of My Capstone Project: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5021" y="162313"/>
            <a:ext cx="3566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Goals of Capstone Project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19" y="1089819"/>
            <a:ext cx="1951383" cy="125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6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9377" y="1091461"/>
            <a:ext cx="5516931" cy="5340859"/>
            <a:chOff x="429419" y="785019"/>
            <a:chExt cx="7162800" cy="6934200"/>
          </a:xfrm>
        </p:grpSpPr>
        <p:sp>
          <p:nvSpPr>
            <p:cNvPr id="15" name="Flowchart: Process 14"/>
            <p:cNvSpPr/>
            <p:nvPr/>
          </p:nvSpPr>
          <p:spPr>
            <a:xfrm>
              <a:off x="429419" y="1030597"/>
              <a:ext cx="3426685" cy="447882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1191419" y="1411597"/>
              <a:ext cx="3426685" cy="447882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2182019" y="1868797"/>
              <a:ext cx="3426685" cy="447882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3248819" y="2362200"/>
              <a:ext cx="4099936" cy="5357019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49083" y="785019"/>
              <a:ext cx="5084446" cy="5340859"/>
              <a:chOff x="1047053" y="625760"/>
              <a:chExt cx="5842743" cy="6137397"/>
            </a:xfrm>
          </p:grpSpPr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053" y="625760"/>
                <a:ext cx="3924015" cy="514679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9220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5253" y="1082960"/>
                <a:ext cx="3939386" cy="514679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053" y="1616360"/>
                <a:ext cx="3937743" cy="514679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283" y="2156619"/>
              <a:ext cx="4099936" cy="53570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6906419" y="3090886"/>
            <a:ext cx="45021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Prepare Information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write </a:t>
            </a:r>
            <a:r>
              <a:rPr lang="en-US" sz="1800" dirty="0"/>
              <a:t>an executive </a:t>
            </a:r>
            <a:r>
              <a:rPr lang="en-US" sz="1800" dirty="0" smtClean="0"/>
              <a:t>summary</a:t>
            </a:r>
          </a:p>
          <a:p>
            <a:pPr marL="847146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Encapsulates </a:t>
            </a:r>
            <a:r>
              <a:rPr lang="en-US" sz="1800" dirty="0" smtClean="0"/>
              <a:t>project</a:t>
            </a:r>
          </a:p>
          <a:p>
            <a:pPr marL="847146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Introduces </a:t>
            </a:r>
            <a:r>
              <a:rPr lang="en-US" sz="1800" dirty="0"/>
              <a:t>topic for </a:t>
            </a:r>
            <a:r>
              <a:rPr lang="en-US" sz="1800" dirty="0" smtClean="0"/>
              <a:t>discussion</a:t>
            </a:r>
          </a:p>
          <a:p>
            <a:pPr marL="847146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Problem/solution </a:t>
            </a:r>
            <a:r>
              <a:rPr lang="en-US" sz="1800" dirty="0" smtClean="0"/>
              <a:t>format</a:t>
            </a:r>
          </a:p>
          <a:p>
            <a:pPr marL="847146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Entices them to read following </a:t>
            </a:r>
            <a:r>
              <a:rPr lang="en-US" sz="1800" dirty="0" smtClean="0"/>
              <a:t>paper</a:t>
            </a:r>
          </a:p>
          <a:p>
            <a:pPr marL="847146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Blanket e-mail to send to </a:t>
            </a:r>
            <a:r>
              <a:rPr lang="en-US" sz="1800" b="1" i="1" dirty="0" smtClean="0"/>
              <a:t>all</a:t>
            </a:r>
            <a:r>
              <a:rPr lang="en-US" sz="1800" dirty="0" smtClean="0"/>
              <a:t> other</a:t>
            </a:r>
          </a:p>
          <a:p>
            <a:pPr lvl="1"/>
            <a:r>
              <a:rPr lang="en-US" sz="1800" dirty="0" smtClean="0"/>
              <a:t>     operators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73419" y="118518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Deliver Message</a:t>
            </a:r>
          </a:p>
        </p:txBody>
      </p:sp>
    </p:spTree>
    <p:extLst>
      <p:ext uri="{BB962C8B-B14F-4D97-AF65-F5344CB8AC3E}">
        <p14:creationId xmlns:p14="http://schemas.microsoft.com/office/powerpoint/2010/main" val="13159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3419" y="118518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Deliver Message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3581" y="2822475"/>
            <a:ext cx="4473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Prototype workflows for demonstration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Additionally:</a:t>
            </a:r>
          </a:p>
          <a:p>
            <a:r>
              <a:rPr lang="en-US" sz="1800" dirty="0" smtClean="0"/>
              <a:t>       prepare </a:t>
            </a:r>
            <a:r>
              <a:rPr lang="en-US" sz="1800" dirty="0"/>
              <a:t>demo video with help of PR </a:t>
            </a:r>
            <a:r>
              <a:rPr lang="en-US" sz="1800" dirty="0" smtClean="0"/>
              <a:t>team</a:t>
            </a:r>
          </a:p>
        </p:txBody>
      </p:sp>
      <p:sp>
        <p:nvSpPr>
          <p:cNvPr id="8" name="Rectangle 7"/>
          <p:cNvSpPr/>
          <p:nvPr/>
        </p:nvSpPr>
        <p:spPr>
          <a:xfrm>
            <a:off x="1351668" y="1956093"/>
            <a:ext cx="5787189" cy="42539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9" y="1699419"/>
            <a:ext cx="5839326" cy="4258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Action Button: Movie 9">
            <a:hlinkClick r:id="" action="ppaction://noaction" highlightClick="1"/>
          </p:cNvPr>
          <p:cNvSpPr/>
          <p:nvPr/>
        </p:nvSpPr>
        <p:spPr>
          <a:xfrm>
            <a:off x="7744619" y="3909219"/>
            <a:ext cx="914400" cy="832831"/>
          </a:xfrm>
          <a:prstGeom prst="actionButtonMovi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3419" y="785019"/>
            <a:ext cx="50263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Create a brochure like Tom Neer’s</a:t>
            </a:r>
          </a:p>
          <a:p>
            <a:r>
              <a:rPr lang="en-US" sz="2000" i="1" dirty="0" smtClean="0"/>
              <a:t>“The Field Calculator Unleashed”</a:t>
            </a:r>
          </a:p>
          <a:p>
            <a:r>
              <a:rPr lang="en-US" sz="2000" dirty="0"/>
              <a:t>(ArcGIS Field Calculator)</a:t>
            </a:r>
            <a:endParaRPr lang="en-US" sz="2000" i="1" dirty="0" smtClean="0"/>
          </a:p>
          <a:p>
            <a:pPr marL="847146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Instructional/Informative</a:t>
            </a:r>
          </a:p>
          <a:p>
            <a:pPr marL="847146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Great go-to reference</a:t>
            </a:r>
          </a:p>
          <a:p>
            <a:pPr marL="847146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Illustrations explain usage</a:t>
            </a:r>
          </a:p>
          <a:p>
            <a:pPr marL="847146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PDF Can be disseminated easily e-mail</a:t>
            </a:r>
          </a:p>
          <a:p>
            <a:r>
              <a:rPr lang="en-US" sz="2000" dirty="0" smtClean="0"/>
              <a:t>               attachments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5619" y="1425519"/>
            <a:ext cx="7965519" cy="5836500"/>
            <a:chOff x="1459522" y="826113"/>
            <a:chExt cx="9303554" cy="6816906"/>
          </a:xfrm>
        </p:grpSpPr>
        <p:sp>
          <p:nvSpPr>
            <p:cNvPr id="13" name="Rectangle 12"/>
            <p:cNvSpPr/>
            <p:nvPr/>
          </p:nvSpPr>
          <p:spPr>
            <a:xfrm>
              <a:off x="8278019" y="4403167"/>
              <a:ext cx="2485057" cy="32398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02562" y="3522474"/>
              <a:ext cx="2485057" cy="32061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26162" y="2760474"/>
              <a:ext cx="2485057" cy="32061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9762" y="1922274"/>
              <a:ext cx="2485057" cy="32061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48619" y="931674"/>
              <a:ext cx="2485057" cy="32061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8922" y="4214019"/>
              <a:ext cx="2507458" cy="32400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922" y="3310968"/>
              <a:ext cx="2523763" cy="32591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622" y="2537619"/>
              <a:ext cx="2514600" cy="32345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322" y="1724421"/>
              <a:ext cx="2485954" cy="32161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522" y="826113"/>
              <a:ext cx="2485057" cy="3200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9573419" y="118518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Deliver Message</a:t>
            </a:r>
          </a:p>
        </p:txBody>
      </p:sp>
    </p:spTree>
    <p:extLst>
      <p:ext uri="{BB962C8B-B14F-4D97-AF65-F5344CB8AC3E}">
        <p14:creationId xmlns:p14="http://schemas.microsoft.com/office/powerpoint/2010/main" val="15396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6807" y="2045532"/>
            <a:ext cx="6475412" cy="47116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73419" y="118518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Deliver Message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6619" y="1166019"/>
            <a:ext cx="4220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Provide ArcGIS Online licensing options</a:t>
            </a:r>
            <a:endParaRPr lang="en-US" sz="2000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9" y="1804164"/>
            <a:ext cx="6466681" cy="47116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51413" y="3005818"/>
            <a:ext cx="38813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800" i="1" dirty="0" smtClean="0"/>
              <a:t>Provide ArcGIS Online licensing options</a:t>
            </a:r>
          </a:p>
          <a:p>
            <a:pPr algn="just"/>
            <a:r>
              <a:rPr lang="en-US" sz="1800" dirty="0"/>
              <a:t>Ask first, they may already have a </a:t>
            </a:r>
            <a:r>
              <a:rPr lang="en-US" sz="1800" dirty="0" smtClean="0"/>
              <a:t>few</a:t>
            </a:r>
          </a:p>
          <a:p>
            <a:pPr algn="just"/>
            <a:r>
              <a:rPr lang="en-US" sz="1800" dirty="0" smtClean="0"/>
              <a:t>seats </a:t>
            </a:r>
            <a:r>
              <a:rPr lang="en-US" sz="1800" dirty="0"/>
              <a:t>if they have </a:t>
            </a:r>
            <a:r>
              <a:rPr lang="en-US" sz="1800" i="1" dirty="0"/>
              <a:t>ArcGIS for </a:t>
            </a:r>
            <a:r>
              <a:rPr lang="en-US" sz="1800" i="1" dirty="0" smtClean="0"/>
              <a:t>Server</a:t>
            </a:r>
          </a:p>
          <a:p>
            <a:pPr algn="just"/>
            <a:endParaRPr lang="en-US" sz="1800" i="1" dirty="0" smtClean="0"/>
          </a:p>
          <a:p>
            <a:pPr algn="just"/>
            <a:r>
              <a:rPr lang="en-US" sz="1800" dirty="0" smtClean="0"/>
              <a:t>1. Option </a:t>
            </a:r>
            <a:r>
              <a:rPr lang="en-US" sz="1800" dirty="0"/>
              <a:t>tailored for non-profit </a:t>
            </a:r>
            <a:r>
              <a:rPr lang="en-US" sz="1800" dirty="0" smtClean="0"/>
              <a:t>entity</a:t>
            </a:r>
          </a:p>
          <a:p>
            <a:pPr marL="847146" lvl="1" indent="-285750" algn="just">
              <a:buFont typeface="Arial" panose="020B0604020202020204" pitchFamily="34" charset="0"/>
              <a:buChar char="•"/>
            </a:pPr>
            <a:r>
              <a:rPr lang="en-US" sz="1800" i="1" dirty="0"/>
              <a:t>ArcGIS for Home Use </a:t>
            </a:r>
            <a:r>
              <a:rPr lang="en-US" sz="1800" i="1" dirty="0" smtClean="0"/>
              <a:t>account</a:t>
            </a:r>
          </a:p>
          <a:p>
            <a:pPr algn="just"/>
            <a:r>
              <a:rPr lang="en-US" sz="1800" dirty="0" smtClean="0"/>
              <a:t>2. Option </a:t>
            </a:r>
            <a:r>
              <a:rPr lang="en-US" sz="1800" dirty="0"/>
              <a:t>tailored for for-profit </a:t>
            </a:r>
            <a:r>
              <a:rPr lang="en-US" sz="1800" dirty="0" smtClean="0"/>
              <a:t>entity</a:t>
            </a:r>
          </a:p>
          <a:p>
            <a:pPr marL="847146" lvl="1" indent="-285750" algn="just">
              <a:buFont typeface="Arial" panose="020B0604020202020204" pitchFamily="34" charset="0"/>
              <a:buChar char="•"/>
            </a:pPr>
            <a:r>
              <a:rPr lang="en-US" sz="1800" i="1" dirty="0"/>
              <a:t>ArcGIS Organizational </a:t>
            </a:r>
            <a:r>
              <a:rPr lang="en-US" sz="1800" i="1" dirty="0" smtClean="0"/>
              <a:t>account</a:t>
            </a:r>
          </a:p>
        </p:txBody>
      </p:sp>
    </p:spTree>
    <p:extLst>
      <p:ext uri="{BB962C8B-B14F-4D97-AF65-F5344CB8AC3E}">
        <p14:creationId xmlns:p14="http://schemas.microsoft.com/office/powerpoint/2010/main" val="41509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3419" y="118518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Deliver Message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819" y="333894"/>
            <a:ext cx="6758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Arrange opportunities to discuss outside of STEER </a:t>
            </a:r>
            <a:r>
              <a:rPr lang="en-US" sz="2000" dirty="0" smtClean="0"/>
              <a:t>environment</a:t>
            </a:r>
          </a:p>
          <a:p>
            <a:r>
              <a:rPr lang="en-US" sz="2000" dirty="0" smtClean="0"/>
              <a:t>to </a:t>
            </a:r>
            <a:r>
              <a:rPr lang="en-US" sz="2000" dirty="0"/>
              <a:t>make them feel comfortable with data </a:t>
            </a:r>
            <a:r>
              <a:rPr lang="en-US" sz="2000" dirty="0" smtClean="0"/>
              <a:t>sharing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5619" y="1394619"/>
            <a:ext cx="4655671" cy="1703294"/>
            <a:chOff x="2410619" y="2461419"/>
            <a:chExt cx="6248400" cy="2286000"/>
          </a:xfrm>
        </p:grpSpPr>
        <p:sp>
          <p:nvSpPr>
            <p:cNvPr id="9" name="Rectangle 8"/>
            <p:cNvSpPr/>
            <p:nvPr/>
          </p:nvSpPr>
          <p:spPr>
            <a:xfrm>
              <a:off x="2609724" y="2637265"/>
              <a:ext cx="6049295" cy="21101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938" name="Picture 2" descr="http://thehotelchicago.com/wp-content/uploads/2014/04/business-meeting-by-windo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619" y="2461419"/>
              <a:ext cx="6049295" cy="21331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363242" y="3278297"/>
            <a:ext cx="2952377" cy="1873624"/>
            <a:chOff x="3096419" y="4976019"/>
            <a:chExt cx="3962400" cy="2514600"/>
          </a:xfrm>
        </p:grpSpPr>
        <p:sp>
          <p:nvSpPr>
            <p:cNvPr id="10" name="Rectangle 9"/>
            <p:cNvSpPr/>
            <p:nvPr/>
          </p:nvSpPr>
          <p:spPr>
            <a:xfrm>
              <a:off x="3211513" y="5113338"/>
              <a:ext cx="3847306" cy="23772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940" name="Picture 4" descr="http://www.yenra.com/conference-phone/conference-phon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419" y="4976019"/>
              <a:ext cx="3810000" cy="23812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1666506" y="5475288"/>
            <a:ext cx="2598479" cy="18629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25527" y="1911667"/>
            <a:ext cx="1181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Meetings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8391" y="3965374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Phone Calls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71" y="5322888"/>
            <a:ext cx="2598479" cy="18629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408546" y="6054298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One-on-One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68219" y="3234983"/>
            <a:ext cx="56514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Anticipated Results?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Hard to tell, but…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Hard to deny it’s not an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I appeal to the revenue side, I may get converts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Have 100% Buy-in from my company’s Executives</a:t>
            </a:r>
          </a:p>
          <a:p>
            <a:r>
              <a:rPr lang="en-US" sz="2000" dirty="0" smtClean="0"/>
              <a:t>      And Public Relations assets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011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219" y="1623219"/>
            <a:ext cx="968983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Logistics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STEER Meets every month; plenty of opportunities to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Won’t stop after 596B; will remain engaged with STEER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Form personal relationships with PR from other STEER members</a:t>
            </a:r>
          </a:p>
          <a:p>
            <a:endParaRPr lang="en-US" b="1" i="1" dirty="0" smtClean="0"/>
          </a:p>
          <a:p>
            <a:r>
              <a:rPr lang="en-US" b="1" i="1" dirty="0" smtClean="0"/>
              <a:t>Timeline – Start November 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Discuss approach with company’s PR Department (2 weeks;1 meeting per week)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Write speech/create presentation (2 weeks concurrent with above)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 Mock-up (3 weeks)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 Brochure (2 weeks)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Write Blanket e-mail (1 week)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Present at STEER Meeting (January or February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8188" y="2994818"/>
            <a:ext cx="5058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/>
              <a:t>QUESTIONS?</a:t>
            </a:r>
            <a:endParaRPr lang="en-US" sz="7200" b="1" i="1" dirty="0"/>
          </a:p>
        </p:txBody>
      </p:sp>
    </p:spTree>
    <p:extLst>
      <p:ext uri="{BB962C8B-B14F-4D97-AF65-F5344CB8AC3E}">
        <p14:creationId xmlns:p14="http://schemas.microsoft.com/office/powerpoint/2010/main" val="9682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219" y="1052374"/>
            <a:ext cx="783510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www.soi.wide.ad.jp/class/20090061/slides/05/12.html</a:t>
            </a:r>
            <a:endParaRPr lang="en-US" sz="1200" dirty="0" smtClean="0"/>
          </a:p>
          <a:p>
            <a:endParaRPr lang="en-US" sz="1200" dirty="0">
              <a:hlinkClick r:id="rId3"/>
            </a:endParaRPr>
          </a:p>
          <a:p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www.esri.com/software/arcgis/arcgisonline</a:t>
            </a:r>
            <a:endParaRPr lang="en-US" sz="1200" dirty="0" smtClean="0"/>
          </a:p>
          <a:p>
            <a:endParaRPr lang="en-US" sz="1200" dirty="0" smtClean="0">
              <a:hlinkClick r:id="rId4"/>
            </a:endParaRPr>
          </a:p>
          <a:p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support.esri.com/cn/knowledgebase/techarticles/detail/39410</a:t>
            </a:r>
            <a:endParaRPr lang="en-US" sz="1200" dirty="0" smtClean="0"/>
          </a:p>
          <a:p>
            <a:endParaRPr lang="en-US" sz="1200" dirty="0" smtClean="0">
              <a:hlinkClick r:id="rId5"/>
            </a:endParaRPr>
          </a:p>
          <a:p>
            <a:r>
              <a:rPr lang="en-US" sz="1200" dirty="0" smtClean="0">
                <a:hlinkClick r:id="rId5"/>
              </a:rPr>
              <a:t>http</a:t>
            </a:r>
            <a:r>
              <a:rPr lang="en-US" sz="1200" dirty="0">
                <a:hlinkClick r:id="rId5"/>
              </a:rPr>
              <a:t>://steer.com</a:t>
            </a:r>
            <a:r>
              <a:rPr lang="en-US" sz="1200" dirty="0" smtClean="0">
                <a:hlinkClick r:id="rId5"/>
              </a:rPr>
              <a:t>/</a:t>
            </a:r>
            <a:endParaRPr lang="en-US" sz="1200" dirty="0" smtClean="0"/>
          </a:p>
          <a:p>
            <a:endParaRPr lang="en-US" sz="1200" dirty="0" smtClean="0">
              <a:hlinkClick r:id="rId6"/>
            </a:endParaRPr>
          </a:p>
          <a:p>
            <a:r>
              <a:rPr lang="en-US" sz="1200" dirty="0" smtClean="0">
                <a:hlinkClick r:id="rId6"/>
              </a:rPr>
              <a:t>http</a:t>
            </a:r>
            <a:r>
              <a:rPr lang="en-US" sz="1200" dirty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discussions.texasbowhunter.com/forums/showthread.php?t=88608</a:t>
            </a:r>
            <a:r>
              <a:rPr lang="en-US" sz="1200" dirty="0" smtClean="0"/>
              <a:t> </a:t>
            </a:r>
          </a:p>
          <a:p>
            <a:endParaRPr lang="en-US" sz="1200" dirty="0" smtClean="0">
              <a:hlinkClick r:id="rId7"/>
            </a:endParaRPr>
          </a:p>
          <a:p>
            <a:r>
              <a:rPr lang="en-US" sz="1200" dirty="0" smtClean="0">
                <a:hlinkClick r:id="rId7"/>
              </a:rPr>
              <a:t>http</a:t>
            </a:r>
            <a:r>
              <a:rPr lang="en-US" sz="1200" dirty="0">
                <a:hlinkClick r:id="rId7"/>
              </a:rPr>
              <a:t>://</a:t>
            </a:r>
            <a:r>
              <a:rPr lang="en-US" sz="1200" dirty="0" smtClean="0">
                <a:hlinkClick r:id="rId7"/>
              </a:rPr>
              <a:t>www.blue-marble.de/night.php</a:t>
            </a:r>
            <a:r>
              <a:rPr lang="en-US" sz="1200" dirty="0" smtClean="0"/>
              <a:t> </a:t>
            </a:r>
          </a:p>
          <a:p>
            <a:endParaRPr lang="en-US" sz="1200" dirty="0" smtClean="0">
              <a:hlinkClick r:id="rId8"/>
            </a:endParaRPr>
          </a:p>
          <a:p>
            <a:r>
              <a:rPr lang="en-US" sz="1200" dirty="0" smtClean="0">
                <a:hlinkClick r:id="rId8"/>
              </a:rPr>
              <a:t>http</a:t>
            </a:r>
            <a:r>
              <a:rPr lang="en-US" sz="1200" dirty="0">
                <a:hlinkClick r:id="rId8"/>
              </a:rPr>
              <a:t>://</a:t>
            </a:r>
            <a:r>
              <a:rPr lang="en-US" sz="1200" dirty="0" smtClean="0">
                <a:hlinkClick r:id="rId8"/>
              </a:rPr>
              <a:t>www.oilandgasbmps.org/resources/gis.php</a:t>
            </a:r>
            <a:r>
              <a:rPr lang="en-US" sz="1200" dirty="0" smtClean="0"/>
              <a:t> </a:t>
            </a:r>
          </a:p>
          <a:p>
            <a:endParaRPr lang="en-US" sz="1200" dirty="0" smtClean="0">
              <a:hlinkClick r:id="rId9"/>
            </a:endParaRPr>
          </a:p>
          <a:p>
            <a:r>
              <a:rPr lang="en-US" sz="1200" dirty="0" smtClean="0">
                <a:hlinkClick r:id="rId9"/>
              </a:rPr>
              <a:t>http</a:t>
            </a:r>
            <a:r>
              <a:rPr lang="en-US" sz="1200" dirty="0">
                <a:hlinkClick r:id="rId9"/>
              </a:rPr>
              <a:t>://blog.codinghorror.com/are-you-an-evangelist-too</a:t>
            </a:r>
            <a:r>
              <a:rPr lang="en-US" sz="1200" dirty="0" smtClean="0">
                <a:hlinkClick r:id="rId9"/>
              </a:rPr>
              <a:t>/</a:t>
            </a:r>
            <a:r>
              <a:rPr lang="en-US" sz="1200" dirty="0" smtClean="0"/>
              <a:t> </a:t>
            </a:r>
          </a:p>
          <a:p>
            <a:endParaRPr lang="en-US" sz="1200" dirty="0" smtClean="0"/>
          </a:p>
          <a:p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www.nationmultimedia.com/technology/Steve-Jobs-in-his-own-words-30166979.html</a:t>
            </a:r>
            <a:r>
              <a:rPr lang="en-US" sz="1200" dirty="0" smtClean="0"/>
              <a:t> </a:t>
            </a:r>
          </a:p>
          <a:p>
            <a:endParaRPr lang="en-US" sz="1200" dirty="0"/>
          </a:p>
          <a:p>
            <a:r>
              <a:rPr lang="en-US" sz="1200" dirty="0">
                <a:hlinkClick r:id="rId11"/>
              </a:rPr>
              <a:t>http://www.bluenose.com/6-ways-to-increase-revenue-with-product-usage-data</a:t>
            </a:r>
            <a:r>
              <a:rPr lang="en-US" sz="1200" dirty="0" smtClean="0">
                <a:hlinkClick r:id="rId11"/>
              </a:rPr>
              <a:t>/</a:t>
            </a:r>
            <a:endParaRPr lang="en-US" sz="1200" dirty="0" smtClean="0"/>
          </a:p>
          <a:p>
            <a:endParaRPr lang="en-US" sz="1200" dirty="0" smtClean="0">
              <a:hlinkClick r:id="rId12"/>
            </a:endParaRPr>
          </a:p>
          <a:p>
            <a:r>
              <a:rPr lang="en-US" sz="1200" dirty="0" smtClean="0">
                <a:hlinkClick r:id="rId12"/>
              </a:rPr>
              <a:t>http</a:t>
            </a:r>
            <a:r>
              <a:rPr lang="en-US" sz="1200" dirty="0">
                <a:hlinkClick r:id="rId12"/>
              </a:rPr>
              <a:t>://kobusm.travellerspoint.com/163</a:t>
            </a:r>
            <a:r>
              <a:rPr lang="en-US" sz="1200" dirty="0" smtClean="0">
                <a:hlinkClick r:id="rId12"/>
              </a:rPr>
              <a:t>/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>
                <a:hlinkClick r:id="rId13"/>
              </a:rPr>
              <a:t>http://pdxretro.com/2011/09/world-war-ii-began-on-this-date-in-1939</a:t>
            </a:r>
            <a:r>
              <a:rPr lang="en-US" sz="1200" dirty="0" smtClean="0">
                <a:hlinkClick r:id="rId13"/>
              </a:rPr>
              <a:t>/</a:t>
            </a:r>
            <a:r>
              <a:rPr lang="en-US" sz="1200" dirty="0" smtClean="0"/>
              <a:t> </a:t>
            </a:r>
          </a:p>
          <a:p>
            <a:pPr lvl="0"/>
            <a:endParaRPr lang="en-US" sz="1200" u="sng" dirty="0" smtClean="0">
              <a:hlinkClick r:id="rId14"/>
            </a:endParaRPr>
          </a:p>
          <a:p>
            <a:pPr lvl="0"/>
            <a:r>
              <a:rPr lang="en-US" sz="1200" u="sng" dirty="0" smtClean="0">
                <a:hlinkClick r:id="rId14"/>
              </a:rPr>
              <a:t>http</a:t>
            </a:r>
            <a:r>
              <a:rPr lang="en-US" sz="1200" u="sng" dirty="0">
                <a:hlinkClick r:id="rId14"/>
              </a:rPr>
              <a:t>://fuelfix.com/blog/2014/09/23/eagle-ford-booms-to-the-tune-of-87-billion</a:t>
            </a:r>
            <a:r>
              <a:rPr lang="en-US" sz="1200" u="sng" dirty="0" smtClean="0">
                <a:hlinkClick r:id="rId14"/>
              </a:rPr>
              <a:t>/</a:t>
            </a:r>
            <a:endParaRPr lang="en-US" sz="1200" u="sng" dirty="0" smtClean="0"/>
          </a:p>
          <a:p>
            <a:pPr lvl="0"/>
            <a:endParaRPr lang="en-US" sz="1200" dirty="0" smtClean="0">
              <a:hlinkClick r:id="rId15"/>
            </a:endParaRPr>
          </a:p>
          <a:p>
            <a:pPr lvl="0"/>
            <a:r>
              <a:rPr lang="en-US" sz="1200" dirty="0" smtClean="0">
                <a:hlinkClick r:id="rId15"/>
              </a:rPr>
              <a:t>http</a:t>
            </a:r>
            <a:r>
              <a:rPr lang="en-US" sz="1200" dirty="0">
                <a:hlinkClick r:id="rId15"/>
              </a:rPr>
              <a:t>://</a:t>
            </a:r>
            <a:r>
              <a:rPr lang="en-US" sz="1200" dirty="0" smtClean="0">
                <a:hlinkClick r:id="rId15"/>
              </a:rPr>
              <a:t>www.news.cyprus-property-buyers.com/2011/03/25/majority-of-cypriot-planning-amnesty-laws-passed/id=007222</a:t>
            </a:r>
            <a:endParaRPr lang="en-US" sz="1200" dirty="0" smtClean="0"/>
          </a:p>
          <a:p>
            <a:pPr lvl="0"/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91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239" y="124423"/>
            <a:ext cx="10337430" cy="6756596"/>
            <a:chOff x="0" y="0"/>
            <a:chExt cx="12153900" cy="7943850"/>
          </a:xfrm>
        </p:grpSpPr>
        <p:sp>
          <p:nvSpPr>
            <p:cNvPr id="6" name="Rectangle 5"/>
            <p:cNvSpPr/>
            <p:nvPr/>
          </p:nvSpPr>
          <p:spPr>
            <a:xfrm>
              <a:off x="10106819" y="175419"/>
              <a:ext cx="152477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Timeline</a:t>
              </a:r>
              <a:endPara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53900" cy="794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329635" y="4718621"/>
              <a:ext cx="10791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Gulf of </a:t>
              </a:r>
            </a:p>
            <a:p>
              <a:pPr algn="ctr"/>
              <a:r>
                <a:rPr lang="en-US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Mexico</a:t>
              </a:r>
              <a:endPara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2879" y="3756819"/>
              <a:ext cx="10150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Mexico</a:t>
              </a:r>
              <a:endPara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58419" y="1892668"/>
              <a:ext cx="1105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Texas</a:t>
              </a:r>
              <a:endPara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2724346" y="1904214"/>
              <a:ext cx="5948314" cy="3374796"/>
            </a:xfrm>
            <a:custGeom>
              <a:avLst/>
              <a:gdLst>
                <a:gd name="connsiteX0" fmla="*/ 688157 w 5948314"/>
                <a:gd name="connsiteY0" fmla="*/ 3374796 h 3374796"/>
                <a:gd name="connsiteX1" fmla="*/ 1206631 w 5948314"/>
                <a:gd name="connsiteY1" fmla="*/ 3365370 h 3374796"/>
                <a:gd name="connsiteX2" fmla="*/ 1555423 w 5948314"/>
                <a:gd name="connsiteY2" fmla="*/ 3327662 h 3374796"/>
                <a:gd name="connsiteX3" fmla="*/ 1913642 w 5948314"/>
                <a:gd name="connsiteY3" fmla="*/ 3280528 h 3374796"/>
                <a:gd name="connsiteX4" fmla="*/ 2347275 w 5948314"/>
                <a:gd name="connsiteY4" fmla="*/ 3205114 h 3374796"/>
                <a:gd name="connsiteX5" fmla="*/ 2752627 w 5948314"/>
                <a:gd name="connsiteY5" fmla="*/ 3101419 h 3374796"/>
                <a:gd name="connsiteX6" fmla="*/ 3242821 w 5948314"/>
                <a:gd name="connsiteY6" fmla="*/ 2950590 h 3374796"/>
                <a:gd name="connsiteX7" fmla="*/ 3619893 w 5948314"/>
                <a:gd name="connsiteY7" fmla="*/ 2799761 h 3374796"/>
                <a:gd name="connsiteX8" fmla="*/ 3987539 w 5948314"/>
                <a:gd name="connsiteY8" fmla="*/ 2611225 h 3374796"/>
                <a:gd name="connsiteX9" fmla="*/ 4468306 w 5948314"/>
                <a:gd name="connsiteY9" fmla="*/ 2309567 h 3374796"/>
                <a:gd name="connsiteX10" fmla="*/ 4779390 w 5948314"/>
                <a:gd name="connsiteY10" fmla="*/ 2064471 h 3374796"/>
                <a:gd name="connsiteX11" fmla="*/ 5043341 w 5948314"/>
                <a:gd name="connsiteY11" fmla="*/ 1866508 h 3374796"/>
                <a:gd name="connsiteX12" fmla="*/ 5326145 w 5948314"/>
                <a:gd name="connsiteY12" fmla="*/ 1583704 h 3374796"/>
                <a:gd name="connsiteX13" fmla="*/ 5571242 w 5948314"/>
                <a:gd name="connsiteY13" fmla="*/ 1319753 h 3374796"/>
                <a:gd name="connsiteX14" fmla="*/ 5778631 w 5948314"/>
                <a:gd name="connsiteY14" fmla="*/ 1027522 h 3374796"/>
                <a:gd name="connsiteX15" fmla="*/ 5891753 w 5948314"/>
                <a:gd name="connsiteY15" fmla="*/ 829559 h 3374796"/>
                <a:gd name="connsiteX16" fmla="*/ 5948314 w 5948314"/>
                <a:gd name="connsiteY16" fmla="*/ 650450 h 3374796"/>
                <a:gd name="connsiteX17" fmla="*/ 5929460 w 5948314"/>
                <a:gd name="connsiteY17" fmla="*/ 452487 h 3374796"/>
                <a:gd name="connsiteX18" fmla="*/ 5901180 w 5948314"/>
                <a:gd name="connsiteY18" fmla="*/ 301658 h 3374796"/>
                <a:gd name="connsiteX19" fmla="*/ 5816339 w 5948314"/>
                <a:gd name="connsiteY19" fmla="*/ 188537 h 3374796"/>
                <a:gd name="connsiteX20" fmla="*/ 5722070 w 5948314"/>
                <a:gd name="connsiteY20" fmla="*/ 84842 h 3374796"/>
                <a:gd name="connsiteX21" fmla="*/ 5608949 w 5948314"/>
                <a:gd name="connsiteY21" fmla="*/ 37708 h 3374796"/>
                <a:gd name="connsiteX22" fmla="*/ 5476974 w 5948314"/>
                <a:gd name="connsiteY22" fmla="*/ 9427 h 3374796"/>
                <a:gd name="connsiteX23" fmla="*/ 5288438 w 5948314"/>
                <a:gd name="connsiteY23" fmla="*/ 0 h 3374796"/>
                <a:gd name="connsiteX24" fmla="*/ 5137609 w 5948314"/>
                <a:gd name="connsiteY24" fmla="*/ 9427 h 3374796"/>
                <a:gd name="connsiteX25" fmla="*/ 4996207 w 5948314"/>
                <a:gd name="connsiteY25" fmla="*/ 56561 h 3374796"/>
                <a:gd name="connsiteX26" fmla="*/ 4873658 w 5948314"/>
                <a:gd name="connsiteY26" fmla="*/ 131976 h 3374796"/>
                <a:gd name="connsiteX27" fmla="*/ 4741683 w 5948314"/>
                <a:gd name="connsiteY27" fmla="*/ 263951 h 3374796"/>
                <a:gd name="connsiteX28" fmla="*/ 4515440 w 5948314"/>
                <a:gd name="connsiteY28" fmla="*/ 452487 h 3374796"/>
                <a:gd name="connsiteX29" fmla="*/ 4289196 w 5948314"/>
                <a:gd name="connsiteY29" fmla="*/ 641023 h 3374796"/>
                <a:gd name="connsiteX30" fmla="*/ 3940405 w 5948314"/>
                <a:gd name="connsiteY30" fmla="*/ 857840 h 3374796"/>
                <a:gd name="connsiteX31" fmla="*/ 3563332 w 5948314"/>
                <a:gd name="connsiteY31" fmla="*/ 1027522 h 3374796"/>
                <a:gd name="connsiteX32" fmla="*/ 3299382 w 5948314"/>
                <a:gd name="connsiteY32" fmla="*/ 1178351 h 3374796"/>
                <a:gd name="connsiteX33" fmla="*/ 2828042 w 5948314"/>
                <a:gd name="connsiteY33" fmla="*/ 1319753 h 3374796"/>
                <a:gd name="connsiteX34" fmla="*/ 2300141 w 5948314"/>
                <a:gd name="connsiteY34" fmla="*/ 1414021 h 3374796"/>
                <a:gd name="connsiteX35" fmla="*/ 1951349 w 5948314"/>
                <a:gd name="connsiteY35" fmla="*/ 1432875 h 3374796"/>
                <a:gd name="connsiteX36" fmla="*/ 1555423 w 5948314"/>
                <a:gd name="connsiteY36" fmla="*/ 1451728 h 3374796"/>
                <a:gd name="connsiteX37" fmla="*/ 1253765 w 5948314"/>
                <a:gd name="connsiteY37" fmla="*/ 1480009 h 3374796"/>
                <a:gd name="connsiteX38" fmla="*/ 1084083 w 5948314"/>
                <a:gd name="connsiteY38" fmla="*/ 1508289 h 3374796"/>
                <a:gd name="connsiteX39" fmla="*/ 801279 w 5948314"/>
                <a:gd name="connsiteY39" fmla="*/ 1555423 h 3374796"/>
                <a:gd name="connsiteX40" fmla="*/ 424207 w 5948314"/>
                <a:gd name="connsiteY40" fmla="*/ 1668545 h 3374796"/>
                <a:gd name="connsiteX41" fmla="*/ 263951 w 5948314"/>
                <a:gd name="connsiteY41" fmla="*/ 1725106 h 3374796"/>
                <a:gd name="connsiteX42" fmla="*/ 216817 w 5948314"/>
                <a:gd name="connsiteY42" fmla="*/ 1762813 h 3374796"/>
                <a:gd name="connsiteX43" fmla="*/ 122549 w 5948314"/>
                <a:gd name="connsiteY43" fmla="*/ 1866508 h 3374796"/>
                <a:gd name="connsiteX44" fmla="*/ 37708 w 5948314"/>
                <a:gd name="connsiteY44" fmla="*/ 1951349 h 3374796"/>
                <a:gd name="connsiteX45" fmla="*/ 9427 w 5948314"/>
                <a:gd name="connsiteY45" fmla="*/ 2083324 h 3374796"/>
                <a:gd name="connsiteX46" fmla="*/ 0 w 5948314"/>
                <a:gd name="connsiteY46" fmla="*/ 2271860 h 3374796"/>
                <a:gd name="connsiteX47" fmla="*/ 9427 w 5948314"/>
                <a:gd name="connsiteY47" fmla="*/ 2441543 h 3374796"/>
                <a:gd name="connsiteX48" fmla="*/ 37708 w 5948314"/>
                <a:gd name="connsiteY48" fmla="*/ 2592372 h 3374796"/>
                <a:gd name="connsiteX49" fmla="*/ 84842 w 5948314"/>
                <a:gd name="connsiteY49" fmla="*/ 2724347 h 3374796"/>
                <a:gd name="connsiteX50" fmla="*/ 160256 w 5948314"/>
                <a:gd name="connsiteY50" fmla="*/ 2846895 h 3374796"/>
                <a:gd name="connsiteX51" fmla="*/ 254524 w 5948314"/>
                <a:gd name="connsiteY51" fmla="*/ 3007151 h 3374796"/>
                <a:gd name="connsiteX52" fmla="*/ 358219 w 5948314"/>
                <a:gd name="connsiteY52" fmla="*/ 3139126 h 3374796"/>
                <a:gd name="connsiteX53" fmla="*/ 471341 w 5948314"/>
                <a:gd name="connsiteY53" fmla="*/ 3242821 h 3374796"/>
                <a:gd name="connsiteX54" fmla="*/ 556182 w 5948314"/>
                <a:gd name="connsiteY54" fmla="*/ 3308809 h 3374796"/>
                <a:gd name="connsiteX55" fmla="*/ 593889 w 5948314"/>
                <a:gd name="connsiteY55" fmla="*/ 3337089 h 3374796"/>
                <a:gd name="connsiteX56" fmla="*/ 688157 w 5948314"/>
                <a:gd name="connsiteY56" fmla="*/ 3374796 h 337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948314" h="3374796">
                  <a:moveTo>
                    <a:pt x="688157" y="3374796"/>
                  </a:moveTo>
                  <a:lnTo>
                    <a:pt x="1206631" y="3365370"/>
                  </a:lnTo>
                  <a:lnTo>
                    <a:pt x="1555423" y="3327662"/>
                  </a:lnTo>
                  <a:lnTo>
                    <a:pt x="1913642" y="3280528"/>
                  </a:lnTo>
                  <a:lnTo>
                    <a:pt x="2347275" y="3205114"/>
                  </a:lnTo>
                  <a:lnTo>
                    <a:pt x="2752627" y="3101419"/>
                  </a:lnTo>
                  <a:lnTo>
                    <a:pt x="3242821" y="2950590"/>
                  </a:lnTo>
                  <a:lnTo>
                    <a:pt x="3619893" y="2799761"/>
                  </a:lnTo>
                  <a:lnTo>
                    <a:pt x="3987539" y="2611225"/>
                  </a:lnTo>
                  <a:lnTo>
                    <a:pt x="4468306" y="2309567"/>
                  </a:lnTo>
                  <a:lnTo>
                    <a:pt x="4779390" y="2064471"/>
                  </a:lnTo>
                  <a:lnTo>
                    <a:pt x="5043341" y="1866508"/>
                  </a:lnTo>
                  <a:lnTo>
                    <a:pt x="5326145" y="1583704"/>
                  </a:lnTo>
                  <a:lnTo>
                    <a:pt x="5571242" y="1319753"/>
                  </a:lnTo>
                  <a:lnTo>
                    <a:pt x="5778631" y="1027522"/>
                  </a:lnTo>
                  <a:lnTo>
                    <a:pt x="5891753" y="829559"/>
                  </a:lnTo>
                  <a:lnTo>
                    <a:pt x="5948314" y="650450"/>
                  </a:lnTo>
                  <a:lnTo>
                    <a:pt x="5929460" y="452487"/>
                  </a:lnTo>
                  <a:lnTo>
                    <a:pt x="5901180" y="301658"/>
                  </a:lnTo>
                  <a:lnTo>
                    <a:pt x="5816339" y="188537"/>
                  </a:lnTo>
                  <a:lnTo>
                    <a:pt x="5722070" y="84842"/>
                  </a:lnTo>
                  <a:lnTo>
                    <a:pt x="5608949" y="37708"/>
                  </a:lnTo>
                  <a:lnTo>
                    <a:pt x="5476974" y="9427"/>
                  </a:lnTo>
                  <a:lnTo>
                    <a:pt x="5288438" y="0"/>
                  </a:lnTo>
                  <a:lnTo>
                    <a:pt x="5137609" y="9427"/>
                  </a:lnTo>
                  <a:lnTo>
                    <a:pt x="4996207" y="56561"/>
                  </a:lnTo>
                  <a:lnTo>
                    <a:pt x="4873658" y="131976"/>
                  </a:lnTo>
                  <a:lnTo>
                    <a:pt x="4741683" y="263951"/>
                  </a:lnTo>
                  <a:lnTo>
                    <a:pt x="4515440" y="452487"/>
                  </a:lnTo>
                  <a:lnTo>
                    <a:pt x="4289196" y="641023"/>
                  </a:lnTo>
                  <a:lnTo>
                    <a:pt x="3940405" y="857840"/>
                  </a:lnTo>
                  <a:lnTo>
                    <a:pt x="3563332" y="1027522"/>
                  </a:lnTo>
                  <a:lnTo>
                    <a:pt x="3299382" y="1178351"/>
                  </a:lnTo>
                  <a:lnTo>
                    <a:pt x="2828042" y="1319753"/>
                  </a:lnTo>
                  <a:lnTo>
                    <a:pt x="2300141" y="1414021"/>
                  </a:lnTo>
                  <a:lnTo>
                    <a:pt x="1951349" y="1432875"/>
                  </a:lnTo>
                  <a:lnTo>
                    <a:pt x="1555423" y="1451728"/>
                  </a:lnTo>
                  <a:lnTo>
                    <a:pt x="1253765" y="1480009"/>
                  </a:lnTo>
                  <a:lnTo>
                    <a:pt x="1084083" y="1508289"/>
                  </a:lnTo>
                  <a:lnTo>
                    <a:pt x="801279" y="1555423"/>
                  </a:lnTo>
                  <a:lnTo>
                    <a:pt x="424207" y="1668545"/>
                  </a:lnTo>
                  <a:lnTo>
                    <a:pt x="263951" y="1725106"/>
                  </a:lnTo>
                  <a:lnTo>
                    <a:pt x="216817" y="1762813"/>
                  </a:lnTo>
                  <a:lnTo>
                    <a:pt x="122549" y="1866508"/>
                  </a:lnTo>
                  <a:lnTo>
                    <a:pt x="37708" y="1951349"/>
                  </a:lnTo>
                  <a:lnTo>
                    <a:pt x="9427" y="2083324"/>
                  </a:lnTo>
                  <a:lnTo>
                    <a:pt x="0" y="2271860"/>
                  </a:lnTo>
                  <a:lnTo>
                    <a:pt x="9427" y="2441543"/>
                  </a:lnTo>
                  <a:lnTo>
                    <a:pt x="37708" y="2592372"/>
                  </a:lnTo>
                  <a:lnTo>
                    <a:pt x="84842" y="2724347"/>
                  </a:lnTo>
                  <a:lnTo>
                    <a:pt x="160256" y="2846895"/>
                  </a:lnTo>
                  <a:lnTo>
                    <a:pt x="254524" y="3007151"/>
                  </a:lnTo>
                  <a:lnTo>
                    <a:pt x="358219" y="3139126"/>
                  </a:lnTo>
                  <a:lnTo>
                    <a:pt x="471341" y="3242821"/>
                  </a:lnTo>
                  <a:lnTo>
                    <a:pt x="556182" y="3308809"/>
                  </a:lnTo>
                  <a:lnTo>
                    <a:pt x="593889" y="3337089"/>
                  </a:lnTo>
                  <a:lnTo>
                    <a:pt x="688157" y="3374796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5089734"/>
            <a:ext cx="7781925" cy="2733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2452" y="7135932"/>
            <a:ext cx="38683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Describe Problem and its Origin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24819" y="632619"/>
            <a:ext cx="3886200" cy="2146762"/>
            <a:chOff x="1724819" y="632619"/>
            <a:chExt cx="3886200" cy="2146762"/>
          </a:xfrm>
        </p:grpSpPr>
        <p:sp>
          <p:nvSpPr>
            <p:cNvPr id="65" name="TextBox 64"/>
            <p:cNvSpPr txBox="1"/>
            <p:nvPr/>
          </p:nvSpPr>
          <p:spPr>
            <a:xfrm>
              <a:off x="2176533" y="2471604"/>
              <a:ext cx="2877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Arial Black" panose="020B0A04020102020204" pitchFamily="34" charset="0"/>
                </a:rPr>
                <a:t>Lack of Data Centralization</a:t>
              </a:r>
              <a:endParaRPr lang="en-US" sz="1400" i="1" dirty="0">
                <a:latin typeface="Arial Black" panose="020B0A040201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819" y="632619"/>
              <a:ext cx="3886200" cy="176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810419" y="3223419"/>
            <a:ext cx="4575070" cy="1554254"/>
            <a:chOff x="810419" y="3223419"/>
            <a:chExt cx="4575070" cy="1554254"/>
          </a:xfrm>
        </p:grpSpPr>
        <p:pic>
          <p:nvPicPr>
            <p:cNvPr id="2052" name="Picture 4" descr="http://www.resmap.com/images/instructions/arcgis_install_2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19" y="3223419"/>
              <a:ext cx="4575070" cy="940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112803" y="4254453"/>
              <a:ext cx="39226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Arial Black" panose="020B0A04020102020204" pitchFamily="34" charset="0"/>
                </a:rPr>
                <a:t>Varying or Missing Spatial References</a:t>
              </a:r>
            </a:p>
            <a:p>
              <a:pPr algn="ctr"/>
              <a:r>
                <a:rPr lang="en-US" sz="1400" i="1" dirty="0" smtClean="0">
                  <a:latin typeface="Arial Black" panose="020B0A04020102020204" pitchFamily="34" charset="0"/>
                </a:rPr>
                <a:t>And Data Standards</a:t>
              </a:r>
              <a:endParaRPr lang="en-US" sz="1400" i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06419" y="556419"/>
            <a:ext cx="2057400" cy="2514599"/>
            <a:chOff x="6906419" y="556419"/>
            <a:chExt cx="2057400" cy="2514599"/>
          </a:xfrm>
        </p:grpSpPr>
        <p:sp>
          <p:nvSpPr>
            <p:cNvPr id="2" name="Smiley Face 1"/>
            <p:cNvSpPr/>
            <p:nvPr/>
          </p:nvSpPr>
          <p:spPr>
            <a:xfrm>
              <a:off x="6906419" y="556420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5" name="Smiley Face 34"/>
            <p:cNvSpPr/>
            <p:nvPr/>
          </p:nvSpPr>
          <p:spPr>
            <a:xfrm>
              <a:off x="7439819" y="556420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6" name="Smiley Face 35"/>
            <p:cNvSpPr/>
            <p:nvPr/>
          </p:nvSpPr>
          <p:spPr>
            <a:xfrm>
              <a:off x="7973219" y="556419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7" name="Smiley Face 36"/>
            <p:cNvSpPr/>
            <p:nvPr/>
          </p:nvSpPr>
          <p:spPr>
            <a:xfrm>
              <a:off x="8506619" y="556419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8" name="Smiley Face 37"/>
            <p:cNvSpPr/>
            <p:nvPr/>
          </p:nvSpPr>
          <p:spPr>
            <a:xfrm>
              <a:off x="6906419" y="1089819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0" name="Smiley Face 39"/>
            <p:cNvSpPr/>
            <p:nvPr/>
          </p:nvSpPr>
          <p:spPr>
            <a:xfrm>
              <a:off x="7439819" y="1089819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Smiley Face 40"/>
            <p:cNvSpPr/>
            <p:nvPr/>
          </p:nvSpPr>
          <p:spPr>
            <a:xfrm>
              <a:off x="7973219" y="1089818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3" name="Smiley Face 42"/>
            <p:cNvSpPr/>
            <p:nvPr/>
          </p:nvSpPr>
          <p:spPr>
            <a:xfrm>
              <a:off x="8506619" y="1089818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4" name="Smiley Face 43"/>
            <p:cNvSpPr/>
            <p:nvPr/>
          </p:nvSpPr>
          <p:spPr>
            <a:xfrm>
              <a:off x="6906419" y="1623220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7" name="Smiley Face 46"/>
            <p:cNvSpPr/>
            <p:nvPr/>
          </p:nvSpPr>
          <p:spPr>
            <a:xfrm>
              <a:off x="7439819" y="1623220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8" name="Smiley Face 47"/>
            <p:cNvSpPr/>
            <p:nvPr/>
          </p:nvSpPr>
          <p:spPr>
            <a:xfrm>
              <a:off x="7973219" y="1623219"/>
              <a:ext cx="457200" cy="457200"/>
            </a:xfrm>
            <a:prstGeom prst="smileyFac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9" name="Smiley Face 48"/>
            <p:cNvSpPr/>
            <p:nvPr/>
          </p:nvSpPr>
          <p:spPr>
            <a:xfrm>
              <a:off x="8506619" y="1623219"/>
              <a:ext cx="457200" cy="457200"/>
            </a:xfrm>
            <a:prstGeom prst="smileyFac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Smiley Face 49"/>
            <p:cNvSpPr/>
            <p:nvPr/>
          </p:nvSpPr>
          <p:spPr>
            <a:xfrm>
              <a:off x="6906419" y="2156619"/>
              <a:ext cx="457200" cy="457200"/>
            </a:xfrm>
            <a:prstGeom prst="smileyFac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1" name="Smiley Face 50"/>
            <p:cNvSpPr/>
            <p:nvPr/>
          </p:nvSpPr>
          <p:spPr>
            <a:xfrm>
              <a:off x="7439819" y="2156619"/>
              <a:ext cx="457200" cy="457200"/>
            </a:xfrm>
            <a:prstGeom prst="smileyFac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3" name="Smiley Face 52"/>
            <p:cNvSpPr/>
            <p:nvPr/>
          </p:nvSpPr>
          <p:spPr>
            <a:xfrm>
              <a:off x="7973219" y="2156618"/>
              <a:ext cx="457200" cy="457200"/>
            </a:xfrm>
            <a:prstGeom prst="smileyFac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5" name="Smiley Face 54"/>
            <p:cNvSpPr/>
            <p:nvPr/>
          </p:nvSpPr>
          <p:spPr>
            <a:xfrm>
              <a:off x="8506619" y="2156618"/>
              <a:ext cx="457200" cy="457200"/>
            </a:xfrm>
            <a:prstGeom prst="smileyFac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41439" y="2763241"/>
              <a:ext cx="1916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Arial Black" panose="020B0A04020102020204" pitchFamily="34" charset="0"/>
                </a:rPr>
                <a:t>Low participation</a:t>
              </a:r>
              <a:endParaRPr lang="en-US" sz="1400" i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74382" y="3387486"/>
            <a:ext cx="4921307" cy="3798332"/>
            <a:chOff x="5874382" y="3387486"/>
            <a:chExt cx="4921307" cy="379833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382" y="3387486"/>
              <a:ext cx="4921307" cy="31456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6548958" y="6662598"/>
              <a:ext cx="37448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Arial Black" panose="020B0A04020102020204" pitchFamily="34" charset="0"/>
                </a:rPr>
                <a:t>Geospatial Visualization Component</a:t>
              </a:r>
            </a:p>
            <a:p>
              <a:pPr algn="ctr"/>
              <a:r>
                <a:rPr lang="en-US" sz="1400" i="1" dirty="0" smtClean="0">
                  <a:latin typeface="Arial Black" panose="020B0A04020102020204" pitchFamily="34" charset="0"/>
                </a:rPr>
                <a:t>**Map**</a:t>
              </a:r>
              <a:endParaRPr lang="en-US" sz="1400" i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15456" y="5204619"/>
            <a:ext cx="3333563" cy="1676400"/>
            <a:chOff x="1515456" y="5204619"/>
            <a:chExt cx="3333563" cy="1676400"/>
          </a:xfrm>
        </p:grpSpPr>
        <p:sp>
          <p:nvSpPr>
            <p:cNvPr id="27" name="Smiley Face 26"/>
            <p:cNvSpPr/>
            <p:nvPr/>
          </p:nvSpPr>
          <p:spPr>
            <a:xfrm>
              <a:off x="2334419" y="5743109"/>
              <a:ext cx="762124" cy="772180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8" name="Smiley Face 27"/>
            <p:cNvSpPr/>
            <p:nvPr/>
          </p:nvSpPr>
          <p:spPr>
            <a:xfrm>
              <a:off x="3248695" y="5746587"/>
              <a:ext cx="762124" cy="772180"/>
            </a:xfrm>
            <a:prstGeom prst="smileyFac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Rounded Rectangular Callout 29"/>
            <p:cNvSpPr/>
            <p:nvPr/>
          </p:nvSpPr>
          <p:spPr>
            <a:xfrm flipH="1">
              <a:off x="1529632" y="5204619"/>
              <a:ext cx="728587" cy="554560"/>
            </a:xfrm>
            <a:prstGeom prst="wedgeRoundRectCallout">
              <a:avLst>
                <a:gd name="adj1" fmla="val -57938"/>
                <a:gd name="adj2" fmla="val 79725"/>
                <a:gd name="adj3" fmla="val 1666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>
                <a:rot lat="0" lon="3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2" name="Rounded Rectangular Callout 31"/>
            <p:cNvSpPr/>
            <p:nvPr/>
          </p:nvSpPr>
          <p:spPr>
            <a:xfrm>
              <a:off x="4087019" y="5204619"/>
              <a:ext cx="762000" cy="554560"/>
            </a:xfrm>
            <a:prstGeom prst="wedgeRoundRectCallout">
              <a:avLst>
                <a:gd name="adj1" fmla="val -57938"/>
                <a:gd name="adj2" fmla="val 79725"/>
                <a:gd name="adj3" fmla="val 1666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  <a:scene3d>
              <a:camera prst="orthographicFront">
                <a:rot lat="0" lon="3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26979" y="6573242"/>
              <a:ext cx="2226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latin typeface="Arial Black" panose="020B0A04020102020204" pitchFamily="34" charset="0"/>
                </a:rPr>
                <a:t>Low communication </a:t>
              </a:r>
              <a:endParaRPr lang="en-US" sz="1400" i="1" dirty="0">
                <a:latin typeface="Arial Black" panose="020B0A040201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15456" y="5297233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6">
                      <a:lumMod val="50000"/>
                    </a:schemeClr>
                  </a:solidFill>
                </a:rPr>
                <a:t>Hello!</a:t>
              </a:r>
              <a:endParaRPr lang="en-US" sz="1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15619" y="5280819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5">
                      <a:lumMod val="50000"/>
                    </a:schemeClr>
                  </a:solidFill>
                </a:rPr>
                <a:t>…</a:t>
              </a:r>
              <a:endParaRPr lang="en-US" sz="1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9040019" y="162054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Describe Problem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67819" y="7295216"/>
            <a:ext cx="569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</a:rPr>
              <a:t>Components Missing From Current Data Sharing Program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" y="4457"/>
            <a:ext cx="11835324" cy="7813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59019" y="175419"/>
            <a:ext cx="286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Discussion of Density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6272260" y="785499"/>
            <a:ext cx="175560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i="1" dirty="0" smtClean="0">
                <a:latin typeface="Arial Black" panose="020B0A04020102020204" pitchFamily="34" charset="0"/>
              </a:rPr>
              <a:t>“Triple Pad” – 3 Wells</a:t>
            </a:r>
          </a:p>
          <a:p>
            <a:pPr algn="r"/>
            <a:r>
              <a:rPr lang="en-US" sz="1050" i="1" dirty="0" smtClean="0">
                <a:latin typeface="Arial Black" panose="020B0A04020102020204" pitchFamily="34" charset="0"/>
              </a:rPr>
              <a:t>Bird’s Eye View</a:t>
            </a:r>
          </a:p>
          <a:p>
            <a:pPr algn="r"/>
            <a:r>
              <a:rPr lang="en-US" sz="1050" i="1" dirty="0" smtClean="0">
                <a:latin typeface="Arial Black" panose="020B0A04020102020204" pitchFamily="34" charset="0"/>
              </a:rPr>
              <a:t>As seen on map</a:t>
            </a:r>
            <a:endParaRPr lang="en-US" sz="1050" i="1" dirty="0">
              <a:latin typeface="Arial Black" panose="020B0A040201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759482" y="1274922"/>
            <a:ext cx="3059364" cy="2939097"/>
            <a:chOff x="7759482" y="1274922"/>
            <a:chExt cx="3059364" cy="2939097"/>
          </a:xfrm>
        </p:grpSpPr>
        <p:cxnSp>
          <p:nvCxnSpPr>
            <p:cNvPr id="19" name="Straight Connector 18"/>
            <p:cNvCxnSpPr>
              <a:stCxn id="20" idx="5"/>
            </p:cNvCxnSpPr>
            <p:nvPr/>
          </p:nvCxnSpPr>
          <p:spPr>
            <a:xfrm>
              <a:off x="8136163" y="1666986"/>
              <a:ext cx="1494128" cy="199235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556000" y="3583145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8672887" y="1651204"/>
              <a:ext cx="1286765" cy="17424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978452" y="2184604"/>
              <a:ext cx="1286765" cy="17424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109881" y="1651204"/>
              <a:ext cx="563006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7978452" y="1651204"/>
              <a:ext cx="131429" cy="5334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8072713" y="1601945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883452" y="3327604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9197652" y="3861004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59482" y="1362580"/>
              <a:ext cx="4379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Arial Black" panose="020B0A04020102020204" pitchFamily="34" charset="0"/>
                </a:rPr>
                <a:t>X,Y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210310" y="3960103"/>
              <a:ext cx="4379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Arial Black" panose="020B0A04020102020204" pitchFamily="34" charset="0"/>
                </a:rPr>
                <a:t>X,Y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957788" y="3337001"/>
              <a:ext cx="4379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Arial Black" panose="020B0A04020102020204" pitchFamily="34" charset="0"/>
                </a:rPr>
                <a:t>X,Y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556000" y="3645188"/>
              <a:ext cx="4379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Arial Black" panose="020B0A04020102020204" pitchFamily="34" charset="0"/>
                </a:rPr>
                <a:t>X,Y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46038" y="1274922"/>
              <a:ext cx="106952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Surface Holes</a:t>
              </a:r>
              <a:endParaRPr lang="en-US" sz="900" i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774970" y="3898627"/>
              <a:ext cx="104387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Bottom Holes</a:t>
              </a:r>
              <a:endParaRPr lang="en-US" sz="900" i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910612" y="101037"/>
            <a:ext cx="4860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Horizontal Drilling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and Completion Concepts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15" y="4442619"/>
            <a:ext cx="5528504" cy="29485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048" y="7495529"/>
            <a:ext cx="1209675" cy="247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1320" y="87528"/>
            <a:ext cx="6778899" cy="6139213"/>
            <a:chOff x="4765974" y="1542731"/>
            <a:chExt cx="6778899" cy="6139213"/>
          </a:xfrm>
        </p:grpSpPr>
        <p:grpSp>
          <p:nvGrpSpPr>
            <p:cNvPr id="53" name="Group 52"/>
            <p:cNvGrpSpPr/>
            <p:nvPr/>
          </p:nvGrpSpPr>
          <p:grpSpPr>
            <a:xfrm>
              <a:off x="4925219" y="1542731"/>
              <a:ext cx="6619654" cy="5871688"/>
              <a:chOff x="4602163" y="250401"/>
              <a:chExt cx="7303447" cy="647821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486977" y="2690019"/>
                <a:ext cx="3855027" cy="4038600"/>
                <a:chOff x="3020219" y="2004219"/>
                <a:chExt cx="4800600" cy="5029200"/>
              </a:xfrm>
            </p:grpSpPr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0219" y="2099469"/>
                  <a:ext cx="4724400" cy="4933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Oval 7"/>
                <p:cNvSpPr/>
                <p:nvPr/>
              </p:nvSpPr>
              <p:spPr>
                <a:xfrm>
                  <a:off x="3196432" y="2004219"/>
                  <a:ext cx="533400" cy="228600"/>
                </a:xfrm>
                <a:prstGeom prst="ellipse">
                  <a:avLst/>
                </a:prstGeom>
                <a:noFill/>
                <a:ln w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 rot="5400000">
                  <a:off x="7439819" y="6446838"/>
                  <a:ext cx="533400" cy="228600"/>
                </a:xfrm>
                <a:prstGeom prst="ellipse">
                  <a:avLst/>
                </a:prstGeom>
                <a:noFill/>
                <a:ln w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</a:t>
                  </a:r>
                  <a:endParaRPr lang="en-US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373019" y="1699419"/>
                <a:ext cx="3855027" cy="4038600"/>
                <a:chOff x="3020219" y="2004219"/>
                <a:chExt cx="4800600" cy="5029200"/>
              </a:xfrm>
            </p:grpSpPr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0219" y="2099469"/>
                  <a:ext cx="4724400" cy="4933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Oval 11"/>
                <p:cNvSpPr/>
                <p:nvPr/>
              </p:nvSpPr>
              <p:spPr>
                <a:xfrm>
                  <a:off x="3196432" y="2004219"/>
                  <a:ext cx="533400" cy="228600"/>
                </a:xfrm>
                <a:prstGeom prst="ellipse">
                  <a:avLst/>
                </a:prstGeom>
                <a:noFill/>
                <a:ln w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 rot="5400000">
                  <a:off x="7439819" y="6446838"/>
                  <a:ext cx="533400" cy="228600"/>
                </a:xfrm>
                <a:prstGeom prst="ellipse">
                  <a:avLst/>
                </a:prstGeom>
                <a:noFill/>
                <a:ln w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</a:t>
                  </a:r>
                  <a:endParaRPr lang="en-US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7318592" y="708819"/>
                <a:ext cx="3855027" cy="4038600"/>
                <a:chOff x="3020219" y="2004219"/>
                <a:chExt cx="4800600" cy="5029200"/>
              </a:xfrm>
            </p:grpSpPr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0219" y="2099469"/>
                  <a:ext cx="4724400" cy="4933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Oval 15"/>
                <p:cNvSpPr/>
                <p:nvPr/>
              </p:nvSpPr>
              <p:spPr>
                <a:xfrm>
                  <a:off x="3196432" y="2004219"/>
                  <a:ext cx="533400" cy="228600"/>
                </a:xfrm>
                <a:prstGeom prst="ellipse">
                  <a:avLst/>
                </a:prstGeom>
                <a:noFill/>
                <a:ln w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5400000">
                  <a:off x="7439819" y="6446838"/>
                  <a:ext cx="533400" cy="228600"/>
                </a:xfrm>
                <a:prstGeom prst="ellipse">
                  <a:avLst/>
                </a:prstGeom>
                <a:noFill/>
                <a:ln w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</a:t>
                  </a:r>
                  <a:endParaRPr lang="en-US" dirty="0"/>
                </a:p>
              </p:txBody>
            </p:sp>
          </p:grpSp>
          <p:sp>
            <p:nvSpPr>
              <p:cNvPr id="18" name="Parallelogram 17"/>
              <p:cNvSpPr/>
              <p:nvPr/>
            </p:nvSpPr>
            <p:spPr>
              <a:xfrm>
                <a:off x="4602163" y="400587"/>
                <a:ext cx="4739841" cy="2899032"/>
              </a:xfrm>
              <a:prstGeom prst="parallelogram">
                <a:avLst>
                  <a:gd name="adj" fmla="val 81840"/>
                </a:avLst>
              </a:prstGeom>
              <a:solidFill>
                <a:srgbClr val="00B050">
                  <a:alpha val="3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58468" y="250401"/>
                <a:ext cx="831591" cy="458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i="1" dirty="0" smtClean="0">
                    <a:latin typeface="Arial Black" panose="020B0A04020102020204" pitchFamily="34" charset="0"/>
                  </a:rPr>
                  <a:t>Surface</a:t>
                </a:r>
              </a:p>
              <a:p>
                <a:pPr algn="ctr"/>
                <a:r>
                  <a:rPr lang="en-US" sz="1050" i="1" dirty="0" smtClean="0">
                    <a:latin typeface="Arial Black" panose="020B0A04020102020204" pitchFamily="34" charset="0"/>
                  </a:rPr>
                  <a:t>Hole</a:t>
                </a:r>
                <a:endParaRPr lang="en-US" sz="1050" i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342004" y="6148034"/>
                <a:ext cx="72167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smtClean="0">
                    <a:latin typeface="Arial Black" panose="020B0A04020102020204" pitchFamily="34" charset="0"/>
                  </a:rPr>
                  <a:t>Bottom</a:t>
                </a:r>
              </a:p>
              <a:p>
                <a:r>
                  <a:rPr lang="en-US" sz="1050" i="1" dirty="0" smtClean="0">
                    <a:latin typeface="Arial Black" panose="020B0A04020102020204" pitchFamily="34" charset="0"/>
                  </a:rPr>
                  <a:t>Hole</a:t>
                </a:r>
                <a:endParaRPr lang="en-US" sz="1050" i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228046" y="5144595"/>
                <a:ext cx="72167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smtClean="0">
                    <a:latin typeface="Arial Black" panose="020B0A04020102020204" pitchFamily="34" charset="0"/>
                  </a:rPr>
                  <a:t>Bottom</a:t>
                </a:r>
              </a:p>
              <a:p>
                <a:r>
                  <a:rPr lang="en-US" sz="1050" i="1" dirty="0" smtClean="0">
                    <a:latin typeface="Arial Black" panose="020B0A04020102020204" pitchFamily="34" charset="0"/>
                  </a:rPr>
                  <a:t>Hole</a:t>
                </a:r>
                <a:endParaRPr lang="en-US" sz="1050" i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183938" y="4167929"/>
                <a:ext cx="72167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dirty="0" smtClean="0">
                    <a:latin typeface="Arial Black" panose="020B0A04020102020204" pitchFamily="34" charset="0"/>
                  </a:rPr>
                  <a:t>Bottom</a:t>
                </a:r>
              </a:p>
              <a:p>
                <a:r>
                  <a:rPr lang="en-US" sz="1050" i="1" dirty="0" smtClean="0">
                    <a:latin typeface="Arial Black" panose="020B0A04020102020204" pitchFamily="34" charset="0"/>
                  </a:rPr>
                  <a:t>Hole</a:t>
                </a:r>
                <a:endParaRPr lang="en-US" sz="1050" i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373019" y="1241001"/>
                <a:ext cx="831591" cy="458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i="1" dirty="0" smtClean="0">
                    <a:latin typeface="Arial Black" panose="020B0A04020102020204" pitchFamily="34" charset="0"/>
                  </a:rPr>
                  <a:t>Surface</a:t>
                </a:r>
              </a:p>
              <a:p>
                <a:pPr algn="ctr"/>
                <a:r>
                  <a:rPr lang="en-US" sz="1050" i="1" dirty="0" smtClean="0">
                    <a:latin typeface="Arial Black" panose="020B0A04020102020204" pitchFamily="34" charset="0"/>
                  </a:rPr>
                  <a:t>Hole</a:t>
                </a:r>
                <a:endParaRPr lang="en-US" sz="1050" i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66240" y="2645820"/>
                <a:ext cx="831591" cy="458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50" i="1" dirty="0" smtClean="0">
                    <a:latin typeface="Arial Black" panose="020B0A04020102020204" pitchFamily="34" charset="0"/>
                  </a:rPr>
                  <a:t>Surface</a:t>
                </a:r>
              </a:p>
              <a:p>
                <a:pPr algn="r"/>
                <a:r>
                  <a:rPr lang="en-US" sz="1050" i="1" dirty="0" smtClean="0">
                    <a:latin typeface="Arial Black" panose="020B0A04020102020204" pitchFamily="34" charset="0"/>
                  </a:rPr>
                  <a:t>Hole</a:t>
                </a:r>
                <a:endParaRPr lang="en-US" sz="1050" i="1" dirty="0"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902726" y="2893881"/>
              <a:ext cx="342081" cy="819996"/>
              <a:chOff x="5767750" y="2298081"/>
              <a:chExt cx="590634" cy="1415796"/>
            </a:xfrm>
          </p:grpSpPr>
          <p:sp>
            <p:nvSpPr>
              <p:cNvPr id="2" name="Trapezoid 1"/>
              <p:cNvSpPr/>
              <p:nvPr/>
            </p:nvSpPr>
            <p:spPr>
              <a:xfrm>
                <a:off x="5767750" y="2450481"/>
                <a:ext cx="583118" cy="1263396"/>
              </a:xfrm>
              <a:prstGeom prst="trapezoid">
                <a:avLst>
                  <a:gd name="adj" fmla="val 23718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5920150" y="2450480"/>
                <a:ext cx="304800" cy="2905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5866968" y="2450481"/>
                <a:ext cx="357982" cy="2905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endCxn id="2" idx="3"/>
              </p:cNvCxnSpPr>
              <p:nvPr/>
            </p:nvCxnSpPr>
            <p:spPr>
              <a:xfrm>
                <a:off x="5866968" y="2741034"/>
                <a:ext cx="414748" cy="3411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endCxn id="2" idx="1"/>
              </p:cNvCxnSpPr>
              <p:nvPr/>
            </p:nvCxnSpPr>
            <p:spPr>
              <a:xfrm flipH="1">
                <a:off x="5836902" y="2741034"/>
                <a:ext cx="388048" cy="3411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851935" y="3064006"/>
                <a:ext cx="461243" cy="2839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2" idx="3"/>
              </p:cNvCxnSpPr>
              <p:nvPr/>
            </p:nvCxnSpPr>
            <p:spPr>
              <a:xfrm flipH="1">
                <a:off x="5794700" y="3082179"/>
                <a:ext cx="487016" cy="2658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767750" y="3347982"/>
                <a:ext cx="545428" cy="3658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 flipV="1">
                <a:off x="5794700" y="3356431"/>
                <a:ext cx="563684" cy="3489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2" idx="2"/>
              </p:cNvCxnSpPr>
              <p:nvPr/>
            </p:nvCxnSpPr>
            <p:spPr>
              <a:xfrm flipV="1">
                <a:off x="6059309" y="2298081"/>
                <a:ext cx="0" cy="14157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/>
            <p:cNvSpPr txBox="1"/>
            <p:nvPr/>
          </p:nvSpPr>
          <p:spPr>
            <a:xfrm>
              <a:off x="5728933" y="2472761"/>
              <a:ext cx="70724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i="1" dirty="0" smtClean="0">
                  <a:latin typeface="Arial Black" panose="020B0A04020102020204" pitchFamily="34" charset="0"/>
                </a:rPr>
                <a:t>Drilling</a:t>
              </a:r>
            </a:p>
            <a:p>
              <a:pPr algn="ctr"/>
              <a:r>
                <a:rPr lang="en-US" sz="1050" i="1" dirty="0" smtClean="0">
                  <a:latin typeface="Arial Black" panose="020B0A04020102020204" pitchFamily="34" charset="0"/>
                </a:rPr>
                <a:t>Rig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6049563" y="4062099"/>
              <a:ext cx="0" cy="205692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Arc 59"/>
            <p:cNvSpPr/>
            <p:nvPr/>
          </p:nvSpPr>
          <p:spPr>
            <a:xfrm rot="5400000" flipV="1">
              <a:off x="6179947" y="5837825"/>
              <a:ext cx="1121375" cy="1295402"/>
            </a:xfrm>
            <a:prstGeom prst="arc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907143" y="7070672"/>
              <a:ext cx="1980476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4996799" y="4792306"/>
              <a:ext cx="76662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i="1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Drill</a:t>
              </a:r>
            </a:p>
            <a:p>
              <a:pPr algn="r"/>
              <a:r>
                <a:rPr lang="en-US" sz="1050" i="1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Vertical</a:t>
              </a:r>
            </a:p>
            <a:p>
              <a:pPr algn="r"/>
              <a:r>
                <a:rPr lang="en-US" sz="1050" i="1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Section</a:t>
              </a:r>
              <a:endParaRPr lang="en-US" sz="1050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82419" y="6846521"/>
              <a:ext cx="69281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i="1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Build   </a:t>
              </a:r>
            </a:p>
            <a:p>
              <a:pPr algn="r"/>
              <a:r>
                <a:rPr lang="en-US" sz="1050" i="1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Curve</a:t>
              </a:r>
              <a:endParaRPr lang="en-US" sz="1050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82504" y="7312612"/>
              <a:ext cx="188865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i="1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Drill Horizontal Section</a:t>
              </a:r>
              <a:endParaRPr lang="en-US" sz="1050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65974" y="495474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i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  <a:endParaRPr lang="en-US" sz="1800" i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83487" y="703241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i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  <a:endParaRPr lang="en-US" sz="1100" i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53717" y="731261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i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n-US" sz="1800" i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7759482" y="7380984"/>
            <a:ext cx="227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/>
              <a:t>Nature of Pad Drilling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69866" y="6478975"/>
            <a:ext cx="30880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Drill Vertical Section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Build Curve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Drill Horizontal Section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371903" y="1430317"/>
            <a:ext cx="1172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3 Wells:</a:t>
            </a:r>
          </a:p>
          <a:p>
            <a:pPr algn="ctr"/>
            <a:r>
              <a:rPr lang="en-US" sz="1400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Triple Pad</a:t>
            </a:r>
            <a:endParaRPr lang="en-US" sz="1400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75643" y="113259"/>
            <a:ext cx="151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/>
              <a:t>Drilling Wells:</a:t>
            </a:r>
            <a:endParaRPr lang="en-US" sz="1200" b="1" i="1" dirty="0"/>
          </a:p>
        </p:txBody>
      </p:sp>
      <p:sp>
        <p:nvSpPr>
          <p:cNvPr id="72" name="Parallelogram 71"/>
          <p:cNvSpPr/>
          <p:nvPr/>
        </p:nvSpPr>
        <p:spPr>
          <a:xfrm>
            <a:off x="277019" y="2613819"/>
            <a:ext cx="6477000" cy="2627607"/>
          </a:xfrm>
          <a:prstGeom prst="parallelogram">
            <a:avLst>
              <a:gd name="adj" fmla="val 81840"/>
            </a:avLst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Parallelogram 73"/>
          <p:cNvSpPr/>
          <p:nvPr/>
        </p:nvSpPr>
        <p:spPr>
          <a:xfrm>
            <a:off x="282145" y="3772146"/>
            <a:ext cx="6471874" cy="2536080"/>
          </a:xfrm>
          <a:prstGeom prst="parallelogram">
            <a:avLst>
              <a:gd name="adj" fmla="val 81840"/>
            </a:avLst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77019" y="5241426"/>
            <a:ext cx="5126" cy="10668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54019" y="2613819"/>
            <a:ext cx="0" cy="115832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620419" y="5227652"/>
            <a:ext cx="0" cy="10805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410619" y="2676245"/>
            <a:ext cx="0" cy="10805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698131" y="1459032"/>
            <a:ext cx="3855027" cy="4038600"/>
            <a:chOff x="3020219" y="2004219"/>
            <a:chExt cx="4800600" cy="5029200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219" y="2099469"/>
              <a:ext cx="4724400" cy="493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Oval 39"/>
            <p:cNvSpPr/>
            <p:nvPr/>
          </p:nvSpPr>
          <p:spPr>
            <a:xfrm>
              <a:off x="3196432" y="2004219"/>
              <a:ext cx="533400" cy="228600"/>
            </a:xfrm>
            <a:prstGeom prst="ellipse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7439819" y="6446838"/>
              <a:ext cx="533400" cy="228600"/>
            </a:xfrm>
            <a:prstGeom prst="ellipse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sp>
        <p:nvSpPr>
          <p:cNvPr id="10243" name="TextBox 10242"/>
          <p:cNvSpPr txBox="1"/>
          <p:nvPr/>
        </p:nvSpPr>
        <p:spPr>
          <a:xfrm>
            <a:off x="175643" y="113259"/>
            <a:ext cx="191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/>
              <a:t>Completing Wells:</a:t>
            </a:r>
            <a:endParaRPr lang="en-US" sz="1200" b="1" i="1" dirty="0"/>
          </a:p>
        </p:txBody>
      </p:sp>
      <p:cxnSp>
        <p:nvCxnSpPr>
          <p:cNvPr id="10254" name="Straight Arrow Connector 10253"/>
          <p:cNvCxnSpPr/>
          <p:nvPr/>
        </p:nvCxnSpPr>
        <p:spPr>
          <a:xfrm>
            <a:off x="6982619" y="1759921"/>
            <a:ext cx="0" cy="2682698"/>
          </a:xfrm>
          <a:prstGeom prst="straightConnector1">
            <a:avLst/>
          </a:prstGeom>
          <a:ln w="38100">
            <a:solidFill>
              <a:srgbClr val="7030A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6" name="Arc 10255"/>
          <p:cNvSpPr/>
          <p:nvPr/>
        </p:nvSpPr>
        <p:spPr>
          <a:xfrm rot="5400000" flipV="1">
            <a:off x="7281915" y="3729692"/>
            <a:ext cx="1220910" cy="1685697"/>
          </a:xfrm>
          <a:prstGeom prst="arc">
            <a:avLst/>
          </a:prstGeom>
          <a:ln w="38100">
            <a:solidFill>
              <a:srgbClr val="7030A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6164731" y="3834443"/>
            <a:ext cx="3743298" cy="2740422"/>
            <a:chOff x="4925219" y="6798909"/>
            <a:chExt cx="736672" cy="539310"/>
          </a:xfrm>
        </p:grpSpPr>
        <p:cxnSp>
          <p:nvCxnSpPr>
            <p:cNvPr id="116" name="Straight Arrow Connector 115"/>
            <p:cNvCxnSpPr/>
            <p:nvPr/>
          </p:nvCxnSpPr>
          <p:spPr>
            <a:xfrm flipV="1">
              <a:off x="4925219" y="6957219"/>
              <a:ext cx="522504" cy="38100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5186471" y="6798909"/>
              <a:ext cx="475420" cy="34881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6612433" y="3833019"/>
            <a:ext cx="3743298" cy="2740422"/>
            <a:chOff x="4925219" y="6798909"/>
            <a:chExt cx="736672" cy="539310"/>
          </a:xfrm>
        </p:grpSpPr>
        <p:cxnSp>
          <p:nvCxnSpPr>
            <p:cNvPr id="119" name="Straight Arrow Connector 118"/>
            <p:cNvCxnSpPr/>
            <p:nvPr/>
          </p:nvCxnSpPr>
          <p:spPr>
            <a:xfrm flipV="1">
              <a:off x="4925219" y="6957219"/>
              <a:ext cx="522504" cy="38100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H="1">
              <a:off x="5186471" y="6798909"/>
              <a:ext cx="475420" cy="34881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7069633" y="3833019"/>
            <a:ext cx="3743298" cy="2740422"/>
            <a:chOff x="4925219" y="6798909"/>
            <a:chExt cx="736672" cy="539310"/>
          </a:xfrm>
        </p:grpSpPr>
        <p:cxnSp>
          <p:nvCxnSpPr>
            <p:cNvPr id="122" name="Straight Arrow Connector 121"/>
            <p:cNvCxnSpPr/>
            <p:nvPr/>
          </p:nvCxnSpPr>
          <p:spPr>
            <a:xfrm flipV="1">
              <a:off x="4925219" y="6957219"/>
              <a:ext cx="522504" cy="38100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5186471" y="6798909"/>
              <a:ext cx="475420" cy="34881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7526833" y="3833019"/>
            <a:ext cx="3743298" cy="2740422"/>
            <a:chOff x="4925219" y="6798909"/>
            <a:chExt cx="736672" cy="539310"/>
          </a:xfrm>
        </p:grpSpPr>
        <p:cxnSp>
          <p:nvCxnSpPr>
            <p:cNvPr id="125" name="Straight Arrow Connector 124"/>
            <p:cNvCxnSpPr/>
            <p:nvPr/>
          </p:nvCxnSpPr>
          <p:spPr>
            <a:xfrm flipV="1">
              <a:off x="4925219" y="6957219"/>
              <a:ext cx="522504" cy="38100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H="1">
              <a:off x="5186471" y="6798909"/>
              <a:ext cx="475420" cy="34881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7984033" y="3833019"/>
            <a:ext cx="3743298" cy="2740422"/>
            <a:chOff x="4925219" y="6798909"/>
            <a:chExt cx="736672" cy="539310"/>
          </a:xfrm>
        </p:grpSpPr>
        <p:cxnSp>
          <p:nvCxnSpPr>
            <p:cNvPr id="128" name="Straight Arrow Connector 127"/>
            <p:cNvCxnSpPr/>
            <p:nvPr/>
          </p:nvCxnSpPr>
          <p:spPr>
            <a:xfrm flipV="1">
              <a:off x="4925219" y="6957219"/>
              <a:ext cx="522504" cy="38100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H="1">
              <a:off x="5186471" y="6798909"/>
              <a:ext cx="475420" cy="34881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8887619" y="849234"/>
            <a:ext cx="1361101" cy="2374185"/>
            <a:chOff x="8887619" y="849234"/>
            <a:chExt cx="1361101" cy="2374185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8924787" y="1095083"/>
              <a:ext cx="1286765" cy="17424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8887619" y="1056983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10174384" y="2799403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965924" y="849234"/>
              <a:ext cx="75373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Arial Black" panose="020B0A04020102020204" pitchFamily="34" charset="0"/>
                </a:rPr>
                <a:t>Surface</a:t>
              </a:r>
            </a:p>
            <a:p>
              <a:r>
                <a:rPr lang="en-US" sz="1050" i="1" dirty="0" smtClean="0">
                  <a:latin typeface="Arial Black" panose="020B0A04020102020204" pitchFamily="34" charset="0"/>
                </a:rPr>
                <a:t>Hole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499159" y="2807921"/>
              <a:ext cx="72167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i="1" dirty="0" smtClean="0">
                  <a:latin typeface="Arial Black" panose="020B0A04020102020204" pitchFamily="34" charset="0"/>
                </a:rPr>
                <a:t>Bottom</a:t>
              </a:r>
            </a:p>
            <a:p>
              <a:pPr algn="r"/>
              <a:r>
                <a:rPr lang="en-US" sz="1050" i="1" dirty="0" smtClean="0">
                  <a:latin typeface="Arial Black" panose="020B0A04020102020204" pitchFamily="34" charset="0"/>
                </a:rPr>
                <a:t>Hole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6042738" y="1550818"/>
            <a:ext cx="753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i="1" dirty="0" smtClean="0">
                <a:latin typeface="Arial Black" panose="020B0A04020102020204" pitchFamily="34" charset="0"/>
              </a:rPr>
              <a:t>Surface</a:t>
            </a:r>
          </a:p>
          <a:p>
            <a:pPr algn="r"/>
            <a:r>
              <a:rPr lang="en-US" sz="1050" i="1" dirty="0" smtClean="0">
                <a:latin typeface="Arial Black" panose="020B0A04020102020204" pitchFamily="34" charset="0"/>
              </a:rPr>
              <a:t>Hole</a:t>
            </a:r>
            <a:endParaRPr lang="en-US" sz="1050" i="1" dirty="0">
              <a:latin typeface="Arial Black" panose="020B0A040201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608687" y="5003089"/>
            <a:ext cx="721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latin typeface="Arial Black" panose="020B0A04020102020204" pitchFamily="34" charset="0"/>
              </a:rPr>
              <a:t>Bottom</a:t>
            </a:r>
          </a:p>
          <a:p>
            <a:r>
              <a:rPr lang="en-US" sz="1050" i="1" dirty="0" smtClean="0">
                <a:latin typeface="Arial Black" panose="020B0A04020102020204" pitchFamily="34" charset="0"/>
              </a:rPr>
              <a:t>Hole</a:t>
            </a:r>
            <a:endParaRPr lang="en-US" sz="1050" i="1" dirty="0">
              <a:latin typeface="Arial Black" panose="020B0A040201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910612" y="101037"/>
            <a:ext cx="4860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Horizontal Drilling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and Completion Concepts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359791" y="1460386"/>
            <a:ext cx="3855027" cy="4038600"/>
            <a:chOff x="3020219" y="2004219"/>
            <a:chExt cx="4800600" cy="5029200"/>
          </a:xfrm>
        </p:grpSpPr>
        <p:pic>
          <p:nvPicPr>
            <p:cNvPr id="13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219" y="2099469"/>
              <a:ext cx="4724400" cy="493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Oval 135"/>
            <p:cNvSpPr/>
            <p:nvPr/>
          </p:nvSpPr>
          <p:spPr>
            <a:xfrm>
              <a:off x="3196432" y="2004219"/>
              <a:ext cx="533400" cy="228600"/>
            </a:xfrm>
            <a:prstGeom prst="ellipse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 rot="5400000">
              <a:off x="7439819" y="6446838"/>
              <a:ext cx="533400" cy="228600"/>
            </a:xfrm>
            <a:prstGeom prst="ellipse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cxnSp>
        <p:nvCxnSpPr>
          <p:cNvPr id="142" name="Straight Arrow Connector 141"/>
          <p:cNvCxnSpPr/>
          <p:nvPr/>
        </p:nvCxnSpPr>
        <p:spPr>
          <a:xfrm flipV="1">
            <a:off x="2464689" y="4905562"/>
            <a:ext cx="594120" cy="42833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704398" y="1552172"/>
            <a:ext cx="753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i="1" dirty="0" smtClean="0">
                <a:latin typeface="Arial Black" panose="020B0A04020102020204" pitchFamily="34" charset="0"/>
              </a:rPr>
              <a:t>Surface</a:t>
            </a:r>
          </a:p>
          <a:p>
            <a:pPr algn="r"/>
            <a:r>
              <a:rPr lang="en-US" sz="1050" i="1" dirty="0" smtClean="0">
                <a:latin typeface="Arial Black" panose="020B0A04020102020204" pitchFamily="34" charset="0"/>
              </a:rPr>
              <a:t>Hole</a:t>
            </a:r>
            <a:endParaRPr lang="en-US" sz="1050" i="1" dirty="0">
              <a:latin typeface="Arial Black" panose="020B0A0402010202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270347" y="5004443"/>
            <a:ext cx="721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latin typeface="Arial Black" panose="020B0A04020102020204" pitchFamily="34" charset="0"/>
              </a:rPr>
              <a:t>Bottom</a:t>
            </a:r>
          </a:p>
          <a:p>
            <a:r>
              <a:rPr lang="en-US" sz="1050" i="1" dirty="0" smtClean="0">
                <a:latin typeface="Arial Black" panose="020B0A04020102020204" pitchFamily="34" charset="0"/>
              </a:rPr>
              <a:t>Hole</a:t>
            </a:r>
            <a:endParaRPr lang="en-US" sz="1050" i="1" dirty="0">
              <a:latin typeface="Arial Black" panose="020B0A04020102020204" pitchFamily="34" charset="0"/>
            </a:endParaRPr>
          </a:p>
        </p:txBody>
      </p:sp>
      <p:cxnSp>
        <p:nvCxnSpPr>
          <p:cNvPr id="159" name="Straight Arrow Connector 158"/>
          <p:cNvCxnSpPr/>
          <p:nvPr/>
        </p:nvCxnSpPr>
        <p:spPr>
          <a:xfrm flipV="1">
            <a:off x="2777278" y="4899819"/>
            <a:ext cx="594120" cy="42833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3082078" y="4899819"/>
            <a:ext cx="594120" cy="42833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3386878" y="4899819"/>
            <a:ext cx="594120" cy="42833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3691678" y="4899819"/>
            <a:ext cx="594120" cy="42833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829917" y="5210838"/>
            <a:ext cx="35371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Step 1:</a:t>
            </a:r>
          </a:p>
          <a:p>
            <a:r>
              <a:rPr lang="en-US" sz="1800" b="1" i="1" dirty="0" smtClean="0">
                <a:solidFill>
                  <a:srgbClr val="FF0000"/>
                </a:solidFill>
              </a:rPr>
              <a:t>Holes created in casing to interface</a:t>
            </a:r>
          </a:p>
          <a:p>
            <a:r>
              <a:rPr lang="en-US" sz="1800" b="1" i="1" dirty="0" smtClean="0">
                <a:solidFill>
                  <a:srgbClr val="FF0000"/>
                </a:solidFill>
              </a:rPr>
              <a:t>with hydrocarbon reservoir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481943" y="2407811"/>
            <a:ext cx="222650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7030A0"/>
                </a:solidFill>
              </a:rPr>
              <a:t>Step 2:</a:t>
            </a:r>
          </a:p>
          <a:p>
            <a:pPr algn="r"/>
            <a:r>
              <a:rPr lang="en-US" sz="1800" b="1" i="1" dirty="0" smtClean="0">
                <a:solidFill>
                  <a:srgbClr val="7030A0"/>
                </a:solidFill>
              </a:rPr>
              <a:t>Liquids/Solids forced</a:t>
            </a:r>
          </a:p>
          <a:p>
            <a:pPr algn="r"/>
            <a:r>
              <a:rPr lang="en-US" sz="1800" b="1" i="1" dirty="0" smtClean="0">
                <a:solidFill>
                  <a:srgbClr val="7030A0"/>
                </a:solidFill>
              </a:rPr>
              <a:t>through perforations</a:t>
            </a:r>
          </a:p>
          <a:p>
            <a:pPr algn="r"/>
            <a:r>
              <a:rPr lang="en-US" sz="1800" b="1" i="1" dirty="0" smtClean="0">
                <a:solidFill>
                  <a:srgbClr val="7030A0"/>
                </a:solidFill>
              </a:rPr>
              <a:t>at high pressure to</a:t>
            </a:r>
          </a:p>
          <a:p>
            <a:pPr algn="r"/>
            <a:r>
              <a:rPr lang="en-US" sz="1800" b="1" i="1" dirty="0" smtClean="0">
                <a:solidFill>
                  <a:srgbClr val="7030A0"/>
                </a:solidFill>
              </a:rPr>
              <a:t>Create spaces in rock</a:t>
            </a:r>
          </a:p>
          <a:p>
            <a:pPr algn="r"/>
            <a:r>
              <a:rPr lang="en-US" sz="1800" b="1" i="1" dirty="0">
                <a:solidFill>
                  <a:srgbClr val="7030A0"/>
                </a:solidFill>
              </a:rPr>
              <a:t>t</a:t>
            </a:r>
            <a:r>
              <a:rPr lang="en-US" sz="1800" b="1" i="1" dirty="0" smtClean="0">
                <a:solidFill>
                  <a:srgbClr val="7030A0"/>
                </a:solidFill>
              </a:rPr>
              <a:t>hrough which</a:t>
            </a:r>
          </a:p>
          <a:p>
            <a:pPr algn="r"/>
            <a:r>
              <a:rPr lang="en-US" sz="1800" b="1" i="1" dirty="0">
                <a:solidFill>
                  <a:srgbClr val="7030A0"/>
                </a:solidFill>
              </a:rPr>
              <a:t>g</a:t>
            </a:r>
            <a:r>
              <a:rPr lang="en-US" sz="1800" b="1" i="1" dirty="0" smtClean="0">
                <a:solidFill>
                  <a:srgbClr val="7030A0"/>
                </a:solidFill>
              </a:rPr>
              <a:t>as/oil can pass </a:t>
            </a:r>
            <a:endParaRPr lang="en-US" sz="1800" b="1" i="1" dirty="0">
              <a:solidFill>
                <a:srgbClr val="7030A0"/>
              </a:solidFill>
            </a:endParaRPr>
          </a:p>
        </p:txBody>
      </p:sp>
      <p:sp>
        <p:nvSpPr>
          <p:cNvPr id="166" name="Arc 165"/>
          <p:cNvSpPr/>
          <p:nvPr/>
        </p:nvSpPr>
        <p:spPr>
          <a:xfrm rot="10800000">
            <a:off x="7135019" y="3756819"/>
            <a:ext cx="1262129" cy="1246270"/>
          </a:xfrm>
          <a:prstGeom prst="arc">
            <a:avLst/>
          </a:prstGeom>
          <a:ln w="28575">
            <a:solidFill>
              <a:srgbClr val="508E4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/>
          <p:nvPr/>
        </p:nvCxnSpPr>
        <p:spPr>
          <a:xfrm flipH="1" flipV="1">
            <a:off x="7127373" y="1758568"/>
            <a:ext cx="7645" cy="2428394"/>
          </a:xfrm>
          <a:prstGeom prst="straightConnector1">
            <a:avLst/>
          </a:prstGeom>
          <a:ln w="28575">
            <a:solidFill>
              <a:srgbClr val="508E4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7473991" y="2462284"/>
            <a:ext cx="0" cy="1724678"/>
          </a:xfrm>
          <a:prstGeom prst="straightConnector1">
            <a:avLst/>
          </a:prstGeom>
          <a:ln w="28575">
            <a:solidFill>
              <a:srgbClr val="508E4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7587823" y="2407811"/>
            <a:ext cx="152317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508E40"/>
                </a:solidFill>
                <a:latin typeface="+mj-lt"/>
              </a:rPr>
              <a:t>Step 3:</a:t>
            </a:r>
          </a:p>
          <a:p>
            <a:r>
              <a:rPr lang="en-US" sz="1800" b="1" i="1" dirty="0" smtClean="0">
                <a:solidFill>
                  <a:srgbClr val="508E40"/>
                </a:solidFill>
                <a:latin typeface="+mj-lt"/>
              </a:rPr>
              <a:t>Flow back of </a:t>
            </a:r>
          </a:p>
          <a:p>
            <a:r>
              <a:rPr lang="en-US" sz="1800" b="1" i="1" dirty="0" smtClean="0">
                <a:solidFill>
                  <a:srgbClr val="508E40"/>
                </a:solidFill>
                <a:latin typeface="+mj-lt"/>
              </a:rPr>
              <a:t>liquids/solids.</a:t>
            </a:r>
          </a:p>
          <a:p>
            <a:r>
              <a:rPr lang="en-US" sz="1800" b="1" i="1" dirty="0" smtClean="0">
                <a:solidFill>
                  <a:srgbClr val="508E40"/>
                </a:solidFill>
                <a:latin typeface="+mj-lt"/>
              </a:rPr>
              <a:t>Gas then rises</a:t>
            </a:r>
          </a:p>
          <a:p>
            <a:r>
              <a:rPr lang="en-US" sz="1800" b="1" i="1" dirty="0" smtClean="0">
                <a:solidFill>
                  <a:srgbClr val="508E40"/>
                </a:solidFill>
                <a:latin typeface="+mj-lt"/>
              </a:rPr>
              <a:t>to surface</a:t>
            </a:r>
            <a:endParaRPr lang="en-US" sz="1800" b="1" i="1" dirty="0">
              <a:solidFill>
                <a:srgbClr val="508E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62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36"/>
          <p:cNvSpPr txBox="1"/>
          <p:nvPr/>
        </p:nvSpPr>
        <p:spPr>
          <a:xfrm>
            <a:off x="6910612" y="101037"/>
            <a:ext cx="4860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Horizontal Drilling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and Completion Concepts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419" y="1276454"/>
            <a:ext cx="5306049" cy="5366070"/>
            <a:chOff x="76370" y="1514949"/>
            <a:chExt cx="5306049" cy="5366070"/>
          </a:xfrm>
        </p:grpSpPr>
        <p:grpSp>
          <p:nvGrpSpPr>
            <p:cNvPr id="87" name="Group 86"/>
            <p:cNvGrpSpPr/>
            <p:nvPr/>
          </p:nvGrpSpPr>
          <p:grpSpPr>
            <a:xfrm>
              <a:off x="505618" y="2827180"/>
              <a:ext cx="3886200" cy="4053839"/>
              <a:chOff x="2981399" y="1985241"/>
              <a:chExt cx="4839420" cy="5048177"/>
            </a:xfrm>
          </p:grpSpPr>
          <p:pic>
            <p:nvPicPr>
              <p:cNvPr id="13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1399" y="2099469"/>
                <a:ext cx="4724400" cy="4933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6" name="Oval 135"/>
              <p:cNvSpPr/>
              <p:nvPr/>
            </p:nvSpPr>
            <p:spPr>
              <a:xfrm>
                <a:off x="3185559" y="1985241"/>
                <a:ext cx="533400" cy="234723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 rot="5400000">
                <a:off x="7439819" y="6446838"/>
                <a:ext cx="533400" cy="228600"/>
              </a:xfrm>
              <a:prstGeom prst="ellipse">
                <a:avLst/>
              </a:prstGeom>
              <a:noFill/>
              <a:ln w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656837" y="2396906"/>
              <a:ext cx="3229387" cy="3383167"/>
              <a:chOff x="3020219" y="2004219"/>
              <a:chExt cx="4800600" cy="5029200"/>
            </a:xfrm>
          </p:grpSpPr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0219" y="2099469"/>
                <a:ext cx="4724400" cy="4933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Oval 49"/>
              <p:cNvSpPr/>
              <p:nvPr/>
            </p:nvSpPr>
            <p:spPr>
              <a:xfrm>
                <a:off x="3234551" y="2004219"/>
                <a:ext cx="491215" cy="22860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5400000">
                <a:off x="7439819" y="6446838"/>
                <a:ext cx="533400" cy="22860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</a:t>
                </a:r>
                <a:endParaRPr lang="en-US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372472" y="2145684"/>
              <a:ext cx="2628947" cy="2754135"/>
              <a:chOff x="3020219" y="2004219"/>
              <a:chExt cx="4800600" cy="5029200"/>
            </a:xfrm>
          </p:grpSpPr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0219" y="2099469"/>
                <a:ext cx="4724400" cy="4933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Oval 69"/>
              <p:cNvSpPr/>
              <p:nvPr/>
            </p:nvSpPr>
            <p:spPr>
              <a:xfrm>
                <a:off x="3196432" y="2004219"/>
                <a:ext cx="533400" cy="2286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5400000">
                <a:off x="7439819" y="6446838"/>
                <a:ext cx="533400" cy="22860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</a:t>
                </a:r>
                <a:endParaRPr lang="en-US" dirty="0"/>
              </a:p>
            </p:txBody>
          </p:sp>
        </p:grpSp>
        <p:cxnSp>
          <p:nvCxnSpPr>
            <p:cNvPr id="72" name="Straight Arrow Connector 71"/>
            <p:cNvCxnSpPr/>
            <p:nvPr/>
          </p:nvCxnSpPr>
          <p:spPr>
            <a:xfrm flipV="1">
              <a:off x="3125960" y="4495132"/>
              <a:ext cx="405162" cy="29210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339131" y="4491215"/>
              <a:ext cx="405162" cy="29210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3546991" y="4491215"/>
              <a:ext cx="405162" cy="29210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3754850" y="4491215"/>
              <a:ext cx="405162" cy="29210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3962709" y="4491215"/>
              <a:ext cx="405162" cy="29210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3114216" y="1775619"/>
              <a:ext cx="2268203" cy="2400194"/>
              <a:chOff x="3419016" y="1775619"/>
              <a:chExt cx="2268203" cy="2400194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419016" y="1775619"/>
                <a:ext cx="2268203" cy="2376212"/>
                <a:chOff x="3020219" y="2004219"/>
                <a:chExt cx="4800600" cy="5029200"/>
              </a:xfrm>
            </p:grpSpPr>
            <p:pic>
              <p:nvPicPr>
                <p:cNvPr id="86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0219" y="2099469"/>
                  <a:ext cx="4724400" cy="4933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0" name="Oval 89"/>
                <p:cNvSpPr/>
                <p:nvPr/>
              </p:nvSpPr>
              <p:spPr>
                <a:xfrm>
                  <a:off x="3196432" y="2004219"/>
                  <a:ext cx="533400" cy="22860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 rot="5400000">
                  <a:off x="7439819" y="6446838"/>
                  <a:ext cx="533400" cy="22860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</a:t>
                  </a:r>
                  <a:endParaRPr lang="en-US" dirty="0"/>
                </a:p>
              </p:txBody>
            </p:sp>
          </p:grpSp>
          <p:cxnSp>
            <p:nvCxnSpPr>
              <p:cNvPr id="92" name="Straight Arrow Connector 91"/>
              <p:cNvCxnSpPr/>
              <p:nvPr/>
            </p:nvCxnSpPr>
            <p:spPr>
              <a:xfrm flipV="1">
                <a:off x="3734364" y="3640613"/>
                <a:ext cx="770572" cy="53520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V="1">
                <a:off x="3927154" y="3640613"/>
                <a:ext cx="770572" cy="53520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V="1">
                <a:off x="4162525" y="3640613"/>
                <a:ext cx="770572" cy="53520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V="1">
                <a:off x="4408835" y="3640613"/>
                <a:ext cx="770572" cy="53520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V="1">
                <a:off x="4644206" y="3640613"/>
                <a:ext cx="770572" cy="53520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Parallelogram 8"/>
            <p:cNvSpPr/>
            <p:nvPr/>
          </p:nvSpPr>
          <p:spPr>
            <a:xfrm>
              <a:off x="76370" y="1514949"/>
              <a:ext cx="4300032" cy="1596401"/>
            </a:xfrm>
            <a:prstGeom prst="parallelogram">
              <a:avLst>
                <a:gd name="adj" fmla="val 204694"/>
              </a:avLst>
            </a:prstGeom>
            <a:solidFill>
              <a:srgbClr val="508E4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 flipH="1">
            <a:off x="6296819" y="1286349"/>
            <a:ext cx="5306049" cy="5366070"/>
            <a:chOff x="76370" y="1514949"/>
            <a:chExt cx="5306049" cy="5366070"/>
          </a:xfrm>
        </p:grpSpPr>
        <p:grpSp>
          <p:nvGrpSpPr>
            <p:cNvPr id="166" name="Group 165"/>
            <p:cNvGrpSpPr/>
            <p:nvPr/>
          </p:nvGrpSpPr>
          <p:grpSpPr>
            <a:xfrm>
              <a:off x="505618" y="2827180"/>
              <a:ext cx="3886200" cy="4053839"/>
              <a:chOff x="2981399" y="1985241"/>
              <a:chExt cx="4839420" cy="5048177"/>
            </a:xfrm>
          </p:grpSpPr>
          <p:pic>
            <p:nvPicPr>
              <p:cNvPr id="17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1399" y="2099469"/>
                <a:ext cx="4724400" cy="4933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" name="Oval 172"/>
              <p:cNvSpPr/>
              <p:nvPr/>
            </p:nvSpPr>
            <p:spPr>
              <a:xfrm>
                <a:off x="3185559" y="1985241"/>
                <a:ext cx="533400" cy="234723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 rot="5400000">
                <a:off x="7439819" y="6446838"/>
                <a:ext cx="533400" cy="228600"/>
              </a:xfrm>
              <a:prstGeom prst="ellipse">
                <a:avLst/>
              </a:prstGeom>
              <a:noFill/>
              <a:ln w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</a:t>
                </a:r>
                <a:endParaRPr lang="en-US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1656837" y="2396906"/>
              <a:ext cx="3229387" cy="3383167"/>
              <a:chOff x="3020219" y="2004219"/>
              <a:chExt cx="4800600" cy="5029200"/>
            </a:xfrm>
          </p:grpSpPr>
          <p:pic>
            <p:nvPicPr>
              <p:cNvPr id="15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0219" y="2099469"/>
                <a:ext cx="4724400" cy="4933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" name="Oval 153"/>
              <p:cNvSpPr/>
              <p:nvPr/>
            </p:nvSpPr>
            <p:spPr>
              <a:xfrm>
                <a:off x="3234551" y="2004219"/>
                <a:ext cx="491215" cy="22860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 rot="5400000">
                <a:off x="7439819" y="6446838"/>
                <a:ext cx="533400" cy="22860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</a:t>
                </a:r>
                <a:endParaRPr lang="en-US" dirty="0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2372472" y="2145684"/>
              <a:ext cx="2628947" cy="2754135"/>
              <a:chOff x="3020219" y="2004219"/>
              <a:chExt cx="4800600" cy="5029200"/>
            </a:xfrm>
          </p:grpSpPr>
          <p:pic>
            <p:nvPicPr>
              <p:cNvPr id="1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0219" y="2099469"/>
                <a:ext cx="4724400" cy="4933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Oval 150"/>
              <p:cNvSpPr/>
              <p:nvPr/>
            </p:nvSpPr>
            <p:spPr>
              <a:xfrm>
                <a:off x="3196432" y="2004219"/>
                <a:ext cx="533400" cy="2286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5400000">
                <a:off x="7439819" y="6446838"/>
                <a:ext cx="533400" cy="22860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</a:t>
                </a:r>
                <a:endParaRPr lang="en-US" dirty="0"/>
              </a:p>
            </p:txBody>
          </p:sp>
        </p:grpSp>
        <p:cxnSp>
          <p:nvCxnSpPr>
            <p:cNvPr id="109" name="Straight Arrow Connector 108"/>
            <p:cNvCxnSpPr/>
            <p:nvPr/>
          </p:nvCxnSpPr>
          <p:spPr>
            <a:xfrm flipV="1">
              <a:off x="3125960" y="4495132"/>
              <a:ext cx="405162" cy="29210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3339131" y="4491215"/>
              <a:ext cx="405162" cy="29210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3546991" y="4491215"/>
              <a:ext cx="405162" cy="29210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V="1">
              <a:off x="3754850" y="4491215"/>
              <a:ext cx="405162" cy="29210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V="1">
              <a:off x="3962709" y="4491215"/>
              <a:ext cx="405162" cy="29210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3114216" y="1775619"/>
              <a:ext cx="2268203" cy="2376212"/>
              <a:chOff x="3020219" y="2004219"/>
              <a:chExt cx="4800600" cy="5029200"/>
            </a:xfrm>
          </p:grpSpPr>
          <p:pic>
            <p:nvPicPr>
              <p:cNvPr id="14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0219" y="2099469"/>
                <a:ext cx="4724400" cy="4933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" name="Oval 147"/>
              <p:cNvSpPr/>
              <p:nvPr/>
            </p:nvSpPr>
            <p:spPr>
              <a:xfrm>
                <a:off x="3196432" y="2004219"/>
                <a:ext cx="533400" cy="2286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 rot="5400000">
                <a:off x="7439819" y="6446838"/>
                <a:ext cx="533400" cy="2286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</a:t>
                </a:r>
                <a:endParaRPr lang="en-US" dirty="0"/>
              </a:p>
            </p:txBody>
          </p:sp>
        </p:grpSp>
        <p:sp>
          <p:nvSpPr>
            <p:cNvPr id="139" name="Parallelogram 138"/>
            <p:cNvSpPr/>
            <p:nvPr/>
          </p:nvSpPr>
          <p:spPr>
            <a:xfrm>
              <a:off x="76370" y="1514949"/>
              <a:ext cx="4300032" cy="1596401"/>
            </a:xfrm>
            <a:prstGeom prst="parallelogram">
              <a:avLst>
                <a:gd name="adj" fmla="val 204694"/>
              </a:avLst>
            </a:prstGeom>
            <a:solidFill>
              <a:srgbClr val="508E4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13799" y="2503984"/>
            <a:ext cx="2547571" cy="2700635"/>
            <a:chOff x="1334909" y="2606896"/>
            <a:chExt cx="2838056" cy="3008573"/>
          </a:xfrm>
        </p:grpSpPr>
        <p:cxnSp>
          <p:nvCxnSpPr>
            <p:cNvPr id="175" name="Straight Arrow Connector 174"/>
            <p:cNvCxnSpPr/>
            <p:nvPr/>
          </p:nvCxnSpPr>
          <p:spPr>
            <a:xfrm>
              <a:off x="1334909" y="2606896"/>
              <a:ext cx="0" cy="205692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Arc 175"/>
            <p:cNvSpPr/>
            <p:nvPr/>
          </p:nvSpPr>
          <p:spPr>
            <a:xfrm rot="5400000" flipV="1">
              <a:off x="1465293" y="4382622"/>
              <a:ext cx="1121375" cy="1295402"/>
            </a:xfrm>
            <a:prstGeom prst="arc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Arrow Connector 176"/>
            <p:cNvCxnSpPr/>
            <p:nvPr/>
          </p:nvCxnSpPr>
          <p:spPr>
            <a:xfrm>
              <a:off x="2192489" y="5615469"/>
              <a:ext cx="1980476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 flipH="1">
            <a:off x="7863948" y="3170078"/>
            <a:ext cx="2928671" cy="3104632"/>
            <a:chOff x="1334909" y="2606896"/>
            <a:chExt cx="2838056" cy="3008573"/>
          </a:xfrm>
        </p:grpSpPr>
        <p:cxnSp>
          <p:nvCxnSpPr>
            <p:cNvPr id="179" name="Straight Arrow Connector 178"/>
            <p:cNvCxnSpPr/>
            <p:nvPr/>
          </p:nvCxnSpPr>
          <p:spPr>
            <a:xfrm>
              <a:off x="1334909" y="2606896"/>
              <a:ext cx="0" cy="205692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Arc 179"/>
            <p:cNvSpPr/>
            <p:nvPr/>
          </p:nvSpPr>
          <p:spPr>
            <a:xfrm rot="5400000" flipV="1">
              <a:off x="1465293" y="4382622"/>
              <a:ext cx="1121375" cy="1295402"/>
            </a:xfrm>
            <a:prstGeom prst="arc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>
              <a:off x="2192489" y="5615469"/>
              <a:ext cx="1980476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TextBox 181"/>
          <p:cNvSpPr txBox="1"/>
          <p:nvPr/>
        </p:nvSpPr>
        <p:spPr>
          <a:xfrm>
            <a:off x="4093732" y="3140508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rgbClr val="7030A0"/>
                </a:solidFill>
              </a:rPr>
              <a:t>FRACTURING</a:t>
            </a:r>
            <a:endParaRPr lang="en-US" sz="1100" b="1" i="1" dirty="0" smtClean="0">
              <a:solidFill>
                <a:srgbClr val="7030A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477419" y="3985154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rgbClr val="FF0000"/>
                </a:solidFill>
              </a:rPr>
              <a:t>PERFORATION</a:t>
            </a:r>
            <a:endParaRPr lang="en-US" sz="1100" b="1" i="1" dirty="0" smtClean="0">
              <a:solidFill>
                <a:srgbClr val="FF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7100120" y="3985419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rgbClr val="FF0000"/>
                </a:solidFill>
              </a:rPr>
              <a:t>PERFORATION</a:t>
            </a:r>
            <a:endParaRPr lang="en-US" sz="1100" b="1" i="1" dirty="0" smtClean="0">
              <a:solidFill>
                <a:srgbClr val="FF0000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997362" y="4747419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DRILLING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8415262" y="5724411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DRILLING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396966" y="7151568"/>
            <a:ext cx="5077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Multiple Operations Occurring Simultaneously</a:t>
            </a:r>
          </a:p>
        </p:txBody>
      </p:sp>
      <p:grpSp>
        <p:nvGrpSpPr>
          <p:cNvPr id="192" name="Group 191"/>
          <p:cNvGrpSpPr/>
          <p:nvPr/>
        </p:nvGrpSpPr>
        <p:grpSpPr>
          <a:xfrm>
            <a:off x="1761430" y="1385319"/>
            <a:ext cx="342081" cy="819996"/>
            <a:chOff x="4278338" y="1591078"/>
            <a:chExt cx="342081" cy="819996"/>
          </a:xfrm>
        </p:grpSpPr>
        <p:sp>
          <p:nvSpPr>
            <p:cNvPr id="193" name="Trapezoid 192"/>
            <p:cNvSpPr/>
            <p:nvPr/>
          </p:nvSpPr>
          <p:spPr>
            <a:xfrm>
              <a:off x="4278338" y="1679345"/>
              <a:ext cx="337728" cy="731729"/>
            </a:xfrm>
            <a:prstGeom prst="trapezoid">
              <a:avLst>
                <a:gd name="adj" fmla="val 2371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4366604" y="1679344"/>
              <a:ext cx="176533" cy="1682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335803" y="1679345"/>
              <a:ext cx="207335" cy="1682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endCxn id="193" idx="3"/>
            </p:cNvCxnSpPr>
            <p:nvPr/>
          </p:nvCxnSpPr>
          <p:spPr>
            <a:xfrm>
              <a:off x="4335803" y="1847626"/>
              <a:ext cx="240212" cy="1975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endCxn id="193" idx="1"/>
            </p:cNvCxnSpPr>
            <p:nvPr/>
          </p:nvCxnSpPr>
          <p:spPr>
            <a:xfrm flipH="1">
              <a:off x="4318389" y="1847626"/>
              <a:ext cx="224748" cy="1975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4327096" y="2034684"/>
              <a:ext cx="267141" cy="1644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193" idx="3"/>
            </p:cNvCxnSpPr>
            <p:nvPr/>
          </p:nvCxnSpPr>
          <p:spPr>
            <a:xfrm flipH="1">
              <a:off x="4293947" y="2045209"/>
              <a:ext cx="282068" cy="15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H="1">
              <a:off x="4278338" y="2199156"/>
              <a:ext cx="315899" cy="2119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 flipV="1">
              <a:off x="4293947" y="2204050"/>
              <a:ext cx="326472" cy="2021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193" idx="2"/>
            </p:cNvCxnSpPr>
            <p:nvPr/>
          </p:nvCxnSpPr>
          <p:spPr>
            <a:xfrm flipV="1">
              <a:off x="4447202" y="1591078"/>
              <a:ext cx="0" cy="8199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10659913" y="1893058"/>
            <a:ext cx="342081" cy="819996"/>
            <a:chOff x="4278338" y="1591078"/>
            <a:chExt cx="342081" cy="819996"/>
          </a:xfrm>
        </p:grpSpPr>
        <p:sp>
          <p:nvSpPr>
            <p:cNvPr id="204" name="Trapezoid 203"/>
            <p:cNvSpPr/>
            <p:nvPr/>
          </p:nvSpPr>
          <p:spPr>
            <a:xfrm>
              <a:off x="4278338" y="1679345"/>
              <a:ext cx="337728" cy="731729"/>
            </a:xfrm>
            <a:prstGeom prst="trapezoid">
              <a:avLst>
                <a:gd name="adj" fmla="val 2371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Connector 204"/>
            <p:cNvCxnSpPr/>
            <p:nvPr/>
          </p:nvCxnSpPr>
          <p:spPr>
            <a:xfrm>
              <a:off x="4366604" y="1679344"/>
              <a:ext cx="176533" cy="1682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H="1">
              <a:off x="4335803" y="1679345"/>
              <a:ext cx="207335" cy="1682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endCxn id="204" idx="3"/>
            </p:cNvCxnSpPr>
            <p:nvPr/>
          </p:nvCxnSpPr>
          <p:spPr>
            <a:xfrm>
              <a:off x="4335803" y="1847626"/>
              <a:ext cx="240212" cy="1975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endCxn id="204" idx="1"/>
            </p:cNvCxnSpPr>
            <p:nvPr/>
          </p:nvCxnSpPr>
          <p:spPr>
            <a:xfrm flipH="1">
              <a:off x="4318389" y="1847626"/>
              <a:ext cx="224748" cy="1975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4327096" y="2034684"/>
              <a:ext cx="267141" cy="1644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04" idx="3"/>
            </p:cNvCxnSpPr>
            <p:nvPr/>
          </p:nvCxnSpPr>
          <p:spPr>
            <a:xfrm flipH="1">
              <a:off x="4293947" y="2045209"/>
              <a:ext cx="282068" cy="15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H="1">
              <a:off x="4278338" y="2199156"/>
              <a:ext cx="315899" cy="2119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H="1" flipV="1">
              <a:off x="4293947" y="2204050"/>
              <a:ext cx="326472" cy="2021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04" idx="2"/>
            </p:cNvCxnSpPr>
            <p:nvPr/>
          </p:nvCxnSpPr>
          <p:spPr>
            <a:xfrm flipV="1">
              <a:off x="4447202" y="1591078"/>
              <a:ext cx="0" cy="8199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 flipH="1">
            <a:off x="6524009" y="1839449"/>
            <a:ext cx="1831744" cy="1871277"/>
            <a:chOff x="1334909" y="2606896"/>
            <a:chExt cx="2838056" cy="3008573"/>
          </a:xfrm>
        </p:grpSpPr>
        <p:cxnSp>
          <p:nvCxnSpPr>
            <p:cNvPr id="215" name="Straight Arrow Connector 214"/>
            <p:cNvCxnSpPr/>
            <p:nvPr/>
          </p:nvCxnSpPr>
          <p:spPr>
            <a:xfrm>
              <a:off x="1334909" y="2606896"/>
              <a:ext cx="0" cy="205692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Arc 215"/>
            <p:cNvSpPr/>
            <p:nvPr/>
          </p:nvSpPr>
          <p:spPr>
            <a:xfrm rot="5400000" flipV="1">
              <a:off x="1465293" y="4382622"/>
              <a:ext cx="1121375" cy="1295402"/>
            </a:xfrm>
            <a:prstGeom prst="arc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Arrow Connector 216"/>
            <p:cNvCxnSpPr/>
            <p:nvPr/>
          </p:nvCxnSpPr>
          <p:spPr>
            <a:xfrm>
              <a:off x="2192489" y="5615469"/>
              <a:ext cx="1980476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extBox 217"/>
          <p:cNvSpPr txBox="1"/>
          <p:nvPr/>
        </p:nvSpPr>
        <p:spPr>
          <a:xfrm>
            <a:off x="6869904" y="3263618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chemeClr val="accent6">
                    <a:lumMod val="75000"/>
                  </a:schemeClr>
                </a:solidFill>
              </a:rPr>
              <a:t>DRILLING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8239578" y="1013619"/>
            <a:ext cx="224774" cy="577880"/>
            <a:chOff x="4278338" y="1591078"/>
            <a:chExt cx="342081" cy="819996"/>
          </a:xfrm>
        </p:grpSpPr>
        <p:sp>
          <p:nvSpPr>
            <p:cNvPr id="220" name="Trapezoid 219"/>
            <p:cNvSpPr/>
            <p:nvPr/>
          </p:nvSpPr>
          <p:spPr>
            <a:xfrm>
              <a:off x="4278338" y="1679345"/>
              <a:ext cx="337728" cy="731729"/>
            </a:xfrm>
            <a:prstGeom prst="trapezoid">
              <a:avLst>
                <a:gd name="adj" fmla="val 2371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1" name="Straight Connector 220"/>
            <p:cNvCxnSpPr/>
            <p:nvPr/>
          </p:nvCxnSpPr>
          <p:spPr>
            <a:xfrm>
              <a:off x="4366604" y="1679344"/>
              <a:ext cx="176533" cy="1682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4335803" y="1679345"/>
              <a:ext cx="207335" cy="1682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endCxn id="220" idx="3"/>
            </p:cNvCxnSpPr>
            <p:nvPr/>
          </p:nvCxnSpPr>
          <p:spPr>
            <a:xfrm>
              <a:off x="4335803" y="1847626"/>
              <a:ext cx="240212" cy="1975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endCxn id="220" idx="1"/>
            </p:cNvCxnSpPr>
            <p:nvPr/>
          </p:nvCxnSpPr>
          <p:spPr>
            <a:xfrm flipH="1">
              <a:off x="4318389" y="1847626"/>
              <a:ext cx="224748" cy="1975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4327096" y="2034684"/>
              <a:ext cx="267141" cy="1644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20" idx="3"/>
            </p:cNvCxnSpPr>
            <p:nvPr/>
          </p:nvCxnSpPr>
          <p:spPr>
            <a:xfrm flipH="1">
              <a:off x="4293947" y="2045209"/>
              <a:ext cx="282068" cy="15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>
              <a:off x="4278338" y="2199156"/>
              <a:ext cx="315899" cy="2119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4293947" y="2204050"/>
              <a:ext cx="326472" cy="2021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20" idx="2"/>
            </p:cNvCxnSpPr>
            <p:nvPr/>
          </p:nvCxnSpPr>
          <p:spPr>
            <a:xfrm flipV="1">
              <a:off x="4447202" y="1591078"/>
              <a:ext cx="0" cy="8199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/>
          <p:cNvGrpSpPr/>
          <p:nvPr/>
        </p:nvGrpSpPr>
        <p:grpSpPr>
          <a:xfrm>
            <a:off x="5054509" y="301092"/>
            <a:ext cx="1361101" cy="2374185"/>
            <a:chOff x="8887619" y="849234"/>
            <a:chExt cx="1361101" cy="2374185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8924787" y="1095083"/>
              <a:ext cx="1286765" cy="17424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/>
            <p:cNvSpPr/>
            <p:nvPr/>
          </p:nvSpPr>
          <p:spPr>
            <a:xfrm>
              <a:off x="8887619" y="1056983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10174384" y="2799403"/>
              <a:ext cx="74336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8965924" y="849234"/>
              <a:ext cx="75373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Arial Black" panose="020B0A04020102020204" pitchFamily="34" charset="0"/>
                </a:rPr>
                <a:t>Surface</a:t>
              </a:r>
            </a:p>
            <a:p>
              <a:r>
                <a:rPr lang="en-US" sz="1050" i="1" dirty="0" smtClean="0">
                  <a:latin typeface="Arial Black" panose="020B0A04020102020204" pitchFamily="34" charset="0"/>
                </a:rPr>
                <a:t>Hole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9499159" y="2807921"/>
              <a:ext cx="72167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i="1" dirty="0" smtClean="0">
                  <a:latin typeface="Arial Black" panose="020B0A04020102020204" pitchFamily="34" charset="0"/>
                </a:rPr>
                <a:t>Bottom</a:t>
              </a:r>
            </a:p>
            <a:p>
              <a:pPr algn="r"/>
              <a:r>
                <a:rPr lang="en-US" sz="1050" i="1" dirty="0" smtClean="0">
                  <a:latin typeface="Arial Black" panose="020B0A04020102020204" pitchFamily="34" charset="0"/>
                </a:rPr>
                <a:t>Hole</a:t>
              </a:r>
              <a:endParaRPr lang="en-US" sz="1050" i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36" name="Arc 235"/>
          <p:cNvSpPr/>
          <p:nvPr/>
        </p:nvSpPr>
        <p:spPr>
          <a:xfrm rot="10648927" flipH="1">
            <a:off x="8461492" y="3987497"/>
            <a:ext cx="1262129" cy="1246270"/>
          </a:xfrm>
          <a:prstGeom prst="arc">
            <a:avLst/>
          </a:prstGeom>
          <a:ln w="28575">
            <a:solidFill>
              <a:srgbClr val="508E4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Arrow Connector 236"/>
          <p:cNvCxnSpPr/>
          <p:nvPr/>
        </p:nvCxnSpPr>
        <p:spPr>
          <a:xfrm flipV="1">
            <a:off x="9712997" y="2588685"/>
            <a:ext cx="11417" cy="1793618"/>
          </a:xfrm>
          <a:prstGeom prst="straightConnector1">
            <a:avLst/>
          </a:prstGeom>
          <a:ln w="28575">
            <a:solidFill>
              <a:srgbClr val="508E4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 flipV="1">
            <a:off x="7164903" y="5267596"/>
            <a:ext cx="1646516" cy="1"/>
          </a:xfrm>
          <a:prstGeom prst="straightConnector1">
            <a:avLst/>
          </a:prstGeom>
          <a:ln w="28575">
            <a:solidFill>
              <a:srgbClr val="508E4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7627852" y="4747419"/>
            <a:ext cx="1012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8600"/>
                </a:solidFill>
              </a:rPr>
              <a:t>FLOWBACK</a:t>
            </a:r>
            <a:endParaRPr lang="en-US" sz="2400" b="1" i="1" dirty="0">
              <a:solidFill>
                <a:srgbClr val="0086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 flipH="1">
            <a:off x="844403" y="3619358"/>
            <a:ext cx="2559511" cy="2678912"/>
            <a:chOff x="3325019" y="2741085"/>
            <a:chExt cx="2559511" cy="2678912"/>
          </a:xfrm>
        </p:grpSpPr>
        <p:sp>
          <p:nvSpPr>
            <p:cNvPr id="240" name="Arc 239"/>
            <p:cNvSpPr/>
            <p:nvPr/>
          </p:nvSpPr>
          <p:spPr>
            <a:xfrm rot="10648927" flipH="1">
              <a:off x="4621608" y="4139897"/>
              <a:ext cx="1262129" cy="1246270"/>
            </a:xfrm>
            <a:prstGeom prst="arc">
              <a:avLst/>
            </a:prstGeom>
            <a:ln w="38100">
              <a:solidFill>
                <a:srgbClr val="508E4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1" name="Straight Arrow Connector 240"/>
            <p:cNvCxnSpPr/>
            <p:nvPr/>
          </p:nvCxnSpPr>
          <p:spPr>
            <a:xfrm flipV="1">
              <a:off x="5873113" y="2741085"/>
              <a:ext cx="11417" cy="1793618"/>
            </a:xfrm>
            <a:prstGeom prst="straightConnector1">
              <a:avLst/>
            </a:prstGeom>
            <a:ln w="38100">
              <a:solidFill>
                <a:srgbClr val="508E4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/>
            <p:nvPr/>
          </p:nvCxnSpPr>
          <p:spPr>
            <a:xfrm flipV="1">
              <a:off x="3325019" y="5419996"/>
              <a:ext cx="1646516" cy="1"/>
            </a:xfrm>
            <a:prstGeom prst="straightConnector1">
              <a:avLst/>
            </a:prstGeom>
            <a:ln w="38100">
              <a:solidFill>
                <a:srgbClr val="508E4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3" name="TextBox 242"/>
          <p:cNvSpPr txBox="1"/>
          <p:nvPr/>
        </p:nvSpPr>
        <p:spPr>
          <a:xfrm>
            <a:off x="2103511" y="5641305"/>
            <a:ext cx="1132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8600"/>
                </a:solidFill>
              </a:rPr>
              <a:t>FLOWBACK</a:t>
            </a:r>
            <a:endParaRPr lang="en-US" sz="2800" b="1" i="1" dirty="0">
              <a:solidFill>
                <a:srgbClr val="008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5299</TotalTime>
  <Words>2416</Words>
  <Application>Microsoft Office PowerPoint</Application>
  <PresentationFormat>Custom</PresentationFormat>
  <Paragraphs>542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Hale</dc:creator>
  <cp:lastModifiedBy>Adam Hale</cp:lastModifiedBy>
  <cp:revision>156</cp:revision>
  <dcterms:created xsi:type="dcterms:W3CDTF">2014-08-29T03:05:24Z</dcterms:created>
  <dcterms:modified xsi:type="dcterms:W3CDTF">2014-10-27T22:32:54Z</dcterms:modified>
</cp:coreProperties>
</file>