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59" r:id="rId3"/>
    <p:sldId id="256" r:id="rId4"/>
    <p:sldId id="274" r:id="rId5"/>
    <p:sldId id="262" r:id="rId6"/>
    <p:sldId id="271" r:id="rId7"/>
    <p:sldId id="258" r:id="rId8"/>
    <p:sldId id="275" r:id="rId9"/>
    <p:sldId id="263" r:id="rId10"/>
    <p:sldId id="264" r:id="rId11"/>
    <p:sldId id="265" r:id="rId12"/>
    <p:sldId id="276" r:id="rId13"/>
    <p:sldId id="266" r:id="rId14"/>
    <p:sldId id="272" r:id="rId15"/>
    <p:sldId id="267" r:id="rId16"/>
    <p:sldId id="273" r:id="rId17"/>
    <p:sldId id="268" r:id="rId18"/>
    <p:sldId id="269" r:id="rId19"/>
    <p:sldId id="270" r:id="rId20"/>
    <p:sldId id="26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73690" autoAdjust="0"/>
  </p:normalViewPr>
  <p:slideViewPr>
    <p:cSldViewPr>
      <p:cViewPr varScale="1">
        <p:scale>
          <a:sx n="34" d="100"/>
          <a:sy n="34" d="100"/>
        </p:scale>
        <p:origin x="158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43337C-E7B0-4137-A492-BEADA6770613}" type="datetimeFigureOut">
              <a:rPr lang="en-US" smtClean="0"/>
              <a:pPr/>
              <a:t>12/18/2013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866E52-92AB-4E47-A4F4-07A20E47CDD9}" type="slidenum">
              <a:rPr lang="en-US" smtClean="0"/>
              <a:pPr/>
              <a:t>‹#›</a:t>
            </a:fld>
            <a:endParaRPr lang="en-US"/>
          </a:p>
        </p:txBody>
      </p:sp>
    </p:spTree>
    <p:extLst>
      <p:ext uri="{BB962C8B-B14F-4D97-AF65-F5344CB8AC3E}">
        <p14:creationId xmlns:p14="http://schemas.microsoft.com/office/powerpoint/2010/main" val="351055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F44365-58FB-4C68-8791-E9A964352B6E}" type="datetimeFigureOut">
              <a:rPr lang="en-US" smtClean="0"/>
              <a:pPr/>
              <a:t>12/18/2013</a:t>
            </a:fld>
            <a:endParaRPr lang="en-US"/>
          </a:p>
        </p:txBody>
      </p:sp>
      <p:sp>
        <p:nvSpPr>
          <p:cNvPr id="4" name="Slide Image Placeholder 3"/>
          <p:cNvSpPr>
            <a:spLocks noGrp="1" noRot="1" noChangeAspect="1"/>
          </p:cNvSpPr>
          <p:nvPr>
            <p:ph type="sldImg" idx="2"/>
          </p:nvPr>
        </p:nvSpPr>
        <p:spPr>
          <a:xfrm>
            <a:off x="228600" y="53340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8600" y="4114800"/>
            <a:ext cx="6553200" cy="472440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9324E3-7616-4E17-8562-7D3BE56D90F6}" type="slidenum">
              <a:rPr lang="en-US" smtClean="0"/>
              <a:pPr/>
              <a:t>‹#›</a:t>
            </a:fld>
            <a:endParaRPr lang="en-US"/>
          </a:p>
        </p:txBody>
      </p:sp>
    </p:spTree>
    <p:extLst>
      <p:ext uri="{BB962C8B-B14F-4D97-AF65-F5344CB8AC3E}">
        <p14:creationId xmlns:p14="http://schemas.microsoft.com/office/powerpoint/2010/main" val="399767553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400" kern="1200" baseline="0">
        <a:solidFill>
          <a:schemeClr val="tx1"/>
        </a:solidFill>
        <a:latin typeface="+mn-lt"/>
        <a:ea typeface="+mn-ea"/>
        <a:cs typeface="+mn-cs"/>
      </a:defRPr>
    </a:lvl2pPr>
    <a:lvl3pPr marL="914400" algn="l" defTabSz="914400" rtl="0" eaLnBrk="1" latinLnBrk="0" hangingPunct="1">
      <a:defRPr sz="1400" kern="1200" baseline="0">
        <a:solidFill>
          <a:schemeClr val="tx1"/>
        </a:solidFill>
        <a:latin typeface="+mn-lt"/>
        <a:ea typeface="+mn-ea"/>
        <a:cs typeface="+mn-cs"/>
      </a:defRPr>
    </a:lvl3pPr>
    <a:lvl4pPr marL="1371600" algn="l" defTabSz="914400" rtl="0" eaLnBrk="1" latinLnBrk="0" hangingPunct="1">
      <a:defRPr sz="1400" kern="1200" baseline="0">
        <a:solidFill>
          <a:schemeClr val="tx1"/>
        </a:solidFill>
        <a:latin typeface="+mn-lt"/>
        <a:ea typeface="+mn-ea"/>
        <a:cs typeface="+mn-cs"/>
      </a:defRPr>
    </a:lvl4pPr>
    <a:lvl5pPr marL="1828800" algn="l" defTabSz="914400" rtl="0" eaLnBrk="1" latinLnBrk="0" hangingPunct="1">
      <a:defRPr sz="14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a:t>
            </a:fld>
            <a:endParaRPr lang="en-US"/>
          </a:p>
        </p:txBody>
      </p:sp>
    </p:spTree>
    <p:extLst>
      <p:ext uri="{BB962C8B-B14F-4D97-AF65-F5344CB8AC3E}">
        <p14:creationId xmlns:p14="http://schemas.microsoft.com/office/powerpoint/2010/main" val="400181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10</a:t>
            </a:fld>
            <a:endParaRPr lang="en-US"/>
          </a:p>
        </p:txBody>
      </p:sp>
    </p:spTree>
    <p:extLst>
      <p:ext uri="{BB962C8B-B14F-4D97-AF65-F5344CB8AC3E}">
        <p14:creationId xmlns:p14="http://schemas.microsoft.com/office/powerpoint/2010/main" val="397990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11</a:t>
            </a:fld>
            <a:endParaRPr lang="en-US"/>
          </a:p>
        </p:txBody>
      </p:sp>
    </p:spTree>
    <p:extLst>
      <p:ext uri="{BB962C8B-B14F-4D97-AF65-F5344CB8AC3E}">
        <p14:creationId xmlns:p14="http://schemas.microsoft.com/office/powerpoint/2010/main" val="336813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12</a:t>
            </a:fld>
            <a:endParaRPr lang="en-US"/>
          </a:p>
        </p:txBody>
      </p:sp>
    </p:spTree>
    <p:extLst>
      <p:ext uri="{BB962C8B-B14F-4D97-AF65-F5344CB8AC3E}">
        <p14:creationId xmlns:p14="http://schemas.microsoft.com/office/powerpoint/2010/main" val="263465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200"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13</a:t>
            </a:fld>
            <a:endParaRPr lang="en-US"/>
          </a:p>
        </p:txBody>
      </p:sp>
    </p:spTree>
    <p:extLst>
      <p:ext uri="{BB962C8B-B14F-4D97-AF65-F5344CB8AC3E}">
        <p14:creationId xmlns:p14="http://schemas.microsoft.com/office/powerpoint/2010/main" val="25635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14</a:t>
            </a:fld>
            <a:endParaRPr lang="en-US"/>
          </a:p>
        </p:txBody>
      </p:sp>
    </p:spTree>
    <p:extLst>
      <p:ext uri="{BB962C8B-B14F-4D97-AF65-F5344CB8AC3E}">
        <p14:creationId xmlns:p14="http://schemas.microsoft.com/office/powerpoint/2010/main" val="222230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324E3-7616-4E17-8562-7D3BE56D90F6}" type="slidenum">
              <a:rPr lang="en-US" smtClean="0"/>
              <a:pPr/>
              <a:t>15</a:t>
            </a:fld>
            <a:endParaRPr lang="en-US"/>
          </a:p>
        </p:txBody>
      </p:sp>
    </p:spTree>
    <p:extLst>
      <p:ext uri="{BB962C8B-B14F-4D97-AF65-F5344CB8AC3E}">
        <p14:creationId xmlns:p14="http://schemas.microsoft.com/office/powerpoint/2010/main" val="78141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16</a:t>
            </a:fld>
            <a:endParaRPr lang="en-US"/>
          </a:p>
        </p:txBody>
      </p:sp>
    </p:spTree>
    <p:extLst>
      <p:ext uri="{BB962C8B-B14F-4D97-AF65-F5344CB8AC3E}">
        <p14:creationId xmlns:p14="http://schemas.microsoft.com/office/powerpoint/2010/main" val="78141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17</a:t>
            </a:fld>
            <a:endParaRPr lang="en-US"/>
          </a:p>
        </p:txBody>
      </p:sp>
    </p:spTree>
    <p:extLst>
      <p:ext uri="{BB962C8B-B14F-4D97-AF65-F5344CB8AC3E}">
        <p14:creationId xmlns:p14="http://schemas.microsoft.com/office/powerpoint/2010/main" val="1272102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18</a:t>
            </a:fld>
            <a:endParaRPr lang="en-US"/>
          </a:p>
        </p:txBody>
      </p:sp>
    </p:spTree>
    <p:extLst>
      <p:ext uri="{BB962C8B-B14F-4D97-AF65-F5344CB8AC3E}">
        <p14:creationId xmlns:p14="http://schemas.microsoft.com/office/powerpoint/2010/main" val="333095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19</a:t>
            </a:fld>
            <a:endParaRPr lang="en-US"/>
          </a:p>
        </p:txBody>
      </p:sp>
    </p:spTree>
    <p:extLst>
      <p:ext uri="{BB962C8B-B14F-4D97-AF65-F5344CB8AC3E}">
        <p14:creationId xmlns:p14="http://schemas.microsoft.com/office/powerpoint/2010/main" val="38489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2</a:t>
            </a:fld>
            <a:endParaRPr lang="en-US"/>
          </a:p>
        </p:txBody>
      </p:sp>
    </p:spTree>
    <p:extLst>
      <p:ext uri="{BB962C8B-B14F-4D97-AF65-F5344CB8AC3E}">
        <p14:creationId xmlns:p14="http://schemas.microsoft.com/office/powerpoint/2010/main" val="421875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20</a:t>
            </a:fld>
            <a:endParaRPr lang="en-US"/>
          </a:p>
        </p:txBody>
      </p:sp>
    </p:spTree>
    <p:extLst>
      <p:ext uri="{BB962C8B-B14F-4D97-AF65-F5344CB8AC3E}">
        <p14:creationId xmlns:p14="http://schemas.microsoft.com/office/powerpoint/2010/main" val="285973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3</a:t>
            </a:fld>
            <a:endParaRPr lang="en-US"/>
          </a:p>
        </p:txBody>
      </p:sp>
    </p:spTree>
    <p:extLst>
      <p:ext uri="{BB962C8B-B14F-4D97-AF65-F5344CB8AC3E}">
        <p14:creationId xmlns:p14="http://schemas.microsoft.com/office/powerpoint/2010/main" val="223726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553200" cy="4800600"/>
          </a:xfrm>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fld id="{6F9324E3-7616-4E17-8562-7D3BE56D90F6}" type="slidenum">
              <a:rPr lang="en-US" smtClean="0"/>
              <a:pPr/>
              <a:t>4</a:t>
            </a:fld>
            <a:endParaRPr lang="en-US"/>
          </a:p>
        </p:txBody>
      </p:sp>
    </p:spTree>
    <p:extLst>
      <p:ext uri="{BB962C8B-B14F-4D97-AF65-F5344CB8AC3E}">
        <p14:creationId xmlns:p14="http://schemas.microsoft.com/office/powerpoint/2010/main" val="369588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553200" cy="4876800"/>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F9324E3-7616-4E17-8562-7D3BE56D90F6}" type="slidenum">
              <a:rPr lang="en-US" smtClean="0"/>
              <a:pPr/>
              <a:t>5</a:t>
            </a:fld>
            <a:endParaRPr lang="en-US"/>
          </a:p>
        </p:txBody>
      </p:sp>
    </p:spTree>
    <p:extLst>
      <p:ext uri="{BB962C8B-B14F-4D97-AF65-F5344CB8AC3E}">
        <p14:creationId xmlns:p14="http://schemas.microsoft.com/office/powerpoint/2010/main" val="82704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4760913" cy="3570287"/>
          </a:xfrm>
        </p:spPr>
      </p:sp>
      <p:sp>
        <p:nvSpPr>
          <p:cNvPr id="3" name="Notes Placeholder 2"/>
          <p:cNvSpPr>
            <a:spLocks noGrp="1"/>
          </p:cNvSpPr>
          <p:nvPr>
            <p:ph type="body" idx="1"/>
          </p:nvPr>
        </p:nvSpPr>
        <p:spPr>
          <a:xfrm>
            <a:off x="304800" y="3962400"/>
            <a:ext cx="6400800" cy="4953000"/>
          </a:xfrm>
        </p:spPr>
        <p:txBody>
          <a:bodyPr>
            <a:noAutofit/>
          </a:bodyPr>
          <a:lstStyle/>
          <a:p>
            <a:endParaRPr lang="en-US" sz="1100" dirty="0" smtClean="0"/>
          </a:p>
        </p:txBody>
      </p:sp>
      <p:sp>
        <p:nvSpPr>
          <p:cNvPr id="4" name="Slide Number Placeholder 3"/>
          <p:cNvSpPr>
            <a:spLocks noGrp="1"/>
          </p:cNvSpPr>
          <p:nvPr>
            <p:ph type="sldNum" sz="quarter" idx="10"/>
          </p:nvPr>
        </p:nvSpPr>
        <p:spPr/>
        <p:txBody>
          <a:bodyPr/>
          <a:lstStyle/>
          <a:p>
            <a:fld id="{6F9324E3-7616-4E17-8562-7D3BE56D90F6}" type="slidenum">
              <a:rPr lang="en-US" smtClean="0"/>
              <a:pPr/>
              <a:t>6</a:t>
            </a:fld>
            <a:endParaRPr lang="en-US"/>
          </a:p>
        </p:txBody>
      </p:sp>
    </p:spTree>
    <p:extLst>
      <p:ext uri="{BB962C8B-B14F-4D97-AF65-F5344CB8AC3E}">
        <p14:creationId xmlns:p14="http://schemas.microsoft.com/office/powerpoint/2010/main" val="324991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7</a:t>
            </a:fld>
            <a:endParaRPr lang="en-US"/>
          </a:p>
        </p:txBody>
      </p:sp>
    </p:spTree>
    <p:extLst>
      <p:ext uri="{BB962C8B-B14F-4D97-AF65-F5344CB8AC3E}">
        <p14:creationId xmlns:p14="http://schemas.microsoft.com/office/powerpoint/2010/main" val="1068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8</a:t>
            </a:fld>
            <a:endParaRPr lang="en-US"/>
          </a:p>
        </p:txBody>
      </p:sp>
    </p:spTree>
    <p:extLst>
      <p:ext uri="{BB962C8B-B14F-4D97-AF65-F5344CB8AC3E}">
        <p14:creationId xmlns:p14="http://schemas.microsoft.com/office/powerpoint/2010/main" val="141126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324E3-7616-4E17-8562-7D3BE56D90F6}" type="slidenum">
              <a:rPr lang="en-US" smtClean="0"/>
              <a:pPr/>
              <a:t>9</a:t>
            </a:fld>
            <a:endParaRPr lang="en-US"/>
          </a:p>
        </p:txBody>
      </p:sp>
    </p:spTree>
    <p:extLst>
      <p:ext uri="{BB962C8B-B14F-4D97-AF65-F5344CB8AC3E}">
        <p14:creationId xmlns:p14="http://schemas.microsoft.com/office/powerpoint/2010/main" val="333497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363CD6-5975-4994-935A-AE397840A0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3CD6-5975-4994-935A-AE397840A0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63CD6-5975-4994-935A-AE397840A0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325C60-3867-4ECF-8CD7-10C2CD205DDC}"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363CD6-5975-4994-935A-AE397840A0E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325C60-3867-4ECF-8CD7-10C2CD205DDC}" type="datetimeFigureOut">
              <a:rPr lang="en-US" smtClean="0"/>
              <a:pPr/>
              <a:t>12/18/2013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363CD6-5975-4994-935A-AE397840A0E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0"/>
            <a:ext cx="8610600" cy="1981200"/>
          </a:xfrm>
        </p:spPr>
        <p:txBody>
          <a:bodyPr>
            <a:noAutofit/>
          </a:bodyPr>
          <a:lstStyle/>
          <a:p>
            <a:pPr algn="ctr"/>
            <a:r>
              <a:rPr lang="en-US" sz="4000" dirty="0" smtClean="0"/>
              <a:t>SPATIAL ANALYSIS OF SHRIMP TRAWLER</a:t>
            </a:r>
            <a:br>
              <a:rPr lang="en-US" sz="4000" dirty="0" smtClean="0"/>
            </a:br>
            <a:r>
              <a:rPr lang="en-US" sz="4000" dirty="0" smtClean="0"/>
              <a:t>SURVEYS &amp; SEA TURTLE STRANDINGS</a:t>
            </a:r>
            <a:br>
              <a:rPr lang="en-US" sz="4000" dirty="0" smtClean="0"/>
            </a:br>
            <a:r>
              <a:rPr lang="en-US" sz="4000" dirty="0" smtClean="0"/>
              <a:t>ON THE GEORGIA COAST</a:t>
            </a:r>
            <a:endParaRPr lang="en-US" dirty="0"/>
          </a:p>
        </p:txBody>
      </p:sp>
      <p:sp>
        <p:nvSpPr>
          <p:cNvPr id="5" name="Subtitle 4"/>
          <p:cNvSpPr>
            <a:spLocks noGrp="1"/>
          </p:cNvSpPr>
          <p:nvPr>
            <p:ph type="subTitle" idx="1"/>
          </p:nvPr>
        </p:nvSpPr>
        <p:spPr>
          <a:xfrm>
            <a:off x="533400" y="5867400"/>
            <a:ext cx="8001000" cy="685800"/>
          </a:xfrm>
        </p:spPr>
        <p:txBody>
          <a:bodyPr>
            <a:normAutofit fontScale="92500"/>
          </a:bodyPr>
          <a:lstStyle/>
          <a:p>
            <a:r>
              <a:rPr lang="en-US" b="1" dirty="0" smtClean="0"/>
              <a:t>LARA HALL ∙ CAPSTONE PROPOSAL ∙ DECEMBER 2013</a:t>
            </a:r>
            <a:endParaRPr lang="en-US" dirty="0"/>
          </a:p>
        </p:txBody>
      </p:sp>
      <p:pic>
        <p:nvPicPr>
          <p:cNvPr id="1026" name="Picture 2" descr="20130715_062556"/>
          <p:cNvPicPr>
            <a:picLocks noChangeAspect="1" noChangeArrowheads="1"/>
          </p:cNvPicPr>
          <p:nvPr/>
        </p:nvPicPr>
        <p:blipFill>
          <a:blip r:embed="rId3" cstate="print"/>
          <a:srcRect/>
          <a:stretch>
            <a:fillRect/>
          </a:stretch>
        </p:blipFill>
        <p:spPr bwMode="auto">
          <a:xfrm>
            <a:off x="2819400" y="2971800"/>
            <a:ext cx="3654206" cy="27432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Sea Turtle </a:t>
            </a:r>
            <a:r>
              <a:rPr lang="en-US" dirty="0" err="1" smtClean="0"/>
              <a:t>Strandings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05000"/>
            <a:ext cx="728103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30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2819400" cy="1143000"/>
          </a:xfrm>
        </p:spPr>
        <p:txBody>
          <a:bodyPr>
            <a:normAutofit fontScale="90000"/>
          </a:bodyPr>
          <a:lstStyle/>
          <a:p>
            <a:r>
              <a:rPr lang="en-US" dirty="0" smtClean="0"/>
              <a:t>Data: TED Violations</a:t>
            </a:r>
            <a:endParaRPr lang="en-US"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0"/>
            <a:ext cx="5791201" cy="681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514600"/>
            <a:ext cx="28956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309 records</a:t>
            </a:r>
          </a:p>
          <a:p>
            <a:pPr marL="285750" indent="-285750">
              <a:buFont typeface="Arial" panose="020B0604020202020204" pitchFamily="34" charset="0"/>
              <a:buChar char="•"/>
            </a:pPr>
            <a:r>
              <a:rPr lang="en-US" sz="3200" dirty="0" smtClean="0"/>
              <a:t>72 violations</a:t>
            </a:r>
          </a:p>
          <a:p>
            <a:pPr marL="285750" indent="-285750">
              <a:buFont typeface="Arial" panose="020B0604020202020204" pitchFamily="34" charset="0"/>
              <a:buChar char="•"/>
            </a:pPr>
            <a:r>
              <a:rPr lang="en-US" sz="3200" dirty="0" smtClean="0"/>
              <a:t>42 significant </a:t>
            </a:r>
            <a:r>
              <a:rPr lang="en-US" sz="3200" dirty="0"/>
              <a:t>v</a:t>
            </a:r>
            <a:r>
              <a:rPr lang="en-US" sz="3200" dirty="0" smtClean="0"/>
              <a:t>iolations</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9105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Presentation Outline</a:t>
            </a:r>
            <a:endParaRPr lang="en-US" dirty="0"/>
          </a:p>
        </p:txBody>
      </p:sp>
      <p:sp>
        <p:nvSpPr>
          <p:cNvPr id="3" name="Content Placeholder 2"/>
          <p:cNvSpPr>
            <a:spLocks noGrp="1"/>
          </p:cNvSpPr>
          <p:nvPr>
            <p:ph idx="1"/>
          </p:nvPr>
        </p:nvSpPr>
        <p:spPr>
          <a:xfrm>
            <a:off x="1828800" y="1905000"/>
            <a:ext cx="6096000" cy="4648200"/>
          </a:xfrm>
        </p:spPr>
        <p:txBody>
          <a:bodyPr>
            <a:normAutofit/>
          </a:bodyPr>
          <a:lstStyle/>
          <a:p>
            <a:pPr>
              <a:buNone/>
            </a:pPr>
            <a:r>
              <a:rPr lang="en-US" sz="3600" dirty="0" smtClean="0"/>
              <a:t>Methodology</a:t>
            </a:r>
          </a:p>
          <a:p>
            <a:pPr lvl="1"/>
            <a:r>
              <a:rPr lang="en-US" sz="3600" dirty="0" smtClean="0"/>
              <a:t>Data Preparation</a:t>
            </a:r>
          </a:p>
          <a:p>
            <a:pPr lvl="1"/>
            <a:r>
              <a:rPr lang="en-US" sz="3600" dirty="0" smtClean="0"/>
              <a:t>Density Analysis</a:t>
            </a:r>
          </a:p>
          <a:p>
            <a:pPr lvl="1"/>
            <a:r>
              <a:rPr lang="en-US" sz="3600" dirty="0" smtClean="0"/>
              <a:t>Temporal Analysis</a:t>
            </a:r>
          </a:p>
          <a:p>
            <a:pPr lvl="1"/>
            <a:r>
              <a:rPr lang="en-US" sz="3600" dirty="0" smtClean="0"/>
              <a:t>Distance Analysis</a:t>
            </a:r>
          </a:p>
        </p:txBody>
      </p:sp>
    </p:spTree>
    <p:extLst>
      <p:ext uri="{BB962C8B-B14F-4D97-AF65-F5344CB8AC3E}">
        <p14:creationId xmlns:p14="http://schemas.microsoft.com/office/powerpoint/2010/main" val="3347053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70" y="1143000"/>
            <a:ext cx="3200400" cy="1143000"/>
          </a:xfrm>
        </p:spPr>
        <p:txBody>
          <a:bodyPr>
            <a:normAutofit fontScale="90000"/>
          </a:bodyPr>
          <a:lstStyle/>
          <a:p>
            <a:r>
              <a:rPr lang="en-US" sz="4000" dirty="0" smtClean="0"/>
              <a:t>Methodology: Data Preparation</a:t>
            </a:r>
            <a:endParaRPr lang="en-US" sz="4000" dirty="0"/>
          </a:p>
        </p:txBody>
      </p:sp>
      <p:pic>
        <p:nvPicPr>
          <p:cNvPr id="6" name="Content Placeholder 3" descr="SampleYear2011.jpg"/>
          <p:cNvPicPr>
            <a:picLocks noChangeAspect="1"/>
          </p:cNvPicPr>
          <p:nvPr/>
        </p:nvPicPr>
        <p:blipFill>
          <a:blip r:embed="rId3" cstate="print"/>
          <a:stretch>
            <a:fillRect/>
          </a:stretch>
        </p:blipFill>
        <p:spPr>
          <a:xfrm>
            <a:off x="3321370" y="19050"/>
            <a:ext cx="5813106" cy="6838950"/>
          </a:xfrm>
          <a:prstGeom prst="rect">
            <a:avLst/>
          </a:prstGeom>
        </p:spPr>
      </p:pic>
      <p:sp>
        <p:nvSpPr>
          <p:cNvPr id="5" name="TextBox 4"/>
          <p:cNvSpPr txBox="1"/>
          <p:nvPr/>
        </p:nvSpPr>
        <p:spPr>
          <a:xfrm>
            <a:off x="152400" y="2514600"/>
            <a:ext cx="28956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Create feature classes</a:t>
            </a:r>
          </a:p>
          <a:p>
            <a:pPr marL="285750" indent="-285750">
              <a:buFont typeface="Arial" panose="020B0604020202020204" pitchFamily="34" charset="0"/>
              <a:buChar char="•"/>
            </a:pPr>
            <a:r>
              <a:rPr lang="en-US" sz="2400" dirty="0" smtClean="0"/>
              <a:t>Remove records</a:t>
            </a:r>
          </a:p>
          <a:p>
            <a:pPr marL="285750" indent="-285750">
              <a:buFont typeface="Arial" panose="020B0604020202020204" pitchFamily="34" charset="0"/>
              <a:buChar char="•"/>
            </a:pPr>
            <a:r>
              <a:rPr lang="en-US" sz="2400" dirty="0" smtClean="0"/>
              <a:t>Create additional fields</a:t>
            </a:r>
          </a:p>
          <a:p>
            <a:pPr marL="285750" indent="-285750">
              <a:buFont typeface="Arial" panose="020B0604020202020204" pitchFamily="34" charset="0"/>
              <a:buChar char="•"/>
            </a:pPr>
            <a:r>
              <a:rPr lang="en-US" sz="2400" dirty="0" smtClean="0"/>
              <a:t>Create feature classes from subsets of data</a:t>
            </a:r>
          </a:p>
          <a:p>
            <a:pPr marL="285750" indent="-285750">
              <a:buFont typeface="Arial" panose="020B0604020202020204" pitchFamily="34" charset="0"/>
              <a:buChar char="•"/>
            </a:pPr>
            <a:r>
              <a:rPr lang="en-US" sz="2400" dirty="0" smtClean="0"/>
              <a:t>Create study area</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57240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200400" cy="1143000"/>
          </a:xfrm>
        </p:spPr>
        <p:txBody>
          <a:bodyPr>
            <a:normAutofit fontScale="90000"/>
          </a:bodyPr>
          <a:lstStyle/>
          <a:p>
            <a:r>
              <a:rPr lang="en-US" sz="4000" dirty="0" smtClean="0"/>
              <a:t>Methodology: Data Preparation</a:t>
            </a:r>
            <a:endParaRPr lang="en-US" sz="4000" dirty="0"/>
          </a:p>
        </p:txBody>
      </p:sp>
      <p:pic>
        <p:nvPicPr>
          <p:cNvPr id="4" name="Content Placeholder 3" descr="RasterAllTrawls.jpg"/>
          <p:cNvPicPr>
            <a:picLocks noGrp="1"/>
          </p:cNvPicPr>
          <p:nvPr>
            <p:ph idx="1"/>
          </p:nvPr>
        </p:nvPicPr>
        <p:blipFill>
          <a:blip r:embed="rId3" cstate="print"/>
          <a:stretch>
            <a:fillRect/>
          </a:stretch>
        </p:blipFill>
        <p:spPr>
          <a:xfrm>
            <a:off x="3581400" y="0"/>
            <a:ext cx="5562600" cy="6858000"/>
          </a:xfrm>
          <a:prstGeom prst="rect">
            <a:avLst/>
          </a:prstGeom>
        </p:spPr>
      </p:pic>
      <p:sp>
        <p:nvSpPr>
          <p:cNvPr id="5" name="TextBox 4"/>
          <p:cNvSpPr txBox="1"/>
          <p:nvPr/>
        </p:nvSpPr>
        <p:spPr>
          <a:xfrm>
            <a:off x="152400" y="2514600"/>
            <a:ext cx="2895600" cy="317009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Determine appropriate cell size</a:t>
            </a:r>
          </a:p>
          <a:p>
            <a:pPr marL="285750" indent="-285750">
              <a:buFont typeface="Arial" panose="020B0604020202020204" pitchFamily="34" charset="0"/>
              <a:buChar char="•"/>
            </a:pPr>
            <a:r>
              <a:rPr lang="en-US" sz="2800" dirty="0" smtClean="0"/>
              <a:t>Create raster layers from feature classes</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761151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48000" cy="1447800"/>
          </a:xfrm>
        </p:spPr>
        <p:txBody>
          <a:bodyPr>
            <a:normAutofit/>
          </a:bodyPr>
          <a:lstStyle/>
          <a:p>
            <a:r>
              <a:rPr lang="en-US" sz="3600" dirty="0" smtClean="0"/>
              <a:t>Methodology: Density Analysis</a:t>
            </a:r>
            <a:endParaRPr lang="en-US" sz="3600" dirty="0"/>
          </a:p>
        </p:txBody>
      </p:sp>
      <p:pic>
        <p:nvPicPr>
          <p:cNvPr id="6" name="Picture 5" descr="KDEforAll.jpg"/>
          <p:cNvPicPr/>
          <p:nvPr/>
        </p:nvPicPr>
        <p:blipFill>
          <a:blip r:embed="rId3" cstate="print"/>
          <a:stretch>
            <a:fillRect/>
          </a:stretch>
        </p:blipFill>
        <p:spPr>
          <a:xfrm>
            <a:off x="3429000" y="0"/>
            <a:ext cx="5715000" cy="6858000"/>
          </a:xfrm>
          <a:prstGeom prst="rect">
            <a:avLst/>
          </a:prstGeom>
        </p:spPr>
      </p:pic>
      <p:sp>
        <p:nvSpPr>
          <p:cNvPr id="4" name="TextBox 3"/>
          <p:cNvSpPr txBox="1"/>
          <p:nvPr/>
        </p:nvSpPr>
        <p:spPr>
          <a:xfrm>
            <a:off x="0" y="2209800"/>
            <a:ext cx="3352800" cy="3046988"/>
          </a:xfrm>
          <a:prstGeom prst="rect">
            <a:avLst/>
          </a:prstGeom>
          <a:noFill/>
        </p:spPr>
        <p:txBody>
          <a:bodyPr wrap="square" rtlCol="0">
            <a:spAutoFit/>
          </a:bodyPr>
          <a:lstStyle/>
          <a:p>
            <a:pPr marL="285750"/>
            <a:r>
              <a:rPr lang="en-US" sz="2400" dirty="0" smtClean="0"/>
              <a:t>Kernel Density Estimation or KDE analysis provides a way to distribute individual counts over the study area to better understand the distribution. </a:t>
            </a:r>
          </a:p>
        </p:txBody>
      </p:sp>
    </p:spTree>
    <p:extLst>
      <p:ext uri="{BB962C8B-B14F-4D97-AF65-F5344CB8AC3E}">
        <p14:creationId xmlns:p14="http://schemas.microsoft.com/office/powerpoint/2010/main" val="3147809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DE_EARLY.jpg"/>
          <p:cNvPicPr>
            <a:picLocks noChangeAspect="1"/>
          </p:cNvPicPr>
          <p:nvPr/>
        </p:nvPicPr>
        <p:blipFill>
          <a:blip r:embed="rId3" cstate="print"/>
          <a:srcRect r="36465" b="11111"/>
          <a:stretch>
            <a:fillRect/>
          </a:stretch>
        </p:blipFill>
        <p:spPr>
          <a:xfrm>
            <a:off x="152400" y="762000"/>
            <a:ext cx="2819400" cy="6096000"/>
          </a:xfrm>
          <a:prstGeom prst="rect">
            <a:avLst/>
          </a:prstGeom>
        </p:spPr>
      </p:pic>
      <p:pic>
        <p:nvPicPr>
          <p:cNvPr id="8" name="Picture 7" descr="KDE_LATE.jpg"/>
          <p:cNvPicPr>
            <a:picLocks noChangeAspect="1"/>
          </p:cNvPicPr>
          <p:nvPr/>
        </p:nvPicPr>
        <p:blipFill>
          <a:blip r:embed="rId4" cstate="print"/>
          <a:srcRect r="36263" b="11111"/>
          <a:stretch>
            <a:fillRect/>
          </a:stretch>
        </p:blipFill>
        <p:spPr>
          <a:xfrm>
            <a:off x="6172200" y="762000"/>
            <a:ext cx="2828365" cy="6096000"/>
          </a:xfrm>
          <a:prstGeom prst="rect">
            <a:avLst/>
          </a:prstGeom>
        </p:spPr>
      </p:pic>
      <p:pic>
        <p:nvPicPr>
          <p:cNvPr id="9" name="Picture 8" descr="KDE_MID.jpg"/>
          <p:cNvPicPr>
            <a:picLocks noChangeAspect="1"/>
          </p:cNvPicPr>
          <p:nvPr/>
        </p:nvPicPr>
        <p:blipFill>
          <a:blip r:embed="rId5" cstate="print"/>
          <a:srcRect r="36465" b="11111"/>
          <a:stretch>
            <a:fillRect/>
          </a:stretch>
        </p:blipFill>
        <p:spPr>
          <a:xfrm>
            <a:off x="3162300" y="762000"/>
            <a:ext cx="2819400" cy="6096000"/>
          </a:xfrm>
          <a:prstGeom prst="rect">
            <a:avLst/>
          </a:prstGeom>
        </p:spPr>
      </p:pic>
      <p:sp>
        <p:nvSpPr>
          <p:cNvPr id="10" name="Title 1"/>
          <p:cNvSpPr>
            <a:spLocks noGrp="1"/>
          </p:cNvSpPr>
          <p:nvPr>
            <p:ph type="title"/>
          </p:nvPr>
        </p:nvSpPr>
        <p:spPr>
          <a:xfrm>
            <a:off x="228600" y="0"/>
            <a:ext cx="7010400" cy="609600"/>
          </a:xfrm>
        </p:spPr>
        <p:txBody>
          <a:bodyPr>
            <a:normAutofit/>
          </a:bodyPr>
          <a:lstStyle/>
          <a:p>
            <a:r>
              <a:rPr lang="en-US" sz="3600" dirty="0" smtClean="0"/>
              <a:t>Methodology: Density Analysis</a:t>
            </a:r>
            <a:endParaRPr lang="en-US" sz="3600" dirty="0"/>
          </a:p>
        </p:txBody>
      </p:sp>
    </p:spTree>
    <p:extLst>
      <p:ext uri="{BB962C8B-B14F-4D97-AF65-F5344CB8AC3E}">
        <p14:creationId xmlns:p14="http://schemas.microsoft.com/office/powerpoint/2010/main" val="314780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3352800" cy="1143000"/>
          </a:xfrm>
        </p:spPr>
        <p:txBody>
          <a:bodyPr>
            <a:normAutofit/>
          </a:bodyPr>
          <a:lstStyle/>
          <a:p>
            <a:r>
              <a:rPr lang="en-US" sz="3600" dirty="0" smtClean="0"/>
              <a:t>Methodology: Temporal Analysis</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90769279"/>
              </p:ext>
            </p:extLst>
          </p:nvPr>
        </p:nvGraphicFramePr>
        <p:xfrm>
          <a:off x="381001" y="2590800"/>
          <a:ext cx="3048000" cy="3581398"/>
        </p:xfrm>
        <a:graphic>
          <a:graphicData uri="http://schemas.openxmlformats.org/drawingml/2006/table">
            <a:tbl>
              <a:tblPr firstRow="1" firstCol="1" bandRow="1">
                <a:tableStyleId>{5C22544A-7EE6-4342-B048-85BDC9FD1C3A}</a:tableStyleId>
              </a:tblPr>
              <a:tblGrid>
                <a:gridCol w="999770"/>
                <a:gridCol w="623233"/>
                <a:gridCol w="623233"/>
                <a:gridCol w="801764"/>
              </a:tblGrid>
              <a:tr h="657808">
                <a:tc>
                  <a:txBody>
                    <a:bodyPr/>
                    <a:lstStyle/>
                    <a:p>
                      <a:pPr marL="0" marR="0">
                        <a:lnSpc>
                          <a:spcPct val="115000"/>
                        </a:lnSpc>
                        <a:spcBef>
                          <a:spcPts val="0"/>
                        </a:spcBef>
                        <a:spcAft>
                          <a:spcPts val="0"/>
                        </a:spcAft>
                      </a:pPr>
                      <a:r>
                        <a:rPr lang="en-US" sz="1400" u="sng" dirty="0">
                          <a:effectLst/>
                        </a:rPr>
                        <a:t>Map </a:t>
                      </a:r>
                      <a:r>
                        <a:rPr lang="en-US" sz="1400" dirty="0">
                          <a:effectLst/>
                        </a:rPr>
                        <a:t>Algebra</a:t>
                      </a:r>
                      <a:endParaRPr lang="en-US" sz="14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dirty="0">
                          <a:effectLst/>
                        </a:rPr>
                        <a:t>Cells</a:t>
                      </a:r>
                      <a:endParaRPr lang="en-US" sz="14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dirty="0" err="1">
                          <a:effectLst/>
                        </a:rPr>
                        <a:t>Sq</a:t>
                      </a:r>
                      <a:r>
                        <a:rPr lang="en-US" sz="1400" dirty="0">
                          <a:effectLst/>
                        </a:rPr>
                        <a:t> Km</a:t>
                      </a:r>
                      <a:endParaRPr lang="en-US" sz="14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400">
                          <a:effectLst/>
                        </a:rPr>
                        <a:t>% of Area</a:t>
                      </a:r>
                      <a:endParaRPr lang="en-US" sz="1400">
                        <a:effectLst/>
                        <a:latin typeface="Calibri"/>
                        <a:ea typeface="Calibri"/>
                        <a:cs typeface="Times New Roman"/>
                      </a:endParaRPr>
                    </a:p>
                  </a:txBody>
                  <a:tcPr marL="68580" marR="68580" marT="0" marB="0" anchor="b"/>
                </a:tc>
              </a:tr>
              <a:tr h="584718">
                <a:tc>
                  <a:txBody>
                    <a:bodyPr/>
                    <a:lstStyle/>
                    <a:p>
                      <a:pPr marL="0" marR="0">
                        <a:lnSpc>
                          <a:spcPct val="115000"/>
                        </a:lnSpc>
                        <a:spcBef>
                          <a:spcPts val="0"/>
                        </a:spcBef>
                        <a:spcAft>
                          <a:spcPts val="0"/>
                        </a:spcAft>
                      </a:pPr>
                      <a:r>
                        <a:rPr lang="en-US" sz="1400">
                          <a:effectLst/>
                        </a:rPr>
                        <a:t>None</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3214</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803.5</a:t>
                      </a:r>
                      <a:endParaRPr lang="en-US" sz="1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100.00%</a:t>
                      </a:r>
                      <a:endParaRPr lang="en-US" sz="1400" dirty="0">
                        <a:effectLst/>
                        <a:latin typeface="Calibri"/>
                        <a:ea typeface="Calibri"/>
                        <a:cs typeface="Times New Roman"/>
                      </a:endParaRPr>
                    </a:p>
                  </a:txBody>
                  <a:tcPr marL="68580" marR="68580" marT="0" marB="0" anchor="b"/>
                </a:tc>
              </a:tr>
              <a:tr h="584718">
                <a:tc>
                  <a:txBody>
                    <a:bodyPr/>
                    <a:lstStyle/>
                    <a:p>
                      <a:pPr marL="0" marR="0">
                        <a:lnSpc>
                          <a:spcPct val="115000"/>
                        </a:lnSpc>
                        <a:spcBef>
                          <a:spcPts val="0"/>
                        </a:spcBef>
                        <a:spcAft>
                          <a:spcPts val="0"/>
                        </a:spcAft>
                      </a:pPr>
                      <a:r>
                        <a:rPr lang="en-US" sz="1400">
                          <a:effectLst/>
                        </a:rPr>
                        <a:t>Early + Mid</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653</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163.25</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20.32%</a:t>
                      </a:r>
                      <a:endParaRPr lang="en-US" sz="1400" dirty="0">
                        <a:effectLst/>
                        <a:latin typeface="Calibri"/>
                        <a:ea typeface="Calibri"/>
                        <a:cs typeface="Times New Roman"/>
                      </a:endParaRPr>
                    </a:p>
                  </a:txBody>
                  <a:tcPr marL="68580" marR="68580" marT="0" marB="0" anchor="b"/>
                </a:tc>
              </a:tr>
              <a:tr h="584718">
                <a:tc>
                  <a:txBody>
                    <a:bodyPr/>
                    <a:lstStyle/>
                    <a:p>
                      <a:pPr marL="0" marR="0">
                        <a:lnSpc>
                          <a:spcPct val="115000"/>
                        </a:lnSpc>
                        <a:spcBef>
                          <a:spcPts val="0"/>
                        </a:spcBef>
                        <a:spcAft>
                          <a:spcPts val="0"/>
                        </a:spcAft>
                      </a:pPr>
                      <a:r>
                        <a:rPr lang="en-US" sz="1400">
                          <a:effectLst/>
                        </a:rPr>
                        <a:t>Mid + Late</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504</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126</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15.68%</a:t>
                      </a:r>
                      <a:endParaRPr lang="en-US" sz="1400" dirty="0">
                        <a:effectLst/>
                        <a:latin typeface="Calibri"/>
                        <a:ea typeface="Calibri"/>
                        <a:cs typeface="Times New Roman"/>
                      </a:endParaRPr>
                    </a:p>
                  </a:txBody>
                  <a:tcPr marL="68580" marR="68580" marT="0" marB="0" anchor="b"/>
                </a:tc>
              </a:tr>
              <a:tr h="584718">
                <a:tc>
                  <a:txBody>
                    <a:bodyPr/>
                    <a:lstStyle/>
                    <a:p>
                      <a:pPr marL="0" marR="0">
                        <a:lnSpc>
                          <a:spcPct val="115000"/>
                        </a:lnSpc>
                        <a:spcBef>
                          <a:spcPts val="0"/>
                        </a:spcBef>
                        <a:spcAft>
                          <a:spcPts val="0"/>
                        </a:spcAft>
                      </a:pPr>
                      <a:r>
                        <a:rPr lang="en-US" sz="1400">
                          <a:effectLst/>
                        </a:rPr>
                        <a:t>Early + Late</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856</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214</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26.63%</a:t>
                      </a:r>
                      <a:endParaRPr lang="en-US" sz="1400" dirty="0">
                        <a:effectLst/>
                        <a:latin typeface="Calibri"/>
                        <a:ea typeface="Calibri"/>
                        <a:cs typeface="Times New Roman"/>
                      </a:endParaRPr>
                    </a:p>
                  </a:txBody>
                  <a:tcPr marL="68580" marR="68580" marT="0" marB="0" anchor="b"/>
                </a:tc>
              </a:tr>
              <a:tr h="584718">
                <a:tc>
                  <a:txBody>
                    <a:bodyPr/>
                    <a:lstStyle/>
                    <a:p>
                      <a:pPr marL="0" marR="0">
                        <a:lnSpc>
                          <a:spcPct val="115000"/>
                        </a:lnSpc>
                        <a:spcBef>
                          <a:spcPts val="0"/>
                        </a:spcBef>
                        <a:spcAft>
                          <a:spcPts val="0"/>
                        </a:spcAft>
                      </a:pPr>
                      <a:r>
                        <a:rPr lang="en-US" sz="1400">
                          <a:effectLst/>
                        </a:rPr>
                        <a:t>All Seasons</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338</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84.5</a:t>
                      </a:r>
                      <a:endParaRPr lang="en-US" sz="1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10.52%</a:t>
                      </a:r>
                      <a:endParaRPr lang="en-US" sz="1400" dirty="0">
                        <a:effectLst/>
                        <a:latin typeface="Calibri"/>
                        <a:ea typeface="Calibri"/>
                        <a:cs typeface="Times New Roman"/>
                      </a:endParaRPr>
                    </a:p>
                  </a:txBody>
                  <a:tcPr marL="68580" marR="68580" marT="0" marB="0" anchor="b"/>
                </a:tc>
              </a:tr>
            </a:tbl>
          </a:graphicData>
        </a:graphic>
      </p:graphicFrame>
      <p:pic>
        <p:nvPicPr>
          <p:cNvPr id="7" name="Picture 6" descr="AllSeasons.jpg"/>
          <p:cNvPicPr/>
          <p:nvPr/>
        </p:nvPicPr>
        <p:blipFill>
          <a:blip r:embed="rId3" cstate="print"/>
          <a:stretch>
            <a:fillRect/>
          </a:stretch>
        </p:blipFill>
        <p:spPr>
          <a:xfrm>
            <a:off x="3810000" y="0"/>
            <a:ext cx="5334000" cy="6858000"/>
          </a:xfrm>
          <a:prstGeom prst="rect">
            <a:avLst/>
          </a:prstGeom>
        </p:spPr>
      </p:pic>
    </p:spTree>
    <p:extLst>
      <p:ext uri="{BB962C8B-B14F-4D97-AF65-F5344CB8AC3E}">
        <p14:creationId xmlns:p14="http://schemas.microsoft.com/office/powerpoint/2010/main" val="372454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3200400" cy="1295400"/>
          </a:xfrm>
        </p:spPr>
        <p:txBody>
          <a:bodyPr>
            <a:noAutofit/>
          </a:bodyPr>
          <a:lstStyle/>
          <a:p>
            <a:r>
              <a:rPr lang="en-US" sz="3600" dirty="0" smtClean="0"/>
              <a:t>Methodology: Distance Analysis</a:t>
            </a:r>
            <a:endParaRPr lang="en-US" sz="3600" dirty="0"/>
          </a:p>
        </p:txBody>
      </p:sp>
      <p:sp>
        <p:nvSpPr>
          <p:cNvPr id="3" name="Content Placeholder 2"/>
          <p:cNvSpPr>
            <a:spLocks noGrp="1"/>
          </p:cNvSpPr>
          <p:nvPr>
            <p:ph idx="1"/>
          </p:nvPr>
        </p:nvSpPr>
        <p:spPr>
          <a:xfrm>
            <a:off x="228600" y="2468880"/>
            <a:ext cx="2971800" cy="3931920"/>
          </a:xfrm>
        </p:spPr>
        <p:txBody>
          <a:bodyPr>
            <a:normAutofit lnSpcReduction="10000"/>
          </a:bodyPr>
          <a:lstStyle/>
          <a:p>
            <a:r>
              <a:rPr lang="en-US" dirty="0" smtClean="0"/>
              <a:t>Feature-based proximity toolset</a:t>
            </a:r>
          </a:p>
          <a:p>
            <a:pPr lvl="1"/>
            <a:r>
              <a:rPr lang="en-US" dirty="0" smtClean="0"/>
              <a:t>Near Tool</a:t>
            </a:r>
          </a:p>
          <a:p>
            <a:pPr lvl="1"/>
            <a:r>
              <a:rPr lang="en-US" dirty="0" smtClean="0"/>
              <a:t>Point Distance</a:t>
            </a:r>
          </a:p>
          <a:p>
            <a:r>
              <a:rPr lang="en-US" dirty="0" smtClean="0"/>
              <a:t>Euclidean distance analysis</a:t>
            </a:r>
          </a:p>
          <a:p>
            <a:pPr lvl="1"/>
            <a:r>
              <a:rPr lang="en-US" dirty="0" smtClean="0"/>
              <a:t>Distance</a:t>
            </a:r>
          </a:p>
          <a:p>
            <a:pPr lvl="1"/>
            <a:r>
              <a:rPr lang="en-US" dirty="0" smtClean="0"/>
              <a:t>Direction</a:t>
            </a:r>
          </a:p>
          <a:p>
            <a:pPr lvl="1"/>
            <a:r>
              <a:rPr lang="en-US" dirty="0" smtClean="0"/>
              <a:t>Allocation</a:t>
            </a:r>
            <a:endParaRPr lang="en-US" dirty="0"/>
          </a:p>
        </p:txBody>
      </p:sp>
      <p:pic>
        <p:nvPicPr>
          <p:cNvPr id="4" name="Picture 3" descr="EDA_Strandings.jpg"/>
          <p:cNvPicPr>
            <a:picLocks noChangeAspect="1"/>
          </p:cNvPicPr>
          <p:nvPr/>
        </p:nvPicPr>
        <p:blipFill>
          <a:blip r:embed="rId3" cstate="print"/>
          <a:stretch>
            <a:fillRect/>
          </a:stretch>
        </p:blipFill>
        <p:spPr>
          <a:xfrm>
            <a:off x="3429000" y="0"/>
            <a:ext cx="5715000" cy="6858000"/>
          </a:xfrm>
          <a:prstGeom prst="rect">
            <a:avLst/>
          </a:prstGeom>
        </p:spPr>
      </p:pic>
    </p:spTree>
    <p:extLst>
      <p:ext uri="{BB962C8B-B14F-4D97-AF65-F5344CB8AC3E}">
        <p14:creationId xmlns:p14="http://schemas.microsoft.com/office/powerpoint/2010/main" val="2611500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Outcomes</a:t>
            </a:r>
            <a:endParaRPr lang="en-US" dirty="0"/>
          </a:p>
        </p:txBody>
      </p:sp>
      <p:sp>
        <p:nvSpPr>
          <p:cNvPr id="3" name="Content Placeholder 2"/>
          <p:cNvSpPr>
            <a:spLocks noGrp="1"/>
          </p:cNvSpPr>
          <p:nvPr>
            <p:ph idx="1"/>
          </p:nvPr>
        </p:nvSpPr>
        <p:spPr>
          <a:xfrm>
            <a:off x="457200" y="1935480"/>
            <a:ext cx="8229600" cy="4693920"/>
          </a:xfrm>
        </p:spPr>
        <p:txBody>
          <a:bodyPr>
            <a:normAutofit lnSpcReduction="10000"/>
          </a:bodyPr>
          <a:lstStyle/>
          <a:p>
            <a:r>
              <a:rPr lang="en-US" dirty="0" smtClean="0"/>
              <a:t>Shrimp trawler locations will be clustered and will vary according to season and boat size.</a:t>
            </a:r>
          </a:p>
          <a:p>
            <a:r>
              <a:rPr lang="en-US" dirty="0" smtClean="0"/>
              <a:t>Sea turtle strandings will not be clustered, with the exception of the subset for no apparent injuries.</a:t>
            </a:r>
          </a:p>
          <a:p>
            <a:r>
              <a:rPr lang="en-US" dirty="0" smtClean="0"/>
              <a:t>Both trawler locations and strandings will vary with time.  </a:t>
            </a:r>
          </a:p>
          <a:p>
            <a:r>
              <a:rPr lang="en-US" dirty="0" smtClean="0"/>
              <a:t>Strandings from no apparent injuries will correlate with TED violations but not with high shrimp boat density.  </a:t>
            </a:r>
          </a:p>
          <a:p>
            <a:r>
              <a:rPr lang="en-US" dirty="0" smtClean="0"/>
              <a:t>Improved understanding of best management practices for the Georgia Sea Turtle Conservation Program</a:t>
            </a:r>
            <a:endParaRPr lang="en-US" dirty="0"/>
          </a:p>
        </p:txBody>
      </p:sp>
    </p:spTree>
    <p:extLst>
      <p:ext uri="{BB962C8B-B14F-4D97-AF65-F5344CB8AC3E}">
        <p14:creationId xmlns:p14="http://schemas.microsoft.com/office/powerpoint/2010/main" val="307771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Presentation Outline</a:t>
            </a:r>
            <a:endParaRPr lang="en-US" dirty="0"/>
          </a:p>
        </p:txBody>
      </p:sp>
      <p:sp>
        <p:nvSpPr>
          <p:cNvPr id="3" name="Content Placeholder 2"/>
          <p:cNvSpPr>
            <a:spLocks noGrp="1"/>
          </p:cNvSpPr>
          <p:nvPr>
            <p:ph idx="1"/>
          </p:nvPr>
        </p:nvSpPr>
        <p:spPr>
          <a:xfrm>
            <a:off x="1828800" y="1905000"/>
            <a:ext cx="6096000" cy="4648200"/>
          </a:xfrm>
        </p:spPr>
        <p:txBody>
          <a:bodyPr>
            <a:normAutofit fontScale="92500" lnSpcReduction="10000"/>
          </a:bodyPr>
          <a:lstStyle/>
          <a:p>
            <a:r>
              <a:rPr lang="en-US" dirty="0" smtClean="0"/>
              <a:t>Project Background &amp; Literature Review</a:t>
            </a:r>
          </a:p>
          <a:p>
            <a:r>
              <a:rPr lang="en-US" dirty="0" smtClean="0"/>
              <a:t>Research Objectives</a:t>
            </a:r>
          </a:p>
          <a:p>
            <a:r>
              <a:rPr lang="en-US" dirty="0" smtClean="0"/>
              <a:t>Data sets</a:t>
            </a:r>
          </a:p>
          <a:p>
            <a:pPr lvl="1"/>
            <a:r>
              <a:rPr lang="en-US" dirty="0" smtClean="0"/>
              <a:t>Shrimp Trawler Locations</a:t>
            </a:r>
          </a:p>
          <a:p>
            <a:pPr lvl="1"/>
            <a:r>
              <a:rPr lang="en-US" dirty="0" smtClean="0"/>
              <a:t>Sea Turtle </a:t>
            </a:r>
            <a:r>
              <a:rPr lang="en-US" dirty="0" err="1" smtClean="0"/>
              <a:t>Strandings</a:t>
            </a:r>
            <a:endParaRPr lang="en-US" dirty="0" smtClean="0"/>
          </a:p>
          <a:p>
            <a:pPr lvl="1"/>
            <a:r>
              <a:rPr lang="en-US" dirty="0" smtClean="0"/>
              <a:t>Boat </a:t>
            </a:r>
            <a:r>
              <a:rPr lang="en-US" dirty="0" err="1" smtClean="0"/>
              <a:t>Boardings</a:t>
            </a:r>
            <a:r>
              <a:rPr lang="en-US" dirty="0" smtClean="0"/>
              <a:t> and TED Violations</a:t>
            </a:r>
          </a:p>
          <a:p>
            <a:r>
              <a:rPr lang="en-US" dirty="0" smtClean="0"/>
              <a:t>Methodology</a:t>
            </a:r>
          </a:p>
          <a:p>
            <a:pPr lvl="1"/>
            <a:r>
              <a:rPr lang="en-US" dirty="0" smtClean="0"/>
              <a:t>Data Preparation</a:t>
            </a:r>
          </a:p>
          <a:p>
            <a:pPr lvl="1"/>
            <a:r>
              <a:rPr lang="en-US" dirty="0" smtClean="0"/>
              <a:t>Density Analysis</a:t>
            </a:r>
          </a:p>
          <a:p>
            <a:pPr lvl="1"/>
            <a:r>
              <a:rPr lang="en-US" dirty="0" smtClean="0"/>
              <a:t>Temporal Analysis</a:t>
            </a:r>
          </a:p>
          <a:p>
            <a:pPr lvl="1"/>
            <a:r>
              <a:rPr lang="en-US" dirty="0" smtClean="0"/>
              <a:t>Distance Analysis</a:t>
            </a:r>
          </a:p>
          <a:p>
            <a:r>
              <a:rPr lang="en-US" dirty="0" smtClean="0"/>
              <a:t>Expected Outcomes</a:t>
            </a:r>
            <a:endParaRPr lang="en-US" dirty="0"/>
          </a:p>
        </p:txBody>
      </p:sp>
    </p:spTree>
    <p:extLst>
      <p:ext uri="{BB962C8B-B14F-4D97-AF65-F5344CB8AC3E}">
        <p14:creationId xmlns:p14="http://schemas.microsoft.com/office/powerpoint/2010/main" val="334705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00"/>
            <a:ext cx="8610600" cy="1371600"/>
          </a:xfrm>
        </p:spPr>
        <p:txBody>
          <a:bodyPr>
            <a:noAutofit/>
          </a:bodyPr>
          <a:lstStyle/>
          <a:p>
            <a:pPr algn="ctr"/>
            <a:r>
              <a:rPr lang="en-US" sz="7200" dirty="0" smtClean="0"/>
              <a:t>QUESTIONS?</a:t>
            </a:r>
            <a:endParaRPr lang="en-US" sz="7200" dirty="0"/>
          </a:p>
        </p:txBody>
      </p:sp>
      <p:pic>
        <p:nvPicPr>
          <p:cNvPr id="1031" name="Picture 7"/>
          <p:cNvPicPr>
            <a:picLocks noChangeAspect="1" noChangeArrowheads="1"/>
          </p:cNvPicPr>
          <p:nvPr/>
        </p:nvPicPr>
        <p:blipFill>
          <a:blip r:embed="rId3" cstate="print"/>
          <a:srcRect/>
          <a:stretch>
            <a:fillRect/>
          </a:stretch>
        </p:blipFill>
        <p:spPr bwMode="auto">
          <a:xfrm>
            <a:off x="6072611" y="5234166"/>
            <a:ext cx="990600" cy="1017512"/>
          </a:xfrm>
          <a:prstGeom prst="rect">
            <a:avLst/>
          </a:prstGeom>
          <a:noFill/>
          <a:ln w="9525" algn="in">
            <a:noFill/>
            <a:miter lim="800000"/>
            <a:headEnd/>
            <a:tailEnd/>
          </a:ln>
          <a:effectLst/>
        </p:spPr>
      </p:pic>
      <p:pic>
        <p:nvPicPr>
          <p:cNvPr id="1033" name="Picture 9" descr="dnr-resources-logo"/>
          <p:cNvPicPr>
            <a:picLocks noChangeAspect="1" noChangeArrowheads="1"/>
          </p:cNvPicPr>
          <p:nvPr/>
        </p:nvPicPr>
        <p:blipFill>
          <a:blip r:embed="rId4" cstate="print"/>
          <a:srcRect/>
          <a:stretch>
            <a:fillRect/>
          </a:stretch>
        </p:blipFill>
        <p:spPr bwMode="auto">
          <a:xfrm>
            <a:off x="533400" y="5245982"/>
            <a:ext cx="838200" cy="1005696"/>
          </a:xfrm>
          <a:prstGeom prst="rect">
            <a:avLst/>
          </a:prstGeom>
          <a:noFill/>
          <a:ln w="9525" algn="in">
            <a:noFill/>
            <a:miter lim="800000"/>
            <a:headEnd/>
            <a:tailEnd/>
          </a:ln>
        </p:spPr>
      </p:pic>
      <p:pic>
        <p:nvPicPr>
          <p:cNvPr id="1034" name="Picture 10" descr="Penn State - University Park, PA"/>
          <p:cNvPicPr>
            <a:picLocks noChangeAspect="1" noChangeArrowheads="1"/>
          </p:cNvPicPr>
          <p:nvPr/>
        </p:nvPicPr>
        <p:blipFill>
          <a:blip r:embed="rId5" cstate="print"/>
          <a:srcRect/>
          <a:stretch>
            <a:fillRect/>
          </a:stretch>
        </p:blipFill>
        <p:spPr bwMode="auto">
          <a:xfrm>
            <a:off x="1903974" y="5272896"/>
            <a:ext cx="990600" cy="990600"/>
          </a:xfrm>
          <a:prstGeom prst="rect">
            <a:avLst/>
          </a:prstGeom>
          <a:noFill/>
          <a:ln w="9525" algn="in">
            <a:noFill/>
            <a:miter lim="800000"/>
            <a:headEnd/>
            <a:tailEnd/>
          </a:ln>
        </p:spPr>
      </p:pic>
      <p:sp>
        <p:nvSpPr>
          <p:cNvPr id="2" name="Subtitle 1"/>
          <p:cNvSpPr>
            <a:spLocks noGrp="1"/>
          </p:cNvSpPr>
          <p:nvPr>
            <p:ph type="subTitle" idx="1"/>
          </p:nvPr>
        </p:nvSpPr>
        <p:spPr/>
        <p:txBody>
          <a:bodyPr>
            <a:normAutofit/>
          </a:bodyPr>
          <a:lstStyle/>
          <a:p>
            <a:pPr algn="ctr"/>
            <a:r>
              <a:rPr lang="en-US" sz="4000" dirty="0" smtClean="0"/>
              <a:t>Thank you to all of the agencies supporting this research.  </a:t>
            </a:r>
            <a:endParaRPr lang="en-US" sz="4000"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5586" y="5234166"/>
            <a:ext cx="996171" cy="99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U.S. Geological Surv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6948" y="5234167"/>
            <a:ext cx="2113289" cy="1017511"/>
          </a:xfrm>
          <a:prstGeom prst="rect">
            <a:avLst/>
          </a:prstGeom>
          <a:solidFill>
            <a:schemeClr val="tx1"/>
          </a:solidFill>
        </p:spPr>
      </p:pic>
    </p:spTree>
    <p:extLst>
      <p:ext uri="{BB962C8B-B14F-4D97-AF65-F5344CB8AC3E}">
        <p14:creationId xmlns:p14="http://schemas.microsoft.com/office/powerpoint/2010/main" val="162750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gerhead hatchling"/>
          <p:cNvPicPr>
            <a:picLocks noChangeAspect="1" noChangeArrowheads="1"/>
          </p:cNvPicPr>
          <p:nvPr/>
        </p:nvPicPr>
        <p:blipFill>
          <a:blip r:embed="rId3" cstate="print"/>
          <a:srcRect/>
          <a:stretch>
            <a:fillRect/>
          </a:stretch>
        </p:blipFill>
        <p:spPr bwMode="auto">
          <a:xfrm>
            <a:off x="4840288" y="1409698"/>
            <a:ext cx="4286249" cy="2857500"/>
          </a:xfrm>
          <a:prstGeom prst="rect">
            <a:avLst/>
          </a:prstGeom>
          <a:noFill/>
          <a:ln w="25400">
            <a:solidFill>
              <a:schemeClr val="accent1"/>
            </a:solidFill>
            <a:miter lim="800000"/>
            <a:headEnd/>
            <a:tailEnd/>
          </a:ln>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09700"/>
            <a:ext cx="2686050" cy="358140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1" y="4714875"/>
            <a:ext cx="2857499" cy="214312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229600" cy="1143000"/>
          </a:xfrm>
        </p:spPr>
        <p:txBody>
          <a:bodyPr>
            <a:normAutofit/>
          </a:bodyPr>
          <a:lstStyle/>
          <a:p>
            <a:pPr algn="ctr"/>
            <a:r>
              <a:rPr lang="en-US" sz="4800" dirty="0" smtClean="0"/>
              <a:t>Georgia Sea Turtle Project</a:t>
            </a:r>
            <a:endParaRPr lang="en-US" sz="4800" dirty="0"/>
          </a:p>
        </p:txBody>
      </p:sp>
      <p:pic>
        <p:nvPicPr>
          <p:cNvPr id="4" name="Picture 3" descr="aIMG_3594[1][1].JPG"/>
          <p:cNvPicPr>
            <a:picLocks noChangeAspect="1"/>
          </p:cNvPicPr>
          <p:nvPr/>
        </p:nvPicPr>
        <p:blipFill rotWithShape="1">
          <a:blip r:embed="rId6" cstate="print"/>
          <a:srcRect t="17220" r="31252"/>
          <a:stretch/>
        </p:blipFill>
        <p:spPr>
          <a:xfrm>
            <a:off x="1" y="4900612"/>
            <a:ext cx="2438399" cy="1957387"/>
          </a:xfrm>
          <a:prstGeom prst="rect">
            <a:avLst/>
          </a:prstGeom>
          <a:ln w="25400">
            <a:solidFill>
              <a:schemeClr val="accent1"/>
            </a:solidFill>
          </a:ln>
        </p:spPr>
      </p:pic>
      <p:pic>
        <p:nvPicPr>
          <p:cNvPr id="3080" name="Picture 8" descr="https://scontent-b-iad.xx.fbcdn.net/hphotos-frc3/377032_10151666497856579_485891162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0337" y="4267200"/>
            <a:ext cx="3886200" cy="2590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215"/>
          <a:stretch/>
        </p:blipFill>
        <p:spPr bwMode="auto">
          <a:xfrm>
            <a:off x="2438400" y="2984899"/>
            <a:ext cx="2782887" cy="1915714"/>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C:\Users\Lara\Pictures\PhonePics_2013\20130825_07104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951" t="30972" b="32576"/>
          <a:stretch/>
        </p:blipFill>
        <p:spPr bwMode="auto">
          <a:xfrm>
            <a:off x="2438400" y="1409698"/>
            <a:ext cx="2782887" cy="1778527"/>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4191000" cy="1143000"/>
          </a:xfrm>
        </p:spPr>
        <p:txBody>
          <a:bodyPr>
            <a:normAutofit fontScale="90000"/>
          </a:bodyPr>
          <a:lstStyle/>
          <a:p>
            <a:r>
              <a:rPr lang="en-US" dirty="0" smtClean="0"/>
              <a:t>Literature Review</a:t>
            </a:r>
            <a:endParaRPr lang="en-US" dirty="0"/>
          </a:p>
        </p:txBody>
      </p:sp>
      <p:sp>
        <p:nvSpPr>
          <p:cNvPr id="3" name="Content Placeholder 2"/>
          <p:cNvSpPr>
            <a:spLocks noGrp="1"/>
          </p:cNvSpPr>
          <p:nvPr>
            <p:ph idx="1"/>
          </p:nvPr>
        </p:nvSpPr>
        <p:spPr>
          <a:xfrm>
            <a:off x="457200" y="1752600"/>
            <a:ext cx="3886200" cy="4693920"/>
          </a:xfrm>
        </p:spPr>
        <p:txBody>
          <a:bodyPr>
            <a:normAutofit/>
          </a:bodyPr>
          <a:lstStyle/>
          <a:p>
            <a:pPr marL="0" indent="0">
              <a:buNone/>
            </a:pPr>
            <a:r>
              <a:rPr lang="en-US" sz="4000" b="1" dirty="0" smtClean="0"/>
              <a:t>TED</a:t>
            </a:r>
            <a:r>
              <a:rPr lang="en-US" dirty="0" smtClean="0"/>
              <a:t> – A Turtle Excluder Device is a grid of metal bars that attaches to a trawl net, creating an opening that allows sea turtles and larger fish to escape. Small animals such as shrimp go between the bars and are caught in the end of the trawl.</a:t>
            </a:r>
            <a:endParaRPr lang="en-US" dirty="0"/>
          </a:p>
        </p:txBody>
      </p:sp>
      <p:pic>
        <p:nvPicPr>
          <p:cNvPr id="5" name="Picture 2" descr="http://www.sefsc.noaa.gov/labs/mississippi/images/loggerhead_ted-noaa.jpg"/>
          <p:cNvPicPr>
            <a:picLocks noChangeAspect="1" noChangeArrowheads="1"/>
          </p:cNvPicPr>
          <p:nvPr/>
        </p:nvPicPr>
        <p:blipFill>
          <a:blip r:embed="rId3" cstate="print">
            <a:extLst>
              <a:ext uri="{28A0092B-C50C-407E-A947-70E740481C1C}">
                <a14:useLocalDpi xmlns:a14="http://schemas.microsoft.com/office/drawing/2010/main" val="0"/>
              </a:ext>
            </a:extLst>
          </a:blip>
          <a:srcRect l="2758"/>
          <a:stretch>
            <a:fillRect/>
          </a:stretch>
        </p:blipFill>
        <p:spPr bwMode="auto">
          <a:xfrm>
            <a:off x="4724400" y="4191000"/>
            <a:ext cx="4248296" cy="245745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http://www.seaturtle.org/glossary/images/38.jpg"/>
          <p:cNvPicPr>
            <a:picLocks noChangeAspect="1" noChangeArrowheads="1"/>
          </p:cNvPicPr>
          <p:nvPr/>
        </p:nvPicPr>
        <p:blipFill>
          <a:blip r:embed="rId4" cstate="print"/>
          <a:srcRect l="7273" t="3874" r="5455" b="10896"/>
          <a:stretch>
            <a:fillRect/>
          </a:stretch>
        </p:blipFill>
        <p:spPr bwMode="auto">
          <a:xfrm>
            <a:off x="4724400" y="914400"/>
            <a:ext cx="4260273" cy="3124200"/>
          </a:xfrm>
          <a:prstGeom prst="rect">
            <a:avLst/>
          </a:prstGeom>
          <a:noFill/>
          <a:ln w="25400">
            <a:solidFill>
              <a:schemeClr val="accent1"/>
            </a:solidFill>
          </a:ln>
        </p:spPr>
      </p:pic>
    </p:spTree>
    <p:extLst>
      <p:ext uri="{BB962C8B-B14F-4D97-AF65-F5344CB8AC3E}">
        <p14:creationId xmlns:p14="http://schemas.microsoft.com/office/powerpoint/2010/main" val="774277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935480"/>
            <a:ext cx="8229600" cy="1417320"/>
          </a:xfrm>
        </p:spPr>
        <p:txBody>
          <a:bodyPr>
            <a:normAutofit fontScale="92500" lnSpcReduction="10000"/>
          </a:bodyPr>
          <a:lstStyle/>
          <a:p>
            <a:pPr marL="0" indent="0">
              <a:buNone/>
            </a:pPr>
            <a:r>
              <a:rPr lang="en-US" dirty="0"/>
              <a:t>Trawling activities by the fishing industry continue to be one of the most common non-natural causes of death for sea turtles, accounting for more than 80%  of deaths between 1990 and 2007 (</a:t>
            </a:r>
            <a:r>
              <a:rPr lang="en-US" dirty="0" err="1"/>
              <a:t>Finkbeiner</a:t>
            </a:r>
            <a:r>
              <a:rPr lang="en-US" dirty="0"/>
              <a:t> et al. 2011).    </a:t>
            </a:r>
          </a:p>
        </p:txBody>
      </p:sp>
      <p:pic>
        <p:nvPicPr>
          <p:cNvPr id="34818" name="Picture 2" descr="shrimp-boats"/>
          <p:cNvPicPr>
            <a:picLocks noChangeAspect="1" noChangeArrowheads="1"/>
          </p:cNvPicPr>
          <p:nvPr/>
        </p:nvPicPr>
        <p:blipFill>
          <a:blip r:embed="rId3" cstate="print"/>
          <a:srcRect/>
          <a:stretch>
            <a:fillRect/>
          </a:stretch>
        </p:blipFill>
        <p:spPr bwMode="auto">
          <a:xfrm>
            <a:off x="304800" y="3505200"/>
            <a:ext cx="8572500" cy="2857500"/>
          </a:xfrm>
          <a:prstGeom prst="rect">
            <a:avLst/>
          </a:prstGeom>
          <a:noFill/>
          <a:ln w="25400">
            <a:solidFill>
              <a:schemeClr val="accent1"/>
            </a:solidFill>
          </a:ln>
        </p:spPr>
      </p:pic>
    </p:spTree>
    <p:extLst>
      <p:ext uri="{BB962C8B-B14F-4D97-AF65-F5344CB8AC3E}">
        <p14:creationId xmlns:p14="http://schemas.microsoft.com/office/powerpoint/2010/main" val="77427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r>
              <a:rPr lang="en-US" dirty="0" smtClean="0"/>
              <a:t>Use fleet communication systems to respond to real-time bycatch hotspots</a:t>
            </a:r>
          </a:p>
          <a:p>
            <a:r>
              <a:rPr lang="en-US" dirty="0" smtClean="0"/>
              <a:t>Use of predictive modeling to identify areas for closure</a:t>
            </a:r>
          </a:p>
          <a:p>
            <a:r>
              <a:rPr lang="en-US" dirty="0" smtClean="0"/>
              <a:t>Identify combinations of environmental factors to predict sea turtle hotspots</a:t>
            </a:r>
          </a:p>
          <a:p>
            <a:r>
              <a:rPr lang="en-US" dirty="0" smtClean="0"/>
              <a:t>Setting maximum adult bycatch limits</a:t>
            </a:r>
          </a:p>
          <a:p>
            <a:r>
              <a:rPr lang="en-US" dirty="0" smtClean="0"/>
              <a:t>Reducing the size of the fishing fleet</a:t>
            </a:r>
          </a:p>
          <a:p>
            <a:r>
              <a:rPr lang="en-US" dirty="0" smtClean="0"/>
              <a:t>Using strandings to understand the spatial and temporal patterns of the mortality events</a:t>
            </a:r>
          </a:p>
          <a:p>
            <a:endParaRPr lang="en-US" dirty="0" smtClean="0"/>
          </a:p>
          <a:p>
            <a:endParaRPr lang="en-US" dirty="0" smtClean="0"/>
          </a:p>
          <a:p>
            <a:endParaRPr lang="en-US" dirty="0"/>
          </a:p>
        </p:txBody>
      </p:sp>
    </p:spTree>
    <p:extLst>
      <p:ext uri="{BB962C8B-B14F-4D97-AF65-F5344CB8AC3E}">
        <p14:creationId xmlns:p14="http://schemas.microsoft.com/office/powerpoint/2010/main" val="108745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Research Objectives</a:t>
            </a:r>
            <a:endParaRPr lang="en-US" dirty="0"/>
          </a:p>
        </p:txBody>
      </p:sp>
      <p:sp>
        <p:nvSpPr>
          <p:cNvPr id="3" name="Content Placeholder 2"/>
          <p:cNvSpPr>
            <a:spLocks noGrp="1"/>
          </p:cNvSpPr>
          <p:nvPr>
            <p:ph idx="1"/>
          </p:nvPr>
        </p:nvSpPr>
        <p:spPr>
          <a:xfrm>
            <a:off x="457200" y="1935480"/>
            <a:ext cx="8229600" cy="4617720"/>
          </a:xfrm>
        </p:spPr>
        <p:txBody>
          <a:bodyPr>
            <a:normAutofit/>
          </a:bodyPr>
          <a:lstStyle/>
          <a:p>
            <a:pPr marL="514350" lvl="0" indent="-514350">
              <a:spcAft>
                <a:spcPts val="1200"/>
              </a:spcAft>
              <a:buFont typeface="+mj-lt"/>
              <a:buAutoNum type="arabicPeriod"/>
            </a:pPr>
            <a:r>
              <a:rPr lang="en-US" dirty="0" smtClean="0"/>
              <a:t>What spatial patterns are present in the location of shrimp trawlers and sea turtle </a:t>
            </a:r>
            <a:r>
              <a:rPr lang="en-US" dirty="0" err="1" smtClean="0"/>
              <a:t>strandings</a:t>
            </a:r>
            <a:r>
              <a:rPr lang="en-US" dirty="0" smtClean="0"/>
              <a:t> on the Georgia coast from 1999 to 2013?  </a:t>
            </a:r>
          </a:p>
          <a:p>
            <a:pPr marL="514350" lvl="0" indent="-514350">
              <a:spcAft>
                <a:spcPts val="1200"/>
              </a:spcAft>
              <a:buFont typeface="+mj-lt"/>
              <a:buAutoNum type="arabicPeriod"/>
            </a:pPr>
            <a:r>
              <a:rPr lang="en-US" dirty="0" smtClean="0"/>
              <a:t>Do these patterns change as a function of covariates, such as boat size or cause of death?  </a:t>
            </a:r>
          </a:p>
          <a:p>
            <a:pPr marL="514350" lvl="0" indent="-514350">
              <a:spcAft>
                <a:spcPts val="1200"/>
              </a:spcAft>
              <a:buFont typeface="+mj-lt"/>
              <a:buAutoNum type="arabicPeriod"/>
            </a:pPr>
            <a:r>
              <a:rPr lang="en-US" dirty="0" smtClean="0"/>
              <a:t>How have the patterns changed over time? Do they vary with season? </a:t>
            </a:r>
          </a:p>
          <a:p>
            <a:pPr marL="514350" lvl="0" indent="-514350">
              <a:spcAft>
                <a:spcPts val="1200"/>
              </a:spcAft>
              <a:buFont typeface="+mj-lt"/>
              <a:buAutoNum type="arabicPeriod"/>
            </a:pPr>
            <a:r>
              <a:rPr lang="en-US" dirty="0" smtClean="0"/>
              <a:t>Are sea turtle strandings correlated with shrimping intensity or to TED violations?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Presentation Outline</a:t>
            </a:r>
            <a:endParaRPr lang="en-US" dirty="0"/>
          </a:p>
        </p:txBody>
      </p:sp>
      <p:sp>
        <p:nvSpPr>
          <p:cNvPr id="3" name="Content Placeholder 2"/>
          <p:cNvSpPr>
            <a:spLocks noGrp="1"/>
          </p:cNvSpPr>
          <p:nvPr>
            <p:ph idx="1"/>
          </p:nvPr>
        </p:nvSpPr>
        <p:spPr>
          <a:xfrm>
            <a:off x="1828800" y="1905000"/>
            <a:ext cx="6096000" cy="4648200"/>
          </a:xfrm>
        </p:spPr>
        <p:txBody>
          <a:bodyPr>
            <a:normAutofit/>
          </a:bodyPr>
          <a:lstStyle/>
          <a:p>
            <a:pPr>
              <a:buNone/>
            </a:pPr>
            <a:r>
              <a:rPr lang="en-US" sz="3600" dirty="0" smtClean="0"/>
              <a:t>Data sets</a:t>
            </a:r>
          </a:p>
          <a:p>
            <a:pPr lvl="1"/>
            <a:r>
              <a:rPr lang="en-US" sz="3600" dirty="0" smtClean="0"/>
              <a:t>Shrimp Trawler Locations</a:t>
            </a:r>
          </a:p>
          <a:p>
            <a:pPr lvl="1"/>
            <a:r>
              <a:rPr lang="en-US" sz="3600" dirty="0" smtClean="0"/>
              <a:t>Sea Turtle </a:t>
            </a:r>
            <a:r>
              <a:rPr lang="en-US" sz="3600" dirty="0" err="1" smtClean="0"/>
              <a:t>Strandings</a:t>
            </a:r>
            <a:endParaRPr lang="en-US" sz="3600" dirty="0" smtClean="0"/>
          </a:p>
          <a:p>
            <a:pPr lvl="1"/>
            <a:r>
              <a:rPr lang="en-US" sz="3600" dirty="0" smtClean="0"/>
              <a:t>Boat </a:t>
            </a:r>
            <a:r>
              <a:rPr lang="en-US" sz="3600" dirty="0" err="1" smtClean="0"/>
              <a:t>Boardings</a:t>
            </a:r>
            <a:r>
              <a:rPr lang="en-US" sz="3600" dirty="0" smtClean="0"/>
              <a:t> and TED Violations</a:t>
            </a:r>
          </a:p>
        </p:txBody>
      </p:sp>
    </p:spTree>
    <p:extLst>
      <p:ext uri="{BB962C8B-B14F-4D97-AF65-F5344CB8AC3E}">
        <p14:creationId xmlns:p14="http://schemas.microsoft.com/office/powerpoint/2010/main" val="334705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3352800" cy="1429512"/>
          </a:xfrm>
        </p:spPr>
        <p:txBody>
          <a:bodyPr>
            <a:normAutofit/>
          </a:bodyPr>
          <a:lstStyle/>
          <a:p>
            <a:r>
              <a:rPr lang="en-US" sz="3800" dirty="0" smtClean="0"/>
              <a:t>Data: Shrimp Trawler Surveys</a:t>
            </a:r>
            <a:endParaRPr lang="en-US" sz="3800" dirty="0"/>
          </a:p>
        </p:txBody>
      </p:sp>
      <p:pic>
        <p:nvPicPr>
          <p:cNvPr id="6" name="Picture 5" descr="TrawlsbySize.jpg"/>
          <p:cNvPicPr>
            <a:picLocks noChangeAspect="1"/>
          </p:cNvPicPr>
          <p:nvPr/>
        </p:nvPicPr>
        <p:blipFill>
          <a:blip r:embed="rId3" cstate="print"/>
          <a:stretch>
            <a:fillRect/>
          </a:stretch>
        </p:blipFill>
        <p:spPr>
          <a:xfrm>
            <a:off x="3314700" y="0"/>
            <a:ext cx="5829300" cy="6858000"/>
          </a:xfrm>
          <a:prstGeom prst="rect">
            <a:avLst/>
          </a:prstGeom>
        </p:spPr>
      </p:pic>
      <p:sp>
        <p:nvSpPr>
          <p:cNvPr id="7" name="TextBox 6"/>
          <p:cNvSpPr txBox="1"/>
          <p:nvPr/>
        </p:nvSpPr>
        <p:spPr>
          <a:xfrm>
            <a:off x="152400" y="2133600"/>
            <a:ext cx="3124200" cy="4447371"/>
          </a:xfrm>
          <a:prstGeom prst="rect">
            <a:avLst/>
          </a:prstGeom>
          <a:noFill/>
        </p:spPr>
        <p:txBody>
          <a:bodyPr wrap="square" rtlCol="0">
            <a:spAutoFit/>
          </a:bodyPr>
          <a:lstStyle/>
          <a:p>
            <a:pPr>
              <a:spcAft>
                <a:spcPts val="600"/>
              </a:spcAft>
              <a:buFont typeface="Arial" pitchFamily="34" charset="0"/>
              <a:buChar char="•"/>
            </a:pPr>
            <a:r>
              <a:rPr lang="en-US" sz="2000" dirty="0" smtClean="0"/>
              <a:t>Recorded from 1999 to 2012</a:t>
            </a:r>
          </a:p>
          <a:p>
            <a:pPr>
              <a:spcAft>
                <a:spcPts val="600"/>
              </a:spcAft>
              <a:buFont typeface="Arial" pitchFamily="34" charset="0"/>
              <a:buChar char="•"/>
            </a:pPr>
            <a:r>
              <a:rPr lang="en-US" sz="2000" dirty="0" smtClean="0"/>
              <a:t> A total of 7,906 locations for analysis</a:t>
            </a:r>
          </a:p>
          <a:p>
            <a:pPr>
              <a:spcAft>
                <a:spcPts val="600"/>
              </a:spcAft>
              <a:buFont typeface="Arial" pitchFamily="34" charset="0"/>
              <a:buChar char="•"/>
            </a:pPr>
            <a:r>
              <a:rPr lang="en-US" sz="2000" dirty="0" smtClean="0"/>
              <a:t> Grouped by seasons: early, mid and late</a:t>
            </a:r>
          </a:p>
          <a:p>
            <a:pPr>
              <a:spcAft>
                <a:spcPts val="600"/>
              </a:spcAft>
              <a:buFont typeface="Arial" pitchFamily="34" charset="0"/>
              <a:buChar char="•"/>
            </a:pPr>
            <a:r>
              <a:rPr lang="en-US" sz="2000" dirty="0" smtClean="0"/>
              <a:t> Also categorized by boat size: small, large, and extra-large</a:t>
            </a:r>
          </a:p>
          <a:p>
            <a:pPr>
              <a:spcAft>
                <a:spcPts val="600"/>
              </a:spcAft>
              <a:buFont typeface="Arial" pitchFamily="34" charset="0"/>
              <a:buChar char="•"/>
            </a:pPr>
            <a:r>
              <a:rPr lang="en-US" sz="2000" dirty="0" smtClean="0"/>
              <a:t> Most records fall into the early season and large boat categories</a:t>
            </a:r>
          </a:p>
          <a:p>
            <a:pPr>
              <a:buFont typeface="Arial" pitchFamily="34" charset="0"/>
              <a:buChar char="•"/>
            </a:pPr>
            <a:endParaRPr lang="en-US" dirty="0"/>
          </a:p>
        </p:txBody>
      </p:sp>
    </p:spTree>
    <p:extLst>
      <p:ext uri="{BB962C8B-B14F-4D97-AF65-F5344CB8AC3E}">
        <p14:creationId xmlns:p14="http://schemas.microsoft.com/office/powerpoint/2010/main" val="3934929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3108</TotalTime>
  <Words>549</Words>
  <Application>Microsoft Office PowerPoint</Application>
  <PresentationFormat>On-screen Show (4:3)</PresentationFormat>
  <Paragraphs>128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Constantia</vt:lpstr>
      <vt:lpstr>Times New Roman</vt:lpstr>
      <vt:lpstr>Wingdings 2</vt:lpstr>
      <vt:lpstr>Flow</vt:lpstr>
      <vt:lpstr>SPATIAL ANALYSIS OF SHRIMP TRAWLER SURVEYS &amp; SEA TURTLE STRANDINGS ON THE GEORGIA COAST</vt:lpstr>
      <vt:lpstr>Presentation Outline</vt:lpstr>
      <vt:lpstr>Georgia Sea Turtle Project</vt:lpstr>
      <vt:lpstr>Literature Review</vt:lpstr>
      <vt:lpstr>Literature Review</vt:lpstr>
      <vt:lpstr>Literature Review</vt:lpstr>
      <vt:lpstr>Research Objectives</vt:lpstr>
      <vt:lpstr>Presentation Outline</vt:lpstr>
      <vt:lpstr>Data: Shrimp Trawler Surveys</vt:lpstr>
      <vt:lpstr>Data: Sea Turtle Strandings</vt:lpstr>
      <vt:lpstr>Data: TED Violations</vt:lpstr>
      <vt:lpstr>Presentation Outline</vt:lpstr>
      <vt:lpstr>Methodology: Data Preparation</vt:lpstr>
      <vt:lpstr>Methodology: Data Preparation</vt:lpstr>
      <vt:lpstr>Methodology: Density Analysis</vt:lpstr>
      <vt:lpstr>Methodology: Density Analysis</vt:lpstr>
      <vt:lpstr>Methodology: Temporal Analysis</vt:lpstr>
      <vt:lpstr>Methodology: Distance Analysis</vt:lpstr>
      <vt:lpstr>Expected Outcomes</vt:lpstr>
      <vt:lpstr>QUESTIONS?</vt:lpstr>
    </vt:vector>
  </TitlesOfParts>
  <Company>Chatham County - Savannah MPC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Tybee Island Sea Turtle Project</dc:title>
  <dc:creator>Lara Hall</dc:creator>
  <cp:lastModifiedBy>Beth King</cp:lastModifiedBy>
  <cp:revision>115</cp:revision>
  <dcterms:created xsi:type="dcterms:W3CDTF">2012-04-13T18:07:23Z</dcterms:created>
  <dcterms:modified xsi:type="dcterms:W3CDTF">2013-12-18T23:37:56Z</dcterms:modified>
</cp:coreProperties>
</file>