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notesMasterIdLst>
    <p:notesMasterId r:id="rId31"/>
  </p:notesMasterIdLst>
  <p:handoutMasterIdLst>
    <p:handoutMasterId r:id="rId32"/>
  </p:handoutMasterIdLst>
  <p:sldIdLst>
    <p:sldId id="257" r:id="rId2"/>
    <p:sldId id="259" r:id="rId3"/>
    <p:sldId id="277" r:id="rId4"/>
    <p:sldId id="256" r:id="rId5"/>
    <p:sldId id="262" r:id="rId6"/>
    <p:sldId id="274" r:id="rId7"/>
    <p:sldId id="271" r:id="rId8"/>
    <p:sldId id="258" r:id="rId9"/>
    <p:sldId id="278" r:id="rId10"/>
    <p:sldId id="275" r:id="rId11"/>
    <p:sldId id="263" r:id="rId12"/>
    <p:sldId id="264" r:id="rId13"/>
    <p:sldId id="265" r:id="rId14"/>
    <p:sldId id="276" r:id="rId15"/>
    <p:sldId id="266" r:id="rId16"/>
    <p:sldId id="267" r:id="rId17"/>
    <p:sldId id="280" r:id="rId18"/>
    <p:sldId id="268" r:id="rId19"/>
    <p:sldId id="288" r:id="rId20"/>
    <p:sldId id="289" r:id="rId21"/>
    <p:sldId id="279" r:id="rId22"/>
    <p:sldId id="290" r:id="rId23"/>
    <p:sldId id="291" r:id="rId24"/>
    <p:sldId id="269" r:id="rId25"/>
    <p:sldId id="282" r:id="rId26"/>
    <p:sldId id="283" r:id="rId27"/>
    <p:sldId id="286" r:id="rId28"/>
    <p:sldId id="287" r:id="rId29"/>
    <p:sldId id="260"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7" autoAdjust="0"/>
    <p:restoredTop sz="84524" autoAdjust="0"/>
  </p:normalViewPr>
  <p:slideViewPr>
    <p:cSldViewPr>
      <p:cViewPr>
        <p:scale>
          <a:sx n="90" d="100"/>
          <a:sy n="90" d="100"/>
        </p:scale>
        <p:origin x="-2298" y="-5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3156" y="-10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F43337C-E7B0-4137-A492-BEADA6770613}" type="datetimeFigureOut">
              <a:rPr lang="en-US" smtClean="0"/>
              <a:pPr/>
              <a:t>5/5/2014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E866E52-92AB-4E47-A4F4-07A20E47CDD9}" type="slidenum">
              <a:rPr lang="en-US" smtClean="0"/>
              <a:pPr/>
              <a:t>‹#›</a:t>
            </a:fld>
            <a:endParaRPr lang="en-US"/>
          </a:p>
        </p:txBody>
      </p:sp>
    </p:spTree>
    <p:extLst>
      <p:ext uri="{BB962C8B-B14F-4D97-AF65-F5344CB8AC3E}">
        <p14:creationId xmlns="" xmlns:p14="http://schemas.microsoft.com/office/powerpoint/2010/main" val="35105515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8F44365-58FB-4C68-8791-E9A964352B6E}" type="datetimeFigureOut">
              <a:rPr lang="en-US" smtClean="0"/>
              <a:pPr/>
              <a:t>5/5/2014</a:t>
            </a:fld>
            <a:endParaRPr lang="en-US"/>
          </a:p>
        </p:txBody>
      </p:sp>
      <p:sp>
        <p:nvSpPr>
          <p:cNvPr id="4" name="Slide Image Placeholder 3"/>
          <p:cNvSpPr>
            <a:spLocks noGrp="1" noRot="1" noChangeAspect="1"/>
          </p:cNvSpPr>
          <p:nvPr>
            <p:ph type="sldImg" idx="2"/>
          </p:nvPr>
        </p:nvSpPr>
        <p:spPr>
          <a:xfrm>
            <a:off x="228600" y="533400"/>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228600" y="4114800"/>
            <a:ext cx="6553200" cy="4724400"/>
          </a:xfrm>
          <a:prstGeom prst="rect">
            <a:avLst/>
          </a:prstGeom>
        </p:spPr>
        <p:txBody>
          <a:bodyPr vert="horz" lIns="93177" tIns="46589" rIns="93177" bIns="465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F9324E3-7616-4E17-8562-7D3BE56D90F6}" type="slidenum">
              <a:rPr lang="en-US" smtClean="0"/>
              <a:pPr/>
              <a:t>‹#›</a:t>
            </a:fld>
            <a:endParaRPr lang="en-US"/>
          </a:p>
        </p:txBody>
      </p:sp>
    </p:spTree>
    <p:extLst>
      <p:ext uri="{BB962C8B-B14F-4D97-AF65-F5344CB8AC3E}">
        <p14:creationId xmlns="" xmlns:p14="http://schemas.microsoft.com/office/powerpoint/2010/main" val="3997675537"/>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baseline="0">
        <a:solidFill>
          <a:schemeClr val="tx1"/>
        </a:solidFill>
        <a:latin typeface="+mn-lt"/>
        <a:ea typeface="+mn-ea"/>
        <a:cs typeface="+mn-cs"/>
      </a:defRPr>
    </a:lvl1pPr>
    <a:lvl2pPr marL="457200" algn="l" defTabSz="914400" rtl="0" eaLnBrk="1" latinLnBrk="0" hangingPunct="1">
      <a:defRPr sz="1400" kern="1200" baseline="0">
        <a:solidFill>
          <a:schemeClr val="tx1"/>
        </a:solidFill>
        <a:latin typeface="+mn-lt"/>
        <a:ea typeface="+mn-ea"/>
        <a:cs typeface="+mn-cs"/>
      </a:defRPr>
    </a:lvl2pPr>
    <a:lvl3pPr marL="914400" algn="l" defTabSz="914400" rtl="0" eaLnBrk="1" latinLnBrk="0" hangingPunct="1">
      <a:defRPr sz="1400" kern="1200" baseline="0">
        <a:solidFill>
          <a:schemeClr val="tx1"/>
        </a:solidFill>
        <a:latin typeface="+mn-lt"/>
        <a:ea typeface="+mn-ea"/>
        <a:cs typeface="+mn-cs"/>
      </a:defRPr>
    </a:lvl3pPr>
    <a:lvl4pPr marL="1371600" algn="l" defTabSz="914400" rtl="0" eaLnBrk="1" latinLnBrk="0" hangingPunct="1">
      <a:defRPr sz="1400" kern="1200" baseline="0">
        <a:solidFill>
          <a:schemeClr val="tx1"/>
        </a:solidFill>
        <a:latin typeface="+mn-lt"/>
        <a:ea typeface="+mn-ea"/>
        <a:cs typeface="+mn-cs"/>
      </a:defRPr>
    </a:lvl4pPr>
    <a:lvl5pPr marL="1828800" algn="l" defTabSz="914400" rtl="0" eaLnBrk="1" latinLnBrk="0" hangingPunct="1">
      <a:defRPr sz="1400" kern="1200" baseline="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
        <p:nvSpPr>
          <p:cNvPr id="4" name="Slide Number Placeholder 3"/>
          <p:cNvSpPr>
            <a:spLocks noGrp="1"/>
          </p:cNvSpPr>
          <p:nvPr>
            <p:ph type="sldNum" sz="quarter" idx="10"/>
          </p:nvPr>
        </p:nvSpPr>
        <p:spPr/>
        <p:txBody>
          <a:bodyPr/>
          <a:lstStyle/>
          <a:p>
            <a:fld id="{6F9324E3-7616-4E17-8562-7D3BE56D90F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
        <p:nvSpPr>
          <p:cNvPr id="4" name="Slide Number Placeholder 3"/>
          <p:cNvSpPr>
            <a:spLocks noGrp="1"/>
          </p:cNvSpPr>
          <p:nvPr>
            <p:ph type="sldNum" sz="quarter" idx="10"/>
          </p:nvPr>
        </p:nvSpPr>
        <p:spPr/>
        <p:txBody>
          <a:bodyPr/>
          <a:lstStyle/>
          <a:p>
            <a:fld id="{6F9324E3-7616-4E17-8562-7D3BE56D90F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9324E3-7616-4E17-8562-7D3BE56D90F6}" type="slidenum">
              <a:rPr lang="en-US" smtClean="0"/>
              <a:pPr/>
              <a:t>11</a:t>
            </a:fld>
            <a:endParaRPr lang="en-US"/>
          </a:p>
        </p:txBody>
      </p:sp>
    </p:spTree>
    <p:extLst>
      <p:ext uri="{BB962C8B-B14F-4D97-AF65-F5344CB8AC3E}">
        <p14:creationId xmlns="" xmlns:p14="http://schemas.microsoft.com/office/powerpoint/2010/main" val="333497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9324E3-7616-4E17-8562-7D3BE56D90F6}" type="slidenum">
              <a:rPr lang="en-US" smtClean="0"/>
              <a:pPr/>
              <a:t>12</a:t>
            </a:fld>
            <a:endParaRPr lang="en-US"/>
          </a:p>
        </p:txBody>
      </p:sp>
    </p:spTree>
    <p:extLst>
      <p:ext uri="{BB962C8B-B14F-4D97-AF65-F5344CB8AC3E}">
        <p14:creationId xmlns="" xmlns:p14="http://schemas.microsoft.com/office/powerpoint/2010/main" val="3979906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9324E3-7616-4E17-8562-7D3BE56D90F6}" type="slidenum">
              <a:rPr lang="en-US" smtClean="0"/>
              <a:pPr/>
              <a:t>13</a:t>
            </a:fld>
            <a:endParaRPr lang="en-US"/>
          </a:p>
        </p:txBody>
      </p:sp>
    </p:spTree>
    <p:extLst>
      <p:ext uri="{BB962C8B-B14F-4D97-AF65-F5344CB8AC3E}">
        <p14:creationId xmlns="" xmlns:p14="http://schemas.microsoft.com/office/powerpoint/2010/main" val="3368138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p:txBody>
      </p:sp>
      <p:sp>
        <p:nvSpPr>
          <p:cNvPr id="4" name="Slide Number Placeholder 3"/>
          <p:cNvSpPr>
            <a:spLocks noGrp="1"/>
          </p:cNvSpPr>
          <p:nvPr>
            <p:ph type="sldNum" sz="quarter" idx="10"/>
          </p:nvPr>
        </p:nvSpPr>
        <p:spPr/>
        <p:txBody>
          <a:bodyPr/>
          <a:lstStyle/>
          <a:p>
            <a:fld id="{6F9324E3-7616-4E17-8562-7D3BE56D90F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sz="1200" dirty="0"/>
          </a:p>
        </p:txBody>
      </p:sp>
      <p:sp>
        <p:nvSpPr>
          <p:cNvPr id="4" name="Slide Number Placeholder 3"/>
          <p:cNvSpPr>
            <a:spLocks noGrp="1"/>
          </p:cNvSpPr>
          <p:nvPr>
            <p:ph type="sldNum" sz="quarter" idx="10"/>
          </p:nvPr>
        </p:nvSpPr>
        <p:spPr/>
        <p:txBody>
          <a:bodyPr/>
          <a:lstStyle/>
          <a:p>
            <a:fld id="{6F9324E3-7616-4E17-8562-7D3BE56D90F6}"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9324E3-7616-4E17-8562-7D3BE56D90F6}" type="slidenum">
              <a:rPr lang="en-US" smtClean="0"/>
              <a:pPr/>
              <a:t>16</a:t>
            </a:fld>
            <a:endParaRPr lang="en-US"/>
          </a:p>
        </p:txBody>
      </p:sp>
    </p:spTree>
    <p:extLst>
      <p:ext uri="{BB962C8B-B14F-4D97-AF65-F5344CB8AC3E}">
        <p14:creationId xmlns="" xmlns:p14="http://schemas.microsoft.com/office/powerpoint/2010/main" val="781415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9324E3-7616-4E17-8562-7D3BE56D90F6}" type="slidenum">
              <a:rPr lang="en-US" smtClean="0"/>
              <a:pPr/>
              <a:t>17</a:t>
            </a:fld>
            <a:endParaRPr lang="en-US"/>
          </a:p>
        </p:txBody>
      </p:sp>
    </p:spTree>
    <p:extLst>
      <p:ext uri="{BB962C8B-B14F-4D97-AF65-F5344CB8AC3E}">
        <p14:creationId xmlns="" xmlns:p14="http://schemas.microsoft.com/office/powerpoint/2010/main" val="781415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9324E3-7616-4E17-8562-7D3BE56D90F6}" type="slidenum">
              <a:rPr lang="en-US" smtClean="0"/>
              <a:pPr/>
              <a:t>18</a:t>
            </a:fld>
            <a:endParaRPr lang="en-US"/>
          </a:p>
        </p:txBody>
      </p:sp>
    </p:spTree>
    <p:extLst>
      <p:ext uri="{BB962C8B-B14F-4D97-AF65-F5344CB8AC3E}">
        <p14:creationId xmlns="" xmlns:p14="http://schemas.microsoft.com/office/powerpoint/2010/main" val="1272102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9324E3-7616-4E17-8562-7D3BE56D90F6}" type="slidenum">
              <a:rPr lang="en-US" smtClean="0"/>
              <a:pPr/>
              <a:t>19</a:t>
            </a:fld>
            <a:endParaRPr lang="en-US"/>
          </a:p>
        </p:txBody>
      </p:sp>
    </p:spTree>
    <p:extLst>
      <p:ext uri="{BB962C8B-B14F-4D97-AF65-F5344CB8AC3E}">
        <p14:creationId xmlns="" xmlns:p14="http://schemas.microsoft.com/office/powerpoint/2010/main" val="781415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
        <p:nvSpPr>
          <p:cNvPr id="4" name="Slide Number Placeholder 3"/>
          <p:cNvSpPr>
            <a:spLocks noGrp="1"/>
          </p:cNvSpPr>
          <p:nvPr>
            <p:ph type="sldNum" sz="quarter" idx="10"/>
          </p:nvPr>
        </p:nvSpPr>
        <p:spPr/>
        <p:txBody>
          <a:bodyPr/>
          <a:lstStyle/>
          <a:p>
            <a:fld id="{6F9324E3-7616-4E17-8562-7D3BE56D90F6}"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9324E3-7616-4E17-8562-7D3BE56D90F6}" type="slidenum">
              <a:rPr lang="en-US" smtClean="0"/>
              <a:pPr/>
              <a:t>20</a:t>
            </a:fld>
            <a:endParaRPr lang="en-US"/>
          </a:p>
        </p:txBody>
      </p:sp>
    </p:spTree>
    <p:extLst>
      <p:ext uri="{BB962C8B-B14F-4D97-AF65-F5344CB8AC3E}">
        <p14:creationId xmlns="" xmlns:p14="http://schemas.microsoft.com/office/powerpoint/2010/main" val="781415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9324E3-7616-4E17-8562-7D3BE56D90F6}" type="slidenum">
              <a:rPr lang="en-US" smtClean="0"/>
              <a:pPr/>
              <a:t>21</a:t>
            </a:fld>
            <a:endParaRPr lang="en-US"/>
          </a:p>
        </p:txBody>
      </p:sp>
    </p:spTree>
    <p:extLst>
      <p:ext uri="{BB962C8B-B14F-4D97-AF65-F5344CB8AC3E}">
        <p14:creationId xmlns="" xmlns:p14="http://schemas.microsoft.com/office/powerpoint/2010/main" val="781415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9324E3-7616-4E17-8562-7D3BE56D90F6}" type="slidenum">
              <a:rPr lang="en-US" smtClean="0"/>
              <a:pPr/>
              <a:t>22</a:t>
            </a:fld>
            <a:endParaRPr lang="en-US"/>
          </a:p>
        </p:txBody>
      </p:sp>
    </p:spTree>
    <p:extLst>
      <p:ext uri="{BB962C8B-B14F-4D97-AF65-F5344CB8AC3E}">
        <p14:creationId xmlns="" xmlns:p14="http://schemas.microsoft.com/office/powerpoint/2010/main" val="781415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9324E3-7616-4E17-8562-7D3BE56D90F6}" type="slidenum">
              <a:rPr lang="en-US" smtClean="0"/>
              <a:pPr/>
              <a:t>23</a:t>
            </a:fld>
            <a:endParaRPr lang="en-US"/>
          </a:p>
        </p:txBody>
      </p:sp>
    </p:spTree>
    <p:extLst>
      <p:ext uri="{BB962C8B-B14F-4D97-AF65-F5344CB8AC3E}">
        <p14:creationId xmlns="" xmlns:p14="http://schemas.microsoft.com/office/powerpoint/2010/main" val="781415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fld id="{6F9324E3-7616-4E17-8562-7D3BE56D90F6}" type="slidenum">
              <a:rPr lang="en-US" smtClean="0"/>
              <a:pPr/>
              <a:t>24</a:t>
            </a:fld>
            <a:endParaRPr lang="en-US"/>
          </a:p>
        </p:txBody>
      </p:sp>
    </p:spTree>
    <p:extLst>
      <p:ext uri="{BB962C8B-B14F-4D97-AF65-F5344CB8AC3E}">
        <p14:creationId xmlns="" xmlns:p14="http://schemas.microsoft.com/office/powerpoint/2010/main" val="3330956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fld id="{6F9324E3-7616-4E17-8562-7D3BE56D90F6}" type="slidenum">
              <a:rPr lang="en-US" smtClean="0"/>
              <a:pPr/>
              <a:t>25</a:t>
            </a:fld>
            <a:endParaRPr lang="en-US"/>
          </a:p>
        </p:txBody>
      </p:sp>
    </p:spTree>
    <p:extLst>
      <p:ext uri="{BB962C8B-B14F-4D97-AF65-F5344CB8AC3E}">
        <p14:creationId xmlns="" xmlns:p14="http://schemas.microsoft.com/office/powerpoint/2010/main" val="3330956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fld id="{6F9324E3-7616-4E17-8562-7D3BE56D90F6}" type="slidenum">
              <a:rPr lang="en-US" smtClean="0"/>
              <a:pPr/>
              <a:t>26</a:t>
            </a:fld>
            <a:endParaRPr lang="en-US"/>
          </a:p>
        </p:txBody>
      </p:sp>
    </p:spTree>
    <p:extLst>
      <p:ext uri="{BB962C8B-B14F-4D97-AF65-F5344CB8AC3E}">
        <p14:creationId xmlns="" xmlns:p14="http://schemas.microsoft.com/office/powerpoint/2010/main" val="3330956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9324E3-7616-4E17-8562-7D3BE56D90F6}" type="slidenum">
              <a:rPr lang="en-US" smtClean="0"/>
              <a:pPr/>
              <a:t>27</a:t>
            </a:fld>
            <a:endParaRPr lang="en-US"/>
          </a:p>
        </p:txBody>
      </p:sp>
    </p:spTree>
    <p:extLst>
      <p:ext uri="{BB962C8B-B14F-4D97-AF65-F5344CB8AC3E}">
        <p14:creationId xmlns="" xmlns:p14="http://schemas.microsoft.com/office/powerpoint/2010/main" val="781415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9324E3-7616-4E17-8562-7D3BE56D90F6}"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9324E3-7616-4E17-8562-7D3BE56D90F6}"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6F9324E3-7616-4E17-8562-7D3BE56D90F6}"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dirty="0"/>
          </a:p>
        </p:txBody>
      </p:sp>
      <p:sp>
        <p:nvSpPr>
          <p:cNvPr id="4" name="Slide Number Placeholder 3"/>
          <p:cNvSpPr>
            <a:spLocks noGrp="1"/>
          </p:cNvSpPr>
          <p:nvPr>
            <p:ph type="sldNum" sz="quarter" idx="10"/>
          </p:nvPr>
        </p:nvSpPr>
        <p:spPr/>
        <p:txBody>
          <a:bodyPr/>
          <a:lstStyle/>
          <a:p>
            <a:fld id="{6F9324E3-7616-4E17-8562-7D3BE56D90F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114800"/>
            <a:ext cx="6553200" cy="4876800"/>
          </a:xfrm>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F9324E3-7616-4E17-8562-7D3BE56D90F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191000"/>
            <a:ext cx="6553200" cy="4800600"/>
          </a:xfrm>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800" dirty="0" smtClean="0"/>
          </a:p>
        </p:txBody>
      </p:sp>
      <p:sp>
        <p:nvSpPr>
          <p:cNvPr id="4" name="Slide Number Placeholder 3"/>
          <p:cNvSpPr>
            <a:spLocks noGrp="1"/>
          </p:cNvSpPr>
          <p:nvPr>
            <p:ph type="sldNum" sz="quarter" idx="10"/>
          </p:nvPr>
        </p:nvSpPr>
        <p:spPr/>
        <p:txBody>
          <a:bodyPr/>
          <a:lstStyle/>
          <a:p>
            <a:fld id="{6F9324E3-7616-4E17-8562-7D3BE56D90F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304800"/>
            <a:ext cx="4760913" cy="3570288"/>
          </a:xfrm>
        </p:spPr>
      </p:sp>
      <p:sp>
        <p:nvSpPr>
          <p:cNvPr id="3" name="Notes Placeholder 2"/>
          <p:cNvSpPr>
            <a:spLocks noGrp="1"/>
          </p:cNvSpPr>
          <p:nvPr>
            <p:ph type="body" idx="1"/>
          </p:nvPr>
        </p:nvSpPr>
        <p:spPr>
          <a:xfrm>
            <a:off x="304800" y="3962400"/>
            <a:ext cx="6400800" cy="4953000"/>
          </a:xfrm>
        </p:spPr>
        <p:txBody>
          <a:bodyPr>
            <a:noAutofit/>
          </a:bodyPr>
          <a:lstStyle/>
          <a:p>
            <a:endParaRPr lang="en-US" sz="1100" dirty="0" smtClean="0"/>
          </a:p>
        </p:txBody>
      </p:sp>
      <p:sp>
        <p:nvSpPr>
          <p:cNvPr id="4" name="Slide Number Placeholder 3"/>
          <p:cNvSpPr>
            <a:spLocks noGrp="1"/>
          </p:cNvSpPr>
          <p:nvPr>
            <p:ph type="sldNum" sz="quarter" idx="10"/>
          </p:nvPr>
        </p:nvSpPr>
        <p:spPr/>
        <p:txBody>
          <a:bodyPr/>
          <a:lstStyle/>
          <a:p>
            <a:fld id="{6F9324E3-7616-4E17-8562-7D3BE56D90F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6F9324E3-7616-4E17-8562-7D3BE56D90F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9324E3-7616-4E17-8562-7D3BE56D90F6}" type="slidenum">
              <a:rPr lang="en-US" smtClean="0"/>
              <a:pPr/>
              <a:t>9</a:t>
            </a:fld>
            <a:endParaRPr lang="en-US"/>
          </a:p>
        </p:txBody>
      </p:sp>
    </p:spTree>
    <p:extLst>
      <p:ext uri="{BB962C8B-B14F-4D97-AF65-F5344CB8AC3E}">
        <p14:creationId xmlns="" xmlns:p14="http://schemas.microsoft.com/office/powerpoint/2010/main" val="384899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FB325C60-3867-4ECF-8CD7-10C2CD205DDC}" type="datetimeFigureOut">
              <a:rPr lang="en-US" smtClean="0"/>
              <a:pPr/>
              <a:t>5/5/2014</a:t>
            </a:fld>
            <a:endParaRPr lang="en-US"/>
          </a:p>
        </p:txBody>
      </p:sp>
      <p:sp>
        <p:nvSpPr>
          <p:cNvPr id="16" name="Slide Number Placeholder 15"/>
          <p:cNvSpPr>
            <a:spLocks noGrp="1"/>
          </p:cNvSpPr>
          <p:nvPr>
            <p:ph type="sldNum" sz="quarter" idx="11"/>
          </p:nvPr>
        </p:nvSpPr>
        <p:spPr/>
        <p:txBody>
          <a:bodyPr/>
          <a:lstStyle/>
          <a:p>
            <a:fld id="{78363CD6-5975-4994-935A-AE397840A0E9}"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B325C60-3867-4ECF-8CD7-10C2CD205DDC}" type="datetimeFigureOut">
              <a:rPr lang="en-US" smtClean="0"/>
              <a:pPr/>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63CD6-5975-4994-935A-AE397840A0E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B325C60-3867-4ECF-8CD7-10C2CD205DDC}" type="datetimeFigureOut">
              <a:rPr lang="en-US" smtClean="0"/>
              <a:pPr/>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63CD6-5975-4994-935A-AE397840A0E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FB325C60-3867-4ECF-8CD7-10C2CD205DDC}" type="datetimeFigureOut">
              <a:rPr lang="en-US" smtClean="0"/>
              <a:pPr/>
              <a:t>5/5/2014</a:t>
            </a:fld>
            <a:endParaRPr lang="en-US"/>
          </a:p>
        </p:txBody>
      </p:sp>
      <p:sp>
        <p:nvSpPr>
          <p:cNvPr id="15" name="Slide Number Placeholder 14"/>
          <p:cNvSpPr>
            <a:spLocks noGrp="1"/>
          </p:cNvSpPr>
          <p:nvPr>
            <p:ph type="sldNum" sz="quarter" idx="15"/>
          </p:nvPr>
        </p:nvSpPr>
        <p:spPr/>
        <p:txBody>
          <a:bodyPr/>
          <a:lstStyle>
            <a:lvl1pPr algn="ctr">
              <a:defRPr/>
            </a:lvl1pPr>
          </a:lstStyle>
          <a:p>
            <a:fld id="{78363CD6-5975-4994-935A-AE397840A0E9}"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B325C60-3867-4ECF-8CD7-10C2CD205DDC}" type="datetimeFigureOut">
              <a:rPr lang="en-US" smtClean="0"/>
              <a:pPr/>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63CD6-5975-4994-935A-AE397840A0E9}"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B325C60-3867-4ECF-8CD7-10C2CD205DDC}" type="datetimeFigureOut">
              <a:rPr lang="en-US" smtClean="0"/>
              <a:pPr/>
              <a:t>5/5/2014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363CD6-5975-4994-935A-AE397840A0E9}"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8363CD6-5975-4994-935A-AE397840A0E9}"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FB325C60-3867-4ECF-8CD7-10C2CD205DDC}" type="datetimeFigureOut">
              <a:rPr lang="en-US" smtClean="0"/>
              <a:pPr/>
              <a:t>5/5/2014</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B325C60-3867-4ECF-8CD7-10C2CD205DDC}" type="datetimeFigureOut">
              <a:rPr lang="en-US" smtClean="0"/>
              <a:pPr/>
              <a:t>5/5/2014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363CD6-5975-4994-935A-AE397840A0E9}"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25C60-3867-4ECF-8CD7-10C2CD205DDC}" type="datetimeFigureOut">
              <a:rPr lang="en-US" smtClean="0"/>
              <a:pPr/>
              <a:t>5/5/2014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363CD6-5975-4994-935A-AE397840A0E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FB325C60-3867-4ECF-8CD7-10C2CD205DDC}" type="datetimeFigureOut">
              <a:rPr lang="en-US" smtClean="0"/>
              <a:pPr/>
              <a:t>5/5/2014</a:t>
            </a:fld>
            <a:endParaRPr lang="en-US"/>
          </a:p>
        </p:txBody>
      </p:sp>
      <p:sp>
        <p:nvSpPr>
          <p:cNvPr id="9" name="Slide Number Placeholder 8"/>
          <p:cNvSpPr>
            <a:spLocks noGrp="1"/>
          </p:cNvSpPr>
          <p:nvPr>
            <p:ph type="sldNum" sz="quarter" idx="15"/>
          </p:nvPr>
        </p:nvSpPr>
        <p:spPr/>
        <p:txBody>
          <a:bodyPr/>
          <a:lstStyle/>
          <a:p>
            <a:fld id="{78363CD6-5975-4994-935A-AE397840A0E9}"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FB325C60-3867-4ECF-8CD7-10C2CD205DDC}" type="datetimeFigureOut">
              <a:rPr lang="en-US" smtClean="0"/>
              <a:pPr/>
              <a:t>5/5/2014</a:t>
            </a:fld>
            <a:endParaRPr lang="en-US"/>
          </a:p>
        </p:txBody>
      </p:sp>
      <p:sp>
        <p:nvSpPr>
          <p:cNvPr id="9" name="Slide Number Placeholder 8"/>
          <p:cNvSpPr>
            <a:spLocks noGrp="1"/>
          </p:cNvSpPr>
          <p:nvPr>
            <p:ph type="sldNum" sz="quarter" idx="11"/>
          </p:nvPr>
        </p:nvSpPr>
        <p:spPr/>
        <p:txBody>
          <a:bodyPr/>
          <a:lstStyle/>
          <a:p>
            <a:fld id="{78363CD6-5975-4994-935A-AE397840A0E9}"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FB325C60-3867-4ECF-8CD7-10C2CD205DDC}" type="datetimeFigureOut">
              <a:rPr lang="en-US" smtClean="0"/>
              <a:pPr/>
              <a:t>5/5/2014</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8363CD6-5975-4994-935A-AE397840A0E9}"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4294967295"/>
          </p:nvPr>
        </p:nvSpPr>
        <p:spPr>
          <a:xfrm>
            <a:off x="533400" y="6096000"/>
            <a:ext cx="8077200" cy="381000"/>
          </a:xfrm>
        </p:spPr>
        <p:txBody>
          <a:bodyPr>
            <a:normAutofit fontScale="85000" lnSpcReduction="20000"/>
          </a:bodyPr>
          <a:lstStyle/>
          <a:p>
            <a:pPr algn="ctr">
              <a:buNone/>
            </a:pPr>
            <a:r>
              <a:rPr lang="en-US" b="1" dirty="0" err="1" smtClean="0"/>
              <a:t>Esri</a:t>
            </a:r>
            <a:r>
              <a:rPr lang="en-US" b="1" dirty="0" smtClean="0"/>
              <a:t> Southeast User Conference  •  Lara Hall   •  May 5, 2014</a:t>
            </a:r>
            <a:endParaRPr lang="en-US" dirty="0"/>
          </a:p>
        </p:txBody>
      </p:sp>
      <p:sp>
        <p:nvSpPr>
          <p:cNvPr id="4" name="Title 3"/>
          <p:cNvSpPr>
            <a:spLocks noGrp="1"/>
          </p:cNvSpPr>
          <p:nvPr>
            <p:ph type="ctrTitle" idx="4294967295"/>
          </p:nvPr>
        </p:nvSpPr>
        <p:spPr>
          <a:xfrm>
            <a:off x="0" y="0"/>
            <a:ext cx="9144000" cy="1676400"/>
          </a:xfrm>
        </p:spPr>
        <p:txBody>
          <a:bodyPr>
            <a:noAutofit/>
          </a:bodyPr>
          <a:lstStyle/>
          <a:p>
            <a:pPr algn="ctr"/>
            <a:r>
              <a:rPr lang="en-US" sz="4000" dirty="0" smtClean="0"/>
              <a:t>SPATIAL ANALYSIS  FOR SEA TURTLE CONSERVATION IN GEORGIA</a:t>
            </a:r>
            <a:endParaRPr lang="en-US" dirty="0"/>
          </a:p>
        </p:txBody>
      </p:sp>
      <p:pic>
        <p:nvPicPr>
          <p:cNvPr id="1026" name="Picture 2" descr="20130715_062556"/>
          <p:cNvPicPr>
            <a:picLocks noChangeAspect="1" noChangeArrowheads="1"/>
          </p:cNvPicPr>
          <p:nvPr/>
        </p:nvPicPr>
        <p:blipFill>
          <a:blip r:embed="rId3" cstate="print"/>
          <a:srcRect/>
          <a:stretch>
            <a:fillRect/>
          </a:stretch>
        </p:blipFill>
        <p:spPr bwMode="auto">
          <a:xfrm>
            <a:off x="2724150" y="1905000"/>
            <a:ext cx="3695700" cy="2774350"/>
          </a:xfrm>
          <a:prstGeom prst="rect">
            <a:avLst/>
          </a:prstGeom>
          <a:noFill/>
          <a:ln w="12700">
            <a:solidFill>
              <a:schemeClr val="accent1"/>
            </a:solidFill>
            <a:miter lim="800000"/>
            <a:headEnd/>
            <a:tailEnd/>
          </a:ln>
        </p:spPr>
      </p:pic>
      <p:pic>
        <p:nvPicPr>
          <p:cNvPr id="6" name="Picture 7"/>
          <p:cNvPicPr>
            <a:picLocks noChangeAspect="1" noChangeArrowheads="1"/>
          </p:cNvPicPr>
          <p:nvPr/>
        </p:nvPicPr>
        <p:blipFill>
          <a:blip r:embed="rId4" cstate="print"/>
          <a:srcRect/>
          <a:stretch>
            <a:fillRect/>
          </a:stretch>
        </p:blipFill>
        <p:spPr bwMode="auto">
          <a:xfrm>
            <a:off x="6097025" y="4953000"/>
            <a:ext cx="990600" cy="1017512"/>
          </a:xfrm>
          <a:prstGeom prst="rect">
            <a:avLst/>
          </a:prstGeom>
          <a:noFill/>
          <a:ln w="9525" algn="in">
            <a:noFill/>
            <a:miter lim="800000"/>
            <a:headEnd/>
            <a:tailEnd/>
          </a:ln>
          <a:effectLst/>
        </p:spPr>
      </p:pic>
      <p:pic>
        <p:nvPicPr>
          <p:cNvPr id="7" name="Picture 9" descr="dnr-resources-logo"/>
          <p:cNvPicPr>
            <a:picLocks noChangeAspect="1" noChangeArrowheads="1"/>
          </p:cNvPicPr>
          <p:nvPr/>
        </p:nvPicPr>
        <p:blipFill>
          <a:blip r:embed="rId5" cstate="print"/>
          <a:srcRect/>
          <a:stretch>
            <a:fillRect/>
          </a:stretch>
        </p:blipFill>
        <p:spPr bwMode="auto">
          <a:xfrm>
            <a:off x="557814" y="4964816"/>
            <a:ext cx="838200" cy="1005696"/>
          </a:xfrm>
          <a:prstGeom prst="rect">
            <a:avLst/>
          </a:prstGeom>
          <a:noFill/>
          <a:ln w="9525" algn="in">
            <a:noFill/>
            <a:miter lim="800000"/>
            <a:headEnd/>
            <a:tailEnd/>
          </a:ln>
        </p:spPr>
      </p:pic>
      <p:pic>
        <p:nvPicPr>
          <p:cNvPr id="8" name="Picture 10" descr="Penn State - University Park, PA"/>
          <p:cNvPicPr>
            <a:picLocks noChangeAspect="1" noChangeArrowheads="1"/>
          </p:cNvPicPr>
          <p:nvPr/>
        </p:nvPicPr>
        <p:blipFill>
          <a:blip r:embed="rId6" cstate="print"/>
          <a:srcRect/>
          <a:stretch>
            <a:fillRect/>
          </a:stretch>
        </p:blipFill>
        <p:spPr bwMode="auto">
          <a:xfrm>
            <a:off x="1928388" y="4991730"/>
            <a:ext cx="990600" cy="990600"/>
          </a:xfrm>
          <a:prstGeom prst="rect">
            <a:avLst/>
          </a:prstGeom>
          <a:noFill/>
          <a:ln w="9525" algn="in">
            <a:noFill/>
            <a:miter lim="800000"/>
            <a:headEnd/>
            <a:tailEnd/>
          </a:ln>
        </p:spPr>
      </p:pic>
      <p:pic>
        <p:nvPicPr>
          <p:cNvPr id="9"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620000" y="4953000"/>
            <a:ext cx="996171" cy="996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4" descr="U.S. Geological Survey"/>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451362" y="4953001"/>
            <a:ext cx="2113289" cy="1017511"/>
          </a:xfrm>
          <a:prstGeom prst="rect">
            <a:avLst/>
          </a:prstGeom>
          <a:solidFill>
            <a:schemeClr val="tx1"/>
          </a:solid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7924800" cy="2438400"/>
          </a:xfrm>
        </p:spPr>
        <p:txBody>
          <a:bodyPr>
            <a:normAutofit/>
          </a:bodyPr>
          <a:lstStyle/>
          <a:p>
            <a:pPr lvl="1"/>
            <a:r>
              <a:rPr lang="en-US" sz="3600" dirty="0" smtClean="0"/>
              <a:t>Shrimp Trawler Locations</a:t>
            </a:r>
          </a:p>
          <a:p>
            <a:pPr lvl="1"/>
            <a:r>
              <a:rPr lang="en-US" sz="3600" dirty="0" smtClean="0"/>
              <a:t>Sea Turtle </a:t>
            </a:r>
            <a:r>
              <a:rPr lang="en-US" sz="3600" dirty="0" err="1" smtClean="0"/>
              <a:t>Strandings</a:t>
            </a:r>
            <a:endParaRPr lang="en-US" sz="3600" dirty="0" smtClean="0"/>
          </a:p>
          <a:p>
            <a:pPr lvl="1"/>
            <a:r>
              <a:rPr lang="en-US" sz="3600" dirty="0" smtClean="0"/>
              <a:t>Boat Boardings and TED Violations</a:t>
            </a:r>
          </a:p>
        </p:txBody>
      </p:sp>
      <p:sp>
        <p:nvSpPr>
          <p:cNvPr id="2" name="Title 1"/>
          <p:cNvSpPr>
            <a:spLocks noGrp="1"/>
          </p:cNvSpPr>
          <p:nvPr>
            <p:ph type="title"/>
          </p:nvPr>
        </p:nvSpPr>
        <p:spPr>
          <a:xfrm>
            <a:off x="533400" y="152400"/>
            <a:ext cx="8229600" cy="990600"/>
          </a:xfrm>
        </p:spPr>
        <p:txBody>
          <a:bodyPr/>
          <a:lstStyle/>
          <a:p>
            <a:r>
              <a:rPr lang="en-US" dirty="0" smtClean="0"/>
              <a:t>Data Available for Analysis</a:t>
            </a:r>
            <a:endParaRPr lang="en-US" dirty="0"/>
          </a:p>
        </p:txBody>
      </p:sp>
      <p:pic>
        <p:nvPicPr>
          <p:cNvPr id="36866" name="Picture 2" descr="https://scontent-a-mia.xx.fbcdn.net/hphotos-frc3/t31.0-8/1077361_10201072880976610_1446571618_o.jpg"/>
          <p:cNvPicPr>
            <a:picLocks noChangeAspect="1" noChangeArrowheads="1"/>
          </p:cNvPicPr>
          <p:nvPr/>
        </p:nvPicPr>
        <p:blipFill>
          <a:blip r:embed="rId3" cstate="print"/>
          <a:srcRect t="37427" b="12281"/>
          <a:stretch>
            <a:fillRect/>
          </a:stretch>
        </p:blipFill>
        <p:spPr bwMode="auto">
          <a:xfrm>
            <a:off x="0" y="3124200"/>
            <a:ext cx="9144000" cy="3449053"/>
          </a:xfrm>
          <a:prstGeom prst="rect">
            <a:avLst/>
          </a:prstGeom>
          <a:noFill/>
          <a:ln w="28575">
            <a:solidFill>
              <a:schemeClr val="accent1"/>
            </a:solidFill>
          </a:ln>
        </p:spPr>
      </p:pic>
    </p:spTree>
    <p:extLst>
      <p:ext uri="{BB962C8B-B14F-4D97-AF65-F5344CB8AC3E}">
        <p14:creationId xmlns="" xmlns:p14="http://schemas.microsoft.com/office/powerpoint/2010/main" val="33470535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2971800" cy="1295400"/>
          </a:xfrm>
        </p:spPr>
        <p:txBody>
          <a:bodyPr>
            <a:normAutofit fontScale="90000"/>
          </a:bodyPr>
          <a:lstStyle/>
          <a:p>
            <a:r>
              <a:rPr lang="en-US" sz="3800" dirty="0" smtClean="0"/>
              <a:t>Data: Shrimp Trawler Surveys</a:t>
            </a:r>
            <a:endParaRPr lang="en-US" sz="3800" dirty="0"/>
          </a:p>
        </p:txBody>
      </p:sp>
      <p:pic>
        <p:nvPicPr>
          <p:cNvPr id="6" name="Picture 5" descr="TrawlsbySize.jpg"/>
          <p:cNvPicPr>
            <a:picLocks noChangeAspect="1"/>
          </p:cNvPicPr>
          <p:nvPr/>
        </p:nvPicPr>
        <p:blipFill>
          <a:blip r:embed="rId3" cstate="print"/>
          <a:stretch>
            <a:fillRect/>
          </a:stretch>
        </p:blipFill>
        <p:spPr>
          <a:xfrm>
            <a:off x="3314700" y="0"/>
            <a:ext cx="5829300" cy="6858000"/>
          </a:xfrm>
          <a:prstGeom prst="rect">
            <a:avLst/>
          </a:prstGeom>
        </p:spPr>
      </p:pic>
      <p:sp>
        <p:nvSpPr>
          <p:cNvPr id="7" name="TextBox 6"/>
          <p:cNvSpPr txBox="1"/>
          <p:nvPr/>
        </p:nvSpPr>
        <p:spPr>
          <a:xfrm>
            <a:off x="304800" y="1828800"/>
            <a:ext cx="3048000" cy="4447371"/>
          </a:xfrm>
          <a:prstGeom prst="rect">
            <a:avLst/>
          </a:prstGeom>
          <a:noFill/>
        </p:spPr>
        <p:txBody>
          <a:bodyPr wrap="square" rtlCol="0">
            <a:spAutoFit/>
          </a:bodyPr>
          <a:lstStyle/>
          <a:p>
            <a:pPr>
              <a:spcAft>
                <a:spcPts val="600"/>
              </a:spcAft>
              <a:buFont typeface="Arial" pitchFamily="34" charset="0"/>
              <a:buChar char="•"/>
            </a:pPr>
            <a:r>
              <a:rPr lang="en-US" sz="2000" dirty="0" smtClean="0"/>
              <a:t>Recorded from 1999 to 2012</a:t>
            </a:r>
          </a:p>
          <a:p>
            <a:pPr>
              <a:spcAft>
                <a:spcPts val="600"/>
              </a:spcAft>
              <a:buFont typeface="Arial" pitchFamily="34" charset="0"/>
              <a:buChar char="•"/>
            </a:pPr>
            <a:r>
              <a:rPr lang="en-US" sz="2000" dirty="0" smtClean="0"/>
              <a:t> A total of 7,906 locations for analysis</a:t>
            </a:r>
          </a:p>
          <a:p>
            <a:pPr>
              <a:spcAft>
                <a:spcPts val="600"/>
              </a:spcAft>
              <a:buFont typeface="Arial" pitchFamily="34" charset="0"/>
              <a:buChar char="•"/>
            </a:pPr>
            <a:r>
              <a:rPr lang="en-US" sz="2000" dirty="0" smtClean="0"/>
              <a:t> Grouped by seasons: early, mid and late</a:t>
            </a:r>
          </a:p>
          <a:p>
            <a:pPr>
              <a:spcAft>
                <a:spcPts val="600"/>
              </a:spcAft>
              <a:buFont typeface="Arial" pitchFamily="34" charset="0"/>
              <a:buChar char="•"/>
            </a:pPr>
            <a:r>
              <a:rPr lang="en-US" sz="2000" dirty="0" smtClean="0"/>
              <a:t> Also categorized by boat size: small, large, and extra-large</a:t>
            </a:r>
          </a:p>
          <a:p>
            <a:pPr>
              <a:spcAft>
                <a:spcPts val="600"/>
              </a:spcAft>
              <a:buFont typeface="Arial" pitchFamily="34" charset="0"/>
              <a:buChar char="•"/>
            </a:pPr>
            <a:r>
              <a:rPr lang="en-US" sz="2000" dirty="0" smtClean="0"/>
              <a:t> Most records fall into the early season and large boat categories</a:t>
            </a:r>
          </a:p>
          <a:p>
            <a:pPr>
              <a:buFont typeface="Arial" pitchFamily="34" charset="0"/>
              <a:buChar char="•"/>
            </a:pPr>
            <a:endParaRPr lang="en-US" dirty="0"/>
          </a:p>
        </p:txBody>
      </p:sp>
    </p:spTree>
    <p:extLst>
      <p:ext uri="{BB962C8B-B14F-4D97-AF65-F5344CB8AC3E}">
        <p14:creationId xmlns="" xmlns:p14="http://schemas.microsoft.com/office/powerpoint/2010/main" val="39349293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990600"/>
          </a:xfrm>
        </p:spPr>
        <p:txBody>
          <a:bodyPr/>
          <a:lstStyle/>
          <a:p>
            <a:r>
              <a:rPr lang="en-US" dirty="0" smtClean="0"/>
              <a:t>Data: Sea Turtle </a:t>
            </a:r>
            <a:r>
              <a:rPr lang="en-US" dirty="0" err="1" smtClean="0"/>
              <a:t>Strandings</a:t>
            </a:r>
            <a:endParaRPr lang="en-US" dirty="0"/>
          </a:p>
        </p:txBody>
      </p:sp>
      <p:pic>
        <p:nvPicPr>
          <p:cNvPr id="717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400" y="1371600"/>
            <a:ext cx="814489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575300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3" cstate="print"/>
          <a:stretch>
            <a:fillRect/>
          </a:stretch>
        </p:blipFill>
        <p:spPr bwMode="auto">
          <a:xfrm>
            <a:off x="3352800" y="1"/>
            <a:ext cx="5791201" cy="68131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81000" y="381000"/>
            <a:ext cx="2819400" cy="1143000"/>
          </a:xfrm>
        </p:spPr>
        <p:txBody>
          <a:bodyPr>
            <a:normAutofit fontScale="90000"/>
          </a:bodyPr>
          <a:lstStyle/>
          <a:p>
            <a:r>
              <a:rPr lang="en-US" dirty="0" smtClean="0"/>
              <a:t>Data: TED Violations</a:t>
            </a:r>
            <a:endParaRPr lang="en-US" dirty="0"/>
          </a:p>
        </p:txBody>
      </p:sp>
      <p:sp>
        <p:nvSpPr>
          <p:cNvPr id="4" name="TextBox 3"/>
          <p:cNvSpPr txBox="1"/>
          <p:nvPr/>
        </p:nvSpPr>
        <p:spPr>
          <a:xfrm>
            <a:off x="228600" y="1600201"/>
            <a:ext cx="3124200"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Collected from 2006-2011</a:t>
            </a:r>
          </a:p>
          <a:p>
            <a:pPr marL="285750" indent="-285750">
              <a:buFont typeface="Arial" panose="020B0604020202020204" pitchFamily="34" charset="0"/>
              <a:buChar char="•"/>
            </a:pPr>
            <a:r>
              <a:rPr lang="en-US" sz="2400" dirty="0" smtClean="0"/>
              <a:t>309 records with 72 violations</a:t>
            </a:r>
          </a:p>
          <a:p>
            <a:pPr marL="285750" indent="-285750">
              <a:buFont typeface="Arial" panose="020B0604020202020204" pitchFamily="34" charset="0"/>
              <a:buChar char="•"/>
            </a:pPr>
            <a:r>
              <a:rPr lang="en-US" sz="2400" dirty="0" smtClean="0"/>
              <a:t>For the distance analysis, inland boardings were removed leaving 51 violations out of 196 boardings.  </a:t>
            </a:r>
          </a:p>
          <a:p>
            <a:pPr marL="285750" indent="-285750">
              <a:buFont typeface="Arial" panose="020B0604020202020204" pitchFamily="34" charset="0"/>
              <a:buChar char="•"/>
            </a:pPr>
            <a:r>
              <a:rPr lang="en-US" sz="2400" dirty="0" smtClean="0"/>
              <a:t>Violations are found on about 25% of the boats boarded.  </a:t>
            </a:r>
          </a:p>
          <a:p>
            <a:pPr marL="285750" indent="-285750">
              <a:buFont typeface="Arial" panose="020B0604020202020204" pitchFamily="34" charset="0"/>
              <a:buChar char="•"/>
            </a:pPr>
            <a:endParaRPr lang="en-US" sz="2400" dirty="0"/>
          </a:p>
        </p:txBody>
      </p:sp>
    </p:spTree>
    <p:extLst>
      <p:ext uri="{BB962C8B-B14F-4D97-AF65-F5344CB8AC3E}">
        <p14:creationId xmlns="" xmlns:p14="http://schemas.microsoft.com/office/powerpoint/2010/main" val="3910506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143000"/>
            <a:ext cx="7010400" cy="2286000"/>
          </a:xfrm>
        </p:spPr>
        <p:txBody>
          <a:bodyPr>
            <a:normAutofit lnSpcReduction="10000"/>
          </a:bodyPr>
          <a:lstStyle/>
          <a:p>
            <a:pPr lvl="1"/>
            <a:r>
              <a:rPr lang="en-US" sz="3600" dirty="0" smtClean="0"/>
              <a:t>Density Analysis</a:t>
            </a:r>
          </a:p>
          <a:p>
            <a:pPr lvl="2"/>
            <a:r>
              <a:rPr lang="en-US" sz="3300" dirty="0" smtClean="0"/>
              <a:t>Kernel Density Estimation (KDE)</a:t>
            </a:r>
          </a:p>
          <a:p>
            <a:pPr lvl="2"/>
            <a:r>
              <a:rPr lang="en-US" sz="3300" dirty="0" smtClean="0"/>
              <a:t>Hot Spot Analysis </a:t>
            </a:r>
          </a:p>
          <a:p>
            <a:pPr lvl="1"/>
            <a:r>
              <a:rPr lang="en-US" sz="3600" dirty="0" smtClean="0"/>
              <a:t>Distance Analysis</a:t>
            </a:r>
          </a:p>
        </p:txBody>
      </p:sp>
      <p:sp>
        <p:nvSpPr>
          <p:cNvPr id="2" name="Title 1"/>
          <p:cNvSpPr>
            <a:spLocks noGrp="1"/>
          </p:cNvSpPr>
          <p:nvPr>
            <p:ph type="title"/>
          </p:nvPr>
        </p:nvSpPr>
        <p:spPr>
          <a:xfrm>
            <a:off x="457200" y="152400"/>
            <a:ext cx="8229600" cy="914400"/>
          </a:xfrm>
        </p:spPr>
        <p:txBody>
          <a:bodyPr>
            <a:normAutofit/>
          </a:bodyPr>
          <a:lstStyle/>
          <a:p>
            <a:r>
              <a:rPr lang="en-US" dirty="0" smtClean="0"/>
              <a:t>Methodology &amp; Results</a:t>
            </a:r>
            <a:endParaRPr lang="en-US" dirty="0"/>
          </a:p>
        </p:txBody>
      </p:sp>
      <p:pic>
        <p:nvPicPr>
          <p:cNvPr id="28676" name="Picture 4" descr="https://scontent-b-mia.xx.fbcdn.net/hphotos-ash3/t1.0-9/30765_427449406578_6697259_n.jpg"/>
          <p:cNvPicPr>
            <a:picLocks noChangeAspect="1" noChangeArrowheads="1"/>
          </p:cNvPicPr>
          <p:nvPr/>
        </p:nvPicPr>
        <p:blipFill>
          <a:blip r:embed="rId3" cstate="print"/>
          <a:srcRect t="49102"/>
          <a:stretch>
            <a:fillRect/>
          </a:stretch>
        </p:blipFill>
        <p:spPr bwMode="auto">
          <a:xfrm>
            <a:off x="304800" y="3429000"/>
            <a:ext cx="8483600" cy="3238501"/>
          </a:xfrm>
          <a:prstGeom prst="rect">
            <a:avLst/>
          </a:prstGeom>
          <a:noFill/>
          <a:ln w="28575">
            <a:solidFill>
              <a:schemeClr val="accent1"/>
            </a:solidFill>
          </a:ln>
        </p:spPr>
      </p:pic>
    </p:spTree>
    <p:extLst>
      <p:ext uri="{BB962C8B-B14F-4D97-AF65-F5344CB8AC3E}">
        <p14:creationId xmlns="" xmlns:p14="http://schemas.microsoft.com/office/powerpoint/2010/main" val="33470535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2667000" cy="1143000"/>
          </a:xfrm>
        </p:spPr>
        <p:txBody>
          <a:bodyPr>
            <a:normAutofit fontScale="90000"/>
          </a:bodyPr>
          <a:lstStyle/>
          <a:p>
            <a:r>
              <a:rPr lang="en-US" sz="4000" dirty="0" smtClean="0"/>
              <a:t>Data Preparation</a:t>
            </a:r>
            <a:endParaRPr lang="en-US" sz="4000" dirty="0"/>
          </a:p>
        </p:txBody>
      </p:sp>
      <p:pic>
        <p:nvPicPr>
          <p:cNvPr id="6" name="Content Placeholder 3" descr="SampleYear2011.jpg"/>
          <p:cNvPicPr>
            <a:picLocks noChangeAspect="1"/>
          </p:cNvPicPr>
          <p:nvPr/>
        </p:nvPicPr>
        <p:blipFill>
          <a:blip r:embed="rId3" cstate="print"/>
          <a:stretch>
            <a:fillRect/>
          </a:stretch>
        </p:blipFill>
        <p:spPr>
          <a:xfrm>
            <a:off x="3321370" y="19051"/>
            <a:ext cx="5813106" cy="6838948"/>
          </a:xfrm>
          <a:prstGeom prst="rect">
            <a:avLst/>
          </a:prstGeom>
        </p:spPr>
      </p:pic>
      <p:sp>
        <p:nvSpPr>
          <p:cNvPr id="5" name="TextBox 4"/>
          <p:cNvSpPr txBox="1"/>
          <p:nvPr/>
        </p:nvSpPr>
        <p:spPr>
          <a:xfrm>
            <a:off x="381000" y="1524000"/>
            <a:ext cx="2895600"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Create feature classes</a:t>
            </a:r>
          </a:p>
          <a:p>
            <a:pPr marL="285750" indent="-285750">
              <a:buFont typeface="Arial" panose="020B0604020202020204" pitchFamily="34" charset="0"/>
              <a:buChar char="•"/>
            </a:pPr>
            <a:r>
              <a:rPr lang="en-US" sz="2400" dirty="0" smtClean="0"/>
              <a:t>Remove records</a:t>
            </a:r>
          </a:p>
          <a:p>
            <a:pPr marL="285750" indent="-285750">
              <a:buFont typeface="Arial" panose="020B0604020202020204" pitchFamily="34" charset="0"/>
              <a:buChar char="•"/>
            </a:pPr>
            <a:r>
              <a:rPr lang="en-US" sz="2400" dirty="0" smtClean="0"/>
              <a:t>Create additional fields</a:t>
            </a:r>
          </a:p>
          <a:p>
            <a:pPr marL="285750" indent="-285750">
              <a:buFont typeface="Arial" panose="020B0604020202020204" pitchFamily="34" charset="0"/>
              <a:buChar char="•"/>
            </a:pPr>
            <a:r>
              <a:rPr lang="en-US" sz="2400" dirty="0" smtClean="0"/>
              <a:t>Create feature classes from subsets of data</a:t>
            </a:r>
          </a:p>
          <a:p>
            <a:pPr marL="285750" indent="-285750">
              <a:buFont typeface="Arial" panose="020B0604020202020204" pitchFamily="34" charset="0"/>
              <a:buChar char="•"/>
            </a:pPr>
            <a:r>
              <a:rPr lang="en-US" sz="2400" dirty="0" smtClean="0"/>
              <a:t>Create study area boundary</a:t>
            </a:r>
          </a:p>
          <a:p>
            <a:pPr marL="285750" indent="-285750">
              <a:buFont typeface="Arial" panose="020B0604020202020204" pitchFamily="34" charset="0"/>
              <a:buChar char="•"/>
            </a:pPr>
            <a:r>
              <a:rPr lang="en-US" sz="2400" dirty="0" smtClean="0"/>
              <a:t>Online publication of data to share with colleagues </a:t>
            </a:r>
          </a:p>
          <a:p>
            <a:pPr marL="285750" indent="-285750">
              <a:buFont typeface="Arial" panose="020B0604020202020204" pitchFamily="34" charset="0"/>
              <a:buChar char="•"/>
            </a:pPr>
            <a:endParaRPr lang="en-US" sz="2400" dirty="0"/>
          </a:p>
        </p:txBody>
      </p:sp>
    </p:spTree>
    <p:extLst>
      <p:ext uri="{BB962C8B-B14F-4D97-AF65-F5344CB8AC3E}">
        <p14:creationId xmlns="" xmlns:p14="http://schemas.microsoft.com/office/powerpoint/2010/main" val="572401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086600" cy="609600"/>
          </a:xfrm>
        </p:spPr>
        <p:txBody>
          <a:bodyPr>
            <a:normAutofit fontScale="90000"/>
          </a:bodyPr>
          <a:lstStyle/>
          <a:p>
            <a:r>
              <a:rPr lang="en-US" sz="3600" dirty="0" smtClean="0"/>
              <a:t>Kernel Density Analysis</a:t>
            </a:r>
            <a:endParaRPr lang="en-US" sz="3600" dirty="0"/>
          </a:p>
        </p:txBody>
      </p:sp>
      <p:sp>
        <p:nvSpPr>
          <p:cNvPr id="4" name="TextBox 3"/>
          <p:cNvSpPr txBox="1"/>
          <p:nvPr/>
        </p:nvSpPr>
        <p:spPr>
          <a:xfrm>
            <a:off x="457200" y="914400"/>
            <a:ext cx="7924800" cy="1200329"/>
          </a:xfrm>
          <a:prstGeom prst="rect">
            <a:avLst/>
          </a:prstGeom>
          <a:noFill/>
        </p:spPr>
        <p:txBody>
          <a:bodyPr wrap="square" rtlCol="0">
            <a:spAutoFit/>
          </a:bodyPr>
          <a:lstStyle/>
          <a:p>
            <a:pPr marL="285750"/>
            <a:r>
              <a:rPr lang="en-US" sz="2400" dirty="0" smtClean="0"/>
              <a:t>Kernel Density Estimation or KDE analysis provides a way to distribute individual counts over the study area to better understand the distribution. </a:t>
            </a:r>
          </a:p>
        </p:txBody>
      </p:sp>
      <p:pic>
        <p:nvPicPr>
          <p:cNvPr id="1026" name="Picture 2"/>
          <p:cNvPicPr>
            <a:picLocks noChangeAspect="1" noChangeArrowheads="1"/>
          </p:cNvPicPr>
          <p:nvPr/>
        </p:nvPicPr>
        <p:blipFill>
          <a:blip r:embed="rId3" cstate="print"/>
          <a:srcRect/>
          <a:stretch>
            <a:fillRect/>
          </a:stretch>
        </p:blipFill>
        <p:spPr bwMode="auto">
          <a:xfrm>
            <a:off x="609600" y="2590800"/>
            <a:ext cx="5486400" cy="3358662"/>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t="-1946" b="-1217"/>
          <a:stretch>
            <a:fillRect/>
          </a:stretch>
        </p:blipFill>
        <p:spPr bwMode="auto">
          <a:xfrm>
            <a:off x="6629400" y="1981200"/>
            <a:ext cx="1790700" cy="4038600"/>
          </a:xfrm>
          <a:prstGeom prst="rect">
            <a:avLst/>
          </a:prstGeom>
          <a:solidFill>
            <a:schemeClr val="tx1"/>
          </a:solidFill>
          <a:ln w="9525">
            <a:solidFill>
              <a:schemeClr val="tx1"/>
            </a:solidFill>
            <a:miter lim="800000"/>
            <a:headEnd/>
            <a:tailEnd/>
          </a:ln>
        </p:spPr>
      </p:pic>
      <p:cxnSp>
        <p:nvCxnSpPr>
          <p:cNvPr id="8" name="Straight Arrow Connector 7"/>
          <p:cNvCxnSpPr/>
          <p:nvPr/>
        </p:nvCxnSpPr>
        <p:spPr>
          <a:xfrm flipH="1" flipV="1">
            <a:off x="8153400" y="2667000"/>
            <a:ext cx="457200" cy="228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1478097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3048000" cy="1295400"/>
          </a:xfrm>
        </p:spPr>
        <p:txBody>
          <a:bodyPr>
            <a:normAutofit/>
          </a:bodyPr>
          <a:lstStyle/>
          <a:p>
            <a:r>
              <a:rPr lang="en-US" sz="3600" dirty="0" smtClean="0"/>
              <a:t>Density Analysis</a:t>
            </a:r>
            <a:endParaRPr lang="en-US" sz="3600" dirty="0"/>
          </a:p>
        </p:txBody>
      </p:sp>
      <p:pic>
        <p:nvPicPr>
          <p:cNvPr id="5" name="Picture 4" descr="EarlySeasonTrawls.jpg"/>
          <p:cNvPicPr>
            <a:picLocks noChangeAspect="1"/>
          </p:cNvPicPr>
          <p:nvPr/>
        </p:nvPicPr>
        <p:blipFill>
          <a:blip r:embed="rId3" cstate="print"/>
          <a:stretch>
            <a:fillRect/>
          </a:stretch>
        </p:blipFill>
        <p:spPr>
          <a:xfrm>
            <a:off x="0" y="407952"/>
            <a:ext cx="2971800" cy="6450048"/>
          </a:xfrm>
          <a:prstGeom prst="rect">
            <a:avLst/>
          </a:prstGeom>
          <a:ln>
            <a:solidFill>
              <a:schemeClr val="accent1"/>
            </a:solidFill>
          </a:ln>
        </p:spPr>
      </p:pic>
      <p:pic>
        <p:nvPicPr>
          <p:cNvPr id="8" name="Picture 7" descr="EarlySeasonTrawls.jpg"/>
          <p:cNvPicPr>
            <a:picLocks noChangeAspect="1"/>
          </p:cNvPicPr>
          <p:nvPr/>
        </p:nvPicPr>
        <p:blipFill>
          <a:blip r:embed="rId4" cstate="print"/>
          <a:stretch>
            <a:fillRect/>
          </a:stretch>
        </p:blipFill>
        <p:spPr>
          <a:xfrm>
            <a:off x="3124200" y="407952"/>
            <a:ext cx="2971799" cy="6450048"/>
          </a:xfrm>
          <a:prstGeom prst="rect">
            <a:avLst/>
          </a:prstGeom>
          <a:ln>
            <a:solidFill>
              <a:schemeClr val="accent1"/>
            </a:solidFill>
          </a:ln>
        </p:spPr>
      </p:pic>
      <p:pic>
        <p:nvPicPr>
          <p:cNvPr id="9" name="Picture 8" descr="EarlySeasonTrawls.jpg"/>
          <p:cNvPicPr>
            <a:picLocks noChangeAspect="1"/>
          </p:cNvPicPr>
          <p:nvPr/>
        </p:nvPicPr>
        <p:blipFill>
          <a:blip r:embed="rId5" cstate="print"/>
          <a:stretch>
            <a:fillRect/>
          </a:stretch>
        </p:blipFill>
        <p:spPr>
          <a:xfrm>
            <a:off x="6172200" y="407952"/>
            <a:ext cx="2971799" cy="6450048"/>
          </a:xfrm>
          <a:prstGeom prst="rect">
            <a:avLst/>
          </a:prstGeom>
          <a:ln>
            <a:solidFill>
              <a:schemeClr val="accent1"/>
            </a:solidFill>
          </a:ln>
        </p:spPr>
      </p:pic>
      <p:sp>
        <p:nvSpPr>
          <p:cNvPr id="10" name="TextBox 9"/>
          <p:cNvSpPr txBox="1"/>
          <p:nvPr/>
        </p:nvSpPr>
        <p:spPr>
          <a:xfrm>
            <a:off x="0" y="0"/>
            <a:ext cx="6096000" cy="369332"/>
          </a:xfrm>
          <a:prstGeom prst="rect">
            <a:avLst/>
          </a:prstGeom>
          <a:noFill/>
        </p:spPr>
        <p:txBody>
          <a:bodyPr wrap="square" rtlCol="0">
            <a:spAutoFit/>
          </a:bodyPr>
          <a:lstStyle/>
          <a:p>
            <a:r>
              <a:rPr lang="en-US" b="1" dirty="0" smtClean="0"/>
              <a:t>KDE ANALYSIS FOR THE DIFFERENT SHRIMP SEASONS</a:t>
            </a:r>
            <a:endParaRPr lang="en-US" b="1" dirty="0"/>
          </a:p>
        </p:txBody>
      </p:sp>
    </p:spTree>
    <p:extLst>
      <p:ext uri="{BB962C8B-B14F-4D97-AF65-F5344CB8AC3E}">
        <p14:creationId xmlns="" xmlns:p14="http://schemas.microsoft.com/office/powerpoint/2010/main" val="31478097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3352800" cy="1143000"/>
          </a:xfrm>
        </p:spPr>
        <p:txBody>
          <a:bodyPr>
            <a:normAutofit fontScale="90000"/>
          </a:bodyPr>
          <a:lstStyle/>
          <a:p>
            <a:r>
              <a:rPr lang="en-US" sz="3600" dirty="0" smtClean="0"/>
              <a:t>Spatial Analyst:</a:t>
            </a:r>
            <a:br>
              <a:rPr lang="en-US" sz="3600" dirty="0" smtClean="0"/>
            </a:br>
            <a:r>
              <a:rPr lang="en-US" sz="3600" dirty="0" smtClean="0"/>
              <a:t>Map Algebra</a:t>
            </a:r>
            <a:endParaRPr lang="en-US" sz="3600" dirty="0"/>
          </a:p>
        </p:txBody>
      </p:sp>
      <p:graphicFrame>
        <p:nvGraphicFramePr>
          <p:cNvPr id="6" name="Table 5"/>
          <p:cNvGraphicFramePr>
            <a:graphicFrameLocks noGrp="1"/>
          </p:cNvGraphicFramePr>
          <p:nvPr>
            <p:extLst>
              <p:ext uri="{D42A27DB-BD31-4B8C-83A1-F6EECF244321}">
                <p14:modId xmlns="" xmlns:p14="http://schemas.microsoft.com/office/powerpoint/2010/main" val="190769279"/>
              </p:ext>
            </p:extLst>
          </p:nvPr>
        </p:nvGraphicFramePr>
        <p:xfrm>
          <a:off x="228600" y="1752600"/>
          <a:ext cx="3505201" cy="3581398"/>
        </p:xfrm>
        <a:graphic>
          <a:graphicData uri="http://schemas.openxmlformats.org/drawingml/2006/table">
            <a:tbl>
              <a:tblPr firstRow="1" firstCol="1" bandRow="1">
                <a:tableStyleId>{5C22544A-7EE6-4342-B048-85BDC9FD1C3A}</a:tableStyleId>
              </a:tblPr>
              <a:tblGrid>
                <a:gridCol w="1149736"/>
                <a:gridCol w="716718"/>
                <a:gridCol w="716718"/>
                <a:gridCol w="922029"/>
              </a:tblGrid>
              <a:tr h="657808">
                <a:tc>
                  <a:txBody>
                    <a:bodyPr/>
                    <a:lstStyle/>
                    <a:p>
                      <a:pPr marL="0" marR="0">
                        <a:lnSpc>
                          <a:spcPct val="115000"/>
                        </a:lnSpc>
                        <a:spcBef>
                          <a:spcPts val="0"/>
                        </a:spcBef>
                        <a:spcAft>
                          <a:spcPts val="0"/>
                        </a:spcAft>
                      </a:pPr>
                      <a:r>
                        <a:rPr lang="en-US" sz="1400" u="sng" dirty="0">
                          <a:effectLst/>
                        </a:rPr>
                        <a:t>Map </a:t>
                      </a:r>
                      <a:r>
                        <a:rPr lang="en-US" sz="1400" dirty="0">
                          <a:effectLst/>
                        </a:rPr>
                        <a:t>Algebra</a:t>
                      </a:r>
                      <a:endParaRPr lang="en-US" sz="1400" dirty="0">
                        <a:effectLst/>
                        <a:latin typeface="Calibri"/>
                        <a:ea typeface="Calibri"/>
                        <a:cs typeface="Times New Roman"/>
                      </a:endParaRPr>
                    </a:p>
                  </a:txBody>
                  <a:tcPr marL="68580" marR="68580" marT="0" marB="0" anchor="b"/>
                </a:tc>
                <a:tc>
                  <a:txBody>
                    <a:bodyPr/>
                    <a:lstStyle/>
                    <a:p>
                      <a:pPr marL="0" marR="0">
                        <a:lnSpc>
                          <a:spcPct val="115000"/>
                        </a:lnSpc>
                        <a:spcBef>
                          <a:spcPts val="0"/>
                        </a:spcBef>
                        <a:spcAft>
                          <a:spcPts val="0"/>
                        </a:spcAft>
                      </a:pPr>
                      <a:r>
                        <a:rPr lang="en-US" sz="1400" dirty="0">
                          <a:effectLst/>
                        </a:rPr>
                        <a:t>Cells</a:t>
                      </a:r>
                      <a:endParaRPr lang="en-US" sz="1400" dirty="0">
                        <a:effectLst/>
                        <a:latin typeface="Calibri"/>
                        <a:ea typeface="Calibri"/>
                        <a:cs typeface="Times New Roman"/>
                      </a:endParaRPr>
                    </a:p>
                  </a:txBody>
                  <a:tcPr marL="68580" marR="68580" marT="0" marB="0" anchor="b"/>
                </a:tc>
                <a:tc>
                  <a:txBody>
                    <a:bodyPr/>
                    <a:lstStyle/>
                    <a:p>
                      <a:pPr marL="0" marR="0">
                        <a:lnSpc>
                          <a:spcPct val="115000"/>
                        </a:lnSpc>
                        <a:spcBef>
                          <a:spcPts val="0"/>
                        </a:spcBef>
                        <a:spcAft>
                          <a:spcPts val="0"/>
                        </a:spcAft>
                      </a:pPr>
                      <a:r>
                        <a:rPr lang="en-US" sz="1400" dirty="0" err="1">
                          <a:effectLst/>
                        </a:rPr>
                        <a:t>Sq</a:t>
                      </a:r>
                      <a:r>
                        <a:rPr lang="en-US" sz="1400" dirty="0">
                          <a:effectLst/>
                        </a:rPr>
                        <a:t> Km</a:t>
                      </a:r>
                      <a:endParaRPr lang="en-US" sz="1400" dirty="0">
                        <a:effectLst/>
                        <a:latin typeface="Calibri"/>
                        <a:ea typeface="Calibri"/>
                        <a:cs typeface="Times New Roman"/>
                      </a:endParaRPr>
                    </a:p>
                  </a:txBody>
                  <a:tcPr marL="68580" marR="68580" marT="0" marB="0" anchor="b"/>
                </a:tc>
                <a:tc>
                  <a:txBody>
                    <a:bodyPr/>
                    <a:lstStyle/>
                    <a:p>
                      <a:pPr marL="0" marR="0">
                        <a:lnSpc>
                          <a:spcPct val="115000"/>
                        </a:lnSpc>
                        <a:spcBef>
                          <a:spcPts val="0"/>
                        </a:spcBef>
                        <a:spcAft>
                          <a:spcPts val="0"/>
                        </a:spcAft>
                      </a:pPr>
                      <a:r>
                        <a:rPr lang="en-US" sz="1400">
                          <a:effectLst/>
                        </a:rPr>
                        <a:t>% of Area</a:t>
                      </a:r>
                      <a:endParaRPr lang="en-US" sz="1400">
                        <a:effectLst/>
                        <a:latin typeface="Calibri"/>
                        <a:ea typeface="Calibri"/>
                        <a:cs typeface="Times New Roman"/>
                      </a:endParaRPr>
                    </a:p>
                  </a:txBody>
                  <a:tcPr marL="68580" marR="68580" marT="0" marB="0" anchor="b"/>
                </a:tc>
              </a:tr>
              <a:tr h="584718">
                <a:tc>
                  <a:txBody>
                    <a:bodyPr/>
                    <a:lstStyle/>
                    <a:p>
                      <a:pPr marL="0" marR="0">
                        <a:lnSpc>
                          <a:spcPct val="115000"/>
                        </a:lnSpc>
                        <a:spcBef>
                          <a:spcPts val="0"/>
                        </a:spcBef>
                        <a:spcAft>
                          <a:spcPts val="0"/>
                        </a:spcAft>
                      </a:pPr>
                      <a:r>
                        <a:rPr lang="en-US" sz="1400">
                          <a:effectLst/>
                        </a:rPr>
                        <a:t>None</a:t>
                      </a:r>
                      <a:endParaRPr lang="en-US" sz="1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1400">
                          <a:effectLst/>
                        </a:rPr>
                        <a:t>3214</a:t>
                      </a:r>
                      <a:endParaRPr lang="en-US" sz="1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1400" dirty="0">
                          <a:effectLst/>
                        </a:rPr>
                        <a:t>803.5</a:t>
                      </a:r>
                      <a:endParaRPr lang="en-US" sz="1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1400" dirty="0">
                          <a:effectLst/>
                        </a:rPr>
                        <a:t>100.00%</a:t>
                      </a:r>
                      <a:endParaRPr lang="en-US" sz="1400" dirty="0">
                        <a:effectLst/>
                        <a:latin typeface="Calibri"/>
                        <a:ea typeface="Calibri"/>
                        <a:cs typeface="Times New Roman"/>
                      </a:endParaRPr>
                    </a:p>
                  </a:txBody>
                  <a:tcPr marL="68580" marR="68580" marT="0" marB="0" anchor="b"/>
                </a:tc>
              </a:tr>
              <a:tr h="584718">
                <a:tc>
                  <a:txBody>
                    <a:bodyPr/>
                    <a:lstStyle/>
                    <a:p>
                      <a:pPr marL="0" marR="0">
                        <a:lnSpc>
                          <a:spcPct val="115000"/>
                        </a:lnSpc>
                        <a:spcBef>
                          <a:spcPts val="0"/>
                        </a:spcBef>
                        <a:spcAft>
                          <a:spcPts val="0"/>
                        </a:spcAft>
                      </a:pPr>
                      <a:r>
                        <a:rPr lang="en-US" sz="1400">
                          <a:effectLst/>
                        </a:rPr>
                        <a:t>Early + Mid</a:t>
                      </a:r>
                      <a:endParaRPr lang="en-US" sz="1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1400">
                          <a:effectLst/>
                        </a:rPr>
                        <a:t>653</a:t>
                      </a:r>
                      <a:endParaRPr lang="en-US" sz="1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1400" dirty="0">
                          <a:effectLst/>
                        </a:rPr>
                        <a:t>163.25</a:t>
                      </a:r>
                      <a:endParaRPr lang="en-US" sz="1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1400" dirty="0">
                          <a:effectLst/>
                        </a:rPr>
                        <a:t>20.32%</a:t>
                      </a:r>
                      <a:endParaRPr lang="en-US" sz="1400" dirty="0">
                        <a:effectLst/>
                        <a:latin typeface="Calibri"/>
                        <a:ea typeface="Calibri"/>
                        <a:cs typeface="Times New Roman"/>
                      </a:endParaRPr>
                    </a:p>
                  </a:txBody>
                  <a:tcPr marL="68580" marR="68580" marT="0" marB="0" anchor="b"/>
                </a:tc>
              </a:tr>
              <a:tr h="584718">
                <a:tc>
                  <a:txBody>
                    <a:bodyPr/>
                    <a:lstStyle/>
                    <a:p>
                      <a:pPr marL="0" marR="0">
                        <a:lnSpc>
                          <a:spcPct val="115000"/>
                        </a:lnSpc>
                        <a:spcBef>
                          <a:spcPts val="0"/>
                        </a:spcBef>
                        <a:spcAft>
                          <a:spcPts val="0"/>
                        </a:spcAft>
                      </a:pPr>
                      <a:r>
                        <a:rPr lang="en-US" sz="1400">
                          <a:effectLst/>
                        </a:rPr>
                        <a:t>Mid + Late</a:t>
                      </a:r>
                      <a:endParaRPr lang="en-US" sz="1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1400">
                          <a:effectLst/>
                        </a:rPr>
                        <a:t>504</a:t>
                      </a:r>
                      <a:endParaRPr lang="en-US" sz="1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1400">
                          <a:effectLst/>
                        </a:rPr>
                        <a:t>126</a:t>
                      </a:r>
                      <a:endParaRPr lang="en-US" sz="1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1400" dirty="0">
                          <a:effectLst/>
                        </a:rPr>
                        <a:t>15.68%</a:t>
                      </a:r>
                      <a:endParaRPr lang="en-US" sz="1400" dirty="0">
                        <a:effectLst/>
                        <a:latin typeface="Calibri"/>
                        <a:ea typeface="Calibri"/>
                        <a:cs typeface="Times New Roman"/>
                      </a:endParaRPr>
                    </a:p>
                  </a:txBody>
                  <a:tcPr marL="68580" marR="68580" marT="0" marB="0" anchor="b"/>
                </a:tc>
              </a:tr>
              <a:tr h="584718">
                <a:tc>
                  <a:txBody>
                    <a:bodyPr/>
                    <a:lstStyle/>
                    <a:p>
                      <a:pPr marL="0" marR="0">
                        <a:lnSpc>
                          <a:spcPct val="115000"/>
                        </a:lnSpc>
                        <a:spcBef>
                          <a:spcPts val="0"/>
                        </a:spcBef>
                        <a:spcAft>
                          <a:spcPts val="0"/>
                        </a:spcAft>
                      </a:pPr>
                      <a:r>
                        <a:rPr lang="en-US" sz="1400">
                          <a:effectLst/>
                        </a:rPr>
                        <a:t>Early + Late</a:t>
                      </a:r>
                      <a:endParaRPr lang="en-US" sz="1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1400">
                          <a:effectLst/>
                        </a:rPr>
                        <a:t>856</a:t>
                      </a:r>
                      <a:endParaRPr lang="en-US" sz="1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1400" dirty="0">
                          <a:effectLst/>
                        </a:rPr>
                        <a:t>214</a:t>
                      </a:r>
                      <a:endParaRPr lang="en-US" sz="1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1400" dirty="0">
                          <a:effectLst/>
                        </a:rPr>
                        <a:t>26.63%</a:t>
                      </a:r>
                      <a:endParaRPr lang="en-US" sz="1400" dirty="0">
                        <a:effectLst/>
                        <a:latin typeface="Calibri"/>
                        <a:ea typeface="Calibri"/>
                        <a:cs typeface="Times New Roman"/>
                      </a:endParaRPr>
                    </a:p>
                  </a:txBody>
                  <a:tcPr marL="68580" marR="68580" marT="0" marB="0" anchor="b"/>
                </a:tc>
              </a:tr>
              <a:tr h="584718">
                <a:tc>
                  <a:txBody>
                    <a:bodyPr/>
                    <a:lstStyle/>
                    <a:p>
                      <a:pPr marL="0" marR="0">
                        <a:lnSpc>
                          <a:spcPct val="115000"/>
                        </a:lnSpc>
                        <a:spcBef>
                          <a:spcPts val="0"/>
                        </a:spcBef>
                        <a:spcAft>
                          <a:spcPts val="0"/>
                        </a:spcAft>
                      </a:pPr>
                      <a:r>
                        <a:rPr lang="en-US" sz="1400">
                          <a:effectLst/>
                        </a:rPr>
                        <a:t>All Seasons</a:t>
                      </a:r>
                      <a:endParaRPr lang="en-US" sz="1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1400">
                          <a:effectLst/>
                        </a:rPr>
                        <a:t>338</a:t>
                      </a:r>
                      <a:endParaRPr lang="en-US" sz="1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1400" dirty="0">
                          <a:effectLst/>
                        </a:rPr>
                        <a:t>84.5</a:t>
                      </a:r>
                      <a:endParaRPr lang="en-US" sz="1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1400" dirty="0">
                          <a:effectLst/>
                        </a:rPr>
                        <a:t>10.52%</a:t>
                      </a:r>
                      <a:endParaRPr lang="en-US" sz="1400" dirty="0">
                        <a:effectLst/>
                        <a:latin typeface="Calibri"/>
                        <a:ea typeface="Calibri"/>
                        <a:cs typeface="Times New Roman"/>
                      </a:endParaRPr>
                    </a:p>
                  </a:txBody>
                  <a:tcPr marL="68580" marR="68580" marT="0" marB="0" anchor="b"/>
                </a:tc>
              </a:tr>
            </a:tbl>
          </a:graphicData>
        </a:graphic>
      </p:graphicFrame>
      <p:pic>
        <p:nvPicPr>
          <p:cNvPr id="7" name="Picture 6" descr="AllSeasons.jpg"/>
          <p:cNvPicPr/>
          <p:nvPr/>
        </p:nvPicPr>
        <p:blipFill>
          <a:blip r:embed="rId3" cstate="print"/>
          <a:stretch>
            <a:fillRect/>
          </a:stretch>
        </p:blipFill>
        <p:spPr>
          <a:xfrm>
            <a:off x="3962400" y="152400"/>
            <a:ext cx="5181600" cy="6477000"/>
          </a:xfrm>
          <a:prstGeom prst="rect">
            <a:avLst/>
          </a:prstGeom>
        </p:spPr>
      </p:pic>
    </p:spTree>
    <p:extLst>
      <p:ext uri="{BB962C8B-B14F-4D97-AF65-F5344CB8AC3E}">
        <p14:creationId xmlns="" xmlns:p14="http://schemas.microsoft.com/office/powerpoint/2010/main" val="3724544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3048000" cy="1295400"/>
          </a:xfrm>
        </p:spPr>
        <p:txBody>
          <a:bodyPr>
            <a:normAutofit/>
          </a:bodyPr>
          <a:lstStyle/>
          <a:p>
            <a:r>
              <a:rPr lang="en-US" sz="3600" dirty="0" smtClean="0"/>
              <a:t>Density Analysis</a:t>
            </a:r>
            <a:endParaRPr lang="en-US" sz="3600" dirty="0"/>
          </a:p>
        </p:txBody>
      </p:sp>
      <p:pic>
        <p:nvPicPr>
          <p:cNvPr id="5" name="Picture 4" descr="EarlySeasonTrawls.jpg"/>
          <p:cNvPicPr>
            <a:picLocks noChangeAspect="1"/>
          </p:cNvPicPr>
          <p:nvPr/>
        </p:nvPicPr>
        <p:blipFill>
          <a:blip r:embed="rId3" cstate="print"/>
          <a:stretch>
            <a:fillRect/>
          </a:stretch>
        </p:blipFill>
        <p:spPr>
          <a:xfrm>
            <a:off x="0" y="407953"/>
            <a:ext cx="2971799" cy="6450048"/>
          </a:xfrm>
          <a:prstGeom prst="rect">
            <a:avLst/>
          </a:prstGeom>
          <a:ln>
            <a:solidFill>
              <a:schemeClr val="accent1"/>
            </a:solidFill>
          </a:ln>
        </p:spPr>
      </p:pic>
      <p:pic>
        <p:nvPicPr>
          <p:cNvPr id="8" name="Picture 7" descr="EarlySeasonTrawls.jpg"/>
          <p:cNvPicPr>
            <a:picLocks noChangeAspect="1"/>
          </p:cNvPicPr>
          <p:nvPr/>
        </p:nvPicPr>
        <p:blipFill>
          <a:blip r:embed="rId4" cstate="print"/>
          <a:stretch>
            <a:fillRect/>
          </a:stretch>
        </p:blipFill>
        <p:spPr>
          <a:xfrm>
            <a:off x="3124200" y="407954"/>
            <a:ext cx="2971799" cy="6450046"/>
          </a:xfrm>
          <a:prstGeom prst="rect">
            <a:avLst/>
          </a:prstGeom>
          <a:ln>
            <a:solidFill>
              <a:schemeClr val="accent1"/>
            </a:solidFill>
          </a:ln>
        </p:spPr>
      </p:pic>
      <p:pic>
        <p:nvPicPr>
          <p:cNvPr id="9" name="Picture 8" descr="EarlySeasonTrawls.jpg"/>
          <p:cNvPicPr>
            <a:picLocks noChangeAspect="1"/>
          </p:cNvPicPr>
          <p:nvPr/>
        </p:nvPicPr>
        <p:blipFill>
          <a:blip r:embed="rId5" cstate="print"/>
          <a:stretch>
            <a:fillRect/>
          </a:stretch>
        </p:blipFill>
        <p:spPr>
          <a:xfrm>
            <a:off x="6172200" y="407954"/>
            <a:ext cx="2971799" cy="6450046"/>
          </a:xfrm>
          <a:prstGeom prst="rect">
            <a:avLst/>
          </a:prstGeom>
          <a:ln>
            <a:solidFill>
              <a:schemeClr val="accent1"/>
            </a:solidFill>
          </a:ln>
        </p:spPr>
      </p:pic>
      <p:sp>
        <p:nvSpPr>
          <p:cNvPr id="10" name="TextBox 9"/>
          <p:cNvSpPr txBox="1"/>
          <p:nvPr/>
        </p:nvSpPr>
        <p:spPr>
          <a:xfrm>
            <a:off x="0" y="0"/>
            <a:ext cx="6096000" cy="369332"/>
          </a:xfrm>
          <a:prstGeom prst="rect">
            <a:avLst/>
          </a:prstGeom>
          <a:noFill/>
        </p:spPr>
        <p:txBody>
          <a:bodyPr wrap="square" rtlCol="0">
            <a:spAutoFit/>
          </a:bodyPr>
          <a:lstStyle/>
          <a:p>
            <a:r>
              <a:rPr lang="en-US" b="1" dirty="0" smtClean="0"/>
              <a:t>KDE ANALYSIS FOR THE DIFFERENT BOAT SIZES</a:t>
            </a:r>
            <a:endParaRPr lang="en-US" b="1" dirty="0"/>
          </a:p>
        </p:txBody>
      </p:sp>
    </p:spTree>
    <p:extLst>
      <p:ext uri="{BB962C8B-B14F-4D97-AF65-F5344CB8AC3E}">
        <p14:creationId xmlns="" xmlns:p14="http://schemas.microsoft.com/office/powerpoint/2010/main" val="31478097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447800"/>
            <a:ext cx="6096000" cy="5105400"/>
          </a:xfrm>
        </p:spPr>
        <p:txBody>
          <a:bodyPr>
            <a:normAutofit/>
          </a:bodyPr>
          <a:lstStyle/>
          <a:p>
            <a:r>
              <a:rPr lang="en-US" dirty="0" smtClean="0"/>
              <a:t>Project Introduction</a:t>
            </a:r>
          </a:p>
          <a:p>
            <a:r>
              <a:rPr lang="en-US" dirty="0" smtClean="0"/>
              <a:t>Research Objectives</a:t>
            </a:r>
          </a:p>
          <a:p>
            <a:r>
              <a:rPr lang="en-US" dirty="0" smtClean="0"/>
              <a:t>Data sets</a:t>
            </a:r>
          </a:p>
          <a:p>
            <a:pPr lvl="1"/>
            <a:r>
              <a:rPr lang="en-US" dirty="0" smtClean="0"/>
              <a:t>Shrimp Trawler Surveys</a:t>
            </a:r>
          </a:p>
          <a:p>
            <a:pPr lvl="1"/>
            <a:r>
              <a:rPr lang="en-US" dirty="0" smtClean="0"/>
              <a:t>Sea Turtle </a:t>
            </a:r>
            <a:r>
              <a:rPr lang="en-US" dirty="0" err="1" smtClean="0"/>
              <a:t>Strandings</a:t>
            </a:r>
            <a:endParaRPr lang="en-US" dirty="0" smtClean="0"/>
          </a:p>
          <a:p>
            <a:pPr lvl="1"/>
            <a:r>
              <a:rPr lang="en-US" dirty="0" smtClean="0"/>
              <a:t>Trawler </a:t>
            </a:r>
            <a:r>
              <a:rPr lang="en-US" dirty="0" err="1" smtClean="0"/>
              <a:t>Boardings</a:t>
            </a:r>
            <a:endParaRPr lang="en-US" dirty="0" smtClean="0"/>
          </a:p>
          <a:p>
            <a:r>
              <a:rPr lang="en-US" dirty="0" smtClean="0"/>
              <a:t>Methodology &amp; Results</a:t>
            </a:r>
          </a:p>
          <a:p>
            <a:pPr lvl="1"/>
            <a:r>
              <a:rPr lang="en-US" dirty="0" smtClean="0"/>
              <a:t>Data Preparation</a:t>
            </a:r>
          </a:p>
          <a:p>
            <a:pPr lvl="1"/>
            <a:r>
              <a:rPr lang="en-US" dirty="0" smtClean="0"/>
              <a:t>Density Analysis</a:t>
            </a:r>
          </a:p>
          <a:p>
            <a:pPr lvl="1"/>
            <a:r>
              <a:rPr lang="en-US" dirty="0" smtClean="0"/>
              <a:t>Distance Analysis</a:t>
            </a:r>
          </a:p>
          <a:p>
            <a:r>
              <a:rPr lang="en-US" dirty="0" smtClean="0"/>
              <a:t>Applications for Research</a:t>
            </a:r>
            <a:endParaRPr lang="en-US" dirty="0"/>
          </a:p>
        </p:txBody>
      </p:sp>
      <p:sp>
        <p:nvSpPr>
          <p:cNvPr id="2" name="Title 1"/>
          <p:cNvSpPr>
            <a:spLocks noGrp="1"/>
          </p:cNvSpPr>
          <p:nvPr>
            <p:ph type="title"/>
          </p:nvPr>
        </p:nvSpPr>
        <p:spPr>
          <a:xfrm>
            <a:off x="457200" y="228600"/>
            <a:ext cx="8229600" cy="1143000"/>
          </a:xfrm>
        </p:spPr>
        <p:txBody>
          <a:bodyPr/>
          <a:lstStyle/>
          <a:p>
            <a:r>
              <a:rPr lang="en-US" dirty="0" smtClean="0"/>
              <a:t>Presentation Outline</a:t>
            </a:r>
            <a:endParaRPr lang="en-US" dirty="0"/>
          </a:p>
        </p:txBody>
      </p:sp>
    </p:spTree>
    <p:extLst>
      <p:ext uri="{BB962C8B-B14F-4D97-AF65-F5344CB8AC3E}">
        <p14:creationId xmlns="" xmlns:p14="http://schemas.microsoft.com/office/powerpoint/2010/main" val="3347053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3048000" cy="1295400"/>
          </a:xfrm>
        </p:spPr>
        <p:txBody>
          <a:bodyPr>
            <a:normAutofit/>
          </a:bodyPr>
          <a:lstStyle/>
          <a:p>
            <a:r>
              <a:rPr lang="en-US" sz="3600" dirty="0" smtClean="0"/>
              <a:t>Density Analysis</a:t>
            </a:r>
            <a:endParaRPr lang="en-US" sz="3600" dirty="0"/>
          </a:p>
        </p:txBody>
      </p:sp>
      <p:pic>
        <p:nvPicPr>
          <p:cNvPr id="5" name="Picture 4" descr="EarlySeasonTrawls.jpg"/>
          <p:cNvPicPr>
            <a:picLocks noChangeAspect="1"/>
          </p:cNvPicPr>
          <p:nvPr/>
        </p:nvPicPr>
        <p:blipFill>
          <a:blip r:embed="rId3" cstate="print"/>
          <a:stretch>
            <a:fillRect/>
          </a:stretch>
        </p:blipFill>
        <p:spPr>
          <a:xfrm>
            <a:off x="0" y="407953"/>
            <a:ext cx="2971799" cy="6450046"/>
          </a:xfrm>
          <a:prstGeom prst="rect">
            <a:avLst/>
          </a:prstGeom>
          <a:ln>
            <a:solidFill>
              <a:schemeClr val="accent1"/>
            </a:solidFill>
          </a:ln>
        </p:spPr>
      </p:pic>
      <p:pic>
        <p:nvPicPr>
          <p:cNvPr id="8" name="Picture 7" descr="EarlySeasonTrawls.jpg"/>
          <p:cNvPicPr>
            <a:picLocks noChangeAspect="1"/>
          </p:cNvPicPr>
          <p:nvPr/>
        </p:nvPicPr>
        <p:blipFill>
          <a:blip r:embed="rId4" cstate="print"/>
          <a:stretch>
            <a:fillRect/>
          </a:stretch>
        </p:blipFill>
        <p:spPr>
          <a:xfrm>
            <a:off x="3124200" y="407954"/>
            <a:ext cx="2971798" cy="6450046"/>
          </a:xfrm>
          <a:prstGeom prst="rect">
            <a:avLst/>
          </a:prstGeom>
          <a:ln>
            <a:solidFill>
              <a:schemeClr val="accent1"/>
            </a:solidFill>
          </a:ln>
        </p:spPr>
      </p:pic>
      <p:pic>
        <p:nvPicPr>
          <p:cNvPr id="9" name="Picture 8" descr="EarlySeasonTrawls.jpg"/>
          <p:cNvPicPr>
            <a:picLocks noChangeAspect="1"/>
          </p:cNvPicPr>
          <p:nvPr/>
        </p:nvPicPr>
        <p:blipFill>
          <a:blip r:embed="rId5" cstate="print"/>
          <a:stretch>
            <a:fillRect/>
          </a:stretch>
        </p:blipFill>
        <p:spPr>
          <a:xfrm>
            <a:off x="6172200" y="407953"/>
            <a:ext cx="2971798" cy="6450046"/>
          </a:xfrm>
          <a:prstGeom prst="rect">
            <a:avLst/>
          </a:prstGeom>
          <a:ln>
            <a:solidFill>
              <a:schemeClr val="accent1"/>
            </a:solidFill>
          </a:ln>
        </p:spPr>
      </p:pic>
      <p:sp>
        <p:nvSpPr>
          <p:cNvPr id="10" name="TextBox 9"/>
          <p:cNvSpPr txBox="1"/>
          <p:nvPr/>
        </p:nvSpPr>
        <p:spPr>
          <a:xfrm>
            <a:off x="0" y="0"/>
            <a:ext cx="6096000" cy="369332"/>
          </a:xfrm>
          <a:prstGeom prst="rect">
            <a:avLst/>
          </a:prstGeom>
          <a:noFill/>
        </p:spPr>
        <p:txBody>
          <a:bodyPr wrap="square" rtlCol="0">
            <a:spAutoFit/>
          </a:bodyPr>
          <a:lstStyle/>
          <a:p>
            <a:r>
              <a:rPr lang="en-US" b="1" dirty="0" smtClean="0"/>
              <a:t>KDE ANALYSIS FOR THE PROBABLE CAUSE OF STRANDINGS</a:t>
            </a:r>
            <a:endParaRPr lang="en-US" b="1" dirty="0"/>
          </a:p>
        </p:txBody>
      </p:sp>
    </p:spTree>
    <p:extLst>
      <p:ext uri="{BB962C8B-B14F-4D97-AF65-F5344CB8AC3E}">
        <p14:creationId xmlns="" xmlns:p14="http://schemas.microsoft.com/office/powerpoint/2010/main" val="31478097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391400" cy="838200"/>
          </a:xfrm>
        </p:spPr>
        <p:txBody>
          <a:bodyPr>
            <a:normAutofit/>
          </a:bodyPr>
          <a:lstStyle/>
          <a:p>
            <a:r>
              <a:rPr lang="en-US" sz="3600" dirty="0" smtClean="0"/>
              <a:t>Hot Spot Analysis</a:t>
            </a:r>
            <a:endParaRPr lang="en-US" sz="3600" dirty="0"/>
          </a:p>
        </p:txBody>
      </p:sp>
      <p:sp>
        <p:nvSpPr>
          <p:cNvPr id="4" name="TextBox 3"/>
          <p:cNvSpPr txBox="1"/>
          <p:nvPr/>
        </p:nvSpPr>
        <p:spPr>
          <a:xfrm>
            <a:off x="457200" y="3352800"/>
            <a:ext cx="3352800" cy="2308324"/>
          </a:xfrm>
          <a:prstGeom prst="rect">
            <a:avLst/>
          </a:prstGeom>
          <a:noFill/>
        </p:spPr>
        <p:txBody>
          <a:bodyPr wrap="square" rtlCol="0">
            <a:spAutoFit/>
          </a:bodyPr>
          <a:lstStyle/>
          <a:p>
            <a:pPr marL="285750"/>
            <a:r>
              <a:rPr lang="en-US" sz="2400" dirty="0" smtClean="0"/>
              <a:t>Hot Spot Analysis provides a way to identify statistically significant clustering for events with a count field.</a:t>
            </a:r>
          </a:p>
        </p:txBody>
      </p:sp>
      <p:grpSp>
        <p:nvGrpSpPr>
          <p:cNvPr id="9" name="Group 8"/>
          <p:cNvGrpSpPr/>
          <p:nvPr/>
        </p:nvGrpSpPr>
        <p:grpSpPr>
          <a:xfrm>
            <a:off x="457200" y="1371600"/>
            <a:ext cx="3448050" cy="1828800"/>
            <a:chOff x="5105400" y="1219200"/>
            <a:chExt cx="3448050" cy="1828800"/>
          </a:xfrm>
        </p:grpSpPr>
        <p:pic>
          <p:nvPicPr>
            <p:cNvPr id="2050" name="Picture 2"/>
            <p:cNvPicPr>
              <a:picLocks noChangeAspect="1" noChangeArrowheads="1"/>
            </p:cNvPicPr>
            <p:nvPr/>
          </p:nvPicPr>
          <p:blipFill>
            <a:blip r:embed="rId3" cstate="print"/>
            <a:srcRect t="-4420" b="-1657"/>
            <a:stretch>
              <a:fillRect/>
            </a:stretch>
          </p:blipFill>
          <p:spPr bwMode="auto">
            <a:xfrm>
              <a:off x="5105400" y="1219200"/>
              <a:ext cx="3448050" cy="1828800"/>
            </a:xfrm>
            <a:prstGeom prst="rect">
              <a:avLst/>
            </a:prstGeom>
            <a:solidFill>
              <a:schemeClr val="tx1"/>
            </a:solidFill>
            <a:ln w="9525">
              <a:noFill/>
              <a:miter lim="800000"/>
              <a:headEnd/>
              <a:tailEnd/>
            </a:ln>
          </p:spPr>
        </p:pic>
        <p:cxnSp>
          <p:nvCxnSpPr>
            <p:cNvPr id="8" name="Straight Arrow Connector 7"/>
            <p:cNvCxnSpPr/>
            <p:nvPr/>
          </p:nvCxnSpPr>
          <p:spPr>
            <a:xfrm flipH="1" flipV="1">
              <a:off x="7620000" y="2209800"/>
              <a:ext cx="609600" cy="3048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pic>
        <p:nvPicPr>
          <p:cNvPr id="2051" name="Picture 3"/>
          <p:cNvPicPr>
            <a:picLocks noChangeAspect="1" noChangeArrowheads="1"/>
          </p:cNvPicPr>
          <p:nvPr/>
        </p:nvPicPr>
        <p:blipFill>
          <a:blip r:embed="rId4" cstate="print"/>
          <a:srcRect/>
          <a:stretch>
            <a:fillRect/>
          </a:stretch>
        </p:blipFill>
        <p:spPr bwMode="auto">
          <a:xfrm>
            <a:off x="4267200" y="1371600"/>
            <a:ext cx="4500935" cy="4710113"/>
          </a:xfrm>
          <a:prstGeom prst="rect">
            <a:avLst/>
          </a:prstGeom>
          <a:noFill/>
          <a:ln w="9525">
            <a:noFill/>
            <a:miter lim="800000"/>
            <a:headEnd/>
            <a:tailEnd/>
          </a:ln>
        </p:spPr>
      </p:pic>
    </p:spTree>
    <p:extLst>
      <p:ext uri="{BB962C8B-B14F-4D97-AF65-F5344CB8AC3E}">
        <p14:creationId xmlns="" xmlns:p14="http://schemas.microsoft.com/office/powerpoint/2010/main" val="31478097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3048000" cy="1295400"/>
          </a:xfrm>
        </p:spPr>
        <p:txBody>
          <a:bodyPr>
            <a:normAutofit/>
          </a:bodyPr>
          <a:lstStyle/>
          <a:p>
            <a:r>
              <a:rPr lang="en-US" sz="3600" dirty="0" smtClean="0"/>
              <a:t>Density Analysis</a:t>
            </a:r>
            <a:endParaRPr lang="en-US" sz="3600" dirty="0"/>
          </a:p>
        </p:txBody>
      </p:sp>
      <p:pic>
        <p:nvPicPr>
          <p:cNvPr id="5" name="Picture 4" descr="EarlySeasonTrawls.jpg"/>
          <p:cNvPicPr>
            <a:picLocks noChangeAspect="1"/>
          </p:cNvPicPr>
          <p:nvPr/>
        </p:nvPicPr>
        <p:blipFill>
          <a:blip r:embed="rId3" cstate="print"/>
          <a:stretch>
            <a:fillRect/>
          </a:stretch>
        </p:blipFill>
        <p:spPr>
          <a:xfrm>
            <a:off x="0" y="407953"/>
            <a:ext cx="2971798" cy="6450046"/>
          </a:xfrm>
          <a:prstGeom prst="rect">
            <a:avLst/>
          </a:prstGeom>
          <a:ln>
            <a:solidFill>
              <a:schemeClr val="accent1"/>
            </a:solidFill>
          </a:ln>
        </p:spPr>
      </p:pic>
      <p:pic>
        <p:nvPicPr>
          <p:cNvPr id="8" name="Picture 7" descr="EarlySeasonTrawls.jpg"/>
          <p:cNvPicPr>
            <a:picLocks noChangeAspect="1"/>
          </p:cNvPicPr>
          <p:nvPr/>
        </p:nvPicPr>
        <p:blipFill>
          <a:blip r:embed="rId4" cstate="print"/>
          <a:stretch>
            <a:fillRect/>
          </a:stretch>
        </p:blipFill>
        <p:spPr>
          <a:xfrm>
            <a:off x="3124200" y="407955"/>
            <a:ext cx="2971798" cy="6450043"/>
          </a:xfrm>
          <a:prstGeom prst="rect">
            <a:avLst/>
          </a:prstGeom>
          <a:ln>
            <a:solidFill>
              <a:schemeClr val="accent1"/>
            </a:solidFill>
          </a:ln>
        </p:spPr>
      </p:pic>
      <p:pic>
        <p:nvPicPr>
          <p:cNvPr id="9" name="Picture 8" descr="EarlySeasonTrawls.jpg"/>
          <p:cNvPicPr>
            <a:picLocks noChangeAspect="1"/>
          </p:cNvPicPr>
          <p:nvPr/>
        </p:nvPicPr>
        <p:blipFill>
          <a:blip r:embed="rId5" cstate="print"/>
          <a:stretch>
            <a:fillRect/>
          </a:stretch>
        </p:blipFill>
        <p:spPr>
          <a:xfrm>
            <a:off x="6172200" y="407954"/>
            <a:ext cx="2971798" cy="6450043"/>
          </a:xfrm>
          <a:prstGeom prst="rect">
            <a:avLst/>
          </a:prstGeom>
          <a:ln>
            <a:solidFill>
              <a:schemeClr val="accent1"/>
            </a:solidFill>
          </a:ln>
        </p:spPr>
      </p:pic>
      <p:sp>
        <p:nvSpPr>
          <p:cNvPr id="10" name="TextBox 9"/>
          <p:cNvSpPr txBox="1"/>
          <p:nvPr/>
        </p:nvSpPr>
        <p:spPr>
          <a:xfrm>
            <a:off x="0" y="0"/>
            <a:ext cx="8229600" cy="369332"/>
          </a:xfrm>
          <a:prstGeom prst="rect">
            <a:avLst/>
          </a:prstGeom>
          <a:noFill/>
        </p:spPr>
        <p:txBody>
          <a:bodyPr wrap="square" rtlCol="0">
            <a:spAutoFit/>
          </a:bodyPr>
          <a:lstStyle/>
          <a:p>
            <a:r>
              <a:rPr lang="en-US" b="1" dirty="0" smtClean="0"/>
              <a:t>HOT SPOT ANALYSIS FOR TRAWLER SURVEYS AND ALL STRANDINGS</a:t>
            </a:r>
            <a:endParaRPr lang="en-US" b="1" dirty="0"/>
          </a:p>
        </p:txBody>
      </p:sp>
    </p:spTree>
    <p:extLst>
      <p:ext uri="{BB962C8B-B14F-4D97-AF65-F5344CB8AC3E}">
        <p14:creationId xmlns="" xmlns:p14="http://schemas.microsoft.com/office/powerpoint/2010/main" val="31478097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3048000" cy="1295400"/>
          </a:xfrm>
        </p:spPr>
        <p:txBody>
          <a:bodyPr>
            <a:normAutofit/>
          </a:bodyPr>
          <a:lstStyle/>
          <a:p>
            <a:r>
              <a:rPr lang="en-US" sz="3600" dirty="0" smtClean="0"/>
              <a:t>Density Analysis</a:t>
            </a:r>
            <a:endParaRPr lang="en-US" sz="3600" dirty="0"/>
          </a:p>
        </p:txBody>
      </p:sp>
      <p:pic>
        <p:nvPicPr>
          <p:cNvPr id="5" name="Picture 4" descr="EarlySeasonTrawls.jpg"/>
          <p:cNvPicPr>
            <a:picLocks noChangeAspect="1"/>
          </p:cNvPicPr>
          <p:nvPr/>
        </p:nvPicPr>
        <p:blipFill>
          <a:blip r:embed="rId3" cstate="print"/>
          <a:stretch>
            <a:fillRect/>
          </a:stretch>
        </p:blipFill>
        <p:spPr>
          <a:xfrm>
            <a:off x="0" y="407954"/>
            <a:ext cx="2971798" cy="6450043"/>
          </a:xfrm>
          <a:prstGeom prst="rect">
            <a:avLst/>
          </a:prstGeom>
          <a:ln>
            <a:solidFill>
              <a:schemeClr val="accent1"/>
            </a:solidFill>
          </a:ln>
        </p:spPr>
      </p:pic>
      <p:pic>
        <p:nvPicPr>
          <p:cNvPr id="8" name="Picture 7" descr="EarlySeasonTrawls.jpg"/>
          <p:cNvPicPr>
            <a:picLocks noChangeAspect="1"/>
          </p:cNvPicPr>
          <p:nvPr/>
        </p:nvPicPr>
        <p:blipFill>
          <a:blip r:embed="rId4" cstate="print"/>
          <a:stretch>
            <a:fillRect/>
          </a:stretch>
        </p:blipFill>
        <p:spPr>
          <a:xfrm>
            <a:off x="3124200" y="407955"/>
            <a:ext cx="2971797" cy="6450043"/>
          </a:xfrm>
          <a:prstGeom prst="rect">
            <a:avLst/>
          </a:prstGeom>
          <a:ln>
            <a:solidFill>
              <a:schemeClr val="accent1"/>
            </a:solidFill>
          </a:ln>
        </p:spPr>
      </p:pic>
      <p:pic>
        <p:nvPicPr>
          <p:cNvPr id="9" name="Picture 8" descr="EarlySeasonTrawls.jpg"/>
          <p:cNvPicPr>
            <a:picLocks noChangeAspect="1"/>
          </p:cNvPicPr>
          <p:nvPr/>
        </p:nvPicPr>
        <p:blipFill>
          <a:blip r:embed="rId5" cstate="print"/>
          <a:stretch>
            <a:fillRect/>
          </a:stretch>
        </p:blipFill>
        <p:spPr>
          <a:xfrm>
            <a:off x="6172200" y="407954"/>
            <a:ext cx="2971797" cy="6450043"/>
          </a:xfrm>
          <a:prstGeom prst="rect">
            <a:avLst/>
          </a:prstGeom>
          <a:ln>
            <a:solidFill>
              <a:schemeClr val="accent1"/>
            </a:solidFill>
          </a:ln>
        </p:spPr>
      </p:pic>
      <p:sp>
        <p:nvSpPr>
          <p:cNvPr id="10" name="TextBox 9"/>
          <p:cNvSpPr txBox="1"/>
          <p:nvPr/>
        </p:nvSpPr>
        <p:spPr>
          <a:xfrm>
            <a:off x="0" y="0"/>
            <a:ext cx="8229600" cy="369332"/>
          </a:xfrm>
          <a:prstGeom prst="rect">
            <a:avLst/>
          </a:prstGeom>
          <a:noFill/>
        </p:spPr>
        <p:txBody>
          <a:bodyPr wrap="square" rtlCol="0">
            <a:spAutoFit/>
          </a:bodyPr>
          <a:lstStyle/>
          <a:p>
            <a:r>
              <a:rPr lang="en-US" b="1" dirty="0" smtClean="0"/>
              <a:t>HOT SPOT ANALYSIS FOR  PROBABLE CAUSE OF STRANDINGS</a:t>
            </a:r>
            <a:endParaRPr lang="en-US" b="1" dirty="0"/>
          </a:p>
        </p:txBody>
      </p:sp>
    </p:spTree>
    <p:extLst>
      <p:ext uri="{BB962C8B-B14F-4D97-AF65-F5344CB8AC3E}">
        <p14:creationId xmlns="" xmlns:p14="http://schemas.microsoft.com/office/powerpoint/2010/main" val="31478097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429000"/>
            <a:ext cx="3048000" cy="2971800"/>
          </a:xfrm>
        </p:spPr>
        <p:txBody>
          <a:bodyPr>
            <a:normAutofit lnSpcReduction="10000"/>
          </a:bodyPr>
          <a:lstStyle/>
          <a:p>
            <a:pPr indent="0">
              <a:buNone/>
            </a:pPr>
            <a:r>
              <a:rPr lang="en-US" dirty="0" smtClean="0"/>
              <a:t>The Near tool identifies the closest target feature and calculates the distance for each record in a dataset.  </a:t>
            </a:r>
            <a:endParaRPr lang="en-US" dirty="0"/>
          </a:p>
        </p:txBody>
      </p:sp>
      <p:sp>
        <p:nvSpPr>
          <p:cNvPr id="2" name="Title 1"/>
          <p:cNvSpPr>
            <a:spLocks noGrp="1"/>
          </p:cNvSpPr>
          <p:nvPr>
            <p:ph type="title"/>
          </p:nvPr>
        </p:nvSpPr>
        <p:spPr>
          <a:xfrm>
            <a:off x="381000" y="228600"/>
            <a:ext cx="8382000" cy="685800"/>
          </a:xfrm>
        </p:spPr>
        <p:txBody>
          <a:bodyPr>
            <a:noAutofit/>
          </a:bodyPr>
          <a:lstStyle/>
          <a:p>
            <a:r>
              <a:rPr lang="en-US" sz="3600" dirty="0" smtClean="0"/>
              <a:t>Distance Analysis: Near Tool</a:t>
            </a:r>
            <a:endParaRPr lang="en-US" sz="3600" dirty="0"/>
          </a:p>
        </p:txBody>
      </p:sp>
      <p:pic>
        <p:nvPicPr>
          <p:cNvPr id="3075" name="Picture 3"/>
          <p:cNvPicPr>
            <a:picLocks noChangeAspect="1" noChangeArrowheads="1"/>
          </p:cNvPicPr>
          <p:nvPr/>
        </p:nvPicPr>
        <p:blipFill>
          <a:blip r:embed="rId3" cstate="print"/>
          <a:srcRect/>
          <a:stretch>
            <a:fillRect/>
          </a:stretch>
        </p:blipFill>
        <p:spPr bwMode="auto">
          <a:xfrm>
            <a:off x="3505200" y="1066800"/>
            <a:ext cx="5169931" cy="5410200"/>
          </a:xfrm>
          <a:prstGeom prst="rect">
            <a:avLst/>
          </a:prstGeom>
          <a:noFill/>
          <a:ln w="9525">
            <a:noFill/>
            <a:miter lim="800000"/>
            <a:headEnd/>
            <a:tailEnd/>
          </a:ln>
        </p:spPr>
      </p:pic>
      <p:grpSp>
        <p:nvGrpSpPr>
          <p:cNvPr id="8" name="Group 7"/>
          <p:cNvGrpSpPr/>
          <p:nvPr/>
        </p:nvGrpSpPr>
        <p:grpSpPr>
          <a:xfrm>
            <a:off x="533400" y="1066800"/>
            <a:ext cx="2152650" cy="2209800"/>
            <a:chOff x="533400" y="1066800"/>
            <a:chExt cx="2152650" cy="2209800"/>
          </a:xfrm>
        </p:grpSpPr>
        <p:pic>
          <p:nvPicPr>
            <p:cNvPr id="3074" name="Picture 2"/>
            <p:cNvPicPr>
              <a:picLocks noChangeAspect="1" noChangeArrowheads="1"/>
            </p:cNvPicPr>
            <p:nvPr/>
          </p:nvPicPr>
          <p:blipFill>
            <a:blip r:embed="rId4" cstate="print"/>
            <a:srcRect t="-3687" b="-3226"/>
            <a:stretch>
              <a:fillRect/>
            </a:stretch>
          </p:blipFill>
          <p:spPr bwMode="auto">
            <a:xfrm>
              <a:off x="533400" y="1066800"/>
              <a:ext cx="2152650" cy="2209800"/>
            </a:xfrm>
            <a:prstGeom prst="rect">
              <a:avLst/>
            </a:prstGeom>
            <a:solidFill>
              <a:schemeClr val="tx1"/>
            </a:solidFill>
            <a:ln w="9525">
              <a:noFill/>
              <a:miter lim="800000"/>
              <a:headEnd/>
              <a:tailEnd/>
            </a:ln>
          </p:spPr>
        </p:pic>
        <p:cxnSp>
          <p:nvCxnSpPr>
            <p:cNvPr id="7" name="Straight Arrow Connector 6"/>
            <p:cNvCxnSpPr/>
            <p:nvPr/>
          </p:nvCxnSpPr>
          <p:spPr>
            <a:xfrm flipH="1">
              <a:off x="1600200" y="2590800"/>
              <a:ext cx="8382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6115009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2819400" cy="1143000"/>
          </a:xfrm>
        </p:spPr>
        <p:txBody>
          <a:bodyPr>
            <a:noAutofit/>
          </a:bodyPr>
          <a:lstStyle/>
          <a:p>
            <a:r>
              <a:rPr lang="en-US" sz="3600" dirty="0" smtClean="0"/>
              <a:t>Statistical Model</a:t>
            </a:r>
            <a:endParaRPr lang="en-US" sz="3600" dirty="0"/>
          </a:p>
        </p:txBody>
      </p:sp>
      <p:pic>
        <p:nvPicPr>
          <p:cNvPr id="4" name="Picture 3" descr="2011.jpg"/>
          <p:cNvPicPr>
            <a:picLocks noChangeAspect="1"/>
          </p:cNvPicPr>
          <p:nvPr/>
        </p:nvPicPr>
        <p:blipFill>
          <a:blip r:embed="rId3" cstate="print"/>
          <a:stretch>
            <a:fillRect/>
          </a:stretch>
        </p:blipFill>
        <p:spPr>
          <a:xfrm>
            <a:off x="3314700" y="0"/>
            <a:ext cx="5829300" cy="6858000"/>
          </a:xfrm>
          <a:prstGeom prst="rect">
            <a:avLst/>
          </a:prstGeom>
        </p:spPr>
      </p:pic>
      <p:sp>
        <p:nvSpPr>
          <p:cNvPr id="7" name="Content Placeholder 1"/>
          <p:cNvSpPr>
            <a:spLocks noGrp="1"/>
          </p:cNvSpPr>
          <p:nvPr>
            <p:ph idx="1"/>
          </p:nvPr>
        </p:nvSpPr>
        <p:spPr>
          <a:xfrm>
            <a:off x="304800" y="1447800"/>
            <a:ext cx="2819400" cy="4953000"/>
          </a:xfrm>
        </p:spPr>
        <p:txBody>
          <a:bodyPr>
            <a:normAutofit fontScale="92500" lnSpcReduction="20000"/>
          </a:bodyPr>
          <a:lstStyle/>
          <a:p>
            <a:r>
              <a:rPr lang="en-US" dirty="0" smtClean="0"/>
              <a:t>Bayesian hierarchical logistic model</a:t>
            </a:r>
          </a:p>
          <a:p>
            <a:r>
              <a:rPr lang="en-US" dirty="0" smtClean="0"/>
              <a:t>Calculated the relative probability of stranding near the predictor variables</a:t>
            </a:r>
          </a:p>
          <a:p>
            <a:r>
              <a:rPr lang="en-US" dirty="0" smtClean="0"/>
              <a:t>Variables included the nearest trawler observation, the above average fishing locations, and the TED violations</a:t>
            </a:r>
          </a:p>
          <a:p>
            <a:endParaRPr lang="en-US" dirty="0"/>
          </a:p>
        </p:txBody>
      </p:sp>
    </p:spTree>
    <p:extLst>
      <p:ext uri="{BB962C8B-B14F-4D97-AF65-F5344CB8AC3E}">
        <p14:creationId xmlns="" xmlns:p14="http://schemas.microsoft.com/office/powerpoint/2010/main" val="26115009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638800"/>
            <a:ext cx="8686800" cy="1066800"/>
          </a:xfrm>
        </p:spPr>
        <p:txBody>
          <a:bodyPr>
            <a:normAutofit/>
          </a:bodyPr>
          <a:lstStyle/>
          <a:p>
            <a:pPr indent="0">
              <a:buNone/>
            </a:pPr>
            <a:r>
              <a:rPr lang="en-US" dirty="0" smtClean="0"/>
              <a:t>The custom tool ran the Near tool, created new fields and populated the fields for each step of the distance analysis.    </a:t>
            </a:r>
            <a:endParaRPr lang="en-US" dirty="0"/>
          </a:p>
        </p:txBody>
      </p:sp>
      <p:sp>
        <p:nvSpPr>
          <p:cNvPr id="2" name="Title 1"/>
          <p:cNvSpPr>
            <a:spLocks noGrp="1"/>
          </p:cNvSpPr>
          <p:nvPr>
            <p:ph type="title"/>
          </p:nvPr>
        </p:nvSpPr>
        <p:spPr>
          <a:xfrm>
            <a:off x="381000" y="228600"/>
            <a:ext cx="8382000" cy="609600"/>
          </a:xfrm>
        </p:spPr>
        <p:txBody>
          <a:bodyPr>
            <a:noAutofit/>
          </a:bodyPr>
          <a:lstStyle/>
          <a:p>
            <a:r>
              <a:rPr lang="en-US" sz="3600" dirty="0" smtClean="0"/>
              <a:t>Model Builder to Create a Custom Tool</a:t>
            </a:r>
            <a:endParaRPr lang="en-US" sz="3600" dirty="0"/>
          </a:p>
        </p:txBody>
      </p:sp>
      <p:pic>
        <p:nvPicPr>
          <p:cNvPr id="1027" name="Picture 3"/>
          <p:cNvPicPr>
            <a:picLocks noChangeAspect="1" noChangeArrowheads="1"/>
          </p:cNvPicPr>
          <p:nvPr/>
        </p:nvPicPr>
        <p:blipFill>
          <a:blip r:embed="rId3" cstate="print"/>
          <a:srcRect/>
          <a:stretch>
            <a:fillRect/>
          </a:stretch>
        </p:blipFill>
        <p:spPr bwMode="auto">
          <a:xfrm>
            <a:off x="1" y="838200"/>
            <a:ext cx="5943599" cy="4745482"/>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5262136" y="2209800"/>
            <a:ext cx="3881864" cy="2295525"/>
          </a:xfrm>
          <a:prstGeom prst="rect">
            <a:avLst/>
          </a:prstGeom>
          <a:noFill/>
          <a:ln w="9525">
            <a:noFill/>
            <a:miter lim="800000"/>
            <a:headEnd/>
            <a:tailEnd/>
          </a:ln>
        </p:spPr>
      </p:pic>
    </p:spTree>
    <p:extLst>
      <p:ext uri="{BB962C8B-B14F-4D97-AF65-F5344CB8AC3E}">
        <p14:creationId xmlns="" xmlns:p14="http://schemas.microsoft.com/office/powerpoint/2010/main" val="26115009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8229600" cy="838200"/>
          </a:xfrm>
        </p:spPr>
        <p:txBody>
          <a:bodyPr>
            <a:normAutofit/>
          </a:bodyPr>
          <a:lstStyle/>
          <a:p>
            <a:r>
              <a:rPr lang="en-US" dirty="0" smtClean="0"/>
              <a:t>Statistical Model Results</a:t>
            </a:r>
            <a:endParaRPr lang="en-US" dirty="0"/>
          </a:p>
        </p:txBody>
      </p:sp>
      <p:grpSp>
        <p:nvGrpSpPr>
          <p:cNvPr id="15" name="Group 14"/>
          <p:cNvGrpSpPr/>
          <p:nvPr/>
        </p:nvGrpSpPr>
        <p:grpSpPr>
          <a:xfrm>
            <a:off x="304800" y="1295400"/>
            <a:ext cx="4038600" cy="4267200"/>
            <a:chOff x="304800" y="1295400"/>
            <a:chExt cx="4038600" cy="4267200"/>
          </a:xfrm>
          <a:solidFill>
            <a:schemeClr val="tx1"/>
          </a:solidFill>
        </p:grpSpPr>
        <p:pic>
          <p:nvPicPr>
            <p:cNvPr id="7" name="Picture 6" descr="Figure3.JPG"/>
            <p:cNvPicPr>
              <a:picLocks noChangeAspect="1"/>
            </p:cNvPicPr>
            <p:nvPr/>
          </p:nvPicPr>
          <p:blipFill>
            <a:blip r:embed="rId3" cstate="print"/>
            <a:srcRect l="-2976"/>
            <a:stretch>
              <a:fillRect/>
            </a:stretch>
          </p:blipFill>
          <p:spPr>
            <a:xfrm>
              <a:off x="304800" y="1616721"/>
              <a:ext cx="4038600" cy="3945879"/>
            </a:xfrm>
            <a:prstGeom prst="rect">
              <a:avLst/>
            </a:prstGeom>
            <a:grpFill/>
          </p:spPr>
        </p:pic>
        <p:sp>
          <p:nvSpPr>
            <p:cNvPr id="8" name="TextBox 7"/>
            <p:cNvSpPr txBox="1"/>
            <p:nvPr/>
          </p:nvSpPr>
          <p:spPr>
            <a:xfrm>
              <a:off x="304800" y="1295400"/>
              <a:ext cx="4038600" cy="369332"/>
            </a:xfrm>
            <a:prstGeom prst="rect">
              <a:avLst/>
            </a:prstGeom>
            <a:grpFill/>
          </p:spPr>
          <p:txBody>
            <a:bodyPr wrap="square" rtlCol="0">
              <a:spAutoFit/>
            </a:bodyPr>
            <a:lstStyle/>
            <a:p>
              <a:r>
                <a:rPr lang="en-US" dirty="0" smtClean="0">
                  <a:solidFill>
                    <a:schemeClr val="bg1"/>
                  </a:solidFill>
                </a:rPr>
                <a:t>All Sea Turtles with No Apparent Injuries</a:t>
              </a:r>
              <a:endParaRPr lang="en-US" dirty="0">
                <a:solidFill>
                  <a:schemeClr val="bg1"/>
                </a:solidFill>
              </a:endParaRPr>
            </a:p>
          </p:txBody>
        </p:sp>
      </p:grpSp>
      <p:grpSp>
        <p:nvGrpSpPr>
          <p:cNvPr id="16" name="Group 15"/>
          <p:cNvGrpSpPr/>
          <p:nvPr/>
        </p:nvGrpSpPr>
        <p:grpSpPr>
          <a:xfrm>
            <a:off x="4876800" y="1295400"/>
            <a:ext cx="3962400" cy="4237474"/>
            <a:chOff x="4876800" y="1295400"/>
            <a:chExt cx="3962400" cy="4237474"/>
          </a:xfrm>
          <a:solidFill>
            <a:schemeClr val="tx1"/>
          </a:solidFill>
        </p:grpSpPr>
        <p:pic>
          <p:nvPicPr>
            <p:cNvPr id="12" name="Picture 11" descr="Figure3.JPG"/>
            <p:cNvPicPr>
              <a:picLocks noChangeAspect="1"/>
            </p:cNvPicPr>
            <p:nvPr/>
          </p:nvPicPr>
          <p:blipFill>
            <a:blip r:embed="rId4" cstate="print"/>
            <a:srcRect l="2941" t="2936" r="3358"/>
            <a:stretch>
              <a:fillRect/>
            </a:stretch>
          </p:blipFill>
          <p:spPr>
            <a:xfrm>
              <a:off x="4876800" y="1600200"/>
              <a:ext cx="3962400" cy="3932674"/>
            </a:xfrm>
            <a:prstGeom prst="rect">
              <a:avLst/>
            </a:prstGeom>
            <a:grpFill/>
          </p:spPr>
        </p:pic>
        <p:sp>
          <p:nvSpPr>
            <p:cNvPr id="9" name="TextBox 8"/>
            <p:cNvSpPr txBox="1"/>
            <p:nvPr/>
          </p:nvSpPr>
          <p:spPr>
            <a:xfrm>
              <a:off x="4876800" y="1295400"/>
              <a:ext cx="3962400" cy="369332"/>
            </a:xfrm>
            <a:prstGeom prst="rect">
              <a:avLst/>
            </a:prstGeom>
            <a:grpFill/>
          </p:spPr>
          <p:txBody>
            <a:bodyPr wrap="square" rtlCol="0">
              <a:spAutoFit/>
            </a:bodyPr>
            <a:lstStyle/>
            <a:p>
              <a:r>
                <a:rPr lang="en-US" dirty="0" smtClean="0">
                  <a:solidFill>
                    <a:schemeClr val="bg1"/>
                  </a:solidFill>
                </a:rPr>
                <a:t>Loggerheads with No Apparent Injuries</a:t>
              </a:r>
              <a:endParaRPr lang="en-US" dirty="0">
                <a:solidFill>
                  <a:schemeClr val="bg1"/>
                </a:solidFill>
              </a:endParaRPr>
            </a:p>
          </p:txBody>
        </p:sp>
      </p:grpSp>
      <p:sp>
        <p:nvSpPr>
          <p:cNvPr id="17" name="TextBox 16"/>
          <p:cNvSpPr txBox="1"/>
          <p:nvPr/>
        </p:nvSpPr>
        <p:spPr>
          <a:xfrm>
            <a:off x="381000" y="5715000"/>
            <a:ext cx="8305800" cy="646331"/>
          </a:xfrm>
          <a:prstGeom prst="rect">
            <a:avLst/>
          </a:prstGeom>
          <a:noFill/>
        </p:spPr>
        <p:txBody>
          <a:bodyPr wrap="square" rtlCol="0">
            <a:spAutoFit/>
          </a:bodyPr>
          <a:lstStyle/>
          <a:p>
            <a:r>
              <a:rPr lang="en-US" dirty="0" smtClean="0"/>
              <a:t>For all probable death categories, there was a significant negative relationship between being stranded and the nearest TED violation.  </a:t>
            </a:r>
            <a:endParaRPr lang="en-US" dirty="0"/>
          </a:p>
        </p:txBody>
      </p:sp>
    </p:spTree>
    <p:extLst>
      <p:ext uri="{BB962C8B-B14F-4D97-AF65-F5344CB8AC3E}">
        <p14:creationId xmlns="" xmlns:p14="http://schemas.microsoft.com/office/powerpoint/2010/main" val="31478097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143000"/>
            <a:ext cx="4800600" cy="5257800"/>
          </a:xfrm>
        </p:spPr>
        <p:txBody>
          <a:bodyPr>
            <a:normAutofit fontScale="92500" lnSpcReduction="10000"/>
          </a:bodyPr>
          <a:lstStyle/>
          <a:p>
            <a:r>
              <a:rPr lang="en-US" dirty="0" smtClean="0"/>
              <a:t>Strengthen the argument for TED regulations and compliance</a:t>
            </a:r>
          </a:p>
          <a:p>
            <a:r>
              <a:rPr lang="en-US" dirty="0" smtClean="0"/>
              <a:t>Density maps will identify areas to target for trawler boardings through the shrimping season</a:t>
            </a:r>
          </a:p>
          <a:p>
            <a:r>
              <a:rPr lang="en-US" dirty="0" smtClean="0"/>
              <a:t>Confirm the importance of collecting accurate spatial data for events impacting sea turtle conservation</a:t>
            </a:r>
          </a:p>
          <a:p>
            <a:r>
              <a:rPr lang="en-US" dirty="0" smtClean="0"/>
              <a:t>Additional analysis to look at correlation at different spatial scales and potential natural causes of the strandings hotspots on the southern islands</a:t>
            </a:r>
          </a:p>
          <a:p>
            <a:endParaRPr lang="en-US" dirty="0"/>
          </a:p>
        </p:txBody>
      </p:sp>
      <p:sp>
        <p:nvSpPr>
          <p:cNvPr id="3" name="Title 2"/>
          <p:cNvSpPr>
            <a:spLocks noGrp="1"/>
          </p:cNvSpPr>
          <p:nvPr>
            <p:ph type="title"/>
          </p:nvPr>
        </p:nvSpPr>
        <p:spPr>
          <a:xfrm>
            <a:off x="381000" y="228600"/>
            <a:ext cx="4800600" cy="762000"/>
          </a:xfrm>
        </p:spPr>
        <p:txBody>
          <a:bodyPr>
            <a:normAutofit fontScale="90000"/>
          </a:bodyPr>
          <a:lstStyle/>
          <a:p>
            <a:r>
              <a:rPr lang="en-US" dirty="0" smtClean="0"/>
              <a:t>Application of Results</a:t>
            </a:r>
            <a:endParaRPr lang="en-US" dirty="0"/>
          </a:p>
        </p:txBody>
      </p:sp>
      <p:pic>
        <p:nvPicPr>
          <p:cNvPr id="5122" name="Picture 2" descr="https://scontent-b-mia.xx.fbcdn.net/hphotos-frc3/t1.0-9/10290601_10152462177051579_8669273770017325302_n.jpg"/>
          <p:cNvPicPr>
            <a:picLocks noChangeAspect="1" noChangeArrowheads="1"/>
          </p:cNvPicPr>
          <p:nvPr/>
        </p:nvPicPr>
        <p:blipFill>
          <a:blip r:embed="rId3" cstate="print"/>
          <a:srcRect/>
          <a:stretch>
            <a:fillRect/>
          </a:stretch>
        </p:blipFill>
        <p:spPr bwMode="auto">
          <a:xfrm>
            <a:off x="5029200" y="533400"/>
            <a:ext cx="3860799" cy="5791200"/>
          </a:xfrm>
          <a:prstGeom prst="rect">
            <a:avLst/>
          </a:prstGeom>
          <a:noFill/>
          <a:ln w="28575">
            <a:solidFill>
              <a:schemeClr val="accent1"/>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457200" y="4648200"/>
            <a:ext cx="8305800" cy="381000"/>
          </a:xfrm>
        </p:spPr>
        <p:txBody>
          <a:bodyPr>
            <a:normAutofit fontScale="55000" lnSpcReduction="20000"/>
          </a:bodyPr>
          <a:lstStyle/>
          <a:p>
            <a:pPr algn="ctr">
              <a:buNone/>
            </a:pPr>
            <a:r>
              <a:rPr lang="en-US" sz="4000" b="1" dirty="0" smtClean="0"/>
              <a:t>Thank you to all of the agencies supporting this research.  </a:t>
            </a:r>
            <a:endParaRPr lang="en-US" sz="4000" b="1" dirty="0"/>
          </a:p>
        </p:txBody>
      </p:sp>
      <p:sp>
        <p:nvSpPr>
          <p:cNvPr id="4" name="Title 3"/>
          <p:cNvSpPr>
            <a:spLocks noGrp="1"/>
          </p:cNvSpPr>
          <p:nvPr>
            <p:ph type="ctrTitle" idx="4294967295"/>
          </p:nvPr>
        </p:nvSpPr>
        <p:spPr>
          <a:xfrm>
            <a:off x="0" y="381000"/>
            <a:ext cx="9144000" cy="1066800"/>
          </a:xfrm>
        </p:spPr>
        <p:txBody>
          <a:bodyPr>
            <a:noAutofit/>
          </a:bodyPr>
          <a:lstStyle/>
          <a:p>
            <a:pPr algn="ctr"/>
            <a:r>
              <a:rPr lang="en-US" sz="7200" dirty="0" smtClean="0"/>
              <a:t>QUESTIONS?</a:t>
            </a:r>
            <a:endParaRPr lang="en-US" sz="7200" dirty="0"/>
          </a:p>
        </p:txBody>
      </p:sp>
      <p:pic>
        <p:nvPicPr>
          <p:cNvPr id="1031" name="Picture 7"/>
          <p:cNvPicPr>
            <a:picLocks noChangeAspect="1" noChangeArrowheads="1"/>
          </p:cNvPicPr>
          <p:nvPr/>
        </p:nvPicPr>
        <p:blipFill>
          <a:blip r:embed="rId3" cstate="print"/>
          <a:srcRect/>
          <a:stretch>
            <a:fillRect/>
          </a:stretch>
        </p:blipFill>
        <p:spPr bwMode="auto">
          <a:xfrm>
            <a:off x="6072611" y="5234166"/>
            <a:ext cx="990600" cy="1017512"/>
          </a:xfrm>
          <a:prstGeom prst="rect">
            <a:avLst/>
          </a:prstGeom>
          <a:noFill/>
          <a:ln w="9525" algn="in">
            <a:noFill/>
            <a:miter lim="800000"/>
            <a:headEnd/>
            <a:tailEnd/>
          </a:ln>
          <a:effectLst/>
        </p:spPr>
      </p:pic>
      <p:pic>
        <p:nvPicPr>
          <p:cNvPr id="1033" name="Picture 9" descr="dnr-resources-logo"/>
          <p:cNvPicPr>
            <a:picLocks noChangeAspect="1" noChangeArrowheads="1"/>
          </p:cNvPicPr>
          <p:nvPr/>
        </p:nvPicPr>
        <p:blipFill>
          <a:blip r:embed="rId4" cstate="print"/>
          <a:srcRect/>
          <a:stretch>
            <a:fillRect/>
          </a:stretch>
        </p:blipFill>
        <p:spPr bwMode="auto">
          <a:xfrm>
            <a:off x="533400" y="5245982"/>
            <a:ext cx="838200" cy="1005696"/>
          </a:xfrm>
          <a:prstGeom prst="rect">
            <a:avLst/>
          </a:prstGeom>
          <a:noFill/>
          <a:ln w="9525" algn="in">
            <a:noFill/>
            <a:miter lim="800000"/>
            <a:headEnd/>
            <a:tailEnd/>
          </a:ln>
        </p:spPr>
      </p:pic>
      <p:pic>
        <p:nvPicPr>
          <p:cNvPr id="1034" name="Picture 10" descr="Penn State - University Park, PA"/>
          <p:cNvPicPr>
            <a:picLocks noChangeAspect="1" noChangeArrowheads="1"/>
          </p:cNvPicPr>
          <p:nvPr/>
        </p:nvPicPr>
        <p:blipFill>
          <a:blip r:embed="rId5" cstate="print"/>
          <a:srcRect/>
          <a:stretch>
            <a:fillRect/>
          </a:stretch>
        </p:blipFill>
        <p:spPr bwMode="auto">
          <a:xfrm>
            <a:off x="1903974" y="5272896"/>
            <a:ext cx="990600" cy="990600"/>
          </a:xfrm>
          <a:prstGeom prst="rect">
            <a:avLst/>
          </a:prstGeom>
          <a:noFill/>
          <a:ln w="9525" algn="in">
            <a:noFill/>
            <a:miter lim="800000"/>
            <a:headEnd/>
            <a:tailEnd/>
          </a:ln>
        </p:spPr>
      </p:pic>
      <p:pic>
        <p:nvPicPr>
          <p:cNvPr id="2050"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595586" y="5234166"/>
            <a:ext cx="996171" cy="996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descr="U.S. Geological Survey"/>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426948" y="5234167"/>
            <a:ext cx="2113289" cy="1017511"/>
          </a:xfrm>
          <a:prstGeom prst="rect">
            <a:avLst/>
          </a:prstGeom>
          <a:solidFill>
            <a:schemeClr val="tx1"/>
          </a:solidFill>
        </p:spPr>
      </p:pic>
      <p:pic>
        <p:nvPicPr>
          <p:cNvPr id="20482" name="Picture 2" descr="https://scontent-b-mia.xx.fbcdn.net/hphotos-prn2/t1.0-9/1544501_10152462176486579_3382738187266870012_n.jpg"/>
          <p:cNvPicPr>
            <a:picLocks noChangeAspect="1" noChangeArrowheads="1"/>
          </p:cNvPicPr>
          <p:nvPr/>
        </p:nvPicPr>
        <p:blipFill>
          <a:blip r:embed="rId8" cstate="print"/>
          <a:srcRect l="11382" b="19512"/>
          <a:stretch>
            <a:fillRect/>
          </a:stretch>
        </p:blipFill>
        <p:spPr bwMode="auto">
          <a:xfrm>
            <a:off x="381000" y="1600199"/>
            <a:ext cx="4267200" cy="2583809"/>
          </a:xfrm>
          <a:prstGeom prst="rect">
            <a:avLst/>
          </a:prstGeom>
          <a:noFill/>
          <a:ln w="28575">
            <a:solidFill>
              <a:schemeClr val="accent1"/>
            </a:solidFill>
          </a:ln>
        </p:spPr>
      </p:pic>
      <p:pic>
        <p:nvPicPr>
          <p:cNvPr id="20484" name="Picture 4" descr="https://scontent-b-mia.xx.fbcdn.net/hphotos-ash4/t1.0-9/10002918_10152462176991579_1273348103406342350_n.jpg"/>
          <p:cNvPicPr>
            <a:picLocks noChangeAspect="1" noChangeArrowheads="1"/>
          </p:cNvPicPr>
          <p:nvPr/>
        </p:nvPicPr>
        <p:blipFill>
          <a:blip r:embed="rId9" cstate="print"/>
          <a:srcRect l="14679" t="13761"/>
          <a:stretch>
            <a:fillRect/>
          </a:stretch>
        </p:blipFill>
        <p:spPr bwMode="auto">
          <a:xfrm>
            <a:off x="4953000" y="1600200"/>
            <a:ext cx="3810000" cy="2567312"/>
          </a:xfrm>
          <a:prstGeom prst="rect">
            <a:avLst/>
          </a:prstGeom>
          <a:noFill/>
          <a:ln w="28575">
            <a:solidFill>
              <a:schemeClr val="accent1"/>
            </a:solidFill>
          </a:ln>
        </p:spPr>
      </p:pic>
    </p:spTree>
    <p:extLst>
      <p:ext uri="{BB962C8B-B14F-4D97-AF65-F5344CB8AC3E}">
        <p14:creationId xmlns="" xmlns:p14="http://schemas.microsoft.com/office/powerpoint/2010/main" val="1627505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teOfGeorgia.pdf.jpg"/>
          <p:cNvPicPr>
            <a:picLocks noChangeAspect="1"/>
          </p:cNvPicPr>
          <p:nvPr/>
        </p:nvPicPr>
        <p:blipFill>
          <a:blip r:embed="rId3" cstate="print"/>
          <a:stretch>
            <a:fillRect/>
          </a:stretch>
        </p:blipFill>
        <p:spPr>
          <a:xfrm>
            <a:off x="0" y="2362200"/>
            <a:ext cx="3474027" cy="4495800"/>
          </a:xfrm>
          <a:prstGeom prst="rect">
            <a:avLst/>
          </a:prstGeom>
        </p:spPr>
      </p:pic>
      <p:sp>
        <p:nvSpPr>
          <p:cNvPr id="2" name="Title 1"/>
          <p:cNvSpPr>
            <a:spLocks noGrp="1"/>
          </p:cNvSpPr>
          <p:nvPr>
            <p:ph type="title"/>
          </p:nvPr>
        </p:nvSpPr>
        <p:spPr>
          <a:xfrm>
            <a:off x="304800" y="228600"/>
            <a:ext cx="2971800" cy="1981200"/>
          </a:xfrm>
        </p:spPr>
        <p:txBody>
          <a:bodyPr>
            <a:normAutofit fontScale="90000"/>
          </a:bodyPr>
          <a:lstStyle/>
          <a:p>
            <a:r>
              <a:rPr lang="en-US" dirty="0" smtClean="0"/>
              <a:t>Geography of the Georgia Coast</a:t>
            </a:r>
            <a:endParaRPr lang="en-US" dirty="0"/>
          </a:p>
        </p:txBody>
      </p:sp>
      <p:pic>
        <p:nvPicPr>
          <p:cNvPr id="7" name="Picture 6" descr="StudyArea.jpg"/>
          <p:cNvPicPr>
            <a:picLocks noChangeAspect="1"/>
          </p:cNvPicPr>
          <p:nvPr/>
        </p:nvPicPr>
        <p:blipFill>
          <a:blip r:embed="rId4" cstate="print"/>
          <a:stretch>
            <a:fillRect/>
          </a:stretch>
        </p:blipFill>
        <p:spPr>
          <a:xfrm>
            <a:off x="3505200" y="0"/>
            <a:ext cx="58293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gerhead hatchling"/>
          <p:cNvPicPr>
            <a:picLocks noChangeAspect="1" noChangeArrowheads="1"/>
          </p:cNvPicPr>
          <p:nvPr/>
        </p:nvPicPr>
        <p:blipFill>
          <a:blip r:embed="rId3" cstate="print"/>
          <a:srcRect/>
          <a:stretch>
            <a:fillRect/>
          </a:stretch>
        </p:blipFill>
        <p:spPr bwMode="auto">
          <a:xfrm>
            <a:off x="4840288" y="1409698"/>
            <a:ext cx="4286249" cy="2857500"/>
          </a:xfrm>
          <a:prstGeom prst="rect">
            <a:avLst/>
          </a:prstGeom>
          <a:noFill/>
          <a:ln w="28575">
            <a:solidFill>
              <a:schemeClr val="accent1"/>
            </a:solidFill>
            <a:miter lim="800000"/>
            <a:headEnd/>
            <a:tailEnd/>
          </a:ln>
        </p:spPr>
      </p:pic>
      <p:pic>
        <p:nvPicPr>
          <p:cNvPr id="3076"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1409700"/>
            <a:ext cx="2686050" cy="3581400"/>
          </a:xfrm>
          <a:prstGeom prst="rect">
            <a:avLst/>
          </a:prstGeom>
          <a:noFill/>
          <a:ln w="2857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438401" y="4714875"/>
            <a:ext cx="2857499" cy="2143125"/>
          </a:xfrm>
          <a:prstGeom prst="rect">
            <a:avLst/>
          </a:prstGeom>
          <a:noFill/>
          <a:ln w="2857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3400" y="304800"/>
            <a:ext cx="8229600" cy="838200"/>
          </a:xfrm>
        </p:spPr>
        <p:txBody>
          <a:bodyPr>
            <a:normAutofit/>
          </a:bodyPr>
          <a:lstStyle/>
          <a:p>
            <a:pPr algn="ctr"/>
            <a:r>
              <a:rPr lang="en-US" sz="4800" dirty="0" smtClean="0"/>
              <a:t>Georgia Sea Turtle Project</a:t>
            </a:r>
            <a:endParaRPr lang="en-US" sz="4800" dirty="0"/>
          </a:p>
        </p:txBody>
      </p:sp>
      <p:pic>
        <p:nvPicPr>
          <p:cNvPr id="4" name="Picture 3" descr="aIMG_3594[1][1].JPG"/>
          <p:cNvPicPr>
            <a:picLocks noChangeAspect="1"/>
          </p:cNvPicPr>
          <p:nvPr/>
        </p:nvPicPr>
        <p:blipFill rotWithShape="1">
          <a:blip r:embed="rId6" cstate="print"/>
          <a:srcRect t="17220" r="31252"/>
          <a:stretch/>
        </p:blipFill>
        <p:spPr>
          <a:xfrm>
            <a:off x="1" y="4900612"/>
            <a:ext cx="2438399" cy="1957387"/>
          </a:xfrm>
          <a:prstGeom prst="rect">
            <a:avLst/>
          </a:prstGeom>
          <a:ln w="28575">
            <a:solidFill>
              <a:schemeClr val="accent1"/>
            </a:solidFill>
          </a:ln>
        </p:spPr>
      </p:pic>
      <p:pic>
        <p:nvPicPr>
          <p:cNvPr id="3080" name="Picture 8" descr="https://scontent-b-iad.xx.fbcdn.net/hphotos-frc3/377032_10151666497856579_485891162_n.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240337" y="4267200"/>
            <a:ext cx="3886200" cy="2590800"/>
          </a:xfrm>
          <a:prstGeom prst="rect">
            <a:avLst/>
          </a:prstGeom>
          <a:noFill/>
          <a:ln w="28575">
            <a:solidFill>
              <a:schemeClr val="accent1"/>
            </a:solidFill>
          </a:ln>
          <a:extLst>
            <a:ext uri="{909E8E84-426E-40DD-AFC4-6F175D3DCCD1}">
              <a14:hiddenFill xmlns="" xmlns:a14="http://schemas.microsoft.com/office/drawing/2010/main">
                <a:solidFill>
                  <a:srgbClr val="FFFFFF"/>
                </a:solidFill>
              </a14:hiddenFill>
            </a:ext>
          </a:extLst>
        </p:spPr>
      </p:pic>
      <p:pic>
        <p:nvPicPr>
          <p:cNvPr id="3077" name="Picture 5"/>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b="8215"/>
          <a:stretch/>
        </p:blipFill>
        <p:spPr bwMode="auto">
          <a:xfrm>
            <a:off x="2438400" y="2984899"/>
            <a:ext cx="2782887" cy="1915714"/>
          </a:xfrm>
          <a:prstGeom prst="rect">
            <a:avLst/>
          </a:prstGeom>
          <a:noFill/>
          <a:ln w="2857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81" name="Picture 9" descr="C:\Users\Lara\Pictures\PhonePics_2013\20130825_071044.jpg"/>
          <p:cNvPicPr>
            <a:picLocks noChangeAspect="1" noChangeArrowheads="1"/>
          </p:cNvPicPr>
          <p:nvPr/>
        </p:nvPicPr>
        <p:blipFill rotWithShape="1">
          <a:blip r:embed="rId9" cstate="print">
            <a:extLst>
              <a:ext uri="{28A0092B-C50C-407E-A947-70E740481C1C}">
                <a14:useLocalDpi xmlns="" xmlns:a14="http://schemas.microsoft.com/office/drawing/2010/main" val="0"/>
              </a:ext>
            </a:extLst>
          </a:blip>
          <a:srcRect l="23951" t="30972" b="32576"/>
          <a:stretch/>
        </p:blipFill>
        <p:spPr bwMode="auto">
          <a:xfrm>
            <a:off x="2438400" y="1409698"/>
            <a:ext cx="2782887" cy="1778527"/>
          </a:xfrm>
          <a:prstGeom prst="rect">
            <a:avLst/>
          </a:prstGeom>
          <a:noFill/>
          <a:ln w="28575">
            <a:solidFill>
              <a:schemeClr val="accent1"/>
            </a:solidFill>
          </a:ln>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1417320"/>
          </a:xfrm>
        </p:spPr>
        <p:txBody>
          <a:bodyPr>
            <a:normAutofit fontScale="92500" lnSpcReduction="10000"/>
          </a:bodyPr>
          <a:lstStyle/>
          <a:p>
            <a:pPr marL="0" indent="0">
              <a:buNone/>
            </a:pPr>
            <a:r>
              <a:rPr lang="en-US" dirty="0"/>
              <a:t>Trawling activities by the fishing industry continue to be one of the most common non-natural causes of death for sea turtles, accounting for more than 80%  of deaths between 1990 and 2007 (</a:t>
            </a:r>
            <a:r>
              <a:rPr lang="en-US" dirty="0" err="1"/>
              <a:t>Finkbeiner</a:t>
            </a:r>
            <a:r>
              <a:rPr lang="en-US" dirty="0"/>
              <a:t> et al. 2011).    </a:t>
            </a:r>
          </a:p>
        </p:txBody>
      </p:sp>
      <p:sp>
        <p:nvSpPr>
          <p:cNvPr id="2" name="Title 1"/>
          <p:cNvSpPr>
            <a:spLocks noGrp="1"/>
          </p:cNvSpPr>
          <p:nvPr>
            <p:ph type="title"/>
          </p:nvPr>
        </p:nvSpPr>
        <p:spPr>
          <a:xfrm>
            <a:off x="457200" y="381000"/>
            <a:ext cx="8229600" cy="914400"/>
          </a:xfrm>
        </p:spPr>
        <p:txBody>
          <a:bodyPr/>
          <a:lstStyle/>
          <a:p>
            <a:r>
              <a:rPr lang="en-US" dirty="0" smtClean="0"/>
              <a:t>Shrimp &amp; Sea Turtles</a:t>
            </a:r>
            <a:endParaRPr lang="en-US" dirty="0"/>
          </a:p>
        </p:txBody>
      </p:sp>
      <p:pic>
        <p:nvPicPr>
          <p:cNvPr id="34818" name="Picture 2" descr="shrimp-boats"/>
          <p:cNvPicPr>
            <a:picLocks noChangeAspect="1" noChangeArrowheads="1"/>
          </p:cNvPicPr>
          <p:nvPr/>
        </p:nvPicPr>
        <p:blipFill>
          <a:blip r:embed="rId3" cstate="print"/>
          <a:srcRect/>
          <a:stretch>
            <a:fillRect/>
          </a:stretch>
        </p:blipFill>
        <p:spPr bwMode="auto">
          <a:xfrm>
            <a:off x="304800" y="3276600"/>
            <a:ext cx="8572500" cy="2857500"/>
          </a:xfrm>
          <a:prstGeom prst="rect">
            <a:avLst/>
          </a:prstGeom>
          <a:noFill/>
          <a:ln w="25400">
            <a:solidFill>
              <a:schemeClr val="accent1"/>
            </a:solidFill>
          </a:ln>
        </p:spPr>
      </p:pic>
    </p:spTree>
    <p:extLst>
      <p:ext uri="{BB962C8B-B14F-4D97-AF65-F5344CB8AC3E}">
        <p14:creationId xmlns="" xmlns:p14="http://schemas.microsoft.com/office/powerpoint/2010/main" val="7742776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3886200" cy="4693920"/>
          </a:xfrm>
        </p:spPr>
        <p:txBody>
          <a:bodyPr>
            <a:normAutofit/>
          </a:bodyPr>
          <a:lstStyle/>
          <a:p>
            <a:pPr marL="0" indent="0">
              <a:buNone/>
            </a:pPr>
            <a:r>
              <a:rPr lang="en-US" sz="4000" b="1" dirty="0" smtClean="0"/>
              <a:t>TED</a:t>
            </a:r>
            <a:r>
              <a:rPr lang="en-US" dirty="0" smtClean="0"/>
              <a:t> – A Turtle Excluder Device is a grid of metal bars that attaches to a trawl net, creating an opening that allows sea turtles and larger fish to escape. Small animals such as shrimp go between the bars and are caught in the end of the trawl.</a:t>
            </a:r>
            <a:endParaRPr lang="en-US" dirty="0"/>
          </a:p>
        </p:txBody>
      </p:sp>
      <p:sp>
        <p:nvSpPr>
          <p:cNvPr id="2" name="Title 1"/>
          <p:cNvSpPr>
            <a:spLocks noGrp="1"/>
          </p:cNvSpPr>
          <p:nvPr>
            <p:ph type="title"/>
          </p:nvPr>
        </p:nvSpPr>
        <p:spPr>
          <a:xfrm>
            <a:off x="152400" y="152400"/>
            <a:ext cx="4343400" cy="1524000"/>
          </a:xfrm>
        </p:spPr>
        <p:txBody>
          <a:bodyPr>
            <a:normAutofit/>
          </a:bodyPr>
          <a:lstStyle/>
          <a:p>
            <a:pPr algn="ctr"/>
            <a:r>
              <a:rPr lang="en-US" dirty="0" smtClean="0"/>
              <a:t>Turtle Excluder Device</a:t>
            </a:r>
            <a:endParaRPr lang="en-US" dirty="0"/>
          </a:p>
        </p:txBody>
      </p:sp>
      <p:pic>
        <p:nvPicPr>
          <p:cNvPr id="5" name="Picture 2" descr="http://www.sefsc.noaa.gov/labs/mississippi/images/loggerhead_ted-noaa.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l="2758"/>
          <a:stretch>
            <a:fillRect/>
          </a:stretch>
        </p:blipFill>
        <p:spPr bwMode="auto">
          <a:xfrm>
            <a:off x="4724400" y="4191000"/>
            <a:ext cx="4248296" cy="2457450"/>
          </a:xfrm>
          <a:prstGeom prst="rect">
            <a:avLst/>
          </a:prstGeom>
          <a:noFill/>
          <a:ln w="25400">
            <a:solidFill>
              <a:schemeClr val="accent1"/>
            </a:solidFill>
          </a:ln>
          <a:extLst>
            <a:ext uri="{909E8E84-426E-40DD-AFC4-6F175D3DCCD1}">
              <a14:hiddenFill xmlns="" xmlns:a14="http://schemas.microsoft.com/office/drawing/2010/main">
                <a:solidFill>
                  <a:srgbClr val="FFFFFF"/>
                </a:solidFill>
              </a14:hiddenFill>
            </a:ext>
          </a:extLst>
        </p:spPr>
      </p:pic>
      <p:pic>
        <p:nvPicPr>
          <p:cNvPr id="4098" name="Picture 2" descr="http://www.seaturtle.org/glossary/images/38.jpg"/>
          <p:cNvPicPr>
            <a:picLocks noChangeAspect="1" noChangeArrowheads="1"/>
          </p:cNvPicPr>
          <p:nvPr/>
        </p:nvPicPr>
        <p:blipFill>
          <a:blip r:embed="rId4" cstate="print"/>
          <a:srcRect l="7273" t="3874" r="5455" b="10896"/>
          <a:stretch>
            <a:fillRect/>
          </a:stretch>
        </p:blipFill>
        <p:spPr bwMode="auto">
          <a:xfrm>
            <a:off x="4724400" y="914400"/>
            <a:ext cx="4260273" cy="3124200"/>
          </a:xfrm>
          <a:prstGeom prst="rect">
            <a:avLst/>
          </a:prstGeom>
          <a:noFill/>
          <a:ln w="25400">
            <a:solidFill>
              <a:schemeClr val="accent1"/>
            </a:solidFill>
          </a:ln>
        </p:spPr>
      </p:pic>
    </p:spTree>
    <p:extLst>
      <p:ext uri="{BB962C8B-B14F-4D97-AF65-F5344CB8AC3E}">
        <p14:creationId xmlns="" xmlns:p14="http://schemas.microsoft.com/office/powerpoint/2010/main" val="7742776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914400"/>
            <a:ext cx="4495800" cy="5257800"/>
          </a:xfrm>
        </p:spPr>
        <p:txBody>
          <a:bodyPr>
            <a:normAutofit fontScale="92500"/>
          </a:bodyPr>
          <a:lstStyle/>
          <a:p>
            <a:r>
              <a:rPr lang="en-US" dirty="0" smtClean="0"/>
              <a:t>Use fleet communication systems to respond to bycatch hotspots</a:t>
            </a:r>
          </a:p>
          <a:p>
            <a:r>
              <a:rPr lang="en-US" dirty="0" smtClean="0"/>
              <a:t>Use predictive modeling to identify areas for closure</a:t>
            </a:r>
          </a:p>
          <a:p>
            <a:r>
              <a:rPr lang="en-US" dirty="0" smtClean="0"/>
              <a:t>Identify environmental factors to predict sea turtle hotspots</a:t>
            </a:r>
          </a:p>
          <a:p>
            <a:r>
              <a:rPr lang="en-US" dirty="0" smtClean="0"/>
              <a:t>Set maximum adult bycatch limits</a:t>
            </a:r>
          </a:p>
          <a:p>
            <a:r>
              <a:rPr lang="en-US" dirty="0" smtClean="0"/>
              <a:t>Reduce size of the fishing fleet</a:t>
            </a:r>
          </a:p>
          <a:p>
            <a:r>
              <a:rPr lang="en-US" dirty="0" smtClean="0"/>
              <a:t>Use strandings to understand the spatial and temporal patterns of the mortality events</a:t>
            </a:r>
          </a:p>
          <a:p>
            <a:endParaRPr lang="en-US" dirty="0" smtClean="0"/>
          </a:p>
          <a:p>
            <a:endParaRPr lang="en-US" dirty="0" smtClean="0"/>
          </a:p>
          <a:p>
            <a:endParaRPr lang="en-US" dirty="0"/>
          </a:p>
        </p:txBody>
      </p:sp>
      <p:sp>
        <p:nvSpPr>
          <p:cNvPr id="2" name="Title 1"/>
          <p:cNvSpPr>
            <a:spLocks noGrp="1"/>
          </p:cNvSpPr>
          <p:nvPr>
            <p:ph type="title"/>
          </p:nvPr>
        </p:nvSpPr>
        <p:spPr>
          <a:xfrm>
            <a:off x="533400" y="381000"/>
            <a:ext cx="8229600" cy="609600"/>
          </a:xfrm>
        </p:spPr>
        <p:txBody>
          <a:bodyPr>
            <a:normAutofit fontScale="90000"/>
          </a:bodyPr>
          <a:lstStyle/>
          <a:p>
            <a:r>
              <a:rPr lang="en-US" dirty="0" smtClean="0"/>
              <a:t>Literature Review</a:t>
            </a:r>
            <a:endParaRPr lang="en-US" dirty="0"/>
          </a:p>
        </p:txBody>
      </p:sp>
      <p:pic>
        <p:nvPicPr>
          <p:cNvPr id="43010" name="Picture 2" descr="https://scontent-a-mia.xx.fbcdn.net/hphotos-frc3/t31.0-8/1271873_10201253067761167_539222110_o.jpg"/>
          <p:cNvPicPr>
            <a:picLocks noChangeAspect="1" noChangeArrowheads="1"/>
          </p:cNvPicPr>
          <p:nvPr/>
        </p:nvPicPr>
        <p:blipFill>
          <a:blip r:embed="rId3" cstate="print">
            <a:lum bright="10000"/>
          </a:blip>
          <a:srcRect l="35294" r="11765"/>
          <a:stretch>
            <a:fillRect/>
          </a:stretch>
        </p:blipFill>
        <p:spPr bwMode="auto">
          <a:xfrm>
            <a:off x="609600" y="990600"/>
            <a:ext cx="3733800" cy="5289550"/>
          </a:xfrm>
          <a:prstGeom prst="rect">
            <a:avLst/>
          </a:prstGeom>
          <a:noFill/>
          <a:ln w="28575">
            <a:solidFill>
              <a:schemeClr val="accent1"/>
            </a:solidFill>
          </a:ln>
        </p:spPr>
      </p:pic>
    </p:spTree>
    <p:extLst>
      <p:ext uri="{BB962C8B-B14F-4D97-AF65-F5344CB8AC3E}">
        <p14:creationId xmlns="" xmlns:p14="http://schemas.microsoft.com/office/powerpoint/2010/main" val="10874501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257800"/>
          </a:xfrm>
        </p:spPr>
        <p:txBody>
          <a:bodyPr>
            <a:normAutofit/>
          </a:bodyPr>
          <a:lstStyle/>
          <a:p>
            <a:pPr marL="514350" lvl="0" indent="-514350">
              <a:spcAft>
                <a:spcPts val="1200"/>
              </a:spcAft>
              <a:buFont typeface="+mj-lt"/>
              <a:buAutoNum type="arabicPeriod"/>
            </a:pPr>
            <a:r>
              <a:rPr lang="en-US" sz="2800" dirty="0" smtClean="0"/>
              <a:t>What spatial patterns are present in the location of shrimp trawlers and sea turtle strandings on the Georgia coast?  </a:t>
            </a:r>
          </a:p>
          <a:p>
            <a:pPr marL="514350" lvl="0" indent="-514350">
              <a:spcAft>
                <a:spcPts val="1200"/>
              </a:spcAft>
              <a:buFont typeface="+mj-lt"/>
              <a:buAutoNum type="arabicPeriod"/>
            </a:pPr>
            <a:r>
              <a:rPr lang="en-US" sz="2800" dirty="0" smtClean="0"/>
              <a:t>Do these patterns change as a function of covariates, such as boat size or cause of death?  </a:t>
            </a:r>
          </a:p>
          <a:p>
            <a:pPr marL="514350" lvl="0" indent="-514350">
              <a:spcAft>
                <a:spcPts val="1200"/>
              </a:spcAft>
              <a:buFont typeface="+mj-lt"/>
              <a:buAutoNum type="arabicPeriod"/>
            </a:pPr>
            <a:r>
              <a:rPr lang="en-US" sz="2800" dirty="0" smtClean="0"/>
              <a:t>How have the patterns changed over time? Do they vary with season? </a:t>
            </a:r>
          </a:p>
          <a:p>
            <a:pPr marL="514350" lvl="0" indent="-514350">
              <a:spcAft>
                <a:spcPts val="1200"/>
              </a:spcAft>
              <a:buFont typeface="+mj-lt"/>
              <a:buAutoNum type="arabicPeriod"/>
            </a:pPr>
            <a:r>
              <a:rPr lang="en-US" sz="2800" dirty="0" smtClean="0"/>
              <a:t>Are sea turtle strandings correlated with shrimping intensity or to TED violations? </a:t>
            </a:r>
          </a:p>
        </p:txBody>
      </p:sp>
      <p:sp>
        <p:nvSpPr>
          <p:cNvPr id="2" name="Title 1"/>
          <p:cNvSpPr>
            <a:spLocks noGrp="1"/>
          </p:cNvSpPr>
          <p:nvPr>
            <p:ph type="title"/>
          </p:nvPr>
        </p:nvSpPr>
        <p:spPr>
          <a:xfrm>
            <a:off x="381000" y="152400"/>
            <a:ext cx="8229600" cy="972312"/>
          </a:xfrm>
        </p:spPr>
        <p:txBody>
          <a:bodyPr/>
          <a:lstStyle/>
          <a:p>
            <a:r>
              <a:rPr lang="en-US" dirty="0" smtClean="0"/>
              <a:t>Research Objectives</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0" y="1143000"/>
            <a:ext cx="3962400" cy="5562600"/>
          </a:xfrm>
        </p:spPr>
        <p:txBody>
          <a:bodyPr>
            <a:normAutofit fontScale="92500" lnSpcReduction="20000"/>
          </a:bodyPr>
          <a:lstStyle/>
          <a:p>
            <a:r>
              <a:rPr lang="en-US" dirty="0" smtClean="0"/>
              <a:t>Shrimp trawler locations will be clustered and will vary according to season and boat size.</a:t>
            </a:r>
          </a:p>
          <a:p>
            <a:r>
              <a:rPr lang="en-US" dirty="0" smtClean="0"/>
              <a:t>Sea turtle strandings will not be clustered, with the exception of the subset for no apparent injuries.</a:t>
            </a:r>
          </a:p>
          <a:p>
            <a:r>
              <a:rPr lang="en-US" dirty="0" smtClean="0"/>
              <a:t>Both trawler locations and strandings will vary with time.  </a:t>
            </a:r>
          </a:p>
          <a:p>
            <a:r>
              <a:rPr lang="en-US" dirty="0" smtClean="0"/>
              <a:t>Strandings from no apparent injuries will correlate with TED violations but not with high shrimp boat density.  </a:t>
            </a:r>
          </a:p>
        </p:txBody>
      </p:sp>
      <p:sp>
        <p:nvSpPr>
          <p:cNvPr id="2" name="Title 1"/>
          <p:cNvSpPr>
            <a:spLocks noGrp="1"/>
          </p:cNvSpPr>
          <p:nvPr>
            <p:ph type="title"/>
          </p:nvPr>
        </p:nvSpPr>
        <p:spPr>
          <a:xfrm>
            <a:off x="457200" y="152400"/>
            <a:ext cx="8229600" cy="838200"/>
          </a:xfrm>
        </p:spPr>
        <p:txBody>
          <a:bodyPr/>
          <a:lstStyle/>
          <a:p>
            <a:r>
              <a:rPr lang="en-US" dirty="0" smtClean="0"/>
              <a:t>Expected Outcomes</a:t>
            </a:r>
            <a:endParaRPr lang="en-US" dirty="0"/>
          </a:p>
        </p:txBody>
      </p:sp>
      <p:pic>
        <p:nvPicPr>
          <p:cNvPr id="38914" name="Picture 2" descr="https://scontent-b-mia.xx.fbcdn.net/hphotos-frc3/t1.0-9/37615_454363386578_2891618_n.jpg"/>
          <p:cNvPicPr>
            <a:picLocks noChangeAspect="1" noChangeArrowheads="1"/>
          </p:cNvPicPr>
          <p:nvPr/>
        </p:nvPicPr>
        <p:blipFill>
          <a:blip r:embed="rId3" cstate="print"/>
          <a:srcRect l="7778" r="26667"/>
          <a:stretch>
            <a:fillRect/>
          </a:stretch>
        </p:blipFill>
        <p:spPr bwMode="auto">
          <a:xfrm>
            <a:off x="533400" y="1143000"/>
            <a:ext cx="4295987" cy="4914901"/>
          </a:xfrm>
          <a:prstGeom prst="rect">
            <a:avLst/>
          </a:prstGeom>
          <a:noFill/>
          <a:ln>
            <a:solidFill>
              <a:schemeClr val="accent1"/>
            </a:solidFill>
          </a:ln>
        </p:spPr>
      </p:pic>
    </p:spTree>
    <p:extLst>
      <p:ext uri="{BB962C8B-B14F-4D97-AF65-F5344CB8AC3E}">
        <p14:creationId xmlns="" xmlns:p14="http://schemas.microsoft.com/office/powerpoint/2010/main" val="307771020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6714</TotalTime>
  <Words>805</Words>
  <Application>Microsoft Office PowerPoint</Application>
  <PresentationFormat>On-screen Show (4:3)</PresentationFormat>
  <Paragraphs>153</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Paper</vt:lpstr>
      <vt:lpstr>SPATIAL ANALYSIS  FOR SEA TURTLE CONSERVATION IN GEORGIA</vt:lpstr>
      <vt:lpstr>Presentation Outline</vt:lpstr>
      <vt:lpstr>Geography of the Georgia Coast</vt:lpstr>
      <vt:lpstr>Georgia Sea Turtle Project</vt:lpstr>
      <vt:lpstr>Shrimp &amp; Sea Turtles</vt:lpstr>
      <vt:lpstr>Turtle Excluder Device</vt:lpstr>
      <vt:lpstr>Literature Review</vt:lpstr>
      <vt:lpstr>Research Objectives</vt:lpstr>
      <vt:lpstr>Expected Outcomes</vt:lpstr>
      <vt:lpstr>Data Available for Analysis</vt:lpstr>
      <vt:lpstr>Data: Shrimp Trawler Surveys</vt:lpstr>
      <vt:lpstr>Data: Sea Turtle Strandings</vt:lpstr>
      <vt:lpstr>Data: TED Violations</vt:lpstr>
      <vt:lpstr>Methodology &amp; Results</vt:lpstr>
      <vt:lpstr>Data Preparation</vt:lpstr>
      <vt:lpstr>Kernel Density Analysis</vt:lpstr>
      <vt:lpstr>Density Analysis</vt:lpstr>
      <vt:lpstr>Spatial Analyst: Map Algebra</vt:lpstr>
      <vt:lpstr>Density Analysis</vt:lpstr>
      <vt:lpstr>Density Analysis</vt:lpstr>
      <vt:lpstr>Hot Spot Analysis</vt:lpstr>
      <vt:lpstr>Density Analysis</vt:lpstr>
      <vt:lpstr>Density Analysis</vt:lpstr>
      <vt:lpstr>Distance Analysis: Near Tool</vt:lpstr>
      <vt:lpstr>Statistical Model</vt:lpstr>
      <vt:lpstr>Model Builder to Create a Custom Tool</vt:lpstr>
      <vt:lpstr>Statistical Model Results</vt:lpstr>
      <vt:lpstr>Application of Results</vt:lpstr>
      <vt:lpstr>QUESTIONS?</vt:lpstr>
    </vt:vector>
  </TitlesOfParts>
  <Company>Chatham County - Savannah MPC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Tybee Island Sea Turtle Project</dc:title>
  <dc:creator>Lara Hall</dc:creator>
  <cp:lastModifiedBy>exf107</cp:lastModifiedBy>
  <cp:revision>460</cp:revision>
  <dcterms:created xsi:type="dcterms:W3CDTF">2012-04-13T18:07:23Z</dcterms:created>
  <dcterms:modified xsi:type="dcterms:W3CDTF">2014-05-05T16:19:52Z</dcterms:modified>
</cp:coreProperties>
</file>