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32"/>
  </p:notesMasterIdLst>
  <p:sldIdLst>
    <p:sldId id="256" r:id="rId2"/>
    <p:sldId id="257" r:id="rId3"/>
    <p:sldId id="259" r:id="rId4"/>
    <p:sldId id="260" r:id="rId5"/>
    <p:sldId id="290" r:id="rId6"/>
    <p:sldId id="261" r:id="rId7"/>
    <p:sldId id="262" r:id="rId8"/>
    <p:sldId id="263" r:id="rId9"/>
    <p:sldId id="291" r:id="rId10"/>
    <p:sldId id="264" r:id="rId11"/>
    <p:sldId id="268" r:id="rId12"/>
    <p:sldId id="294" r:id="rId13"/>
    <p:sldId id="295" r:id="rId14"/>
    <p:sldId id="296" r:id="rId15"/>
    <p:sldId id="297" r:id="rId16"/>
    <p:sldId id="269" r:id="rId17"/>
    <p:sldId id="271" r:id="rId18"/>
    <p:sldId id="287" r:id="rId19"/>
    <p:sldId id="274" r:id="rId20"/>
    <p:sldId id="298" r:id="rId21"/>
    <p:sldId id="299" r:id="rId22"/>
    <p:sldId id="275" r:id="rId23"/>
    <p:sldId id="278" r:id="rId24"/>
    <p:sldId id="289" r:id="rId25"/>
    <p:sldId id="281" r:id="rId26"/>
    <p:sldId id="279" r:id="rId27"/>
    <p:sldId id="300" r:id="rId28"/>
    <p:sldId id="282" r:id="rId29"/>
    <p:sldId id="284" r:id="rId30"/>
    <p:sldId id="283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2BB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80" autoAdjust="0"/>
    <p:restoredTop sz="79831" autoAdjust="0"/>
  </p:normalViewPr>
  <p:slideViewPr>
    <p:cSldViewPr>
      <p:cViewPr varScale="1">
        <p:scale>
          <a:sx n="102" d="100"/>
          <a:sy n="102" d="100"/>
        </p:scale>
        <p:origin x="-159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F81C6F-218E-4455-81FF-43517AC62AD0}" type="doc">
      <dgm:prSet loTypeId="urn:microsoft.com/office/officeart/2005/8/layout/radial5" loCatId="cycle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3C6AD12-CF11-4D21-BAD0-9F25006005FD}">
      <dgm:prSet phldrT="[Text]" custT="1"/>
      <dgm:spPr/>
      <dgm:t>
        <a:bodyPr/>
        <a:lstStyle/>
        <a:p>
          <a:r>
            <a:rPr lang="en-US" sz="2400" dirty="0" smtClean="0"/>
            <a:t>Can the Geographical Analysis Machine be applied to species surveys?</a:t>
          </a:r>
          <a:endParaRPr lang="en-US" sz="2400" dirty="0"/>
        </a:p>
      </dgm:t>
    </dgm:pt>
    <dgm:pt modelId="{3B750F6D-6039-477C-9F54-E48FCF2D5AE1}" type="sibTrans" cxnId="{77033A09-0D0A-4160-AAC1-8B71BD5DF59F}">
      <dgm:prSet/>
      <dgm:spPr/>
      <dgm:t>
        <a:bodyPr/>
        <a:lstStyle/>
        <a:p>
          <a:endParaRPr lang="en-US"/>
        </a:p>
      </dgm:t>
    </dgm:pt>
    <dgm:pt modelId="{31031F20-4A1D-4FCB-B813-CE0AE205D6DE}" type="parTrans" cxnId="{77033A09-0D0A-4160-AAC1-8B71BD5DF59F}">
      <dgm:prSet/>
      <dgm:spPr/>
      <dgm:t>
        <a:bodyPr/>
        <a:lstStyle/>
        <a:p>
          <a:endParaRPr lang="en-US"/>
        </a:p>
      </dgm:t>
    </dgm:pt>
    <dgm:pt modelId="{8F5952F8-9068-4C6A-9482-6123BEBAAACB}">
      <dgm:prSet phldrT="[Text]" custT="1"/>
      <dgm:spPr/>
      <dgm:t>
        <a:bodyPr/>
        <a:lstStyle/>
        <a:p>
          <a:r>
            <a:rPr lang="en-US" sz="2400" dirty="0" smtClean="0"/>
            <a:t>Are raven populations spreading into urban areas?</a:t>
          </a:r>
          <a:endParaRPr lang="en-US" sz="2400" dirty="0"/>
        </a:p>
      </dgm:t>
    </dgm:pt>
    <dgm:pt modelId="{1AC69DC7-EC62-449D-84D1-B38FB1F1A512}" type="sibTrans" cxnId="{3E4B58C7-BE97-4610-9F06-70619A6D5CFA}">
      <dgm:prSet/>
      <dgm:spPr/>
      <dgm:t>
        <a:bodyPr/>
        <a:lstStyle/>
        <a:p>
          <a:endParaRPr lang="en-US"/>
        </a:p>
      </dgm:t>
    </dgm:pt>
    <dgm:pt modelId="{E7D3D3CE-68AD-4F86-9B6D-9FDCAC6176CD}" type="parTrans" cxnId="{3E4B58C7-BE97-4610-9F06-70619A6D5CFA}">
      <dgm:prSet/>
      <dgm:spPr/>
      <dgm:t>
        <a:bodyPr/>
        <a:lstStyle/>
        <a:p>
          <a:endParaRPr lang="en-US"/>
        </a:p>
      </dgm:t>
    </dgm:pt>
    <dgm:pt modelId="{4B2E1512-13D2-41A3-BE6F-EB0D18F5CD21}">
      <dgm:prSet phldrT="[Text]"/>
      <dgm:spPr/>
      <dgm:t>
        <a:bodyPr/>
        <a:lstStyle/>
        <a:p>
          <a:r>
            <a:rPr lang="en-US" b="1" dirty="0" smtClean="0"/>
            <a:t>Capstone Project</a:t>
          </a:r>
          <a:endParaRPr lang="en-US" b="1" dirty="0"/>
        </a:p>
      </dgm:t>
    </dgm:pt>
    <dgm:pt modelId="{84BECB4F-A427-4FB8-95A0-7CCD3D054B98}" type="sibTrans" cxnId="{C722E94B-747F-436B-9372-15A565E961B3}">
      <dgm:prSet/>
      <dgm:spPr/>
      <dgm:t>
        <a:bodyPr/>
        <a:lstStyle/>
        <a:p>
          <a:endParaRPr lang="en-US"/>
        </a:p>
      </dgm:t>
    </dgm:pt>
    <dgm:pt modelId="{E7ED5FE5-DF67-4055-A82B-3AE1063DF856}" type="parTrans" cxnId="{C722E94B-747F-436B-9372-15A565E961B3}">
      <dgm:prSet/>
      <dgm:spPr/>
      <dgm:t>
        <a:bodyPr/>
        <a:lstStyle/>
        <a:p>
          <a:endParaRPr lang="en-US"/>
        </a:p>
      </dgm:t>
    </dgm:pt>
    <dgm:pt modelId="{462240DA-F9CA-4FE4-8824-84F11AF24C97}" type="pres">
      <dgm:prSet presAssocID="{5EF81C6F-218E-4455-81FF-43517AC62AD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2098A8B-DBEB-498B-9A80-AAF4FB2F2BE7}" type="pres">
      <dgm:prSet presAssocID="{4B2E1512-13D2-41A3-BE6F-EB0D18F5CD21}" presName="centerShape" presStyleLbl="node0" presStyleIdx="0" presStyleCnt="1" custScaleX="211533" custScaleY="200051" custLinFactNeighborX="-727" custLinFactNeighborY="47961"/>
      <dgm:spPr/>
      <dgm:t>
        <a:bodyPr/>
        <a:lstStyle/>
        <a:p>
          <a:endParaRPr lang="en-US"/>
        </a:p>
      </dgm:t>
    </dgm:pt>
    <dgm:pt modelId="{EBAF2612-07CA-413A-BEC3-5268188A53E9}" type="pres">
      <dgm:prSet presAssocID="{E7D3D3CE-68AD-4F86-9B6D-9FDCAC6176CD}" presName="parTrans" presStyleLbl="sibTrans2D1" presStyleIdx="0" presStyleCnt="2"/>
      <dgm:spPr/>
      <dgm:t>
        <a:bodyPr/>
        <a:lstStyle/>
        <a:p>
          <a:endParaRPr lang="en-US"/>
        </a:p>
      </dgm:t>
    </dgm:pt>
    <dgm:pt modelId="{09715B26-552C-4014-89BA-7CB4591E84CF}" type="pres">
      <dgm:prSet presAssocID="{E7D3D3CE-68AD-4F86-9B6D-9FDCAC6176CD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72AE5CAD-ADAB-40A8-92F1-879158C6AF06}" type="pres">
      <dgm:prSet presAssocID="{8F5952F8-9068-4C6A-9482-6123BEBAAACB}" presName="node" presStyleLbl="node1" presStyleIdx="0" presStyleCnt="2" custScaleX="399616" custScaleY="209981" custRadScaleRad="126633" custRadScaleInc="827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4F945F-301D-4418-A639-5C3D3581D74B}" type="pres">
      <dgm:prSet presAssocID="{31031F20-4A1D-4FCB-B813-CE0AE205D6DE}" presName="parTrans" presStyleLbl="sibTrans2D1" presStyleIdx="1" presStyleCnt="2"/>
      <dgm:spPr/>
      <dgm:t>
        <a:bodyPr/>
        <a:lstStyle/>
        <a:p>
          <a:endParaRPr lang="en-US"/>
        </a:p>
      </dgm:t>
    </dgm:pt>
    <dgm:pt modelId="{6DDB2682-08D5-4E97-950A-A332182D74BF}" type="pres">
      <dgm:prSet presAssocID="{31031F20-4A1D-4FCB-B813-CE0AE205D6DE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77A166F0-5067-4D7F-868F-361303CB2194}" type="pres">
      <dgm:prSet presAssocID="{23C6AD12-CF11-4D21-BAD0-9F25006005FD}" presName="node" presStyleLbl="node1" presStyleIdx="1" presStyleCnt="2" custScaleX="407964" custScaleY="218365" custRadScaleRad="136178" custRadScaleInc="1170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54E51E1-7509-431D-9245-2CFC6C9AAEA4}" type="presOf" srcId="{4B2E1512-13D2-41A3-BE6F-EB0D18F5CD21}" destId="{F2098A8B-DBEB-498B-9A80-AAF4FB2F2BE7}" srcOrd="0" destOrd="0" presId="urn:microsoft.com/office/officeart/2005/8/layout/radial5"/>
    <dgm:cxn modelId="{554F149F-A5A7-4682-BC65-3BC9DA7F8418}" type="presOf" srcId="{E7D3D3CE-68AD-4F86-9B6D-9FDCAC6176CD}" destId="{EBAF2612-07CA-413A-BEC3-5268188A53E9}" srcOrd="0" destOrd="0" presId="urn:microsoft.com/office/officeart/2005/8/layout/radial5"/>
    <dgm:cxn modelId="{3E4B58C7-BE97-4610-9F06-70619A6D5CFA}" srcId="{4B2E1512-13D2-41A3-BE6F-EB0D18F5CD21}" destId="{8F5952F8-9068-4C6A-9482-6123BEBAAACB}" srcOrd="0" destOrd="0" parTransId="{E7D3D3CE-68AD-4F86-9B6D-9FDCAC6176CD}" sibTransId="{1AC69DC7-EC62-449D-84D1-B38FB1F1A512}"/>
    <dgm:cxn modelId="{3978B66C-AF7B-4728-B20C-6471B2220633}" type="presOf" srcId="{5EF81C6F-218E-4455-81FF-43517AC62AD0}" destId="{462240DA-F9CA-4FE4-8824-84F11AF24C97}" srcOrd="0" destOrd="0" presId="urn:microsoft.com/office/officeart/2005/8/layout/radial5"/>
    <dgm:cxn modelId="{ADF83451-BF6C-4613-8851-4C340345FEB9}" type="presOf" srcId="{E7D3D3CE-68AD-4F86-9B6D-9FDCAC6176CD}" destId="{09715B26-552C-4014-89BA-7CB4591E84CF}" srcOrd="1" destOrd="0" presId="urn:microsoft.com/office/officeart/2005/8/layout/radial5"/>
    <dgm:cxn modelId="{CCEAC35C-0857-4932-BD6E-8DE8967ACFBF}" type="presOf" srcId="{31031F20-4A1D-4FCB-B813-CE0AE205D6DE}" destId="{484F945F-301D-4418-A639-5C3D3581D74B}" srcOrd="0" destOrd="0" presId="urn:microsoft.com/office/officeart/2005/8/layout/radial5"/>
    <dgm:cxn modelId="{C722E94B-747F-436B-9372-15A565E961B3}" srcId="{5EF81C6F-218E-4455-81FF-43517AC62AD0}" destId="{4B2E1512-13D2-41A3-BE6F-EB0D18F5CD21}" srcOrd="0" destOrd="0" parTransId="{E7ED5FE5-DF67-4055-A82B-3AE1063DF856}" sibTransId="{84BECB4F-A427-4FB8-95A0-7CCD3D054B98}"/>
    <dgm:cxn modelId="{55FF3181-F676-4DFF-A700-CA87D268BDA8}" type="presOf" srcId="{8F5952F8-9068-4C6A-9482-6123BEBAAACB}" destId="{72AE5CAD-ADAB-40A8-92F1-879158C6AF06}" srcOrd="0" destOrd="0" presId="urn:microsoft.com/office/officeart/2005/8/layout/radial5"/>
    <dgm:cxn modelId="{5AAE4C71-D5A8-4851-A2E0-7047DBD54E19}" type="presOf" srcId="{23C6AD12-CF11-4D21-BAD0-9F25006005FD}" destId="{77A166F0-5067-4D7F-868F-361303CB2194}" srcOrd="0" destOrd="0" presId="urn:microsoft.com/office/officeart/2005/8/layout/radial5"/>
    <dgm:cxn modelId="{EB189F0E-CFCF-4EAE-BF0D-2D7C6861C56A}" type="presOf" srcId="{31031F20-4A1D-4FCB-B813-CE0AE205D6DE}" destId="{6DDB2682-08D5-4E97-950A-A332182D74BF}" srcOrd="1" destOrd="0" presId="urn:microsoft.com/office/officeart/2005/8/layout/radial5"/>
    <dgm:cxn modelId="{77033A09-0D0A-4160-AAC1-8B71BD5DF59F}" srcId="{4B2E1512-13D2-41A3-BE6F-EB0D18F5CD21}" destId="{23C6AD12-CF11-4D21-BAD0-9F25006005FD}" srcOrd="1" destOrd="0" parTransId="{31031F20-4A1D-4FCB-B813-CE0AE205D6DE}" sibTransId="{3B750F6D-6039-477C-9F54-E48FCF2D5AE1}"/>
    <dgm:cxn modelId="{C42F5D97-10DE-44F2-AC9E-586502C0AF91}" type="presParOf" srcId="{462240DA-F9CA-4FE4-8824-84F11AF24C97}" destId="{F2098A8B-DBEB-498B-9A80-AAF4FB2F2BE7}" srcOrd="0" destOrd="0" presId="urn:microsoft.com/office/officeart/2005/8/layout/radial5"/>
    <dgm:cxn modelId="{18433426-6209-4586-A526-B851D458C22C}" type="presParOf" srcId="{462240DA-F9CA-4FE4-8824-84F11AF24C97}" destId="{EBAF2612-07CA-413A-BEC3-5268188A53E9}" srcOrd="1" destOrd="0" presId="urn:microsoft.com/office/officeart/2005/8/layout/radial5"/>
    <dgm:cxn modelId="{1E37F1B5-7BB1-4223-845D-6E0703287E60}" type="presParOf" srcId="{EBAF2612-07CA-413A-BEC3-5268188A53E9}" destId="{09715B26-552C-4014-89BA-7CB4591E84CF}" srcOrd="0" destOrd="0" presId="urn:microsoft.com/office/officeart/2005/8/layout/radial5"/>
    <dgm:cxn modelId="{8F386638-DC57-4DBB-8EC5-A78E93FBC38E}" type="presParOf" srcId="{462240DA-F9CA-4FE4-8824-84F11AF24C97}" destId="{72AE5CAD-ADAB-40A8-92F1-879158C6AF06}" srcOrd="2" destOrd="0" presId="urn:microsoft.com/office/officeart/2005/8/layout/radial5"/>
    <dgm:cxn modelId="{647AE5BB-8E94-455D-A8EA-4C1B1579B2D1}" type="presParOf" srcId="{462240DA-F9CA-4FE4-8824-84F11AF24C97}" destId="{484F945F-301D-4418-A639-5C3D3581D74B}" srcOrd="3" destOrd="0" presId="urn:microsoft.com/office/officeart/2005/8/layout/radial5"/>
    <dgm:cxn modelId="{C653DE20-A785-4806-ABD8-602E691C1294}" type="presParOf" srcId="{484F945F-301D-4418-A639-5C3D3581D74B}" destId="{6DDB2682-08D5-4E97-950A-A332182D74BF}" srcOrd="0" destOrd="0" presId="urn:microsoft.com/office/officeart/2005/8/layout/radial5"/>
    <dgm:cxn modelId="{EA772B27-3317-4213-AA79-BBE77A702DA0}" type="presParOf" srcId="{462240DA-F9CA-4FE4-8824-84F11AF24C97}" destId="{77A166F0-5067-4D7F-868F-361303CB2194}" srcOrd="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6D9077B-1DCF-48F1-A31C-D25AEE1FD741}" type="doc">
      <dgm:prSet loTypeId="urn:microsoft.com/office/officeart/2005/8/layout/process5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93C731A-6A28-40F3-A0DB-CA7A2075DA7F}">
      <dgm:prSet phldrT="[Text]"/>
      <dgm:spPr/>
      <dgm:t>
        <a:bodyPr/>
        <a:lstStyle/>
        <a:p>
          <a:r>
            <a:rPr lang="en-US" dirty="0" smtClean="0"/>
            <a:t>Format all raw data for analysis	</a:t>
          </a:r>
          <a:endParaRPr lang="en-US" dirty="0"/>
        </a:p>
      </dgm:t>
    </dgm:pt>
    <dgm:pt modelId="{91DA11C9-6FDE-4A49-8083-2AB8810C6289}" type="parTrans" cxnId="{07C35917-9CB2-454C-AEC1-A4D6C2EDBFFB}">
      <dgm:prSet/>
      <dgm:spPr/>
      <dgm:t>
        <a:bodyPr/>
        <a:lstStyle/>
        <a:p>
          <a:endParaRPr lang="en-US"/>
        </a:p>
      </dgm:t>
    </dgm:pt>
    <dgm:pt modelId="{5BE55B03-CC01-4737-9D29-D07587C24710}" type="sibTrans" cxnId="{07C35917-9CB2-454C-AEC1-A4D6C2EDBFFB}">
      <dgm:prSet/>
      <dgm:spPr/>
      <dgm:t>
        <a:bodyPr/>
        <a:lstStyle/>
        <a:p>
          <a:endParaRPr lang="en-US"/>
        </a:p>
      </dgm:t>
    </dgm:pt>
    <dgm:pt modelId="{12A92B52-D708-4B4F-B363-2B175882FF8C}">
      <dgm:prSet phldrT="[Text]"/>
      <dgm:spPr/>
      <dgm:t>
        <a:bodyPr/>
        <a:lstStyle/>
        <a:p>
          <a:r>
            <a:rPr lang="en-US" dirty="0" smtClean="0"/>
            <a:t>Test CBC data for first-order effects</a:t>
          </a:r>
          <a:endParaRPr lang="en-US" dirty="0"/>
        </a:p>
      </dgm:t>
    </dgm:pt>
    <dgm:pt modelId="{ECCEBF4A-0667-4831-B114-FC56B3F8EBE7}" type="parTrans" cxnId="{B3383081-CE3B-46D0-A95A-EC67C545A0C3}">
      <dgm:prSet/>
      <dgm:spPr/>
      <dgm:t>
        <a:bodyPr/>
        <a:lstStyle/>
        <a:p>
          <a:endParaRPr lang="en-US"/>
        </a:p>
      </dgm:t>
    </dgm:pt>
    <dgm:pt modelId="{A856AABE-4EC6-40D5-96F5-F78E914A1F3B}" type="sibTrans" cxnId="{B3383081-CE3B-46D0-A95A-EC67C545A0C3}">
      <dgm:prSet/>
      <dgm:spPr/>
      <dgm:t>
        <a:bodyPr/>
        <a:lstStyle/>
        <a:p>
          <a:endParaRPr lang="en-US"/>
        </a:p>
      </dgm:t>
    </dgm:pt>
    <dgm:pt modelId="{DB017AA7-AAB9-40C7-AAB4-FED1DEA93562}">
      <dgm:prSet phldrT="[Text]"/>
      <dgm:spPr/>
      <dgm:t>
        <a:bodyPr/>
        <a:lstStyle/>
        <a:p>
          <a:r>
            <a:rPr lang="en-US" dirty="0" smtClean="0"/>
            <a:t>Run SaTScan Analyses</a:t>
          </a:r>
          <a:endParaRPr lang="en-US" dirty="0"/>
        </a:p>
      </dgm:t>
    </dgm:pt>
    <dgm:pt modelId="{B031EED6-8CC0-491A-A87A-2AE67E497D90}" type="parTrans" cxnId="{E72E4104-C986-459E-8B1C-444B147D1FDB}">
      <dgm:prSet/>
      <dgm:spPr/>
      <dgm:t>
        <a:bodyPr/>
        <a:lstStyle/>
        <a:p>
          <a:endParaRPr lang="en-US"/>
        </a:p>
      </dgm:t>
    </dgm:pt>
    <dgm:pt modelId="{11D594C5-CACA-44BB-81AC-5BEA640BB028}" type="sibTrans" cxnId="{E72E4104-C986-459E-8B1C-444B147D1FDB}">
      <dgm:prSet/>
      <dgm:spPr/>
      <dgm:t>
        <a:bodyPr/>
        <a:lstStyle/>
        <a:p>
          <a:endParaRPr lang="en-US"/>
        </a:p>
      </dgm:t>
    </dgm:pt>
    <dgm:pt modelId="{3A8CF1E8-0D1C-4714-AE6A-10A41E38DA20}">
      <dgm:prSet phldrT="[Text]"/>
      <dgm:spPr/>
      <dgm:t>
        <a:bodyPr/>
        <a:lstStyle/>
        <a:p>
          <a:r>
            <a:rPr lang="en-US" dirty="0" smtClean="0"/>
            <a:t>ID significant presence/absence clusters over time in relation to generalized urban/rural land cover</a:t>
          </a:r>
          <a:endParaRPr lang="en-US" dirty="0"/>
        </a:p>
      </dgm:t>
    </dgm:pt>
    <dgm:pt modelId="{4982FF49-1664-4082-A251-31461FCA925D}" type="parTrans" cxnId="{A79F02A8-71D2-47A4-940F-BDC1E18CC298}">
      <dgm:prSet/>
      <dgm:spPr/>
      <dgm:t>
        <a:bodyPr/>
        <a:lstStyle/>
        <a:p>
          <a:endParaRPr lang="en-US"/>
        </a:p>
      </dgm:t>
    </dgm:pt>
    <dgm:pt modelId="{0A2BFD8B-DBAB-4CA8-9D92-BE495245F659}" type="sibTrans" cxnId="{A79F02A8-71D2-47A4-940F-BDC1E18CC298}">
      <dgm:prSet/>
      <dgm:spPr/>
      <dgm:t>
        <a:bodyPr/>
        <a:lstStyle/>
        <a:p>
          <a:endParaRPr lang="en-US"/>
        </a:p>
      </dgm:t>
    </dgm:pt>
    <dgm:pt modelId="{62A734E1-3CCA-437A-A180-801E212C305E}">
      <dgm:prSet phldrT="[Text]"/>
      <dgm:spPr/>
      <dgm:t>
        <a:bodyPr/>
        <a:lstStyle/>
        <a:p>
          <a:r>
            <a:rPr lang="en-US" dirty="0" smtClean="0"/>
            <a:t>Test CBC data for spatial autocorrelation, compare to SaTScan results</a:t>
          </a:r>
          <a:endParaRPr lang="en-US" dirty="0"/>
        </a:p>
      </dgm:t>
    </dgm:pt>
    <dgm:pt modelId="{E768B4C6-8DD5-4987-94D4-A20A125952F3}" type="parTrans" cxnId="{26092B96-0B85-4A00-A9BC-DE904C776860}">
      <dgm:prSet/>
      <dgm:spPr/>
      <dgm:t>
        <a:bodyPr/>
        <a:lstStyle/>
        <a:p>
          <a:endParaRPr lang="en-US"/>
        </a:p>
      </dgm:t>
    </dgm:pt>
    <dgm:pt modelId="{D88D4378-FB27-4EF5-A048-9288D2E980F3}" type="sibTrans" cxnId="{26092B96-0B85-4A00-A9BC-DE904C776860}">
      <dgm:prSet/>
      <dgm:spPr/>
      <dgm:t>
        <a:bodyPr/>
        <a:lstStyle/>
        <a:p>
          <a:endParaRPr lang="en-US"/>
        </a:p>
      </dgm:t>
    </dgm:pt>
    <dgm:pt modelId="{FED080BD-9504-45F7-8422-B1F52A731682}">
      <dgm:prSet phldrT="[Text]"/>
      <dgm:spPr/>
      <dgm:t>
        <a:bodyPr/>
        <a:lstStyle/>
        <a:p>
          <a:r>
            <a:rPr lang="en-US" dirty="0" smtClean="0"/>
            <a:t>Compare final results to Breeding Bird Atlas </a:t>
          </a:r>
          <a:endParaRPr lang="en-US" dirty="0"/>
        </a:p>
      </dgm:t>
    </dgm:pt>
    <dgm:pt modelId="{01DA58EE-B918-4F28-BB56-9A311A78684E}" type="parTrans" cxnId="{ED25D3B0-4D8D-4852-A394-9DCD21F9930B}">
      <dgm:prSet/>
      <dgm:spPr/>
      <dgm:t>
        <a:bodyPr/>
        <a:lstStyle/>
        <a:p>
          <a:endParaRPr lang="en-US"/>
        </a:p>
      </dgm:t>
    </dgm:pt>
    <dgm:pt modelId="{F5E1050C-7F2A-4F0A-A4E7-5450BD033356}" type="sibTrans" cxnId="{ED25D3B0-4D8D-4852-A394-9DCD21F9930B}">
      <dgm:prSet/>
      <dgm:spPr/>
      <dgm:t>
        <a:bodyPr/>
        <a:lstStyle/>
        <a:p>
          <a:endParaRPr lang="en-US"/>
        </a:p>
      </dgm:t>
    </dgm:pt>
    <dgm:pt modelId="{5FF03ED2-7A94-4202-8A68-AC87CB36CF0D}" type="pres">
      <dgm:prSet presAssocID="{A6D9077B-1DCF-48F1-A31C-D25AEE1FD74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C91364B-DBE1-42ED-B1C5-0AFA98AB444C}" type="pres">
      <dgm:prSet presAssocID="{093C731A-6A28-40F3-A0DB-CA7A2075DA7F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086A37-9E78-4D91-BCC3-2B66ED312451}" type="pres">
      <dgm:prSet presAssocID="{5BE55B03-CC01-4737-9D29-D07587C24710}" presName="sibTrans" presStyleLbl="sibTrans2D1" presStyleIdx="0" presStyleCnt="5"/>
      <dgm:spPr/>
      <dgm:t>
        <a:bodyPr/>
        <a:lstStyle/>
        <a:p>
          <a:endParaRPr lang="en-US"/>
        </a:p>
      </dgm:t>
    </dgm:pt>
    <dgm:pt modelId="{CEF9304F-F988-40F4-9735-E0FCD9905400}" type="pres">
      <dgm:prSet presAssocID="{5BE55B03-CC01-4737-9D29-D07587C24710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486C2CB8-CF90-4E9C-BF5D-4D8B366BA511}" type="pres">
      <dgm:prSet presAssocID="{12A92B52-D708-4B4F-B363-2B175882FF8C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C5D2F8-FADA-4776-940A-6F57AF95F364}" type="pres">
      <dgm:prSet presAssocID="{A856AABE-4EC6-40D5-96F5-F78E914A1F3B}" presName="sibTrans" presStyleLbl="sibTrans2D1" presStyleIdx="1" presStyleCnt="5"/>
      <dgm:spPr/>
      <dgm:t>
        <a:bodyPr/>
        <a:lstStyle/>
        <a:p>
          <a:endParaRPr lang="en-US"/>
        </a:p>
      </dgm:t>
    </dgm:pt>
    <dgm:pt modelId="{A1D43561-2067-41D0-A0AE-C08AA0EBA27A}" type="pres">
      <dgm:prSet presAssocID="{A856AABE-4EC6-40D5-96F5-F78E914A1F3B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9B521227-6551-4E00-8197-D772D8441515}" type="pres">
      <dgm:prSet presAssocID="{DB017AA7-AAB9-40C7-AAB4-FED1DEA93562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043F82-825B-48F3-87BE-E482A4C7C05B}" type="pres">
      <dgm:prSet presAssocID="{11D594C5-CACA-44BB-81AC-5BEA640BB028}" presName="sibTrans" presStyleLbl="sibTrans2D1" presStyleIdx="2" presStyleCnt="5"/>
      <dgm:spPr/>
      <dgm:t>
        <a:bodyPr/>
        <a:lstStyle/>
        <a:p>
          <a:endParaRPr lang="en-US"/>
        </a:p>
      </dgm:t>
    </dgm:pt>
    <dgm:pt modelId="{4E951CAA-D7C7-4DD7-8EA8-10814BFD6B06}" type="pres">
      <dgm:prSet presAssocID="{11D594C5-CACA-44BB-81AC-5BEA640BB028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07F9F82D-58F3-4A4F-89E4-FE9558EA41B3}" type="pres">
      <dgm:prSet presAssocID="{3A8CF1E8-0D1C-4714-AE6A-10A41E38DA20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138E60-9C2F-4D56-BCB7-AA585B827D59}" type="pres">
      <dgm:prSet presAssocID="{0A2BFD8B-DBAB-4CA8-9D92-BE495245F659}" presName="sibTrans" presStyleLbl="sibTrans2D1" presStyleIdx="3" presStyleCnt="5"/>
      <dgm:spPr/>
      <dgm:t>
        <a:bodyPr/>
        <a:lstStyle/>
        <a:p>
          <a:endParaRPr lang="en-US"/>
        </a:p>
      </dgm:t>
    </dgm:pt>
    <dgm:pt modelId="{C7C6F44A-679D-4ABC-8D2A-6AE2B570ED3D}" type="pres">
      <dgm:prSet presAssocID="{0A2BFD8B-DBAB-4CA8-9D92-BE495245F659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8C278BD1-0C7C-4DF6-A94B-BEC09C65E7A2}" type="pres">
      <dgm:prSet presAssocID="{62A734E1-3CCA-437A-A180-801E212C305E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429206-1DA8-4751-88F5-BD88EFC30740}" type="pres">
      <dgm:prSet presAssocID="{D88D4378-FB27-4EF5-A048-9288D2E980F3}" presName="sibTrans" presStyleLbl="sibTrans2D1" presStyleIdx="4" presStyleCnt="5"/>
      <dgm:spPr/>
      <dgm:t>
        <a:bodyPr/>
        <a:lstStyle/>
        <a:p>
          <a:endParaRPr lang="en-US"/>
        </a:p>
      </dgm:t>
    </dgm:pt>
    <dgm:pt modelId="{1F70ADB0-FCF3-412E-9212-6A75C374EA99}" type="pres">
      <dgm:prSet presAssocID="{D88D4378-FB27-4EF5-A048-9288D2E980F3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40455C0D-99A4-4475-92FD-72F6009D03E0}" type="pres">
      <dgm:prSet presAssocID="{FED080BD-9504-45F7-8422-B1F52A731682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84AC16B-D53B-4744-A5AC-2FAEB4DF3BB6}" type="presOf" srcId="{A6D9077B-1DCF-48F1-A31C-D25AEE1FD741}" destId="{5FF03ED2-7A94-4202-8A68-AC87CB36CF0D}" srcOrd="0" destOrd="0" presId="urn:microsoft.com/office/officeart/2005/8/layout/process5"/>
    <dgm:cxn modelId="{E72E4104-C986-459E-8B1C-444B147D1FDB}" srcId="{A6D9077B-1DCF-48F1-A31C-D25AEE1FD741}" destId="{DB017AA7-AAB9-40C7-AAB4-FED1DEA93562}" srcOrd="2" destOrd="0" parTransId="{B031EED6-8CC0-491A-A87A-2AE67E497D90}" sibTransId="{11D594C5-CACA-44BB-81AC-5BEA640BB028}"/>
    <dgm:cxn modelId="{B3383081-CE3B-46D0-A95A-EC67C545A0C3}" srcId="{A6D9077B-1DCF-48F1-A31C-D25AEE1FD741}" destId="{12A92B52-D708-4B4F-B363-2B175882FF8C}" srcOrd="1" destOrd="0" parTransId="{ECCEBF4A-0667-4831-B114-FC56B3F8EBE7}" sibTransId="{A856AABE-4EC6-40D5-96F5-F78E914A1F3B}"/>
    <dgm:cxn modelId="{12F60035-5D66-4DF6-BA7F-B5B15556B7AB}" type="presOf" srcId="{D88D4378-FB27-4EF5-A048-9288D2E980F3}" destId="{D1429206-1DA8-4751-88F5-BD88EFC30740}" srcOrd="0" destOrd="0" presId="urn:microsoft.com/office/officeart/2005/8/layout/process5"/>
    <dgm:cxn modelId="{ED25D3B0-4D8D-4852-A394-9DCD21F9930B}" srcId="{A6D9077B-1DCF-48F1-A31C-D25AEE1FD741}" destId="{FED080BD-9504-45F7-8422-B1F52A731682}" srcOrd="5" destOrd="0" parTransId="{01DA58EE-B918-4F28-BB56-9A311A78684E}" sibTransId="{F5E1050C-7F2A-4F0A-A4E7-5450BD033356}"/>
    <dgm:cxn modelId="{22B0F3EA-265D-48BE-ACD7-CD8C7B93BFC8}" type="presOf" srcId="{5BE55B03-CC01-4737-9D29-D07587C24710}" destId="{CEF9304F-F988-40F4-9735-E0FCD9905400}" srcOrd="1" destOrd="0" presId="urn:microsoft.com/office/officeart/2005/8/layout/process5"/>
    <dgm:cxn modelId="{A79F02A8-71D2-47A4-940F-BDC1E18CC298}" srcId="{A6D9077B-1DCF-48F1-A31C-D25AEE1FD741}" destId="{3A8CF1E8-0D1C-4714-AE6A-10A41E38DA20}" srcOrd="3" destOrd="0" parTransId="{4982FF49-1664-4082-A251-31461FCA925D}" sibTransId="{0A2BFD8B-DBAB-4CA8-9D92-BE495245F659}"/>
    <dgm:cxn modelId="{07C35917-9CB2-454C-AEC1-A4D6C2EDBFFB}" srcId="{A6D9077B-1DCF-48F1-A31C-D25AEE1FD741}" destId="{093C731A-6A28-40F3-A0DB-CA7A2075DA7F}" srcOrd="0" destOrd="0" parTransId="{91DA11C9-6FDE-4A49-8083-2AB8810C6289}" sibTransId="{5BE55B03-CC01-4737-9D29-D07587C24710}"/>
    <dgm:cxn modelId="{C86CF6AA-3964-496A-B392-27B6C91936D7}" type="presOf" srcId="{0A2BFD8B-DBAB-4CA8-9D92-BE495245F659}" destId="{C7C6F44A-679D-4ABC-8D2A-6AE2B570ED3D}" srcOrd="1" destOrd="0" presId="urn:microsoft.com/office/officeart/2005/8/layout/process5"/>
    <dgm:cxn modelId="{7EF896A5-68E5-4BB4-A2A7-0B589AABCE60}" type="presOf" srcId="{3A8CF1E8-0D1C-4714-AE6A-10A41E38DA20}" destId="{07F9F82D-58F3-4A4F-89E4-FE9558EA41B3}" srcOrd="0" destOrd="0" presId="urn:microsoft.com/office/officeart/2005/8/layout/process5"/>
    <dgm:cxn modelId="{546F4AAA-E030-4D7C-B93F-2462929E1E9F}" type="presOf" srcId="{11D594C5-CACA-44BB-81AC-5BEA640BB028}" destId="{4E951CAA-D7C7-4DD7-8EA8-10814BFD6B06}" srcOrd="1" destOrd="0" presId="urn:microsoft.com/office/officeart/2005/8/layout/process5"/>
    <dgm:cxn modelId="{EE87F9C6-1DC1-4C24-AB3F-D2C23D6283E1}" type="presOf" srcId="{DB017AA7-AAB9-40C7-AAB4-FED1DEA93562}" destId="{9B521227-6551-4E00-8197-D772D8441515}" srcOrd="0" destOrd="0" presId="urn:microsoft.com/office/officeart/2005/8/layout/process5"/>
    <dgm:cxn modelId="{BF7ECE43-F837-4F92-90BF-A4EB065AECE2}" type="presOf" srcId="{A856AABE-4EC6-40D5-96F5-F78E914A1F3B}" destId="{C2C5D2F8-FADA-4776-940A-6F57AF95F364}" srcOrd="0" destOrd="0" presId="urn:microsoft.com/office/officeart/2005/8/layout/process5"/>
    <dgm:cxn modelId="{DD06C8FA-A3D1-499E-B7DB-8D1F7989CF2E}" type="presOf" srcId="{62A734E1-3CCA-437A-A180-801E212C305E}" destId="{8C278BD1-0C7C-4DF6-A94B-BEC09C65E7A2}" srcOrd="0" destOrd="0" presId="urn:microsoft.com/office/officeart/2005/8/layout/process5"/>
    <dgm:cxn modelId="{BFFDBA9C-F096-49D7-9FF1-5CDBA8D36332}" type="presOf" srcId="{A856AABE-4EC6-40D5-96F5-F78E914A1F3B}" destId="{A1D43561-2067-41D0-A0AE-C08AA0EBA27A}" srcOrd="1" destOrd="0" presId="urn:microsoft.com/office/officeart/2005/8/layout/process5"/>
    <dgm:cxn modelId="{19F05BB8-4A22-4279-A5A6-47BA2179BE37}" type="presOf" srcId="{0A2BFD8B-DBAB-4CA8-9D92-BE495245F659}" destId="{31138E60-9C2F-4D56-BCB7-AA585B827D59}" srcOrd="0" destOrd="0" presId="urn:microsoft.com/office/officeart/2005/8/layout/process5"/>
    <dgm:cxn modelId="{6D5A540B-0B72-48F5-9723-1C44FE3AD204}" type="presOf" srcId="{5BE55B03-CC01-4737-9D29-D07587C24710}" destId="{D4086A37-9E78-4D91-BCC3-2B66ED312451}" srcOrd="0" destOrd="0" presId="urn:microsoft.com/office/officeart/2005/8/layout/process5"/>
    <dgm:cxn modelId="{357F5944-91D0-4CA9-ACEF-54C46646ACFA}" type="presOf" srcId="{12A92B52-D708-4B4F-B363-2B175882FF8C}" destId="{486C2CB8-CF90-4E9C-BF5D-4D8B366BA511}" srcOrd="0" destOrd="0" presId="urn:microsoft.com/office/officeart/2005/8/layout/process5"/>
    <dgm:cxn modelId="{DFFEC15A-9ED6-4C37-A0BB-D594B6CC56E0}" type="presOf" srcId="{093C731A-6A28-40F3-A0DB-CA7A2075DA7F}" destId="{4C91364B-DBE1-42ED-B1C5-0AFA98AB444C}" srcOrd="0" destOrd="0" presId="urn:microsoft.com/office/officeart/2005/8/layout/process5"/>
    <dgm:cxn modelId="{F957EE3A-67A2-434E-8F07-2A7142AEC3BF}" type="presOf" srcId="{D88D4378-FB27-4EF5-A048-9288D2E980F3}" destId="{1F70ADB0-FCF3-412E-9212-6A75C374EA99}" srcOrd="1" destOrd="0" presId="urn:microsoft.com/office/officeart/2005/8/layout/process5"/>
    <dgm:cxn modelId="{ED1E7264-2781-43F0-B80C-76A26EF36CF5}" type="presOf" srcId="{11D594C5-CACA-44BB-81AC-5BEA640BB028}" destId="{17043F82-825B-48F3-87BE-E482A4C7C05B}" srcOrd="0" destOrd="0" presId="urn:microsoft.com/office/officeart/2005/8/layout/process5"/>
    <dgm:cxn modelId="{26092B96-0B85-4A00-A9BC-DE904C776860}" srcId="{A6D9077B-1DCF-48F1-A31C-D25AEE1FD741}" destId="{62A734E1-3CCA-437A-A180-801E212C305E}" srcOrd="4" destOrd="0" parTransId="{E768B4C6-8DD5-4987-94D4-A20A125952F3}" sibTransId="{D88D4378-FB27-4EF5-A048-9288D2E980F3}"/>
    <dgm:cxn modelId="{76FFE5FB-8CF0-4191-901A-45E4F7014928}" type="presOf" srcId="{FED080BD-9504-45F7-8422-B1F52A731682}" destId="{40455C0D-99A4-4475-92FD-72F6009D03E0}" srcOrd="0" destOrd="0" presId="urn:microsoft.com/office/officeart/2005/8/layout/process5"/>
    <dgm:cxn modelId="{C11504B0-5ACF-420E-B1B0-142307244A7B}" type="presParOf" srcId="{5FF03ED2-7A94-4202-8A68-AC87CB36CF0D}" destId="{4C91364B-DBE1-42ED-B1C5-0AFA98AB444C}" srcOrd="0" destOrd="0" presId="urn:microsoft.com/office/officeart/2005/8/layout/process5"/>
    <dgm:cxn modelId="{C2AF5AE0-8921-4174-9322-C8E1F911F4D5}" type="presParOf" srcId="{5FF03ED2-7A94-4202-8A68-AC87CB36CF0D}" destId="{D4086A37-9E78-4D91-BCC3-2B66ED312451}" srcOrd="1" destOrd="0" presId="urn:microsoft.com/office/officeart/2005/8/layout/process5"/>
    <dgm:cxn modelId="{DF1E87B6-6753-40D5-A899-A41FA6AFDD34}" type="presParOf" srcId="{D4086A37-9E78-4D91-BCC3-2B66ED312451}" destId="{CEF9304F-F988-40F4-9735-E0FCD9905400}" srcOrd="0" destOrd="0" presId="urn:microsoft.com/office/officeart/2005/8/layout/process5"/>
    <dgm:cxn modelId="{41EAD194-48B5-4D0E-86D3-7D53E37C7158}" type="presParOf" srcId="{5FF03ED2-7A94-4202-8A68-AC87CB36CF0D}" destId="{486C2CB8-CF90-4E9C-BF5D-4D8B366BA511}" srcOrd="2" destOrd="0" presId="urn:microsoft.com/office/officeart/2005/8/layout/process5"/>
    <dgm:cxn modelId="{AAFE53D6-58D8-41CB-ACBC-E02060A8FC0F}" type="presParOf" srcId="{5FF03ED2-7A94-4202-8A68-AC87CB36CF0D}" destId="{C2C5D2F8-FADA-4776-940A-6F57AF95F364}" srcOrd="3" destOrd="0" presId="urn:microsoft.com/office/officeart/2005/8/layout/process5"/>
    <dgm:cxn modelId="{5FC0C89E-3C9F-486A-AEC2-CCEB88E7E780}" type="presParOf" srcId="{C2C5D2F8-FADA-4776-940A-6F57AF95F364}" destId="{A1D43561-2067-41D0-A0AE-C08AA0EBA27A}" srcOrd="0" destOrd="0" presId="urn:microsoft.com/office/officeart/2005/8/layout/process5"/>
    <dgm:cxn modelId="{29C73C9B-7A11-4139-B79B-C586AA213938}" type="presParOf" srcId="{5FF03ED2-7A94-4202-8A68-AC87CB36CF0D}" destId="{9B521227-6551-4E00-8197-D772D8441515}" srcOrd="4" destOrd="0" presId="urn:microsoft.com/office/officeart/2005/8/layout/process5"/>
    <dgm:cxn modelId="{E8AE227C-5EDD-42BF-A758-9181BFEE360B}" type="presParOf" srcId="{5FF03ED2-7A94-4202-8A68-AC87CB36CF0D}" destId="{17043F82-825B-48F3-87BE-E482A4C7C05B}" srcOrd="5" destOrd="0" presId="urn:microsoft.com/office/officeart/2005/8/layout/process5"/>
    <dgm:cxn modelId="{9A37C673-BF57-45F4-A6A4-A416F7D1B201}" type="presParOf" srcId="{17043F82-825B-48F3-87BE-E482A4C7C05B}" destId="{4E951CAA-D7C7-4DD7-8EA8-10814BFD6B06}" srcOrd="0" destOrd="0" presId="urn:microsoft.com/office/officeart/2005/8/layout/process5"/>
    <dgm:cxn modelId="{757CA00A-A7CA-495F-81FC-6E410AF1C0F8}" type="presParOf" srcId="{5FF03ED2-7A94-4202-8A68-AC87CB36CF0D}" destId="{07F9F82D-58F3-4A4F-89E4-FE9558EA41B3}" srcOrd="6" destOrd="0" presId="urn:microsoft.com/office/officeart/2005/8/layout/process5"/>
    <dgm:cxn modelId="{9EDC2639-9671-42A1-BA0F-7186957C552D}" type="presParOf" srcId="{5FF03ED2-7A94-4202-8A68-AC87CB36CF0D}" destId="{31138E60-9C2F-4D56-BCB7-AA585B827D59}" srcOrd="7" destOrd="0" presId="urn:microsoft.com/office/officeart/2005/8/layout/process5"/>
    <dgm:cxn modelId="{A6794018-5493-4C6A-8761-A13E91C02E35}" type="presParOf" srcId="{31138E60-9C2F-4D56-BCB7-AA585B827D59}" destId="{C7C6F44A-679D-4ABC-8D2A-6AE2B570ED3D}" srcOrd="0" destOrd="0" presId="urn:microsoft.com/office/officeart/2005/8/layout/process5"/>
    <dgm:cxn modelId="{D18F8D6D-F893-4CB8-87C9-CEF7005B71FF}" type="presParOf" srcId="{5FF03ED2-7A94-4202-8A68-AC87CB36CF0D}" destId="{8C278BD1-0C7C-4DF6-A94B-BEC09C65E7A2}" srcOrd="8" destOrd="0" presId="urn:microsoft.com/office/officeart/2005/8/layout/process5"/>
    <dgm:cxn modelId="{C22D12F8-3B6B-4A63-B5A5-FE007A9DA244}" type="presParOf" srcId="{5FF03ED2-7A94-4202-8A68-AC87CB36CF0D}" destId="{D1429206-1DA8-4751-88F5-BD88EFC30740}" srcOrd="9" destOrd="0" presId="urn:microsoft.com/office/officeart/2005/8/layout/process5"/>
    <dgm:cxn modelId="{B7A41F17-63A9-4615-B204-9FB6ADBCD3D4}" type="presParOf" srcId="{D1429206-1DA8-4751-88F5-BD88EFC30740}" destId="{1F70ADB0-FCF3-412E-9212-6A75C374EA99}" srcOrd="0" destOrd="0" presId="urn:microsoft.com/office/officeart/2005/8/layout/process5"/>
    <dgm:cxn modelId="{5D642BD8-4245-4346-B566-40E71EDAA027}" type="presParOf" srcId="{5FF03ED2-7A94-4202-8A68-AC87CB36CF0D}" destId="{40455C0D-99A4-4475-92FD-72F6009D03E0}" srcOrd="10" destOrd="0" presId="urn:microsoft.com/office/officeart/2005/8/layout/process5"/>
  </dgm:cxnLst>
  <dgm:bg>
    <a:effectLst>
      <a:outerShdw blurRad="50800" dist="38100" dir="5400000" algn="t" rotWithShape="0">
        <a:prstClr val="black">
          <a:alpha val="40000"/>
        </a:prstClr>
      </a:outerShdw>
    </a:effectLst>
  </dgm:bg>
  <dgm:whole>
    <a:ln>
      <a:noFill/>
    </a:ln>
  </dgm:whole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6D9077B-1DCF-48F1-A31C-D25AEE1FD741}" type="doc">
      <dgm:prSet loTypeId="urn:microsoft.com/office/officeart/2005/8/layout/chevron2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DAE5409-D766-4D73-9D5B-F6041448B832}">
      <dgm:prSet/>
      <dgm:spPr/>
      <dgm:t>
        <a:bodyPr/>
        <a:lstStyle/>
        <a:p>
          <a:r>
            <a:rPr lang="en-US" dirty="0" smtClean="0"/>
            <a:t>May</a:t>
          </a:r>
          <a:endParaRPr lang="en-US" dirty="0"/>
        </a:p>
      </dgm:t>
    </dgm:pt>
    <dgm:pt modelId="{DBF7FAF9-44BD-4CB4-A6A6-E95787C56026}" type="parTrans" cxnId="{DDA0D698-2F63-45D1-B415-05E527D68DAF}">
      <dgm:prSet/>
      <dgm:spPr/>
      <dgm:t>
        <a:bodyPr/>
        <a:lstStyle/>
        <a:p>
          <a:endParaRPr lang="en-US"/>
        </a:p>
      </dgm:t>
    </dgm:pt>
    <dgm:pt modelId="{6B390855-A921-4886-817A-F3B00187DFFA}" type="sibTrans" cxnId="{DDA0D698-2F63-45D1-B415-05E527D68DAF}">
      <dgm:prSet/>
      <dgm:spPr/>
      <dgm:t>
        <a:bodyPr/>
        <a:lstStyle/>
        <a:p>
          <a:endParaRPr lang="en-US"/>
        </a:p>
      </dgm:t>
    </dgm:pt>
    <dgm:pt modelId="{183A2395-4A0F-46C0-B006-ED8528079239}">
      <dgm:prSet/>
      <dgm:spPr/>
      <dgm:t>
        <a:bodyPr/>
        <a:lstStyle/>
        <a:p>
          <a:r>
            <a:rPr lang="en-US" dirty="0" smtClean="0"/>
            <a:t>June</a:t>
          </a:r>
          <a:endParaRPr lang="en-US" dirty="0"/>
        </a:p>
      </dgm:t>
    </dgm:pt>
    <dgm:pt modelId="{C293F554-B7D0-457C-B3E8-9A4D612D1356}" type="parTrans" cxnId="{815BDEFE-0101-4B38-BB5B-4E674082D952}">
      <dgm:prSet/>
      <dgm:spPr/>
      <dgm:t>
        <a:bodyPr/>
        <a:lstStyle/>
        <a:p>
          <a:endParaRPr lang="en-US"/>
        </a:p>
      </dgm:t>
    </dgm:pt>
    <dgm:pt modelId="{13ACFD78-53E2-4BF7-A37F-66F38795D218}" type="sibTrans" cxnId="{815BDEFE-0101-4B38-BB5B-4E674082D952}">
      <dgm:prSet/>
      <dgm:spPr/>
      <dgm:t>
        <a:bodyPr/>
        <a:lstStyle/>
        <a:p>
          <a:endParaRPr lang="en-US"/>
        </a:p>
      </dgm:t>
    </dgm:pt>
    <dgm:pt modelId="{C0C2EFCD-361A-46B9-A315-00D46A1C644C}">
      <dgm:prSet custT="1"/>
      <dgm:spPr/>
      <dgm:t>
        <a:bodyPr/>
        <a:lstStyle/>
        <a:p>
          <a:r>
            <a:rPr lang="en-US" sz="2400" dirty="0" smtClean="0"/>
            <a:t>All Analysis and Visualization of Results</a:t>
          </a:r>
          <a:endParaRPr lang="en-US" sz="2100" dirty="0"/>
        </a:p>
      </dgm:t>
    </dgm:pt>
    <dgm:pt modelId="{96740CCE-DB2A-4CEE-AEAC-440F64F869B7}" type="parTrans" cxnId="{4A4240B1-2CE4-40C2-BD5B-F4894F38162A}">
      <dgm:prSet/>
      <dgm:spPr/>
      <dgm:t>
        <a:bodyPr/>
        <a:lstStyle/>
        <a:p>
          <a:endParaRPr lang="en-US"/>
        </a:p>
      </dgm:t>
    </dgm:pt>
    <dgm:pt modelId="{B034418A-7209-4995-98FA-87EB56489186}" type="sibTrans" cxnId="{4A4240B1-2CE4-40C2-BD5B-F4894F38162A}">
      <dgm:prSet/>
      <dgm:spPr/>
      <dgm:t>
        <a:bodyPr/>
        <a:lstStyle/>
        <a:p>
          <a:endParaRPr lang="en-US"/>
        </a:p>
      </dgm:t>
    </dgm:pt>
    <dgm:pt modelId="{2DB20D45-DB9D-48E6-A573-ACB94674D724}">
      <dgm:prSet/>
      <dgm:spPr/>
      <dgm:t>
        <a:bodyPr/>
        <a:lstStyle/>
        <a:p>
          <a:r>
            <a:rPr lang="en-US" dirty="0" smtClean="0"/>
            <a:t>July</a:t>
          </a:r>
          <a:endParaRPr lang="en-US" dirty="0"/>
        </a:p>
      </dgm:t>
    </dgm:pt>
    <dgm:pt modelId="{0289524C-7EC5-46A4-8886-0E469DF75A6B}" type="parTrans" cxnId="{E1686266-1277-4D1D-9AEA-627EA53F20A7}">
      <dgm:prSet/>
      <dgm:spPr/>
      <dgm:t>
        <a:bodyPr/>
        <a:lstStyle/>
        <a:p>
          <a:endParaRPr lang="en-US"/>
        </a:p>
      </dgm:t>
    </dgm:pt>
    <dgm:pt modelId="{F66F1CB4-86BA-48E1-A945-78AFE13A8F02}" type="sibTrans" cxnId="{E1686266-1277-4D1D-9AEA-627EA53F20A7}">
      <dgm:prSet/>
      <dgm:spPr/>
      <dgm:t>
        <a:bodyPr/>
        <a:lstStyle/>
        <a:p>
          <a:endParaRPr lang="en-US"/>
        </a:p>
      </dgm:t>
    </dgm:pt>
    <dgm:pt modelId="{C8793392-60FF-419B-9DF5-8A3D3715697E}">
      <dgm:prSet/>
      <dgm:spPr/>
      <dgm:t>
        <a:bodyPr/>
        <a:lstStyle/>
        <a:p>
          <a:r>
            <a:rPr lang="en-US" dirty="0" smtClean="0"/>
            <a:t>April</a:t>
          </a:r>
          <a:endParaRPr lang="en-US" dirty="0"/>
        </a:p>
      </dgm:t>
    </dgm:pt>
    <dgm:pt modelId="{22B0FDDB-6174-4DD9-806E-4AF0240D8C5E}" type="parTrans" cxnId="{94E6B3DF-9BA3-403B-9D8F-88055DE6E29A}">
      <dgm:prSet/>
      <dgm:spPr/>
      <dgm:t>
        <a:bodyPr/>
        <a:lstStyle/>
        <a:p>
          <a:endParaRPr lang="en-US"/>
        </a:p>
      </dgm:t>
    </dgm:pt>
    <dgm:pt modelId="{75700175-5544-43F3-AB56-C42A9871C58E}" type="sibTrans" cxnId="{94E6B3DF-9BA3-403B-9D8F-88055DE6E29A}">
      <dgm:prSet/>
      <dgm:spPr/>
      <dgm:t>
        <a:bodyPr/>
        <a:lstStyle/>
        <a:p>
          <a:endParaRPr lang="en-US"/>
        </a:p>
      </dgm:t>
    </dgm:pt>
    <dgm:pt modelId="{318F3942-61A1-4B57-BF03-7261CC9CB3A9}">
      <dgm:prSet custT="1"/>
      <dgm:spPr/>
      <dgm:t>
        <a:bodyPr/>
        <a:lstStyle/>
        <a:p>
          <a:r>
            <a:rPr lang="en-US" sz="2400" dirty="0" smtClean="0"/>
            <a:t>Completion of Geog 596A</a:t>
          </a:r>
          <a:endParaRPr lang="en-US" sz="2400" dirty="0"/>
        </a:p>
      </dgm:t>
    </dgm:pt>
    <dgm:pt modelId="{F6A14298-20F7-401E-AD85-3FC2E043AC6E}" type="parTrans" cxnId="{2C71F437-44CE-4D88-A647-81CC8CBE2FC8}">
      <dgm:prSet/>
      <dgm:spPr/>
      <dgm:t>
        <a:bodyPr/>
        <a:lstStyle/>
        <a:p>
          <a:endParaRPr lang="en-US"/>
        </a:p>
      </dgm:t>
    </dgm:pt>
    <dgm:pt modelId="{9341E1CA-9B26-4427-882E-7F27BC220283}" type="sibTrans" cxnId="{2C71F437-44CE-4D88-A647-81CC8CBE2FC8}">
      <dgm:prSet/>
      <dgm:spPr/>
      <dgm:t>
        <a:bodyPr/>
        <a:lstStyle/>
        <a:p>
          <a:endParaRPr lang="en-US"/>
        </a:p>
      </dgm:t>
    </dgm:pt>
    <dgm:pt modelId="{A8D31BF7-AEA7-4EC4-9CD4-6C8C9859ACBE}">
      <dgm:prSet custT="1"/>
      <dgm:spPr/>
      <dgm:t>
        <a:bodyPr/>
        <a:lstStyle/>
        <a:p>
          <a:r>
            <a:rPr lang="en-US" sz="2400" dirty="0" smtClean="0"/>
            <a:t>Testing for autocorrelation and against atlas.  First draft</a:t>
          </a:r>
          <a:endParaRPr lang="en-US" sz="2400" dirty="0"/>
        </a:p>
      </dgm:t>
    </dgm:pt>
    <dgm:pt modelId="{107CE593-60C2-4C55-A000-A6977A838F2C}" type="parTrans" cxnId="{B9BF1942-EF21-433B-92F7-07926818CB90}">
      <dgm:prSet/>
      <dgm:spPr/>
      <dgm:t>
        <a:bodyPr/>
        <a:lstStyle/>
        <a:p>
          <a:endParaRPr lang="en-US"/>
        </a:p>
      </dgm:t>
    </dgm:pt>
    <dgm:pt modelId="{2085C4DA-240A-48C8-B267-FC109693F577}" type="sibTrans" cxnId="{B9BF1942-EF21-433B-92F7-07926818CB90}">
      <dgm:prSet/>
      <dgm:spPr/>
      <dgm:t>
        <a:bodyPr/>
        <a:lstStyle/>
        <a:p>
          <a:endParaRPr lang="en-US"/>
        </a:p>
      </dgm:t>
    </dgm:pt>
    <dgm:pt modelId="{EA7ECAB8-0834-48CF-A50C-37F47F91366A}">
      <dgm:prSet custT="1"/>
      <dgm:spPr/>
      <dgm:t>
        <a:bodyPr/>
        <a:lstStyle/>
        <a:p>
          <a:r>
            <a:rPr lang="en-US" sz="2400" dirty="0" smtClean="0"/>
            <a:t>Final approval of draft.  Complete Geog 596B.  Submit to </a:t>
          </a:r>
          <a:r>
            <a:rPr lang="en-US" sz="2400" i="1" dirty="0" smtClean="0"/>
            <a:t>Ecography</a:t>
          </a:r>
          <a:endParaRPr lang="en-US" sz="2400" dirty="0"/>
        </a:p>
      </dgm:t>
    </dgm:pt>
    <dgm:pt modelId="{D3D313FD-655D-401E-881B-2CE5A269B410}" type="parTrans" cxnId="{85869C56-4DCC-48A8-84CB-BA38134B0629}">
      <dgm:prSet/>
      <dgm:spPr/>
      <dgm:t>
        <a:bodyPr/>
        <a:lstStyle/>
        <a:p>
          <a:endParaRPr lang="en-US"/>
        </a:p>
      </dgm:t>
    </dgm:pt>
    <dgm:pt modelId="{E01C3613-1C6D-4D40-964A-F97F675E5C59}" type="sibTrans" cxnId="{85869C56-4DCC-48A8-84CB-BA38134B0629}">
      <dgm:prSet/>
      <dgm:spPr/>
      <dgm:t>
        <a:bodyPr/>
        <a:lstStyle/>
        <a:p>
          <a:endParaRPr lang="en-US"/>
        </a:p>
      </dgm:t>
    </dgm:pt>
    <dgm:pt modelId="{3500FAD8-0E48-48B1-A931-21047308C76F}" type="pres">
      <dgm:prSet presAssocID="{A6D9077B-1DCF-48F1-A31C-D25AEE1FD74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27B3CC8-EE4B-4032-BAE9-E285305F13E7}" type="pres">
      <dgm:prSet presAssocID="{C8793392-60FF-419B-9DF5-8A3D3715697E}" presName="composite" presStyleCnt="0"/>
      <dgm:spPr/>
    </dgm:pt>
    <dgm:pt modelId="{A2F21B88-9726-4F30-B789-70C1C0A9A684}" type="pres">
      <dgm:prSet presAssocID="{C8793392-60FF-419B-9DF5-8A3D3715697E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74E830-787A-4A2E-9518-6C9754A7739C}" type="pres">
      <dgm:prSet presAssocID="{C8793392-60FF-419B-9DF5-8A3D3715697E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FA8F26-3429-4A8C-8EF8-245B8407B509}" type="pres">
      <dgm:prSet presAssocID="{75700175-5544-43F3-AB56-C42A9871C58E}" presName="sp" presStyleCnt="0"/>
      <dgm:spPr/>
    </dgm:pt>
    <dgm:pt modelId="{E0F48D89-BC5B-454E-9D41-2FC2B4D254DE}" type="pres">
      <dgm:prSet presAssocID="{CDAE5409-D766-4D73-9D5B-F6041448B832}" presName="composite" presStyleCnt="0"/>
      <dgm:spPr/>
    </dgm:pt>
    <dgm:pt modelId="{F5B73973-CCEB-4C78-A4E7-1259578A9110}" type="pres">
      <dgm:prSet presAssocID="{CDAE5409-D766-4D73-9D5B-F6041448B832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3C9195-2E43-402B-95C1-68BB76B83B80}" type="pres">
      <dgm:prSet presAssocID="{CDAE5409-D766-4D73-9D5B-F6041448B832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822D42-D3CF-4AAF-9199-C80349F2CA0D}" type="pres">
      <dgm:prSet presAssocID="{6B390855-A921-4886-817A-F3B00187DFFA}" presName="sp" presStyleCnt="0"/>
      <dgm:spPr/>
    </dgm:pt>
    <dgm:pt modelId="{4463F35F-5A15-47F7-B0FC-BBA8208423A5}" type="pres">
      <dgm:prSet presAssocID="{183A2395-4A0F-46C0-B006-ED8528079239}" presName="composite" presStyleCnt="0"/>
      <dgm:spPr/>
    </dgm:pt>
    <dgm:pt modelId="{B95345F9-16F7-4879-9335-7AB16F156AFD}" type="pres">
      <dgm:prSet presAssocID="{183A2395-4A0F-46C0-B006-ED8528079239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1F5A3A-74FD-496A-8846-A7C15E290C5C}" type="pres">
      <dgm:prSet presAssocID="{183A2395-4A0F-46C0-B006-ED8528079239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2D1B42-7CE1-4780-89B9-BDF395B8C7AE}" type="pres">
      <dgm:prSet presAssocID="{13ACFD78-53E2-4BF7-A37F-66F38795D218}" presName="sp" presStyleCnt="0"/>
      <dgm:spPr/>
    </dgm:pt>
    <dgm:pt modelId="{D591D90F-84E6-47D2-A72F-7B34549B341B}" type="pres">
      <dgm:prSet presAssocID="{2DB20D45-DB9D-48E6-A573-ACB94674D724}" presName="composite" presStyleCnt="0"/>
      <dgm:spPr/>
    </dgm:pt>
    <dgm:pt modelId="{54219FDD-DFDD-4AE8-976B-A57B21D755A6}" type="pres">
      <dgm:prSet presAssocID="{2DB20D45-DB9D-48E6-A573-ACB94674D724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E4E680-3607-435A-A0C2-4530EE7B96F0}" type="pres">
      <dgm:prSet presAssocID="{2DB20D45-DB9D-48E6-A573-ACB94674D724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3346F2D-9F07-4B08-99B1-6A559BCAD5D6}" type="presOf" srcId="{CDAE5409-D766-4D73-9D5B-F6041448B832}" destId="{F5B73973-CCEB-4C78-A4E7-1259578A9110}" srcOrd="0" destOrd="0" presId="urn:microsoft.com/office/officeart/2005/8/layout/chevron2"/>
    <dgm:cxn modelId="{942D4148-68D8-465D-A0C0-318F874EFC19}" type="presOf" srcId="{183A2395-4A0F-46C0-B006-ED8528079239}" destId="{B95345F9-16F7-4879-9335-7AB16F156AFD}" srcOrd="0" destOrd="0" presId="urn:microsoft.com/office/officeart/2005/8/layout/chevron2"/>
    <dgm:cxn modelId="{35DC7A60-7722-41B7-9A64-B747FB530832}" type="presOf" srcId="{C8793392-60FF-419B-9DF5-8A3D3715697E}" destId="{A2F21B88-9726-4F30-B789-70C1C0A9A684}" srcOrd="0" destOrd="0" presId="urn:microsoft.com/office/officeart/2005/8/layout/chevron2"/>
    <dgm:cxn modelId="{AC9348FC-F05C-4B06-98D1-5E6DD85E9112}" type="presOf" srcId="{C0C2EFCD-361A-46B9-A315-00D46A1C644C}" destId="{D83C9195-2E43-402B-95C1-68BB76B83B80}" srcOrd="0" destOrd="0" presId="urn:microsoft.com/office/officeart/2005/8/layout/chevron2"/>
    <dgm:cxn modelId="{DDA0D698-2F63-45D1-B415-05E527D68DAF}" srcId="{A6D9077B-1DCF-48F1-A31C-D25AEE1FD741}" destId="{CDAE5409-D766-4D73-9D5B-F6041448B832}" srcOrd="1" destOrd="0" parTransId="{DBF7FAF9-44BD-4CB4-A6A6-E95787C56026}" sibTransId="{6B390855-A921-4886-817A-F3B00187DFFA}"/>
    <dgm:cxn modelId="{1C9A8D67-0D34-448F-9F48-6E36A67E6862}" type="presOf" srcId="{2DB20D45-DB9D-48E6-A573-ACB94674D724}" destId="{54219FDD-DFDD-4AE8-976B-A57B21D755A6}" srcOrd="0" destOrd="0" presId="urn:microsoft.com/office/officeart/2005/8/layout/chevron2"/>
    <dgm:cxn modelId="{815BDEFE-0101-4B38-BB5B-4E674082D952}" srcId="{A6D9077B-1DCF-48F1-A31C-D25AEE1FD741}" destId="{183A2395-4A0F-46C0-B006-ED8528079239}" srcOrd="2" destOrd="0" parTransId="{C293F554-B7D0-457C-B3E8-9A4D612D1356}" sibTransId="{13ACFD78-53E2-4BF7-A37F-66F38795D218}"/>
    <dgm:cxn modelId="{4D0F07D9-44A6-4E32-8686-D11AE5248516}" type="presOf" srcId="{A8D31BF7-AEA7-4EC4-9CD4-6C8C9859ACBE}" destId="{B11F5A3A-74FD-496A-8846-A7C15E290C5C}" srcOrd="0" destOrd="0" presId="urn:microsoft.com/office/officeart/2005/8/layout/chevron2"/>
    <dgm:cxn modelId="{2C71F437-44CE-4D88-A647-81CC8CBE2FC8}" srcId="{C8793392-60FF-419B-9DF5-8A3D3715697E}" destId="{318F3942-61A1-4B57-BF03-7261CC9CB3A9}" srcOrd="0" destOrd="0" parTransId="{F6A14298-20F7-401E-AD85-3FC2E043AC6E}" sibTransId="{9341E1CA-9B26-4427-882E-7F27BC220283}"/>
    <dgm:cxn modelId="{B9BF1942-EF21-433B-92F7-07926818CB90}" srcId="{183A2395-4A0F-46C0-B006-ED8528079239}" destId="{A8D31BF7-AEA7-4EC4-9CD4-6C8C9859ACBE}" srcOrd="0" destOrd="0" parTransId="{107CE593-60C2-4C55-A000-A6977A838F2C}" sibTransId="{2085C4DA-240A-48C8-B267-FC109693F577}"/>
    <dgm:cxn modelId="{4A4240B1-2CE4-40C2-BD5B-F4894F38162A}" srcId="{CDAE5409-D766-4D73-9D5B-F6041448B832}" destId="{C0C2EFCD-361A-46B9-A315-00D46A1C644C}" srcOrd="0" destOrd="0" parTransId="{96740CCE-DB2A-4CEE-AEAC-440F64F869B7}" sibTransId="{B034418A-7209-4995-98FA-87EB56489186}"/>
    <dgm:cxn modelId="{94E6B3DF-9BA3-403B-9D8F-88055DE6E29A}" srcId="{A6D9077B-1DCF-48F1-A31C-D25AEE1FD741}" destId="{C8793392-60FF-419B-9DF5-8A3D3715697E}" srcOrd="0" destOrd="0" parTransId="{22B0FDDB-6174-4DD9-806E-4AF0240D8C5E}" sibTransId="{75700175-5544-43F3-AB56-C42A9871C58E}"/>
    <dgm:cxn modelId="{DEE0C0A5-EB6A-4B6E-9144-CBFB3860DB06}" type="presOf" srcId="{318F3942-61A1-4B57-BF03-7261CC9CB3A9}" destId="{C674E830-787A-4A2E-9518-6C9754A7739C}" srcOrd="0" destOrd="0" presId="urn:microsoft.com/office/officeart/2005/8/layout/chevron2"/>
    <dgm:cxn modelId="{E1686266-1277-4D1D-9AEA-627EA53F20A7}" srcId="{A6D9077B-1DCF-48F1-A31C-D25AEE1FD741}" destId="{2DB20D45-DB9D-48E6-A573-ACB94674D724}" srcOrd="3" destOrd="0" parTransId="{0289524C-7EC5-46A4-8886-0E469DF75A6B}" sibTransId="{F66F1CB4-86BA-48E1-A945-78AFE13A8F02}"/>
    <dgm:cxn modelId="{85869C56-4DCC-48A8-84CB-BA38134B0629}" srcId="{2DB20D45-DB9D-48E6-A573-ACB94674D724}" destId="{EA7ECAB8-0834-48CF-A50C-37F47F91366A}" srcOrd="0" destOrd="0" parTransId="{D3D313FD-655D-401E-881B-2CE5A269B410}" sibTransId="{E01C3613-1C6D-4D40-964A-F97F675E5C59}"/>
    <dgm:cxn modelId="{E07116B9-8CA8-413A-B597-7812A1223FB4}" type="presOf" srcId="{A6D9077B-1DCF-48F1-A31C-D25AEE1FD741}" destId="{3500FAD8-0E48-48B1-A931-21047308C76F}" srcOrd="0" destOrd="0" presId="urn:microsoft.com/office/officeart/2005/8/layout/chevron2"/>
    <dgm:cxn modelId="{A9FEE96D-B74E-402F-A3E1-AA88317CAF6D}" type="presOf" srcId="{EA7ECAB8-0834-48CF-A50C-37F47F91366A}" destId="{5EE4E680-3607-435A-A0C2-4530EE7B96F0}" srcOrd="0" destOrd="0" presId="urn:microsoft.com/office/officeart/2005/8/layout/chevron2"/>
    <dgm:cxn modelId="{7533583B-93F8-49B0-BF38-0086D8C7D412}" type="presParOf" srcId="{3500FAD8-0E48-48B1-A931-21047308C76F}" destId="{E27B3CC8-EE4B-4032-BAE9-E285305F13E7}" srcOrd="0" destOrd="0" presId="urn:microsoft.com/office/officeart/2005/8/layout/chevron2"/>
    <dgm:cxn modelId="{2BC6C1A6-B7D0-4ADD-A2CA-06CF1D55660B}" type="presParOf" srcId="{E27B3CC8-EE4B-4032-BAE9-E285305F13E7}" destId="{A2F21B88-9726-4F30-B789-70C1C0A9A684}" srcOrd="0" destOrd="0" presId="urn:microsoft.com/office/officeart/2005/8/layout/chevron2"/>
    <dgm:cxn modelId="{D067EF2B-294B-45EB-B332-E93B388B1ED4}" type="presParOf" srcId="{E27B3CC8-EE4B-4032-BAE9-E285305F13E7}" destId="{C674E830-787A-4A2E-9518-6C9754A7739C}" srcOrd="1" destOrd="0" presId="urn:microsoft.com/office/officeart/2005/8/layout/chevron2"/>
    <dgm:cxn modelId="{F96C3383-94FC-427A-A2FF-43362EE9015A}" type="presParOf" srcId="{3500FAD8-0E48-48B1-A931-21047308C76F}" destId="{19FA8F26-3429-4A8C-8EF8-245B8407B509}" srcOrd="1" destOrd="0" presId="urn:microsoft.com/office/officeart/2005/8/layout/chevron2"/>
    <dgm:cxn modelId="{940B3487-39E5-4281-90F2-8370973E69FC}" type="presParOf" srcId="{3500FAD8-0E48-48B1-A931-21047308C76F}" destId="{E0F48D89-BC5B-454E-9D41-2FC2B4D254DE}" srcOrd="2" destOrd="0" presId="urn:microsoft.com/office/officeart/2005/8/layout/chevron2"/>
    <dgm:cxn modelId="{FDA6A77D-B637-454A-9B3A-5644A5F0EDE3}" type="presParOf" srcId="{E0F48D89-BC5B-454E-9D41-2FC2B4D254DE}" destId="{F5B73973-CCEB-4C78-A4E7-1259578A9110}" srcOrd="0" destOrd="0" presId="urn:microsoft.com/office/officeart/2005/8/layout/chevron2"/>
    <dgm:cxn modelId="{609A8358-B363-47D4-8C47-0F173FADDED3}" type="presParOf" srcId="{E0F48D89-BC5B-454E-9D41-2FC2B4D254DE}" destId="{D83C9195-2E43-402B-95C1-68BB76B83B80}" srcOrd="1" destOrd="0" presId="urn:microsoft.com/office/officeart/2005/8/layout/chevron2"/>
    <dgm:cxn modelId="{728612CC-5974-440F-9758-DB9A518F780B}" type="presParOf" srcId="{3500FAD8-0E48-48B1-A931-21047308C76F}" destId="{2C822D42-D3CF-4AAF-9199-C80349F2CA0D}" srcOrd="3" destOrd="0" presId="urn:microsoft.com/office/officeart/2005/8/layout/chevron2"/>
    <dgm:cxn modelId="{5C04DFEE-5EE7-4C60-91E3-C15FDFDC8986}" type="presParOf" srcId="{3500FAD8-0E48-48B1-A931-21047308C76F}" destId="{4463F35F-5A15-47F7-B0FC-BBA8208423A5}" srcOrd="4" destOrd="0" presId="urn:microsoft.com/office/officeart/2005/8/layout/chevron2"/>
    <dgm:cxn modelId="{F736DE7C-1EB0-4238-ADFD-0AD45002C2CF}" type="presParOf" srcId="{4463F35F-5A15-47F7-B0FC-BBA8208423A5}" destId="{B95345F9-16F7-4879-9335-7AB16F156AFD}" srcOrd="0" destOrd="0" presId="urn:microsoft.com/office/officeart/2005/8/layout/chevron2"/>
    <dgm:cxn modelId="{48B36E02-4288-4BC0-A947-4CA9DB9C6D5D}" type="presParOf" srcId="{4463F35F-5A15-47F7-B0FC-BBA8208423A5}" destId="{B11F5A3A-74FD-496A-8846-A7C15E290C5C}" srcOrd="1" destOrd="0" presId="urn:microsoft.com/office/officeart/2005/8/layout/chevron2"/>
    <dgm:cxn modelId="{7C7621B9-1286-4EA2-947D-83DD338AE044}" type="presParOf" srcId="{3500FAD8-0E48-48B1-A931-21047308C76F}" destId="{892D1B42-7CE1-4780-89B9-BDF395B8C7AE}" srcOrd="5" destOrd="0" presId="urn:microsoft.com/office/officeart/2005/8/layout/chevron2"/>
    <dgm:cxn modelId="{5DE9F07F-F6C9-4EF3-8DD1-CC82E729298A}" type="presParOf" srcId="{3500FAD8-0E48-48B1-A931-21047308C76F}" destId="{D591D90F-84E6-47D2-A72F-7B34549B341B}" srcOrd="6" destOrd="0" presId="urn:microsoft.com/office/officeart/2005/8/layout/chevron2"/>
    <dgm:cxn modelId="{9F0607A5-CEA9-4767-9826-0CECAABFBB47}" type="presParOf" srcId="{D591D90F-84E6-47D2-A72F-7B34549B341B}" destId="{54219FDD-DFDD-4AE8-976B-A57B21D755A6}" srcOrd="0" destOrd="0" presId="urn:microsoft.com/office/officeart/2005/8/layout/chevron2"/>
    <dgm:cxn modelId="{967DDA27-2D0E-4CA2-BE6D-C98907254869}" type="presParOf" srcId="{D591D90F-84E6-47D2-A72F-7B34549B341B}" destId="{5EE4E680-3607-435A-A0C2-4530EE7B96F0}" srcOrd="1" destOrd="0" presId="urn:microsoft.com/office/officeart/2005/8/layout/chevron2"/>
  </dgm:cxnLst>
  <dgm:bg>
    <a:effectLst>
      <a:outerShdw blurRad="50800" dist="38100" dir="5400000" algn="t" rotWithShape="0">
        <a:prstClr val="black">
          <a:alpha val="40000"/>
        </a:prstClr>
      </a:outerShdw>
    </a:effectLst>
  </dgm:bg>
  <dgm:whole>
    <a:ln>
      <a:noFill/>
    </a:ln>
  </dgm:whole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2098A8B-DBEB-498B-9A80-AAF4FB2F2BE7}">
      <dsp:nvSpPr>
        <dsp:cNvPr id="0" name=""/>
        <dsp:cNvSpPr/>
      </dsp:nvSpPr>
      <dsp:spPr>
        <a:xfrm>
          <a:off x="2819398" y="1917556"/>
          <a:ext cx="2242781" cy="21210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/>
            <a:t>Capstone Project</a:t>
          </a:r>
          <a:endParaRPr lang="en-US" sz="2600" b="1" kern="1200" dirty="0"/>
        </a:p>
      </dsp:txBody>
      <dsp:txXfrm>
        <a:off x="2819398" y="1917556"/>
        <a:ext cx="2242781" cy="2121043"/>
      </dsp:txXfrm>
    </dsp:sp>
    <dsp:sp modelId="{EBAF2612-07CA-413A-BEC3-5268188A53E9}">
      <dsp:nvSpPr>
        <dsp:cNvPr id="0" name=""/>
        <dsp:cNvSpPr/>
      </dsp:nvSpPr>
      <dsp:spPr>
        <a:xfrm rot="8462575">
          <a:off x="4651552" y="2175909"/>
          <a:ext cx="116856" cy="3604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 rot="8462575">
        <a:off x="4651552" y="2175909"/>
        <a:ext cx="116856" cy="360485"/>
      </dsp:txXfrm>
    </dsp:sp>
    <dsp:sp modelId="{72AE5CAD-ADAB-40A8-92F1-879158C6AF06}">
      <dsp:nvSpPr>
        <dsp:cNvPr id="0" name=""/>
        <dsp:cNvSpPr/>
      </dsp:nvSpPr>
      <dsp:spPr>
        <a:xfrm>
          <a:off x="3657606" y="381005"/>
          <a:ext cx="4236934" cy="222632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Are raven populations spreading into urban areas?</a:t>
          </a:r>
          <a:endParaRPr lang="en-US" sz="2400" kern="1200" dirty="0"/>
        </a:p>
      </dsp:txBody>
      <dsp:txXfrm>
        <a:off x="3657606" y="381005"/>
        <a:ext cx="4236934" cy="2226326"/>
      </dsp:txXfrm>
    </dsp:sp>
    <dsp:sp modelId="{484F945F-301D-4418-A639-5C3D3581D74B}">
      <dsp:nvSpPr>
        <dsp:cNvPr id="0" name=""/>
        <dsp:cNvSpPr/>
      </dsp:nvSpPr>
      <dsp:spPr>
        <a:xfrm rot="2426691">
          <a:off x="3135862" y="2172548"/>
          <a:ext cx="142761" cy="3604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 rot="2426691">
        <a:off x="3135862" y="2172548"/>
        <a:ext cx="142761" cy="360485"/>
      </dsp:txXfrm>
    </dsp:sp>
    <dsp:sp modelId="{77A166F0-5067-4D7F-868F-361303CB2194}">
      <dsp:nvSpPr>
        <dsp:cNvPr id="0" name=""/>
        <dsp:cNvSpPr/>
      </dsp:nvSpPr>
      <dsp:spPr>
        <a:xfrm>
          <a:off x="0" y="304813"/>
          <a:ext cx="4325444" cy="23152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Can the Geographical Analysis Machine be applied to species surveys?</a:t>
          </a:r>
          <a:endParaRPr lang="en-US" sz="2400" kern="1200" dirty="0"/>
        </a:p>
      </dsp:txBody>
      <dsp:txXfrm>
        <a:off x="0" y="304813"/>
        <a:ext cx="4325444" cy="231521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6D0219-7ADB-4B88-8D3D-942F17DA7F63}" type="datetimeFigureOut">
              <a:rPr lang="en-US" smtClean="0"/>
              <a:pPr/>
              <a:t>5/7/2013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55B171-C202-49D1-B570-CA7BFA8C3C4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5B171-C202-49D1-B570-CA7BFA8C3C4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>
              <a:buFont typeface="Arial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5B171-C202-49D1-B570-CA7BFA8C3C48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>
              <a:buFont typeface="Arial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5B171-C202-49D1-B570-CA7BFA8C3C48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>
              <a:buFont typeface="Arial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5B171-C202-49D1-B570-CA7BFA8C3C48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5B171-C202-49D1-B570-CA7BFA8C3C48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5B171-C202-49D1-B570-CA7BFA8C3C48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5B171-C202-49D1-B570-CA7BFA8C3C48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5B171-C202-49D1-B570-CA7BFA8C3C48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5B171-C202-49D1-B570-CA7BFA8C3C48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5B171-C202-49D1-B570-CA7BFA8C3C48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5B171-C202-49D1-B570-CA7BFA8C3C48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5B171-C202-49D1-B570-CA7BFA8C3C48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5B171-C202-49D1-B570-CA7BFA8C3C48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5B171-C202-49D1-B570-CA7BFA8C3C48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5B171-C202-49D1-B570-CA7BFA8C3C48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5B171-C202-49D1-B570-CA7BFA8C3C48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5B171-C202-49D1-B570-CA7BFA8C3C48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5B171-C202-49D1-B570-CA7BFA8C3C48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5B171-C202-49D1-B570-CA7BFA8C3C48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5B171-C202-49D1-B570-CA7BFA8C3C48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5B171-C202-49D1-B570-CA7BFA8C3C48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>
              <a:buFont typeface="Arial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5B171-C202-49D1-B570-CA7BFA8C3C48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D120E-879A-4D56-B522-635D62F29E7B}" type="datetimeFigureOut">
              <a:rPr lang="en-US" smtClean="0"/>
              <a:pPr/>
              <a:t>5/7/2013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AEF017-081E-416B-86E6-EC59AE6855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D120E-879A-4D56-B522-635D62F29E7B}" type="datetimeFigureOut">
              <a:rPr lang="en-US" smtClean="0"/>
              <a:pPr/>
              <a:t>5/7/2013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EF017-081E-416B-86E6-EC59AE6855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D120E-879A-4D56-B522-635D62F29E7B}" type="datetimeFigureOut">
              <a:rPr lang="en-US" smtClean="0"/>
              <a:pPr/>
              <a:t>5/7/2013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EF017-081E-416B-86E6-EC59AE6855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53D120E-879A-4D56-B522-635D62F29E7B}" type="datetimeFigureOut">
              <a:rPr lang="en-US" smtClean="0"/>
              <a:pPr/>
              <a:t>5/7/2013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E2AEF017-081E-416B-86E6-EC59AE6855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D120E-879A-4D56-B522-635D62F29E7B}" type="datetimeFigureOut">
              <a:rPr lang="en-US" smtClean="0"/>
              <a:pPr/>
              <a:t>5/7/2013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EF017-081E-416B-86E6-EC59AE6855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D120E-879A-4D56-B522-635D62F29E7B}" type="datetimeFigureOut">
              <a:rPr lang="en-US" smtClean="0"/>
              <a:pPr/>
              <a:t>5/7/2013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EF017-081E-416B-86E6-EC59AE6855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EF017-081E-416B-86E6-EC59AE6855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D120E-879A-4D56-B522-635D62F29E7B}" type="datetimeFigureOut">
              <a:rPr lang="en-US" smtClean="0"/>
              <a:pPr/>
              <a:t>5/7/2013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D120E-879A-4D56-B522-635D62F29E7B}" type="datetimeFigureOut">
              <a:rPr lang="en-US" smtClean="0"/>
              <a:pPr/>
              <a:t>5/7/2013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EF017-081E-416B-86E6-EC59AE6855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D120E-879A-4D56-B522-635D62F29E7B}" type="datetimeFigureOut">
              <a:rPr lang="en-US" smtClean="0"/>
              <a:pPr/>
              <a:t>5/7/2013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EF017-081E-416B-86E6-EC59AE6855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53D120E-879A-4D56-B522-635D62F29E7B}" type="datetimeFigureOut">
              <a:rPr lang="en-US" smtClean="0"/>
              <a:pPr/>
              <a:t>5/7/2013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2AEF017-081E-416B-86E6-EC59AE6855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D120E-879A-4D56-B522-635D62F29E7B}" type="datetimeFigureOut">
              <a:rPr lang="en-US" smtClean="0"/>
              <a:pPr/>
              <a:t>5/7/2013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AEF017-081E-416B-86E6-EC59AE6855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53D120E-879A-4D56-B522-635D62F29E7B}" type="datetimeFigureOut">
              <a:rPr lang="en-US" smtClean="0"/>
              <a:pPr/>
              <a:t>5/7/2013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E2AEF017-081E-416B-86E6-EC59AE6855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gif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wrc.usgs.gov/" TargetMode="External"/><Relationship Id="rId2" Type="http://schemas.openxmlformats.org/officeDocument/2006/relationships/hyperlink" Target="http://ebird.org/content/nj/news/the-return-of-the-raven" TargetMode="Externa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atscan.org/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gif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9.jpe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733800"/>
            <a:ext cx="8458200" cy="914400"/>
          </a:xfrm>
        </p:spPr>
        <p:txBody>
          <a:bodyPr/>
          <a:lstStyle/>
          <a:p>
            <a:r>
              <a:rPr lang="en-US" dirty="0" smtClean="0"/>
              <a:t>The Common Raven in Eastern U.S. Urban Environments, 1950-2010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209800"/>
            <a:ext cx="8458200" cy="1222375"/>
          </a:xfrm>
        </p:spPr>
        <p:txBody>
          <a:bodyPr/>
          <a:lstStyle/>
          <a:p>
            <a:r>
              <a:rPr lang="en-US" cap="non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 Epidemiological Method For An Ecological Question</a:t>
            </a:r>
            <a:endParaRPr lang="en-US" cap="non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4338" name="Picture 2" descr="http://www.cisreg.ca/RAVEN/IMG/raven.gif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>
            <a:off x="4648200" y="4800600"/>
            <a:ext cx="1371600" cy="1028700"/>
          </a:xfrm>
          <a:prstGeom prst="rect">
            <a:avLst/>
          </a:prstGeom>
          <a:noFill/>
        </p:spPr>
      </p:pic>
      <p:pic>
        <p:nvPicPr>
          <p:cNvPr id="5" name="Picture 2" descr="http://www.cisreg.ca/RAVEN/IMG/raven.gif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 flipH="1">
            <a:off x="3276600" y="4800600"/>
            <a:ext cx="1371600" cy="1028700"/>
          </a:xfrm>
          <a:prstGeom prst="rect">
            <a:avLst/>
          </a:prstGeom>
          <a:noFill/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381000" y="381000"/>
            <a:ext cx="8458200" cy="5334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en-US" sz="2200" b="0" i="0" u="none" strike="noStrike" kern="1200" cap="none" spc="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Heidi Harris</a:t>
            </a:r>
            <a:r>
              <a:rPr lang="en-US" sz="2200" spc="100" dirty="0">
                <a:solidFill>
                  <a:schemeClr val="tx2"/>
                </a:solidFill>
              </a:rPr>
              <a:t> </a:t>
            </a:r>
            <a:endParaRPr lang="en-US" sz="2200" spc="100" dirty="0" smtClean="0">
              <a:solidFill>
                <a:schemeClr val="tx2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lang="en-US" sz="2200" spc="100" dirty="0" smtClean="0">
                <a:solidFill>
                  <a:schemeClr val="tx2"/>
                </a:solidFill>
              </a:rPr>
              <a:t>Dr. Margaret Brittingham</a:t>
            </a:r>
            <a:endParaRPr kumimoji="0" lang="en-US" sz="2200" b="0" i="0" u="none" strike="noStrike" kern="1200" cap="none" spc="10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381000" y="6019800"/>
            <a:ext cx="8458200" cy="5334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en-US" sz="2200" b="0" i="0" u="none" strike="noStrike" kern="1200" cap="none" spc="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Spring II 2013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4"/>
          <p:cNvSpPr txBox="1">
            <a:spLocks/>
          </p:cNvSpPr>
          <p:nvPr/>
        </p:nvSpPr>
        <p:spPr>
          <a:xfrm>
            <a:off x="533400" y="685800"/>
            <a:ext cx="8229600" cy="53340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-100" normalizeH="0" baseline="0" noProof="0" dirty="0" smtClean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itle 4"/>
          <p:cNvSpPr txBox="1">
            <a:spLocks/>
          </p:cNvSpPr>
          <p:nvPr/>
        </p:nvSpPr>
        <p:spPr>
          <a:xfrm>
            <a:off x="609600" y="838200"/>
            <a:ext cx="8229600" cy="53340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Applying SaTScan to Species Surveys: 2 Criteria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5800" y="1676400"/>
            <a:ext cx="8001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800" dirty="0" smtClean="0"/>
              <a:t>Clustered data points</a:t>
            </a:r>
          </a:p>
          <a:p>
            <a:pPr marL="514350" indent="-514350">
              <a:buAutoNum type="arabicPeriod"/>
            </a:pPr>
            <a:endParaRPr lang="en-US" sz="2800" dirty="0" smtClean="0"/>
          </a:p>
          <a:p>
            <a:pPr marL="514350" indent="-514350">
              <a:buAutoNum type="arabicPeriod"/>
            </a:pPr>
            <a:r>
              <a:rPr lang="en-US" sz="2800" dirty="0" smtClean="0"/>
              <a:t>Survey data that include absence and presence/abundance data.</a:t>
            </a:r>
          </a:p>
          <a:p>
            <a:pPr marL="514350" indent="-514350">
              <a:buAutoNum type="arabicPeriod"/>
            </a:pPr>
            <a:endParaRPr lang="en-US" sz="2800" dirty="0" smtClean="0"/>
          </a:p>
        </p:txBody>
      </p:sp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3657600"/>
            <a:ext cx="3257550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3810000"/>
            <a:ext cx="4651266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533400"/>
          </a:xfrm>
        </p:spPr>
        <p:txBody>
          <a:bodyPr>
            <a:normAutofit/>
          </a:bodyPr>
          <a:lstStyle/>
          <a:p>
            <a:pPr algn="ctr"/>
            <a:r>
              <a:rPr lang="en-US" sz="2900" b="1" dirty="0" smtClean="0"/>
              <a:t>Project Experiment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381000" y="1905000"/>
            <a:ext cx="4059936" cy="4572000"/>
          </a:xfrm>
        </p:spPr>
        <p:txBody>
          <a:bodyPr/>
          <a:lstStyle/>
          <a:p>
            <a:r>
              <a:rPr lang="en-US" dirty="0" smtClean="0"/>
              <a:t>Clustered sampling points</a:t>
            </a:r>
          </a:p>
          <a:p>
            <a:r>
              <a:rPr lang="en-US" dirty="0" smtClean="0"/>
              <a:t>Presence, Absence, and Abundance data</a:t>
            </a:r>
          </a:p>
          <a:p>
            <a:r>
              <a:rPr lang="en-US" dirty="0" smtClean="0"/>
              <a:t>“Point” observations</a:t>
            </a:r>
          </a:p>
          <a:p>
            <a:r>
              <a:rPr lang="en-US" dirty="0" smtClean="0"/>
              <a:t>Yearly</a:t>
            </a:r>
          </a:p>
          <a:p>
            <a:r>
              <a:rPr lang="en-US" dirty="0" smtClean="0"/>
              <a:t>Long-term, well established</a:t>
            </a:r>
          </a:p>
          <a:p>
            <a:endParaRPr lang="en-US" dirty="0"/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533400" y="685800"/>
            <a:ext cx="8229600" cy="53340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-100" normalizeH="0" baseline="0" noProof="0" dirty="0" smtClean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itle 4"/>
          <p:cNvSpPr txBox="1">
            <a:spLocks/>
          </p:cNvSpPr>
          <p:nvPr/>
        </p:nvSpPr>
        <p:spPr>
          <a:xfrm>
            <a:off x="609600" y="990600"/>
            <a:ext cx="8229600" cy="76200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Using the National Audubon</a:t>
            </a:r>
            <a:r>
              <a:rPr kumimoji="0" lang="en-US" sz="3200" b="0" i="0" u="none" strike="noStrike" kern="1200" cap="none" spc="-100" normalizeH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 Society’s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Christmas Bird Count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8334" y="2362200"/>
            <a:ext cx="4687866" cy="3005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4"/>
          <p:cNvSpPr txBox="1">
            <a:spLocks/>
          </p:cNvSpPr>
          <p:nvPr/>
        </p:nvSpPr>
        <p:spPr>
          <a:xfrm>
            <a:off x="533400" y="685800"/>
            <a:ext cx="8229600" cy="53340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-100" normalizeH="0" baseline="0" noProof="0" dirty="0" smtClean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itle 4"/>
          <p:cNvSpPr txBox="1">
            <a:spLocks/>
          </p:cNvSpPr>
          <p:nvPr/>
        </p:nvSpPr>
        <p:spPr>
          <a:xfrm>
            <a:off x="457200" y="304800"/>
            <a:ext cx="8229600" cy="76200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And Why Ravens?</a:t>
            </a:r>
            <a:endParaRPr kumimoji="0" lang="en-US" sz="3200" b="1" i="0" u="none" strike="noStrike" kern="1200" cap="none" spc="-100" normalizeH="0" baseline="0" noProof="0" dirty="0" smtClean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2" descr="http://www.cisreg.ca/RAVEN/IMG/raven.gif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>
            <a:off x="7086600" y="304800"/>
            <a:ext cx="1371600" cy="1028700"/>
          </a:xfrm>
          <a:prstGeom prst="rect">
            <a:avLst/>
          </a:prstGeom>
          <a:noFill/>
        </p:spPr>
      </p:pic>
      <p:pic>
        <p:nvPicPr>
          <p:cNvPr id="11" name="Picture 2" descr="http://www.cisreg.ca/RAVEN/IMG/raven.gif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 flipH="1">
            <a:off x="838200" y="304800"/>
            <a:ext cx="1371600" cy="1028700"/>
          </a:xfrm>
          <a:prstGeom prst="rect">
            <a:avLst/>
          </a:prstGeom>
          <a:noFill/>
        </p:spPr>
      </p:pic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1219201"/>
            <a:ext cx="3276600" cy="2761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10200" y="3720814"/>
            <a:ext cx="3352800" cy="2796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4" name="Picture 2" descr="http://www.allaboutbirds.org/guide/PHOTO/LARGE/corv_cora_AllAm_map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8200" y="1828800"/>
            <a:ext cx="3352800" cy="469392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4"/>
          <p:cNvSpPr txBox="1">
            <a:spLocks/>
          </p:cNvSpPr>
          <p:nvPr/>
        </p:nvSpPr>
        <p:spPr>
          <a:xfrm>
            <a:off x="533400" y="685800"/>
            <a:ext cx="8229600" cy="53340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-100" normalizeH="0" baseline="0" noProof="0" dirty="0" smtClean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itle 4"/>
          <p:cNvSpPr txBox="1">
            <a:spLocks/>
          </p:cNvSpPr>
          <p:nvPr/>
        </p:nvSpPr>
        <p:spPr>
          <a:xfrm>
            <a:off x="457200" y="304800"/>
            <a:ext cx="8229600" cy="76200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And Why Ravens?</a:t>
            </a:r>
            <a:endParaRPr kumimoji="0" lang="en-US" sz="3200" b="1" i="0" u="none" strike="noStrike" kern="1200" cap="none" spc="-100" normalizeH="0" baseline="0" noProof="0" dirty="0" smtClean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2" descr="http://www.cisreg.ca/RAVEN/IMG/raven.gif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>
            <a:off x="7086600" y="304800"/>
            <a:ext cx="1371600" cy="1028700"/>
          </a:xfrm>
          <a:prstGeom prst="rect">
            <a:avLst/>
          </a:prstGeom>
          <a:noFill/>
        </p:spPr>
      </p:pic>
      <p:pic>
        <p:nvPicPr>
          <p:cNvPr id="11" name="Picture 2" descr="http://www.cisreg.ca/RAVEN/IMG/raven.gif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 flipH="1">
            <a:off x="838200" y="304800"/>
            <a:ext cx="1371600" cy="1028700"/>
          </a:xfrm>
          <a:prstGeom prst="rect">
            <a:avLst/>
          </a:prstGeom>
          <a:noFill/>
        </p:spPr>
      </p:pic>
      <p:pic>
        <p:nvPicPr>
          <p:cNvPr id="70658" name="Picture 2" descr="https://encrypted-tbn0.gstatic.com/images?q=tbn:ANd9GcTnXC5d5sxMsq84OfRRpLsl3D9SGHJRUgkkTheLlnyEJwY-LWJ6R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2040264"/>
            <a:ext cx="3352800" cy="3866149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4572000" y="1905000"/>
            <a:ext cx="3962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Almost eradicated by 1900</a:t>
            </a:r>
          </a:p>
          <a:p>
            <a:pPr algn="ctr"/>
            <a:endParaRPr lang="en-US" sz="2400" dirty="0" smtClean="0"/>
          </a:p>
          <a:p>
            <a:pPr algn="ctr">
              <a:buFont typeface="Arial" pitchFamily="34" charset="0"/>
              <a:buChar char="•"/>
            </a:pPr>
            <a:r>
              <a:rPr lang="en-US" sz="2400" dirty="0" smtClean="0"/>
              <a:t>Poisoned, shot, trapped</a:t>
            </a:r>
          </a:p>
          <a:p>
            <a:pPr algn="ctr">
              <a:buFont typeface="Arial" pitchFamily="34" charset="0"/>
              <a:buChar char="•"/>
            </a:pPr>
            <a:endParaRPr lang="en-US" sz="2400" dirty="0" smtClean="0"/>
          </a:p>
          <a:p>
            <a:pPr algn="ctr">
              <a:buFont typeface="Arial" pitchFamily="34" charset="0"/>
              <a:buChar char="•"/>
            </a:pPr>
            <a:r>
              <a:rPr lang="en-US" sz="2400" dirty="0" smtClean="0"/>
              <a:t> Forests cut down as settlement advanced</a:t>
            </a:r>
          </a:p>
          <a:p>
            <a:pPr algn="ctr">
              <a:buFont typeface="Arial" pitchFamily="34" charset="0"/>
              <a:buChar char="•"/>
            </a:pPr>
            <a:endParaRPr lang="en-US" sz="2400" dirty="0" smtClean="0"/>
          </a:p>
          <a:p>
            <a:pPr algn="ctr">
              <a:buFont typeface="Arial" pitchFamily="34" charset="0"/>
              <a:buChar char="•"/>
            </a:pPr>
            <a:r>
              <a:rPr lang="en-US" sz="2400" dirty="0" smtClean="0"/>
              <a:t>Scavenging decreased</a:t>
            </a:r>
          </a:p>
          <a:p>
            <a:pPr algn="ctr">
              <a:buFont typeface="Arial" pitchFamily="34" charset="0"/>
              <a:buChar char="•"/>
            </a:pPr>
            <a:endParaRPr lang="en-US" sz="2400" dirty="0" smtClean="0"/>
          </a:p>
          <a:p>
            <a:pPr algn="ctr"/>
            <a:r>
              <a:rPr lang="en-US" sz="2400" b="1" dirty="0" smtClean="0"/>
              <a:t>Endangered in </a:t>
            </a:r>
            <a:r>
              <a:rPr lang="en-US" sz="2400" dirty="0" smtClean="0"/>
              <a:t>Kentucky, North Carolina, and Tennessee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1663549" y="5867400"/>
            <a:ext cx="14979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/>
              <a:t>Nevermore?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4"/>
          <p:cNvSpPr txBox="1">
            <a:spLocks/>
          </p:cNvSpPr>
          <p:nvPr/>
        </p:nvSpPr>
        <p:spPr>
          <a:xfrm>
            <a:off x="533400" y="685800"/>
            <a:ext cx="8229600" cy="53340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-100" normalizeH="0" baseline="0" noProof="0" dirty="0" smtClean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itle 4"/>
          <p:cNvSpPr txBox="1">
            <a:spLocks/>
          </p:cNvSpPr>
          <p:nvPr/>
        </p:nvSpPr>
        <p:spPr>
          <a:xfrm>
            <a:off x="457200" y="304800"/>
            <a:ext cx="8229600" cy="76200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And Why Ravens?</a:t>
            </a:r>
            <a:endParaRPr kumimoji="0" lang="en-US" sz="3200" b="1" i="0" u="none" strike="noStrike" kern="1200" cap="none" spc="-100" normalizeH="0" baseline="0" noProof="0" dirty="0" smtClean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2" descr="http://www.cisreg.ca/RAVEN/IMG/raven.gif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>
            <a:off x="7086600" y="304800"/>
            <a:ext cx="1371600" cy="1028700"/>
          </a:xfrm>
          <a:prstGeom prst="rect">
            <a:avLst/>
          </a:prstGeom>
          <a:noFill/>
        </p:spPr>
      </p:pic>
      <p:pic>
        <p:nvPicPr>
          <p:cNvPr id="11" name="Picture 2" descr="http://www.cisreg.ca/RAVEN/IMG/raven.gif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 flipH="1">
            <a:off x="838200" y="304800"/>
            <a:ext cx="1371600" cy="1028700"/>
          </a:xfrm>
          <a:prstGeom prst="rect">
            <a:avLst/>
          </a:prstGeom>
          <a:noFill/>
        </p:spPr>
      </p:pic>
      <p:pic>
        <p:nvPicPr>
          <p:cNvPr id="72708" name="Picture 4" descr="http://www.aitc.sk.ca/saskschools/animals/birds/raven_nes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1524000"/>
            <a:ext cx="4462161" cy="2971800"/>
          </a:xfrm>
          <a:prstGeom prst="rect">
            <a:avLst/>
          </a:prstGeom>
          <a:noFill/>
        </p:spPr>
      </p:pic>
      <p:pic>
        <p:nvPicPr>
          <p:cNvPr id="72710" name="Picture 6" descr="http://4.bp.blogspot.com/-och-BHxGMRs/TZ4KoQO0-dI/AAAAAAAAFT0/UstFQWX_yAs/s640/raven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3613785"/>
            <a:ext cx="3962400" cy="2748916"/>
          </a:xfrm>
          <a:prstGeom prst="rect">
            <a:avLst/>
          </a:prstGeom>
          <a:noFill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6" cstate="print"/>
          <a:srcRect t="16349"/>
          <a:stretch>
            <a:fillRect/>
          </a:stretch>
        </p:blipFill>
        <p:spPr bwMode="auto">
          <a:xfrm>
            <a:off x="1447800" y="1447800"/>
            <a:ext cx="6553200" cy="4776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4"/>
          <p:cNvSpPr txBox="1">
            <a:spLocks/>
          </p:cNvSpPr>
          <p:nvPr/>
        </p:nvSpPr>
        <p:spPr>
          <a:xfrm>
            <a:off x="533400" y="685800"/>
            <a:ext cx="8229600" cy="53340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-100" normalizeH="0" baseline="0" noProof="0" dirty="0" smtClean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itle 4"/>
          <p:cNvSpPr txBox="1">
            <a:spLocks/>
          </p:cNvSpPr>
          <p:nvPr/>
        </p:nvSpPr>
        <p:spPr>
          <a:xfrm>
            <a:off x="457200" y="304800"/>
            <a:ext cx="8229600" cy="76200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And Why Ravens?</a:t>
            </a:r>
            <a:endParaRPr kumimoji="0" lang="en-US" sz="3200" b="1" i="0" u="none" strike="noStrike" kern="1200" cap="none" spc="-100" normalizeH="0" baseline="0" noProof="0" dirty="0" smtClean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2" descr="http://www.cisreg.ca/RAVEN/IMG/raven.gif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>
            <a:off x="7086600" y="304800"/>
            <a:ext cx="1371600" cy="1028700"/>
          </a:xfrm>
          <a:prstGeom prst="rect">
            <a:avLst/>
          </a:prstGeom>
          <a:noFill/>
        </p:spPr>
      </p:pic>
      <p:pic>
        <p:nvPicPr>
          <p:cNvPr id="11" name="Picture 2" descr="http://www.cisreg.ca/RAVEN/IMG/raven.gif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 flipH="1">
            <a:off x="838200" y="304800"/>
            <a:ext cx="1371600" cy="1028700"/>
          </a:xfrm>
          <a:prstGeom prst="rect">
            <a:avLst/>
          </a:prstGeom>
          <a:noFill/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38300" y="1828800"/>
            <a:ext cx="5867400" cy="4244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2" descr="https://mail-attachment.googleusercontent.com/attachment/?ui=2&amp;ik=36ae10ee9b&amp;view=att&amp;th=13e5a7f020655b18&amp;attid=0.1&amp;disp=inline&amp;realattid=f_hg4xqnb90&amp;safe=1&amp;zw&amp;saduie=AG9B_P9JowrGMNaBmV4Dequ7C30G&amp;sadet=1367421146670&amp;sads=4Pk1fSIG3Ddrw9HslrqPB_0TRQ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2" name="AutoShape 4" descr="https://mail-attachment.googleusercontent.com/attachment/?ui=2&amp;ik=36ae10ee9b&amp;view=att&amp;th=13e5a7f020655b18&amp;attid=0.1&amp;disp=inline&amp;realattid=f_hg4xqnb90&amp;safe=1&amp;zw&amp;saduie=AG9B_P9JowrGMNaBmV4Dequ7C30G&amp;sadet=1367421146670&amp;sads=4Pk1fSIG3Ddrw9HslrqPB_0TRQ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4" name="AutoShape 6" descr="https://mail-attachment.googleusercontent.com/attachment/?ui=2&amp;ik=36ae10ee9b&amp;view=att&amp;th=13e5a7f020655b18&amp;attid=0.1&amp;disp=inline&amp;realattid=f_hg4xqnb90&amp;safe=1&amp;zw&amp;saduie=AG9B_P9JowrGMNaBmV4Dequ7C30G&amp;sadet=1367421146670&amp;sads=4Pk1fSIG3Ddrw9HslrqPB_0TRQ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6" name="AutoShape 8" descr="https://mail-attachment.googleusercontent.com/attachment/?ui=2&amp;ik=36ae10ee9b&amp;view=att&amp;th=13e5a7f020655b18&amp;attid=0.1&amp;disp=inline&amp;realattid=f_hg4xqnb90&amp;safe=1&amp;zw&amp;saduie=AG9B_P9JowrGMNaBmV4Dequ7C30G&amp;sadet=1367421146670&amp;sads=4Pk1fSIG3Ddrw9HslrqPB_0TRQ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" name="Picture 2" descr="http://www.cisreg.ca/RAVEN/IMG/raven.gif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>
            <a:off x="7162800" y="304800"/>
            <a:ext cx="1371600" cy="1028700"/>
          </a:xfrm>
          <a:prstGeom prst="rect">
            <a:avLst/>
          </a:prstGeom>
          <a:noFill/>
        </p:spPr>
      </p:pic>
      <p:pic>
        <p:nvPicPr>
          <p:cNvPr id="15" name="Picture 2" descr="http://www.cisreg.ca/RAVEN/IMG/raven.gif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 flipH="1">
            <a:off x="838200" y="228600"/>
            <a:ext cx="1371600" cy="1028700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/>
        </p:nvSpPr>
        <p:spPr>
          <a:xfrm>
            <a:off x="3810000" y="1524000"/>
            <a:ext cx="480060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/>
              <a:t>Ornithologist Walter </a:t>
            </a:r>
            <a:r>
              <a:rPr lang="en-US" sz="2000" dirty="0"/>
              <a:t>B. </a:t>
            </a:r>
            <a:r>
              <a:rPr lang="en-US" sz="2000" dirty="0" smtClean="0"/>
              <a:t>Barrows, </a:t>
            </a:r>
            <a:r>
              <a:rPr lang="en-US" sz="2000" b="1" dirty="0" smtClean="0"/>
              <a:t>1912</a:t>
            </a:r>
            <a:r>
              <a:rPr lang="en-US" sz="2000" dirty="0" smtClean="0"/>
              <a:t>: </a:t>
            </a:r>
          </a:p>
          <a:p>
            <a:pPr algn="ctr"/>
            <a:endParaRPr lang="en-US" sz="2800" dirty="0" smtClean="0"/>
          </a:p>
          <a:p>
            <a:pPr algn="ctr"/>
            <a:r>
              <a:rPr lang="en-US" sz="2800" dirty="0" smtClean="0"/>
              <a:t>“A bird which disappears when settlement advances.”</a:t>
            </a:r>
          </a:p>
          <a:p>
            <a:endParaRPr lang="en-US" sz="2800" dirty="0"/>
          </a:p>
          <a:p>
            <a:pPr algn="ctr"/>
            <a:r>
              <a:rPr lang="en-US" sz="2000" dirty="0" smtClean="0"/>
              <a:t>The Academy of Natural Sciences,</a:t>
            </a:r>
            <a:r>
              <a:rPr lang="en-US" sz="2000" b="1" dirty="0" smtClean="0"/>
              <a:t> 1999</a:t>
            </a:r>
            <a:r>
              <a:rPr lang="en-US" sz="2000" dirty="0" smtClean="0"/>
              <a:t>:</a:t>
            </a:r>
          </a:p>
          <a:p>
            <a:pPr algn="ctr"/>
            <a:endParaRPr lang="en-US" sz="2800" dirty="0" smtClean="0"/>
          </a:p>
          <a:p>
            <a:pPr algn="ctr"/>
            <a:r>
              <a:rPr lang="en-US" sz="2800" dirty="0" smtClean="0"/>
              <a:t>“In the east and northeast U.S. [the raven] prefers wilderness and often avoids areas with human activity.”</a:t>
            </a:r>
            <a:endParaRPr lang="en-US" sz="2800" dirty="0"/>
          </a:p>
        </p:txBody>
      </p:sp>
      <p:sp>
        <p:nvSpPr>
          <p:cNvPr id="28" name="Title 4"/>
          <p:cNvSpPr txBox="1">
            <a:spLocks/>
          </p:cNvSpPr>
          <p:nvPr/>
        </p:nvSpPr>
        <p:spPr>
          <a:xfrm>
            <a:off x="381000" y="228600"/>
            <a:ext cx="8229600" cy="76200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Ravens in Urban</a:t>
            </a:r>
            <a:r>
              <a:rPr kumimoji="0" lang="en-US" sz="3200" b="0" i="0" u="none" strike="noStrike" kern="1200" cap="none" spc="-100" normalizeH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 Areas?</a:t>
            </a:r>
            <a:endParaRPr kumimoji="0" lang="en-US" sz="3200" b="1" i="0" u="none" strike="noStrike" kern="1200" cap="none" spc="-100" normalizeH="0" baseline="0" noProof="0" dirty="0" smtClean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3554" name="Picture 2" descr="http://www.mhhe.com/biosci/genbio/tlw3/enhancement_chapters/images/31e-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1600200"/>
            <a:ext cx="3124200" cy="488235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9" descr="ravens beaver stadium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43400" y="3429000"/>
            <a:ext cx="4440239" cy="3040871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457200" y="1981200"/>
            <a:ext cx="4495800" cy="2971800"/>
            <a:chOff x="420511" y="3505200"/>
            <a:chExt cx="4075289" cy="2728086"/>
          </a:xfrm>
        </p:grpSpPr>
        <p:pic>
          <p:nvPicPr>
            <p:cNvPr id="5" name="Content Placeholder 8" descr="beaver stadium 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0511" y="3505200"/>
              <a:ext cx="4075289" cy="2728086"/>
            </a:xfrm>
            <a:prstGeom prst="rect">
              <a:avLst/>
            </a:prstGeom>
          </p:spPr>
        </p:pic>
        <p:sp>
          <p:nvSpPr>
            <p:cNvPr id="7" name="Oval 6"/>
            <p:cNvSpPr/>
            <p:nvPr/>
          </p:nvSpPr>
          <p:spPr>
            <a:xfrm>
              <a:off x="2590800" y="4419600"/>
              <a:ext cx="304800" cy="304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itle 4"/>
          <p:cNvSpPr txBox="1">
            <a:spLocks/>
          </p:cNvSpPr>
          <p:nvPr/>
        </p:nvSpPr>
        <p:spPr>
          <a:xfrm>
            <a:off x="533400" y="533400"/>
            <a:ext cx="8229600" cy="5334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Project Experiment</a:t>
            </a:r>
          </a:p>
        </p:txBody>
      </p:sp>
      <p:pic>
        <p:nvPicPr>
          <p:cNvPr id="9" name="Picture 2" descr="http://www.cisreg.ca/RAVEN/IMG/raven.gif"/>
          <p:cNvPicPr>
            <a:picLocks noChangeAspect="1" noChangeArrowheads="1"/>
          </p:cNvPicPr>
          <p:nvPr/>
        </p:nvPicPr>
        <p:blipFill>
          <a:blip r:embed="rId4" cstate="print">
            <a:lum bright="20000"/>
          </a:blip>
          <a:srcRect/>
          <a:stretch>
            <a:fillRect/>
          </a:stretch>
        </p:blipFill>
        <p:spPr bwMode="auto">
          <a:xfrm>
            <a:off x="7162800" y="609600"/>
            <a:ext cx="1371600" cy="1028700"/>
          </a:xfrm>
          <a:prstGeom prst="rect">
            <a:avLst/>
          </a:prstGeom>
          <a:noFill/>
        </p:spPr>
      </p:pic>
      <p:pic>
        <p:nvPicPr>
          <p:cNvPr id="10" name="Picture 2" descr="http://www.cisreg.ca/RAVEN/IMG/raven.gif"/>
          <p:cNvPicPr>
            <a:picLocks noChangeAspect="1" noChangeArrowheads="1"/>
          </p:cNvPicPr>
          <p:nvPr/>
        </p:nvPicPr>
        <p:blipFill>
          <a:blip r:embed="rId4" cstate="print">
            <a:lum bright="20000"/>
          </a:blip>
          <a:srcRect/>
          <a:stretch>
            <a:fillRect/>
          </a:stretch>
        </p:blipFill>
        <p:spPr bwMode="auto">
          <a:xfrm flipH="1">
            <a:off x="838200" y="533400"/>
            <a:ext cx="1371600" cy="1028700"/>
          </a:xfrm>
          <a:prstGeom prst="rect">
            <a:avLst/>
          </a:prstGeom>
          <a:noFill/>
        </p:spPr>
      </p:pic>
      <p:sp>
        <p:nvSpPr>
          <p:cNvPr id="11" name="Title 4"/>
          <p:cNvSpPr txBox="1">
            <a:spLocks/>
          </p:cNvSpPr>
          <p:nvPr/>
        </p:nvSpPr>
        <p:spPr>
          <a:xfrm>
            <a:off x="381000" y="990600"/>
            <a:ext cx="8229600" cy="60960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However…</a:t>
            </a:r>
            <a:endParaRPr kumimoji="0" lang="en-US" sz="3200" b="1" i="0" u="none" strike="noStrike" kern="1200" cap="none" spc="-100" normalizeH="0" baseline="0" noProof="0" dirty="0" smtClean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1000" y="5486400"/>
            <a:ext cx="350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Photos: Dr. Margaret Brittingham, Penn State University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8382000" cy="4572000"/>
          </a:xfrm>
        </p:spPr>
        <p:txBody>
          <a:bodyPr>
            <a:normAutofit/>
          </a:bodyPr>
          <a:lstStyle/>
          <a:p>
            <a:pPr marL="514350" indent="-514350" algn="ctr">
              <a:buAutoNum type="arabicPeriod"/>
            </a:pPr>
            <a:r>
              <a:rPr lang="en-US" sz="3200" dirty="0" smtClean="0"/>
              <a:t>Habitat-neutral</a:t>
            </a:r>
          </a:p>
          <a:p>
            <a:pPr marL="514350" indent="-514350" algn="ctr">
              <a:buAutoNum type="arabicPeriod"/>
            </a:pPr>
            <a:endParaRPr lang="en-US" sz="3200" dirty="0" smtClean="0"/>
          </a:p>
          <a:p>
            <a:pPr marL="514350" indent="-514350" algn="ctr">
              <a:buAutoNum type="arabicPeriod"/>
            </a:pPr>
            <a:endParaRPr lang="en-US" sz="3200" dirty="0" smtClean="0"/>
          </a:p>
          <a:p>
            <a:pPr marL="514350" indent="-514350" algn="ctr">
              <a:buAutoNum type="arabicPeriod"/>
            </a:pPr>
            <a:r>
              <a:rPr lang="en-US" sz="3200" dirty="0" smtClean="0"/>
              <a:t>Expanding and adapting successfully</a:t>
            </a:r>
          </a:p>
          <a:p>
            <a:pPr marL="514350" indent="-514350" algn="ctr">
              <a:buAutoNum type="arabicPeriod"/>
            </a:pPr>
            <a:endParaRPr lang="en-US" sz="3200" dirty="0" smtClean="0"/>
          </a:p>
          <a:p>
            <a:pPr marL="514350" indent="-514350" algn="ctr">
              <a:buAutoNum type="arabicPeriod"/>
            </a:pPr>
            <a:endParaRPr lang="en-US" sz="3200" dirty="0" smtClean="0"/>
          </a:p>
          <a:p>
            <a:pPr marL="514350" indent="-514350" algn="ctr">
              <a:buAutoNum type="arabicPeriod"/>
            </a:pPr>
            <a:r>
              <a:rPr lang="en-US" sz="3200" dirty="0" smtClean="0"/>
              <a:t>No longer abandoning</a:t>
            </a:r>
          </a:p>
          <a:p>
            <a:endParaRPr lang="en-US" dirty="0"/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457200" y="609600"/>
            <a:ext cx="8229600" cy="60960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Hypotheses</a:t>
            </a:r>
            <a:endParaRPr kumimoji="0" lang="en-US" sz="3200" b="1" i="0" u="none" strike="noStrike" kern="1200" cap="none" spc="-100" normalizeH="0" baseline="0" noProof="0" dirty="0" smtClean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2" descr="http://www.cisreg.ca/RAVEN/IMG/raven.gif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>
            <a:off x="7162800" y="457200"/>
            <a:ext cx="1371600" cy="1028700"/>
          </a:xfrm>
          <a:prstGeom prst="rect">
            <a:avLst/>
          </a:prstGeom>
          <a:noFill/>
        </p:spPr>
      </p:pic>
      <p:pic>
        <p:nvPicPr>
          <p:cNvPr id="8" name="Picture 2" descr="http://www.cisreg.ca/RAVEN/IMG/raven.gif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 flipH="1">
            <a:off x="838200" y="381000"/>
            <a:ext cx="1371600" cy="10287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 txBox="1">
            <a:spLocks/>
          </p:cNvSpPr>
          <p:nvPr/>
        </p:nvSpPr>
        <p:spPr>
          <a:xfrm>
            <a:off x="457200" y="533400"/>
            <a:ext cx="8229600" cy="5334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Methods</a:t>
            </a:r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457200" y="990600"/>
            <a:ext cx="8229600" cy="60960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Study Area</a:t>
            </a:r>
            <a:endParaRPr kumimoji="0" lang="en-US" sz="3200" b="1" i="0" u="none" strike="noStrike" kern="1200" cap="none" spc="-100" normalizeH="0" baseline="0" noProof="0" dirty="0" smtClean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8700" y="1752600"/>
            <a:ext cx="7086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ugginn.JPG"/>
          <p:cNvPicPr>
            <a:picLocks noChangeAspect="1"/>
          </p:cNvPicPr>
          <p:nvPr/>
        </p:nvPicPr>
        <p:blipFill>
          <a:blip r:embed="rId2" cstate="print">
            <a:lum bright="-10000" contrast="10000"/>
          </a:blip>
          <a:srcRect l="14261" t="12261" r="7841" b="10429"/>
          <a:stretch>
            <a:fillRect/>
          </a:stretch>
        </p:blipFill>
        <p:spPr>
          <a:xfrm rot="16200000">
            <a:off x="5491868" y="832732"/>
            <a:ext cx="2586890" cy="24454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Hugginn.JPG"/>
          <p:cNvPicPr>
            <a:picLocks noChangeAspect="1"/>
          </p:cNvPicPr>
          <p:nvPr/>
        </p:nvPicPr>
        <p:blipFill>
          <a:blip r:embed="rId2" cstate="print">
            <a:lum bright="-10000" contrast="10000"/>
          </a:blip>
          <a:srcRect l="14261" t="12261" r="7841" b="10429"/>
          <a:stretch>
            <a:fillRect/>
          </a:stretch>
        </p:blipFill>
        <p:spPr>
          <a:xfrm rot="5400000">
            <a:off x="5489867" y="3577933"/>
            <a:ext cx="2660066" cy="251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314" name="Picture 2" descr="https://fbcdn-sphotos-h-a.akamaihd.net/hphotos-ak-prn1/301278_10100592488185899_1466602841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609600"/>
            <a:ext cx="4191000" cy="559138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 txBox="1">
            <a:spLocks/>
          </p:cNvSpPr>
          <p:nvPr/>
        </p:nvSpPr>
        <p:spPr>
          <a:xfrm>
            <a:off x="457200" y="533400"/>
            <a:ext cx="8229600" cy="5334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Methods</a:t>
            </a:r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457200" y="990600"/>
            <a:ext cx="8229600" cy="60960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Data: Christmas Bird Count</a:t>
            </a:r>
            <a:endParaRPr kumimoji="0" lang="en-US" sz="3200" b="1" i="0" u="none" strike="noStrike" kern="1200" cap="none" spc="-100" normalizeH="0" baseline="0" noProof="0" dirty="0" smtClean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438400"/>
            <a:ext cx="4800600" cy="3176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5257800" y="2057400"/>
            <a:ext cx="35814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200" dirty="0" smtClean="0"/>
              <a:t> Yearly common raven  (</a:t>
            </a:r>
            <a:r>
              <a:rPr lang="en-US" sz="2200" i="1" dirty="0" smtClean="0"/>
              <a:t>Corvus corax</a:t>
            </a:r>
            <a:r>
              <a:rPr lang="en-US" sz="2200" dirty="0" smtClean="0"/>
              <a:t>)</a:t>
            </a:r>
            <a:r>
              <a:rPr lang="en-US" sz="2200" i="1" dirty="0" smtClean="0"/>
              <a:t> </a:t>
            </a:r>
            <a:r>
              <a:rPr lang="en-US" sz="2200" dirty="0" smtClean="0"/>
              <a:t>counts, 1950-2010</a:t>
            </a:r>
          </a:p>
          <a:p>
            <a:pPr>
              <a:buFont typeface="Arial" pitchFamily="34" charset="0"/>
              <a:buChar char="•"/>
            </a:pPr>
            <a:endParaRPr lang="en-US" sz="2200" dirty="0" smtClean="0"/>
          </a:p>
          <a:p>
            <a:pPr>
              <a:buFont typeface="Arial" pitchFamily="34" charset="0"/>
              <a:buChar char="•"/>
            </a:pPr>
            <a:r>
              <a:rPr lang="en-US" sz="2200" dirty="0" smtClean="0"/>
              <a:t> Raven counts normalized by # observer hours</a:t>
            </a:r>
          </a:p>
          <a:p>
            <a:pPr>
              <a:buFont typeface="Arial" pitchFamily="34" charset="0"/>
              <a:buChar char="•"/>
            </a:pPr>
            <a:endParaRPr lang="en-US" sz="2200" dirty="0" smtClean="0"/>
          </a:p>
          <a:p>
            <a:pPr>
              <a:buFont typeface="Arial" pitchFamily="34" charset="0"/>
              <a:buChar char="•"/>
            </a:pPr>
            <a:r>
              <a:rPr lang="en-US" sz="2200" dirty="0" smtClean="0"/>
              <a:t>High n-value for each year</a:t>
            </a:r>
          </a:p>
          <a:p>
            <a:pPr>
              <a:buFont typeface="Arial" pitchFamily="34" charset="0"/>
              <a:buChar char="•"/>
            </a:pPr>
            <a:endParaRPr lang="en-US" sz="2200" dirty="0" smtClean="0"/>
          </a:p>
          <a:p>
            <a:pPr>
              <a:buFont typeface="Arial" pitchFamily="34" charset="0"/>
              <a:buChar char="•"/>
            </a:pPr>
            <a:r>
              <a:rPr lang="en-US" sz="2200" dirty="0" smtClean="0"/>
              <a:t>Some Canadian data, edge effects</a:t>
            </a:r>
          </a:p>
          <a:p>
            <a:pPr>
              <a:buFont typeface="Arial" pitchFamily="34" charset="0"/>
              <a:buChar char="•"/>
            </a:pPr>
            <a:endParaRPr lang="en-US" sz="2200" dirty="0" smtClean="0"/>
          </a:p>
          <a:p>
            <a:pPr>
              <a:buFont typeface="Arial" pitchFamily="34" charset="0"/>
              <a:buChar char="•"/>
            </a:pPr>
            <a:r>
              <a:rPr lang="en-US" sz="2200" dirty="0" smtClean="0"/>
              <a:t>“Points” = 24 km diameter</a:t>
            </a:r>
          </a:p>
          <a:p>
            <a:pPr>
              <a:buFont typeface="Arial" pitchFamily="34" charset="0"/>
              <a:buChar char="•"/>
            </a:pPr>
            <a:endParaRPr lang="en-US" sz="2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 txBox="1">
            <a:spLocks/>
          </p:cNvSpPr>
          <p:nvPr/>
        </p:nvSpPr>
        <p:spPr>
          <a:xfrm>
            <a:off x="457200" y="304800"/>
            <a:ext cx="8229600" cy="5334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Methods</a:t>
            </a:r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457200" y="762000"/>
            <a:ext cx="8229600" cy="60960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Data: Urban/Rural</a:t>
            </a:r>
            <a:endParaRPr kumimoji="0" lang="en-US" sz="3200" b="1" i="0" u="none" strike="noStrike" kern="1200" cap="none" spc="-100" normalizeH="0" baseline="0" noProof="0" dirty="0" smtClean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362200"/>
            <a:ext cx="3733800" cy="3254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1371600"/>
            <a:ext cx="2438400" cy="2352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4724400" y="3276600"/>
            <a:ext cx="1066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/>
              <a:t>%</a:t>
            </a:r>
            <a:endParaRPr lang="en-US" sz="6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267200" y="1981200"/>
            <a:ext cx="182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USGS/Landsat</a:t>
            </a:r>
          </a:p>
          <a:p>
            <a:pPr algn="ctr"/>
            <a:r>
              <a:rPr lang="en-US" dirty="0" smtClean="0"/>
              <a:t>1970-1985</a:t>
            </a:r>
          </a:p>
          <a:p>
            <a:pPr algn="ctr"/>
            <a:r>
              <a:rPr lang="en-US" dirty="0" smtClean="0"/>
              <a:t>1992- 2006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038600" y="4800600"/>
            <a:ext cx="2133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U.S. Census</a:t>
            </a:r>
          </a:p>
          <a:p>
            <a:pPr algn="ctr"/>
            <a:r>
              <a:rPr lang="en-US" dirty="0" err="1" smtClean="0"/>
              <a:t>Mun</a:t>
            </a:r>
            <a:r>
              <a:rPr lang="en-US" dirty="0" smtClean="0"/>
              <a:t>. Stat. Areas</a:t>
            </a:r>
          </a:p>
          <a:p>
            <a:pPr algn="ctr"/>
            <a:r>
              <a:rPr lang="en-US" dirty="0" smtClean="0"/>
              <a:t> 1950-1980</a:t>
            </a:r>
          </a:p>
          <a:p>
            <a:pPr algn="ctr"/>
            <a:r>
              <a:rPr lang="en-US" dirty="0" smtClean="0"/>
              <a:t>Urban Areas</a:t>
            </a:r>
          </a:p>
          <a:p>
            <a:pPr algn="ctr"/>
            <a:r>
              <a:rPr lang="en-US" dirty="0" smtClean="0"/>
              <a:t> 1990-2010</a:t>
            </a:r>
            <a:endParaRPr lang="en-US" dirty="0"/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5" cstate="print"/>
          <a:srcRect l="5255" r="5402"/>
          <a:stretch>
            <a:fillRect/>
          </a:stretch>
        </p:blipFill>
        <p:spPr bwMode="auto">
          <a:xfrm>
            <a:off x="6096000" y="3962400"/>
            <a:ext cx="2423652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19300" y="1676400"/>
            <a:ext cx="5105400" cy="4648200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smtClean="0"/>
              <a:t>Microsoft Access</a:t>
            </a:r>
          </a:p>
          <a:p>
            <a:pPr algn="ctr">
              <a:lnSpc>
                <a:spcPct val="150000"/>
              </a:lnSpc>
            </a:pPr>
            <a:r>
              <a:rPr lang="en-US" sz="3200" dirty="0" smtClean="0"/>
              <a:t>R Statistical Package</a:t>
            </a:r>
          </a:p>
          <a:p>
            <a:pPr algn="ctr">
              <a:lnSpc>
                <a:spcPct val="150000"/>
              </a:lnSpc>
            </a:pPr>
            <a:r>
              <a:rPr lang="en-US" sz="3200" dirty="0" smtClean="0"/>
              <a:t>ArcGIS, ArcMap</a:t>
            </a:r>
          </a:p>
          <a:p>
            <a:pPr algn="ctr">
              <a:lnSpc>
                <a:spcPct val="150000"/>
              </a:lnSpc>
            </a:pPr>
            <a:r>
              <a:rPr lang="en-US" sz="3200" dirty="0" smtClean="0"/>
              <a:t>SaTScan</a:t>
            </a:r>
          </a:p>
          <a:p>
            <a:pPr algn="ctr">
              <a:lnSpc>
                <a:spcPct val="150000"/>
              </a:lnSpc>
            </a:pPr>
            <a:r>
              <a:rPr lang="en-US" sz="3200" dirty="0" smtClean="0"/>
              <a:t>GeoDa</a:t>
            </a:r>
          </a:p>
          <a:p>
            <a:endParaRPr lang="en-US" sz="2300" dirty="0" smtClean="0"/>
          </a:p>
          <a:p>
            <a:endParaRPr lang="en-US" sz="2300" dirty="0" smtClean="0">
              <a:solidFill>
                <a:schemeClr val="tx1"/>
              </a:solidFill>
            </a:endParaRPr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457200" y="533400"/>
            <a:ext cx="8229600" cy="5334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Methods</a:t>
            </a:r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457200" y="990600"/>
            <a:ext cx="8229600" cy="60960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Software</a:t>
            </a:r>
            <a:endParaRPr kumimoji="0" lang="en-US" sz="3200" b="1" i="0" u="none" strike="noStrike" kern="1200" cap="none" spc="-100" normalizeH="0" baseline="0" noProof="0" dirty="0" smtClean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</p:nvPr>
        </p:nvGraphicFramePr>
        <p:xfrm>
          <a:off x="304800" y="1447800"/>
          <a:ext cx="86106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itle 4"/>
          <p:cNvSpPr txBox="1">
            <a:spLocks/>
          </p:cNvSpPr>
          <p:nvPr/>
        </p:nvSpPr>
        <p:spPr>
          <a:xfrm>
            <a:off x="457200" y="381000"/>
            <a:ext cx="8229600" cy="5334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Methods</a:t>
            </a:r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457200" y="838200"/>
            <a:ext cx="8229600" cy="60960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General Methodology</a:t>
            </a:r>
            <a:endParaRPr kumimoji="0" lang="en-US" sz="3200" b="1" i="0" u="none" strike="noStrike" kern="1200" cap="none" spc="-100" normalizeH="0" baseline="0" noProof="0" dirty="0" smtClean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8382000" cy="4724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Potential</a:t>
            </a:r>
          </a:p>
          <a:p>
            <a:pPr lvl="0">
              <a:lnSpc>
                <a:spcPct val="150000"/>
              </a:lnSpc>
            </a:pPr>
            <a:r>
              <a:rPr lang="en-US" dirty="0" smtClean="0"/>
              <a:t>Significant presence/absence, 50+ years</a:t>
            </a:r>
          </a:p>
          <a:p>
            <a:pPr lvl="0">
              <a:lnSpc>
                <a:spcPct val="150000"/>
              </a:lnSpc>
            </a:pPr>
            <a:r>
              <a:rPr lang="en-US" dirty="0" smtClean="0"/>
              <a:t>Expansion, shrinkage, and/or movement</a:t>
            </a:r>
          </a:p>
          <a:p>
            <a:pPr lvl="0">
              <a:lnSpc>
                <a:spcPct val="150000"/>
              </a:lnSpc>
            </a:pPr>
            <a:r>
              <a:rPr lang="en-US" dirty="0" smtClean="0"/>
              <a:t>Ravens in long-established cities?</a:t>
            </a:r>
          </a:p>
          <a:p>
            <a:pPr lvl="0">
              <a:lnSpc>
                <a:spcPct val="150000"/>
              </a:lnSpc>
            </a:pPr>
            <a:r>
              <a:rPr lang="en-US" dirty="0" smtClean="0"/>
              <a:t>Ravens in newly-established cities?</a:t>
            </a:r>
          </a:p>
          <a:p>
            <a:pPr lvl="0"/>
            <a:endParaRPr lang="en-US" dirty="0" smtClean="0"/>
          </a:p>
          <a:p>
            <a:pPr>
              <a:buNone/>
            </a:pPr>
            <a:r>
              <a:rPr lang="en-US" b="1" dirty="0" smtClean="0"/>
              <a:t>Limitations</a:t>
            </a:r>
          </a:p>
          <a:p>
            <a:pPr lvl="0"/>
            <a:r>
              <a:rPr lang="en-US" dirty="0" smtClean="0"/>
              <a:t>Answer the “why?”  </a:t>
            </a:r>
          </a:p>
          <a:p>
            <a:endParaRPr lang="en-US" dirty="0"/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457200" y="533400"/>
            <a:ext cx="8229600" cy="5334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Project Experiment</a:t>
            </a:r>
          </a:p>
        </p:txBody>
      </p:sp>
      <p:pic>
        <p:nvPicPr>
          <p:cNvPr id="6" name="Picture 2" descr="http://www.cisreg.ca/RAVEN/IMG/raven.gif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>
            <a:off x="7162800" y="609600"/>
            <a:ext cx="1371600" cy="1028700"/>
          </a:xfrm>
          <a:prstGeom prst="rect">
            <a:avLst/>
          </a:prstGeom>
          <a:noFill/>
        </p:spPr>
      </p:pic>
      <p:pic>
        <p:nvPicPr>
          <p:cNvPr id="7" name="Picture 2" descr="http://www.cisreg.ca/RAVEN/IMG/raven.gif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 flipH="1">
            <a:off x="838200" y="533400"/>
            <a:ext cx="1371600" cy="1028700"/>
          </a:xfrm>
          <a:prstGeom prst="rect">
            <a:avLst/>
          </a:prstGeom>
          <a:noFill/>
        </p:spPr>
      </p:pic>
      <p:sp>
        <p:nvSpPr>
          <p:cNvPr id="8" name="Title 4"/>
          <p:cNvSpPr txBox="1">
            <a:spLocks/>
          </p:cNvSpPr>
          <p:nvPr/>
        </p:nvSpPr>
        <p:spPr>
          <a:xfrm>
            <a:off x="457200" y="990600"/>
            <a:ext cx="8229600" cy="60960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Potential and Limitations</a:t>
            </a:r>
            <a:endParaRPr kumimoji="0" lang="en-US" sz="3200" b="1" i="0" u="none" strike="noStrike" kern="1200" cap="none" spc="-100" normalizeH="0" baseline="0" noProof="0" dirty="0" smtClean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8382000" cy="495300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60000"/>
              </a:lnSpc>
            </a:pPr>
            <a:r>
              <a:rPr lang="en-US" sz="3200" b="1" dirty="0" smtClean="0"/>
              <a:t>First study </a:t>
            </a:r>
            <a:r>
              <a:rPr lang="en-US" sz="3200" dirty="0" smtClean="0"/>
              <a:t>on potentially changing habitat for east-coast common ravens.</a:t>
            </a:r>
          </a:p>
          <a:p>
            <a:pPr>
              <a:lnSpc>
                <a:spcPct val="160000"/>
              </a:lnSpc>
            </a:pPr>
            <a:r>
              <a:rPr lang="en-US" sz="3200" b="1" dirty="0" smtClean="0"/>
              <a:t>First study </a:t>
            </a:r>
            <a:r>
              <a:rPr lang="en-US" sz="3200" dirty="0" smtClean="0"/>
              <a:t>done with species surveys using SaTScan,  and only the fourth in general ecology.</a:t>
            </a:r>
          </a:p>
          <a:p>
            <a:pPr>
              <a:lnSpc>
                <a:spcPct val="160000"/>
              </a:lnSpc>
            </a:pPr>
            <a:r>
              <a:rPr lang="en-US" sz="3200" b="1" dirty="0" smtClean="0"/>
              <a:t>Submission to a peer-reviewed journal </a:t>
            </a:r>
            <a:r>
              <a:rPr lang="en-US" sz="3200" dirty="0" smtClean="0"/>
              <a:t>by July 30</a:t>
            </a:r>
          </a:p>
          <a:p>
            <a:pPr>
              <a:lnSpc>
                <a:spcPct val="160000"/>
              </a:lnSpc>
            </a:pPr>
            <a:r>
              <a:rPr lang="en-US" sz="3200" b="1" dirty="0" smtClean="0"/>
              <a:t>Collaboration</a:t>
            </a:r>
            <a:r>
              <a:rPr lang="en-US" sz="3200" dirty="0" smtClean="0"/>
              <a:t> between Penn State University and the Max Planck Center for Biodemography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457200" y="609600"/>
            <a:ext cx="8229600" cy="5334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Expected</a:t>
            </a:r>
            <a:r>
              <a:rPr kumimoji="0" lang="en-US" sz="2900" b="1" i="0" u="none" strike="noStrike" kern="1200" cap="none" spc="-100" normalizeH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 Outcomes</a:t>
            </a:r>
            <a:endParaRPr kumimoji="0" lang="en-US" sz="2900" b="1" i="0" u="none" strike="noStrike" kern="1200" cap="none" spc="-100" normalizeH="0" baseline="0" noProof="0" dirty="0" smtClean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457200" y="838200"/>
            <a:ext cx="8229600" cy="60960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-100" normalizeH="0" baseline="0" noProof="0" dirty="0" smtClean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</p:nvPr>
        </p:nvGraphicFramePr>
        <p:xfrm>
          <a:off x="304800" y="1066800"/>
          <a:ext cx="86106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itle 4"/>
          <p:cNvSpPr txBox="1">
            <a:spLocks/>
          </p:cNvSpPr>
          <p:nvPr/>
        </p:nvSpPr>
        <p:spPr>
          <a:xfrm>
            <a:off x="457200" y="381000"/>
            <a:ext cx="8229600" cy="5334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Timeline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http://foreverdyingbrightly.com/blog/wp-content/gallery/lol8/funny-animal-captions-animal-capshunz-good-advice-for-som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1371600"/>
            <a:ext cx="4378427" cy="434340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33400" y="457200"/>
            <a:ext cx="464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Thanks to…</a:t>
            </a:r>
            <a:endParaRPr lang="en-US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1295400"/>
            <a:ext cx="3352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Dr. Margaret Brittingham, </a:t>
            </a:r>
          </a:p>
          <a:p>
            <a:endParaRPr lang="en-US" sz="2800" dirty="0" smtClean="0"/>
          </a:p>
          <a:p>
            <a:r>
              <a:rPr lang="en-US" sz="2800" dirty="0" smtClean="0"/>
              <a:t>Dr. Daniel Levitis,</a:t>
            </a:r>
          </a:p>
          <a:p>
            <a:endParaRPr lang="en-US" sz="2800" dirty="0" smtClean="0"/>
          </a:p>
          <a:p>
            <a:r>
              <a:rPr lang="en-US" sz="2800" dirty="0" smtClean="0"/>
              <a:t>The entire MGIS advisory committee,</a:t>
            </a:r>
          </a:p>
          <a:p>
            <a:endParaRPr lang="en-US" sz="2800" dirty="0" smtClean="0"/>
          </a:p>
          <a:p>
            <a:r>
              <a:rPr lang="en-US" sz="2800" dirty="0" smtClean="0"/>
              <a:t>And, of course, my husband, Paul.</a:t>
            </a:r>
            <a:endParaRPr 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8382000" cy="54102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500" dirty="0" smtClean="0"/>
              <a:t>Heinrich B.  </a:t>
            </a:r>
            <a:r>
              <a:rPr lang="en-US" sz="1500" u="sng" dirty="0" smtClean="0"/>
              <a:t>Ravens in Winter</a:t>
            </a:r>
            <a:r>
              <a:rPr lang="en-US" sz="1500" dirty="0" smtClean="0"/>
              <a:t>. Vintage Books: New York, 1989.</a:t>
            </a:r>
          </a:p>
          <a:p>
            <a:pPr>
              <a:buNone/>
            </a:pPr>
            <a:r>
              <a:rPr lang="en-US" sz="1500" dirty="0" err="1" smtClean="0"/>
              <a:t>Kristan</a:t>
            </a:r>
            <a:r>
              <a:rPr lang="en-US" sz="1500" dirty="0" smtClean="0"/>
              <a:t> WB, </a:t>
            </a:r>
            <a:r>
              <a:rPr lang="en-US" sz="1500" dirty="0" err="1" smtClean="0"/>
              <a:t>Boarman</a:t>
            </a:r>
            <a:r>
              <a:rPr lang="en-US" sz="1500" dirty="0" smtClean="0"/>
              <a:t> WI. 2007. Effects of anthropogenic developments on common raven nesting biology in the west Mojave Desert. Ecological Applications 17:1703-1713</a:t>
            </a:r>
          </a:p>
          <a:p>
            <a:pPr>
              <a:buNone/>
            </a:pPr>
            <a:r>
              <a:rPr lang="en-US" sz="1500" dirty="0" err="1" smtClean="0"/>
              <a:t>Kristan</a:t>
            </a:r>
            <a:r>
              <a:rPr lang="en-US" sz="1500" dirty="0" smtClean="0"/>
              <a:t> W B, </a:t>
            </a:r>
            <a:r>
              <a:rPr lang="en-US" sz="1500" dirty="0" err="1" smtClean="0"/>
              <a:t>Boarman</a:t>
            </a:r>
            <a:r>
              <a:rPr lang="en-US" sz="1500" dirty="0" smtClean="0"/>
              <a:t> WI, Crayon JJ. 2004. Diet composition of common ravens across the urban-</a:t>
            </a:r>
            <a:r>
              <a:rPr lang="en-US" sz="1500" dirty="0" err="1" smtClean="0"/>
              <a:t>wildland</a:t>
            </a:r>
            <a:r>
              <a:rPr lang="en-US" sz="1500" dirty="0" smtClean="0"/>
              <a:t> interface of the west Mojave Desert. Wildlife Society Bulletin 32:244-253.</a:t>
            </a:r>
          </a:p>
          <a:p>
            <a:pPr>
              <a:buNone/>
            </a:pPr>
            <a:r>
              <a:rPr lang="en-US" sz="1500" dirty="0" err="1" smtClean="0"/>
              <a:t>Radis</a:t>
            </a:r>
            <a:r>
              <a:rPr lang="en-US" sz="1500" dirty="0" smtClean="0"/>
              <a:t> R.  2012. “The Return of the Raven.”  New Jersey E-Bird News, National Audubon Society.  Published October 16. 2012 at </a:t>
            </a:r>
            <a:r>
              <a:rPr lang="en-US" sz="1500" dirty="0" smtClean="0">
                <a:hlinkClick r:id="rId2"/>
              </a:rPr>
              <a:t>http://ebird.org/content/nj/news/the-return-of-the-raven</a:t>
            </a:r>
            <a:r>
              <a:rPr lang="en-US" sz="1500" dirty="0" smtClean="0"/>
              <a:t>.</a:t>
            </a:r>
          </a:p>
          <a:p>
            <a:pPr>
              <a:buNone/>
            </a:pPr>
            <a:r>
              <a:rPr lang="en-US" sz="1500" dirty="0" smtClean="0"/>
              <a:t>Sauer JR, Hines JE, Fallon JE, </a:t>
            </a:r>
            <a:r>
              <a:rPr lang="en-US" sz="1500" dirty="0" err="1" smtClean="0"/>
              <a:t>Pardieck</a:t>
            </a:r>
            <a:r>
              <a:rPr lang="en-US" sz="1500" dirty="0" smtClean="0"/>
              <a:t> KL, </a:t>
            </a:r>
            <a:r>
              <a:rPr lang="en-US" sz="1500" dirty="0" err="1" smtClean="0"/>
              <a:t>Ziolkowski</a:t>
            </a:r>
            <a:r>
              <a:rPr lang="en-US" sz="1500" dirty="0" smtClean="0"/>
              <a:t> DJ, Jr.,  Link WA. 2013. The North American Breeding Bird Survey, Results and Analysis 1966 - 2011. Version 12.13.2011. </a:t>
            </a:r>
            <a:r>
              <a:rPr lang="en-US" sz="1500" dirty="0" smtClean="0">
                <a:hlinkClick r:id="rId3"/>
              </a:rPr>
              <a:t>USGS </a:t>
            </a:r>
            <a:r>
              <a:rPr lang="en-US" sz="1500" dirty="0" err="1" smtClean="0">
                <a:hlinkClick r:id="rId3"/>
              </a:rPr>
              <a:t>Patuxent</a:t>
            </a:r>
            <a:r>
              <a:rPr lang="en-US" sz="1500" dirty="0" smtClean="0">
                <a:hlinkClick r:id="rId3"/>
              </a:rPr>
              <a:t> Wildlife Research Center</a:t>
            </a:r>
            <a:r>
              <a:rPr lang="en-US" sz="1500" dirty="0" smtClean="0"/>
              <a:t>, Laurel, MD.</a:t>
            </a:r>
          </a:p>
          <a:p>
            <a:pPr>
              <a:buNone/>
            </a:pPr>
            <a:r>
              <a:rPr lang="en-US" sz="1500" dirty="0" err="1" smtClean="0"/>
              <a:t>Hepinstall</a:t>
            </a:r>
            <a:r>
              <a:rPr lang="en-US" sz="1500" dirty="0" smtClean="0"/>
              <a:t>, J. A.,  </a:t>
            </a:r>
            <a:r>
              <a:rPr lang="en-US" sz="1500" dirty="0" err="1" smtClean="0"/>
              <a:t>Alberti</a:t>
            </a:r>
            <a:r>
              <a:rPr lang="en-US" sz="1500" dirty="0" smtClean="0"/>
              <a:t>, M. and </a:t>
            </a:r>
            <a:r>
              <a:rPr lang="en-US" sz="1500" dirty="0" err="1" smtClean="0"/>
              <a:t>Marzluff</a:t>
            </a:r>
            <a:r>
              <a:rPr lang="en-US" sz="1500" dirty="0" smtClean="0"/>
              <a:t>, J. M. 2008. Predicting land cover change and avian community responses in rapidly urbanizing environments. - Landscape Ecology 23(10): 1257-1276.</a:t>
            </a:r>
          </a:p>
          <a:p>
            <a:pPr>
              <a:buNone/>
            </a:pPr>
            <a:r>
              <a:rPr lang="en-US" sz="1500" dirty="0" smtClean="0"/>
              <a:t>Franklin, J. 2009.  Mapping Species Distributions: Spatial Inference and Prediction.  Cambridge: Cambridge University Press.</a:t>
            </a:r>
          </a:p>
          <a:p>
            <a:pPr>
              <a:buNone/>
            </a:pPr>
            <a:r>
              <a:rPr lang="en-US" sz="1500" dirty="0" smtClean="0"/>
              <a:t>Donald, P. F. and Fuller, R. J. 1998. Ornithological atlas data: a review of uses and limitations. - Bird Study 45: 129-145.</a:t>
            </a:r>
          </a:p>
          <a:p>
            <a:pPr>
              <a:buNone/>
            </a:pPr>
            <a:r>
              <a:rPr lang="en-US" sz="1500" dirty="0" smtClean="0"/>
              <a:t>Butcher, G. S., Fuller, M. R., McAllister, L. S. and </a:t>
            </a:r>
            <a:r>
              <a:rPr lang="en-US" sz="1500" dirty="0" err="1" smtClean="0"/>
              <a:t>Geissler</a:t>
            </a:r>
            <a:r>
              <a:rPr lang="en-US" sz="1500" dirty="0" smtClean="0"/>
              <a:t>, P.H.  1990. An Evaluation of the Christmas Bird Count for Monitoring Population Trends of Selected Species. - Wildlife Society Bulletin 18(2): 129-134.</a:t>
            </a:r>
            <a:endParaRPr lang="en-US" sz="1500" dirty="0"/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457200" y="609600"/>
            <a:ext cx="8229600" cy="5334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Works Cited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8382000" cy="5486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500" dirty="0" err="1" smtClean="0"/>
              <a:t>Leu</a:t>
            </a:r>
            <a:r>
              <a:rPr lang="en-US" sz="1500" dirty="0" smtClean="0"/>
              <a:t>, M., </a:t>
            </a:r>
            <a:r>
              <a:rPr lang="en-US" sz="1500" dirty="0" err="1" smtClean="0"/>
              <a:t>Hanser</a:t>
            </a:r>
            <a:r>
              <a:rPr lang="en-US" sz="1500" dirty="0" smtClean="0"/>
              <a:t>, S. E. and Knick, S. T. 2008. The human footprint in the west: A large-scale analysis of anthropogenic impacts. - Ecological Applications 18(5): 1119-1139.</a:t>
            </a:r>
          </a:p>
          <a:p>
            <a:pPr>
              <a:buNone/>
            </a:pPr>
            <a:r>
              <a:rPr lang="en-US" sz="1500" dirty="0" smtClean="0"/>
              <a:t>Link, W. A., et al. 2008. Combining Breeding Bird Survey and Christmas Bird Count data to evaluate seasonal components of population change in Northern Bobwhite. J. of Wild. </a:t>
            </a:r>
            <a:r>
              <a:rPr lang="en-US" sz="1500" dirty="0" err="1" smtClean="0"/>
              <a:t>Mngmt</a:t>
            </a:r>
            <a:r>
              <a:rPr lang="en-US" sz="1500" dirty="0" smtClean="0"/>
              <a:t>. 72(1): 44-51.</a:t>
            </a:r>
          </a:p>
          <a:p>
            <a:pPr>
              <a:buNone/>
            </a:pPr>
            <a:r>
              <a:rPr lang="en-US" sz="1500" dirty="0" smtClean="0"/>
              <a:t>Link, W. A. and Sauer, J. R. 1999. Controlling for varying effort in count surveys: an analysis of Christmas Bird Count data. - Journal of Agricultural, Biological, and Environmental Statistics 4(2): 116-125.</a:t>
            </a:r>
          </a:p>
          <a:p>
            <a:pPr>
              <a:buNone/>
            </a:pPr>
            <a:r>
              <a:rPr lang="en-US" sz="1500" dirty="0" err="1" smtClean="0"/>
              <a:t>Marzluff</a:t>
            </a:r>
            <a:r>
              <a:rPr lang="en-US" sz="1500" dirty="0" smtClean="0"/>
              <a:t>, J. M. and </a:t>
            </a:r>
            <a:r>
              <a:rPr lang="en-US" sz="1500" dirty="0" err="1" smtClean="0"/>
              <a:t>Neatherlin</a:t>
            </a:r>
            <a:r>
              <a:rPr lang="en-US" sz="1500" dirty="0" smtClean="0"/>
              <a:t>, E. 2006. </a:t>
            </a:r>
            <a:r>
              <a:rPr lang="en-US" sz="1500" dirty="0" err="1" smtClean="0"/>
              <a:t>Corvid</a:t>
            </a:r>
            <a:r>
              <a:rPr lang="en-US" sz="1500" dirty="0" smtClean="0"/>
              <a:t> response to human settlements and campgrounds: Causes, consequences, and challenges for conservation. – Biol. </a:t>
            </a:r>
            <a:r>
              <a:rPr lang="en-US" sz="1500" dirty="0" err="1" smtClean="0"/>
              <a:t>Conserv</a:t>
            </a:r>
            <a:r>
              <a:rPr lang="en-US" sz="1500" dirty="0" smtClean="0"/>
              <a:t>. 130(2): 301-314.</a:t>
            </a:r>
          </a:p>
          <a:p>
            <a:pPr>
              <a:buNone/>
            </a:pPr>
            <a:r>
              <a:rPr lang="en-US" sz="1500" dirty="0" err="1" smtClean="0"/>
              <a:t>Kristan</a:t>
            </a:r>
            <a:r>
              <a:rPr lang="en-US" sz="1500" dirty="0" smtClean="0"/>
              <a:t>, W. B. and </a:t>
            </a:r>
            <a:r>
              <a:rPr lang="en-US" sz="1500" dirty="0" err="1" smtClean="0"/>
              <a:t>Boarman</a:t>
            </a:r>
            <a:r>
              <a:rPr lang="en-US" sz="1500" dirty="0" smtClean="0"/>
              <a:t>, W. I. 2007. Effects of anthropogenic developments on common raven nesting biology in the west Mojave Desert. - Ecological Applications 17:1703-1713.</a:t>
            </a:r>
          </a:p>
          <a:p>
            <a:pPr>
              <a:buNone/>
            </a:pPr>
            <a:r>
              <a:rPr lang="en-US" sz="1500" dirty="0" err="1" smtClean="0"/>
              <a:t>Kristan</a:t>
            </a:r>
            <a:r>
              <a:rPr lang="en-US" sz="1500" dirty="0" smtClean="0"/>
              <a:t>, W. B., </a:t>
            </a:r>
            <a:r>
              <a:rPr lang="en-US" sz="1500" dirty="0" err="1" smtClean="0"/>
              <a:t>Boarman</a:t>
            </a:r>
            <a:r>
              <a:rPr lang="en-US" sz="1500" dirty="0" smtClean="0"/>
              <a:t>, W. I. and Crayon, J. J. 2004. Diet composition of common ravens across the urban-</a:t>
            </a:r>
            <a:r>
              <a:rPr lang="en-US" sz="1500" dirty="0" err="1" smtClean="0"/>
              <a:t>wildland</a:t>
            </a:r>
            <a:r>
              <a:rPr lang="en-US" sz="1500" dirty="0" smtClean="0"/>
              <a:t> interface of the west Mojave Desert. - Wildlife Society Bulletin 32:244-253.</a:t>
            </a:r>
          </a:p>
          <a:p>
            <a:pPr>
              <a:buNone/>
            </a:pPr>
            <a:r>
              <a:rPr lang="en-US" sz="1500" dirty="0" err="1" smtClean="0"/>
              <a:t>Kulldorff</a:t>
            </a:r>
            <a:r>
              <a:rPr lang="en-US" sz="1500" dirty="0" smtClean="0"/>
              <a:t>, M. 1997. A Spatial Scan Statistic. - Communications in Statistics-Theory and Methods 26(6): 1481-1496.</a:t>
            </a:r>
          </a:p>
          <a:p>
            <a:pPr>
              <a:buNone/>
            </a:pPr>
            <a:r>
              <a:rPr lang="en-US" sz="1500" dirty="0" err="1" smtClean="0"/>
              <a:t>Kulldorff</a:t>
            </a:r>
            <a:r>
              <a:rPr lang="en-US" sz="1500" dirty="0" smtClean="0"/>
              <a:t>, M.  2005. SaTScan: Software for the Spatial, Temporal, and Space-Time Scan Statistics. &lt;</a:t>
            </a:r>
            <a:r>
              <a:rPr lang="en-US" sz="1500" dirty="0" smtClean="0">
                <a:hlinkClick r:id="rId2"/>
              </a:rPr>
              <a:t>http://www.satscan.org/</a:t>
            </a:r>
            <a:r>
              <a:rPr lang="en-US" sz="1500" dirty="0" smtClean="0"/>
              <a:t>&gt;.</a:t>
            </a:r>
          </a:p>
          <a:p>
            <a:pPr>
              <a:buNone/>
            </a:pPr>
            <a:r>
              <a:rPr lang="en-US" sz="1500" dirty="0" err="1" smtClean="0"/>
              <a:t>Laferriere</a:t>
            </a:r>
            <a:r>
              <a:rPr lang="en-US" sz="1500" dirty="0" smtClean="0"/>
              <a:t>, A. M., et al. (2010). Early detection of a new invasive mesogastropod, Assiminea parasitologica, in Pacific Northwest estuaries. Charleston, OR: South Slough National Estuarine Research Reserve with the Confederated Tribes of the Coos, Lower Umpqua and Siuslaw Indians.</a:t>
            </a:r>
            <a:endParaRPr lang="en-US" sz="1500" dirty="0"/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457200" y="609600"/>
            <a:ext cx="8229600" cy="5334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Works Cited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New Application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quarter" idx="4"/>
          </p:nvPr>
        </p:nvGraphicFramePr>
        <p:xfrm>
          <a:off x="609600" y="2209800"/>
          <a:ext cx="7924800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 smtClean="0"/>
              <a:t>Introduction</a:t>
            </a:r>
            <a:endParaRPr lang="en-US" sz="3200" b="1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algn="ctr"/>
            <a:r>
              <a:rPr lang="en-US" dirty="0" smtClean="0"/>
              <a:t>Ecological Question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8382000" cy="53340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buNone/>
            </a:pPr>
            <a:r>
              <a:rPr lang="en-US" sz="2100" dirty="0" err="1" smtClean="0"/>
              <a:t>Steenhof</a:t>
            </a:r>
            <a:r>
              <a:rPr lang="en-US" sz="2100" dirty="0" smtClean="0"/>
              <a:t>, K., </a:t>
            </a:r>
            <a:r>
              <a:rPr lang="en-US" sz="2100" dirty="0" err="1" smtClean="0"/>
              <a:t>Kochert</a:t>
            </a:r>
            <a:r>
              <a:rPr lang="en-US" sz="2100" dirty="0" smtClean="0"/>
              <a:t>, M. N. and </a:t>
            </a:r>
            <a:r>
              <a:rPr lang="en-US" sz="2100" dirty="0" err="1" smtClean="0"/>
              <a:t>Roppe</a:t>
            </a:r>
            <a:r>
              <a:rPr lang="en-US" sz="2100" dirty="0" smtClean="0"/>
              <a:t>, J. A. 1993. Nesting by raptors and common ravens on electrical transmission line towers. -  J. Wild. </a:t>
            </a:r>
            <a:r>
              <a:rPr lang="en-US" sz="2100" dirty="0" err="1" smtClean="0"/>
              <a:t>Mngmt</a:t>
            </a:r>
            <a:r>
              <a:rPr lang="en-US" sz="2100" dirty="0" smtClean="0"/>
              <a:t>. 57:271-281.</a:t>
            </a:r>
          </a:p>
          <a:p>
            <a:pPr>
              <a:lnSpc>
                <a:spcPct val="120000"/>
              </a:lnSpc>
              <a:buNone/>
            </a:pPr>
            <a:r>
              <a:rPr lang="en-US" sz="2100" dirty="0" err="1" smtClean="0"/>
              <a:t>Segurado</a:t>
            </a:r>
            <a:r>
              <a:rPr lang="en-US" sz="2100" dirty="0" smtClean="0"/>
              <a:t>, P., et al. 2006. Consequences of spatial autocorrelation for niche-based models. – J. of Appl. Ecol. 43: 433–444.</a:t>
            </a:r>
          </a:p>
          <a:p>
            <a:pPr>
              <a:lnSpc>
                <a:spcPct val="120000"/>
              </a:lnSpc>
              <a:buNone/>
            </a:pPr>
            <a:r>
              <a:rPr lang="en-US" sz="2100" dirty="0" smtClean="0"/>
              <a:t>O’Sullivan, D. and </a:t>
            </a:r>
            <a:r>
              <a:rPr lang="en-US" sz="2100" dirty="0" err="1" smtClean="0"/>
              <a:t>Unwin</a:t>
            </a:r>
            <a:r>
              <a:rPr lang="en-US" sz="2100" dirty="0" smtClean="0"/>
              <a:t>, D.J. 2010.  Geographic Information Analysis, 2nd ed.  John Wiley &amp; Sons, Inc.: Hoboken, NJ.</a:t>
            </a:r>
          </a:p>
          <a:p>
            <a:pPr>
              <a:lnSpc>
                <a:spcPct val="120000"/>
              </a:lnSpc>
              <a:buNone/>
            </a:pPr>
            <a:r>
              <a:rPr lang="en-US" sz="2100" dirty="0" err="1" smtClean="0"/>
              <a:t>Oikos</a:t>
            </a:r>
            <a:r>
              <a:rPr lang="en-US" sz="2100" dirty="0" smtClean="0"/>
              <a:t> Editorial Office. 2012. Ecography-Journal Information.  &lt;http://www.oikos.ekol.lu.se/ecojrnl.html&gt;.</a:t>
            </a:r>
          </a:p>
          <a:p>
            <a:pPr>
              <a:lnSpc>
                <a:spcPct val="120000"/>
              </a:lnSpc>
              <a:buNone/>
            </a:pPr>
            <a:r>
              <a:rPr lang="en-US" sz="2100" dirty="0" err="1" smtClean="0"/>
              <a:t>Openshaw</a:t>
            </a:r>
            <a:r>
              <a:rPr lang="en-US" sz="2100" dirty="0" smtClean="0"/>
              <a:t>, S., Charlton, M., Craft, A. W. and Birch, J. M. 1988. Investigation of leukemia clusters by use of a geographical analysis machine.  - The Lancet 331(8580): 272-273.</a:t>
            </a:r>
          </a:p>
          <a:p>
            <a:pPr>
              <a:lnSpc>
                <a:spcPct val="120000"/>
              </a:lnSpc>
              <a:buNone/>
            </a:pPr>
            <a:r>
              <a:rPr lang="en-US" sz="2100" dirty="0" err="1" smtClean="0"/>
              <a:t>Openshaw</a:t>
            </a:r>
            <a:r>
              <a:rPr lang="en-US" sz="2100" dirty="0" smtClean="0"/>
              <a:t>, S., Charlton, M., </a:t>
            </a:r>
            <a:r>
              <a:rPr lang="en-US" sz="2100" dirty="0" err="1" smtClean="0"/>
              <a:t>Mymer</a:t>
            </a:r>
            <a:r>
              <a:rPr lang="en-US" sz="2100" dirty="0" smtClean="0"/>
              <a:t>, C. and Craft, A. 1987. Developing a mark 1 Geographical Analysis Machine for the automated analysis of point data sets. - International Journal of Geographical Information Systems 1: 335-358.</a:t>
            </a:r>
          </a:p>
          <a:p>
            <a:pPr>
              <a:lnSpc>
                <a:spcPct val="120000"/>
              </a:lnSpc>
              <a:buNone/>
            </a:pPr>
            <a:r>
              <a:rPr lang="en-US" sz="2100" dirty="0" err="1" smtClean="0"/>
              <a:t>Amar</a:t>
            </a:r>
            <a:r>
              <a:rPr lang="en-US" sz="2100" dirty="0" smtClean="0"/>
              <a:t>, A., </a:t>
            </a:r>
            <a:r>
              <a:rPr lang="en-US" sz="2100" dirty="0" err="1" smtClean="0"/>
              <a:t>Redpath</a:t>
            </a:r>
            <a:r>
              <a:rPr lang="en-US" sz="2100" dirty="0" smtClean="0"/>
              <a:t>, S., </a:t>
            </a:r>
            <a:r>
              <a:rPr lang="en-US" sz="2100" dirty="0" err="1" smtClean="0"/>
              <a:t>Sim</a:t>
            </a:r>
            <a:r>
              <a:rPr lang="en-US" sz="2100" dirty="0" smtClean="0"/>
              <a:t>, I. and Buchanan, G.  2010. Spatial and temporal associations between recovering populations of common raven Corvus corax and British upland wader populations. –J. Appl. Ecol. 47: 253-262.</a:t>
            </a:r>
          </a:p>
          <a:p>
            <a:pPr>
              <a:lnSpc>
                <a:spcPct val="120000"/>
              </a:lnSpc>
              <a:buNone/>
            </a:pPr>
            <a:r>
              <a:rPr lang="en-US" sz="2100" dirty="0" smtClean="0"/>
              <a:t>Webb, W. C., </a:t>
            </a:r>
            <a:r>
              <a:rPr lang="en-US" sz="2100" dirty="0" err="1" smtClean="0"/>
              <a:t>Boarman</a:t>
            </a:r>
            <a:r>
              <a:rPr lang="en-US" sz="2100" dirty="0" smtClean="0"/>
              <a:t>, W. I. and </a:t>
            </a:r>
            <a:r>
              <a:rPr lang="en-US" sz="2100" dirty="0" err="1" smtClean="0"/>
              <a:t>Rotenberry</a:t>
            </a:r>
            <a:r>
              <a:rPr lang="en-US" sz="2100" dirty="0" smtClean="0"/>
              <a:t>, J. T. 2004. Common raven juvenile survival in a human-augmented landscape. - Condor. 106(3): 517-528.</a:t>
            </a:r>
          </a:p>
          <a:p>
            <a:pPr>
              <a:lnSpc>
                <a:spcPct val="120000"/>
              </a:lnSpc>
              <a:buNone/>
            </a:pPr>
            <a:endParaRPr lang="en-US" sz="2400" dirty="0" smtClean="0"/>
          </a:p>
          <a:p>
            <a:pPr>
              <a:lnSpc>
                <a:spcPct val="120000"/>
              </a:lnSpc>
              <a:buNone/>
            </a:pPr>
            <a:endParaRPr lang="en-US" dirty="0" smtClean="0"/>
          </a:p>
          <a:p>
            <a:pPr>
              <a:lnSpc>
                <a:spcPct val="160000"/>
              </a:lnSpc>
              <a:buNone/>
            </a:pPr>
            <a:endParaRPr lang="en-US" dirty="0" smtClean="0"/>
          </a:p>
          <a:p>
            <a:pPr>
              <a:lnSpc>
                <a:spcPct val="160000"/>
              </a:lnSpc>
              <a:buNone/>
            </a:pPr>
            <a:endParaRPr lang="en-US" dirty="0" smtClean="0"/>
          </a:p>
          <a:p>
            <a:pPr>
              <a:lnSpc>
                <a:spcPct val="160000"/>
              </a:lnSpc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457200" y="609600"/>
            <a:ext cx="8229600" cy="5334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Works Cited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4"/>
          <p:cNvSpPr txBox="1">
            <a:spLocks/>
          </p:cNvSpPr>
          <p:nvPr/>
        </p:nvSpPr>
        <p:spPr>
          <a:xfrm>
            <a:off x="533400" y="457200"/>
            <a:ext cx="8229600" cy="53340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Species Surveys</a:t>
            </a:r>
            <a:endParaRPr kumimoji="0" lang="en-US" sz="3200" b="0" i="0" u="none" strike="noStrike" kern="1200" cap="none" spc="-100" normalizeH="0" baseline="0" noProof="0" dirty="0" smtClean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381000" y="2133600"/>
            <a:ext cx="3659746" cy="4191001"/>
            <a:chOff x="381000" y="1143000"/>
            <a:chExt cx="3659746" cy="4191001"/>
          </a:xfrm>
        </p:grpSpPr>
        <p:pic>
          <p:nvPicPr>
            <p:cNvPr id="41986" name="Picture 2" descr="http://www.map.ox.ac.uk/client_media/png/Anopheles_range/pseudopunctipennis_range.png"/>
            <p:cNvPicPr>
              <a:picLocks noChangeAspect="1" noChangeArrowheads="1"/>
            </p:cNvPicPr>
            <p:nvPr/>
          </p:nvPicPr>
          <p:blipFill>
            <a:blip r:embed="rId3" cstate="print"/>
            <a:srcRect l="4417" t="5205" r="4288" b="20885"/>
            <a:stretch>
              <a:fillRect/>
            </a:stretch>
          </p:blipFill>
          <p:spPr bwMode="auto">
            <a:xfrm>
              <a:off x="381000" y="1143000"/>
              <a:ext cx="3659746" cy="4191000"/>
            </a:xfrm>
            <a:prstGeom prst="rect">
              <a:avLst/>
            </a:prstGeom>
            <a:noFill/>
          </p:spPr>
        </p:pic>
        <p:pic>
          <p:nvPicPr>
            <p:cNvPr id="41988" name="Picture 4" descr="http://content60.eol.org/content/2010/09/18/15/25600_580_360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81000" y="3498761"/>
              <a:ext cx="1447800" cy="1835240"/>
            </a:xfrm>
            <a:prstGeom prst="rect">
              <a:avLst/>
            </a:prstGeom>
            <a:noFill/>
          </p:spPr>
        </p:pic>
      </p:grpSp>
      <p:grpSp>
        <p:nvGrpSpPr>
          <p:cNvPr id="19" name="Group 18"/>
          <p:cNvGrpSpPr/>
          <p:nvPr/>
        </p:nvGrpSpPr>
        <p:grpSpPr>
          <a:xfrm>
            <a:off x="3581400" y="1295400"/>
            <a:ext cx="5219977" cy="4507327"/>
            <a:chOff x="3581399" y="1371600"/>
            <a:chExt cx="5219977" cy="4507327"/>
          </a:xfrm>
        </p:grpSpPr>
        <p:pic>
          <p:nvPicPr>
            <p:cNvPr id="41989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581399" y="1371600"/>
              <a:ext cx="5219977" cy="3352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991" name="Picture 7" descr="http://www.edu.pe.ca/southernkings/Pictures/jaguar.gif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248400" y="4114800"/>
              <a:ext cx="2543175" cy="1764127"/>
            </a:xfrm>
            <a:prstGeom prst="rect">
              <a:avLst/>
            </a:prstGeom>
            <a:noFill/>
          </p:spPr>
        </p:pic>
      </p:grpSp>
      <p:pic>
        <p:nvPicPr>
          <p:cNvPr id="41993" name="Picture 9" descr="http://bushwarriors.org.s130414.gridserver.com/wp-content/uploads/2010/12/geographic-range-of-the-whale-shark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1000" y="1143000"/>
            <a:ext cx="5334000" cy="4068305"/>
          </a:xfrm>
          <a:prstGeom prst="rect">
            <a:avLst/>
          </a:prstGeom>
          <a:noFill/>
        </p:spPr>
      </p:pic>
      <p:pic>
        <p:nvPicPr>
          <p:cNvPr id="41995" name="Picture 11" descr="http://images.nationalgeographic.com/wpf/media-live/photos/000/007/cache/whale-shark_754_600x45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57800" y="3962400"/>
            <a:ext cx="3347523" cy="268545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4"/>
          <p:cNvSpPr txBox="1">
            <a:spLocks/>
          </p:cNvSpPr>
          <p:nvPr/>
        </p:nvSpPr>
        <p:spPr>
          <a:xfrm>
            <a:off x="533400" y="457200"/>
            <a:ext cx="8229600" cy="53340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Species Survey Design</a:t>
            </a:r>
            <a:endParaRPr kumimoji="0" lang="en-US" sz="3200" b="0" i="0" u="none" strike="noStrike" kern="1200" cap="none" spc="-100" normalizeH="0" baseline="0" noProof="0" dirty="0" smtClean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066800"/>
            <a:ext cx="3124200" cy="3567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/>
          <a:srcRect t="33716" r="26904"/>
          <a:stretch>
            <a:fillRect/>
          </a:stretch>
        </p:blipFill>
        <p:spPr bwMode="auto">
          <a:xfrm>
            <a:off x="2743200" y="2514600"/>
            <a:ext cx="3505200" cy="2984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4" name="Picture 4" descr="http://biomodel.info/wp-content/uploads/2008/05/uarc_curr_dostrib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3505200"/>
            <a:ext cx="4073212" cy="30765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81000" y="1676400"/>
            <a:ext cx="8229600" cy="4419600"/>
          </a:xfrm>
        </p:spPr>
        <p:txBody>
          <a:bodyPr/>
          <a:lstStyle/>
          <a:p>
            <a:r>
              <a:rPr lang="en-US" dirty="0" smtClean="0"/>
              <a:t>Raw data mapping</a:t>
            </a:r>
          </a:p>
          <a:p>
            <a:endParaRPr lang="en-US" dirty="0" smtClean="0"/>
          </a:p>
          <a:p>
            <a:r>
              <a:rPr lang="en-US" dirty="0" smtClean="0"/>
              <a:t>Interpolation</a:t>
            </a:r>
          </a:p>
          <a:p>
            <a:endParaRPr lang="en-US" dirty="0" smtClean="0"/>
          </a:p>
          <a:p>
            <a:r>
              <a:rPr lang="en-US" dirty="0" smtClean="0"/>
              <a:t>Species Distribution </a:t>
            </a:r>
          </a:p>
          <a:p>
            <a:pPr>
              <a:buNone/>
            </a:pPr>
            <a:r>
              <a:rPr lang="en-US" dirty="0" smtClean="0"/>
              <a:t>	Models</a:t>
            </a:r>
          </a:p>
          <a:p>
            <a:endParaRPr lang="en-US" dirty="0" smtClean="0"/>
          </a:p>
          <a:p>
            <a:r>
              <a:rPr lang="en-US" dirty="0" smtClean="0"/>
              <a:t>Atlases 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533400" y="457200"/>
            <a:ext cx="8229600" cy="53340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Four Ways Species Survey Data are </a:t>
            </a:r>
            <a:r>
              <a:rPr lang="en-US" sz="3200" i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Spatially </a:t>
            </a:r>
            <a:r>
              <a:rPr lang="en-US" sz="32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Analyzed</a:t>
            </a:r>
            <a:endParaRPr kumimoji="0" lang="en-US" sz="3200" b="0" u="none" strike="noStrike" kern="1200" cap="none" spc="-100" normalizeH="0" baseline="0" noProof="0" dirty="0" smtClean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295400"/>
            <a:ext cx="4205287" cy="5330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/>
          <p:nvPr/>
        </p:nvPicPr>
        <p:blipFill>
          <a:blip r:embed="rId4" cstate="print"/>
          <a:srcRect r="22917"/>
          <a:stretch>
            <a:fillRect/>
          </a:stretch>
        </p:blipFill>
        <p:spPr bwMode="auto">
          <a:xfrm>
            <a:off x="3886200" y="1905000"/>
            <a:ext cx="4910138" cy="403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86200" y="1905000"/>
            <a:ext cx="4877312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86200" y="1905000"/>
            <a:ext cx="4903033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4"/>
          <p:cNvSpPr txBox="1">
            <a:spLocks/>
          </p:cNvSpPr>
          <p:nvPr/>
        </p:nvSpPr>
        <p:spPr>
          <a:xfrm>
            <a:off x="533400" y="685800"/>
            <a:ext cx="8229600" cy="53340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-100" normalizeH="0" baseline="0" noProof="0" dirty="0" smtClean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95400" y="228600"/>
            <a:ext cx="7010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en-US" spc="-100" dirty="0" smtClean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</a:endParaRPr>
          </a:p>
          <a:p>
            <a:pPr lvl="0" algn="ctr"/>
            <a:r>
              <a:rPr lang="en-US" sz="36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Statistical  </a:t>
            </a:r>
            <a:r>
              <a:rPr lang="en-US" sz="36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Spatial Results </a:t>
            </a:r>
            <a:r>
              <a:rPr lang="en-US" sz="36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on the Actual Surveyed Data?</a:t>
            </a:r>
            <a:endParaRPr lang="en-US" sz="36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</a:endParaRPr>
          </a:p>
          <a:p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5715000" y="1828800"/>
            <a:ext cx="2438400" cy="2209800"/>
            <a:chOff x="5181600" y="3352800"/>
            <a:chExt cx="3352800" cy="2895600"/>
          </a:xfrm>
        </p:grpSpPr>
        <p:pic>
          <p:nvPicPr>
            <p:cNvPr id="23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257800" y="3611148"/>
              <a:ext cx="3200912" cy="25504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&quot;No&quot; Symbol 20"/>
            <p:cNvSpPr/>
            <p:nvPr/>
          </p:nvSpPr>
          <p:spPr>
            <a:xfrm>
              <a:off x="5181600" y="3352800"/>
              <a:ext cx="3352800" cy="2895600"/>
            </a:xfrm>
            <a:prstGeom prst="noSmoking">
              <a:avLst>
                <a:gd name="adj" fmla="val 4124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371600" y="1828800"/>
            <a:ext cx="2438400" cy="2209800"/>
            <a:chOff x="7467600" y="3505200"/>
            <a:chExt cx="3352800" cy="2895600"/>
          </a:xfrm>
        </p:grpSpPr>
        <p:pic>
          <p:nvPicPr>
            <p:cNvPr id="27" name="Picture 26"/>
            <p:cNvPicPr/>
            <p:nvPr/>
          </p:nvPicPr>
          <p:blipFill>
            <a:blip r:embed="rId4" cstate="print"/>
            <a:srcRect r="22917"/>
            <a:stretch>
              <a:fillRect/>
            </a:stretch>
          </p:blipFill>
          <p:spPr bwMode="auto">
            <a:xfrm>
              <a:off x="7620000" y="3733800"/>
              <a:ext cx="3048000" cy="2514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" name="&quot;No&quot; Symbol 24"/>
            <p:cNvSpPr/>
            <p:nvPr/>
          </p:nvSpPr>
          <p:spPr>
            <a:xfrm>
              <a:off x="7467600" y="3505200"/>
              <a:ext cx="3352800" cy="2895600"/>
            </a:xfrm>
            <a:prstGeom prst="noSmoking">
              <a:avLst>
                <a:gd name="adj" fmla="val 4124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12" name="Picture 2" descr="http://www.wildlifeweb.co.uk/atlas/Woodlandsprichnes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47800" y="4343400"/>
            <a:ext cx="2250621" cy="2050457"/>
          </a:xfrm>
          <a:prstGeom prst="rect">
            <a:avLst/>
          </a:prstGeom>
          <a:noFill/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9800" y="4191000"/>
            <a:ext cx="1981200" cy="2262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71800" y="1905000"/>
            <a:ext cx="3581400" cy="4089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Oval 14"/>
          <p:cNvSpPr/>
          <p:nvPr/>
        </p:nvSpPr>
        <p:spPr>
          <a:xfrm rot="1891141">
            <a:off x="5638800" y="2971800"/>
            <a:ext cx="5334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 rot="3349334">
            <a:off x="4963183" y="2627086"/>
            <a:ext cx="392096" cy="74220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4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3400" y="533400"/>
            <a:ext cx="8229600" cy="533400"/>
          </a:xfrm>
        </p:spPr>
        <p:txBody>
          <a:bodyPr>
            <a:normAutofit/>
          </a:bodyPr>
          <a:lstStyle/>
          <a:p>
            <a:pPr algn="ctr"/>
            <a:r>
              <a:rPr lang="en-US" sz="2900" b="1" dirty="0" smtClean="0"/>
              <a:t>A Potential Solution</a:t>
            </a:r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533400" y="685800"/>
            <a:ext cx="8229600" cy="53340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-100" normalizeH="0" baseline="0" noProof="0" dirty="0" smtClean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600200"/>
            <a:ext cx="66579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4"/>
          <p:cNvSpPr txBox="1">
            <a:spLocks/>
          </p:cNvSpPr>
          <p:nvPr/>
        </p:nvSpPr>
        <p:spPr>
          <a:xfrm>
            <a:off x="609600" y="990600"/>
            <a:ext cx="8229600" cy="53340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Geographical Analysis Machine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9600" y="2743200"/>
            <a:ext cx="80010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Adjusts for the common problem of:</a:t>
            </a:r>
          </a:p>
          <a:p>
            <a:pPr algn="ctr"/>
            <a:r>
              <a:rPr lang="en-US" sz="2800" dirty="0" smtClean="0"/>
              <a:t>“the </a:t>
            </a:r>
            <a:r>
              <a:rPr lang="en-US" sz="2800" dirty="0"/>
              <a:t>underlying spatial inhomogeneity of a background </a:t>
            </a:r>
            <a:r>
              <a:rPr lang="en-US" sz="2800" dirty="0" smtClean="0"/>
              <a:t>population” (first-order effects)</a:t>
            </a:r>
            <a:endParaRPr lang="en-US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4038600"/>
            <a:ext cx="6324600" cy="2203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roup 95"/>
          <p:cNvGrpSpPr/>
          <p:nvPr/>
        </p:nvGrpSpPr>
        <p:grpSpPr>
          <a:xfrm>
            <a:off x="1371600" y="2819400"/>
            <a:ext cx="2438400" cy="1295400"/>
            <a:chOff x="762000" y="2286000"/>
            <a:chExt cx="2895600" cy="1828800"/>
          </a:xfrm>
        </p:grpSpPr>
        <p:sp>
          <p:nvSpPr>
            <p:cNvPr id="4" name="Rectangle 3"/>
            <p:cNvSpPr/>
            <p:nvPr/>
          </p:nvSpPr>
          <p:spPr>
            <a:xfrm>
              <a:off x="762000" y="2286000"/>
              <a:ext cx="2895600" cy="18288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838200" y="2362200"/>
              <a:ext cx="2438400" cy="1524000"/>
              <a:chOff x="1447800" y="2057400"/>
              <a:chExt cx="2438400" cy="1524000"/>
            </a:xfrm>
          </p:grpSpPr>
          <p:grpSp>
            <p:nvGrpSpPr>
              <p:cNvPr id="22" name="Group 21"/>
              <p:cNvGrpSpPr/>
              <p:nvPr/>
            </p:nvGrpSpPr>
            <p:grpSpPr>
              <a:xfrm>
                <a:off x="1524000" y="2133600"/>
                <a:ext cx="2362200" cy="1219200"/>
                <a:chOff x="1219200" y="1905000"/>
                <a:chExt cx="2362200" cy="1219200"/>
              </a:xfrm>
            </p:grpSpPr>
            <p:sp>
              <p:nvSpPr>
                <p:cNvPr id="5" name="Oval 4"/>
                <p:cNvSpPr/>
                <p:nvPr/>
              </p:nvSpPr>
              <p:spPr>
                <a:xfrm>
                  <a:off x="1447800" y="1905000"/>
                  <a:ext cx="76200" cy="76200"/>
                </a:xfrm>
                <a:prstGeom prst="ellipse">
                  <a:avLst/>
                </a:prstGeom>
                <a:noFill/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" name="Oval 5"/>
                <p:cNvSpPr/>
                <p:nvPr/>
              </p:nvSpPr>
              <p:spPr>
                <a:xfrm>
                  <a:off x="1600200" y="2057400"/>
                  <a:ext cx="76200" cy="76200"/>
                </a:xfrm>
                <a:prstGeom prst="ellipse">
                  <a:avLst/>
                </a:prstGeom>
                <a:noFill/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" name="Oval 6"/>
                <p:cNvSpPr/>
                <p:nvPr/>
              </p:nvSpPr>
              <p:spPr>
                <a:xfrm>
                  <a:off x="2667000" y="2438400"/>
                  <a:ext cx="76200" cy="76200"/>
                </a:xfrm>
                <a:prstGeom prst="ellipse">
                  <a:avLst/>
                </a:prstGeom>
                <a:noFill/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" name="Oval 7"/>
                <p:cNvSpPr/>
                <p:nvPr/>
              </p:nvSpPr>
              <p:spPr>
                <a:xfrm>
                  <a:off x="2362200" y="2895600"/>
                  <a:ext cx="76200" cy="76200"/>
                </a:xfrm>
                <a:prstGeom prst="ellipse">
                  <a:avLst/>
                </a:prstGeom>
                <a:noFill/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" name="Oval 8"/>
                <p:cNvSpPr/>
                <p:nvPr/>
              </p:nvSpPr>
              <p:spPr>
                <a:xfrm>
                  <a:off x="3505200" y="3048000"/>
                  <a:ext cx="76200" cy="76200"/>
                </a:xfrm>
                <a:prstGeom prst="ellipse">
                  <a:avLst/>
                </a:prstGeom>
                <a:noFill/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Oval 9"/>
                <p:cNvSpPr/>
                <p:nvPr/>
              </p:nvSpPr>
              <p:spPr>
                <a:xfrm>
                  <a:off x="2590800" y="2743200"/>
                  <a:ext cx="76200" cy="76200"/>
                </a:xfrm>
                <a:prstGeom prst="ellipse">
                  <a:avLst/>
                </a:prstGeom>
                <a:noFill/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Oval 10"/>
                <p:cNvSpPr/>
                <p:nvPr/>
              </p:nvSpPr>
              <p:spPr>
                <a:xfrm>
                  <a:off x="3429000" y="2057400"/>
                  <a:ext cx="76200" cy="76200"/>
                </a:xfrm>
                <a:prstGeom prst="ellipse">
                  <a:avLst/>
                </a:prstGeom>
                <a:noFill/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3352800" y="2286000"/>
                  <a:ext cx="76200" cy="76200"/>
                </a:xfrm>
                <a:prstGeom prst="ellipse">
                  <a:avLst/>
                </a:prstGeom>
                <a:noFill/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3200400" y="2057400"/>
                  <a:ext cx="76200" cy="76200"/>
                </a:xfrm>
                <a:prstGeom prst="ellipse">
                  <a:avLst/>
                </a:prstGeom>
                <a:noFill/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Oval 13"/>
                <p:cNvSpPr/>
                <p:nvPr/>
              </p:nvSpPr>
              <p:spPr>
                <a:xfrm>
                  <a:off x="1219200" y="2057400"/>
                  <a:ext cx="76200" cy="76200"/>
                </a:xfrm>
                <a:prstGeom prst="ellipse">
                  <a:avLst/>
                </a:prstGeom>
                <a:noFill/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Oval 14"/>
                <p:cNvSpPr/>
                <p:nvPr/>
              </p:nvSpPr>
              <p:spPr>
                <a:xfrm>
                  <a:off x="1447800" y="2286000"/>
                  <a:ext cx="76200" cy="76200"/>
                </a:xfrm>
                <a:prstGeom prst="ellipse">
                  <a:avLst/>
                </a:prstGeom>
                <a:noFill/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Oval 15"/>
                <p:cNvSpPr/>
                <p:nvPr/>
              </p:nvSpPr>
              <p:spPr>
                <a:xfrm>
                  <a:off x="1752600" y="2209800"/>
                  <a:ext cx="76200" cy="76200"/>
                </a:xfrm>
                <a:prstGeom prst="ellipse">
                  <a:avLst/>
                </a:prstGeom>
                <a:noFill/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Oval 16"/>
                <p:cNvSpPr/>
                <p:nvPr/>
              </p:nvSpPr>
              <p:spPr>
                <a:xfrm>
                  <a:off x="1905000" y="1981200"/>
                  <a:ext cx="76200" cy="76200"/>
                </a:xfrm>
                <a:prstGeom prst="ellipse">
                  <a:avLst/>
                </a:prstGeom>
                <a:noFill/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Oval 17"/>
                <p:cNvSpPr/>
                <p:nvPr/>
              </p:nvSpPr>
              <p:spPr>
                <a:xfrm>
                  <a:off x="1905000" y="2514600"/>
                  <a:ext cx="76200" cy="76200"/>
                </a:xfrm>
                <a:prstGeom prst="ellipse">
                  <a:avLst/>
                </a:prstGeom>
                <a:noFill/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Oval 18"/>
                <p:cNvSpPr/>
                <p:nvPr/>
              </p:nvSpPr>
              <p:spPr>
                <a:xfrm>
                  <a:off x="2133600" y="2133600"/>
                  <a:ext cx="76200" cy="76200"/>
                </a:xfrm>
                <a:prstGeom prst="ellipse">
                  <a:avLst/>
                </a:prstGeom>
                <a:noFill/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Oval 19"/>
                <p:cNvSpPr/>
                <p:nvPr/>
              </p:nvSpPr>
              <p:spPr>
                <a:xfrm>
                  <a:off x="1600200" y="2438400"/>
                  <a:ext cx="76200" cy="76200"/>
                </a:xfrm>
                <a:prstGeom prst="ellipse">
                  <a:avLst/>
                </a:prstGeom>
                <a:noFill/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Oval 20"/>
                <p:cNvSpPr/>
                <p:nvPr/>
              </p:nvSpPr>
              <p:spPr>
                <a:xfrm>
                  <a:off x="1905000" y="2362200"/>
                  <a:ext cx="76200" cy="76200"/>
                </a:xfrm>
                <a:prstGeom prst="ellipse">
                  <a:avLst/>
                </a:prstGeom>
                <a:noFill/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5" name="Oval 24"/>
              <p:cNvSpPr/>
              <p:nvPr/>
            </p:nvSpPr>
            <p:spPr>
              <a:xfrm>
                <a:off x="1447800" y="3429000"/>
                <a:ext cx="76200" cy="76200"/>
              </a:xfrm>
              <a:prstGeom prst="ellipse">
                <a:avLst/>
              </a:prstGeom>
              <a:noFill/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1600200" y="3429000"/>
                <a:ext cx="76200" cy="76200"/>
              </a:xfrm>
              <a:prstGeom prst="ellipse">
                <a:avLst/>
              </a:prstGeom>
              <a:noFill/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1676400" y="3505200"/>
                <a:ext cx="76200" cy="76200"/>
              </a:xfrm>
              <a:prstGeom prst="ellipse">
                <a:avLst/>
              </a:prstGeom>
              <a:noFill/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2743200" y="2057400"/>
                <a:ext cx="76200" cy="76200"/>
              </a:xfrm>
              <a:prstGeom prst="ellipse">
                <a:avLst/>
              </a:prstGeom>
              <a:noFill/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95" name="Group 94"/>
          <p:cNvGrpSpPr/>
          <p:nvPr/>
        </p:nvGrpSpPr>
        <p:grpSpPr>
          <a:xfrm>
            <a:off x="5410200" y="2819400"/>
            <a:ext cx="2514600" cy="1371600"/>
            <a:chOff x="5486400" y="2286000"/>
            <a:chExt cx="2895600" cy="1828800"/>
          </a:xfrm>
        </p:grpSpPr>
        <p:sp>
          <p:nvSpPr>
            <p:cNvPr id="24" name="Rectangle 23"/>
            <p:cNvSpPr/>
            <p:nvPr/>
          </p:nvSpPr>
          <p:spPr>
            <a:xfrm>
              <a:off x="5486400" y="2286000"/>
              <a:ext cx="2895600" cy="18288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1" name="Group 50"/>
            <p:cNvGrpSpPr/>
            <p:nvPr/>
          </p:nvGrpSpPr>
          <p:grpSpPr>
            <a:xfrm>
              <a:off x="5638800" y="2438400"/>
              <a:ext cx="2590800" cy="1524000"/>
              <a:chOff x="4800600" y="2133600"/>
              <a:chExt cx="2590800" cy="1524000"/>
            </a:xfrm>
          </p:grpSpPr>
          <p:sp>
            <p:nvSpPr>
              <p:cNvPr id="29" name="Oval 28"/>
              <p:cNvSpPr/>
              <p:nvPr/>
            </p:nvSpPr>
            <p:spPr>
              <a:xfrm>
                <a:off x="5257800" y="2971800"/>
                <a:ext cx="76200" cy="76200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5410200" y="3124200"/>
                <a:ext cx="76200" cy="76200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5562600" y="2971800"/>
                <a:ext cx="76200" cy="76200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5562600" y="3276600"/>
                <a:ext cx="76200" cy="76200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5181600" y="2133600"/>
                <a:ext cx="76200" cy="76200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5410200" y="3352800"/>
                <a:ext cx="76200" cy="76200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5715000" y="3505200"/>
                <a:ext cx="76200" cy="76200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5257800" y="3200400"/>
                <a:ext cx="76200" cy="76200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4953000" y="2286000"/>
                <a:ext cx="76200" cy="76200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5181600" y="2362200"/>
                <a:ext cx="76200" cy="76200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6858000" y="2971800"/>
                <a:ext cx="76200" cy="76200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4800600" y="3581400"/>
                <a:ext cx="76200" cy="76200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6934200" y="3276600"/>
                <a:ext cx="76200" cy="76200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6781800" y="3200400"/>
                <a:ext cx="76200" cy="76200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7315200" y="3429000"/>
                <a:ext cx="76200" cy="76200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7162800" y="2209800"/>
                <a:ext cx="76200" cy="76200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6172200" y="2743200"/>
                <a:ext cx="76200" cy="76200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5715000" y="3429000"/>
                <a:ext cx="76200" cy="76200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97" name="Group 96"/>
          <p:cNvGrpSpPr/>
          <p:nvPr/>
        </p:nvGrpSpPr>
        <p:grpSpPr>
          <a:xfrm>
            <a:off x="3467100" y="1066800"/>
            <a:ext cx="2438400" cy="1447800"/>
            <a:chOff x="3124200" y="304800"/>
            <a:chExt cx="2895600" cy="1828800"/>
          </a:xfrm>
        </p:grpSpPr>
        <p:sp>
          <p:nvSpPr>
            <p:cNvPr id="94" name="Rectangle 93"/>
            <p:cNvSpPr/>
            <p:nvPr/>
          </p:nvSpPr>
          <p:spPr>
            <a:xfrm>
              <a:off x="3124200" y="304800"/>
              <a:ext cx="2895600" cy="18288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2" name="Group 51"/>
            <p:cNvGrpSpPr/>
            <p:nvPr/>
          </p:nvGrpSpPr>
          <p:grpSpPr>
            <a:xfrm>
              <a:off x="3352800" y="381000"/>
              <a:ext cx="2438400" cy="1524000"/>
              <a:chOff x="1447800" y="2057400"/>
              <a:chExt cx="2438400" cy="1524000"/>
            </a:xfrm>
          </p:grpSpPr>
          <p:grpSp>
            <p:nvGrpSpPr>
              <p:cNvPr id="53" name="Group 21"/>
              <p:cNvGrpSpPr/>
              <p:nvPr/>
            </p:nvGrpSpPr>
            <p:grpSpPr>
              <a:xfrm>
                <a:off x="1524000" y="2133600"/>
                <a:ext cx="2362200" cy="1219200"/>
                <a:chOff x="1219200" y="1905000"/>
                <a:chExt cx="2362200" cy="1219200"/>
              </a:xfrm>
            </p:grpSpPr>
            <p:sp>
              <p:nvSpPr>
                <p:cNvPr id="58" name="Oval 57"/>
                <p:cNvSpPr/>
                <p:nvPr/>
              </p:nvSpPr>
              <p:spPr>
                <a:xfrm>
                  <a:off x="1447800" y="1905000"/>
                  <a:ext cx="76200" cy="76200"/>
                </a:xfrm>
                <a:prstGeom prst="ellipse">
                  <a:avLst/>
                </a:prstGeom>
                <a:noFill/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" name="Oval 58"/>
                <p:cNvSpPr/>
                <p:nvPr/>
              </p:nvSpPr>
              <p:spPr>
                <a:xfrm>
                  <a:off x="1600200" y="2057400"/>
                  <a:ext cx="76200" cy="76200"/>
                </a:xfrm>
                <a:prstGeom prst="ellipse">
                  <a:avLst/>
                </a:prstGeom>
                <a:noFill/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" name="Oval 59"/>
                <p:cNvSpPr/>
                <p:nvPr/>
              </p:nvSpPr>
              <p:spPr>
                <a:xfrm>
                  <a:off x="2667000" y="2438400"/>
                  <a:ext cx="76200" cy="76200"/>
                </a:xfrm>
                <a:prstGeom prst="ellipse">
                  <a:avLst/>
                </a:prstGeom>
                <a:noFill/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" name="Oval 60"/>
                <p:cNvSpPr/>
                <p:nvPr/>
              </p:nvSpPr>
              <p:spPr>
                <a:xfrm>
                  <a:off x="2362200" y="2895600"/>
                  <a:ext cx="76200" cy="76200"/>
                </a:xfrm>
                <a:prstGeom prst="ellipse">
                  <a:avLst/>
                </a:prstGeom>
                <a:noFill/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Oval 61"/>
                <p:cNvSpPr/>
                <p:nvPr/>
              </p:nvSpPr>
              <p:spPr>
                <a:xfrm>
                  <a:off x="3505200" y="3048000"/>
                  <a:ext cx="76200" cy="76200"/>
                </a:xfrm>
                <a:prstGeom prst="ellipse">
                  <a:avLst/>
                </a:prstGeom>
                <a:noFill/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" name="Oval 62"/>
                <p:cNvSpPr/>
                <p:nvPr/>
              </p:nvSpPr>
              <p:spPr>
                <a:xfrm>
                  <a:off x="2590800" y="2743200"/>
                  <a:ext cx="76200" cy="76200"/>
                </a:xfrm>
                <a:prstGeom prst="ellipse">
                  <a:avLst/>
                </a:prstGeom>
                <a:noFill/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Oval 63"/>
                <p:cNvSpPr/>
                <p:nvPr/>
              </p:nvSpPr>
              <p:spPr>
                <a:xfrm>
                  <a:off x="3429000" y="2057400"/>
                  <a:ext cx="76200" cy="76200"/>
                </a:xfrm>
                <a:prstGeom prst="ellipse">
                  <a:avLst/>
                </a:prstGeom>
                <a:noFill/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" name="Oval 64"/>
                <p:cNvSpPr/>
                <p:nvPr/>
              </p:nvSpPr>
              <p:spPr>
                <a:xfrm>
                  <a:off x="3352800" y="2286000"/>
                  <a:ext cx="76200" cy="76200"/>
                </a:xfrm>
                <a:prstGeom prst="ellipse">
                  <a:avLst/>
                </a:prstGeom>
                <a:noFill/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Oval 65"/>
                <p:cNvSpPr/>
                <p:nvPr/>
              </p:nvSpPr>
              <p:spPr>
                <a:xfrm>
                  <a:off x="3200400" y="2057400"/>
                  <a:ext cx="76200" cy="76200"/>
                </a:xfrm>
                <a:prstGeom prst="ellipse">
                  <a:avLst/>
                </a:prstGeom>
                <a:noFill/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" name="Oval 66"/>
                <p:cNvSpPr/>
                <p:nvPr/>
              </p:nvSpPr>
              <p:spPr>
                <a:xfrm>
                  <a:off x="1219200" y="2057400"/>
                  <a:ext cx="76200" cy="76200"/>
                </a:xfrm>
                <a:prstGeom prst="ellipse">
                  <a:avLst/>
                </a:prstGeom>
                <a:noFill/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Oval 67"/>
                <p:cNvSpPr/>
                <p:nvPr/>
              </p:nvSpPr>
              <p:spPr>
                <a:xfrm>
                  <a:off x="1447800" y="2286000"/>
                  <a:ext cx="76200" cy="76200"/>
                </a:xfrm>
                <a:prstGeom prst="ellipse">
                  <a:avLst/>
                </a:prstGeom>
                <a:noFill/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Oval 68"/>
                <p:cNvSpPr/>
                <p:nvPr/>
              </p:nvSpPr>
              <p:spPr>
                <a:xfrm>
                  <a:off x="1752600" y="2209800"/>
                  <a:ext cx="76200" cy="76200"/>
                </a:xfrm>
                <a:prstGeom prst="ellipse">
                  <a:avLst/>
                </a:prstGeom>
                <a:noFill/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" name="Oval 69"/>
                <p:cNvSpPr/>
                <p:nvPr/>
              </p:nvSpPr>
              <p:spPr>
                <a:xfrm>
                  <a:off x="1905000" y="1981200"/>
                  <a:ext cx="76200" cy="76200"/>
                </a:xfrm>
                <a:prstGeom prst="ellipse">
                  <a:avLst/>
                </a:prstGeom>
                <a:noFill/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" name="Oval 70"/>
                <p:cNvSpPr/>
                <p:nvPr/>
              </p:nvSpPr>
              <p:spPr>
                <a:xfrm>
                  <a:off x="1905000" y="2514600"/>
                  <a:ext cx="76200" cy="76200"/>
                </a:xfrm>
                <a:prstGeom prst="ellipse">
                  <a:avLst/>
                </a:prstGeom>
                <a:noFill/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" name="Oval 71"/>
                <p:cNvSpPr/>
                <p:nvPr/>
              </p:nvSpPr>
              <p:spPr>
                <a:xfrm>
                  <a:off x="2133600" y="2133600"/>
                  <a:ext cx="76200" cy="76200"/>
                </a:xfrm>
                <a:prstGeom prst="ellipse">
                  <a:avLst/>
                </a:prstGeom>
                <a:noFill/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" name="Oval 72"/>
                <p:cNvSpPr/>
                <p:nvPr/>
              </p:nvSpPr>
              <p:spPr>
                <a:xfrm>
                  <a:off x="1600200" y="2438400"/>
                  <a:ext cx="76200" cy="76200"/>
                </a:xfrm>
                <a:prstGeom prst="ellipse">
                  <a:avLst/>
                </a:prstGeom>
                <a:noFill/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" name="Oval 73"/>
                <p:cNvSpPr/>
                <p:nvPr/>
              </p:nvSpPr>
              <p:spPr>
                <a:xfrm>
                  <a:off x="1905000" y="2362200"/>
                  <a:ext cx="76200" cy="76200"/>
                </a:xfrm>
                <a:prstGeom prst="ellipse">
                  <a:avLst/>
                </a:prstGeom>
                <a:noFill/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4" name="Oval 53"/>
              <p:cNvSpPr/>
              <p:nvPr/>
            </p:nvSpPr>
            <p:spPr>
              <a:xfrm>
                <a:off x="1447800" y="3429000"/>
                <a:ext cx="76200" cy="76200"/>
              </a:xfrm>
              <a:prstGeom prst="ellipse">
                <a:avLst/>
              </a:prstGeom>
              <a:noFill/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1600200" y="3429000"/>
                <a:ext cx="76200" cy="76200"/>
              </a:xfrm>
              <a:prstGeom prst="ellipse">
                <a:avLst/>
              </a:prstGeom>
              <a:noFill/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1676400" y="3505200"/>
                <a:ext cx="76200" cy="76200"/>
              </a:xfrm>
              <a:prstGeom prst="ellipse">
                <a:avLst/>
              </a:prstGeom>
              <a:noFill/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2743200" y="2057400"/>
                <a:ext cx="76200" cy="76200"/>
              </a:xfrm>
              <a:prstGeom prst="ellipse">
                <a:avLst/>
              </a:prstGeom>
              <a:noFill/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5" name="Group 74"/>
            <p:cNvGrpSpPr/>
            <p:nvPr/>
          </p:nvGrpSpPr>
          <p:grpSpPr>
            <a:xfrm>
              <a:off x="3276600" y="381000"/>
              <a:ext cx="2590800" cy="1524000"/>
              <a:chOff x="4800600" y="2133600"/>
              <a:chExt cx="2590800" cy="1524000"/>
            </a:xfrm>
          </p:grpSpPr>
          <p:sp>
            <p:nvSpPr>
              <p:cNvPr id="76" name="Oval 75"/>
              <p:cNvSpPr/>
              <p:nvPr/>
            </p:nvSpPr>
            <p:spPr>
              <a:xfrm>
                <a:off x="5257800" y="2971800"/>
                <a:ext cx="76200" cy="76200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5410200" y="3124200"/>
                <a:ext cx="76200" cy="76200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5562600" y="2971800"/>
                <a:ext cx="76200" cy="76200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5562600" y="3276600"/>
                <a:ext cx="76200" cy="76200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5181600" y="2133600"/>
                <a:ext cx="76200" cy="76200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Oval 80"/>
              <p:cNvSpPr/>
              <p:nvPr/>
            </p:nvSpPr>
            <p:spPr>
              <a:xfrm>
                <a:off x="5410200" y="3352800"/>
                <a:ext cx="76200" cy="76200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5715000" y="3505200"/>
                <a:ext cx="76200" cy="76200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Oval 82"/>
              <p:cNvSpPr/>
              <p:nvPr/>
            </p:nvSpPr>
            <p:spPr>
              <a:xfrm>
                <a:off x="5257800" y="3200400"/>
                <a:ext cx="76200" cy="76200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4953000" y="2286000"/>
                <a:ext cx="76200" cy="76200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5181600" y="2362200"/>
                <a:ext cx="76200" cy="76200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Oval 85"/>
              <p:cNvSpPr/>
              <p:nvPr/>
            </p:nvSpPr>
            <p:spPr>
              <a:xfrm>
                <a:off x="6858000" y="2971800"/>
                <a:ext cx="76200" cy="76200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4800600" y="3581400"/>
                <a:ext cx="76200" cy="76200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Oval 87"/>
              <p:cNvSpPr/>
              <p:nvPr/>
            </p:nvSpPr>
            <p:spPr>
              <a:xfrm>
                <a:off x="6934200" y="3276600"/>
                <a:ext cx="76200" cy="76200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Oval 88"/>
              <p:cNvSpPr/>
              <p:nvPr/>
            </p:nvSpPr>
            <p:spPr>
              <a:xfrm>
                <a:off x="6781800" y="3200400"/>
                <a:ext cx="76200" cy="76200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Oval 89"/>
              <p:cNvSpPr/>
              <p:nvPr/>
            </p:nvSpPr>
            <p:spPr>
              <a:xfrm>
                <a:off x="7315200" y="3429000"/>
                <a:ext cx="76200" cy="76200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Oval 90"/>
              <p:cNvSpPr/>
              <p:nvPr/>
            </p:nvSpPr>
            <p:spPr>
              <a:xfrm>
                <a:off x="7162800" y="2209800"/>
                <a:ext cx="76200" cy="76200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Oval 91"/>
              <p:cNvSpPr/>
              <p:nvPr/>
            </p:nvSpPr>
            <p:spPr>
              <a:xfrm>
                <a:off x="6172200" y="2743200"/>
                <a:ext cx="76200" cy="76200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Oval 92"/>
              <p:cNvSpPr/>
              <p:nvPr/>
            </p:nvSpPr>
            <p:spPr>
              <a:xfrm>
                <a:off x="5715000" y="3429000"/>
                <a:ext cx="76200" cy="76200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99" name="Straight Arrow Connector 98"/>
          <p:cNvCxnSpPr/>
          <p:nvPr/>
        </p:nvCxnSpPr>
        <p:spPr>
          <a:xfrm flipH="1">
            <a:off x="2438400" y="1828800"/>
            <a:ext cx="762000" cy="9144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/>
          <p:nvPr/>
        </p:nvCxnSpPr>
        <p:spPr>
          <a:xfrm>
            <a:off x="6019800" y="1905000"/>
            <a:ext cx="762000" cy="7620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1866900" y="41148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Absence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6057900" y="4191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Presence</a:t>
            </a:r>
            <a:endParaRPr lang="en-US" b="1" dirty="0"/>
          </a:p>
        </p:txBody>
      </p:sp>
      <p:sp>
        <p:nvSpPr>
          <p:cNvPr id="106" name="TextBox 105"/>
          <p:cNvSpPr txBox="1"/>
          <p:nvPr/>
        </p:nvSpPr>
        <p:spPr>
          <a:xfrm>
            <a:off x="3886200" y="6858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Survey Data</a:t>
            </a:r>
            <a:endParaRPr lang="en-US" b="1" dirty="0"/>
          </a:p>
        </p:txBody>
      </p:sp>
      <p:grpSp>
        <p:nvGrpSpPr>
          <p:cNvPr id="176" name="Group 175"/>
          <p:cNvGrpSpPr/>
          <p:nvPr/>
        </p:nvGrpSpPr>
        <p:grpSpPr>
          <a:xfrm>
            <a:off x="3200400" y="4495800"/>
            <a:ext cx="2971800" cy="1981200"/>
            <a:chOff x="3429000" y="5181600"/>
            <a:chExt cx="2286000" cy="1295400"/>
          </a:xfrm>
        </p:grpSpPr>
        <p:grpSp>
          <p:nvGrpSpPr>
            <p:cNvPr id="107" name="Group 106"/>
            <p:cNvGrpSpPr/>
            <p:nvPr/>
          </p:nvGrpSpPr>
          <p:grpSpPr>
            <a:xfrm>
              <a:off x="3429000" y="5181600"/>
              <a:ext cx="2286000" cy="1295400"/>
              <a:chOff x="3124200" y="304800"/>
              <a:chExt cx="2895600" cy="1828800"/>
            </a:xfrm>
          </p:grpSpPr>
          <p:sp>
            <p:nvSpPr>
              <p:cNvPr id="108" name="Rectangle 107"/>
              <p:cNvSpPr/>
              <p:nvPr/>
            </p:nvSpPr>
            <p:spPr>
              <a:xfrm>
                <a:off x="3124200" y="304800"/>
                <a:ext cx="2895600" cy="182880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9" name="Group 51"/>
              <p:cNvGrpSpPr/>
              <p:nvPr/>
            </p:nvGrpSpPr>
            <p:grpSpPr>
              <a:xfrm>
                <a:off x="3352800" y="381000"/>
                <a:ext cx="2438400" cy="1524000"/>
                <a:chOff x="1447800" y="2057400"/>
                <a:chExt cx="2438400" cy="1524000"/>
              </a:xfrm>
            </p:grpSpPr>
            <p:grpSp>
              <p:nvGrpSpPr>
                <p:cNvPr id="129" name="Group 21"/>
                <p:cNvGrpSpPr/>
                <p:nvPr/>
              </p:nvGrpSpPr>
              <p:grpSpPr>
                <a:xfrm>
                  <a:off x="1524000" y="2133600"/>
                  <a:ext cx="2362200" cy="1219200"/>
                  <a:chOff x="1219200" y="1905000"/>
                  <a:chExt cx="2362200" cy="1219200"/>
                </a:xfrm>
              </p:grpSpPr>
              <p:sp>
                <p:nvSpPr>
                  <p:cNvPr id="134" name="Oval 133"/>
                  <p:cNvSpPr/>
                  <p:nvPr/>
                </p:nvSpPr>
                <p:spPr>
                  <a:xfrm>
                    <a:off x="1447800" y="1905000"/>
                    <a:ext cx="76200" cy="76200"/>
                  </a:xfrm>
                  <a:prstGeom prst="ellipse">
                    <a:avLst/>
                  </a:prstGeom>
                  <a:noFill/>
                  <a:ln w="12700"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5" name="Oval 134"/>
                  <p:cNvSpPr/>
                  <p:nvPr/>
                </p:nvSpPr>
                <p:spPr>
                  <a:xfrm>
                    <a:off x="1600200" y="2057400"/>
                    <a:ext cx="76200" cy="76200"/>
                  </a:xfrm>
                  <a:prstGeom prst="ellipse">
                    <a:avLst/>
                  </a:prstGeom>
                  <a:noFill/>
                  <a:ln w="12700"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6" name="Oval 135"/>
                  <p:cNvSpPr/>
                  <p:nvPr/>
                </p:nvSpPr>
                <p:spPr>
                  <a:xfrm>
                    <a:off x="2667000" y="2438400"/>
                    <a:ext cx="76200" cy="76200"/>
                  </a:xfrm>
                  <a:prstGeom prst="ellipse">
                    <a:avLst/>
                  </a:prstGeom>
                  <a:noFill/>
                  <a:ln w="12700"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7" name="Oval 136"/>
                  <p:cNvSpPr/>
                  <p:nvPr/>
                </p:nvSpPr>
                <p:spPr>
                  <a:xfrm>
                    <a:off x="2362200" y="2895600"/>
                    <a:ext cx="76200" cy="76200"/>
                  </a:xfrm>
                  <a:prstGeom prst="ellipse">
                    <a:avLst/>
                  </a:prstGeom>
                  <a:noFill/>
                  <a:ln w="12700"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8" name="Oval 137"/>
                  <p:cNvSpPr/>
                  <p:nvPr/>
                </p:nvSpPr>
                <p:spPr>
                  <a:xfrm>
                    <a:off x="3505200" y="3048000"/>
                    <a:ext cx="76200" cy="76200"/>
                  </a:xfrm>
                  <a:prstGeom prst="ellipse">
                    <a:avLst/>
                  </a:prstGeom>
                  <a:noFill/>
                  <a:ln w="12700"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9" name="Oval 138"/>
                  <p:cNvSpPr/>
                  <p:nvPr/>
                </p:nvSpPr>
                <p:spPr>
                  <a:xfrm>
                    <a:off x="2590800" y="2743200"/>
                    <a:ext cx="76200" cy="76200"/>
                  </a:xfrm>
                  <a:prstGeom prst="ellipse">
                    <a:avLst/>
                  </a:prstGeom>
                  <a:noFill/>
                  <a:ln w="12700"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0" name="Oval 139"/>
                  <p:cNvSpPr/>
                  <p:nvPr/>
                </p:nvSpPr>
                <p:spPr>
                  <a:xfrm>
                    <a:off x="3429000" y="2057400"/>
                    <a:ext cx="76200" cy="76200"/>
                  </a:xfrm>
                  <a:prstGeom prst="ellipse">
                    <a:avLst/>
                  </a:prstGeom>
                  <a:noFill/>
                  <a:ln w="12700"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1" name="Oval 140"/>
                  <p:cNvSpPr/>
                  <p:nvPr/>
                </p:nvSpPr>
                <p:spPr>
                  <a:xfrm>
                    <a:off x="3352800" y="2286000"/>
                    <a:ext cx="76200" cy="76200"/>
                  </a:xfrm>
                  <a:prstGeom prst="ellipse">
                    <a:avLst/>
                  </a:prstGeom>
                  <a:noFill/>
                  <a:ln w="12700"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2" name="Oval 141"/>
                  <p:cNvSpPr/>
                  <p:nvPr/>
                </p:nvSpPr>
                <p:spPr>
                  <a:xfrm>
                    <a:off x="3200400" y="2057400"/>
                    <a:ext cx="76200" cy="76200"/>
                  </a:xfrm>
                  <a:prstGeom prst="ellipse">
                    <a:avLst/>
                  </a:prstGeom>
                  <a:noFill/>
                  <a:ln w="12700"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3" name="Oval 142"/>
                  <p:cNvSpPr/>
                  <p:nvPr/>
                </p:nvSpPr>
                <p:spPr>
                  <a:xfrm>
                    <a:off x="1219200" y="2057400"/>
                    <a:ext cx="76200" cy="76200"/>
                  </a:xfrm>
                  <a:prstGeom prst="ellipse">
                    <a:avLst/>
                  </a:prstGeom>
                  <a:noFill/>
                  <a:ln w="12700"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4" name="Oval 143"/>
                  <p:cNvSpPr/>
                  <p:nvPr/>
                </p:nvSpPr>
                <p:spPr>
                  <a:xfrm>
                    <a:off x="1447800" y="2286000"/>
                    <a:ext cx="76200" cy="76200"/>
                  </a:xfrm>
                  <a:prstGeom prst="ellipse">
                    <a:avLst/>
                  </a:prstGeom>
                  <a:noFill/>
                  <a:ln w="12700"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5" name="Oval 144"/>
                  <p:cNvSpPr/>
                  <p:nvPr/>
                </p:nvSpPr>
                <p:spPr>
                  <a:xfrm>
                    <a:off x="1752600" y="2209800"/>
                    <a:ext cx="76200" cy="76200"/>
                  </a:xfrm>
                  <a:prstGeom prst="ellipse">
                    <a:avLst/>
                  </a:prstGeom>
                  <a:noFill/>
                  <a:ln w="12700"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6" name="Oval 145"/>
                  <p:cNvSpPr/>
                  <p:nvPr/>
                </p:nvSpPr>
                <p:spPr>
                  <a:xfrm>
                    <a:off x="1905000" y="1981200"/>
                    <a:ext cx="76200" cy="76200"/>
                  </a:xfrm>
                  <a:prstGeom prst="ellipse">
                    <a:avLst/>
                  </a:prstGeom>
                  <a:noFill/>
                  <a:ln w="12700"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7" name="Oval 146"/>
                  <p:cNvSpPr/>
                  <p:nvPr/>
                </p:nvSpPr>
                <p:spPr>
                  <a:xfrm>
                    <a:off x="1905000" y="2514600"/>
                    <a:ext cx="76200" cy="76200"/>
                  </a:xfrm>
                  <a:prstGeom prst="ellipse">
                    <a:avLst/>
                  </a:prstGeom>
                  <a:noFill/>
                  <a:ln w="12700"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8" name="Oval 147"/>
                  <p:cNvSpPr/>
                  <p:nvPr/>
                </p:nvSpPr>
                <p:spPr>
                  <a:xfrm>
                    <a:off x="2133600" y="2133600"/>
                    <a:ext cx="76200" cy="76200"/>
                  </a:xfrm>
                  <a:prstGeom prst="ellipse">
                    <a:avLst/>
                  </a:prstGeom>
                  <a:noFill/>
                  <a:ln w="12700"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9" name="Oval 148"/>
                  <p:cNvSpPr/>
                  <p:nvPr/>
                </p:nvSpPr>
                <p:spPr>
                  <a:xfrm>
                    <a:off x="1600200" y="2438400"/>
                    <a:ext cx="76200" cy="76200"/>
                  </a:xfrm>
                  <a:prstGeom prst="ellipse">
                    <a:avLst/>
                  </a:prstGeom>
                  <a:noFill/>
                  <a:ln w="12700"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0" name="Oval 149"/>
                  <p:cNvSpPr/>
                  <p:nvPr/>
                </p:nvSpPr>
                <p:spPr>
                  <a:xfrm>
                    <a:off x="1905000" y="2362200"/>
                    <a:ext cx="76200" cy="76200"/>
                  </a:xfrm>
                  <a:prstGeom prst="ellipse">
                    <a:avLst/>
                  </a:prstGeom>
                  <a:noFill/>
                  <a:ln w="12700"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30" name="Oval 129"/>
                <p:cNvSpPr/>
                <p:nvPr/>
              </p:nvSpPr>
              <p:spPr>
                <a:xfrm>
                  <a:off x="1447800" y="3429000"/>
                  <a:ext cx="76200" cy="76200"/>
                </a:xfrm>
                <a:prstGeom prst="ellipse">
                  <a:avLst/>
                </a:prstGeom>
                <a:noFill/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1" name="Oval 130"/>
                <p:cNvSpPr/>
                <p:nvPr/>
              </p:nvSpPr>
              <p:spPr>
                <a:xfrm>
                  <a:off x="1600200" y="3429000"/>
                  <a:ext cx="76200" cy="76200"/>
                </a:xfrm>
                <a:prstGeom prst="ellipse">
                  <a:avLst/>
                </a:prstGeom>
                <a:noFill/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2" name="Oval 131"/>
                <p:cNvSpPr/>
                <p:nvPr/>
              </p:nvSpPr>
              <p:spPr>
                <a:xfrm>
                  <a:off x="1676400" y="3505200"/>
                  <a:ext cx="76200" cy="76200"/>
                </a:xfrm>
                <a:prstGeom prst="ellipse">
                  <a:avLst/>
                </a:prstGeom>
                <a:noFill/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Oval 132"/>
                <p:cNvSpPr/>
                <p:nvPr/>
              </p:nvSpPr>
              <p:spPr>
                <a:xfrm>
                  <a:off x="2743200" y="2057400"/>
                  <a:ext cx="76200" cy="76200"/>
                </a:xfrm>
                <a:prstGeom prst="ellipse">
                  <a:avLst/>
                </a:prstGeom>
                <a:noFill/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0" name="Group 74"/>
              <p:cNvGrpSpPr/>
              <p:nvPr/>
            </p:nvGrpSpPr>
            <p:grpSpPr>
              <a:xfrm>
                <a:off x="3276600" y="381000"/>
                <a:ext cx="2590800" cy="1524000"/>
                <a:chOff x="4800600" y="2133600"/>
                <a:chExt cx="2590800" cy="1524000"/>
              </a:xfrm>
            </p:grpSpPr>
            <p:sp>
              <p:nvSpPr>
                <p:cNvPr id="111" name="Oval 110"/>
                <p:cNvSpPr/>
                <p:nvPr/>
              </p:nvSpPr>
              <p:spPr>
                <a:xfrm>
                  <a:off x="5257800" y="2971800"/>
                  <a:ext cx="76200" cy="76200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Oval 111"/>
                <p:cNvSpPr/>
                <p:nvPr/>
              </p:nvSpPr>
              <p:spPr>
                <a:xfrm>
                  <a:off x="5410200" y="3124200"/>
                  <a:ext cx="76200" cy="76200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3" name="Oval 112"/>
                <p:cNvSpPr/>
                <p:nvPr/>
              </p:nvSpPr>
              <p:spPr>
                <a:xfrm>
                  <a:off x="5562600" y="2971800"/>
                  <a:ext cx="76200" cy="76200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Oval 113"/>
                <p:cNvSpPr/>
                <p:nvPr/>
              </p:nvSpPr>
              <p:spPr>
                <a:xfrm>
                  <a:off x="5562600" y="3276600"/>
                  <a:ext cx="76200" cy="76200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Oval 114"/>
                <p:cNvSpPr/>
                <p:nvPr/>
              </p:nvSpPr>
              <p:spPr>
                <a:xfrm>
                  <a:off x="5181600" y="2133600"/>
                  <a:ext cx="76200" cy="76200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Oval 115"/>
                <p:cNvSpPr/>
                <p:nvPr/>
              </p:nvSpPr>
              <p:spPr>
                <a:xfrm>
                  <a:off x="5410200" y="3352800"/>
                  <a:ext cx="76200" cy="76200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Oval 116"/>
                <p:cNvSpPr/>
                <p:nvPr/>
              </p:nvSpPr>
              <p:spPr>
                <a:xfrm>
                  <a:off x="5715000" y="3505200"/>
                  <a:ext cx="76200" cy="76200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8" name="Oval 117"/>
                <p:cNvSpPr/>
                <p:nvPr/>
              </p:nvSpPr>
              <p:spPr>
                <a:xfrm>
                  <a:off x="5257800" y="3200400"/>
                  <a:ext cx="76200" cy="76200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9" name="Oval 118"/>
                <p:cNvSpPr/>
                <p:nvPr/>
              </p:nvSpPr>
              <p:spPr>
                <a:xfrm>
                  <a:off x="4953000" y="2286000"/>
                  <a:ext cx="76200" cy="76200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0" name="Oval 119"/>
                <p:cNvSpPr/>
                <p:nvPr/>
              </p:nvSpPr>
              <p:spPr>
                <a:xfrm>
                  <a:off x="5181600" y="2362200"/>
                  <a:ext cx="76200" cy="76200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1" name="Oval 120"/>
                <p:cNvSpPr/>
                <p:nvPr/>
              </p:nvSpPr>
              <p:spPr>
                <a:xfrm>
                  <a:off x="6858000" y="2971800"/>
                  <a:ext cx="76200" cy="76200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2" name="Oval 121"/>
                <p:cNvSpPr/>
                <p:nvPr/>
              </p:nvSpPr>
              <p:spPr>
                <a:xfrm>
                  <a:off x="4800600" y="3581400"/>
                  <a:ext cx="76200" cy="76200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3" name="Oval 122"/>
                <p:cNvSpPr/>
                <p:nvPr/>
              </p:nvSpPr>
              <p:spPr>
                <a:xfrm>
                  <a:off x="6934200" y="3276600"/>
                  <a:ext cx="76200" cy="76200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4" name="Oval 123"/>
                <p:cNvSpPr/>
                <p:nvPr/>
              </p:nvSpPr>
              <p:spPr>
                <a:xfrm>
                  <a:off x="6781800" y="3200400"/>
                  <a:ext cx="76200" cy="76200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5" name="Oval 124"/>
                <p:cNvSpPr/>
                <p:nvPr/>
              </p:nvSpPr>
              <p:spPr>
                <a:xfrm>
                  <a:off x="7315200" y="3429000"/>
                  <a:ext cx="76200" cy="76200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6" name="Oval 125"/>
                <p:cNvSpPr/>
                <p:nvPr/>
              </p:nvSpPr>
              <p:spPr>
                <a:xfrm>
                  <a:off x="7162800" y="2209800"/>
                  <a:ext cx="76200" cy="76200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7" name="Oval 126"/>
                <p:cNvSpPr/>
                <p:nvPr/>
              </p:nvSpPr>
              <p:spPr>
                <a:xfrm>
                  <a:off x="6172200" y="2743200"/>
                  <a:ext cx="76200" cy="76200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8" name="Oval 127"/>
                <p:cNvSpPr/>
                <p:nvPr/>
              </p:nvSpPr>
              <p:spPr>
                <a:xfrm>
                  <a:off x="5715000" y="3429000"/>
                  <a:ext cx="76200" cy="76200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51" name="Oval 150"/>
            <p:cNvSpPr/>
            <p:nvPr/>
          </p:nvSpPr>
          <p:spPr>
            <a:xfrm>
              <a:off x="3581400" y="5257800"/>
              <a:ext cx="457200" cy="381000"/>
            </a:xfrm>
            <a:prstGeom prst="ellipse">
              <a:avLst/>
            </a:prstGeom>
            <a:noFill/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/>
            <p:cNvSpPr/>
            <p:nvPr/>
          </p:nvSpPr>
          <p:spPr>
            <a:xfrm>
              <a:off x="4953000" y="5791200"/>
              <a:ext cx="457200" cy="381000"/>
            </a:xfrm>
            <a:prstGeom prst="ellipse">
              <a:avLst/>
            </a:prstGeom>
            <a:noFill/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/>
            <p:cNvSpPr/>
            <p:nvPr/>
          </p:nvSpPr>
          <p:spPr>
            <a:xfrm>
              <a:off x="5181600" y="5257800"/>
              <a:ext cx="457200" cy="381000"/>
            </a:xfrm>
            <a:prstGeom prst="ellipse">
              <a:avLst/>
            </a:prstGeom>
            <a:noFill/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/>
            <p:cNvSpPr/>
            <p:nvPr/>
          </p:nvSpPr>
          <p:spPr>
            <a:xfrm>
              <a:off x="3810000" y="5867400"/>
              <a:ext cx="457200" cy="381000"/>
            </a:xfrm>
            <a:prstGeom prst="ellipse">
              <a:avLst/>
            </a:prstGeom>
            <a:noFill/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/>
            <p:cNvSpPr/>
            <p:nvPr/>
          </p:nvSpPr>
          <p:spPr>
            <a:xfrm>
              <a:off x="3505200" y="6019800"/>
              <a:ext cx="457200" cy="381000"/>
            </a:xfrm>
            <a:prstGeom prst="ellipse">
              <a:avLst/>
            </a:prstGeom>
            <a:noFill/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Oval 155"/>
            <p:cNvSpPr/>
            <p:nvPr/>
          </p:nvSpPr>
          <p:spPr>
            <a:xfrm>
              <a:off x="4495800" y="5486400"/>
              <a:ext cx="457200" cy="381000"/>
            </a:xfrm>
            <a:prstGeom prst="ellipse">
              <a:avLst/>
            </a:prstGeom>
            <a:noFill/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Oval 156"/>
            <p:cNvSpPr/>
            <p:nvPr/>
          </p:nvSpPr>
          <p:spPr>
            <a:xfrm>
              <a:off x="4114800" y="6019800"/>
              <a:ext cx="457200" cy="381000"/>
            </a:xfrm>
            <a:prstGeom prst="ellipse">
              <a:avLst/>
            </a:prstGeom>
            <a:noFill/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Oval 157"/>
            <p:cNvSpPr/>
            <p:nvPr/>
          </p:nvSpPr>
          <p:spPr>
            <a:xfrm>
              <a:off x="4114800" y="5410200"/>
              <a:ext cx="457200" cy="381000"/>
            </a:xfrm>
            <a:prstGeom prst="ellipse">
              <a:avLst/>
            </a:prstGeom>
            <a:noFill/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Oval 158"/>
            <p:cNvSpPr/>
            <p:nvPr/>
          </p:nvSpPr>
          <p:spPr>
            <a:xfrm>
              <a:off x="4419600" y="5791200"/>
              <a:ext cx="457200" cy="381000"/>
            </a:xfrm>
            <a:prstGeom prst="ellipse">
              <a:avLst/>
            </a:prstGeom>
            <a:noFill/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Oval 159"/>
            <p:cNvSpPr/>
            <p:nvPr/>
          </p:nvSpPr>
          <p:spPr>
            <a:xfrm>
              <a:off x="5257800" y="5943600"/>
              <a:ext cx="457200" cy="381000"/>
            </a:xfrm>
            <a:prstGeom prst="ellipse">
              <a:avLst/>
            </a:prstGeom>
            <a:noFill/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Oval 160"/>
            <p:cNvSpPr/>
            <p:nvPr/>
          </p:nvSpPr>
          <p:spPr>
            <a:xfrm>
              <a:off x="4114800" y="5257800"/>
              <a:ext cx="457200" cy="381000"/>
            </a:xfrm>
            <a:prstGeom prst="ellipse">
              <a:avLst/>
            </a:prstGeom>
            <a:noFill/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Oval 161"/>
            <p:cNvSpPr/>
            <p:nvPr/>
          </p:nvSpPr>
          <p:spPr>
            <a:xfrm>
              <a:off x="4419600" y="5181600"/>
              <a:ext cx="457200" cy="381000"/>
            </a:xfrm>
            <a:prstGeom prst="ellipse">
              <a:avLst/>
            </a:prstGeom>
            <a:noFill/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Oval 162"/>
            <p:cNvSpPr/>
            <p:nvPr/>
          </p:nvSpPr>
          <p:spPr>
            <a:xfrm>
              <a:off x="3733800" y="5562600"/>
              <a:ext cx="457200" cy="381000"/>
            </a:xfrm>
            <a:prstGeom prst="ellipse">
              <a:avLst/>
            </a:prstGeom>
            <a:noFill/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Oval 163"/>
            <p:cNvSpPr/>
            <p:nvPr/>
          </p:nvSpPr>
          <p:spPr>
            <a:xfrm>
              <a:off x="4038600" y="5562600"/>
              <a:ext cx="457200" cy="381000"/>
            </a:xfrm>
            <a:prstGeom prst="ellipse">
              <a:avLst/>
            </a:prstGeom>
            <a:noFill/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Oval 164"/>
            <p:cNvSpPr/>
            <p:nvPr/>
          </p:nvSpPr>
          <p:spPr>
            <a:xfrm>
              <a:off x="3429000" y="5791200"/>
              <a:ext cx="762000" cy="609600"/>
            </a:xfrm>
            <a:prstGeom prst="ellipse">
              <a:avLst/>
            </a:prstGeom>
            <a:noFill/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Oval 165"/>
            <p:cNvSpPr/>
            <p:nvPr/>
          </p:nvSpPr>
          <p:spPr>
            <a:xfrm>
              <a:off x="4876800" y="5715000"/>
              <a:ext cx="838200" cy="685800"/>
            </a:xfrm>
            <a:prstGeom prst="ellipse">
              <a:avLst/>
            </a:prstGeom>
            <a:noFill/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Oval 166"/>
            <p:cNvSpPr/>
            <p:nvPr/>
          </p:nvSpPr>
          <p:spPr>
            <a:xfrm>
              <a:off x="4648200" y="5181600"/>
              <a:ext cx="990600" cy="838200"/>
            </a:xfrm>
            <a:prstGeom prst="ellipse">
              <a:avLst/>
            </a:prstGeom>
            <a:noFill/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Oval 167"/>
            <p:cNvSpPr/>
            <p:nvPr/>
          </p:nvSpPr>
          <p:spPr>
            <a:xfrm>
              <a:off x="3505200" y="5181600"/>
              <a:ext cx="838200" cy="685800"/>
            </a:xfrm>
            <a:prstGeom prst="ellipse">
              <a:avLst/>
            </a:prstGeom>
            <a:noFill/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Oval 168"/>
            <p:cNvSpPr/>
            <p:nvPr/>
          </p:nvSpPr>
          <p:spPr>
            <a:xfrm>
              <a:off x="4038600" y="5715000"/>
              <a:ext cx="838200" cy="685800"/>
            </a:xfrm>
            <a:prstGeom prst="ellipse">
              <a:avLst/>
            </a:prstGeom>
            <a:noFill/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70" name="Straight Arrow Connector 169"/>
          <p:cNvCxnSpPr/>
          <p:nvPr/>
        </p:nvCxnSpPr>
        <p:spPr>
          <a:xfrm>
            <a:off x="2362200" y="4724400"/>
            <a:ext cx="685800" cy="6096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/>
          <p:cNvCxnSpPr/>
          <p:nvPr/>
        </p:nvCxnSpPr>
        <p:spPr>
          <a:xfrm flipH="1">
            <a:off x="6324600" y="4724400"/>
            <a:ext cx="762000" cy="6096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7" name="Title 4"/>
          <p:cNvSpPr txBox="1">
            <a:spLocks/>
          </p:cNvSpPr>
          <p:nvPr/>
        </p:nvSpPr>
        <p:spPr>
          <a:xfrm>
            <a:off x="228600" y="0"/>
            <a:ext cx="2667000" cy="83820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SaTScan/GAM</a:t>
            </a:r>
          </a:p>
        </p:txBody>
      </p:sp>
      <p:sp>
        <p:nvSpPr>
          <p:cNvPr id="178" name="Title 4"/>
          <p:cNvSpPr txBox="1">
            <a:spLocks/>
          </p:cNvSpPr>
          <p:nvPr/>
        </p:nvSpPr>
        <p:spPr>
          <a:xfrm>
            <a:off x="6248400" y="304800"/>
            <a:ext cx="2667000" cy="83820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Bernoulli Method</a:t>
            </a:r>
          </a:p>
        </p:txBody>
      </p:sp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9300" y="1447800"/>
            <a:ext cx="5105400" cy="401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54" name="Group 253"/>
          <p:cNvGrpSpPr/>
          <p:nvPr/>
        </p:nvGrpSpPr>
        <p:grpSpPr>
          <a:xfrm>
            <a:off x="1524000" y="1371600"/>
            <a:ext cx="6096000" cy="4267200"/>
            <a:chOff x="1600200" y="1371600"/>
            <a:chExt cx="6096000" cy="4267200"/>
          </a:xfrm>
        </p:grpSpPr>
        <p:grpSp>
          <p:nvGrpSpPr>
            <p:cNvPr id="232" name="Group 231"/>
            <p:cNvGrpSpPr/>
            <p:nvPr/>
          </p:nvGrpSpPr>
          <p:grpSpPr>
            <a:xfrm>
              <a:off x="1600200" y="1371600"/>
              <a:ext cx="6096000" cy="4267200"/>
              <a:chOff x="1600200" y="1371600"/>
              <a:chExt cx="6096000" cy="4267200"/>
            </a:xfrm>
          </p:grpSpPr>
          <p:sp>
            <p:nvSpPr>
              <p:cNvPr id="233" name="Rectangle 232"/>
              <p:cNvSpPr/>
              <p:nvPr/>
            </p:nvSpPr>
            <p:spPr>
              <a:xfrm>
                <a:off x="1600200" y="1371600"/>
                <a:ext cx="6096000" cy="426720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4" name="Oval 233"/>
              <p:cNvSpPr/>
              <p:nvPr/>
            </p:nvSpPr>
            <p:spPr>
              <a:xfrm>
                <a:off x="2967789" y="2082800"/>
                <a:ext cx="160421" cy="177800"/>
              </a:xfrm>
              <a:prstGeom prst="ellipse">
                <a:avLst/>
              </a:prstGeom>
              <a:noFill/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5" name="Oval 234"/>
              <p:cNvSpPr/>
              <p:nvPr/>
            </p:nvSpPr>
            <p:spPr>
              <a:xfrm>
                <a:off x="2646947" y="2616200"/>
                <a:ext cx="160421" cy="177800"/>
              </a:xfrm>
              <a:prstGeom prst="ellipse">
                <a:avLst/>
              </a:prstGeom>
              <a:noFill/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6" name="Oval 235"/>
              <p:cNvSpPr/>
              <p:nvPr/>
            </p:nvSpPr>
            <p:spPr>
              <a:xfrm>
                <a:off x="3288631" y="2438400"/>
                <a:ext cx="160421" cy="177800"/>
              </a:xfrm>
              <a:prstGeom prst="ellipse">
                <a:avLst/>
              </a:prstGeom>
              <a:noFill/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7" name="Oval 236"/>
              <p:cNvSpPr/>
              <p:nvPr/>
            </p:nvSpPr>
            <p:spPr>
              <a:xfrm>
                <a:off x="3609474" y="1905000"/>
                <a:ext cx="160421" cy="177800"/>
              </a:xfrm>
              <a:prstGeom prst="ellipse">
                <a:avLst/>
              </a:prstGeom>
              <a:noFill/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8" name="Oval 237"/>
              <p:cNvSpPr/>
              <p:nvPr/>
            </p:nvSpPr>
            <p:spPr>
              <a:xfrm>
                <a:off x="3609474" y="3149600"/>
                <a:ext cx="160421" cy="177800"/>
              </a:xfrm>
              <a:prstGeom prst="ellipse">
                <a:avLst/>
              </a:prstGeom>
              <a:noFill/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9" name="Oval 238"/>
              <p:cNvSpPr/>
              <p:nvPr/>
            </p:nvSpPr>
            <p:spPr>
              <a:xfrm>
                <a:off x="2967789" y="2971800"/>
                <a:ext cx="160421" cy="177800"/>
              </a:xfrm>
              <a:prstGeom prst="ellipse">
                <a:avLst/>
              </a:prstGeom>
              <a:noFill/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0" name="Oval 239"/>
              <p:cNvSpPr/>
              <p:nvPr/>
            </p:nvSpPr>
            <p:spPr>
              <a:xfrm>
                <a:off x="3609474" y="2794000"/>
                <a:ext cx="160421" cy="177800"/>
              </a:xfrm>
              <a:prstGeom prst="ellipse">
                <a:avLst/>
              </a:prstGeom>
              <a:noFill/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1" name="Oval 240"/>
              <p:cNvSpPr/>
              <p:nvPr/>
            </p:nvSpPr>
            <p:spPr>
              <a:xfrm>
                <a:off x="2807368" y="3505200"/>
                <a:ext cx="160421" cy="177800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2" name="Oval 241"/>
              <p:cNvSpPr/>
              <p:nvPr/>
            </p:nvSpPr>
            <p:spPr>
              <a:xfrm>
                <a:off x="3128210" y="3860800"/>
                <a:ext cx="160421" cy="177800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3" name="Oval 242"/>
              <p:cNvSpPr/>
              <p:nvPr/>
            </p:nvSpPr>
            <p:spPr>
              <a:xfrm>
                <a:off x="3449053" y="3505200"/>
                <a:ext cx="160421" cy="177800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4" name="Oval 243"/>
              <p:cNvSpPr/>
              <p:nvPr/>
            </p:nvSpPr>
            <p:spPr>
              <a:xfrm>
                <a:off x="3449053" y="4216400"/>
                <a:ext cx="160421" cy="177800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5" name="Oval 244"/>
              <p:cNvSpPr/>
              <p:nvPr/>
            </p:nvSpPr>
            <p:spPr>
              <a:xfrm>
                <a:off x="3128210" y="4394200"/>
                <a:ext cx="160421" cy="177800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6" name="Oval 245"/>
              <p:cNvSpPr/>
              <p:nvPr/>
            </p:nvSpPr>
            <p:spPr>
              <a:xfrm>
                <a:off x="3769895" y="4749800"/>
                <a:ext cx="160421" cy="177800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7" name="Oval 246"/>
              <p:cNvSpPr/>
              <p:nvPr/>
            </p:nvSpPr>
            <p:spPr>
              <a:xfrm>
                <a:off x="2807368" y="4038600"/>
                <a:ext cx="160421" cy="177800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8" name="Oval 247"/>
              <p:cNvSpPr/>
              <p:nvPr/>
            </p:nvSpPr>
            <p:spPr>
              <a:xfrm>
                <a:off x="6176211" y="3505200"/>
                <a:ext cx="160421" cy="177800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9" name="Oval 248"/>
              <p:cNvSpPr/>
              <p:nvPr/>
            </p:nvSpPr>
            <p:spPr>
              <a:xfrm>
                <a:off x="6336632" y="4216400"/>
                <a:ext cx="160421" cy="177800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0" name="Oval 249"/>
              <p:cNvSpPr/>
              <p:nvPr/>
            </p:nvSpPr>
            <p:spPr>
              <a:xfrm>
                <a:off x="6015790" y="4038600"/>
                <a:ext cx="160421" cy="177800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1" name="Oval 250"/>
              <p:cNvSpPr/>
              <p:nvPr/>
            </p:nvSpPr>
            <p:spPr>
              <a:xfrm>
                <a:off x="3769895" y="4572000"/>
                <a:ext cx="160421" cy="177800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52" name="TextBox 251"/>
            <p:cNvSpPr txBox="1"/>
            <p:nvPr/>
          </p:nvSpPr>
          <p:spPr>
            <a:xfrm>
              <a:off x="6172200" y="1447800"/>
              <a:ext cx="1447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p &lt; 0.05</a:t>
              </a:r>
              <a:endParaRPr lang="en-US" sz="2800" b="1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1" dur="indefinite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2" dur="indefinite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4" dur="indefinite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5" dur="indefinite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7" dur="indefinite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8" dur="indefinite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0" dur="indefinite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1" dur="indefinite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3" dur="indefinite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4" dur="indefinite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/>
      <p:bldP spid="105" grpId="0"/>
      <p:bldP spid="106" grpId="0"/>
      <p:bldP spid="106" grpId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1833</TotalTime>
  <Words>1306</Words>
  <Application>Microsoft Office PowerPoint</Application>
  <PresentationFormat>On-screen Show (4:3)</PresentationFormat>
  <Paragraphs>206</Paragraphs>
  <Slides>30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Paper</vt:lpstr>
      <vt:lpstr>An Epidemiological Method For An Ecological Question</vt:lpstr>
      <vt:lpstr>Slide 2</vt:lpstr>
      <vt:lpstr>Introduction</vt:lpstr>
      <vt:lpstr>Slide 4</vt:lpstr>
      <vt:lpstr>Slide 5</vt:lpstr>
      <vt:lpstr>Slide 6</vt:lpstr>
      <vt:lpstr>Slide 7</vt:lpstr>
      <vt:lpstr>A Potential Solution</vt:lpstr>
      <vt:lpstr>Slide 9</vt:lpstr>
      <vt:lpstr>Slide 10</vt:lpstr>
      <vt:lpstr>Project Experiment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Epidemiological Method For An Ecological Question?</dc:title>
  <dc:creator>Heidi</dc:creator>
  <cp:lastModifiedBy>exf107</cp:lastModifiedBy>
  <cp:revision>155</cp:revision>
  <dcterms:created xsi:type="dcterms:W3CDTF">2013-05-01T11:15:57Z</dcterms:created>
  <dcterms:modified xsi:type="dcterms:W3CDTF">2013-05-07T19:22:37Z</dcterms:modified>
</cp:coreProperties>
</file>