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2"/>
  </p:notesMasterIdLst>
  <p:sldIdLst>
    <p:sldId id="256" r:id="rId2"/>
    <p:sldId id="257" r:id="rId3"/>
    <p:sldId id="258" r:id="rId4"/>
    <p:sldId id="259" r:id="rId5"/>
    <p:sldId id="266" r:id="rId6"/>
    <p:sldId id="272" r:id="rId7"/>
    <p:sldId id="277" r:id="rId8"/>
    <p:sldId id="287" r:id="rId9"/>
    <p:sldId id="280" r:id="rId10"/>
    <p:sldId id="282" r:id="rId11"/>
    <p:sldId id="281" r:id="rId12"/>
    <p:sldId id="267" r:id="rId13"/>
    <p:sldId id="269" r:id="rId14"/>
    <p:sldId id="275" r:id="rId15"/>
    <p:sldId id="268" r:id="rId16"/>
    <p:sldId id="278" r:id="rId17"/>
    <p:sldId id="284" r:id="rId18"/>
    <p:sldId id="279" r:id="rId19"/>
    <p:sldId id="273" r:id="rId20"/>
    <p:sldId id="271" r:id="rId21"/>
    <p:sldId id="283" r:id="rId22"/>
    <p:sldId id="285" r:id="rId23"/>
    <p:sldId id="260" r:id="rId24"/>
    <p:sldId id="288" r:id="rId25"/>
    <p:sldId id="289" r:id="rId26"/>
    <p:sldId id="261" r:id="rId27"/>
    <p:sldId id="263" r:id="rId28"/>
    <p:sldId id="264" r:id="rId29"/>
    <p:sldId id="265"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EB171-3A66-7747-9965-BEA15B04F56A}" v="206" dt="2021-05-03T02:13:10.072"/>
    <p1510:client id="{5E4111F4-8F70-9149-9018-8B177606254B}" v="1" dt="2021-05-03T02:19:39.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8"/>
    <p:restoredTop sz="71429"/>
  </p:normalViewPr>
  <p:slideViewPr>
    <p:cSldViewPr snapToGrid="0" snapToObjects="1">
      <p:cViewPr varScale="1">
        <p:scale>
          <a:sx n="89" d="100"/>
          <a:sy n="89" d="100"/>
        </p:scale>
        <p:origin x="20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tman, Chamille" userId="3847dfbf-5fa0-46ae-9669-e1f1981968eb" providerId="ADAL" clId="{5E4111F4-8F70-9149-9018-8B177606254B}"/>
    <pc:docChg chg="custSel addSld modSld sldOrd">
      <pc:chgData name="Hartman, Chamille" userId="3847dfbf-5fa0-46ae-9669-e1f1981968eb" providerId="ADAL" clId="{5E4111F4-8F70-9149-9018-8B177606254B}" dt="2021-05-03T13:12:00.201" v="2071" actId="20577"/>
      <pc:docMkLst>
        <pc:docMk/>
      </pc:docMkLst>
      <pc:sldChg chg="modSp mod modNotesTx">
        <pc:chgData name="Hartman, Chamille" userId="3847dfbf-5fa0-46ae-9669-e1f1981968eb" providerId="ADAL" clId="{5E4111F4-8F70-9149-9018-8B177606254B}" dt="2021-05-03T12:28:27.299" v="68" actId="20577"/>
        <pc:sldMkLst>
          <pc:docMk/>
          <pc:sldMk cId="3665086080" sldId="256"/>
        </pc:sldMkLst>
        <pc:spChg chg="mod">
          <ac:chgData name="Hartman, Chamille" userId="3847dfbf-5fa0-46ae-9669-e1f1981968eb" providerId="ADAL" clId="{5E4111F4-8F70-9149-9018-8B177606254B}" dt="2021-05-03T02:19:49.350" v="1" actId="207"/>
          <ac:spMkLst>
            <pc:docMk/>
            <pc:sldMk cId="3665086080" sldId="256"/>
            <ac:spMk id="2" creationId="{68AA9489-A563-4B42-91C9-7CD6D9303E64}"/>
          </ac:spMkLst>
        </pc:spChg>
      </pc:sldChg>
      <pc:sldChg chg="modNotesTx">
        <pc:chgData name="Hartman, Chamille" userId="3847dfbf-5fa0-46ae-9669-e1f1981968eb" providerId="ADAL" clId="{5E4111F4-8F70-9149-9018-8B177606254B}" dt="2021-05-03T12:30:21.456" v="101" actId="20577"/>
        <pc:sldMkLst>
          <pc:docMk/>
          <pc:sldMk cId="953850930" sldId="257"/>
        </pc:sldMkLst>
      </pc:sldChg>
      <pc:sldChg chg="modNotesTx">
        <pc:chgData name="Hartman, Chamille" userId="3847dfbf-5fa0-46ae-9669-e1f1981968eb" providerId="ADAL" clId="{5E4111F4-8F70-9149-9018-8B177606254B}" dt="2021-05-03T12:31:15.059" v="141" actId="20577"/>
        <pc:sldMkLst>
          <pc:docMk/>
          <pc:sldMk cId="898901114" sldId="259"/>
        </pc:sldMkLst>
      </pc:sldChg>
      <pc:sldChg chg="modNotesTx">
        <pc:chgData name="Hartman, Chamille" userId="3847dfbf-5fa0-46ae-9669-e1f1981968eb" providerId="ADAL" clId="{5E4111F4-8F70-9149-9018-8B177606254B}" dt="2021-05-03T12:39:48.485" v="747" actId="20577"/>
        <pc:sldMkLst>
          <pc:docMk/>
          <pc:sldMk cId="3430119085" sldId="266"/>
        </pc:sldMkLst>
      </pc:sldChg>
      <pc:sldChg chg="modNotesTx">
        <pc:chgData name="Hartman, Chamille" userId="3847dfbf-5fa0-46ae-9669-e1f1981968eb" providerId="ADAL" clId="{5E4111F4-8F70-9149-9018-8B177606254B}" dt="2021-05-03T13:05:33.400" v="1846" actId="20577"/>
        <pc:sldMkLst>
          <pc:docMk/>
          <pc:sldMk cId="718463624" sldId="269"/>
        </pc:sldMkLst>
      </pc:sldChg>
      <pc:sldChg chg="modNotesTx">
        <pc:chgData name="Hartman, Chamille" userId="3847dfbf-5fa0-46ae-9669-e1f1981968eb" providerId="ADAL" clId="{5E4111F4-8F70-9149-9018-8B177606254B}" dt="2021-05-03T12:42:07.992" v="845" actId="20577"/>
        <pc:sldMkLst>
          <pc:docMk/>
          <pc:sldMk cId="1211815323" sldId="272"/>
        </pc:sldMkLst>
      </pc:sldChg>
      <pc:sldChg chg="modNotesTx">
        <pc:chgData name="Hartman, Chamille" userId="3847dfbf-5fa0-46ae-9669-e1f1981968eb" providerId="ADAL" clId="{5E4111F4-8F70-9149-9018-8B177606254B}" dt="2021-05-03T13:12:00.201" v="2071" actId="20577"/>
        <pc:sldMkLst>
          <pc:docMk/>
          <pc:sldMk cId="2761446513" sldId="273"/>
        </pc:sldMkLst>
      </pc:sldChg>
      <pc:sldChg chg="ord">
        <pc:chgData name="Hartman, Chamille" userId="3847dfbf-5fa0-46ae-9669-e1f1981968eb" providerId="ADAL" clId="{5E4111F4-8F70-9149-9018-8B177606254B}" dt="2021-05-03T13:08:05.299" v="1851" actId="20578"/>
        <pc:sldMkLst>
          <pc:docMk/>
          <pc:sldMk cId="1448868176" sldId="274"/>
        </pc:sldMkLst>
      </pc:sldChg>
      <pc:sldChg chg="modNotesTx">
        <pc:chgData name="Hartman, Chamille" userId="3847dfbf-5fa0-46ae-9669-e1f1981968eb" providerId="ADAL" clId="{5E4111F4-8F70-9149-9018-8B177606254B}" dt="2021-05-03T13:05:46.947" v="1850" actId="20577"/>
        <pc:sldMkLst>
          <pc:docMk/>
          <pc:sldMk cId="1309564690" sldId="275"/>
        </pc:sldMkLst>
      </pc:sldChg>
      <pc:sldChg chg="modNotesTx">
        <pc:chgData name="Hartman, Chamille" userId="3847dfbf-5fa0-46ae-9669-e1f1981968eb" providerId="ADAL" clId="{5E4111F4-8F70-9149-9018-8B177606254B}" dt="2021-05-03T12:44:07.604" v="916" actId="20577"/>
        <pc:sldMkLst>
          <pc:docMk/>
          <pc:sldMk cId="3711276982" sldId="277"/>
        </pc:sldMkLst>
      </pc:sldChg>
      <pc:sldChg chg="modNotesTx">
        <pc:chgData name="Hartman, Chamille" userId="3847dfbf-5fa0-46ae-9669-e1f1981968eb" providerId="ADAL" clId="{5E4111F4-8F70-9149-9018-8B177606254B}" dt="2021-05-03T13:09:04.457" v="1871" actId="20577"/>
        <pc:sldMkLst>
          <pc:docMk/>
          <pc:sldMk cId="1635274666" sldId="279"/>
        </pc:sldMkLst>
      </pc:sldChg>
      <pc:sldChg chg="modNotesTx">
        <pc:chgData name="Hartman, Chamille" userId="3847dfbf-5fa0-46ae-9669-e1f1981968eb" providerId="ADAL" clId="{5E4111F4-8F70-9149-9018-8B177606254B}" dt="2021-05-03T12:57:20.129" v="1488" actId="20577"/>
        <pc:sldMkLst>
          <pc:docMk/>
          <pc:sldMk cId="3291276146" sldId="280"/>
        </pc:sldMkLst>
      </pc:sldChg>
      <pc:sldChg chg="modNotesTx">
        <pc:chgData name="Hartman, Chamille" userId="3847dfbf-5fa0-46ae-9669-e1f1981968eb" providerId="ADAL" clId="{5E4111F4-8F70-9149-9018-8B177606254B}" dt="2021-05-03T13:05:05.568" v="1845" actId="20577"/>
        <pc:sldMkLst>
          <pc:docMk/>
          <pc:sldMk cId="1860429092" sldId="281"/>
        </pc:sldMkLst>
      </pc:sldChg>
      <pc:sldChg chg="modNotesTx">
        <pc:chgData name="Hartman, Chamille" userId="3847dfbf-5fa0-46ae-9669-e1f1981968eb" providerId="ADAL" clId="{5E4111F4-8F70-9149-9018-8B177606254B}" dt="2021-05-03T13:04:57.521" v="1844" actId="20577"/>
        <pc:sldMkLst>
          <pc:docMk/>
          <pc:sldMk cId="848033686" sldId="282"/>
        </pc:sldMkLst>
      </pc:sldChg>
      <pc:sldChg chg="modNotesTx">
        <pc:chgData name="Hartman, Chamille" userId="3847dfbf-5fa0-46ae-9669-e1f1981968eb" providerId="ADAL" clId="{5E4111F4-8F70-9149-9018-8B177606254B}" dt="2021-05-03T12:54:12.170" v="1398" actId="20577"/>
        <pc:sldMkLst>
          <pc:docMk/>
          <pc:sldMk cId="2607230854" sldId="287"/>
        </pc:sldMkLst>
      </pc:sldChg>
      <pc:sldChg chg="addSp delSp modSp add mod">
        <pc:chgData name="Hartman, Chamille" userId="3847dfbf-5fa0-46ae-9669-e1f1981968eb" providerId="ADAL" clId="{5E4111F4-8F70-9149-9018-8B177606254B}" dt="2021-05-03T13:08:28.673" v="1854" actId="478"/>
        <pc:sldMkLst>
          <pc:docMk/>
          <pc:sldMk cId="574345661" sldId="289"/>
        </pc:sldMkLst>
        <pc:spChg chg="del">
          <ac:chgData name="Hartman, Chamille" userId="3847dfbf-5fa0-46ae-9669-e1f1981968eb" providerId="ADAL" clId="{5E4111F4-8F70-9149-9018-8B177606254B}" dt="2021-05-03T13:08:25.725" v="1853" actId="478"/>
          <ac:spMkLst>
            <pc:docMk/>
            <pc:sldMk cId="574345661" sldId="289"/>
            <ac:spMk id="2" creationId="{40D5D196-A994-954A-A461-8B4441ADE8BE}"/>
          </ac:spMkLst>
        </pc:spChg>
        <pc:spChg chg="add del mod">
          <ac:chgData name="Hartman, Chamille" userId="3847dfbf-5fa0-46ae-9669-e1f1981968eb" providerId="ADAL" clId="{5E4111F4-8F70-9149-9018-8B177606254B}" dt="2021-05-03T13:08:28.673" v="1854" actId="478"/>
          <ac:spMkLst>
            <pc:docMk/>
            <pc:sldMk cId="574345661" sldId="289"/>
            <ac:spMk id="4" creationId="{1C2AE248-A4C8-0D47-87CE-140513ECBA3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C6A03-EB5A-A14D-95AF-CA3EC417CABA}" type="doc">
      <dgm:prSet loTypeId="urn:microsoft.com/office/officeart/2005/8/layout/pyramid2" loCatId="" qsTypeId="urn:microsoft.com/office/officeart/2005/8/quickstyle/simple1" qsCatId="simple" csTypeId="urn:microsoft.com/office/officeart/2005/8/colors/accent1_2" csCatId="accent1" phldr="1"/>
      <dgm:spPr/>
    </dgm:pt>
    <dgm:pt modelId="{9596E871-37C5-B646-A667-E0A66F33A931}">
      <dgm:prSet phldrT="[Text]"/>
      <dgm:spPr/>
      <dgm:t>
        <a:bodyPr/>
        <a:lstStyle/>
        <a:p>
          <a:r>
            <a:rPr lang="en-US" dirty="0"/>
            <a:t>Executive Order</a:t>
          </a:r>
        </a:p>
      </dgm:t>
    </dgm:pt>
    <dgm:pt modelId="{EEB0AAAD-B916-A447-9032-B07AC34CDDD7}" type="parTrans" cxnId="{1CFE0CD4-14D5-0F40-AAA0-5DB5749DA122}">
      <dgm:prSet/>
      <dgm:spPr/>
      <dgm:t>
        <a:bodyPr/>
        <a:lstStyle/>
        <a:p>
          <a:endParaRPr lang="en-US"/>
        </a:p>
      </dgm:t>
    </dgm:pt>
    <dgm:pt modelId="{73594EF2-ED6B-3346-A8AB-AE8AC7A65D79}" type="sibTrans" cxnId="{1CFE0CD4-14D5-0F40-AAA0-5DB5749DA122}">
      <dgm:prSet/>
      <dgm:spPr/>
      <dgm:t>
        <a:bodyPr/>
        <a:lstStyle/>
        <a:p>
          <a:endParaRPr lang="en-US"/>
        </a:p>
      </dgm:t>
    </dgm:pt>
    <dgm:pt modelId="{7AEBB76E-F76F-5444-A12A-ECBFBFA7247A}">
      <dgm:prSet phldrT="[Text]"/>
      <dgm:spPr/>
      <dgm:t>
        <a:bodyPr/>
        <a:lstStyle/>
        <a:p>
          <a:r>
            <a:rPr lang="en-US" dirty="0"/>
            <a:t>Policy</a:t>
          </a:r>
        </a:p>
      </dgm:t>
    </dgm:pt>
    <dgm:pt modelId="{D787DB8F-41BF-5448-869C-799EF05B9FB0}" type="parTrans" cxnId="{B1E3301A-A7AB-E94A-919D-8426F10B5288}">
      <dgm:prSet/>
      <dgm:spPr/>
      <dgm:t>
        <a:bodyPr/>
        <a:lstStyle/>
        <a:p>
          <a:endParaRPr lang="en-US"/>
        </a:p>
      </dgm:t>
    </dgm:pt>
    <dgm:pt modelId="{C9ACDCEA-0879-F84E-B5EC-44033E8F0731}" type="sibTrans" cxnId="{B1E3301A-A7AB-E94A-919D-8426F10B5288}">
      <dgm:prSet/>
      <dgm:spPr/>
      <dgm:t>
        <a:bodyPr/>
        <a:lstStyle/>
        <a:p>
          <a:endParaRPr lang="en-US"/>
        </a:p>
      </dgm:t>
    </dgm:pt>
    <dgm:pt modelId="{8B302AA4-9BA2-7F4F-A78A-5EFEF16AEE5C}">
      <dgm:prSet phldrT="[Text]"/>
      <dgm:spPr/>
      <dgm:t>
        <a:bodyPr/>
        <a:lstStyle/>
        <a:p>
          <a:r>
            <a:rPr lang="en-US" dirty="0"/>
            <a:t>Regulation</a:t>
          </a:r>
        </a:p>
      </dgm:t>
    </dgm:pt>
    <dgm:pt modelId="{3DE4299C-7894-C14D-B4C8-2619F853F4C8}" type="parTrans" cxnId="{917FE763-C889-6D4B-8287-86498C51738E}">
      <dgm:prSet/>
      <dgm:spPr/>
      <dgm:t>
        <a:bodyPr/>
        <a:lstStyle/>
        <a:p>
          <a:endParaRPr lang="en-US"/>
        </a:p>
      </dgm:t>
    </dgm:pt>
    <dgm:pt modelId="{40DF65B4-E8CA-3148-B60F-149EB665B3BE}" type="sibTrans" cxnId="{917FE763-C889-6D4B-8287-86498C51738E}">
      <dgm:prSet/>
      <dgm:spPr/>
      <dgm:t>
        <a:bodyPr/>
        <a:lstStyle/>
        <a:p>
          <a:endParaRPr lang="en-US"/>
        </a:p>
      </dgm:t>
    </dgm:pt>
    <dgm:pt modelId="{763110A9-A845-A84C-8C5D-3715A2D47B89}" type="pres">
      <dgm:prSet presAssocID="{003C6A03-EB5A-A14D-95AF-CA3EC417CABA}" presName="compositeShape" presStyleCnt="0">
        <dgm:presLayoutVars>
          <dgm:dir/>
          <dgm:resizeHandles/>
        </dgm:presLayoutVars>
      </dgm:prSet>
      <dgm:spPr/>
    </dgm:pt>
    <dgm:pt modelId="{F9306DA5-36DD-224C-94A9-7A90C2337C63}" type="pres">
      <dgm:prSet presAssocID="{003C6A03-EB5A-A14D-95AF-CA3EC417CABA}" presName="pyramid" presStyleLbl="node1" presStyleIdx="0" presStyleCnt="1"/>
      <dgm:spPr/>
    </dgm:pt>
    <dgm:pt modelId="{3FF62E72-9007-AE49-A3F1-DAC1D76C3AB9}" type="pres">
      <dgm:prSet presAssocID="{003C6A03-EB5A-A14D-95AF-CA3EC417CABA}" presName="theList" presStyleCnt="0"/>
      <dgm:spPr/>
    </dgm:pt>
    <dgm:pt modelId="{B36226E5-F448-B44F-B30B-97F1C6D4D81F}" type="pres">
      <dgm:prSet presAssocID="{9596E871-37C5-B646-A667-E0A66F33A931}" presName="aNode" presStyleLbl="fgAcc1" presStyleIdx="0" presStyleCnt="3">
        <dgm:presLayoutVars>
          <dgm:bulletEnabled val="1"/>
        </dgm:presLayoutVars>
      </dgm:prSet>
      <dgm:spPr/>
    </dgm:pt>
    <dgm:pt modelId="{919DC55B-56FB-5545-BFEA-ABDB18012A7A}" type="pres">
      <dgm:prSet presAssocID="{9596E871-37C5-B646-A667-E0A66F33A931}" presName="aSpace" presStyleCnt="0"/>
      <dgm:spPr/>
    </dgm:pt>
    <dgm:pt modelId="{83291036-E6DB-324B-9662-E7573F95C2B8}" type="pres">
      <dgm:prSet presAssocID="{7AEBB76E-F76F-5444-A12A-ECBFBFA7247A}" presName="aNode" presStyleLbl="fgAcc1" presStyleIdx="1" presStyleCnt="3">
        <dgm:presLayoutVars>
          <dgm:bulletEnabled val="1"/>
        </dgm:presLayoutVars>
      </dgm:prSet>
      <dgm:spPr/>
    </dgm:pt>
    <dgm:pt modelId="{C179AB58-2310-1946-BB31-9281408E1D96}" type="pres">
      <dgm:prSet presAssocID="{7AEBB76E-F76F-5444-A12A-ECBFBFA7247A}" presName="aSpace" presStyleCnt="0"/>
      <dgm:spPr/>
    </dgm:pt>
    <dgm:pt modelId="{EECA8CEF-10E0-3843-A28C-0B7F273E9DDF}" type="pres">
      <dgm:prSet presAssocID="{8B302AA4-9BA2-7F4F-A78A-5EFEF16AEE5C}" presName="aNode" presStyleLbl="fgAcc1" presStyleIdx="2" presStyleCnt="3">
        <dgm:presLayoutVars>
          <dgm:bulletEnabled val="1"/>
        </dgm:presLayoutVars>
      </dgm:prSet>
      <dgm:spPr/>
    </dgm:pt>
    <dgm:pt modelId="{48CFDB03-479D-9A4C-A6B8-5E32CDA2D823}" type="pres">
      <dgm:prSet presAssocID="{8B302AA4-9BA2-7F4F-A78A-5EFEF16AEE5C}" presName="aSpace" presStyleCnt="0"/>
      <dgm:spPr/>
    </dgm:pt>
  </dgm:ptLst>
  <dgm:cxnLst>
    <dgm:cxn modelId="{B6B5AB18-9E18-1C41-8C85-C5AA2534F0AC}" type="presOf" srcId="{003C6A03-EB5A-A14D-95AF-CA3EC417CABA}" destId="{763110A9-A845-A84C-8C5D-3715A2D47B89}" srcOrd="0" destOrd="0" presId="urn:microsoft.com/office/officeart/2005/8/layout/pyramid2"/>
    <dgm:cxn modelId="{B1E3301A-A7AB-E94A-919D-8426F10B5288}" srcId="{003C6A03-EB5A-A14D-95AF-CA3EC417CABA}" destId="{7AEBB76E-F76F-5444-A12A-ECBFBFA7247A}" srcOrd="1" destOrd="0" parTransId="{D787DB8F-41BF-5448-869C-799EF05B9FB0}" sibTransId="{C9ACDCEA-0879-F84E-B5EC-44033E8F0731}"/>
    <dgm:cxn modelId="{2D8FEC3E-8D92-354F-B548-B9A4533C12B8}" type="presOf" srcId="{8B302AA4-9BA2-7F4F-A78A-5EFEF16AEE5C}" destId="{EECA8CEF-10E0-3843-A28C-0B7F273E9DDF}" srcOrd="0" destOrd="0" presId="urn:microsoft.com/office/officeart/2005/8/layout/pyramid2"/>
    <dgm:cxn modelId="{917FE763-C889-6D4B-8287-86498C51738E}" srcId="{003C6A03-EB5A-A14D-95AF-CA3EC417CABA}" destId="{8B302AA4-9BA2-7F4F-A78A-5EFEF16AEE5C}" srcOrd="2" destOrd="0" parTransId="{3DE4299C-7894-C14D-B4C8-2619F853F4C8}" sibTransId="{40DF65B4-E8CA-3148-B60F-149EB665B3BE}"/>
    <dgm:cxn modelId="{3731A378-4B0E-1D4C-8EFD-1D4F171126E0}" type="presOf" srcId="{7AEBB76E-F76F-5444-A12A-ECBFBFA7247A}" destId="{83291036-E6DB-324B-9662-E7573F95C2B8}" srcOrd="0" destOrd="0" presId="urn:microsoft.com/office/officeart/2005/8/layout/pyramid2"/>
    <dgm:cxn modelId="{A164DB96-5A9D-4B42-B32F-EF5365ABE6FA}" type="presOf" srcId="{9596E871-37C5-B646-A667-E0A66F33A931}" destId="{B36226E5-F448-B44F-B30B-97F1C6D4D81F}" srcOrd="0" destOrd="0" presId="urn:microsoft.com/office/officeart/2005/8/layout/pyramid2"/>
    <dgm:cxn modelId="{1CFE0CD4-14D5-0F40-AAA0-5DB5749DA122}" srcId="{003C6A03-EB5A-A14D-95AF-CA3EC417CABA}" destId="{9596E871-37C5-B646-A667-E0A66F33A931}" srcOrd="0" destOrd="0" parTransId="{EEB0AAAD-B916-A447-9032-B07AC34CDDD7}" sibTransId="{73594EF2-ED6B-3346-A8AB-AE8AC7A65D79}"/>
    <dgm:cxn modelId="{0C460B42-849E-624D-AA73-79C5142F550B}" type="presParOf" srcId="{763110A9-A845-A84C-8C5D-3715A2D47B89}" destId="{F9306DA5-36DD-224C-94A9-7A90C2337C63}" srcOrd="0" destOrd="0" presId="urn:microsoft.com/office/officeart/2005/8/layout/pyramid2"/>
    <dgm:cxn modelId="{362F00BD-DA49-4D49-BDAC-5F76E9704D97}" type="presParOf" srcId="{763110A9-A845-A84C-8C5D-3715A2D47B89}" destId="{3FF62E72-9007-AE49-A3F1-DAC1D76C3AB9}" srcOrd="1" destOrd="0" presId="urn:microsoft.com/office/officeart/2005/8/layout/pyramid2"/>
    <dgm:cxn modelId="{7F67956B-7227-7840-A489-7E27B1A874B9}" type="presParOf" srcId="{3FF62E72-9007-AE49-A3F1-DAC1D76C3AB9}" destId="{B36226E5-F448-B44F-B30B-97F1C6D4D81F}" srcOrd="0" destOrd="0" presId="urn:microsoft.com/office/officeart/2005/8/layout/pyramid2"/>
    <dgm:cxn modelId="{025C029D-6020-F449-BB3E-4E41FCDA5857}" type="presParOf" srcId="{3FF62E72-9007-AE49-A3F1-DAC1D76C3AB9}" destId="{919DC55B-56FB-5545-BFEA-ABDB18012A7A}" srcOrd="1" destOrd="0" presId="urn:microsoft.com/office/officeart/2005/8/layout/pyramid2"/>
    <dgm:cxn modelId="{D013C53C-57ED-594E-B376-43DBB4F6DDF6}" type="presParOf" srcId="{3FF62E72-9007-AE49-A3F1-DAC1D76C3AB9}" destId="{83291036-E6DB-324B-9662-E7573F95C2B8}" srcOrd="2" destOrd="0" presId="urn:microsoft.com/office/officeart/2005/8/layout/pyramid2"/>
    <dgm:cxn modelId="{9618FED8-4D28-3F4A-9CBC-3B94ADAE9F49}" type="presParOf" srcId="{3FF62E72-9007-AE49-A3F1-DAC1D76C3AB9}" destId="{C179AB58-2310-1946-BB31-9281408E1D96}" srcOrd="3" destOrd="0" presId="urn:microsoft.com/office/officeart/2005/8/layout/pyramid2"/>
    <dgm:cxn modelId="{38AD5620-E2C7-D549-B11E-1EE2F31B28D0}" type="presParOf" srcId="{3FF62E72-9007-AE49-A3F1-DAC1D76C3AB9}" destId="{EECA8CEF-10E0-3843-A28C-0B7F273E9DDF}" srcOrd="4" destOrd="0" presId="urn:microsoft.com/office/officeart/2005/8/layout/pyramid2"/>
    <dgm:cxn modelId="{221D084D-EB3F-2641-8168-A37BB1E62DF4}" type="presParOf" srcId="{3FF62E72-9007-AE49-A3F1-DAC1D76C3AB9}" destId="{48CFDB03-479D-9A4C-A6B8-5E32CDA2D82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C6A03-EB5A-A14D-95AF-CA3EC417CABA}" type="doc">
      <dgm:prSet loTypeId="urn:microsoft.com/office/officeart/2005/8/layout/pyramid2" loCatId="" qsTypeId="urn:microsoft.com/office/officeart/2005/8/quickstyle/simple1" qsCatId="simple" csTypeId="urn:microsoft.com/office/officeart/2005/8/colors/accent1_2" csCatId="accent1" phldr="1"/>
      <dgm:spPr/>
    </dgm:pt>
    <dgm:pt modelId="{9596E871-37C5-B646-A667-E0A66F33A931}">
      <dgm:prSet phldrT="[Text]"/>
      <dgm:spPr/>
      <dgm:t>
        <a:bodyPr/>
        <a:lstStyle/>
        <a:p>
          <a:r>
            <a:rPr lang="en-US" dirty="0"/>
            <a:t>Executive Order</a:t>
          </a:r>
        </a:p>
      </dgm:t>
    </dgm:pt>
    <dgm:pt modelId="{EEB0AAAD-B916-A447-9032-B07AC34CDDD7}" type="parTrans" cxnId="{1CFE0CD4-14D5-0F40-AAA0-5DB5749DA122}">
      <dgm:prSet/>
      <dgm:spPr/>
      <dgm:t>
        <a:bodyPr/>
        <a:lstStyle/>
        <a:p>
          <a:endParaRPr lang="en-US"/>
        </a:p>
      </dgm:t>
    </dgm:pt>
    <dgm:pt modelId="{73594EF2-ED6B-3346-A8AB-AE8AC7A65D79}" type="sibTrans" cxnId="{1CFE0CD4-14D5-0F40-AAA0-5DB5749DA122}">
      <dgm:prSet/>
      <dgm:spPr/>
      <dgm:t>
        <a:bodyPr/>
        <a:lstStyle/>
        <a:p>
          <a:endParaRPr lang="en-US"/>
        </a:p>
      </dgm:t>
    </dgm:pt>
    <dgm:pt modelId="{7AEBB76E-F76F-5444-A12A-ECBFBFA7247A}">
      <dgm:prSet phldrT="[Text]"/>
      <dgm:spPr/>
      <dgm:t>
        <a:bodyPr/>
        <a:lstStyle/>
        <a:p>
          <a:r>
            <a:rPr lang="en-US" dirty="0"/>
            <a:t>Policy</a:t>
          </a:r>
        </a:p>
      </dgm:t>
    </dgm:pt>
    <dgm:pt modelId="{D787DB8F-41BF-5448-869C-799EF05B9FB0}" type="parTrans" cxnId="{B1E3301A-A7AB-E94A-919D-8426F10B5288}">
      <dgm:prSet/>
      <dgm:spPr/>
      <dgm:t>
        <a:bodyPr/>
        <a:lstStyle/>
        <a:p>
          <a:endParaRPr lang="en-US"/>
        </a:p>
      </dgm:t>
    </dgm:pt>
    <dgm:pt modelId="{C9ACDCEA-0879-F84E-B5EC-44033E8F0731}" type="sibTrans" cxnId="{B1E3301A-A7AB-E94A-919D-8426F10B5288}">
      <dgm:prSet/>
      <dgm:spPr/>
      <dgm:t>
        <a:bodyPr/>
        <a:lstStyle/>
        <a:p>
          <a:endParaRPr lang="en-US"/>
        </a:p>
      </dgm:t>
    </dgm:pt>
    <dgm:pt modelId="{8B302AA4-9BA2-7F4F-A78A-5EFEF16AEE5C}">
      <dgm:prSet phldrT="[Text]"/>
      <dgm:spPr/>
      <dgm:t>
        <a:bodyPr/>
        <a:lstStyle/>
        <a:p>
          <a:r>
            <a:rPr lang="en-US" dirty="0"/>
            <a:t>Regulation</a:t>
          </a:r>
        </a:p>
      </dgm:t>
    </dgm:pt>
    <dgm:pt modelId="{3DE4299C-7894-C14D-B4C8-2619F853F4C8}" type="parTrans" cxnId="{917FE763-C889-6D4B-8287-86498C51738E}">
      <dgm:prSet/>
      <dgm:spPr/>
      <dgm:t>
        <a:bodyPr/>
        <a:lstStyle/>
        <a:p>
          <a:endParaRPr lang="en-US"/>
        </a:p>
      </dgm:t>
    </dgm:pt>
    <dgm:pt modelId="{40DF65B4-E8CA-3148-B60F-149EB665B3BE}" type="sibTrans" cxnId="{917FE763-C889-6D4B-8287-86498C51738E}">
      <dgm:prSet/>
      <dgm:spPr/>
      <dgm:t>
        <a:bodyPr/>
        <a:lstStyle/>
        <a:p>
          <a:endParaRPr lang="en-US"/>
        </a:p>
      </dgm:t>
    </dgm:pt>
    <dgm:pt modelId="{763110A9-A845-A84C-8C5D-3715A2D47B89}" type="pres">
      <dgm:prSet presAssocID="{003C6A03-EB5A-A14D-95AF-CA3EC417CABA}" presName="compositeShape" presStyleCnt="0">
        <dgm:presLayoutVars>
          <dgm:dir/>
          <dgm:resizeHandles/>
        </dgm:presLayoutVars>
      </dgm:prSet>
      <dgm:spPr/>
    </dgm:pt>
    <dgm:pt modelId="{F9306DA5-36DD-224C-94A9-7A90C2337C63}" type="pres">
      <dgm:prSet presAssocID="{003C6A03-EB5A-A14D-95AF-CA3EC417CABA}" presName="pyramid" presStyleLbl="node1" presStyleIdx="0" presStyleCnt="1"/>
      <dgm:spPr/>
    </dgm:pt>
    <dgm:pt modelId="{3FF62E72-9007-AE49-A3F1-DAC1D76C3AB9}" type="pres">
      <dgm:prSet presAssocID="{003C6A03-EB5A-A14D-95AF-CA3EC417CABA}" presName="theList" presStyleCnt="0"/>
      <dgm:spPr/>
    </dgm:pt>
    <dgm:pt modelId="{B36226E5-F448-B44F-B30B-97F1C6D4D81F}" type="pres">
      <dgm:prSet presAssocID="{9596E871-37C5-B646-A667-E0A66F33A931}" presName="aNode" presStyleLbl="fgAcc1" presStyleIdx="0" presStyleCnt="3">
        <dgm:presLayoutVars>
          <dgm:bulletEnabled val="1"/>
        </dgm:presLayoutVars>
      </dgm:prSet>
      <dgm:spPr/>
    </dgm:pt>
    <dgm:pt modelId="{919DC55B-56FB-5545-BFEA-ABDB18012A7A}" type="pres">
      <dgm:prSet presAssocID="{9596E871-37C5-B646-A667-E0A66F33A931}" presName="aSpace" presStyleCnt="0"/>
      <dgm:spPr/>
    </dgm:pt>
    <dgm:pt modelId="{83291036-E6DB-324B-9662-E7573F95C2B8}" type="pres">
      <dgm:prSet presAssocID="{7AEBB76E-F76F-5444-A12A-ECBFBFA7247A}" presName="aNode" presStyleLbl="fgAcc1" presStyleIdx="1" presStyleCnt="3">
        <dgm:presLayoutVars>
          <dgm:bulletEnabled val="1"/>
        </dgm:presLayoutVars>
      </dgm:prSet>
      <dgm:spPr/>
    </dgm:pt>
    <dgm:pt modelId="{C179AB58-2310-1946-BB31-9281408E1D96}" type="pres">
      <dgm:prSet presAssocID="{7AEBB76E-F76F-5444-A12A-ECBFBFA7247A}" presName="aSpace" presStyleCnt="0"/>
      <dgm:spPr/>
    </dgm:pt>
    <dgm:pt modelId="{EECA8CEF-10E0-3843-A28C-0B7F273E9DDF}" type="pres">
      <dgm:prSet presAssocID="{8B302AA4-9BA2-7F4F-A78A-5EFEF16AEE5C}" presName="aNode" presStyleLbl="fgAcc1" presStyleIdx="2" presStyleCnt="3">
        <dgm:presLayoutVars>
          <dgm:bulletEnabled val="1"/>
        </dgm:presLayoutVars>
      </dgm:prSet>
      <dgm:spPr/>
    </dgm:pt>
    <dgm:pt modelId="{48CFDB03-479D-9A4C-A6B8-5E32CDA2D823}" type="pres">
      <dgm:prSet presAssocID="{8B302AA4-9BA2-7F4F-A78A-5EFEF16AEE5C}" presName="aSpace" presStyleCnt="0"/>
      <dgm:spPr/>
    </dgm:pt>
  </dgm:ptLst>
  <dgm:cxnLst>
    <dgm:cxn modelId="{B6B5AB18-9E18-1C41-8C85-C5AA2534F0AC}" type="presOf" srcId="{003C6A03-EB5A-A14D-95AF-CA3EC417CABA}" destId="{763110A9-A845-A84C-8C5D-3715A2D47B89}" srcOrd="0" destOrd="0" presId="urn:microsoft.com/office/officeart/2005/8/layout/pyramid2"/>
    <dgm:cxn modelId="{B1E3301A-A7AB-E94A-919D-8426F10B5288}" srcId="{003C6A03-EB5A-A14D-95AF-CA3EC417CABA}" destId="{7AEBB76E-F76F-5444-A12A-ECBFBFA7247A}" srcOrd="1" destOrd="0" parTransId="{D787DB8F-41BF-5448-869C-799EF05B9FB0}" sibTransId="{C9ACDCEA-0879-F84E-B5EC-44033E8F0731}"/>
    <dgm:cxn modelId="{2D8FEC3E-8D92-354F-B548-B9A4533C12B8}" type="presOf" srcId="{8B302AA4-9BA2-7F4F-A78A-5EFEF16AEE5C}" destId="{EECA8CEF-10E0-3843-A28C-0B7F273E9DDF}" srcOrd="0" destOrd="0" presId="urn:microsoft.com/office/officeart/2005/8/layout/pyramid2"/>
    <dgm:cxn modelId="{917FE763-C889-6D4B-8287-86498C51738E}" srcId="{003C6A03-EB5A-A14D-95AF-CA3EC417CABA}" destId="{8B302AA4-9BA2-7F4F-A78A-5EFEF16AEE5C}" srcOrd="2" destOrd="0" parTransId="{3DE4299C-7894-C14D-B4C8-2619F853F4C8}" sibTransId="{40DF65B4-E8CA-3148-B60F-149EB665B3BE}"/>
    <dgm:cxn modelId="{3731A378-4B0E-1D4C-8EFD-1D4F171126E0}" type="presOf" srcId="{7AEBB76E-F76F-5444-A12A-ECBFBFA7247A}" destId="{83291036-E6DB-324B-9662-E7573F95C2B8}" srcOrd="0" destOrd="0" presId="urn:microsoft.com/office/officeart/2005/8/layout/pyramid2"/>
    <dgm:cxn modelId="{A164DB96-5A9D-4B42-B32F-EF5365ABE6FA}" type="presOf" srcId="{9596E871-37C5-B646-A667-E0A66F33A931}" destId="{B36226E5-F448-B44F-B30B-97F1C6D4D81F}" srcOrd="0" destOrd="0" presId="urn:microsoft.com/office/officeart/2005/8/layout/pyramid2"/>
    <dgm:cxn modelId="{1CFE0CD4-14D5-0F40-AAA0-5DB5749DA122}" srcId="{003C6A03-EB5A-A14D-95AF-CA3EC417CABA}" destId="{9596E871-37C5-B646-A667-E0A66F33A931}" srcOrd="0" destOrd="0" parTransId="{EEB0AAAD-B916-A447-9032-B07AC34CDDD7}" sibTransId="{73594EF2-ED6B-3346-A8AB-AE8AC7A65D79}"/>
    <dgm:cxn modelId="{0C460B42-849E-624D-AA73-79C5142F550B}" type="presParOf" srcId="{763110A9-A845-A84C-8C5D-3715A2D47B89}" destId="{F9306DA5-36DD-224C-94A9-7A90C2337C63}" srcOrd="0" destOrd="0" presId="urn:microsoft.com/office/officeart/2005/8/layout/pyramid2"/>
    <dgm:cxn modelId="{362F00BD-DA49-4D49-BDAC-5F76E9704D97}" type="presParOf" srcId="{763110A9-A845-A84C-8C5D-3715A2D47B89}" destId="{3FF62E72-9007-AE49-A3F1-DAC1D76C3AB9}" srcOrd="1" destOrd="0" presId="urn:microsoft.com/office/officeart/2005/8/layout/pyramid2"/>
    <dgm:cxn modelId="{7F67956B-7227-7840-A489-7E27B1A874B9}" type="presParOf" srcId="{3FF62E72-9007-AE49-A3F1-DAC1D76C3AB9}" destId="{B36226E5-F448-B44F-B30B-97F1C6D4D81F}" srcOrd="0" destOrd="0" presId="urn:microsoft.com/office/officeart/2005/8/layout/pyramid2"/>
    <dgm:cxn modelId="{025C029D-6020-F449-BB3E-4E41FCDA5857}" type="presParOf" srcId="{3FF62E72-9007-AE49-A3F1-DAC1D76C3AB9}" destId="{919DC55B-56FB-5545-BFEA-ABDB18012A7A}" srcOrd="1" destOrd="0" presId="urn:microsoft.com/office/officeart/2005/8/layout/pyramid2"/>
    <dgm:cxn modelId="{D013C53C-57ED-594E-B376-43DBB4F6DDF6}" type="presParOf" srcId="{3FF62E72-9007-AE49-A3F1-DAC1D76C3AB9}" destId="{83291036-E6DB-324B-9662-E7573F95C2B8}" srcOrd="2" destOrd="0" presId="urn:microsoft.com/office/officeart/2005/8/layout/pyramid2"/>
    <dgm:cxn modelId="{9618FED8-4D28-3F4A-9CBC-3B94ADAE9F49}" type="presParOf" srcId="{3FF62E72-9007-AE49-A3F1-DAC1D76C3AB9}" destId="{C179AB58-2310-1946-BB31-9281408E1D96}" srcOrd="3" destOrd="0" presId="urn:microsoft.com/office/officeart/2005/8/layout/pyramid2"/>
    <dgm:cxn modelId="{38AD5620-E2C7-D549-B11E-1EE2F31B28D0}" type="presParOf" srcId="{3FF62E72-9007-AE49-A3F1-DAC1D76C3AB9}" destId="{EECA8CEF-10E0-3843-A28C-0B7F273E9DDF}" srcOrd="4" destOrd="0" presId="urn:microsoft.com/office/officeart/2005/8/layout/pyramid2"/>
    <dgm:cxn modelId="{221D084D-EB3F-2641-8168-A37BB1E62DF4}" type="presParOf" srcId="{3FF62E72-9007-AE49-A3F1-DAC1D76C3AB9}" destId="{48CFDB03-479D-9A4C-A6B8-5E32CDA2D823}"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302E99-BC89-4746-A6FD-CD7242A767C1}"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en-US"/>
        </a:p>
      </dgm:t>
    </dgm:pt>
    <dgm:pt modelId="{8F01F317-F88A-AD4A-AAD6-7C8B16F80078}">
      <dgm:prSet phldrT="[Text]"/>
      <dgm:spPr/>
      <dgm:t>
        <a:bodyPr/>
        <a:lstStyle/>
        <a:p>
          <a:r>
            <a:rPr lang="en-US" dirty="0"/>
            <a:t>EO</a:t>
          </a:r>
        </a:p>
      </dgm:t>
    </dgm:pt>
    <dgm:pt modelId="{8F26D611-98E2-6043-B03E-9487A5ACF02B}" type="parTrans" cxnId="{3921F3F3-C3F4-414A-B75C-6CD3258AF237}">
      <dgm:prSet/>
      <dgm:spPr/>
      <dgm:t>
        <a:bodyPr/>
        <a:lstStyle/>
        <a:p>
          <a:endParaRPr lang="en-US"/>
        </a:p>
      </dgm:t>
    </dgm:pt>
    <dgm:pt modelId="{2D71EB6B-201F-7942-80CC-53EEE93FCB83}" type="sibTrans" cxnId="{3921F3F3-C3F4-414A-B75C-6CD3258AF237}">
      <dgm:prSet/>
      <dgm:spPr/>
      <dgm:t>
        <a:bodyPr/>
        <a:lstStyle/>
        <a:p>
          <a:endParaRPr lang="en-US"/>
        </a:p>
      </dgm:t>
    </dgm:pt>
    <dgm:pt modelId="{04C81704-7170-6F4A-8EEC-C679320A4419}">
      <dgm:prSet phldrT="[Text]"/>
      <dgm:spPr/>
      <dgm:t>
        <a:bodyPr/>
        <a:lstStyle/>
        <a:p>
          <a:r>
            <a:rPr lang="en-US" dirty="0"/>
            <a:t>Policy</a:t>
          </a:r>
        </a:p>
      </dgm:t>
    </dgm:pt>
    <dgm:pt modelId="{EDC3900F-972E-D944-AFFE-85D1EB3536DC}" type="parTrans" cxnId="{24E7B5D7-3612-EC4C-9167-CE405EEC87E4}">
      <dgm:prSet/>
      <dgm:spPr/>
      <dgm:t>
        <a:bodyPr/>
        <a:lstStyle/>
        <a:p>
          <a:endParaRPr lang="en-US"/>
        </a:p>
      </dgm:t>
    </dgm:pt>
    <dgm:pt modelId="{999B47F2-AE03-514A-A988-E76685121687}" type="sibTrans" cxnId="{24E7B5D7-3612-EC4C-9167-CE405EEC87E4}">
      <dgm:prSet/>
      <dgm:spPr/>
      <dgm:t>
        <a:bodyPr/>
        <a:lstStyle/>
        <a:p>
          <a:endParaRPr lang="en-US"/>
        </a:p>
      </dgm:t>
    </dgm:pt>
    <dgm:pt modelId="{E10E9B90-A086-9C4F-BE3D-0D25F3A60877}">
      <dgm:prSet phldrT="[Text]"/>
      <dgm:spPr/>
      <dgm:t>
        <a:bodyPr/>
        <a:lstStyle/>
        <a:p>
          <a:r>
            <a:rPr lang="en-US" dirty="0"/>
            <a:t>Community Input</a:t>
          </a:r>
        </a:p>
      </dgm:t>
    </dgm:pt>
    <dgm:pt modelId="{6ECAF142-7926-E443-BAF5-043681B8658D}" type="parTrans" cxnId="{A85C9C5D-8E33-DB44-8088-602D4B68ED02}">
      <dgm:prSet/>
      <dgm:spPr/>
      <dgm:t>
        <a:bodyPr/>
        <a:lstStyle/>
        <a:p>
          <a:endParaRPr lang="en-US"/>
        </a:p>
      </dgm:t>
    </dgm:pt>
    <dgm:pt modelId="{A75469AB-5829-E945-A5F1-951796FDCD77}" type="sibTrans" cxnId="{A85C9C5D-8E33-DB44-8088-602D4B68ED02}">
      <dgm:prSet/>
      <dgm:spPr/>
      <dgm:t>
        <a:bodyPr/>
        <a:lstStyle/>
        <a:p>
          <a:endParaRPr lang="en-US"/>
        </a:p>
      </dgm:t>
    </dgm:pt>
    <dgm:pt modelId="{1EAD156E-E02E-654D-8284-20AC4795BE31}">
      <dgm:prSet phldrT="[Text]"/>
      <dgm:spPr/>
      <dgm:t>
        <a:bodyPr/>
        <a:lstStyle/>
        <a:p>
          <a:r>
            <a:rPr lang="en-US" dirty="0"/>
            <a:t>Regulation</a:t>
          </a:r>
        </a:p>
      </dgm:t>
    </dgm:pt>
    <dgm:pt modelId="{1AD537DA-AD9D-AF42-B168-1045B3B15289}" type="parTrans" cxnId="{72AC450E-2B37-C047-B96C-55A1C1874849}">
      <dgm:prSet/>
      <dgm:spPr/>
      <dgm:t>
        <a:bodyPr/>
        <a:lstStyle/>
        <a:p>
          <a:endParaRPr lang="en-US"/>
        </a:p>
      </dgm:t>
    </dgm:pt>
    <dgm:pt modelId="{9CE8B97E-960B-0346-88DB-D56B37EEACB1}" type="sibTrans" cxnId="{72AC450E-2B37-C047-B96C-55A1C1874849}">
      <dgm:prSet/>
      <dgm:spPr/>
      <dgm:t>
        <a:bodyPr/>
        <a:lstStyle/>
        <a:p>
          <a:endParaRPr lang="en-US"/>
        </a:p>
      </dgm:t>
    </dgm:pt>
    <dgm:pt modelId="{784D1674-410F-4B43-902E-71EC40AB42E4}" type="pres">
      <dgm:prSet presAssocID="{C6302E99-BC89-4746-A6FD-CD7242A767C1}" presName="compositeShape" presStyleCnt="0">
        <dgm:presLayoutVars>
          <dgm:chMax val="9"/>
          <dgm:dir/>
          <dgm:resizeHandles val="exact"/>
        </dgm:presLayoutVars>
      </dgm:prSet>
      <dgm:spPr/>
    </dgm:pt>
    <dgm:pt modelId="{611452F6-FCA8-4843-A15A-4A1CFC2CB081}" type="pres">
      <dgm:prSet presAssocID="{C6302E99-BC89-4746-A6FD-CD7242A767C1}" presName="triangle1" presStyleLbl="node1" presStyleIdx="0" presStyleCnt="4">
        <dgm:presLayoutVars>
          <dgm:bulletEnabled val="1"/>
        </dgm:presLayoutVars>
      </dgm:prSet>
      <dgm:spPr/>
    </dgm:pt>
    <dgm:pt modelId="{A9F44F5E-7499-3444-9240-8FB51D5F9D97}" type="pres">
      <dgm:prSet presAssocID="{C6302E99-BC89-4746-A6FD-CD7242A767C1}" presName="triangle2" presStyleLbl="node1" presStyleIdx="1" presStyleCnt="4">
        <dgm:presLayoutVars>
          <dgm:bulletEnabled val="1"/>
        </dgm:presLayoutVars>
      </dgm:prSet>
      <dgm:spPr/>
    </dgm:pt>
    <dgm:pt modelId="{EA759DC3-A017-C14D-90FE-3FCF90ABC61F}" type="pres">
      <dgm:prSet presAssocID="{C6302E99-BC89-4746-A6FD-CD7242A767C1}" presName="triangle3" presStyleLbl="node1" presStyleIdx="2" presStyleCnt="4">
        <dgm:presLayoutVars>
          <dgm:bulletEnabled val="1"/>
        </dgm:presLayoutVars>
      </dgm:prSet>
      <dgm:spPr/>
    </dgm:pt>
    <dgm:pt modelId="{D9A7658B-C2BA-8942-B7C6-F3AB04F62C59}" type="pres">
      <dgm:prSet presAssocID="{C6302E99-BC89-4746-A6FD-CD7242A767C1}" presName="triangle4" presStyleLbl="node1" presStyleIdx="3" presStyleCnt="4">
        <dgm:presLayoutVars>
          <dgm:bulletEnabled val="1"/>
        </dgm:presLayoutVars>
      </dgm:prSet>
      <dgm:spPr/>
    </dgm:pt>
  </dgm:ptLst>
  <dgm:cxnLst>
    <dgm:cxn modelId="{72AC450E-2B37-C047-B96C-55A1C1874849}" srcId="{C6302E99-BC89-4746-A6FD-CD7242A767C1}" destId="{1EAD156E-E02E-654D-8284-20AC4795BE31}" srcOrd="3" destOrd="0" parTransId="{1AD537DA-AD9D-AF42-B168-1045B3B15289}" sibTransId="{9CE8B97E-960B-0346-88DB-D56B37EEACB1}"/>
    <dgm:cxn modelId="{AE291318-C43D-E341-B765-8480EB395445}" type="presOf" srcId="{04C81704-7170-6F4A-8EEC-C679320A4419}" destId="{A9F44F5E-7499-3444-9240-8FB51D5F9D97}" srcOrd="0" destOrd="0" presId="urn:microsoft.com/office/officeart/2005/8/layout/pyramid4"/>
    <dgm:cxn modelId="{A85C9C5D-8E33-DB44-8088-602D4B68ED02}" srcId="{C6302E99-BC89-4746-A6FD-CD7242A767C1}" destId="{E10E9B90-A086-9C4F-BE3D-0D25F3A60877}" srcOrd="2" destOrd="0" parTransId="{6ECAF142-7926-E443-BAF5-043681B8658D}" sibTransId="{A75469AB-5829-E945-A5F1-951796FDCD77}"/>
    <dgm:cxn modelId="{0AF68BA3-CE08-AD4C-80ED-7B9E74C088E3}" type="presOf" srcId="{1EAD156E-E02E-654D-8284-20AC4795BE31}" destId="{D9A7658B-C2BA-8942-B7C6-F3AB04F62C59}" srcOrd="0" destOrd="0" presId="urn:microsoft.com/office/officeart/2005/8/layout/pyramid4"/>
    <dgm:cxn modelId="{DA4D24A9-6DD5-1249-845A-1BCCDBDF28B9}" type="presOf" srcId="{E10E9B90-A086-9C4F-BE3D-0D25F3A60877}" destId="{EA759DC3-A017-C14D-90FE-3FCF90ABC61F}" srcOrd="0" destOrd="0" presId="urn:microsoft.com/office/officeart/2005/8/layout/pyramid4"/>
    <dgm:cxn modelId="{F5BC6CCB-1AAF-F447-A485-1644B7033620}" type="presOf" srcId="{8F01F317-F88A-AD4A-AAD6-7C8B16F80078}" destId="{611452F6-FCA8-4843-A15A-4A1CFC2CB081}" srcOrd="0" destOrd="0" presId="urn:microsoft.com/office/officeart/2005/8/layout/pyramid4"/>
    <dgm:cxn modelId="{24E7B5D7-3612-EC4C-9167-CE405EEC87E4}" srcId="{C6302E99-BC89-4746-A6FD-CD7242A767C1}" destId="{04C81704-7170-6F4A-8EEC-C679320A4419}" srcOrd="1" destOrd="0" parTransId="{EDC3900F-972E-D944-AFFE-85D1EB3536DC}" sibTransId="{999B47F2-AE03-514A-A988-E76685121687}"/>
    <dgm:cxn modelId="{3921F3F3-C3F4-414A-B75C-6CD3258AF237}" srcId="{C6302E99-BC89-4746-A6FD-CD7242A767C1}" destId="{8F01F317-F88A-AD4A-AAD6-7C8B16F80078}" srcOrd="0" destOrd="0" parTransId="{8F26D611-98E2-6043-B03E-9487A5ACF02B}" sibTransId="{2D71EB6B-201F-7942-80CC-53EEE93FCB83}"/>
    <dgm:cxn modelId="{32DB56F7-26C7-6243-8F0B-8B8FC353C317}" type="presOf" srcId="{C6302E99-BC89-4746-A6FD-CD7242A767C1}" destId="{784D1674-410F-4B43-902E-71EC40AB42E4}" srcOrd="0" destOrd="0" presId="urn:microsoft.com/office/officeart/2005/8/layout/pyramid4"/>
    <dgm:cxn modelId="{A63480B0-1B15-034A-86B1-E285641C9DA9}" type="presParOf" srcId="{784D1674-410F-4B43-902E-71EC40AB42E4}" destId="{611452F6-FCA8-4843-A15A-4A1CFC2CB081}" srcOrd="0" destOrd="0" presId="urn:microsoft.com/office/officeart/2005/8/layout/pyramid4"/>
    <dgm:cxn modelId="{8F419A78-9A3A-514D-93D9-8B8806DCB4BE}" type="presParOf" srcId="{784D1674-410F-4B43-902E-71EC40AB42E4}" destId="{A9F44F5E-7499-3444-9240-8FB51D5F9D97}" srcOrd="1" destOrd="0" presId="urn:microsoft.com/office/officeart/2005/8/layout/pyramid4"/>
    <dgm:cxn modelId="{689CA41A-12AC-D34E-82BD-3931FFD6189B}" type="presParOf" srcId="{784D1674-410F-4B43-902E-71EC40AB42E4}" destId="{EA759DC3-A017-C14D-90FE-3FCF90ABC61F}" srcOrd="2" destOrd="0" presId="urn:microsoft.com/office/officeart/2005/8/layout/pyramid4"/>
    <dgm:cxn modelId="{73361719-9FCB-7F41-A1B9-2095CD331878}" type="presParOf" srcId="{784D1674-410F-4B43-902E-71EC40AB42E4}" destId="{D9A7658B-C2BA-8942-B7C6-F3AB04F62C59}"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599452-949E-1B41-AC1A-AEBC6522A025}" type="doc">
      <dgm:prSet loTypeId="urn:microsoft.com/office/officeart/2005/8/layout/list1" loCatId="" qsTypeId="urn:microsoft.com/office/officeart/2005/8/quickstyle/simple1" qsCatId="simple" csTypeId="urn:microsoft.com/office/officeart/2005/8/colors/accent1_2" csCatId="accent1" phldr="1"/>
      <dgm:spPr/>
    </dgm:pt>
    <dgm:pt modelId="{B66BD471-6547-634B-856F-7949202538C3}">
      <dgm:prSet phldrT="[Text]" custT="1"/>
      <dgm:spPr/>
      <dgm:t>
        <a:bodyPr/>
        <a:lstStyle/>
        <a:p>
          <a:r>
            <a:rPr lang="en-US" sz="1400" dirty="0"/>
            <a:t>Identify communities who are most likely at risk of pesticides exposure in Oregon.</a:t>
          </a:r>
        </a:p>
      </dgm:t>
    </dgm:pt>
    <dgm:pt modelId="{9E9F84CA-30BB-EB43-8F7C-0117E4AF5D2F}" type="parTrans" cxnId="{B1537831-0CC9-C042-8467-1CF18CCB0238}">
      <dgm:prSet/>
      <dgm:spPr/>
      <dgm:t>
        <a:bodyPr/>
        <a:lstStyle/>
        <a:p>
          <a:endParaRPr lang="en-US"/>
        </a:p>
      </dgm:t>
    </dgm:pt>
    <dgm:pt modelId="{0C15566F-2F00-B04C-8FFE-84EEF11551A3}" type="sibTrans" cxnId="{B1537831-0CC9-C042-8467-1CF18CCB0238}">
      <dgm:prSet/>
      <dgm:spPr/>
      <dgm:t>
        <a:bodyPr/>
        <a:lstStyle/>
        <a:p>
          <a:endParaRPr lang="en-US"/>
        </a:p>
      </dgm:t>
    </dgm:pt>
    <dgm:pt modelId="{ED01D891-FB4E-FE4A-ABDB-61001CFBB238}">
      <dgm:prSet phldrT="[Text]" custT="1"/>
      <dgm:spPr/>
      <dgm:t>
        <a:bodyPr/>
        <a:lstStyle/>
        <a:p>
          <a:r>
            <a:rPr lang="en-US" sz="1400" dirty="0"/>
            <a:t>Conclude if Stewardship outcomes are effective in bringing community level change, especially one that is in service of bringing environmental justice.</a:t>
          </a:r>
        </a:p>
      </dgm:t>
    </dgm:pt>
    <dgm:pt modelId="{9A134195-6603-364D-9C8C-95AA789CDC97}" type="parTrans" cxnId="{2C160011-A386-2C46-AAA0-F464D2BA15A6}">
      <dgm:prSet/>
      <dgm:spPr/>
      <dgm:t>
        <a:bodyPr/>
        <a:lstStyle/>
        <a:p>
          <a:endParaRPr lang="en-US"/>
        </a:p>
      </dgm:t>
    </dgm:pt>
    <dgm:pt modelId="{9EAA881C-4505-E444-8437-A592236822E6}" type="sibTrans" cxnId="{2C160011-A386-2C46-AAA0-F464D2BA15A6}">
      <dgm:prSet/>
      <dgm:spPr/>
      <dgm:t>
        <a:bodyPr/>
        <a:lstStyle/>
        <a:p>
          <a:endParaRPr lang="en-US"/>
        </a:p>
      </dgm:t>
    </dgm:pt>
    <dgm:pt modelId="{A5794972-4872-9247-BC22-E6651B7B50B9}">
      <dgm:prSet custT="1"/>
      <dgm:spPr/>
      <dgm:t>
        <a:bodyPr/>
        <a:lstStyle/>
        <a:p>
          <a:r>
            <a:rPr lang="en-US" sz="1400" dirty="0"/>
            <a:t>Translate the stewardship governance model onto a map.</a:t>
          </a:r>
        </a:p>
      </dgm:t>
    </dgm:pt>
    <dgm:pt modelId="{9B088BED-17AF-124B-AA89-0CF74A7F33B4}" type="parTrans" cxnId="{976AEFF0-E246-8C4E-A5AF-10E8247B30EC}">
      <dgm:prSet/>
      <dgm:spPr/>
      <dgm:t>
        <a:bodyPr/>
        <a:lstStyle/>
        <a:p>
          <a:endParaRPr lang="en-US"/>
        </a:p>
      </dgm:t>
    </dgm:pt>
    <dgm:pt modelId="{FD59ABEF-C9A0-4A46-9E55-23591416A960}" type="sibTrans" cxnId="{976AEFF0-E246-8C4E-A5AF-10E8247B30EC}">
      <dgm:prSet/>
      <dgm:spPr/>
      <dgm:t>
        <a:bodyPr/>
        <a:lstStyle/>
        <a:p>
          <a:endParaRPr lang="en-US"/>
        </a:p>
      </dgm:t>
    </dgm:pt>
    <dgm:pt modelId="{C247727E-27D0-0042-96B8-4E91D9326894}" type="pres">
      <dgm:prSet presAssocID="{58599452-949E-1B41-AC1A-AEBC6522A025}" presName="linear" presStyleCnt="0">
        <dgm:presLayoutVars>
          <dgm:dir/>
          <dgm:animLvl val="lvl"/>
          <dgm:resizeHandles val="exact"/>
        </dgm:presLayoutVars>
      </dgm:prSet>
      <dgm:spPr/>
    </dgm:pt>
    <dgm:pt modelId="{98ADBB55-78AC-F943-8397-D0432849E362}" type="pres">
      <dgm:prSet presAssocID="{B66BD471-6547-634B-856F-7949202538C3}" presName="parentLin" presStyleCnt="0"/>
      <dgm:spPr/>
    </dgm:pt>
    <dgm:pt modelId="{AD099F91-6616-A848-8B9F-969406F76D3F}" type="pres">
      <dgm:prSet presAssocID="{B66BD471-6547-634B-856F-7949202538C3}" presName="parentLeftMargin" presStyleLbl="node1" presStyleIdx="0" presStyleCnt="3"/>
      <dgm:spPr/>
    </dgm:pt>
    <dgm:pt modelId="{35BBCA4E-3649-274C-9C0C-BBF766B9CC6D}" type="pres">
      <dgm:prSet presAssocID="{B66BD471-6547-634B-856F-7949202538C3}" presName="parentText" presStyleLbl="node1" presStyleIdx="0" presStyleCnt="3" custScaleX="99343" custScaleY="182337">
        <dgm:presLayoutVars>
          <dgm:chMax val="0"/>
          <dgm:bulletEnabled val="1"/>
        </dgm:presLayoutVars>
      </dgm:prSet>
      <dgm:spPr/>
    </dgm:pt>
    <dgm:pt modelId="{83E52A56-9CB7-BE41-A4D0-58C2D1DF9019}" type="pres">
      <dgm:prSet presAssocID="{B66BD471-6547-634B-856F-7949202538C3}" presName="negativeSpace" presStyleCnt="0"/>
      <dgm:spPr/>
    </dgm:pt>
    <dgm:pt modelId="{7495A070-843E-9F42-A3FC-97670DC13071}" type="pres">
      <dgm:prSet presAssocID="{B66BD471-6547-634B-856F-7949202538C3}" presName="childText" presStyleLbl="conFgAcc1" presStyleIdx="0" presStyleCnt="3">
        <dgm:presLayoutVars>
          <dgm:bulletEnabled val="1"/>
        </dgm:presLayoutVars>
      </dgm:prSet>
      <dgm:spPr/>
    </dgm:pt>
    <dgm:pt modelId="{2621C014-DB1D-0F41-BA0C-AA0A5FC2B9E1}" type="pres">
      <dgm:prSet presAssocID="{0C15566F-2F00-B04C-8FFE-84EEF11551A3}" presName="spaceBetweenRectangles" presStyleCnt="0"/>
      <dgm:spPr/>
    </dgm:pt>
    <dgm:pt modelId="{606D477C-F1E4-5E46-A021-E5C53C04B661}" type="pres">
      <dgm:prSet presAssocID="{A5794972-4872-9247-BC22-E6651B7B50B9}" presName="parentLin" presStyleCnt="0"/>
      <dgm:spPr/>
    </dgm:pt>
    <dgm:pt modelId="{D7DC6C89-86C3-F34A-916F-7BFB7CAF3036}" type="pres">
      <dgm:prSet presAssocID="{A5794972-4872-9247-BC22-E6651B7B50B9}" presName="parentLeftMargin" presStyleLbl="node1" presStyleIdx="0" presStyleCnt="3"/>
      <dgm:spPr/>
    </dgm:pt>
    <dgm:pt modelId="{7721A056-7372-BE4F-99AD-2B63A2511AA6}" type="pres">
      <dgm:prSet presAssocID="{A5794972-4872-9247-BC22-E6651B7B50B9}" presName="parentText" presStyleLbl="node1" presStyleIdx="1" presStyleCnt="3" custScaleY="206163">
        <dgm:presLayoutVars>
          <dgm:chMax val="0"/>
          <dgm:bulletEnabled val="1"/>
        </dgm:presLayoutVars>
      </dgm:prSet>
      <dgm:spPr/>
    </dgm:pt>
    <dgm:pt modelId="{F5079038-2DC0-344F-9FDE-8A10B1811F64}" type="pres">
      <dgm:prSet presAssocID="{A5794972-4872-9247-BC22-E6651B7B50B9}" presName="negativeSpace" presStyleCnt="0"/>
      <dgm:spPr/>
    </dgm:pt>
    <dgm:pt modelId="{31DB4D3E-F99A-864E-87A0-9841D2628669}" type="pres">
      <dgm:prSet presAssocID="{A5794972-4872-9247-BC22-E6651B7B50B9}" presName="childText" presStyleLbl="conFgAcc1" presStyleIdx="1" presStyleCnt="3">
        <dgm:presLayoutVars>
          <dgm:bulletEnabled val="1"/>
        </dgm:presLayoutVars>
      </dgm:prSet>
      <dgm:spPr/>
    </dgm:pt>
    <dgm:pt modelId="{99CEA9A5-6B83-D148-A438-D2C211892962}" type="pres">
      <dgm:prSet presAssocID="{FD59ABEF-C9A0-4A46-9E55-23591416A960}" presName="spaceBetweenRectangles" presStyleCnt="0"/>
      <dgm:spPr/>
    </dgm:pt>
    <dgm:pt modelId="{9528E720-8B62-E94F-B7F4-6A8967B01C0C}" type="pres">
      <dgm:prSet presAssocID="{ED01D891-FB4E-FE4A-ABDB-61001CFBB238}" presName="parentLin" presStyleCnt="0"/>
      <dgm:spPr/>
    </dgm:pt>
    <dgm:pt modelId="{A050BE48-AC95-F641-9243-0E2F11F0629B}" type="pres">
      <dgm:prSet presAssocID="{ED01D891-FB4E-FE4A-ABDB-61001CFBB238}" presName="parentLeftMargin" presStyleLbl="node1" presStyleIdx="1" presStyleCnt="3"/>
      <dgm:spPr/>
    </dgm:pt>
    <dgm:pt modelId="{02DA56E5-5AA2-AD43-8339-E64CA1529BE6}" type="pres">
      <dgm:prSet presAssocID="{ED01D891-FB4E-FE4A-ABDB-61001CFBB238}" presName="parentText" presStyleLbl="node1" presStyleIdx="2" presStyleCnt="3" custScaleY="187264">
        <dgm:presLayoutVars>
          <dgm:chMax val="0"/>
          <dgm:bulletEnabled val="1"/>
        </dgm:presLayoutVars>
      </dgm:prSet>
      <dgm:spPr/>
    </dgm:pt>
    <dgm:pt modelId="{78EC8FA0-DD3E-E547-B9CF-EDA498D38C74}" type="pres">
      <dgm:prSet presAssocID="{ED01D891-FB4E-FE4A-ABDB-61001CFBB238}" presName="negativeSpace" presStyleCnt="0"/>
      <dgm:spPr/>
    </dgm:pt>
    <dgm:pt modelId="{3186606A-60CC-EA45-B767-898B317AE0DA}" type="pres">
      <dgm:prSet presAssocID="{ED01D891-FB4E-FE4A-ABDB-61001CFBB238}" presName="childText" presStyleLbl="conFgAcc1" presStyleIdx="2" presStyleCnt="3">
        <dgm:presLayoutVars>
          <dgm:bulletEnabled val="1"/>
        </dgm:presLayoutVars>
      </dgm:prSet>
      <dgm:spPr/>
    </dgm:pt>
  </dgm:ptLst>
  <dgm:cxnLst>
    <dgm:cxn modelId="{2C160011-A386-2C46-AAA0-F464D2BA15A6}" srcId="{58599452-949E-1B41-AC1A-AEBC6522A025}" destId="{ED01D891-FB4E-FE4A-ABDB-61001CFBB238}" srcOrd="2" destOrd="0" parTransId="{9A134195-6603-364D-9C8C-95AA789CDC97}" sibTransId="{9EAA881C-4505-E444-8437-A592236822E6}"/>
    <dgm:cxn modelId="{B1537831-0CC9-C042-8467-1CF18CCB0238}" srcId="{58599452-949E-1B41-AC1A-AEBC6522A025}" destId="{B66BD471-6547-634B-856F-7949202538C3}" srcOrd="0" destOrd="0" parTransId="{9E9F84CA-30BB-EB43-8F7C-0117E4AF5D2F}" sibTransId="{0C15566F-2F00-B04C-8FFE-84EEF11551A3}"/>
    <dgm:cxn modelId="{07663838-BC90-7240-B45D-670B5CF46F4A}" type="presOf" srcId="{B66BD471-6547-634B-856F-7949202538C3}" destId="{AD099F91-6616-A848-8B9F-969406F76D3F}" srcOrd="0" destOrd="0" presId="urn:microsoft.com/office/officeart/2005/8/layout/list1"/>
    <dgm:cxn modelId="{E61531A1-4DFA-474E-9E61-F4938DA656A9}" type="presOf" srcId="{ED01D891-FB4E-FE4A-ABDB-61001CFBB238}" destId="{02DA56E5-5AA2-AD43-8339-E64CA1529BE6}" srcOrd="1" destOrd="0" presId="urn:microsoft.com/office/officeart/2005/8/layout/list1"/>
    <dgm:cxn modelId="{13EF98A5-7045-7C46-BE09-5734557BEA95}" type="presOf" srcId="{B66BD471-6547-634B-856F-7949202538C3}" destId="{35BBCA4E-3649-274C-9C0C-BBF766B9CC6D}" srcOrd="1" destOrd="0" presId="urn:microsoft.com/office/officeart/2005/8/layout/list1"/>
    <dgm:cxn modelId="{133009D6-3A30-924E-BB4D-36B83F9A4C63}" type="presOf" srcId="{ED01D891-FB4E-FE4A-ABDB-61001CFBB238}" destId="{A050BE48-AC95-F641-9243-0E2F11F0629B}" srcOrd="0" destOrd="0" presId="urn:microsoft.com/office/officeart/2005/8/layout/list1"/>
    <dgm:cxn modelId="{22B996D7-D856-F243-81A0-BCBBE63CF7EB}" type="presOf" srcId="{A5794972-4872-9247-BC22-E6651B7B50B9}" destId="{7721A056-7372-BE4F-99AD-2B63A2511AA6}" srcOrd="1" destOrd="0" presId="urn:microsoft.com/office/officeart/2005/8/layout/list1"/>
    <dgm:cxn modelId="{5E5D97E7-7AB0-5246-874B-FE4FEE2C07CB}" type="presOf" srcId="{A5794972-4872-9247-BC22-E6651B7B50B9}" destId="{D7DC6C89-86C3-F34A-916F-7BFB7CAF3036}" srcOrd="0" destOrd="0" presId="urn:microsoft.com/office/officeart/2005/8/layout/list1"/>
    <dgm:cxn modelId="{FC13EEEF-651B-3441-A6EA-52B7C50BA0A9}" type="presOf" srcId="{58599452-949E-1B41-AC1A-AEBC6522A025}" destId="{C247727E-27D0-0042-96B8-4E91D9326894}" srcOrd="0" destOrd="0" presId="urn:microsoft.com/office/officeart/2005/8/layout/list1"/>
    <dgm:cxn modelId="{976AEFF0-E246-8C4E-A5AF-10E8247B30EC}" srcId="{58599452-949E-1B41-AC1A-AEBC6522A025}" destId="{A5794972-4872-9247-BC22-E6651B7B50B9}" srcOrd="1" destOrd="0" parTransId="{9B088BED-17AF-124B-AA89-0CF74A7F33B4}" sibTransId="{FD59ABEF-C9A0-4A46-9E55-23591416A960}"/>
    <dgm:cxn modelId="{81ECBA71-E3F9-A44D-B53D-C431BBAE65A7}" type="presParOf" srcId="{C247727E-27D0-0042-96B8-4E91D9326894}" destId="{98ADBB55-78AC-F943-8397-D0432849E362}" srcOrd="0" destOrd="0" presId="urn:microsoft.com/office/officeart/2005/8/layout/list1"/>
    <dgm:cxn modelId="{EB61A2F8-A05F-A34A-8F97-EF542F1D1C5B}" type="presParOf" srcId="{98ADBB55-78AC-F943-8397-D0432849E362}" destId="{AD099F91-6616-A848-8B9F-969406F76D3F}" srcOrd="0" destOrd="0" presId="urn:microsoft.com/office/officeart/2005/8/layout/list1"/>
    <dgm:cxn modelId="{A821699A-9086-BB4F-ADF7-AAF5C38827D3}" type="presParOf" srcId="{98ADBB55-78AC-F943-8397-D0432849E362}" destId="{35BBCA4E-3649-274C-9C0C-BBF766B9CC6D}" srcOrd="1" destOrd="0" presId="urn:microsoft.com/office/officeart/2005/8/layout/list1"/>
    <dgm:cxn modelId="{3CBEF5AF-C7D6-F94A-86C1-BC5D679776E4}" type="presParOf" srcId="{C247727E-27D0-0042-96B8-4E91D9326894}" destId="{83E52A56-9CB7-BE41-A4D0-58C2D1DF9019}" srcOrd="1" destOrd="0" presId="urn:microsoft.com/office/officeart/2005/8/layout/list1"/>
    <dgm:cxn modelId="{7FF823C7-4AFF-6142-87A6-7ABD32D85608}" type="presParOf" srcId="{C247727E-27D0-0042-96B8-4E91D9326894}" destId="{7495A070-843E-9F42-A3FC-97670DC13071}" srcOrd="2" destOrd="0" presId="urn:microsoft.com/office/officeart/2005/8/layout/list1"/>
    <dgm:cxn modelId="{1410303F-1EC6-0149-B7FF-BEBE9F757428}" type="presParOf" srcId="{C247727E-27D0-0042-96B8-4E91D9326894}" destId="{2621C014-DB1D-0F41-BA0C-AA0A5FC2B9E1}" srcOrd="3" destOrd="0" presId="urn:microsoft.com/office/officeart/2005/8/layout/list1"/>
    <dgm:cxn modelId="{F06440CB-D664-A946-8C32-362109741B4B}" type="presParOf" srcId="{C247727E-27D0-0042-96B8-4E91D9326894}" destId="{606D477C-F1E4-5E46-A021-E5C53C04B661}" srcOrd="4" destOrd="0" presId="urn:microsoft.com/office/officeart/2005/8/layout/list1"/>
    <dgm:cxn modelId="{F0410812-5F66-1A41-8E56-434D2268469E}" type="presParOf" srcId="{606D477C-F1E4-5E46-A021-E5C53C04B661}" destId="{D7DC6C89-86C3-F34A-916F-7BFB7CAF3036}" srcOrd="0" destOrd="0" presId="urn:microsoft.com/office/officeart/2005/8/layout/list1"/>
    <dgm:cxn modelId="{6083D157-E3E7-D243-9F3D-0093B67091CB}" type="presParOf" srcId="{606D477C-F1E4-5E46-A021-E5C53C04B661}" destId="{7721A056-7372-BE4F-99AD-2B63A2511AA6}" srcOrd="1" destOrd="0" presId="urn:microsoft.com/office/officeart/2005/8/layout/list1"/>
    <dgm:cxn modelId="{58650A21-30A7-BE49-9B46-BE742A4CE9C6}" type="presParOf" srcId="{C247727E-27D0-0042-96B8-4E91D9326894}" destId="{F5079038-2DC0-344F-9FDE-8A10B1811F64}" srcOrd="5" destOrd="0" presId="urn:microsoft.com/office/officeart/2005/8/layout/list1"/>
    <dgm:cxn modelId="{FE2642AC-BB33-7348-B9B5-1D9FF1E543B4}" type="presParOf" srcId="{C247727E-27D0-0042-96B8-4E91D9326894}" destId="{31DB4D3E-F99A-864E-87A0-9841D2628669}" srcOrd="6" destOrd="0" presId="urn:microsoft.com/office/officeart/2005/8/layout/list1"/>
    <dgm:cxn modelId="{29CD7438-FA44-EE40-958E-C19654A673B8}" type="presParOf" srcId="{C247727E-27D0-0042-96B8-4E91D9326894}" destId="{99CEA9A5-6B83-D148-A438-D2C211892962}" srcOrd="7" destOrd="0" presId="urn:microsoft.com/office/officeart/2005/8/layout/list1"/>
    <dgm:cxn modelId="{70EC37D7-D24B-A34E-B67D-47C2A203F6AE}" type="presParOf" srcId="{C247727E-27D0-0042-96B8-4E91D9326894}" destId="{9528E720-8B62-E94F-B7F4-6A8967B01C0C}" srcOrd="8" destOrd="0" presId="urn:microsoft.com/office/officeart/2005/8/layout/list1"/>
    <dgm:cxn modelId="{18E7B120-576B-7A46-A18D-C01EEE82531A}" type="presParOf" srcId="{9528E720-8B62-E94F-B7F4-6A8967B01C0C}" destId="{A050BE48-AC95-F641-9243-0E2F11F0629B}" srcOrd="0" destOrd="0" presId="urn:microsoft.com/office/officeart/2005/8/layout/list1"/>
    <dgm:cxn modelId="{8FCAEE80-FA93-1142-AB6D-AEF7A69A97E1}" type="presParOf" srcId="{9528E720-8B62-E94F-B7F4-6A8967B01C0C}" destId="{02DA56E5-5AA2-AD43-8339-E64CA1529BE6}" srcOrd="1" destOrd="0" presId="urn:microsoft.com/office/officeart/2005/8/layout/list1"/>
    <dgm:cxn modelId="{73BC5336-3B05-2446-AA2A-7C109506BD11}" type="presParOf" srcId="{C247727E-27D0-0042-96B8-4E91D9326894}" destId="{78EC8FA0-DD3E-E547-B9CF-EDA498D38C74}" srcOrd="9" destOrd="0" presId="urn:microsoft.com/office/officeart/2005/8/layout/list1"/>
    <dgm:cxn modelId="{0D2DAAC4-EDA6-EC4C-A373-DB1D780DF74E}" type="presParOf" srcId="{C247727E-27D0-0042-96B8-4E91D9326894}" destId="{3186606A-60CC-EA45-B767-898B317AE0D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1136A8-115B-0B45-B266-CDBEB664E9F8}"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8B7F1B5-2B34-C840-A8CB-2FF7452263DA}">
      <dgm:prSet phldrT="[Text]"/>
      <dgm:spPr/>
      <dgm:t>
        <a:bodyPr/>
        <a:lstStyle/>
        <a:p>
          <a:r>
            <a:rPr lang="en-US" dirty="0"/>
            <a:t>Map potential pesticides sources</a:t>
          </a:r>
        </a:p>
      </dgm:t>
    </dgm:pt>
    <dgm:pt modelId="{15F7822A-8F2D-D34A-A8F4-E8676F27124D}" type="parTrans" cxnId="{0B60B4BE-CB76-344B-A1A8-1DD27772A830}">
      <dgm:prSet/>
      <dgm:spPr/>
      <dgm:t>
        <a:bodyPr/>
        <a:lstStyle/>
        <a:p>
          <a:endParaRPr lang="en-US"/>
        </a:p>
      </dgm:t>
    </dgm:pt>
    <dgm:pt modelId="{90CEE011-C733-954C-971F-81166DB6EF92}" type="sibTrans" cxnId="{0B60B4BE-CB76-344B-A1A8-1DD27772A830}">
      <dgm:prSet/>
      <dgm:spPr/>
      <dgm:t>
        <a:bodyPr/>
        <a:lstStyle/>
        <a:p>
          <a:endParaRPr lang="en-US"/>
        </a:p>
      </dgm:t>
    </dgm:pt>
    <dgm:pt modelId="{BAB85135-52ED-7846-8CCC-03EE6942B4CE}">
      <dgm:prSet phldrT="[Text]"/>
      <dgm:spPr/>
      <dgm:t>
        <a:bodyPr/>
        <a:lstStyle/>
        <a:p>
          <a:r>
            <a:rPr lang="en-US" dirty="0"/>
            <a:t>Evaluate communities living near pesticide sources</a:t>
          </a:r>
        </a:p>
      </dgm:t>
    </dgm:pt>
    <dgm:pt modelId="{D33A1931-D716-0742-96C4-070DDF139E4F}" type="parTrans" cxnId="{A5F9CF0E-2A81-114E-9940-04DE66CB70C5}">
      <dgm:prSet/>
      <dgm:spPr/>
      <dgm:t>
        <a:bodyPr/>
        <a:lstStyle/>
        <a:p>
          <a:endParaRPr lang="en-US"/>
        </a:p>
      </dgm:t>
    </dgm:pt>
    <dgm:pt modelId="{F14B6F9E-5315-5D43-9C04-E3A9B73A13BC}" type="sibTrans" cxnId="{A5F9CF0E-2A81-114E-9940-04DE66CB70C5}">
      <dgm:prSet/>
      <dgm:spPr/>
      <dgm:t>
        <a:bodyPr/>
        <a:lstStyle/>
        <a:p>
          <a:endParaRPr lang="en-US"/>
        </a:p>
      </dgm:t>
    </dgm:pt>
    <dgm:pt modelId="{37D6A6AD-AC54-F94B-8BA9-555ACB137BD0}">
      <dgm:prSet phldrT="[Text]"/>
      <dgm:spPr/>
      <dgm:t>
        <a:bodyPr/>
        <a:lstStyle/>
        <a:p>
          <a:r>
            <a:rPr lang="en-US" dirty="0"/>
            <a:t>Determine risks by pesticides application</a:t>
          </a:r>
        </a:p>
      </dgm:t>
    </dgm:pt>
    <dgm:pt modelId="{7C1E4A3C-7EE8-B44E-91A6-AF255E4244B8}" type="parTrans" cxnId="{6D3FE75F-EB4D-174A-9B4C-E297B281A482}">
      <dgm:prSet/>
      <dgm:spPr/>
      <dgm:t>
        <a:bodyPr/>
        <a:lstStyle/>
        <a:p>
          <a:endParaRPr lang="en-US"/>
        </a:p>
      </dgm:t>
    </dgm:pt>
    <dgm:pt modelId="{D4087DAF-BED3-8046-90A5-5B4081C8353D}" type="sibTrans" cxnId="{6D3FE75F-EB4D-174A-9B4C-E297B281A482}">
      <dgm:prSet/>
      <dgm:spPr/>
      <dgm:t>
        <a:bodyPr/>
        <a:lstStyle/>
        <a:p>
          <a:endParaRPr lang="en-US"/>
        </a:p>
      </dgm:t>
    </dgm:pt>
    <dgm:pt modelId="{06DDF568-90EB-8D47-8EA6-1570E77C46C6}">
      <dgm:prSet phldrT="[Text]"/>
      <dgm:spPr/>
      <dgm:t>
        <a:bodyPr/>
        <a:lstStyle/>
        <a:p>
          <a:r>
            <a:rPr lang="en-US" dirty="0"/>
            <a:t>Insert into a stewardship governance model</a:t>
          </a:r>
        </a:p>
      </dgm:t>
    </dgm:pt>
    <dgm:pt modelId="{DDCF1CA4-CC00-214E-A30A-B4839BED2486}" type="parTrans" cxnId="{4FB5D263-6123-5E46-A602-3F66D25EBA69}">
      <dgm:prSet/>
      <dgm:spPr/>
      <dgm:t>
        <a:bodyPr/>
        <a:lstStyle/>
        <a:p>
          <a:endParaRPr lang="en-US"/>
        </a:p>
      </dgm:t>
    </dgm:pt>
    <dgm:pt modelId="{0FE78F7A-99F3-B84A-8927-E8843332E657}" type="sibTrans" cxnId="{4FB5D263-6123-5E46-A602-3F66D25EBA69}">
      <dgm:prSet/>
      <dgm:spPr/>
      <dgm:t>
        <a:bodyPr/>
        <a:lstStyle/>
        <a:p>
          <a:endParaRPr lang="en-US"/>
        </a:p>
      </dgm:t>
    </dgm:pt>
    <dgm:pt modelId="{C019D244-F2EC-5D4E-AACD-698933D39F00}">
      <dgm:prSet/>
      <dgm:spPr/>
      <dgm:t>
        <a:bodyPr/>
        <a:lstStyle/>
        <a:p>
          <a:r>
            <a:rPr lang="en-US" dirty="0"/>
            <a:t>Map Stewardship Outcomes</a:t>
          </a:r>
        </a:p>
      </dgm:t>
    </dgm:pt>
    <dgm:pt modelId="{1CCC733B-6D78-CF49-B752-B394BC391C6D}" type="parTrans" cxnId="{5D3193E4-33D2-2E49-9916-28AF20A3714A}">
      <dgm:prSet/>
      <dgm:spPr/>
      <dgm:t>
        <a:bodyPr/>
        <a:lstStyle/>
        <a:p>
          <a:endParaRPr lang="en-US"/>
        </a:p>
      </dgm:t>
    </dgm:pt>
    <dgm:pt modelId="{54B0FF15-B433-5C4D-871E-3C643C4F37C0}" type="sibTrans" cxnId="{5D3193E4-33D2-2E49-9916-28AF20A3714A}">
      <dgm:prSet/>
      <dgm:spPr/>
      <dgm:t>
        <a:bodyPr/>
        <a:lstStyle/>
        <a:p>
          <a:endParaRPr lang="en-US"/>
        </a:p>
      </dgm:t>
    </dgm:pt>
    <dgm:pt modelId="{C3EB8BDF-7FE9-DF48-A8F8-C39AA5126A1A}" type="pres">
      <dgm:prSet presAssocID="{361136A8-115B-0B45-B266-CDBEB664E9F8}" presName="outerComposite" presStyleCnt="0">
        <dgm:presLayoutVars>
          <dgm:chMax val="5"/>
          <dgm:dir/>
          <dgm:resizeHandles val="exact"/>
        </dgm:presLayoutVars>
      </dgm:prSet>
      <dgm:spPr/>
    </dgm:pt>
    <dgm:pt modelId="{5B705A3F-2AD4-4647-AD9B-557EDFEE4AF8}" type="pres">
      <dgm:prSet presAssocID="{361136A8-115B-0B45-B266-CDBEB664E9F8}" presName="dummyMaxCanvas" presStyleCnt="0">
        <dgm:presLayoutVars/>
      </dgm:prSet>
      <dgm:spPr/>
    </dgm:pt>
    <dgm:pt modelId="{24812317-BB5D-CB41-9BC3-8CC13F0027D6}" type="pres">
      <dgm:prSet presAssocID="{361136A8-115B-0B45-B266-CDBEB664E9F8}" presName="FiveNodes_1" presStyleLbl="node1" presStyleIdx="0" presStyleCnt="5">
        <dgm:presLayoutVars>
          <dgm:bulletEnabled val="1"/>
        </dgm:presLayoutVars>
      </dgm:prSet>
      <dgm:spPr/>
    </dgm:pt>
    <dgm:pt modelId="{AEB95AFF-B945-2B48-A7C1-35E367CE5CB5}" type="pres">
      <dgm:prSet presAssocID="{361136A8-115B-0B45-B266-CDBEB664E9F8}" presName="FiveNodes_2" presStyleLbl="node1" presStyleIdx="1" presStyleCnt="5">
        <dgm:presLayoutVars>
          <dgm:bulletEnabled val="1"/>
        </dgm:presLayoutVars>
      </dgm:prSet>
      <dgm:spPr/>
    </dgm:pt>
    <dgm:pt modelId="{5F0A5741-9579-D349-8F11-CADF42C1E5AB}" type="pres">
      <dgm:prSet presAssocID="{361136A8-115B-0B45-B266-CDBEB664E9F8}" presName="FiveNodes_3" presStyleLbl="node1" presStyleIdx="2" presStyleCnt="5">
        <dgm:presLayoutVars>
          <dgm:bulletEnabled val="1"/>
        </dgm:presLayoutVars>
      </dgm:prSet>
      <dgm:spPr/>
    </dgm:pt>
    <dgm:pt modelId="{4FF6DAB2-0F37-9749-B935-A95C04E805A3}" type="pres">
      <dgm:prSet presAssocID="{361136A8-115B-0B45-B266-CDBEB664E9F8}" presName="FiveNodes_4" presStyleLbl="node1" presStyleIdx="3" presStyleCnt="5">
        <dgm:presLayoutVars>
          <dgm:bulletEnabled val="1"/>
        </dgm:presLayoutVars>
      </dgm:prSet>
      <dgm:spPr/>
    </dgm:pt>
    <dgm:pt modelId="{74EA51DD-B1D5-B546-9300-A5ADD56B7DED}" type="pres">
      <dgm:prSet presAssocID="{361136A8-115B-0B45-B266-CDBEB664E9F8}" presName="FiveNodes_5" presStyleLbl="node1" presStyleIdx="4" presStyleCnt="5">
        <dgm:presLayoutVars>
          <dgm:bulletEnabled val="1"/>
        </dgm:presLayoutVars>
      </dgm:prSet>
      <dgm:spPr/>
    </dgm:pt>
    <dgm:pt modelId="{5CEB4AC7-9DD0-0342-A785-9FA4D3E8E9C8}" type="pres">
      <dgm:prSet presAssocID="{361136A8-115B-0B45-B266-CDBEB664E9F8}" presName="FiveConn_1-2" presStyleLbl="fgAccFollowNode1" presStyleIdx="0" presStyleCnt="4">
        <dgm:presLayoutVars>
          <dgm:bulletEnabled val="1"/>
        </dgm:presLayoutVars>
      </dgm:prSet>
      <dgm:spPr/>
    </dgm:pt>
    <dgm:pt modelId="{13E4D208-5829-524D-97F3-A30FD74A0BA7}" type="pres">
      <dgm:prSet presAssocID="{361136A8-115B-0B45-B266-CDBEB664E9F8}" presName="FiveConn_2-3" presStyleLbl="fgAccFollowNode1" presStyleIdx="1" presStyleCnt="4">
        <dgm:presLayoutVars>
          <dgm:bulletEnabled val="1"/>
        </dgm:presLayoutVars>
      </dgm:prSet>
      <dgm:spPr/>
    </dgm:pt>
    <dgm:pt modelId="{0DC9C996-0775-FF40-8ADB-DF4D771593C2}" type="pres">
      <dgm:prSet presAssocID="{361136A8-115B-0B45-B266-CDBEB664E9F8}" presName="FiveConn_3-4" presStyleLbl="fgAccFollowNode1" presStyleIdx="2" presStyleCnt="4">
        <dgm:presLayoutVars>
          <dgm:bulletEnabled val="1"/>
        </dgm:presLayoutVars>
      </dgm:prSet>
      <dgm:spPr/>
    </dgm:pt>
    <dgm:pt modelId="{25FF8465-19C1-9F40-90BF-2B86AC914602}" type="pres">
      <dgm:prSet presAssocID="{361136A8-115B-0B45-B266-CDBEB664E9F8}" presName="FiveConn_4-5" presStyleLbl="fgAccFollowNode1" presStyleIdx="3" presStyleCnt="4">
        <dgm:presLayoutVars>
          <dgm:bulletEnabled val="1"/>
        </dgm:presLayoutVars>
      </dgm:prSet>
      <dgm:spPr/>
    </dgm:pt>
    <dgm:pt modelId="{56CB4404-689B-574D-8566-867ACC44761A}" type="pres">
      <dgm:prSet presAssocID="{361136A8-115B-0B45-B266-CDBEB664E9F8}" presName="FiveNodes_1_text" presStyleLbl="node1" presStyleIdx="4" presStyleCnt="5">
        <dgm:presLayoutVars>
          <dgm:bulletEnabled val="1"/>
        </dgm:presLayoutVars>
      </dgm:prSet>
      <dgm:spPr/>
    </dgm:pt>
    <dgm:pt modelId="{5BED2E6A-8513-4248-B426-9C3FEE1C9653}" type="pres">
      <dgm:prSet presAssocID="{361136A8-115B-0B45-B266-CDBEB664E9F8}" presName="FiveNodes_2_text" presStyleLbl="node1" presStyleIdx="4" presStyleCnt="5">
        <dgm:presLayoutVars>
          <dgm:bulletEnabled val="1"/>
        </dgm:presLayoutVars>
      </dgm:prSet>
      <dgm:spPr/>
    </dgm:pt>
    <dgm:pt modelId="{7DC9B616-9A91-2047-9BDC-5BE78DF8B0A0}" type="pres">
      <dgm:prSet presAssocID="{361136A8-115B-0B45-B266-CDBEB664E9F8}" presName="FiveNodes_3_text" presStyleLbl="node1" presStyleIdx="4" presStyleCnt="5">
        <dgm:presLayoutVars>
          <dgm:bulletEnabled val="1"/>
        </dgm:presLayoutVars>
      </dgm:prSet>
      <dgm:spPr/>
    </dgm:pt>
    <dgm:pt modelId="{7492D04B-6CA3-D64F-B519-8B8AAA3DCACA}" type="pres">
      <dgm:prSet presAssocID="{361136A8-115B-0B45-B266-CDBEB664E9F8}" presName="FiveNodes_4_text" presStyleLbl="node1" presStyleIdx="4" presStyleCnt="5">
        <dgm:presLayoutVars>
          <dgm:bulletEnabled val="1"/>
        </dgm:presLayoutVars>
      </dgm:prSet>
      <dgm:spPr/>
    </dgm:pt>
    <dgm:pt modelId="{B54C9277-8A87-D647-9836-04293CA8BB82}" type="pres">
      <dgm:prSet presAssocID="{361136A8-115B-0B45-B266-CDBEB664E9F8}" presName="FiveNodes_5_text" presStyleLbl="node1" presStyleIdx="4" presStyleCnt="5">
        <dgm:presLayoutVars>
          <dgm:bulletEnabled val="1"/>
        </dgm:presLayoutVars>
      </dgm:prSet>
      <dgm:spPr/>
    </dgm:pt>
  </dgm:ptLst>
  <dgm:cxnLst>
    <dgm:cxn modelId="{EEFA0F01-97B9-0542-A70B-519C152F933C}" type="presOf" srcId="{D4087DAF-BED3-8046-90A5-5B4081C8353D}" destId="{0DC9C996-0775-FF40-8ADB-DF4D771593C2}" srcOrd="0" destOrd="0" presId="urn:microsoft.com/office/officeart/2005/8/layout/vProcess5"/>
    <dgm:cxn modelId="{4F255507-282D-7B46-B944-0BA1DDCBED11}" type="presOf" srcId="{06DDF568-90EB-8D47-8EA6-1570E77C46C6}" destId="{4FF6DAB2-0F37-9749-B935-A95C04E805A3}" srcOrd="0" destOrd="0" presId="urn:microsoft.com/office/officeart/2005/8/layout/vProcess5"/>
    <dgm:cxn modelId="{A5F9CF0E-2A81-114E-9940-04DE66CB70C5}" srcId="{361136A8-115B-0B45-B266-CDBEB664E9F8}" destId="{BAB85135-52ED-7846-8CCC-03EE6942B4CE}" srcOrd="1" destOrd="0" parTransId="{D33A1931-D716-0742-96C4-070DDF139E4F}" sibTransId="{F14B6F9E-5315-5D43-9C04-E3A9B73A13BC}"/>
    <dgm:cxn modelId="{792B5C3B-BDA9-0F4D-A3EA-A7019A0B7384}" type="presOf" srcId="{A8B7F1B5-2B34-C840-A8CB-2FF7452263DA}" destId="{24812317-BB5D-CB41-9BC3-8CC13F0027D6}" srcOrd="0" destOrd="0" presId="urn:microsoft.com/office/officeart/2005/8/layout/vProcess5"/>
    <dgm:cxn modelId="{E278C44D-B1C5-E643-96E4-CBD2AA580580}" type="presOf" srcId="{F14B6F9E-5315-5D43-9C04-E3A9B73A13BC}" destId="{13E4D208-5829-524D-97F3-A30FD74A0BA7}" srcOrd="0" destOrd="0" presId="urn:microsoft.com/office/officeart/2005/8/layout/vProcess5"/>
    <dgm:cxn modelId="{52351759-6F4D-AF4C-94E5-21F80B0C76F0}" type="presOf" srcId="{C019D244-F2EC-5D4E-AACD-698933D39F00}" destId="{74EA51DD-B1D5-B546-9300-A5ADD56B7DED}" srcOrd="0" destOrd="0" presId="urn:microsoft.com/office/officeart/2005/8/layout/vProcess5"/>
    <dgm:cxn modelId="{6D3FE75F-EB4D-174A-9B4C-E297B281A482}" srcId="{361136A8-115B-0B45-B266-CDBEB664E9F8}" destId="{37D6A6AD-AC54-F94B-8BA9-555ACB137BD0}" srcOrd="2" destOrd="0" parTransId="{7C1E4A3C-7EE8-B44E-91A6-AF255E4244B8}" sibTransId="{D4087DAF-BED3-8046-90A5-5B4081C8353D}"/>
    <dgm:cxn modelId="{4FB5D263-6123-5E46-A602-3F66D25EBA69}" srcId="{361136A8-115B-0B45-B266-CDBEB664E9F8}" destId="{06DDF568-90EB-8D47-8EA6-1570E77C46C6}" srcOrd="3" destOrd="0" parTransId="{DDCF1CA4-CC00-214E-A30A-B4839BED2486}" sibTransId="{0FE78F7A-99F3-B84A-8927-E8843332E657}"/>
    <dgm:cxn modelId="{E346578C-DD01-4240-8368-2BE275DBAE6C}" type="presOf" srcId="{37D6A6AD-AC54-F94B-8BA9-555ACB137BD0}" destId="{7DC9B616-9A91-2047-9BDC-5BE78DF8B0A0}" srcOrd="1" destOrd="0" presId="urn:microsoft.com/office/officeart/2005/8/layout/vProcess5"/>
    <dgm:cxn modelId="{E655BD93-6A8E-514F-8B9D-071BF3149AE8}" type="presOf" srcId="{0FE78F7A-99F3-B84A-8927-E8843332E657}" destId="{25FF8465-19C1-9F40-90BF-2B86AC914602}" srcOrd="0" destOrd="0" presId="urn:microsoft.com/office/officeart/2005/8/layout/vProcess5"/>
    <dgm:cxn modelId="{31DB549C-BED9-CD41-BEDE-0A23D89BEDB7}" type="presOf" srcId="{BAB85135-52ED-7846-8CCC-03EE6942B4CE}" destId="{AEB95AFF-B945-2B48-A7C1-35E367CE5CB5}" srcOrd="0" destOrd="0" presId="urn:microsoft.com/office/officeart/2005/8/layout/vProcess5"/>
    <dgm:cxn modelId="{8BB4E7A4-8D52-804D-AB0D-B48BE5D6FCA4}" type="presOf" srcId="{A8B7F1B5-2B34-C840-A8CB-2FF7452263DA}" destId="{56CB4404-689B-574D-8566-867ACC44761A}" srcOrd="1" destOrd="0" presId="urn:microsoft.com/office/officeart/2005/8/layout/vProcess5"/>
    <dgm:cxn modelId="{6902F9B1-59D0-6F41-A14A-8AA724BEA209}" type="presOf" srcId="{06DDF568-90EB-8D47-8EA6-1570E77C46C6}" destId="{7492D04B-6CA3-D64F-B519-8B8AAA3DCACA}" srcOrd="1" destOrd="0" presId="urn:microsoft.com/office/officeart/2005/8/layout/vProcess5"/>
    <dgm:cxn modelId="{0B60B4BE-CB76-344B-A1A8-1DD27772A830}" srcId="{361136A8-115B-0B45-B266-CDBEB664E9F8}" destId="{A8B7F1B5-2B34-C840-A8CB-2FF7452263DA}" srcOrd="0" destOrd="0" parTransId="{15F7822A-8F2D-D34A-A8F4-E8676F27124D}" sibTransId="{90CEE011-C733-954C-971F-81166DB6EF92}"/>
    <dgm:cxn modelId="{BBDC2DDC-E709-9C45-8BA3-66DFEFA03B2B}" type="presOf" srcId="{37D6A6AD-AC54-F94B-8BA9-555ACB137BD0}" destId="{5F0A5741-9579-D349-8F11-CADF42C1E5AB}" srcOrd="0" destOrd="0" presId="urn:microsoft.com/office/officeart/2005/8/layout/vProcess5"/>
    <dgm:cxn modelId="{AF5260E2-707B-6C45-84CD-3EF2B254D6EB}" type="presOf" srcId="{361136A8-115B-0B45-B266-CDBEB664E9F8}" destId="{C3EB8BDF-7FE9-DF48-A8F8-C39AA5126A1A}" srcOrd="0" destOrd="0" presId="urn:microsoft.com/office/officeart/2005/8/layout/vProcess5"/>
    <dgm:cxn modelId="{5D3193E4-33D2-2E49-9916-28AF20A3714A}" srcId="{361136A8-115B-0B45-B266-CDBEB664E9F8}" destId="{C019D244-F2EC-5D4E-AACD-698933D39F00}" srcOrd="4" destOrd="0" parTransId="{1CCC733B-6D78-CF49-B752-B394BC391C6D}" sibTransId="{54B0FF15-B433-5C4D-871E-3C643C4F37C0}"/>
    <dgm:cxn modelId="{847EFDE4-D97D-124E-8622-3194D7DFD1EB}" type="presOf" srcId="{90CEE011-C733-954C-971F-81166DB6EF92}" destId="{5CEB4AC7-9DD0-0342-A785-9FA4D3E8E9C8}" srcOrd="0" destOrd="0" presId="urn:microsoft.com/office/officeart/2005/8/layout/vProcess5"/>
    <dgm:cxn modelId="{534128E8-1F5C-F843-9774-D9E6ABA0FDB4}" type="presOf" srcId="{BAB85135-52ED-7846-8CCC-03EE6942B4CE}" destId="{5BED2E6A-8513-4248-B426-9C3FEE1C9653}" srcOrd="1" destOrd="0" presId="urn:microsoft.com/office/officeart/2005/8/layout/vProcess5"/>
    <dgm:cxn modelId="{92CEEAEB-03C3-DE4D-A401-BE0E964F0F04}" type="presOf" srcId="{C019D244-F2EC-5D4E-AACD-698933D39F00}" destId="{B54C9277-8A87-D647-9836-04293CA8BB82}" srcOrd="1" destOrd="0" presId="urn:microsoft.com/office/officeart/2005/8/layout/vProcess5"/>
    <dgm:cxn modelId="{64DCDE3C-047F-994F-A883-CF32B8684663}" type="presParOf" srcId="{C3EB8BDF-7FE9-DF48-A8F8-C39AA5126A1A}" destId="{5B705A3F-2AD4-4647-AD9B-557EDFEE4AF8}" srcOrd="0" destOrd="0" presId="urn:microsoft.com/office/officeart/2005/8/layout/vProcess5"/>
    <dgm:cxn modelId="{A173F17F-8FDE-3B45-9E56-5DAD0A0410A6}" type="presParOf" srcId="{C3EB8BDF-7FE9-DF48-A8F8-C39AA5126A1A}" destId="{24812317-BB5D-CB41-9BC3-8CC13F0027D6}" srcOrd="1" destOrd="0" presId="urn:microsoft.com/office/officeart/2005/8/layout/vProcess5"/>
    <dgm:cxn modelId="{86618B82-5D0A-A04D-B61A-ABAB4E6EEF6B}" type="presParOf" srcId="{C3EB8BDF-7FE9-DF48-A8F8-C39AA5126A1A}" destId="{AEB95AFF-B945-2B48-A7C1-35E367CE5CB5}" srcOrd="2" destOrd="0" presId="urn:microsoft.com/office/officeart/2005/8/layout/vProcess5"/>
    <dgm:cxn modelId="{3C9628A4-826B-E044-8A4D-4973346F2C5B}" type="presParOf" srcId="{C3EB8BDF-7FE9-DF48-A8F8-C39AA5126A1A}" destId="{5F0A5741-9579-D349-8F11-CADF42C1E5AB}" srcOrd="3" destOrd="0" presId="urn:microsoft.com/office/officeart/2005/8/layout/vProcess5"/>
    <dgm:cxn modelId="{8981F0FB-4819-5244-B838-01DB020042EF}" type="presParOf" srcId="{C3EB8BDF-7FE9-DF48-A8F8-C39AA5126A1A}" destId="{4FF6DAB2-0F37-9749-B935-A95C04E805A3}" srcOrd="4" destOrd="0" presId="urn:microsoft.com/office/officeart/2005/8/layout/vProcess5"/>
    <dgm:cxn modelId="{16DAA427-A612-6549-9267-049FDB75F3ED}" type="presParOf" srcId="{C3EB8BDF-7FE9-DF48-A8F8-C39AA5126A1A}" destId="{74EA51DD-B1D5-B546-9300-A5ADD56B7DED}" srcOrd="5" destOrd="0" presId="urn:microsoft.com/office/officeart/2005/8/layout/vProcess5"/>
    <dgm:cxn modelId="{ABE5D0E1-E34A-A841-A168-3943A6210558}" type="presParOf" srcId="{C3EB8BDF-7FE9-DF48-A8F8-C39AA5126A1A}" destId="{5CEB4AC7-9DD0-0342-A785-9FA4D3E8E9C8}" srcOrd="6" destOrd="0" presId="urn:microsoft.com/office/officeart/2005/8/layout/vProcess5"/>
    <dgm:cxn modelId="{C6FBD82F-FA14-2949-B5A0-1A4528B0F37F}" type="presParOf" srcId="{C3EB8BDF-7FE9-DF48-A8F8-C39AA5126A1A}" destId="{13E4D208-5829-524D-97F3-A30FD74A0BA7}" srcOrd="7" destOrd="0" presId="urn:microsoft.com/office/officeart/2005/8/layout/vProcess5"/>
    <dgm:cxn modelId="{7CACE14F-FC94-CF44-9C1D-C5AA022E83A6}" type="presParOf" srcId="{C3EB8BDF-7FE9-DF48-A8F8-C39AA5126A1A}" destId="{0DC9C996-0775-FF40-8ADB-DF4D771593C2}" srcOrd="8" destOrd="0" presId="urn:microsoft.com/office/officeart/2005/8/layout/vProcess5"/>
    <dgm:cxn modelId="{D7A8C354-248E-3A4B-9794-1E366725E6F2}" type="presParOf" srcId="{C3EB8BDF-7FE9-DF48-A8F8-C39AA5126A1A}" destId="{25FF8465-19C1-9F40-90BF-2B86AC914602}" srcOrd="9" destOrd="0" presId="urn:microsoft.com/office/officeart/2005/8/layout/vProcess5"/>
    <dgm:cxn modelId="{4AA87648-FB4F-FF4A-B911-F2E9E1861233}" type="presParOf" srcId="{C3EB8BDF-7FE9-DF48-A8F8-C39AA5126A1A}" destId="{56CB4404-689B-574D-8566-867ACC44761A}" srcOrd="10" destOrd="0" presId="urn:microsoft.com/office/officeart/2005/8/layout/vProcess5"/>
    <dgm:cxn modelId="{63E4242F-9D6C-134A-9B58-7F71C62FC4A9}" type="presParOf" srcId="{C3EB8BDF-7FE9-DF48-A8F8-C39AA5126A1A}" destId="{5BED2E6A-8513-4248-B426-9C3FEE1C9653}" srcOrd="11" destOrd="0" presId="urn:microsoft.com/office/officeart/2005/8/layout/vProcess5"/>
    <dgm:cxn modelId="{D2B57F94-64E9-1D42-9811-D4C865FFF8D2}" type="presParOf" srcId="{C3EB8BDF-7FE9-DF48-A8F8-C39AA5126A1A}" destId="{7DC9B616-9A91-2047-9BDC-5BE78DF8B0A0}" srcOrd="12" destOrd="0" presId="urn:microsoft.com/office/officeart/2005/8/layout/vProcess5"/>
    <dgm:cxn modelId="{CFB109DF-6873-0D46-B6D5-20533A8A2CF0}" type="presParOf" srcId="{C3EB8BDF-7FE9-DF48-A8F8-C39AA5126A1A}" destId="{7492D04B-6CA3-D64F-B519-8B8AAA3DCACA}" srcOrd="13" destOrd="0" presId="urn:microsoft.com/office/officeart/2005/8/layout/vProcess5"/>
    <dgm:cxn modelId="{3472E42E-2827-2043-BB47-513960B685EF}" type="presParOf" srcId="{C3EB8BDF-7FE9-DF48-A8F8-C39AA5126A1A}" destId="{B54C9277-8A87-D647-9836-04293CA8BB82}"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06DA5-36DD-224C-94A9-7A90C2337C63}">
      <dsp:nvSpPr>
        <dsp:cNvPr id="0" name=""/>
        <dsp:cNvSpPr/>
      </dsp:nvSpPr>
      <dsp:spPr>
        <a:xfrm>
          <a:off x="948266" y="0"/>
          <a:ext cx="5418667" cy="5418667"/>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226E5-F448-B44F-B30B-97F1C6D4D81F}">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Executive Order</a:t>
          </a:r>
        </a:p>
      </dsp:txBody>
      <dsp:txXfrm>
        <a:off x="3720215" y="607393"/>
        <a:ext cx="3396901" cy="1157468"/>
      </dsp:txXfrm>
    </dsp:sp>
    <dsp:sp modelId="{83291036-E6DB-324B-9662-E7573F95C2B8}">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Policy</a:t>
          </a:r>
        </a:p>
      </dsp:txBody>
      <dsp:txXfrm>
        <a:off x="3720215" y="2050430"/>
        <a:ext cx="3396901" cy="1157468"/>
      </dsp:txXfrm>
    </dsp:sp>
    <dsp:sp modelId="{EECA8CEF-10E0-3843-A28C-0B7F273E9DDF}">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Regulation</a:t>
          </a:r>
        </a:p>
      </dsp:txBody>
      <dsp:txXfrm>
        <a:off x="3720215" y="3493468"/>
        <a:ext cx="3396901" cy="1157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06DA5-36DD-224C-94A9-7A90C2337C63}">
      <dsp:nvSpPr>
        <dsp:cNvPr id="0" name=""/>
        <dsp:cNvSpPr/>
      </dsp:nvSpPr>
      <dsp:spPr>
        <a:xfrm>
          <a:off x="818015" y="0"/>
          <a:ext cx="2370222" cy="237022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226E5-F448-B44F-B30B-97F1C6D4D81F}">
      <dsp:nvSpPr>
        <dsp:cNvPr id="0" name=""/>
        <dsp:cNvSpPr/>
      </dsp:nvSpPr>
      <dsp:spPr>
        <a:xfrm>
          <a:off x="2003126" y="238295"/>
          <a:ext cx="1540644" cy="56107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Executive Order</a:t>
          </a:r>
        </a:p>
      </dsp:txBody>
      <dsp:txXfrm>
        <a:off x="2030515" y="265684"/>
        <a:ext cx="1485866" cy="506297"/>
      </dsp:txXfrm>
    </dsp:sp>
    <dsp:sp modelId="{83291036-E6DB-324B-9662-E7573F95C2B8}">
      <dsp:nvSpPr>
        <dsp:cNvPr id="0" name=""/>
        <dsp:cNvSpPr/>
      </dsp:nvSpPr>
      <dsp:spPr>
        <a:xfrm>
          <a:off x="2003126" y="869505"/>
          <a:ext cx="1540644" cy="56107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Policy</a:t>
          </a:r>
        </a:p>
      </dsp:txBody>
      <dsp:txXfrm>
        <a:off x="2030515" y="896894"/>
        <a:ext cx="1485866" cy="506297"/>
      </dsp:txXfrm>
    </dsp:sp>
    <dsp:sp modelId="{EECA8CEF-10E0-3843-A28C-0B7F273E9DDF}">
      <dsp:nvSpPr>
        <dsp:cNvPr id="0" name=""/>
        <dsp:cNvSpPr/>
      </dsp:nvSpPr>
      <dsp:spPr>
        <a:xfrm>
          <a:off x="2003126" y="1500716"/>
          <a:ext cx="1540644" cy="56107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Regulation</a:t>
          </a:r>
        </a:p>
      </dsp:txBody>
      <dsp:txXfrm>
        <a:off x="2030515" y="1528105"/>
        <a:ext cx="1485866" cy="506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452F6-FCA8-4843-A15A-4A1CFC2CB081}">
      <dsp:nvSpPr>
        <dsp:cNvPr id="0" name=""/>
        <dsp:cNvSpPr/>
      </dsp:nvSpPr>
      <dsp:spPr>
        <a:xfrm>
          <a:off x="2960479" y="0"/>
          <a:ext cx="2598735" cy="259873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EO</a:t>
          </a:r>
        </a:p>
      </dsp:txBody>
      <dsp:txXfrm>
        <a:off x="3610163" y="1299368"/>
        <a:ext cx="1299367" cy="1299367"/>
      </dsp:txXfrm>
    </dsp:sp>
    <dsp:sp modelId="{A9F44F5E-7499-3444-9240-8FB51D5F9D97}">
      <dsp:nvSpPr>
        <dsp:cNvPr id="0" name=""/>
        <dsp:cNvSpPr/>
      </dsp:nvSpPr>
      <dsp:spPr>
        <a:xfrm>
          <a:off x="1661111" y="2598735"/>
          <a:ext cx="2598735" cy="259873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Policy</a:t>
          </a:r>
        </a:p>
      </dsp:txBody>
      <dsp:txXfrm>
        <a:off x="2310795" y="3898103"/>
        <a:ext cx="1299367" cy="1299367"/>
      </dsp:txXfrm>
    </dsp:sp>
    <dsp:sp modelId="{EA759DC3-A017-C14D-90FE-3FCF90ABC61F}">
      <dsp:nvSpPr>
        <dsp:cNvPr id="0" name=""/>
        <dsp:cNvSpPr/>
      </dsp:nvSpPr>
      <dsp:spPr>
        <a:xfrm rot="10800000">
          <a:off x="2960479" y="2598735"/>
          <a:ext cx="2598735" cy="259873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Community Input</a:t>
          </a:r>
        </a:p>
      </dsp:txBody>
      <dsp:txXfrm rot="10800000">
        <a:off x="3610163" y="2598735"/>
        <a:ext cx="1299367" cy="1299367"/>
      </dsp:txXfrm>
    </dsp:sp>
    <dsp:sp modelId="{D9A7658B-C2BA-8942-B7C6-F3AB04F62C59}">
      <dsp:nvSpPr>
        <dsp:cNvPr id="0" name=""/>
        <dsp:cNvSpPr/>
      </dsp:nvSpPr>
      <dsp:spPr>
        <a:xfrm>
          <a:off x="4259847" y="2598735"/>
          <a:ext cx="2598735" cy="259873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Regulation</a:t>
          </a:r>
        </a:p>
      </dsp:txBody>
      <dsp:txXfrm>
        <a:off x="4909531" y="3898103"/>
        <a:ext cx="1299367" cy="1299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5A070-843E-9F42-A3FC-97670DC13071}">
      <dsp:nvSpPr>
        <dsp:cNvPr id="0" name=""/>
        <dsp:cNvSpPr/>
      </dsp:nvSpPr>
      <dsp:spPr>
        <a:xfrm>
          <a:off x="0" y="1034911"/>
          <a:ext cx="81280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BBCA4E-3649-274C-9C0C-BBF766B9CC6D}">
      <dsp:nvSpPr>
        <dsp:cNvPr id="0" name=""/>
        <dsp:cNvSpPr/>
      </dsp:nvSpPr>
      <dsp:spPr>
        <a:xfrm>
          <a:off x="406400" y="58264"/>
          <a:ext cx="5652219" cy="13456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US" sz="1400" kern="1200" dirty="0"/>
            <a:t>Identify communities who are most likely at risk of pesticides exposure in Oregon.</a:t>
          </a:r>
        </a:p>
      </dsp:txBody>
      <dsp:txXfrm>
        <a:off x="472089" y="123953"/>
        <a:ext cx="5520841" cy="1214269"/>
      </dsp:txXfrm>
    </dsp:sp>
    <dsp:sp modelId="{31DB4D3E-F99A-864E-87A0-9841D2628669}">
      <dsp:nvSpPr>
        <dsp:cNvPr id="0" name=""/>
        <dsp:cNvSpPr/>
      </dsp:nvSpPr>
      <dsp:spPr>
        <a:xfrm>
          <a:off x="0" y="2952394"/>
          <a:ext cx="81280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1A056-7372-BE4F-99AD-2B63A2511AA6}">
      <dsp:nvSpPr>
        <dsp:cNvPr id="0" name=""/>
        <dsp:cNvSpPr/>
      </dsp:nvSpPr>
      <dsp:spPr>
        <a:xfrm>
          <a:off x="406400" y="1799911"/>
          <a:ext cx="5689600" cy="152148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US" sz="1400" kern="1200" dirty="0"/>
            <a:t>Translate the stewardship governance model onto a map.</a:t>
          </a:r>
        </a:p>
      </dsp:txBody>
      <dsp:txXfrm>
        <a:off x="480673" y="1874184"/>
        <a:ext cx="5541054" cy="1372936"/>
      </dsp:txXfrm>
    </dsp:sp>
    <dsp:sp modelId="{3186606A-60CC-EA45-B767-898B317AE0DA}">
      <dsp:nvSpPr>
        <dsp:cNvPr id="0" name=""/>
        <dsp:cNvSpPr/>
      </dsp:nvSpPr>
      <dsp:spPr>
        <a:xfrm>
          <a:off x="0" y="4730402"/>
          <a:ext cx="81280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DA56E5-5AA2-AD43-8339-E64CA1529BE6}">
      <dsp:nvSpPr>
        <dsp:cNvPr id="0" name=""/>
        <dsp:cNvSpPr/>
      </dsp:nvSpPr>
      <dsp:spPr>
        <a:xfrm>
          <a:off x="406400" y="3717394"/>
          <a:ext cx="5689600" cy="13820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22300">
            <a:lnSpc>
              <a:spcPct val="90000"/>
            </a:lnSpc>
            <a:spcBef>
              <a:spcPct val="0"/>
            </a:spcBef>
            <a:spcAft>
              <a:spcPct val="35000"/>
            </a:spcAft>
            <a:buNone/>
          </a:pPr>
          <a:r>
            <a:rPr lang="en-US" sz="1400" kern="1200" dirty="0"/>
            <a:t>Conclude if Stewardship outcomes are effective in bringing community level change, especially one that is in service of bringing environmental justice.</a:t>
          </a:r>
        </a:p>
      </dsp:txBody>
      <dsp:txXfrm>
        <a:off x="473864" y="3784858"/>
        <a:ext cx="5554672" cy="1247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12317-BB5D-CB41-9BC3-8CC13F0027D6}">
      <dsp:nvSpPr>
        <dsp:cNvPr id="0" name=""/>
        <dsp:cNvSpPr/>
      </dsp:nvSpPr>
      <dsp:spPr>
        <a:xfrm>
          <a:off x="0" y="0"/>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Map potential pesticides sources</a:t>
          </a:r>
        </a:p>
      </dsp:txBody>
      <dsp:txXfrm>
        <a:off x="28567" y="28567"/>
        <a:ext cx="5091953" cy="918226"/>
      </dsp:txXfrm>
    </dsp:sp>
    <dsp:sp modelId="{AEB95AFF-B945-2B48-A7C1-35E367CE5CB5}">
      <dsp:nvSpPr>
        <dsp:cNvPr id="0" name=""/>
        <dsp:cNvSpPr/>
      </dsp:nvSpPr>
      <dsp:spPr>
        <a:xfrm>
          <a:off x="467360" y="1110826"/>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Evaluate communities living near pesticide sources</a:t>
          </a:r>
        </a:p>
      </dsp:txBody>
      <dsp:txXfrm>
        <a:off x="495927" y="1139393"/>
        <a:ext cx="5100081" cy="918226"/>
      </dsp:txXfrm>
    </dsp:sp>
    <dsp:sp modelId="{5F0A5741-9579-D349-8F11-CADF42C1E5AB}">
      <dsp:nvSpPr>
        <dsp:cNvPr id="0" name=""/>
        <dsp:cNvSpPr/>
      </dsp:nvSpPr>
      <dsp:spPr>
        <a:xfrm>
          <a:off x="934719" y="2221653"/>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Determine risks by pesticides application</a:t>
          </a:r>
        </a:p>
      </dsp:txBody>
      <dsp:txXfrm>
        <a:off x="963286" y="2250220"/>
        <a:ext cx="5100081" cy="918226"/>
      </dsp:txXfrm>
    </dsp:sp>
    <dsp:sp modelId="{4FF6DAB2-0F37-9749-B935-A95C04E805A3}">
      <dsp:nvSpPr>
        <dsp:cNvPr id="0" name=""/>
        <dsp:cNvSpPr/>
      </dsp:nvSpPr>
      <dsp:spPr>
        <a:xfrm>
          <a:off x="1402079" y="3332480"/>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Insert into a stewardship governance model</a:t>
          </a:r>
        </a:p>
      </dsp:txBody>
      <dsp:txXfrm>
        <a:off x="1430646" y="3361047"/>
        <a:ext cx="5100081" cy="918226"/>
      </dsp:txXfrm>
    </dsp:sp>
    <dsp:sp modelId="{74EA51DD-B1D5-B546-9300-A5ADD56B7DED}">
      <dsp:nvSpPr>
        <dsp:cNvPr id="0" name=""/>
        <dsp:cNvSpPr/>
      </dsp:nvSpPr>
      <dsp:spPr>
        <a:xfrm>
          <a:off x="1869439" y="4443306"/>
          <a:ext cx="6258560" cy="9753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Map Stewardship Outcomes</a:t>
          </a:r>
        </a:p>
      </dsp:txBody>
      <dsp:txXfrm>
        <a:off x="1898006" y="4471873"/>
        <a:ext cx="5100081" cy="918226"/>
      </dsp:txXfrm>
    </dsp:sp>
    <dsp:sp modelId="{5CEB4AC7-9DD0-0342-A785-9FA4D3E8E9C8}">
      <dsp:nvSpPr>
        <dsp:cNvPr id="0" name=""/>
        <dsp:cNvSpPr/>
      </dsp:nvSpPr>
      <dsp:spPr>
        <a:xfrm>
          <a:off x="5624575" y="712554"/>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767221" y="712554"/>
        <a:ext cx="348692" cy="477073"/>
      </dsp:txXfrm>
    </dsp:sp>
    <dsp:sp modelId="{13E4D208-5829-524D-97F3-A30FD74A0BA7}">
      <dsp:nvSpPr>
        <dsp:cNvPr id="0" name=""/>
        <dsp:cNvSpPr/>
      </dsp:nvSpPr>
      <dsp:spPr>
        <a:xfrm>
          <a:off x="6091935" y="1823381"/>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234581" y="1823381"/>
        <a:ext cx="348692" cy="477073"/>
      </dsp:txXfrm>
    </dsp:sp>
    <dsp:sp modelId="{0DC9C996-0775-FF40-8ADB-DF4D771593C2}">
      <dsp:nvSpPr>
        <dsp:cNvPr id="0" name=""/>
        <dsp:cNvSpPr/>
      </dsp:nvSpPr>
      <dsp:spPr>
        <a:xfrm>
          <a:off x="6559295" y="2917952"/>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701941" y="2917952"/>
        <a:ext cx="348692" cy="477073"/>
      </dsp:txXfrm>
    </dsp:sp>
    <dsp:sp modelId="{25FF8465-19C1-9F40-90BF-2B86AC914602}">
      <dsp:nvSpPr>
        <dsp:cNvPr id="0" name=""/>
        <dsp:cNvSpPr/>
      </dsp:nvSpPr>
      <dsp:spPr>
        <a:xfrm>
          <a:off x="7026655" y="4039616"/>
          <a:ext cx="633984" cy="63398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169301" y="4039616"/>
        <a:ext cx="348692" cy="47707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569E8-240F-1D41-BF93-384B80C6C70D}" type="datetimeFigureOut">
              <a:rPr lang="en-US" smtClean="0"/>
              <a:t>5/3/21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A2D1E-720D-C44A-9D88-1CED252155D8}" type="slidenum">
              <a:rPr lang="en-US" smtClean="0"/>
              <a:t>‹#›</a:t>
            </a:fld>
            <a:endParaRPr lang="en-US"/>
          </a:p>
        </p:txBody>
      </p:sp>
    </p:spTree>
    <p:extLst>
      <p:ext uri="{BB962C8B-B14F-4D97-AF65-F5344CB8AC3E}">
        <p14:creationId xmlns:p14="http://schemas.microsoft.com/office/powerpoint/2010/main" val="782102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Chamille Hartman and I am a graduate student at Penn State University in the GIS program. I will be presenting on Stewardship Governance Model Analysis for Pesticides Management: Assessing Potential Pesticides Exposure to Communities.</a:t>
            </a:r>
          </a:p>
        </p:txBody>
      </p:sp>
      <p:sp>
        <p:nvSpPr>
          <p:cNvPr id="4" name="Slide Number Placeholder 3"/>
          <p:cNvSpPr>
            <a:spLocks noGrp="1"/>
          </p:cNvSpPr>
          <p:nvPr>
            <p:ph type="sldNum" sz="quarter" idx="5"/>
          </p:nvPr>
        </p:nvSpPr>
        <p:spPr/>
        <p:txBody>
          <a:bodyPr/>
          <a:lstStyle/>
          <a:p>
            <a:fld id="{1E7A2D1E-720D-C44A-9D88-1CED252155D8}" type="slidenum">
              <a:rPr lang="en-US" smtClean="0"/>
              <a:t>1</a:t>
            </a:fld>
            <a:endParaRPr lang="en-US"/>
          </a:p>
        </p:txBody>
      </p:sp>
    </p:spTree>
    <p:extLst>
      <p:ext uri="{BB962C8B-B14F-4D97-AF65-F5344CB8AC3E}">
        <p14:creationId xmlns:p14="http://schemas.microsoft.com/office/powerpoint/2010/main" val="3046623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 example of community effort enacting change in government is the case of Triangle Lake or Highway 36 Corridor. Triangle Lake is located along the coastal range in Oregon, where timber harvesting is a big industry. According to Oregon Health Authority, community members were concerned over exposure to aerial application of pesticides after a clear-cutting event. In 2005, a group of community members urged Oregon Department of Agriculture to address their suspicions of pesticide drift. By 2011, the community group, acting on their own, sent urine samples to a researcher from Emory University in Georgia to test for presence of pesticides. Results came back positive which then prompted government agencies to work together to conduct an exposure investigation. The intention of the investigation was to assess the degree of exposure to pesticides, and answer questions such as potential pathways, type of pesticides, and health risks. The design of the study was to collect baseline samples during a time when pesticides are not applied and compare it to another set of samples collected during pesticides application time. Unfortunately, factors deemed outside of the agency’s control inhibited the comparison of samples. The second samples were scheduled on a specific day when aerial spray was thought to be on schedule. However, without the knowledge of the investigators, the day and location of pesticides spray was changed. The investigation team was not able to collect accurate samples. </a:t>
            </a:r>
          </a:p>
          <a:p>
            <a:endParaRPr lang="en-US" dirty="0"/>
          </a:p>
          <a:p>
            <a:r>
              <a:rPr lang="en-US" dirty="0"/>
              <a:t>Nevertheless, this is case study in the impact of community action to activate government response. Although, external factors limited the ability of the government agency to conduct the investigation as it was intended, it shows the possibility of communities working with government agencies.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10</a:t>
            </a:fld>
            <a:endParaRPr lang="en-US"/>
          </a:p>
        </p:txBody>
      </p:sp>
    </p:spTree>
    <p:extLst>
      <p:ext uri="{BB962C8B-B14F-4D97-AF65-F5344CB8AC3E}">
        <p14:creationId xmlns:p14="http://schemas.microsoft.com/office/powerpoint/2010/main" val="182450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11</a:t>
            </a:fld>
            <a:endParaRPr lang="en-US"/>
          </a:p>
        </p:txBody>
      </p:sp>
    </p:spTree>
    <p:extLst>
      <p:ext uri="{BB962C8B-B14F-4D97-AF65-F5344CB8AC3E}">
        <p14:creationId xmlns:p14="http://schemas.microsoft.com/office/powerpoint/2010/main" val="225769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on Oregon as my study area, my research questions are:</a:t>
            </a:r>
          </a:p>
        </p:txBody>
      </p:sp>
      <p:sp>
        <p:nvSpPr>
          <p:cNvPr id="4" name="Slide Number Placeholder 3"/>
          <p:cNvSpPr>
            <a:spLocks noGrp="1"/>
          </p:cNvSpPr>
          <p:nvPr>
            <p:ph type="sldNum" sz="quarter" idx="5"/>
          </p:nvPr>
        </p:nvSpPr>
        <p:spPr/>
        <p:txBody>
          <a:bodyPr/>
          <a:lstStyle/>
          <a:p>
            <a:fld id="{1E7A2D1E-720D-C44A-9D88-1CED252155D8}" type="slidenum">
              <a:rPr lang="en-US" smtClean="0"/>
              <a:t>12</a:t>
            </a:fld>
            <a:endParaRPr lang="en-US"/>
          </a:p>
        </p:txBody>
      </p:sp>
    </p:spTree>
    <p:extLst>
      <p:ext uri="{BB962C8B-B14F-4D97-AF65-F5344CB8AC3E}">
        <p14:creationId xmlns:p14="http://schemas.microsoft.com/office/powerpoint/2010/main" val="535013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13</a:t>
            </a:fld>
            <a:endParaRPr lang="en-US"/>
          </a:p>
        </p:txBody>
      </p:sp>
    </p:spTree>
    <p:extLst>
      <p:ext uri="{BB962C8B-B14F-4D97-AF65-F5344CB8AC3E}">
        <p14:creationId xmlns:p14="http://schemas.microsoft.com/office/powerpoint/2010/main" val="3798595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goals and objectives</a:t>
            </a:r>
          </a:p>
        </p:txBody>
      </p:sp>
      <p:sp>
        <p:nvSpPr>
          <p:cNvPr id="4" name="Slide Number Placeholder 3"/>
          <p:cNvSpPr>
            <a:spLocks noGrp="1"/>
          </p:cNvSpPr>
          <p:nvPr>
            <p:ph type="sldNum" sz="quarter" idx="5"/>
          </p:nvPr>
        </p:nvSpPr>
        <p:spPr/>
        <p:txBody>
          <a:bodyPr/>
          <a:lstStyle/>
          <a:p>
            <a:fld id="{1E7A2D1E-720D-C44A-9D88-1CED252155D8}" type="slidenum">
              <a:rPr lang="en-US" smtClean="0"/>
              <a:t>14</a:t>
            </a:fld>
            <a:endParaRPr lang="en-US"/>
          </a:p>
        </p:txBody>
      </p:sp>
    </p:spTree>
    <p:extLst>
      <p:ext uri="{BB962C8B-B14F-4D97-AF65-F5344CB8AC3E}">
        <p14:creationId xmlns:p14="http://schemas.microsoft.com/office/powerpoint/2010/main" val="1320340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proposed methodology</a:t>
            </a:r>
          </a:p>
        </p:txBody>
      </p:sp>
      <p:sp>
        <p:nvSpPr>
          <p:cNvPr id="4" name="Slide Number Placeholder 3"/>
          <p:cNvSpPr>
            <a:spLocks noGrp="1"/>
          </p:cNvSpPr>
          <p:nvPr>
            <p:ph type="sldNum" sz="quarter" idx="5"/>
          </p:nvPr>
        </p:nvSpPr>
        <p:spPr/>
        <p:txBody>
          <a:bodyPr/>
          <a:lstStyle/>
          <a:p>
            <a:fld id="{1E7A2D1E-720D-C44A-9D88-1CED252155D8}" type="slidenum">
              <a:rPr lang="en-US" smtClean="0"/>
              <a:t>15</a:t>
            </a:fld>
            <a:endParaRPr lang="en-US"/>
          </a:p>
        </p:txBody>
      </p:sp>
    </p:spTree>
    <p:extLst>
      <p:ext uri="{BB962C8B-B14F-4D97-AF65-F5344CB8AC3E}">
        <p14:creationId xmlns:p14="http://schemas.microsoft.com/office/powerpoint/2010/main" val="3348150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approach is to</a:t>
            </a:r>
          </a:p>
        </p:txBody>
      </p:sp>
      <p:sp>
        <p:nvSpPr>
          <p:cNvPr id="4" name="Slide Number Placeholder 3"/>
          <p:cNvSpPr>
            <a:spLocks noGrp="1"/>
          </p:cNvSpPr>
          <p:nvPr>
            <p:ph type="sldNum" sz="quarter" idx="5"/>
          </p:nvPr>
        </p:nvSpPr>
        <p:spPr/>
        <p:txBody>
          <a:bodyPr/>
          <a:lstStyle/>
          <a:p>
            <a:fld id="{1E7A2D1E-720D-C44A-9D88-1CED252155D8}" type="slidenum">
              <a:rPr lang="en-US" smtClean="0"/>
              <a:t>16</a:t>
            </a:fld>
            <a:endParaRPr lang="en-US"/>
          </a:p>
        </p:txBody>
      </p:sp>
    </p:spTree>
    <p:extLst>
      <p:ext uri="{BB962C8B-B14F-4D97-AF65-F5344CB8AC3E}">
        <p14:creationId xmlns:p14="http://schemas.microsoft.com/office/powerpoint/2010/main" val="1367181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compiled my data source from the National Agriculture Statistics Service at the USDA to obtain land use categorized by different crop types. It is my belief that crop type values will help to parse the different types of pesticides application method. Additionally, I’ve gathered a dataset published by the Oregon Department of Environmental Quality which compiles </a:t>
            </a:r>
            <a:r>
              <a:rPr lang="en-US" dirty="0" err="1"/>
              <a:t>taxlot</a:t>
            </a:r>
            <a:r>
              <a:rPr lang="en-US" dirty="0"/>
              <a:t> parcels and assign it to a designated management agency. This dataset, will aid in categorizing forestry lands into private and public spaces.</a:t>
            </a:r>
          </a:p>
          <a:p>
            <a:endParaRPr lang="en-US" dirty="0"/>
          </a:p>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17</a:t>
            </a:fld>
            <a:endParaRPr lang="en-US"/>
          </a:p>
        </p:txBody>
      </p:sp>
    </p:spTree>
    <p:extLst>
      <p:ext uri="{BB962C8B-B14F-4D97-AF65-F5344CB8AC3E}">
        <p14:creationId xmlns:p14="http://schemas.microsoft.com/office/powerpoint/2010/main" val="734638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then bring in census block group data from the U.S Census Bureau to calculate population percentage by race. Then perform an attribute join to combine the calculated percentage to the census block group polygons. I will use spatial analysis to determine proximity to pesticide sites.</a:t>
            </a:r>
          </a:p>
        </p:txBody>
      </p:sp>
      <p:sp>
        <p:nvSpPr>
          <p:cNvPr id="4" name="Slide Number Placeholder 3"/>
          <p:cNvSpPr>
            <a:spLocks noGrp="1"/>
          </p:cNvSpPr>
          <p:nvPr>
            <p:ph type="sldNum" sz="quarter" idx="5"/>
          </p:nvPr>
        </p:nvSpPr>
        <p:spPr/>
        <p:txBody>
          <a:bodyPr/>
          <a:lstStyle/>
          <a:p>
            <a:fld id="{1E7A2D1E-720D-C44A-9D88-1CED252155D8}" type="slidenum">
              <a:rPr lang="en-US" smtClean="0"/>
              <a:t>18</a:t>
            </a:fld>
            <a:endParaRPr lang="en-US"/>
          </a:p>
        </p:txBody>
      </p:sp>
    </p:spTree>
    <p:extLst>
      <p:ext uri="{BB962C8B-B14F-4D97-AF65-F5344CB8AC3E}">
        <p14:creationId xmlns:p14="http://schemas.microsoft.com/office/powerpoint/2010/main" val="231937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drawing from the analytical framework by Bennett et. al., to gather the core components that make up a stewardship. The components proposed in this model are actors, motivations, and capacity. Actors carry out the actions and is identified as either an individual, community-based organization, or government agency. Each actor will have varying motivations and capacity. This can be asserted based on their relation to pesticides. For example, timber landowners may oppose stricter regulations to pesticides use, and therefore, have an extrinsic motivation to prevent potential regulation fee increase, while having institutional capacity to influence policy making. On the other hand, motivations and capacity would be quite different for a resident living near pesticides application sites. Bennet et. al.’s framework, therefore, would be useful in creating context as to why an outcome may favor one actor over the other. This would also provide attributes that can be visualized on a map as a web tool or in a </a:t>
            </a:r>
            <a:r>
              <a:rPr lang="en-US" dirty="0" err="1"/>
              <a:t>storymap</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7A2D1E-720D-C44A-9D88-1CED252155D8}" type="slidenum">
              <a:rPr lang="en-US" smtClean="0"/>
              <a:t>19</a:t>
            </a:fld>
            <a:endParaRPr lang="en-US"/>
          </a:p>
        </p:txBody>
      </p:sp>
    </p:spTree>
    <p:extLst>
      <p:ext uri="{BB962C8B-B14F-4D97-AF65-F5344CB8AC3E}">
        <p14:creationId xmlns:p14="http://schemas.microsoft.com/office/powerpoint/2010/main" val="366497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proposing a project that brings together the themes of Environmental Justice, Governance, community and pesticides. My presentation will start with a background on Environmental Justice, the on-going fight for environmental or climate justice, and the top-down governance approach. Then, I will introduce my research questions before talking about my goals and objectives. I will also be discussing my proposed methodology using GIS tools and a stewardship analytical framework.</a:t>
            </a:r>
            <a:br>
              <a:rPr lang="en-US" dirty="0"/>
            </a:br>
            <a:br>
              <a:rPr lang="en-US" dirty="0"/>
            </a:br>
            <a:r>
              <a:rPr lang="en-US" dirty="0"/>
              <a:t>After which, I will end with a conclusion before taking any questions.</a:t>
            </a:r>
          </a:p>
        </p:txBody>
      </p:sp>
      <p:sp>
        <p:nvSpPr>
          <p:cNvPr id="4" name="Slide Number Placeholder 3"/>
          <p:cNvSpPr>
            <a:spLocks noGrp="1"/>
          </p:cNvSpPr>
          <p:nvPr>
            <p:ph type="sldNum" sz="quarter" idx="5"/>
          </p:nvPr>
        </p:nvSpPr>
        <p:spPr/>
        <p:txBody>
          <a:bodyPr/>
          <a:lstStyle/>
          <a:p>
            <a:fld id="{1E7A2D1E-720D-C44A-9D88-1CED252155D8}" type="slidenum">
              <a:rPr lang="en-US" smtClean="0"/>
              <a:t>2</a:t>
            </a:fld>
            <a:endParaRPr lang="en-US"/>
          </a:p>
        </p:txBody>
      </p:sp>
    </p:spTree>
    <p:extLst>
      <p:ext uri="{BB962C8B-B14F-4D97-AF65-F5344CB8AC3E}">
        <p14:creationId xmlns:p14="http://schemas.microsoft.com/office/powerpoint/2010/main" val="2309087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now come to the conclusion, where I would like to reiterate my goals for this research. It is to ultimately make observations on patterns of the potential pesticides risks to communities of color and low-income communities. Given the lack of actions from government agencies to address on-going environmental justice, it is in my interest to also evaluate an alternative governance model from a top-down approach to a stewardship network where communities can utilize the resources of government to influence policy change. </a:t>
            </a:r>
          </a:p>
        </p:txBody>
      </p:sp>
      <p:sp>
        <p:nvSpPr>
          <p:cNvPr id="4" name="Slide Number Placeholder 3"/>
          <p:cNvSpPr>
            <a:spLocks noGrp="1"/>
          </p:cNvSpPr>
          <p:nvPr>
            <p:ph type="sldNum" sz="quarter" idx="5"/>
          </p:nvPr>
        </p:nvSpPr>
        <p:spPr/>
        <p:txBody>
          <a:bodyPr/>
          <a:lstStyle/>
          <a:p>
            <a:fld id="{1E7A2D1E-720D-C44A-9D88-1CED252155D8}" type="slidenum">
              <a:rPr lang="en-US" smtClean="0"/>
              <a:t>20</a:t>
            </a:fld>
            <a:endParaRPr lang="en-US"/>
          </a:p>
        </p:txBody>
      </p:sp>
    </p:spTree>
    <p:extLst>
      <p:ext uri="{BB962C8B-B14F-4D97-AF65-F5344CB8AC3E}">
        <p14:creationId xmlns:p14="http://schemas.microsoft.com/office/powerpoint/2010/main" val="2989414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said, my anticipated results are that:</a:t>
            </a:r>
          </a:p>
          <a:p>
            <a:endParaRPr lang="en-US" dirty="0"/>
          </a:p>
          <a:p>
            <a:r>
              <a:rPr lang="en-US" dirty="0"/>
              <a:t>By visualizing a stewardship network and all its components, it could provide valuable insight into where to focus stricter regulations.</a:t>
            </a:r>
          </a:p>
        </p:txBody>
      </p:sp>
      <p:sp>
        <p:nvSpPr>
          <p:cNvPr id="4" name="Slide Number Placeholder 3"/>
          <p:cNvSpPr>
            <a:spLocks noGrp="1"/>
          </p:cNvSpPr>
          <p:nvPr>
            <p:ph type="sldNum" sz="quarter" idx="5"/>
          </p:nvPr>
        </p:nvSpPr>
        <p:spPr/>
        <p:txBody>
          <a:bodyPr/>
          <a:lstStyle/>
          <a:p>
            <a:fld id="{1E7A2D1E-720D-C44A-9D88-1CED252155D8}" type="slidenum">
              <a:rPr lang="en-US" smtClean="0"/>
              <a:t>21</a:t>
            </a:fld>
            <a:endParaRPr lang="en-US"/>
          </a:p>
        </p:txBody>
      </p:sp>
    </p:spTree>
    <p:extLst>
      <p:ext uri="{BB962C8B-B14F-4D97-AF65-F5344CB8AC3E}">
        <p14:creationId xmlns:p14="http://schemas.microsoft.com/office/powerpoint/2010/main" val="67237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references I used for this presentation as well as in my proposal paper.</a:t>
            </a:r>
          </a:p>
        </p:txBody>
      </p:sp>
      <p:sp>
        <p:nvSpPr>
          <p:cNvPr id="4" name="Slide Number Placeholder 3"/>
          <p:cNvSpPr>
            <a:spLocks noGrp="1"/>
          </p:cNvSpPr>
          <p:nvPr>
            <p:ph type="sldNum" sz="quarter" idx="5"/>
          </p:nvPr>
        </p:nvSpPr>
        <p:spPr/>
        <p:txBody>
          <a:bodyPr/>
          <a:lstStyle/>
          <a:p>
            <a:fld id="{1E7A2D1E-720D-C44A-9D88-1CED252155D8}" type="slidenum">
              <a:rPr lang="en-US" smtClean="0"/>
              <a:t>22</a:t>
            </a:fld>
            <a:endParaRPr lang="en-US"/>
          </a:p>
        </p:txBody>
      </p:sp>
    </p:spTree>
    <p:extLst>
      <p:ext uri="{BB962C8B-B14F-4D97-AF65-F5344CB8AC3E}">
        <p14:creationId xmlns:p14="http://schemas.microsoft.com/office/powerpoint/2010/main" val="112705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23</a:t>
            </a:fld>
            <a:endParaRPr lang="en-US"/>
          </a:p>
        </p:txBody>
      </p:sp>
    </p:spTree>
    <p:extLst>
      <p:ext uri="{BB962C8B-B14F-4D97-AF65-F5344CB8AC3E}">
        <p14:creationId xmlns:p14="http://schemas.microsoft.com/office/powerpoint/2010/main" val="2797845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24</a:t>
            </a:fld>
            <a:endParaRPr lang="en-US"/>
          </a:p>
        </p:txBody>
      </p:sp>
    </p:spTree>
    <p:extLst>
      <p:ext uri="{BB962C8B-B14F-4D97-AF65-F5344CB8AC3E}">
        <p14:creationId xmlns:p14="http://schemas.microsoft.com/office/powerpoint/2010/main" val="49958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25</a:t>
            </a:fld>
            <a:endParaRPr lang="en-US"/>
          </a:p>
        </p:txBody>
      </p:sp>
    </p:spTree>
    <p:extLst>
      <p:ext uri="{BB962C8B-B14F-4D97-AF65-F5344CB8AC3E}">
        <p14:creationId xmlns:p14="http://schemas.microsoft.com/office/powerpoint/2010/main" val="1017280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take a moment to provide context on environmental justice. The what, where, and who.</a:t>
            </a:r>
          </a:p>
        </p:txBody>
      </p:sp>
      <p:sp>
        <p:nvSpPr>
          <p:cNvPr id="4" name="Slide Number Placeholder 3"/>
          <p:cNvSpPr>
            <a:spLocks noGrp="1"/>
          </p:cNvSpPr>
          <p:nvPr>
            <p:ph type="sldNum" sz="quarter" idx="5"/>
          </p:nvPr>
        </p:nvSpPr>
        <p:spPr/>
        <p:txBody>
          <a:bodyPr/>
          <a:lstStyle/>
          <a:p>
            <a:fld id="{1E7A2D1E-720D-C44A-9D88-1CED252155D8}" type="slidenum">
              <a:rPr lang="en-US" smtClean="0"/>
              <a:t>26</a:t>
            </a:fld>
            <a:endParaRPr lang="en-US"/>
          </a:p>
        </p:txBody>
      </p:sp>
    </p:spTree>
    <p:extLst>
      <p:ext uri="{BB962C8B-B14F-4D97-AF65-F5344CB8AC3E}">
        <p14:creationId xmlns:p14="http://schemas.microsoft.com/office/powerpoint/2010/main" val="72822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Justice as defined by EPA is [read definition on screen]. This helps to provide language to the phenomena that people of color were experiencing from their environments. EPA’s definition also provides a framework from which government agencies can evaluate or create policies.</a:t>
            </a:r>
          </a:p>
        </p:txBody>
      </p:sp>
      <p:sp>
        <p:nvSpPr>
          <p:cNvPr id="4" name="Slide Number Placeholder 3"/>
          <p:cNvSpPr>
            <a:spLocks noGrp="1"/>
          </p:cNvSpPr>
          <p:nvPr>
            <p:ph type="sldNum" sz="quarter" idx="5"/>
          </p:nvPr>
        </p:nvSpPr>
        <p:spPr/>
        <p:txBody>
          <a:bodyPr/>
          <a:lstStyle/>
          <a:p>
            <a:fld id="{1E7A2D1E-720D-C44A-9D88-1CED252155D8}" type="slidenum">
              <a:rPr lang="en-US" smtClean="0"/>
              <a:t>27</a:t>
            </a:fld>
            <a:endParaRPr lang="en-US"/>
          </a:p>
        </p:txBody>
      </p:sp>
    </p:spTree>
    <p:extLst>
      <p:ext uri="{BB962C8B-B14F-4D97-AF65-F5344CB8AC3E}">
        <p14:creationId xmlns:p14="http://schemas.microsoft.com/office/powerpoint/2010/main" val="335531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Injustice is measured by taking significant environmental variables, such as highways or hazardous waste sites and calculating the potential risks to the population living near these variables. Communities who live near an environmental variable are most likely to be impacted by the negative health effect associated with that variable. For example, children living near a major highway are most likely to develop asthma compared to children living in a suburban neighborhood. The health risks associated with environmental pollution becomes an injustice when considering the demographic factors that inhibit an individual from affecting their environmental situation. Low-income communities are not likely able to move away from environmental hazards. Likewise, locations of chemical waste dumps are often located near communities of color. </a:t>
            </a:r>
          </a:p>
        </p:txBody>
      </p:sp>
      <p:sp>
        <p:nvSpPr>
          <p:cNvPr id="4" name="Slide Number Placeholder 3"/>
          <p:cNvSpPr>
            <a:spLocks noGrp="1"/>
          </p:cNvSpPr>
          <p:nvPr>
            <p:ph type="sldNum" sz="quarter" idx="5"/>
          </p:nvPr>
        </p:nvSpPr>
        <p:spPr/>
        <p:txBody>
          <a:bodyPr/>
          <a:lstStyle/>
          <a:p>
            <a:fld id="{1E7A2D1E-720D-C44A-9D88-1CED252155D8}" type="slidenum">
              <a:rPr lang="en-US" smtClean="0"/>
              <a:t>28</a:t>
            </a:fld>
            <a:endParaRPr lang="en-US"/>
          </a:p>
        </p:txBody>
      </p:sp>
    </p:spTree>
    <p:extLst>
      <p:ext uri="{BB962C8B-B14F-4D97-AF65-F5344CB8AC3E}">
        <p14:creationId xmlns:p14="http://schemas.microsoft.com/office/powerpoint/2010/main" val="1925237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becoming a household name today, Environmental Justice movement began in late 1970s. Dr. Bullard is credited as being the “Father of Environmental Justice” In 1980’s Bullard published a research in hazardous waste sites, where he looked at patterns in where the Houston government has permitted solid waste locations. 80% of the city’s waste disposal site incinerators were in predominantly black neighborhoods, while 100% of landfills were in predominantly black neighborhoods. This was the first to show evidence of disproportionate impacts to communities of color due to an environmental hazard. Other researchers such as Dr. </a:t>
            </a:r>
            <a:r>
              <a:rPr lang="en-US" dirty="0" err="1"/>
              <a:t>Bunyun</a:t>
            </a:r>
            <a:r>
              <a:rPr lang="en-US" dirty="0"/>
              <a:t> and Dr. Paul </a:t>
            </a:r>
            <a:r>
              <a:rPr lang="en-US" dirty="0" err="1"/>
              <a:t>Mohai</a:t>
            </a:r>
            <a:r>
              <a:rPr lang="en-US" dirty="0"/>
              <a:t> were also monumental in the Environmental Justice movement. These earlier works helped to shape and advocate for policy changes that affect communities of color and low-income communities.</a:t>
            </a:r>
          </a:p>
        </p:txBody>
      </p:sp>
      <p:sp>
        <p:nvSpPr>
          <p:cNvPr id="4" name="Slide Number Placeholder 3"/>
          <p:cNvSpPr>
            <a:spLocks noGrp="1"/>
          </p:cNvSpPr>
          <p:nvPr>
            <p:ph type="sldNum" sz="quarter" idx="5"/>
          </p:nvPr>
        </p:nvSpPr>
        <p:spPr/>
        <p:txBody>
          <a:bodyPr/>
          <a:lstStyle/>
          <a:p>
            <a:fld id="{1E7A2D1E-720D-C44A-9D88-1CED252155D8}" type="slidenum">
              <a:rPr lang="en-US" smtClean="0"/>
              <a:t>29</a:t>
            </a:fld>
            <a:endParaRPr lang="en-US"/>
          </a:p>
        </p:txBody>
      </p:sp>
    </p:spTree>
    <p:extLst>
      <p:ext uri="{BB962C8B-B14F-4D97-AF65-F5344CB8AC3E}">
        <p14:creationId xmlns:p14="http://schemas.microsoft.com/office/powerpoint/2010/main" val="5058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background.</a:t>
            </a:r>
          </a:p>
        </p:txBody>
      </p:sp>
      <p:sp>
        <p:nvSpPr>
          <p:cNvPr id="4" name="Slide Number Placeholder 3"/>
          <p:cNvSpPr>
            <a:spLocks noGrp="1"/>
          </p:cNvSpPr>
          <p:nvPr>
            <p:ph type="sldNum" sz="quarter" idx="5"/>
          </p:nvPr>
        </p:nvSpPr>
        <p:spPr/>
        <p:txBody>
          <a:bodyPr/>
          <a:lstStyle/>
          <a:p>
            <a:fld id="{1E7A2D1E-720D-C44A-9D88-1CED252155D8}" type="slidenum">
              <a:rPr lang="en-US" smtClean="0"/>
              <a:t>3</a:t>
            </a:fld>
            <a:endParaRPr lang="en-US"/>
          </a:p>
        </p:txBody>
      </p:sp>
    </p:spTree>
    <p:extLst>
      <p:ext uri="{BB962C8B-B14F-4D97-AF65-F5344CB8AC3E}">
        <p14:creationId xmlns:p14="http://schemas.microsoft.com/office/powerpoint/2010/main" val="2429127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I’ve completed classifying land-use, I will gather pesticides application methods and assert the most likely methods based on crop type.</a:t>
            </a:r>
          </a:p>
        </p:txBody>
      </p:sp>
      <p:sp>
        <p:nvSpPr>
          <p:cNvPr id="4" name="Slide Number Placeholder 3"/>
          <p:cNvSpPr>
            <a:spLocks noGrp="1"/>
          </p:cNvSpPr>
          <p:nvPr>
            <p:ph type="sldNum" sz="quarter" idx="5"/>
          </p:nvPr>
        </p:nvSpPr>
        <p:spPr/>
        <p:txBody>
          <a:bodyPr/>
          <a:lstStyle/>
          <a:p>
            <a:fld id="{1E7A2D1E-720D-C44A-9D88-1CED252155D8}" type="slidenum">
              <a:rPr lang="en-US" smtClean="0"/>
              <a:t>30</a:t>
            </a:fld>
            <a:endParaRPr lang="en-US"/>
          </a:p>
        </p:txBody>
      </p:sp>
    </p:spTree>
    <p:extLst>
      <p:ext uri="{BB962C8B-B14F-4D97-AF65-F5344CB8AC3E}">
        <p14:creationId xmlns:p14="http://schemas.microsoft.com/office/powerpoint/2010/main" val="310652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lumMod val="95000"/>
                    <a:lumOff val="5000"/>
                  </a:schemeClr>
                </a:solidFill>
              </a:rPr>
              <a:t>In 1994, President Clinton signed the first major federal action addressing the disproportionate environmental impacts on communities of color and low-income populations. This was momentous because Environmental Injustices were given a spotlight on a national level. It also placed the responsibility to government agencies to ensure the safety of all communities. </a:t>
            </a:r>
          </a:p>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4</a:t>
            </a:fld>
            <a:endParaRPr lang="en-US"/>
          </a:p>
        </p:txBody>
      </p:sp>
    </p:spTree>
    <p:extLst>
      <p:ext uri="{BB962C8B-B14F-4D97-AF65-F5344CB8AC3E}">
        <p14:creationId xmlns:p14="http://schemas.microsoft.com/office/powerpoint/2010/main" val="315843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Almost 3 decades since the Clinton Administration’s first Environmental Justice Executive Order, the Biden-Harris Administration, signs the EO 14008, otherwise known as “</a:t>
            </a:r>
            <a:r>
              <a:rPr lang="en-US" dirty="0">
                <a:solidFill>
                  <a:schemeClr val="bg1">
                    <a:lumMod val="95000"/>
                    <a:lumOff val="5000"/>
                  </a:schemeClr>
                </a:solidFill>
              </a:rPr>
              <a:t>Tackling the Climate Crisis at Home and Abroad.”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95000"/>
                  <a:lumOff val="5000"/>
                </a:schemeClr>
              </a:solidFill>
            </a:endParaRPr>
          </a:p>
          <a:p>
            <a:r>
              <a:rPr lang="en-US" dirty="0"/>
              <a:t>The new Executive Order  not only addresses future environmental challenges from the changing climate, but it also shows explicit intent of the administration to address Environmental injustices as a component of addressing climate change. It signals a path to not only consider the future of certain populations but also, communities of color and low-income communities who are most susceptible to the effects of climate change. </a:t>
            </a:r>
          </a:p>
        </p:txBody>
      </p:sp>
      <p:sp>
        <p:nvSpPr>
          <p:cNvPr id="4" name="Slide Number Placeholder 3"/>
          <p:cNvSpPr>
            <a:spLocks noGrp="1"/>
          </p:cNvSpPr>
          <p:nvPr>
            <p:ph type="sldNum" sz="quarter" idx="5"/>
          </p:nvPr>
        </p:nvSpPr>
        <p:spPr/>
        <p:txBody>
          <a:bodyPr/>
          <a:lstStyle/>
          <a:p>
            <a:fld id="{1E7A2D1E-720D-C44A-9D88-1CED252155D8}" type="slidenum">
              <a:rPr lang="en-US" smtClean="0"/>
              <a:t>5</a:t>
            </a:fld>
            <a:endParaRPr lang="en-US"/>
          </a:p>
        </p:txBody>
      </p:sp>
    </p:spTree>
    <p:extLst>
      <p:ext uri="{BB962C8B-B14F-4D97-AF65-F5344CB8AC3E}">
        <p14:creationId xmlns:p14="http://schemas.microsoft.com/office/powerpoint/2010/main" val="387129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renewed interest in Environmental Justice, is now enveloped within a global environmental phenomena caused by climate change. However, it is just as imperative, to ensure that communities of color and low-income communities are not left out of future policies. Between the Clinton Executive Order to the current Executive Order, people have continued to experience disparate impacts due to environmental pollution. Young people, are especially motivated in ensuring the health of their environment as well as recognizing the intersection of climate change and social justice.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question remains, Despite the mandates from the executive branch,  why has the government not been able to introduce environmental justice policies that truly addresses the disproportionate impacts to communities?</a:t>
            </a:r>
          </a:p>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6</a:t>
            </a:fld>
            <a:endParaRPr lang="en-US"/>
          </a:p>
        </p:txBody>
      </p:sp>
    </p:spTree>
    <p:extLst>
      <p:ext uri="{BB962C8B-B14F-4D97-AF65-F5344CB8AC3E}">
        <p14:creationId xmlns:p14="http://schemas.microsoft.com/office/powerpoint/2010/main" val="682298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me to the theme of governance. Although, Environmental Justice is truly a grassroots movement at heart, where it lacks its reach is in policies and regulations enacted by government agencies. Rather, it is not often the case that policies are made from input or needs of specific communities and is often created as a blanket policy. However, social movements can and often are the catalyst of change in policies. Environmental governance is still very much, a top-down approach. This means, that mandates come from a smaller subset of the population to create policies and regulations that affect the greater community.</a:t>
            </a:r>
          </a:p>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7</a:t>
            </a:fld>
            <a:endParaRPr lang="en-US"/>
          </a:p>
        </p:txBody>
      </p:sp>
    </p:spTree>
    <p:extLst>
      <p:ext uri="{BB962C8B-B14F-4D97-AF65-F5344CB8AC3E}">
        <p14:creationId xmlns:p14="http://schemas.microsoft.com/office/powerpoint/2010/main" val="2745990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this in practice by looking at the political actions to roll-back environmental protections. For example, the previous administration narrowed the definition of what is considered a WOTUS. WOTUS are federally protected waters, such as a river or a wetland, and prohibits impacts due to human activities. This is meaningful to communities whose waters, according to the new rule definition, is now vulnerable to development and pollution discharge. How this translates into state governance and eventually local and community impact, is through programs, such as Oregon’s 401 Certification Program. 401 is a section in the Clean Water Act that gives states and tribal government the authority to grant, waive, or deny federal permits for projects that may impact a WOTUS. Unfortunately, this means that what was previously an uncertifiable project within certain waters, could now be a non-jurisdictional water. This leads to degradation of not only water resources, but potential ecological protection from climate change effects such as flooding. </a:t>
            </a:r>
          </a:p>
          <a:p>
            <a:endParaRPr lang="en-US" dirty="0"/>
          </a:p>
          <a:p>
            <a:r>
              <a:rPr lang="en-US" dirty="0"/>
              <a:t>The top-down approach is not always effective and hinges on the decisions of political leaders. It is, therefore, accurate to say that communities lack the political weight to influence policies from the beginning and lack trust in environmental agencies to act on behalf of the people.</a:t>
            </a:r>
          </a:p>
          <a:p>
            <a:endParaRPr lang="en-US" dirty="0"/>
          </a:p>
          <a:p>
            <a:endParaRPr lang="en-US" dirty="0"/>
          </a:p>
          <a:p>
            <a:r>
              <a:rPr lang="en-US" dirty="0"/>
              <a:t>This leads me to wonder about other governance models where community input is built in. </a:t>
            </a:r>
          </a:p>
          <a:p>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8</a:t>
            </a:fld>
            <a:endParaRPr lang="en-US"/>
          </a:p>
        </p:txBody>
      </p:sp>
    </p:spTree>
    <p:extLst>
      <p:ext uri="{BB962C8B-B14F-4D97-AF65-F5344CB8AC3E}">
        <p14:creationId xmlns:p14="http://schemas.microsoft.com/office/powerpoint/2010/main" val="2955558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hold a unique perspective into environmental concerns as the ground truth to, often, a generalization of issues. However, communities lack trust in environmental agencies and are often hesitant to work with officials. Rightfully so, government agencies have historically fallen short on environmental justice efforts. In her recent book, “From the Inside Out,” Harrison interviewed government employees from different agencies to evaluate the general attitude towards environmental justice efforts within government. Among the responses are sentiments such as, “We are a regulatory agency not an advocacy group,” or not all leadership are supportive of the effort. Therefore, employees are left with little resources and time to develop an </a:t>
            </a:r>
            <a:r>
              <a:rPr lang="en-US" dirty="0" err="1"/>
              <a:t>ej</a:t>
            </a:r>
            <a:r>
              <a:rPr lang="en-US" dirty="0"/>
              <a:t> action plan. </a:t>
            </a:r>
          </a:p>
          <a:p>
            <a:endParaRPr lang="en-US" dirty="0"/>
          </a:p>
          <a:p>
            <a:r>
              <a:rPr lang="en-US" dirty="0"/>
              <a:t>An important sentiment from Harrison’s book is the concept of expertise. </a:t>
            </a:r>
            <a:r>
              <a:rPr lang="en-US" sz="1200" kern="1200" dirty="0">
                <a:solidFill>
                  <a:schemeClr val="tx1"/>
                </a:solidFill>
                <a:effectLst/>
                <a:latin typeface="+mn-lt"/>
                <a:ea typeface="+mn-ea"/>
                <a:cs typeface="+mn-cs"/>
              </a:rPr>
              <a:t>For example, government agencies hire specialized scientists and engineers to make informed decisions based on data. Some, according to Harrison, are reluctant to take public narratives as viable information sources because “they are often lacking in sufficient expertise” (pp. 879). This perhaps, could be one reason for mistrust between public and government agencies. Additionally, it provides context into motivations of community-based organizations to authorize themselves to bring policy-change instead of working with the government.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1E7A2D1E-720D-C44A-9D88-1CED252155D8}" type="slidenum">
              <a:rPr lang="en-US" smtClean="0"/>
              <a:t>9</a:t>
            </a:fld>
            <a:endParaRPr lang="en-US"/>
          </a:p>
        </p:txBody>
      </p:sp>
    </p:spTree>
    <p:extLst>
      <p:ext uri="{BB962C8B-B14F-4D97-AF65-F5344CB8AC3E}">
        <p14:creationId xmlns:p14="http://schemas.microsoft.com/office/powerpoint/2010/main" val="4054567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167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629177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777828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95672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225777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18774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327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78458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788727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8743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5/3/21</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008297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5/3/21</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4034454101"/>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6.xml"/><Relationship Id="rId7" Type="http://schemas.openxmlformats.org/officeDocument/2006/relationships/diagramColors" Target="../diagrams/colors5.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hyperlink" Target="https://www.nass.usda.gov/Statistics_by_Subject/index.php?sector=CROPS" TargetMode="Externa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5.xml"/><Relationship Id="rId5" Type="http://schemas.openxmlformats.org/officeDocument/2006/relationships/image" Target="../media/image18.png"/><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opb-opb-prod.cdn.arcpublishing.com/resizer/ryA-ZbxAX-b7BlK8vTDlun__EcA=/767x0/smart/cloudfront-us-east-1.images.arcpublishing.com/opb/BCV3LWRDQ5APLHBFE2HYHFTPEA.jpg" TargetMode="External"/><Relationship Id="rId3" Type="http://schemas.openxmlformats.org/officeDocument/2006/relationships/hyperlink" Target="https://www.aspeninstitute.org/wp-content/uploads/2020/11/solidarity_card.jpg" TargetMode="External"/><Relationship Id="rId7" Type="http://schemas.openxmlformats.org/officeDocument/2006/relationships/hyperlink" Target="https://encrypted-tbn0.gstatic.com/images?q=tbn:ANd9GcQa5zqYeKjwKysEJd1gIUlGHhKs5TBxkenoUA&amp;usqp=CAU"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washingtonpost.com/rf/image_1484w/2010-2019/WashingtonPost/2016/03/14/Editorial-Opinion/Images/2016-03-07T020253Z_01_FLT547_RTRIDSP_3_USA-ELECTION-1381.jpg?t=20170517" TargetMode="External"/><Relationship Id="rId5" Type="http://schemas.openxmlformats.org/officeDocument/2006/relationships/hyperlink" Target="https://www.momscleanairforce.org/wp-content/uploads/Indigenous-580x385.jpg" TargetMode="External"/><Relationship Id="rId10" Type="http://schemas.microsoft.com/office/2007/relationships/hdphoto" Target="../media/hdphoto6.wdp"/><Relationship Id="rId4" Type="http://schemas.openxmlformats.org/officeDocument/2006/relationships/hyperlink" Target="https://causenow.org/sites/default/files/Environmental-Justice-new.jpg" TargetMode="Externa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hyperlink" Target="https://drrobertbullard.com/photo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notesSlide" Target="../notesSlides/notesSlide6.xml"/><Relationship Id="rId7" Type="http://schemas.openxmlformats.org/officeDocument/2006/relationships/image" Target="../media/image6.jpeg"/><Relationship Id="rId12"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5.jpeg"/><Relationship Id="rId11" Type="http://schemas.openxmlformats.org/officeDocument/2006/relationships/image" Target="../media/image9.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5.wdp"/><Relationship Id="rId4" Type="http://schemas.openxmlformats.org/officeDocument/2006/relationships/diagramLayout" Target="../diagrams/layout2.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1C3281D-A46F-4842-9340-4CBC29E1B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664D7B-E2AD-4859-8438-C43D51EB77BC}"/>
              </a:ext>
            </a:extLst>
          </p:cNvPr>
          <p:cNvPicPr>
            <a:picLocks noChangeAspect="1"/>
          </p:cNvPicPr>
          <p:nvPr/>
        </p:nvPicPr>
        <p:blipFill rotWithShape="1">
          <a:blip r:embed="rId3">
            <a:alphaModFix/>
          </a:blip>
          <a:srcRect t="16045"/>
          <a:stretch/>
        </p:blipFill>
        <p:spPr>
          <a:xfrm>
            <a:off x="20" y="1571"/>
            <a:ext cx="12191980" cy="6856429"/>
          </a:xfrm>
          <a:prstGeom prst="rect">
            <a:avLst/>
          </a:prstGeom>
        </p:spPr>
      </p:pic>
      <p:sp>
        <p:nvSpPr>
          <p:cNvPr id="20" name="Rectangle 19">
            <a:extLst>
              <a:ext uri="{FF2B5EF4-FFF2-40B4-BE49-F238E27FC236}">
                <a16:creationId xmlns:a16="http://schemas.microsoft.com/office/drawing/2014/main" id="{82D9AADB-3C09-45F7-99F1-39BFA1950F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2728686"/>
            <a:ext cx="12192000" cy="4129314"/>
          </a:xfrm>
          <a:prstGeom prst="rect">
            <a:avLst/>
          </a:prstGeom>
          <a:gradFill flip="none" rotWithShape="1">
            <a:gsLst>
              <a:gs pos="0">
                <a:srgbClr val="000000">
                  <a:alpha val="43000"/>
                </a:srgbClr>
              </a:gs>
              <a:gs pos="100000">
                <a:srgbClr val="000000">
                  <a:alpha val="0"/>
                </a:srgbClr>
              </a:gs>
              <a:gs pos="60000">
                <a:srgbClr val="000000">
                  <a:alpha val="24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68AA9489-A563-4B42-91C9-7CD6D9303E64}"/>
              </a:ext>
            </a:extLst>
          </p:cNvPr>
          <p:cNvSpPr>
            <a:spLocks noGrp="1"/>
          </p:cNvSpPr>
          <p:nvPr>
            <p:ph type="ctrTitle"/>
          </p:nvPr>
        </p:nvSpPr>
        <p:spPr>
          <a:xfrm>
            <a:off x="470057" y="761999"/>
            <a:ext cx="8476388" cy="2737367"/>
          </a:xfrm>
        </p:spPr>
        <p:txBody>
          <a:bodyPr>
            <a:normAutofit/>
          </a:bodyPr>
          <a:lstStyle/>
          <a:p>
            <a:r>
              <a:rPr lang="en-US" b="0" dirty="0">
                <a:solidFill>
                  <a:schemeClr val="bg1"/>
                </a:solidFill>
              </a:rPr>
              <a:t>Stewardship Governance Model Analysis for Pesticides Management: Assessing Potential Pesticides Exposure to Communities</a:t>
            </a:r>
            <a:endParaRPr lang="en-US" dirty="0">
              <a:solidFill>
                <a:schemeClr val="bg1"/>
              </a:solidFill>
            </a:endParaRPr>
          </a:p>
        </p:txBody>
      </p:sp>
      <p:sp>
        <p:nvSpPr>
          <p:cNvPr id="3" name="Subtitle 2">
            <a:extLst>
              <a:ext uri="{FF2B5EF4-FFF2-40B4-BE49-F238E27FC236}">
                <a16:creationId xmlns:a16="http://schemas.microsoft.com/office/drawing/2014/main" id="{D2AD368F-CF81-7E40-B183-88B36E544A39}"/>
              </a:ext>
            </a:extLst>
          </p:cNvPr>
          <p:cNvSpPr>
            <a:spLocks noGrp="1"/>
          </p:cNvSpPr>
          <p:nvPr>
            <p:ph type="subTitle" idx="1"/>
          </p:nvPr>
        </p:nvSpPr>
        <p:spPr>
          <a:xfrm>
            <a:off x="1524000" y="5593884"/>
            <a:ext cx="9238388" cy="498788"/>
          </a:xfrm>
        </p:spPr>
        <p:txBody>
          <a:bodyPr>
            <a:normAutofit/>
          </a:bodyPr>
          <a:lstStyle/>
          <a:p>
            <a:r>
              <a:rPr lang="en-US" dirty="0">
                <a:solidFill>
                  <a:srgbClr val="FFFFFF"/>
                </a:solidFill>
              </a:rPr>
              <a:t>Chamille Hartman, MGIS Candidate</a:t>
            </a:r>
          </a:p>
        </p:txBody>
      </p:sp>
      <p:cxnSp>
        <p:nvCxnSpPr>
          <p:cNvPr id="22" name="Straight Connector 21">
            <a:extLst>
              <a:ext uri="{FF2B5EF4-FFF2-40B4-BE49-F238E27FC236}">
                <a16:creationId xmlns:a16="http://schemas.microsoft.com/office/drawing/2014/main" id="{313FECB8-44EE-4A45-9F7B-66ECF1C3C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327343"/>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086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BA17BD-E2AA-9847-8ACA-C063ED323D14}"/>
              </a:ext>
            </a:extLst>
          </p:cNvPr>
          <p:cNvSpPr txBox="1"/>
          <p:nvPr/>
        </p:nvSpPr>
        <p:spPr>
          <a:xfrm>
            <a:off x="338667" y="244764"/>
            <a:ext cx="6038070" cy="523220"/>
          </a:xfrm>
          <a:prstGeom prst="rect">
            <a:avLst/>
          </a:prstGeom>
          <a:noFill/>
        </p:spPr>
        <p:txBody>
          <a:bodyPr wrap="square" rtlCol="0">
            <a:spAutoFit/>
          </a:bodyPr>
          <a:lstStyle/>
          <a:p>
            <a:pPr algn="ctr"/>
            <a:r>
              <a:rPr lang="en-US" sz="2800" b="1" dirty="0">
                <a:solidFill>
                  <a:schemeClr val="bg1">
                    <a:lumMod val="95000"/>
                    <a:lumOff val="5000"/>
                  </a:schemeClr>
                </a:solidFill>
              </a:rPr>
              <a:t>The Case of Triangle Lake/HWY 36 </a:t>
            </a:r>
          </a:p>
        </p:txBody>
      </p:sp>
      <p:pic>
        <p:nvPicPr>
          <p:cNvPr id="9218" name="Picture 2" descr="Triangle Lake residents press for moratorium on aerial spraying in private  forests near schools, homes - oregonlive.com">
            <a:extLst>
              <a:ext uri="{FF2B5EF4-FFF2-40B4-BE49-F238E27FC236}">
                <a16:creationId xmlns:a16="http://schemas.microsoft.com/office/drawing/2014/main" id="{4846F935-85D7-8149-BBE2-BC53673DD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505" y="912369"/>
            <a:ext cx="3537852" cy="2041818"/>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7B87D3-7835-1547-98C7-6E4EF0EF439D}"/>
              </a:ext>
            </a:extLst>
          </p:cNvPr>
          <p:cNvSpPr txBox="1"/>
          <p:nvPr/>
        </p:nvSpPr>
        <p:spPr>
          <a:xfrm>
            <a:off x="1335505" y="2906446"/>
            <a:ext cx="3537852" cy="430887"/>
          </a:xfrm>
          <a:prstGeom prst="rect">
            <a:avLst/>
          </a:prstGeom>
          <a:noFill/>
        </p:spPr>
        <p:txBody>
          <a:bodyPr wrap="square" rtlCol="0">
            <a:spAutoFit/>
          </a:bodyPr>
          <a:lstStyle/>
          <a:p>
            <a:r>
              <a:rPr lang="en-US" sz="1100" i="1" baseline="-25000" dirty="0" err="1">
                <a:solidFill>
                  <a:schemeClr val="bg1">
                    <a:lumMod val="95000"/>
                    <a:lumOff val="5000"/>
                  </a:schemeClr>
                </a:solidFill>
              </a:rPr>
              <a:t>source:https</a:t>
            </a:r>
            <a:r>
              <a:rPr lang="en-US" sz="1100" i="1" baseline="-25000" dirty="0">
                <a:solidFill>
                  <a:schemeClr val="bg1">
                    <a:lumMod val="95000"/>
                    <a:lumOff val="5000"/>
                  </a:schemeClr>
                </a:solidFill>
              </a:rPr>
              <a:t>://</a:t>
            </a:r>
            <a:r>
              <a:rPr lang="en-US" sz="1100" i="1" baseline="-25000" dirty="0" err="1">
                <a:solidFill>
                  <a:schemeClr val="bg1">
                    <a:lumMod val="95000"/>
                    <a:lumOff val="5000"/>
                  </a:schemeClr>
                </a:solidFill>
              </a:rPr>
              <a:t>www.oregonlive.com</a:t>
            </a:r>
            <a:r>
              <a:rPr lang="en-US" sz="1100" i="1" baseline="-25000" dirty="0">
                <a:solidFill>
                  <a:schemeClr val="bg1">
                    <a:lumMod val="95000"/>
                    <a:lumOff val="5000"/>
                  </a:schemeClr>
                </a:solidFill>
              </a:rPr>
              <a:t>/</a:t>
            </a:r>
            <a:r>
              <a:rPr lang="en-US" sz="1100" i="1" baseline="-25000" dirty="0" err="1">
                <a:solidFill>
                  <a:schemeClr val="bg1">
                    <a:lumMod val="95000"/>
                    <a:lumOff val="5000"/>
                  </a:schemeClr>
                </a:solidFill>
              </a:rPr>
              <a:t>image.oregonlive.com</a:t>
            </a:r>
            <a:r>
              <a:rPr lang="en-US" sz="1100" i="1" baseline="-25000" dirty="0">
                <a:solidFill>
                  <a:schemeClr val="bg1">
                    <a:lumMod val="95000"/>
                    <a:lumOff val="5000"/>
                  </a:schemeClr>
                </a:solidFill>
              </a:rPr>
              <a:t>/home/olive-media/width2048/</a:t>
            </a:r>
            <a:r>
              <a:rPr lang="en-US" sz="1100" i="1" baseline="-25000" dirty="0" err="1">
                <a:solidFill>
                  <a:schemeClr val="bg1">
                    <a:lumMod val="95000"/>
                    <a:lumOff val="5000"/>
                  </a:schemeClr>
                </a:solidFill>
              </a:rPr>
              <a:t>img</a:t>
            </a:r>
            <a:r>
              <a:rPr lang="en-US" sz="1100" i="1" baseline="-25000" dirty="0">
                <a:solidFill>
                  <a:schemeClr val="bg1">
                    <a:lumMod val="95000"/>
                    <a:lumOff val="5000"/>
                  </a:schemeClr>
                </a:solidFill>
              </a:rPr>
              <a:t>/</a:t>
            </a:r>
            <a:r>
              <a:rPr lang="en-US" sz="1100" i="1" baseline="-25000" dirty="0" err="1">
                <a:solidFill>
                  <a:schemeClr val="bg1">
                    <a:lumMod val="95000"/>
                    <a:lumOff val="5000"/>
                  </a:schemeClr>
                </a:solidFill>
              </a:rPr>
              <a:t>oregonian</a:t>
            </a:r>
            <a:r>
              <a:rPr lang="en-US" sz="1100" i="1" baseline="-25000" dirty="0">
                <a:solidFill>
                  <a:schemeClr val="bg1">
                    <a:lumMod val="95000"/>
                    <a:lumOff val="5000"/>
                  </a:schemeClr>
                </a:solidFill>
              </a:rPr>
              <a:t>/photo/2013/05/gs51lake130-02jpg-8fa3aceced8c230a.jpghtml</a:t>
            </a:r>
          </a:p>
        </p:txBody>
      </p:sp>
      <p:pic>
        <p:nvPicPr>
          <p:cNvPr id="9220" name="Picture 4">
            <a:extLst>
              <a:ext uri="{FF2B5EF4-FFF2-40B4-BE49-F238E27FC236}">
                <a16:creationId xmlns:a16="http://schemas.microsoft.com/office/drawing/2014/main" id="{23EB82D1-BBA8-AB4F-A35D-D4566A34C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390" y="1150478"/>
            <a:ext cx="6894095" cy="4596063"/>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2AFCB4-B02D-534C-B6D9-E76318904804}"/>
              </a:ext>
            </a:extLst>
          </p:cNvPr>
          <p:cNvSpPr txBox="1"/>
          <p:nvPr/>
        </p:nvSpPr>
        <p:spPr>
          <a:xfrm>
            <a:off x="5751094" y="5793527"/>
            <a:ext cx="6160165" cy="338554"/>
          </a:xfrm>
          <a:prstGeom prst="rect">
            <a:avLst/>
          </a:prstGeom>
          <a:noFill/>
        </p:spPr>
        <p:txBody>
          <a:bodyPr wrap="square" rtlCol="0">
            <a:spAutoFit/>
          </a:bodyPr>
          <a:lstStyle/>
          <a:p>
            <a:r>
              <a:rPr lang="en-US" sz="1200" i="1" baseline="-25000" dirty="0" err="1">
                <a:solidFill>
                  <a:schemeClr val="bg1">
                    <a:lumMod val="95000"/>
                    <a:lumOff val="5000"/>
                  </a:schemeClr>
                </a:solidFill>
              </a:rPr>
              <a:t>source:https</a:t>
            </a:r>
            <a:r>
              <a:rPr lang="en-US" sz="1200" i="1" baseline="-25000" dirty="0">
                <a:solidFill>
                  <a:schemeClr val="bg1">
                    <a:lumMod val="95000"/>
                    <a:lumOff val="5000"/>
                  </a:schemeClr>
                </a:solidFill>
              </a:rPr>
              <a:t>://</a:t>
            </a:r>
            <a:r>
              <a:rPr lang="en-US" sz="1200" i="1" baseline="-25000" dirty="0" err="1">
                <a:solidFill>
                  <a:schemeClr val="bg1">
                    <a:lumMod val="95000"/>
                    <a:lumOff val="5000"/>
                  </a:schemeClr>
                </a:solidFill>
              </a:rPr>
              <a:t>opb-opb-prod.cdn.arcpublishing.com</a:t>
            </a:r>
            <a:r>
              <a:rPr lang="en-US" sz="1200" i="1" baseline="-25000" dirty="0">
                <a:solidFill>
                  <a:schemeClr val="bg1">
                    <a:lumMod val="95000"/>
                    <a:lumOff val="5000"/>
                  </a:schemeClr>
                </a:solidFill>
              </a:rPr>
              <a:t>/resizer/-SA1cUcs6b_VVDvU8SH4SFzvsls=/1440x0/smart/cloudfront-us-east-1.images.arcpublishing.com/</a:t>
            </a:r>
            <a:r>
              <a:rPr lang="en-US" sz="1200" i="1" baseline="-25000" dirty="0" err="1">
                <a:solidFill>
                  <a:schemeClr val="bg1">
                    <a:lumMod val="95000"/>
                    <a:lumOff val="5000"/>
                  </a:schemeClr>
                </a:solidFill>
              </a:rPr>
              <a:t>opb</a:t>
            </a:r>
            <a:r>
              <a:rPr lang="en-US" sz="1200" i="1" baseline="-25000" dirty="0">
                <a:solidFill>
                  <a:schemeClr val="bg1">
                    <a:lumMod val="95000"/>
                    <a:lumOff val="5000"/>
                  </a:schemeClr>
                </a:solidFill>
              </a:rPr>
              <a:t>/KBWWHTNOKZBDLHKJGPQKO2RJYA.jpg</a:t>
            </a:r>
          </a:p>
        </p:txBody>
      </p:sp>
      <p:pic>
        <p:nvPicPr>
          <p:cNvPr id="9222" name="Picture 6">
            <a:extLst>
              <a:ext uri="{FF2B5EF4-FFF2-40B4-BE49-F238E27FC236}">
                <a16:creationId xmlns:a16="http://schemas.microsoft.com/office/drawing/2014/main" id="{FA2AA26E-04C2-A94C-ABB1-4B579D08D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507" y="3404937"/>
            <a:ext cx="4458851" cy="2972568"/>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51A01C-445B-BD44-AD6F-C851189EC1DE}"/>
              </a:ext>
            </a:extLst>
          </p:cNvPr>
          <p:cNvSpPr txBox="1"/>
          <p:nvPr/>
        </p:nvSpPr>
        <p:spPr>
          <a:xfrm>
            <a:off x="414507" y="6377505"/>
            <a:ext cx="6160165" cy="215444"/>
          </a:xfrm>
          <a:prstGeom prst="rect">
            <a:avLst/>
          </a:prstGeom>
          <a:noFill/>
        </p:spPr>
        <p:txBody>
          <a:bodyPr wrap="square" rtlCol="0">
            <a:spAutoFit/>
          </a:bodyPr>
          <a:lstStyle/>
          <a:p>
            <a:r>
              <a:rPr lang="en-US" sz="1200" i="1" baseline="-25000" dirty="0" err="1">
                <a:solidFill>
                  <a:schemeClr val="bg1">
                    <a:lumMod val="95000"/>
                    <a:lumOff val="5000"/>
                  </a:schemeClr>
                </a:solidFill>
              </a:rPr>
              <a:t>source:https</a:t>
            </a:r>
            <a:r>
              <a:rPr lang="en-US" sz="1200" i="1" baseline="-25000" dirty="0">
                <a:solidFill>
                  <a:schemeClr val="bg1">
                    <a:lumMod val="95000"/>
                    <a:lumOff val="5000"/>
                  </a:schemeClr>
                </a:solidFill>
              </a:rPr>
              <a:t>://</a:t>
            </a:r>
            <a:r>
              <a:rPr lang="en-US" sz="1200" i="1" baseline="-25000" dirty="0" err="1">
                <a:solidFill>
                  <a:schemeClr val="bg1">
                    <a:lumMod val="95000"/>
                    <a:lumOff val="5000"/>
                  </a:schemeClr>
                </a:solidFill>
              </a:rPr>
              <a:t>www.eugeneweekly.com</a:t>
            </a:r>
            <a:r>
              <a:rPr lang="en-US" sz="1200" i="1" baseline="-25000" dirty="0">
                <a:solidFill>
                  <a:schemeClr val="bg1">
                    <a:lumMod val="95000"/>
                    <a:lumOff val="5000"/>
                  </a:schemeClr>
                </a:solidFill>
              </a:rPr>
              <a:t>/wp-content/uploads/2015/09/20150917shorts-spray.jpg</a:t>
            </a:r>
          </a:p>
        </p:txBody>
      </p:sp>
    </p:spTree>
    <p:extLst>
      <p:ext uri="{BB962C8B-B14F-4D97-AF65-F5344CB8AC3E}">
        <p14:creationId xmlns:p14="http://schemas.microsoft.com/office/powerpoint/2010/main" val="848033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Research questions</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429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Research Questions</a:t>
            </a:r>
          </a:p>
        </p:txBody>
      </p:sp>
      <p:sp>
        <p:nvSpPr>
          <p:cNvPr id="4" name="TextBox 3">
            <a:extLst>
              <a:ext uri="{FF2B5EF4-FFF2-40B4-BE49-F238E27FC236}">
                <a16:creationId xmlns:a16="http://schemas.microsoft.com/office/drawing/2014/main" id="{A26BFC28-A500-3C4F-879B-DEE3FFAF119F}"/>
              </a:ext>
            </a:extLst>
          </p:cNvPr>
          <p:cNvSpPr txBox="1"/>
          <p:nvPr/>
        </p:nvSpPr>
        <p:spPr>
          <a:xfrm>
            <a:off x="1300480" y="975360"/>
            <a:ext cx="7335520" cy="2862322"/>
          </a:xfrm>
          <a:prstGeom prst="rect">
            <a:avLst/>
          </a:prstGeom>
          <a:noFill/>
        </p:spPr>
        <p:txBody>
          <a:bodyPr wrap="square" rtlCol="0">
            <a:spAutoFit/>
          </a:bodyPr>
          <a:lstStyle/>
          <a:p>
            <a:r>
              <a:rPr lang="en-US" dirty="0">
                <a:solidFill>
                  <a:schemeClr val="bg1"/>
                </a:solidFill>
              </a:rPr>
              <a:t>What does a pesticides governance structure with an EJ mandate, look like in Oregon?</a:t>
            </a:r>
          </a:p>
          <a:p>
            <a:endParaRPr lang="en-US" dirty="0">
              <a:solidFill>
                <a:schemeClr val="bg1"/>
              </a:solidFill>
            </a:endParaRPr>
          </a:p>
          <a:p>
            <a:r>
              <a:rPr lang="en-US" dirty="0">
                <a:solidFill>
                  <a:schemeClr val="bg1"/>
                </a:solidFill>
              </a:rPr>
              <a:t>How can government agencies ensure that they are engaging communities for input?</a:t>
            </a:r>
          </a:p>
          <a:p>
            <a:endParaRPr lang="en-US" dirty="0">
              <a:solidFill>
                <a:schemeClr val="bg1"/>
              </a:solidFill>
            </a:endParaRPr>
          </a:p>
          <a:p>
            <a:r>
              <a:rPr lang="en-US" dirty="0">
                <a:solidFill>
                  <a:schemeClr val="bg1"/>
                </a:solidFill>
              </a:rPr>
              <a:t>Do communities (both landowners and other members) have differing motivations to achieve an environmental goal?</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266970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Goals and objectives</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463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Goals and objective</a:t>
            </a:r>
          </a:p>
        </p:txBody>
      </p:sp>
      <p:graphicFrame>
        <p:nvGraphicFramePr>
          <p:cNvPr id="3" name="Diagram 2">
            <a:extLst>
              <a:ext uri="{FF2B5EF4-FFF2-40B4-BE49-F238E27FC236}">
                <a16:creationId xmlns:a16="http://schemas.microsoft.com/office/drawing/2014/main" id="{847ADCEE-B218-E843-B685-A9A55505303A}"/>
              </a:ext>
            </a:extLst>
          </p:cNvPr>
          <p:cNvGraphicFramePr/>
          <p:nvPr>
            <p:extLst>
              <p:ext uri="{D42A27DB-BD31-4B8C-83A1-F6EECF244321}">
                <p14:modId xmlns:p14="http://schemas.microsoft.com/office/powerpoint/2010/main" val="1305034120"/>
              </p:ext>
            </p:extLst>
          </p:nvPr>
        </p:nvGraphicFramePr>
        <p:xfrm>
          <a:off x="2032000" y="37711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9564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Methodology</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476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methodology</a:t>
            </a:r>
          </a:p>
        </p:txBody>
      </p:sp>
      <p:graphicFrame>
        <p:nvGraphicFramePr>
          <p:cNvPr id="7" name="Diagram 6">
            <a:extLst>
              <a:ext uri="{FF2B5EF4-FFF2-40B4-BE49-F238E27FC236}">
                <a16:creationId xmlns:a16="http://schemas.microsoft.com/office/drawing/2014/main" id="{A6FF7292-8458-FE4F-A17A-B08CB1358E0B}"/>
              </a:ext>
            </a:extLst>
          </p:cNvPr>
          <p:cNvGraphicFramePr/>
          <p:nvPr>
            <p:extLst>
              <p:ext uri="{D42A27DB-BD31-4B8C-83A1-F6EECF244321}">
                <p14:modId xmlns:p14="http://schemas.microsoft.com/office/powerpoint/2010/main" val="407135982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8113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methodology</a:t>
            </a:r>
          </a:p>
        </p:txBody>
      </p:sp>
      <p:pic>
        <p:nvPicPr>
          <p:cNvPr id="5" name="Picture 4" descr="Graphical user interface, map&#10;&#10;Description automatically generated">
            <a:extLst>
              <a:ext uri="{FF2B5EF4-FFF2-40B4-BE49-F238E27FC236}">
                <a16:creationId xmlns:a16="http://schemas.microsoft.com/office/drawing/2014/main" id="{4F41D21F-65F1-A54F-BB51-C8206B00B39D}"/>
              </a:ext>
            </a:extLst>
          </p:cNvPr>
          <p:cNvPicPr>
            <a:picLocks noChangeAspect="1"/>
          </p:cNvPicPr>
          <p:nvPr/>
        </p:nvPicPr>
        <p:blipFill>
          <a:blip r:embed="rId4"/>
          <a:stretch>
            <a:fillRect/>
          </a:stretch>
        </p:blipFill>
        <p:spPr>
          <a:xfrm>
            <a:off x="4195861" y="243840"/>
            <a:ext cx="7659859" cy="6035040"/>
          </a:xfrm>
          <a:prstGeom prst="rect">
            <a:avLst/>
          </a:prstGeom>
          <a:ln w="3175">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34FA1FC-32C0-AF47-B127-813486A9CB52}"/>
              </a:ext>
            </a:extLst>
          </p:cNvPr>
          <p:cNvSpPr txBox="1"/>
          <p:nvPr/>
        </p:nvSpPr>
        <p:spPr>
          <a:xfrm>
            <a:off x="193040" y="711200"/>
            <a:ext cx="4002821" cy="240065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NASS USDA Crop data to map agriculture lands by crop type:</a:t>
            </a:r>
          </a:p>
          <a:p>
            <a:r>
              <a:rPr lang="en-US" sz="1400" dirty="0">
                <a:solidFill>
                  <a:schemeClr val="bg1"/>
                </a:solidFill>
                <a:hlinkClick r:id="rId5"/>
              </a:rPr>
              <a:t>https://www.nass.usda.gov/Statistics_by_Subject/index.php?sector=CROPS</a:t>
            </a:r>
            <a:endParaRPr lang="en-US" sz="1400" dirty="0">
              <a:solidFill>
                <a:schemeClr val="bg1"/>
              </a:solidFill>
            </a:endParaRPr>
          </a:p>
          <a:p>
            <a:endParaRPr lang="en-US" sz="1400" dirty="0">
              <a:solidFill>
                <a:schemeClr val="bg1"/>
              </a:solidFill>
            </a:endParaRPr>
          </a:p>
          <a:p>
            <a:pPr marL="285750" indent="-285750">
              <a:buFont typeface="Arial" panose="020B0604020202020204" pitchFamily="34" charset="0"/>
              <a:buChar char="•"/>
            </a:pPr>
            <a:r>
              <a:rPr lang="en-US" dirty="0">
                <a:solidFill>
                  <a:schemeClr val="bg1"/>
                </a:solidFill>
              </a:rPr>
              <a:t>Designated Management Agency by </a:t>
            </a:r>
            <a:r>
              <a:rPr lang="en-US" dirty="0" err="1">
                <a:solidFill>
                  <a:schemeClr val="bg1"/>
                </a:solidFill>
              </a:rPr>
              <a:t>taxlot</a:t>
            </a:r>
            <a:r>
              <a:rPr lang="en-US" dirty="0">
                <a:solidFill>
                  <a:schemeClr val="bg1"/>
                </a:solidFill>
              </a:rPr>
              <a:t> dataset from Oregon Department of Environmental Quality.</a:t>
            </a:r>
          </a:p>
        </p:txBody>
      </p:sp>
    </p:spTree>
    <p:extLst>
      <p:ext uri="{BB962C8B-B14F-4D97-AF65-F5344CB8AC3E}">
        <p14:creationId xmlns:p14="http://schemas.microsoft.com/office/powerpoint/2010/main" val="39721078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methodology</a:t>
            </a:r>
          </a:p>
        </p:txBody>
      </p:sp>
      <p:pic>
        <p:nvPicPr>
          <p:cNvPr id="4" name="Picture 3">
            <a:extLst>
              <a:ext uri="{FF2B5EF4-FFF2-40B4-BE49-F238E27FC236}">
                <a16:creationId xmlns:a16="http://schemas.microsoft.com/office/drawing/2014/main" id="{F9EB662B-2A1B-3B43-B339-43E554770EE9}"/>
              </a:ext>
            </a:extLst>
          </p:cNvPr>
          <p:cNvPicPr>
            <a:picLocks noChangeAspect="1"/>
          </p:cNvPicPr>
          <p:nvPr/>
        </p:nvPicPr>
        <p:blipFill>
          <a:blip r:embed="rId4"/>
          <a:stretch>
            <a:fillRect/>
          </a:stretch>
        </p:blipFill>
        <p:spPr>
          <a:xfrm>
            <a:off x="338667" y="275513"/>
            <a:ext cx="7179733" cy="5547975"/>
          </a:xfrm>
          <a:prstGeom prst="rect">
            <a:avLst/>
          </a:prstGeom>
          <a:ln w="3175">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400380F-899F-FF41-93F9-8018B493EFC8}"/>
              </a:ext>
            </a:extLst>
          </p:cNvPr>
          <p:cNvSpPr txBox="1"/>
          <p:nvPr/>
        </p:nvSpPr>
        <p:spPr>
          <a:xfrm>
            <a:off x="8053055" y="1158240"/>
            <a:ext cx="3722385" cy="1477328"/>
          </a:xfrm>
          <a:prstGeom prst="rect">
            <a:avLst/>
          </a:prstGeom>
          <a:noFill/>
        </p:spPr>
        <p:txBody>
          <a:bodyPr wrap="square" rtlCol="0">
            <a:spAutoFit/>
          </a:bodyPr>
          <a:lstStyle/>
          <a:p>
            <a:pPr marL="285750" indent="-285750">
              <a:buFont typeface="Wingdings" pitchFamily="2" charset="2"/>
              <a:buChar char="Ø"/>
            </a:pPr>
            <a:r>
              <a:rPr lang="en-US" dirty="0">
                <a:solidFill>
                  <a:schemeClr val="bg1"/>
                </a:solidFill>
              </a:rPr>
              <a:t>Use spatial analysis to determine proximity to pesticides sites</a:t>
            </a:r>
          </a:p>
          <a:p>
            <a:pPr marL="285750" indent="-285750">
              <a:buFont typeface="Wingdings" pitchFamily="2" charset="2"/>
              <a:buChar char="Ø"/>
            </a:pPr>
            <a:endParaRPr lang="en-US" dirty="0">
              <a:solidFill>
                <a:schemeClr val="bg1"/>
              </a:solidFill>
            </a:endParaRPr>
          </a:p>
          <a:p>
            <a:r>
              <a:rPr lang="en-US" dirty="0">
                <a:solidFill>
                  <a:schemeClr val="bg1"/>
                </a:solidFill>
              </a:rPr>
              <a:t>      Census Block Group Data</a:t>
            </a:r>
          </a:p>
          <a:p>
            <a:pPr marL="285750" indent="-285750">
              <a:buFont typeface="Arial" panose="020B0604020202020204" pitchFamily="34" charset="0"/>
              <a:buChar char="•"/>
            </a:pPr>
            <a:endParaRPr lang="en-US" dirty="0">
              <a:solidFill>
                <a:schemeClr val="bg1"/>
              </a:solidFill>
            </a:endParaRPr>
          </a:p>
        </p:txBody>
      </p:sp>
      <p:pic>
        <p:nvPicPr>
          <p:cNvPr id="5122" name="Picture 2">
            <a:extLst>
              <a:ext uri="{FF2B5EF4-FFF2-40B4-BE49-F238E27FC236}">
                <a16:creationId xmlns:a16="http://schemas.microsoft.com/office/drawing/2014/main" id="{A1EEC922-D99A-8049-8D71-8673AD451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502" y="3545196"/>
            <a:ext cx="4638831" cy="2657792"/>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60DB5F-9C2D-C143-A28F-F95D1BCFDB2C}"/>
              </a:ext>
            </a:extLst>
          </p:cNvPr>
          <p:cNvSpPr txBox="1"/>
          <p:nvPr/>
        </p:nvSpPr>
        <p:spPr>
          <a:xfrm>
            <a:off x="7630671" y="3238317"/>
            <a:ext cx="4110391" cy="215444"/>
          </a:xfrm>
          <a:prstGeom prst="rect">
            <a:avLst/>
          </a:prstGeom>
          <a:noFill/>
        </p:spPr>
        <p:txBody>
          <a:bodyPr wrap="square" rtlCol="0">
            <a:spAutoFit/>
          </a:bodyPr>
          <a:lstStyle/>
          <a:p>
            <a:r>
              <a:rPr lang="en-US" sz="1200" i="1" baseline="-25000" dirty="0">
                <a:solidFill>
                  <a:schemeClr val="bg1">
                    <a:lumMod val="95000"/>
                    <a:lumOff val="5000"/>
                  </a:schemeClr>
                </a:solidFill>
              </a:rPr>
              <a:t>source: https://</a:t>
            </a:r>
            <a:r>
              <a:rPr lang="en-US" sz="1200" i="1" baseline="-25000" dirty="0" err="1">
                <a:solidFill>
                  <a:schemeClr val="bg1">
                    <a:lumMod val="95000"/>
                    <a:lumOff val="5000"/>
                  </a:schemeClr>
                </a:solidFill>
              </a:rPr>
              <a:t>www.opb.org</a:t>
            </a:r>
            <a:r>
              <a:rPr lang="en-US" sz="1200" i="1" baseline="-25000" dirty="0">
                <a:solidFill>
                  <a:schemeClr val="bg1">
                    <a:lumMod val="95000"/>
                    <a:lumOff val="5000"/>
                  </a:schemeClr>
                </a:solidFill>
              </a:rPr>
              <a:t>/news/article/</a:t>
            </a:r>
            <a:r>
              <a:rPr lang="en-US" sz="1200" i="1" baseline="-25000" dirty="0" err="1">
                <a:solidFill>
                  <a:schemeClr val="bg1">
                    <a:lumMod val="95000"/>
                    <a:lumOff val="5000"/>
                  </a:schemeClr>
                </a:solidFill>
              </a:rPr>
              <a:t>oregon</a:t>
            </a:r>
            <a:r>
              <a:rPr lang="en-US" sz="1200" i="1" baseline="-25000" dirty="0">
                <a:solidFill>
                  <a:schemeClr val="bg1">
                    <a:lumMod val="95000"/>
                    <a:lumOff val="5000"/>
                  </a:schemeClr>
                </a:solidFill>
              </a:rPr>
              <a:t>-forest-practices-rules-fail-to-prevent-pest/</a:t>
            </a:r>
          </a:p>
        </p:txBody>
      </p:sp>
    </p:spTree>
    <p:extLst>
      <p:ext uri="{BB962C8B-B14F-4D97-AF65-F5344CB8AC3E}">
        <p14:creationId xmlns:p14="http://schemas.microsoft.com/office/powerpoint/2010/main" val="1635274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methodology</a:t>
            </a:r>
          </a:p>
        </p:txBody>
      </p:sp>
      <p:sp>
        <p:nvSpPr>
          <p:cNvPr id="11" name="TextBox 10">
            <a:extLst>
              <a:ext uri="{FF2B5EF4-FFF2-40B4-BE49-F238E27FC236}">
                <a16:creationId xmlns:a16="http://schemas.microsoft.com/office/drawing/2014/main" id="{FC4EA2FD-DFB3-464A-BE6A-8A66BAD3F0EC}"/>
              </a:ext>
            </a:extLst>
          </p:cNvPr>
          <p:cNvSpPr txBox="1"/>
          <p:nvPr/>
        </p:nvSpPr>
        <p:spPr>
          <a:xfrm>
            <a:off x="4661210" y="265603"/>
            <a:ext cx="7199486" cy="584775"/>
          </a:xfrm>
          <a:prstGeom prst="rect">
            <a:avLst/>
          </a:prstGeom>
          <a:noFill/>
        </p:spPr>
        <p:txBody>
          <a:bodyPr wrap="square" rtlCol="0">
            <a:spAutoFit/>
          </a:bodyPr>
          <a:lstStyle/>
          <a:p>
            <a:pPr algn="ctr"/>
            <a:r>
              <a:rPr lang="en-US" sz="3200" b="1" dirty="0">
                <a:solidFill>
                  <a:schemeClr val="bg1">
                    <a:lumMod val="95000"/>
                    <a:lumOff val="5000"/>
                  </a:schemeClr>
                </a:solidFill>
              </a:rPr>
              <a:t>Stewardship Analytical Framework</a:t>
            </a:r>
          </a:p>
        </p:txBody>
      </p:sp>
      <p:pic>
        <p:nvPicPr>
          <p:cNvPr id="8" name="Picture 7" descr="A picture containing diagram&#10;&#10;Description automatically generated">
            <a:extLst>
              <a:ext uri="{FF2B5EF4-FFF2-40B4-BE49-F238E27FC236}">
                <a16:creationId xmlns:a16="http://schemas.microsoft.com/office/drawing/2014/main" id="{0583DF3C-543C-854E-A618-F03D99883319}"/>
              </a:ext>
            </a:extLst>
          </p:cNvPr>
          <p:cNvPicPr>
            <a:picLocks noChangeAspect="1"/>
          </p:cNvPicPr>
          <p:nvPr/>
        </p:nvPicPr>
        <p:blipFill>
          <a:blip r:embed="rId3"/>
          <a:stretch>
            <a:fillRect/>
          </a:stretch>
        </p:blipFill>
        <p:spPr>
          <a:xfrm>
            <a:off x="4239191" y="1391919"/>
            <a:ext cx="7614142" cy="4094481"/>
          </a:xfrm>
          <a:prstGeom prst="rect">
            <a:avLst/>
          </a:prstGeom>
        </p:spPr>
      </p:pic>
      <p:pic>
        <p:nvPicPr>
          <p:cNvPr id="6" name="Picture 5" descr="Diagram&#10;&#10;Description automatically generated">
            <a:extLst>
              <a:ext uri="{FF2B5EF4-FFF2-40B4-BE49-F238E27FC236}">
                <a16:creationId xmlns:a16="http://schemas.microsoft.com/office/drawing/2014/main" id="{03AF3E84-ECA5-684A-9F1D-201CA7A1E6DB}"/>
              </a:ext>
            </a:extLst>
          </p:cNvPr>
          <p:cNvPicPr>
            <a:picLocks noChangeAspect="1"/>
          </p:cNvPicPr>
          <p:nvPr/>
        </p:nvPicPr>
        <p:blipFill>
          <a:blip r:embed="rId4"/>
          <a:stretch>
            <a:fillRect/>
          </a:stretch>
        </p:blipFill>
        <p:spPr>
          <a:xfrm>
            <a:off x="338667" y="265603"/>
            <a:ext cx="4590398" cy="5651534"/>
          </a:xfrm>
          <a:prstGeom prst="rect">
            <a:avLst/>
          </a:prstGeom>
        </p:spPr>
      </p:pic>
      <p:sp>
        <p:nvSpPr>
          <p:cNvPr id="10" name="TextBox 9">
            <a:extLst>
              <a:ext uri="{FF2B5EF4-FFF2-40B4-BE49-F238E27FC236}">
                <a16:creationId xmlns:a16="http://schemas.microsoft.com/office/drawing/2014/main" id="{B6985385-2C8A-6E4A-A479-0DA23057B073}"/>
              </a:ext>
            </a:extLst>
          </p:cNvPr>
          <p:cNvSpPr txBox="1"/>
          <p:nvPr/>
        </p:nvSpPr>
        <p:spPr>
          <a:xfrm>
            <a:off x="4661210" y="5747860"/>
            <a:ext cx="6829750" cy="461665"/>
          </a:xfrm>
          <a:prstGeom prst="rect">
            <a:avLst/>
          </a:prstGeom>
          <a:noFill/>
        </p:spPr>
        <p:txBody>
          <a:bodyPr wrap="square" rtlCol="0">
            <a:spAutoFit/>
          </a:bodyPr>
          <a:lstStyle/>
          <a:p>
            <a:r>
              <a:rPr lang="en-US" sz="1200" i="1" baseline="-25000" dirty="0">
                <a:solidFill>
                  <a:schemeClr val="bg1">
                    <a:lumMod val="95000"/>
                    <a:lumOff val="5000"/>
                  </a:schemeClr>
                </a:solidFill>
              </a:rPr>
              <a:t>source: Bennett, N. J., Whitty, T. S., </a:t>
            </a:r>
            <a:r>
              <a:rPr lang="en-US" sz="1200" i="1" baseline="-25000" dirty="0" err="1">
                <a:solidFill>
                  <a:schemeClr val="bg1">
                    <a:lumMod val="95000"/>
                    <a:lumOff val="5000"/>
                  </a:schemeClr>
                </a:solidFill>
              </a:rPr>
              <a:t>Finkbeiner</a:t>
            </a:r>
            <a:r>
              <a:rPr lang="en-US" sz="1200" i="1" baseline="-25000" dirty="0">
                <a:solidFill>
                  <a:schemeClr val="bg1">
                    <a:lumMod val="95000"/>
                    <a:lumOff val="5000"/>
                  </a:schemeClr>
                </a:solidFill>
              </a:rPr>
              <a:t>, E., Pittman, J., Bassett, H., </a:t>
            </a:r>
            <a:r>
              <a:rPr lang="en-US" sz="1200" i="1" baseline="-25000" dirty="0" err="1">
                <a:solidFill>
                  <a:schemeClr val="bg1">
                    <a:lumMod val="95000"/>
                    <a:lumOff val="5000"/>
                  </a:schemeClr>
                </a:solidFill>
              </a:rPr>
              <a:t>Gelcich</a:t>
            </a:r>
            <a:r>
              <a:rPr lang="en-US" sz="1200" i="1" baseline="-25000" dirty="0">
                <a:solidFill>
                  <a:schemeClr val="bg1">
                    <a:lumMod val="95000"/>
                    <a:lumOff val="5000"/>
                  </a:schemeClr>
                </a:solidFill>
              </a:rPr>
              <a:t>, S., &amp; Allison, E. H. (2018). Environmental stewardship: A conceptual review and analytical framework. Environmental Management. Figures.. https://</a:t>
            </a:r>
            <a:r>
              <a:rPr lang="en-US" sz="1200" i="1" baseline="-25000" dirty="0" err="1">
                <a:solidFill>
                  <a:schemeClr val="bg1">
                    <a:lumMod val="95000"/>
                    <a:lumOff val="5000"/>
                  </a:schemeClr>
                </a:solidFill>
              </a:rPr>
              <a:t>doi.org</a:t>
            </a:r>
            <a:r>
              <a:rPr lang="en-US" sz="1200" i="1" baseline="-25000" dirty="0">
                <a:solidFill>
                  <a:schemeClr val="bg1">
                    <a:lumMod val="95000"/>
                    <a:lumOff val="5000"/>
                  </a:schemeClr>
                </a:solidFill>
              </a:rPr>
              <a:t>/10.1007/s00267-017-0993-2</a:t>
            </a:r>
          </a:p>
          <a:p>
            <a:endParaRPr lang="en-US" sz="1200" i="1" baseline="-25000" dirty="0">
              <a:solidFill>
                <a:schemeClr val="bg1">
                  <a:lumMod val="95000"/>
                  <a:lumOff val="5000"/>
                </a:schemeClr>
              </a:solidFill>
            </a:endParaRPr>
          </a:p>
        </p:txBody>
      </p:sp>
    </p:spTree>
    <p:extLst>
      <p:ext uri="{BB962C8B-B14F-4D97-AF65-F5344CB8AC3E}">
        <p14:creationId xmlns:p14="http://schemas.microsoft.com/office/powerpoint/2010/main" val="2761446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Presentation OUTLINE</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10A41E7-32CE-954E-8FA7-ED38F6C73161}"/>
              </a:ext>
            </a:extLst>
          </p:cNvPr>
          <p:cNvSpPr txBox="1"/>
          <p:nvPr/>
        </p:nvSpPr>
        <p:spPr>
          <a:xfrm>
            <a:off x="1524000" y="1083036"/>
            <a:ext cx="4962617" cy="2585323"/>
          </a:xfrm>
          <a:prstGeom prst="rect">
            <a:avLst/>
          </a:prstGeom>
          <a:noFill/>
        </p:spPr>
        <p:txBody>
          <a:bodyPr wrap="square" rtlCol="0">
            <a:spAutoFit/>
          </a:bodyPr>
          <a:lstStyle/>
          <a:p>
            <a:pPr marL="285750" indent="-285750">
              <a:buFont typeface="Wingdings" pitchFamily="2" charset="2"/>
              <a:buChar char="v"/>
            </a:pPr>
            <a:r>
              <a:rPr lang="en-US" dirty="0"/>
              <a:t>Background</a:t>
            </a:r>
          </a:p>
          <a:p>
            <a:pPr marL="285750" indent="-285750">
              <a:buFont typeface="Wingdings" pitchFamily="2" charset="2"/>
              <a:buChar char="v"/>
            </a:pPr>
            <a:endParaRPr lang="en-US" dirty="0"/>
          </a:p>
          <a:p>
            <a:pPr marL="285750" indent="-285750">
              <a:buFont typeface="Wingdings" pitchFamily="2" charset="2"/>
              <a:buChar char="v"/>
            </a:pPr>
            <a:r>
              <a:rPr lang="en-US" dirty="0"/>
              <a:t>Research Questions</a:t>
            </a:r>
          </a:p>
          <a:p>
            <a:pPr marL="285750" indent="-285750">
              <a:buFont typeface="Wingdings" pitchFamily="2" charset="2"/>
              <a:buChar char="v"/>
            </a:pPr>
            <a:endParaRPr lang="en-US" dirty="0"/>
          </a:p>
          <a:p>
            <a:pPr marL="285750" indent="-285750">
              <a:buFont typeface="Wingdings" pitchFamily="2" charset="2"/>
              <a:buChar char="v"/>
            </a:pPr>
            <a:r>
              <a:rPr lang="en-US" dirty="0"/>
              <a:t>Goals and Objectives</a:t>
            </a:r>
          </a:p>
          <a:p>
            <a:endParaRPr lang="en-US" dirty="0"/>
          </a:p>
          <a:p>
            <a:pPr marL="285750" indent="-285750">
              <a:buFont typeface="Wingdings" pitchFamily="2" charset="2"/>
              <a:buChar char="v"/>
            </a:pPr>
            <a:r>
              <a:rPr lang="en-US" dirty="0"/>
              <a:t>Methodology</a:t>
            </a:r>
          </a:p>
          <a:p>
            <a:endParaRPr lang="en-US" dirty="0"/>
          </a:p>
          <a:p>
            <a:pPr marL="285750" indent="-285750">
              <a:buFont typeface="Wingdings" pitchFamily="2" charset="2"/>
              <a:buChar char="v"/>
            </a:pPr>
            <a:r>
              <a:rPr lang="en-US" dirty="0"/>
              <a:t>Conclusion</a:t>
            </a:r>
          </a:p>
        </p:txBody>
      </p:sp>
    </p:spTree>
    <p:extLst>
      <p:ext uri="{BB962C8B-B14F-4D97-AF65-F5344CB8AC3E}">
        <p14:creationId xmlns:p14="http://schemas.microsoft.com/office/powerpoint/2010/main" val="953850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Conclusion</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312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BFE0DB-B193-D544-8901-8E867B8106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145" y="319273"/>
            <a:ext cx="6189686" cy="4126457"/>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conclusion</a:t>
            </a:r>
          </a:p>
        </p:txBody>
      </p:sp>
      <p:sp>
        <p:nvSpPr>
          <p:cNvPr id="3" name="TextBox 2">
            <a:extLst>
              <a:ext uri="{FF2B5EF4-FFF2-40B4-BE49-F238E27FC236}">
                <a16:creationId xmlns:a16="http://schemas.microsoft.com/office/drawing/2014/main" id="{10929BF4-640D-904F-9393-9F1CDB466DC8}"/>
              </a:ext>
            </a:extLst>
          </p:cNvPr>
          <p:cNvSpPr txBox="1"/>
          <p:nvPr/>
        </p:nvSpPr>
        <p:spPr>
          <a:xfrm>
            <a:off x="745958" y="493295"/>
            <a:ext cx="4211053" cy="4524315"/>
          </a:xfrm>
          <a:prstGeom prst="rect">
            <a:avLst/>
          </a:prstGeom>
          <a:noFill/>
        </p:spPr>
        <p:txBody>
          <a:bodyPr wrap="square" rtlCol="0">
            <a:spAutoFit/>
          </a:bodyPr>
          <a:lstStyle/>
          <a:p>
            <a:r>
              <a:rPr lang="en-US" dirty="0">
                <a:solidFill>
                  <a:schemeClr val="bg1"/>
                </a:solidFill>
              </a:rPr>
              <a:t>Anticipated Results: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Communities of color and low-income communities are highly susceptible to pesticides exposure due to their proximity to pesticide sources.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An environmental stewardship is an effective way of integrating community voices</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However, I am uncertain if this will result in stricter regulations for landowners or corporations.</a:t>
            </a:r>
          </a:p>
          <a:p>
            <a:endParaRPr lang="en-US" dirty="0">
              <a:solidFill>
                <a:schemeClr val="bg1"/>
              </a:solidFill>
            </a:endParaRPr>
          </a:p>
          <a:p>
            <a:endParaRPr lang="en-US" dirty="0">
              <a:solidFill>
                <a:schemeClr val="bg1"/>
              </a:solidFill>
            </a:endParaRPr>
          </a:p>
        </p:txBody>
      </p:sp>
      <p:sp>
        <p:nvSpPr>
          <p:cNvPr id="7" name="TextBox 6">
            <a:extLst>
              <a:ext uri="{FF2B5EF4-FFF2-40B4-BE49-F238E27FC236}">
                <a16:creationId xmlns:a16="http://schemas.microsoft.com/office/drawing/2014/main" id="{F2842478-E864-1F41-B4F9-BAEDA27D4C22}"/>
              </a:ext>
            </a:extLst>
          </p:cNvPr>
          <p:cNvSpPr txBox="1"/>
          <p:nvPr/>
        </p:nvSpPr>
        <p:spPr>
          <a:xfrm>
            <a:off x="5773145" y="4445730"/>
            <a:ext cx="2083476" cy="707886"/>
          </a:xfrm>
          <a:prstGeom prst="rect">
            <a:avLst/>
          </a:prstGeom>
          <a:noFill/>
        </p:spPr>
        <p:txBody>
          <a:bodyPr wrap="square" rtlCol="0">
            <a:spAutoFit/>
          </a:bodyPr>
          <a:lstStyle/>
          <a:p>
            <a:r>
              <a:rPr lang="en-US" sz="1200" i="1" baseline="-25000" dirty="0">
                <a:solidFill>
                  <a:schemeClr val="bg1">
                    <a:lumMod val="95000"/>
                    <a:lumOff val="5000"/>
                  </a:schemeClr>
                </a:solidFill>
              </a:rPr>
              <a:t>Above source: https://</a:t>
            </a:r>
            <a:r>
              <a:rPr lang="en-US" sz="1200" i="1" baseline="-25000" dirty="0" err="1">
                <a:solidFill>
                  <a:schemeClr val="bg1">
                    <a:lumMod val="95000"/>
                    <a:lumOff val="5000"/>
                  </a:schemeClr>
                </a:solidFill>
              </a:rPr>
              <a:t>civileats.com</a:t>
            </a:r>
            <a:r>
              <a:rPr lang="en-US" sz="1200" i="1" baseline="-25000" dirty="0">
                <a:solidFill>
                  <a:schemeClr val="bg1">
                    <a:lumMod val="95000"/>
                    <a:lumOff val="5000"/>
                  </a:schemeClr>
                </a:solidFill>
              </a:rPr>
              <a:t>/wp-content/uploads/2020/04/200421-pesticide-application-exclusion-zone-aez-epa-rule-change-spray-shape-farm-labor-3-immokalee-worker.jpg</a:t>
            </a:r>
          </a:p>
        </p:txBody>
      </p:sp>
      <p:pic>
        <p:nvPicPr>
          <p:cNvPr id="1032" name="Picture 8" descr="Environmental Stewardship | Southern Company">
            <a:extLst>
              <a:ext uri="{FF2B5EF4-FFF2-40B4-BE49-F238E27FC236}">
                <a16:creationId xmlns:a16="http://schemas.microsoft.com/office/drawing/2014/main" id="{618F6621-54DB-754F-9A1D-77402090A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3382" y="3984157"/>
            <a:ext cx="3953995" cy="2214855"/>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03F063-C09E-0542-9FF6-A0536AAFE67C}"/>
              </a:ext>
            </a:extLst>
          </p:cNvPr>
          <p:cNvSpPr txBox="1"/>
          <p:nvPr/>
        </p:nvSpPr>
        <p:spPr>
          <a:xfrm>
            <a:off x="7896903" y="6126944"/>
            <a:ext cx="4060474" cy="584775"/>
          </a:xfrm>
          <a:prstGeom prst="rect">
            <a:avLst/>
          </a:prstGeom>
          <a:noFill/>
        </p:spPr>
        <p:txBody>
          <a:bodyPr wrap="square" rtlCol="0">
            <a:spAutoFit/>
          </a:bodyPr>
          <a:lstStyle/>
          <a:p>
            <a:r>
              <a:rPr lang="en-US" sz="1200" i="1" baseline="-25000" dirty="0">
                <a:solidFill>
                  <a:schemeClr val="bg1">
                    <a:lumMod val="95000"/>
                    <a:lumOff val="5000"/>
                  </a:schemeClr>
                </a:solidFill>
              </a:rPr>
              <a:t> source: https://</a:t>
            </a:r>
            <a:r>
              <a:rPr lang="en-US" sz="1200" i="1" baseline="-25000" dirty="0" err="1">
                <a:solidFill>
                  <a:schemeClr val="bg1">
                    <a:lumMod val="95000"/>
                    <a:lumOff val="5000"/>
                  </a:schemeClr>
                </a:solidFill>
              </a:rPr>
              <a:t>www.southerncompany.com</a:t>
            </a:r>
            <a:r>
              <a:rPr lang="en-US" sz="1200" i="1" baseline="-25000" dirty="0">
                <a:solidFill>
                  <a:schemeClr val="bg1">
                    <a:lumMod val="95000"/>
                    <a:lumOff val="5000"/>
                  </a:schemeClr>
                </a:solidFill>
              </a:rPr>
              <a:t>/content/dam/</a:t>
            </a:r>
            <a:r>
              <a:rPr lang="en-US" sz="1200" i="1" baseline="-25000" dirty="0" err="1">
                <a:solidFill>
                  <a:schemeClr val="bg1">
                    <a:lumMod val="95000"/>
                    <a:lumOff val="5000"/>
                  </a:schemeClr>
                </a:solidFill>
              </a:rPr>
              <a:t>southerncompany</a:t>
            </a:r>
            <a:r>
              <a:rPr lang="en-US" sz="1200" i="1" baseline="-25000" dirty="0">
                <a:solidFill>
                  <a:schemeClr val="bg1">
                    <a:lumMod val="95000"/>
                    <a:lumOff val="5000"/>
                  </a:schemeClr>
                </a:solidFill>
              </a:rPr>
              <a:t>/images/clean-energy/Clean%20Energy_Hero_Environmental%20Stewardship_People%20Plant%20Trees.jpg.imgw.1280.1280.jpg</a:t>
            </a:r>
          </a:p>
        </p:txBody>
      </p:sp>
    </p:spTree>
    <p:extLst>
      <p:ext uri="{BB962C8B-B14F-4D97-AF65-F5344CB8AC3E}">
        <p14:creationId xmlns:p14="http://schemas.microsoft.com/office/powerpoint/2010/main" val="2827591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US" dirty="0">
                <a:solidFill>
                  <a:schemeClr val="bg1">
                    <a:lumMod val="95000"/>
                    <a:lumOff val="5000"/>
                  </a:schemeClr>
                </a:solidFill>
              </a:rPr>
              <a:t>References</a:t>
            </a:r>
          </a:p>
        </p:txBody>
      </p:sp>
      <p:sp>
        <p:nvSpPr>
          <p:cNvPr id="3" name="TextBox 2">
            <a:extLst>
              <a:ext uri="{FF2B5EF4-FFF2-40B4-BE49-F238E27FC236}">
                <a16:creationId xmlns:a16="http://schemas.microsoft.com/office/drawing/2014/main" id="{7400F6C9-CA89-0C4F-A66F-3E25FF575500}"/>
              </a:ext>
            </a:extLst>
          </p:cNvPr>
          <p:cNvSpPr txBox="1"/>
          <p:nvPr/>
        </p:nvSpPr>
        <p:spPr>
          <a:xfrm>
            <a:off x="240632" y="163209"/>
            <a:ext cx="11706726" cy="6001643"/>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bg1"/>
                </a:solidFill>
              </a:rPr>
              <a:t>Alexander, S. M., </a:t>
            </a:r>
            <a:r>
              <a:rPr lang="en-US" sz="1200" dirty="0" err="1">
                <a:solidFill>
                  <a:schemeClr val="bg1"/>
                </a:solidFill>
              </a:rPr>
              <a:t>Andrachuk</a:t>
            </a:r>
            <a:r>
              <a:rPr lang="en-US" sz="1200" dirty="0">
                <a:solidFill>
                  <a:schemeClr val="bg1"/>
                </a:solidFill>
              </a:rPr>
              <a:t>, M., &amp; Armitage, D. (2016). Navigating governance networks for community-based conservation. </a:t>
            </a:r>
            <a:r>
              <a:rPr lang="en-US" sz="1200" i="1" dirty="0">
                <a:solidFill>
                  <a:schemeClr val="bg1"/>
                </a:solidFill>
              </a:rPr>
              <a:t>Frontiers in Ecology and the Environment</a:t>
            </a:r>
            <a:r>
              <a:rPr lang="en-US" sz="1200" dirty="0">
                <a:solidFill>
                  <a:schemeClr val="bg1"/>
                </a:solidFill>
              </a:rPr>
              <a:t>, </a:t>
            </a:r>
            <a:r>
              <a:rPr lang="en-US" sz="1200" i="1" dirty="0">
                <a:solidFill>
                  <a:schemeClr val="bg1"/>
                </a:solidFill>
              </a:rPr>
              <a:t>14</a:t>
            </a:r>
            <a:r>
              <a:rPr lang="en-US" sz="1200" dirty="0">
                <a:solidFill>
                  <a:schemeClr val="bg1"/>
                </a:solidFill>
              </a:rPr>
              <a:t>(3), 155–164. https://</a:t>
            </a:r>
            <a:r>
              <a:rPr lang="en-US" sz="1200" dirty="0" err="1">
                <a:solidFill>
                  <a:schemeClr val="bg1"/>
                </a:solidFill>
              </a:rPr>
              <a:t>doi.org</a:t>
            </a:r>
            <a:r>
              <a:rPr lang="en-US" sz="1200" dirty="0">
                <a:solidFill>
                  <a:schemeClr val="bg1"/>
                </a:solidFill>
              </a:rPr>
              <a:t>/10.1002/fee.1251</a:t>
            </a:r>
          </a:p>
          <a:p>
            <a:pPr marL="171450" indent="-171450">
              <a:buFont typeface="Arial" panose="020B0604020202020204" pitchFamily="34" charset="0"/>
              <a:buChar char="•"/>
            </a:pPr>
            <a:r>
              <a:rPr lang="en-US" sz="1200" dirty="0">
                <a:solidFill>
                  <a:schemeClr val="bg1"/>
                </a:solidFill>
              </a:rPr>
              <a:t>Bennett, N. J., Whitty, T. S., </a:t>
            </a:r>
            <a:r>
              <a:rPr lang="en-US" sz="1200" dirty="0" err="1">
                <a:solidFill>
                  <a:schemeClr val="bg1"/>
                </a:solidFill>
              </a:rPr>
              <a:t>Finkbeiner</a:t>
            </a:r>
            <a:r>
              <a:rPr lang="en-US" sz="1200" dirty="0">
                <a:solidFill>
                  <a:schemeClr val="bg1"/>
                </a:solidFill>
              </a:rPr>
              <a:t>, E., Pittman, J., Bassett, H., </a:t>
            </a:r>
            <a:r>
              <a:rPr lang="en-US" sz="1200" dirty="0" err="1">
                <a:solidFill>
                  <a:schemeClr val="bg1"/>
                </a:solidFill>
              </a:rPr>
              <a:t>Gelcich</a:t>
            </a:r>
            <a:r>
              <a:rPr lang="en-US" sz="1200" dirty="0">
                <a:solidFill>
                  <a:schemeClr val="bg1"/>
                </a:solidFill>
              </a:rPr>
              <a:t>, S., &amp; Allison, E. H. (2018). Environmental stewardship: A conceptual review and analytical framework. </a:t>
            </a:r>
            <a:r>
              <a:rPr lang="en-US" sz="1200" i="1" dirty="0">
                <a:solidFill>
                  <a:schemeClr val="bg1"/>
                </a:solidFill>
              </a:rPr>
              <a:t>Environmental Management</a:t>
            </a:r>
            <a:r>
              <a:rPr lang="en-US" sz="1200" dirty="0">
                <a:solidFill>
                  <a:schemeClr val="bg1"/>
                </a:solidFill>
              </a:rPr>
              <a:t>, </a:t>
            </a:r>
            <a:r>
              <a:rPr lang="en-US" sz="1200" i="1" dirty="0">
                <a:solidFill>
                  <a:schemeClr val="bg1"/>
                </a:solidFill>
              </a:rPr>
              <a:t>61</a:t>
            </a:r>
            <a:r>
              <a:rPr lang="en-US" sz="1200" dirty="0">
                <a:solidFill>
                  <a:schemeClr val="bg1"/>
                </a:solidFill>
              </a:rPr>
              <a:t>(4), 597–614. https://</a:t>
            </a:r>
            <a:r>
              <a:rPr lang="en-US" sz="1200" dirty="0" err="1">
                <a:solidFill>
                  <a:schemeClr val="bg1"/>
                </a:solidFill>
              </a:rPr>
              <a:t>doi.org</a:t>
            </a:r>
            <a:r>
              <a:rPr lang="en-US" sz="1200" dirty="0">
                <a:solidFill>
                  <a:schemeClr val="bg1"/>
                </a:solidFill>
              </a:rPr>
              <a:t>/10.1007/s00267-017-0993-2</a:t>
            </a:r>
          </a:p>
          <a:p>
            <a:pPr marL="171450" indent="-171450">
              <a:buFont typeface="Arial" panose="020B0604020202020204" pitchFamily="34" charset="0"/>
              <a:buChar char="•"/>
            </a:pPr>
            <a:r>
              <a:rPr lang="en-US" sz="1200" dirty="0">
                <a:solidFill>
                  <a:schemeClr val="bg1"/>
                </a:solidFill>
              </a:rPr>
              <a:t>Bullard, R. D. (1983). Solid Waste Sites and the Black Houston Community. Sociological Inquiry, 53(2–3), 273–288. https://</a:t>
            </a:r>
            <a:r>
              <a:rPr lang="en-US" sz="1200" dirty="0" err="1">
                <a:solidFill>
                  <a:schemeClr val="bg1"/>
                </a:solidFill>
              </a:rPr>
              <a:t>doi.org</a:t>
            </a:r>
            <a:r>
              <a:rPr lang="en-US" sz="1200" dirty="0">
                <a:solidFill>
                  <a:schemeClr val="bg1"/>
                </a:solidFill>
              </a:rPr>
              <a:t>/10.1111/j.1475-682x.1983.tb00037.x</a:t>
            </a:r>
          </a:p>
          <a:p>
            <a:pPr marL="171450" indent="-171450">
              <a:buFont typeface="Arial" panose="020B0604020202020204" pitchFamily="34" charset="0"/>
              <a:buChar char="•"/>
            </a:pPr>
            <a:r>
              <a:rPr lang="en-US" sz="1200" dirty="0">
                <a:solidFill>
                  <a:schemeClr val="bg1"/>
                </a:solidFill>
              </a:rPr>
              <a:t>Connolly, J. J., Svendsen, E. S., Fisher, D. R., &amp; Campbell, L. K. (2014). Networked governance and the management of ecosystem services: The case of urban environmental stewardship in New York City. Ecosystem Services, 10, 187–194. https://</a:t>
            </a:r>
            <a:r>
              <a:rPr lang="en-US" sz="1200" dirty="0" err="1">
                <a:solidFill>
                  <a:schemeClr val="bg1"/>
                </a:solidFill>
              </a:rPr>
              <a:t>doi.org</a:t>
            </a:r>
            <a:r>
              <a:rPr lang="en-US" sz="1200" dirty="0">
                <a:solidFill>
                  <a:schemeClr val="bg1"/>
                </a:solidFill>
              </a:rPr>
              <a:t>/10.1016/j.ecoser.2014.08.005</a:t>
            </a:r>
          </a:p>
          <a:p>
            <a:pPr marL="171450" indent="-171450">
              <a:buFont typeface="Arial" panose="020B0604020202020204" pitchFamily="34" charset="0"/>
              <a:buChar char="•"/>
            </a:pPr>
            <a:r>
              <a:rPr lang="en-US" sz="1200" dirty="0">
                <a:solidFill>
                  <a:schemeClr val="bg1"/>
                </a:solidFill>
              </a:rPr>
              <a:t>Department of Land Conservation &amp; Development. (2020, November). Oregon farm and forest land use report 2018–2019. https://</a:t>
            </a:r>
            <a:r>
              <a:rPr lang="en-US" sz="1200" dirty="0" err="1">
                <a:solidFill>
                  <a:schemeClr val="bg1"/>
                </a:solidFill>
              </a:rPr>
              <a:t>www.oregon.gov</a:t>
            </a:r>
            <a:r>
              <a:rPr lang="en-US" sz="1200" dirty="0">
                <a:solidFill>
                  <a:schemeClr val="bg1"/>
                </a:solidFill>
              </a:rPr>
              <a:t>/lcd/Publications/2018-2019_Farm_Forest_Report.pdf</a:t>
            </a:r>
          </a:p>
          <a:p>
            <a:pPr marL="171450" indent="-171450">
              <a:buFont typeface="Arial" panose="020B0604020202020204" pitchFamily="34" charset="0"/>
              <a:buChar char="•"/>
            </a:pPr>
            <a:r>
              <a:rPr lang="en-US" sz="1200" dirty="0">
                <a:solidFill>
                  <a:schemeClr val="bg1"/>
                </a:solidFill>
              </a:rPr>
              <a:t>Executive Office of the President. (2021, February 1). </a:t>
            </a:r>
            <a:r>
              <a:rPr lang="en-US" sz="1200" i="1" dirty="0">
                <a:solidFill>
                  <a:schemeClr val="bg1"/>
                </a:solidFill>
              </a:rPr>
              <a:t>Tackling the climate crisis at home and abroad</a:t>
            </a:r>
            <a:r>
              <a:rPr lang="en-US" sz="1200" dirty="0">
                <a:solidFill>
                  <a:schemeClr val="bg1"/>
                </a:solidFill>
              </a:rPr>
              <a:t>. Federal Register. https://</a:t>
            </a:r>
            <a:r>
              <a:rPr lang="en-US" sz="1200" dirty="0" err="1">
                <a:solidFill>
                  <a:schemeClr val="bg1"/>
                </a:solidFill>
              </a:rPr>
              <a:t>www.federalregister.gov</a:t>
            </a:r>
            <a:r>
              <a:rPr lang="en-US" sz="1200" dirty="0">
                <a:solidFill>
                  <a:schemeClr val="bg1"/>
                </a:solidFill>
              </a:rPr>
              <a:t>/documents/2021/02/01/2021-02177/tackling-the-climate-crisis-at-home-and-abroad</a:t>
            </a:r>
          </a:p>
          <a:p>
            <a:pPr marL="171450" indent="-171450">
              <a:buFont typeface="Arial" panose="020B0604020202020204" pitchFamily="34" charset="0"/>
              <a:buChar char="•"/>
            </a:pPr>
            <a:r>
              <a:rPr lang="en-US" sz="1200" dirty="0">
                <a:solidFill>
                  <a:schemeClr val="bg1"/>
                </a:solidFill>
              </a:rPr>
              <a:t>Harrison, J. L. (2019). From the Inside Out: The Fight for Environmental Justice within Government Agencies (Urban and Industrial Environments). The MIT Press.</a:t>
            </a:r>
          </a:p>
          <a:p>
            <a:pPr marL="171450" indent="-171450">
              <a:buFont typeface="Arial" panose="020B0604020202020204" pitchFamily="34" charset="0"/>
              <a:buChar char="•"/>
            </a:pPr>
            <a:r>
              <a:rPr lang="en-US" sz="1200" dirty="0">
                <a:solidFill>
                  <a:schemeClr val="bg1"/>
                </a:solidFill>
              </a:rPr>
              <a:t>Lee, C. (2021). Confronting disproportionate impacts and systemic racism in environmental policy. The Environmental Law Reporter, 51, 10207–10225. https://</a:t>
            </a:r>
            <a:r>
              <a:rPr lang="en-US" sz="1200" dirty="0" err="1">
                <a:solidFill>
                  <a:schemeClr val="bg1"/>
                </a:solidFill>
              </a:rPr>
              <a:t>www.eli.org</a:t>
            </a:r>
            <a:r>
              <a:rPr lang="en-US" sz="1200" dirty="0">
                <a:solidFill>
                  <a:schemeClr val="bg1"/>
                </a:solidFill>
              </a:rPr>
              <a:t>/sites/default/files/docs/</a:t>
            </a:r>
            <a:r>
              <a:rPr lang="en-US" sz="1200" dirty="0" err="1">
                <a:solidFill>
                  <a:schemeClr val="bg1"/>
                </a:solidFill>
              </a:rPr>
              <a:t>elr_pdf</a:t>
            </a:r>
            <a:r>
              <a:rPr lang="en-US" sz="1200" dirty="0">
                <a:solidFill>
                  <a:schemeClr val="bg1"/>
                </a:solidFill>
              </a:rPr>
              <a:t>/51.10207.pdf</a:t>
            </a:r>
          </a:p>
          <a:p>
            <a:pPr marL="171450" indent="-171450">
              <a:buFont typeface="Arial" panose="020B0604020202020204" pitchFamily="34" charset="0"/>
              <a:buChar char="•"/>
            </a:pPr>
            <a:r>
              <a:rPr lang="en-US" sz="1200" dirty="0">
                <a:solidFill>
                  <a:schemeClr val="bg1"/>
                </a:solidFill>
              </a:rPr>
              <a:t>McCauley, L. A., </a:t>
            </a:r>
            <a:r>
              <a:rPr lang="en-US" sz="1200" dirty="0" err="1">
                <a:solidFill>
                  <a:schemeClr val="bg1"/>
                </a:solidFill>
              </a:rPr>
              <a:t>Lasarev</a:t>
            </a:r>
            <a:r>
              <a:rPr lang="en-US" sz="1200" dirty="0">
                <a:solidFill>
                  <a:schemeClr val="bg1"/>
                </a:solidFill>
              </a:rPr>
              <a:t>, M. R., Higgins, G., Rothlein, J., Muniz, J., </a:t>
            </a:r>
            <a:r>
              <a:rPr lang="en-US" sz="1200" dirty="0" err="1">
                <a:solidFill>
                  <a:schemeClr val="bg1"/>
                </a:solidFill>
              </a:rPr>
              <a:t>Ebbert</a:t>
            </a:r>
            <a:r>
              <a:rPr lang="en-US" sz="1200" dirty="0">
                <a:solidFill>
                  <a:schemeClr val="bg1"/>
                </a:solidFill>
              </a:rPr>
              <a:t>, C., &amp; Phillips, J. (2001). Work characteristics and pesticide exposures among migrant agricultural families: A community-based research approach. Environmental Health Perspectives, 109(5), 533–538. https://</a:t>
            </a:r>
            <a:r>
              <a:rPr lang="en-US" sz="1200" dirty="0" err="1">
                <a:solidFill>
                  <a:schemeClr val="bg1"/>
                </a:solidFill>
              </a:rPr>
              <a:t>doi.org</a:t>
            </a:r>
            <a:r>
              <a:rPr lang="en-US" sz="1200" dirty="0">
                <a:solidFill>
                  <a:schemeClr val="bg1"/>
                </a:solidFill>
              </a:rPr>
              <a:t>/10.1289/ehp.01109533</a:t>
            </a:r>
          </a:p>
          <a:p>
            <a:pPr marL="171450" indent="-171450">
              <a:buFont typeface="Arial" panose="020B0604020202020204" pitchFamily="34" charset="0"/>
              <a:buChar char="•"/>
            </a:pPr>
            <a:r>
              <a:rPr lang="en-US" sz="1200" dirty="0" err="1">
                <a:solidFill>
                  <a:schemeClr val="bg1"/>
                </a:solidFill>
              </a:rPr>
              <a:t>Mohai</a:t>
            </a:r>
            <a:r>
              <a:rPr lang="en-US" sz="1200" dirty="0">
                <a:solidFill>
                  <a:schemeClr val="bg1"/>
                </a:solidFill>
              </a:rPr>
              <a:t>, P., Pellow, D., &amp; Roberts, J. T. (2009). Environmental Justice. Annual Review of Environment and Resources, 34(1), 405–430. https://</a:t>
            </a:r>
            <a:r>
              <a:rPr lang="en-US" sz="1200" dirty="0" err="1">
                <a:solidFill>
                  <a:schemeClr val="bg1"/>
                </a:solidFill>
              </a:rPr>
              <a:t>doi.org</a:t>
            </a:r>
            <a:r>
              <a:rPr lang="en-US" sz="1200" dirty="0">
                <a:solidFill>
                  <a:schemeClr val="bg1"/>
                </a:solidFill>
              </a:rPr>
              <a:t>/10.1146/annurev-environ-082508-094348</a:t>
            </a:r>
          </a:p>
          <a:p>
            <a:pPr marL="171450" indent="-171450">
              <a:buFont typeface="Arial" panose="020B0604020202020204" pitchFamily="34" charset="0"/>
              <a:buChar char="•"/>
            </a:pPr>
            <a:r>
              <a:rPr lang="en-US" sz="1200" dirty="0">
                <a:solidFill>
                  <a:schemeClr val="bg1"/>
                </a:solidFill>
              </a:rPr>
              <a:t>Oregon Health Authority. (2014, October). Highway 36 exposure investigation: Final </a:t>
            </a:r>
            <a:r>
              <a:rPr lang="en-US" sz="1200" dirty="0" err="1">
                <a:solidFill>
                  <a:schemeClr val="bg1"/>
                </a:solidFill>
              </a:rPr>
              <a:t>summart</a:t>
            </a:r>
            <a:r>
              <a:rPr lang="en-US" sz="1200" dirty="0">
                <a:solidFill>
                  <a:schemeClr val="bg1"/>
                </a:solidFill>
              </a:rPr>
              <a:t>. https://</a:t>
            </a:r>
            <a:r>
              <a:rPr lang="en-US" sz="1200" dirty="0" err="1">
                <a:solidFill>
                  <a:schemeClr val="bg1"/>
                </a:solidFill>
              </a:rPr>
              <a:t>www.oregon.gov</a:t>
            </a:r>
            <a:r>
              <a:rPr lang="en-US" sz="1200" dirty="0">
                <a:solidFill>
                  <a:schemeClr val="bg1"/>
                </a:solidFill>
              </a:rPr>
              <a:t>/</a:t>
            </a:r>
            <a:r>
              <a:rPr lang="en-US" sz="1200" dirty="0" err="1">
                <a:solidFill>
                  <a:schemeClr val="bg1"/>
                </a:solidFill>
              </a:rPr>
              <a:t>oha</a:t>
            </a:r>
            <a:r>
              <a:rPr lang="en-US" sz="1200" dirty="0">
                <a:solidFill>
                  <a:schemeClr val="bg1"/>
                </a:solidFill>
              </a:rPr>
              <a:t>/PH/HEALTHYENVIRONMENTS/TRACKINGASSESSMENT/ENVIRONMENTALHEALTHASSESSMENT/HWY36/Documents/Highway_36_PHA_final_summary.pdf</a:t>
            </a:r>
          </a:p>
          <a:p>
            <a:pPr marL="171450" indent="-171450">
              <a:buFont typeface="Arial" panose="020B0604020202020204" pitchFamily="34" charset="0"/>
              <a:buChar char="•"/>
            </a:pPr>
            <a:r>
              <a:rPr lang="en-US" sz="1200" dirty="0" err="1">
                <a:solidFill>
                  <a:schemeClr val="bg1"/>
                </a:solidFill>
              </a:rPr>
              <a:t>Gibbens</a:t>
            </a:r>
            <a:r>
              <a:rPr lang="en-US" sz="1200" dirty="0">
                <a:solidFill>
                  <a:schemeClr val="bg1"/>
                </a:solidFill>
              </a:rPr>
              <a:t>, S. (2021, February 10). 15 ways the trump administration has changed environmental policies. </a:t>
            </a:r>
            <a:r>
              <a:rPr lang="en-US" sz="1200" i="1" dirty="0">
                <a:solidFill>
                  <a:schemeClr val="bg1"/>
                </a:solidFill>
              </a:rPr>
              <a:t>National Geographic</a:t>
            </a:r>
            <a:r>
              <a:rPr lang="en-US" sz="1200" dirty="0">
                <a:solidFill>
                  <a:schemeClr val="bg1"/>
                </a:solidFill>
              </a:rPr>
              <a:t>. https://</a:t>
            </a:r>
            <a:r>
              <a:rPr lang="en-US" sz="1200" dirty="0" err="1">
                <a:solidFill>
                  <a:schemeClr val="bg1"/>
                </a:solidFill>
              </a:rPr>
              <a:t>www.nationalgeographic.com</a:t>
            </a:r>
            <a:r>
              <a:rPr lang="en-US" sz="1200" dirty="0">
                <a:solidFill>
                  <a:schemeClr val="bg1"/>
                </a:solidFill>
              </a:rPr>
              <a:t>/environment/article/15-ways-trump-administration-impacted-environment</a:t>
            </a:r>
          </a:p>
          <a:p>
            <a:pPr marL="171450" indent="-171450">
              <a:buFont typeface="Arial" panose="020B0604020202020204" pitchFamily="34" charset="0"/>
              <a:buChar char="•"/>
            </a:pPr>
            <a:r>
              <a:rPr lang="en-US" sz="1200" dirty="0">
                <a:solidFill>
                  <a:schemeClr val="bg1"/>
                </a:solidFill>
              </a:rPr>
              <a:t>Scott, M. (2014). Re-theorizing social network analysis and environmental governance. Progress in Human Geography, 39(4), 449–463. https://</a:t>
            </a:r>
            <a:r>
              <a:rPr lang="en-US" sz="1200" dirty="0" err="1">
                <a:solidFill>
                  <a:schemeClr val="bg1"/>
                </a:solidFill>
              </a:rPr>
              <a:t>doi.org</a:t>
            </a:r>
            <a:r>
              <a:rPr lang="en-US" sz="1200" dirty="0">
                <a:solidFill>
                  <a:schemeClr val="bg1"/>
                </a:solidFill>
              </a:rPr>
              <a:t>/10.1177/0309132514554322</a:t>
            </a:r>
          </a:p>
          <a:p>
            <a:pPr marL="171450" indent="-171450">
              <a:buFont typeface="Arial" panose="020B0604020202020204" pitchFamily="34" charset="0"/>
              <a:buChar char="•"/>
            </a:pPr>
            <a:r>
              <a:rPr lang="en-US" sz="1200" dirty="0">
                <a:solidFill>
                  <a:schemeClr val="bg1"/>
                </a:solidFill>
              </a:rPr>
              <a:t>Taylor, D. (2014). Toxic Communities: Environmental Racism, Industrial Pollution, and Residential Mobility. NYU Press.</a:t>
            </a:r>
          </a:p>
          <a:p>
            <a:pPr marL="171450" indent="-171450">
              <a:buFont typeface="Arial" panose="020B0604020202020204" pitchFamily="34" charset="0"/>
              <a:buChar char="•"/>
            </a:pPr>
            <a:r>
              <a:rPr lang="en-US" sz="1200" dirty="0">
                <a:solidFill>
                  <a:schemeClr val="bg1"/>
                </a:solidFill>
              </a:rPr>
              <a:t>The White House. (2021, January 27). FACT SHEET: President Biden Takes Executive Actions to Tackle the Climate Crisis at Home and Abroad, Create Jobs, and Restore Scientific Integrity Across Federal Government. https://</a:t>
            </a:r>
            <a:r>
              <a:rPr lang="en-US" sz="1200" dirty="0" err="1">
                <a:solidFill>
                  <a:schemeClr val="bg1"/>
                </a:solidFill>
              </a:rPr>
              <a:t>www.whitehouse.gov</a:t>
            </a:r>
            <a:r>
              <a:rPr lang="en-US" sz="1200" dirty="0">
                <a:solidFill>
                  <a:schemeClr val="bg1"/>
                </a:solidFill>
              </a:rPr>
              <a:t>/briefing-room/statements-releases/2021/01/27/fact-sheet-president-biden-takes-executive-actions-to-tackle-the-climate-crisis-at-home-and-abroad-create-jobs-and-restore-scientific-integrity-across-federal-government/</a:t>
            </a:r>
          </a:p>
          <a:p>
            <a:pPr marL="171450" indent="-171450">
              <a:buFont typeface="Arial" panose="020B0604020202020204" pitchFamily="34" charset="0"/>
              <a:buChar char="•"/>
            </a:pPr>
            <a:r>
              <a:rPr lang="en-US" sz="1200" dirty="0">
                <a:solidFill>
                  <a:schemeClr val="bg1"/>
                </a:solidFill>
              </a:rPr>
              <a:t>USDA. (n.d.). USDA - National Agricultural Statistics Service - Research and Science - </a:t>
            </a:r>
            <a:r>
              <a:rPr lang="en-US" sz="1200" dirty="0" err="1">
                <a:solidFill>
                  <a:schemeClr val="bg1"/>
                </a:solidFill>
              </a:rPr>
              <a:t>CropScape</a:t>
            </a:r>
            <a:r>
              <a:rPr lang="en-US" sz="1200" dirty="0">
                <a:solidFill>
                  <a:schemeClr val="bg1"/>
                </a:solidFill>
              </a:rPr>
              <a:t> and Cropland Data Layers. United States Department of Agriculture National Agricultural Statistics Service. https://</a:t>
            </a:r>
            <a:r>
              <a:rPr lang="en-US" sz="1200" dirty="0" err="1">
                <a:solidFill>
                  <a:schemeClr val="bg1"/>
                </a:solidFill>
              </a:rPr>
              <a:t>www.nass.usda.gov</a:t>
            </a:r>
            <a:r>
              <a:rPr lang="en-US" sz="1200" dirty="0">
                <a:solidFill>
                  <a:schemeClr val="bg1"/>
                </a:solidFill>
              </a:rPr>
              <a:t>/</a:t>
            </a:r>
            <a:r>
              <a:rPr lang="en-US" sz="1200" dirty="0" err="1">
                <a:solidFill>
                  <a:schemeClr val="bg1"/>
                </a:solidFill>
              </a:rPr>
              <a:t>Research_and_Science</a:t>
            </a:r>
            <a:r>
              <a:rPr lang="en-US" sz="1200" dirty="0">
                <a:solidFill>
                  <a:schemeClr val="bg1"/>
                </a:solidFill>
              </a:rPr>
              <a:t>/Cropland/sarsfaqs2.php#Section1_4.0</a:t>
            </a:r>
          </a:p>
          <a:p>
            <a:endParaRPr lang="en-US" sz="1200" dirty="0">
              <a:solidFill>
                <a:schemeClr val="bg1"/>
              </a:solidFill>
            </a:endParaRPr>
          </a:p>
        </p:txBody>
      </p:sp>
    </p:spTree>
    <p:extLst>
      <p:ext uri="{BB962C8B-B14F-4D97-AF65-F5344CB8AC3E}">
        <p14:creationId xmlns:p14="http://schemas.microsoft.com/office/powerpoint/2010/main" val="163427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C79C35-7885-7F49-9C34-3CE8BCF27016}"/>
              </a:ext>
            </a:extLst>
          </p:cNvPr>
          <p:cNvSpPr txBox="1"/>
          <p:nvPr/>
        </p:nvSpPr>
        <p:spPr>
          <a:xfrm>
            <a:off x="338667" y="869795"/>
            <a:ext cx="2849701" cy="5816977"/>
          </a:xfrm>
          <a:prstGeom prst="rect">
            <a:avLst/>
          </a:prstGeom>
          <a:noFill/>
        </p:spPr>
        <p:txBody>
          <a:bodyPr wrap="square" rtlCol="0">
            <a:spAutoFit/>
          </a:bodyPr>
          <a:lstStyle/>
          <a:p>
            <a:pPr marL="285750" indent="-285750">
              <a:buFont typeface="+mj-lt"/>
              <a:buAutoNum type="arabicPeriod"/>
            </a:pPr>
            <a:r>
              <a:rPr lang="en-US" sz="1200" dirty="0">
                <a:solidFill>
                  <a:schemeClr val="bg1"/>
                </a:solidFill>
                <a:hlinkClick r:id="rId3"/>
              </a:rPr>
              <a:t>https://www.aspeninstitute.org/wp-content/uploads/2020/11/solidarity_card.jpg</a:t>
            </a:r>
            <a:endParaRPr lang="en-US" sz="1200" dirty="0">
              <a:solidFill>
                <a:schemeClr val="bg1"/>
              </a:solidFill>
            </a:endParaRPr>
          </a:p>
          <a:p>
            <a:pPr marL="285750" indent="-285750">
              <a:buFont typeface="+mj-lt"/>
              <a:buAutoNum type="arabicPeriod"/>
            </a:pPr>
            <a:r>
              <a:rPr lang="en-US" sz="1200" dirty="0">
                <a:solidFill>
                  <a:schemeClr val="bg1"/>
                </a:solidFill>
                <a:hlinkClick r:id="rId4"/>
              </a:rPr>
              <a:t>https://causenow.org/sites/default/files/Environmental-Justice-new.jpg</a:t>
            </a:r>
            <a:endParaRPr lang="en-US" sz="1200" dirty="0">
              <a:solidFill>
                <a:schemeClr val="bg1"/>
              </a:solidFill>
            </a:endParaRPr>
          </a:p>
          <a:p>
            <a:pPr marL="285750" indent="-285750">
              <a:buFont typeface="+mj-lt"/>
              <a:buAutoNum type="arabicPeriod"/>
            </a:pPr>
            <a:r>
              <a:rPr lang="en-US" sz="1200" dirty="0">
                <a:solidFill>
                  <a:schemeClr val="bg1"/>
                </a:solidFill>
                <a:hlinkClick r:id="rId5"/>
              </a:rPr>
              <a:t>https://www.momscleanairforce.org/wp-content/uploads/Indigenous-580x385.jpg</a:t>
            </a:r>
            <a:endParaRPr lang="en-US" sz="1200" dirty="0">
              <a:solidFill>
                <a:schemeClr val="bg1"/>
              </a:solidFill>
            </a:endParaRPr>
          </a:p>
          <a:p>
            <a:pPr marL="285750" indent="-285750">
              <a:buFont typeface="+mj-lt"/>
              <a:buAutoNum type="arabicPeriod"/>
            </a:pPr>
            <a:r>
              <a:rPr lang="en-US" sz="1200" dirty="0">
                <a:solidFill>
                  <a:schemeClr val="bg1"/>
                </a:solidFill>
                <a:hlinkClick r:id="rId6"/>
              </a:rPr>
              <a:t>https://www.washingtonpost.com/rf/image_1484w/2010-2019/WashingtonPost/2016/03/14/Editorial-Opinion/Images/2016-03-07T020253Z_01_FLT547_RTRIDSP_3_USA-ELECTION-1381.jpg?t=20170517</a:t>
            </a:r>
            <a:endParaRPr lang="en-US" sz="1200" dirty="0">
              <a:solidFill>
                <a:schemeClr val="bg1"/>
              </a:solidFill>
            </a:endParaRPr>
          </a:p>
          <a:p>
            <a:pPr marL="285750" indent="-285750">
              <a:buFont typeface="+mj-lt"/>
              <a:buAutoNum type="arabicPeriod"/>
            </a:pPr>
            <a:r>
              <a:rPr lang="en-US" sz="1200" dirty="0">
                <a:solidFill>
                  <a:schemeClr val="bg1"/>
                </a:solidFill>
                <a:hlinkClick r:id="rId7"/>
              </a:rPr>
              <a:t>https://encrypted-tbn0.gstatic.com/images?q=tbn:ANd9GcQa5zqYeKjwKysEJd1gIUlGHhKs5TBxkenoUA&amp;usqp=CAU</a:t>
            </a:r>
            <a:endParaRPr lang="en-US" sz="1200" dirty="0">
              <a:solidFill>
                <a:schemeClr val="bg1"/>
              </a:solidFill>
            </a:endParaRPr>
          </a:p>
          <a:p>
            <a:pPr marL="285750" indent="-285750">
              <a:buFont typeface="+mj-lt"/>
              <a:buAutoNum type="arabicPeriod"/>
            </a:pPr>
            <a:r>
              <a:rPr lang="en-US" sz="1200" dirty="0">
                <a:solidFill>
                  <a:schemeClr val="bg1"/>
                </a:solidFill>
                <a:hlinkClick r:id="rId8"/>
              </a:rPr>
              <a:t>https://opb-opb-prod.cdn.arcpublishing.com/resizer/ryA-ZbxAX-b7BlK8vTDlun__EcA=/767x0/smart/cloudfront-us-east-1.images.arcpublishing.com/opb/BCV3LWRDQ5APLHBFE2HYHFTPEA.jpg</a:t>
            </a:r>
            <a:endParaRPr lang="en-US" sz="1200" dirty="0">
              <a:solidFill>
                <a:schemeClr val="bg1"/>
              </a:solidFill>
            </a:endParaRPr>
          </a:p>
          <a:p>
            <a:endParaRPr lang="en-US" sz="1200" dirty="0">
              <a:solidFill>
                <a:schemeClr val="bg1"/>
              </a:solidFill>
            </a:endParaRPr>
          </a:p>
          <a:p>
            <a:pPr marL="285750" indent="-285750">
              <a:buFont typeface="Arial" panose="020B0604020202020204" pitchFamily="34" charset="0"/>
              <a:buChar char="•"/>
            </a:pPr>
            <a:endParaRPr lang="en-US" sz="1200" dirty="0">
              <a:solidFill>
                <a:schemeClr val="bg1"/>
              </a:solidFill>
            </a:endParaRPr>
          </a:p>
          <a:p>
            <a:pPr marL="285750" indent="-285750">
              <a:buFont typeface="Arial" panose="020B0604020202020204" pitchFamily="34" charset="0"/>
              <a:buChar char="•"/>
            </a:pPr>
            <a:endParaRPr lang="en-US" sz="1200" dirty="0">
              <a:solidFill>
                <a:schemeClr val="bg1"/>
              </a:solidFill>
            </a:endParaRPr>
          </a:p>
        </p:txBody>
      </p:sp>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US" dirty="0">
                <a:solidFill>
                  <a:schemeClr val="bg1">
                    <a:lumMod val="95000"/>
                    <a:lumOff val="5000"/>
                  </a:schemeClr>
                </a:solidFill>
              </a:rPr>
              <a:t>Image source</a:t>
            </a:r>
          </a:p>
        </p:txBody>
      </p:sp>
      <p:sp>
        <p:nvSpPr>
          <p:cNvPr id="4" name="TextBox 3">
            <a:extLst>
              <a:ext uri="{FF2B5EF4-FFF2-40B4-BE49-F238E27FC236}">
                <a16:creationId xmlns:a16="http://schemas.microsoft.com/office/drawing/2014/main" id="{650A6349-E899-A34A-8FAB-122CA1CFD04D}"/>
              </a:ext>
            </a:extLst>
          </p:cNvPr>
          <p:cNvSpPr txBox="1"/>
          <p:nvPr/>
        </p:nvSpPr>
        <p:spPr>
          <a:xfrm>
            <a:off x="338667" y="401444"/>
            <a:ext cx="10801401" cy="369332"/>
          </a:xfrm>
          <a:prstGeom prst="rect">
            <a:avLst/>
          </a:prstGeom>
          <a:noFill/>
        </p:spPr>
        <p:txBody>
          <a:bodyPr wrap="square" rtlCol="0">
            <a:spAutoFit/>
          </a:bodyPr>
          <a:lstStyle/>
          <a:p>
            <a:r>
              <a:rPr lang="en-US" dirty="0">
                <a:solidFill>
                  <a:schemeClr val="bg1"/>
                </a:solidFill>
              </a:rPr>
              <a:t>Slide 9: Environmental Justice Movement Collage</a:t>
            </a:r>
          </a:p>
        </p:txBody>
      </p:sp>
      <p:pic>
        <p:nvPicPr>
          <p:cNvPr id="6" name="Picture 5" descr="A collage of people holding signs&#10;&#10;Description automatically generated with medium confidence">
            <a:extLst>
              <a:ext uri="{FF2B5EF4-FFF2-40B4-BE49-F238E27FC236}">
                <a16:creationId xmlns:a16="http://schemas.microsoft.com/office/drawing/2014/main" id="{F32BF389-658E-914C-826B-C9728A05EE24}"/>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3459454" y="947060"/>
            <a:ext cx="8528009" cy="4779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C3A68B53-36CD-6747-8B1C-0213FBC945E6}"/>
              </a:ext>
            </a:extLst>
          </p:cNvPr>
          <p:cNvSpPr/>
          <p:nvPr/>
        </p:nvSpPr>
        <p:spPr>
          <a:xfrm>
            <a:off x="4687560" y="1475419"/>
            <a:ext cx="579005" cy="923330"/>
          </a:xfrm>
          <a:prstGeom prst="rect">
            <a:avLst/>
          </a:prstGeom>
          <a:noFill/>
          <a:ln>
            <a:noFill/>
          </a:ln>
        </p:spPr>
        <p:txBody>
          <a:bodyPr wrap="none" lIns="91440" tIns="45720" rIns="91440" bIns="45720">
            <a:spAutoFit/>
          </a:bodyPr>
          <a:lstStyle/>
          <a:p>
            <a:pPr algn="ctr"/>
            <a:r>
              <a:rPr lang="en-US" sz="5400" b="1" dirty="0">
                <a:ln w="6600">
                  <a:solidFill>
                    <a:schemeClr val="tx2"/>
                  </a:solidFill>
                  <a:prstDash val="solid"/>
                </a:ln>
                <a:solidFill>
                  <a:srgbClr val="C00000"/>
                </a:solidFill>
                <a:effectLst>
                  <a:outerShdw dist="38100" dir="2700000" algn="tl" rotWithShape="0">
                    <a:schemeClr val="accent2"/>
                  </a:outerShdw>
                </a:effectLst>
              </a:rPr>
              <a:t>5</a:t>
            </a:r>
            <a:endParaRPr lang="en-US" sz="5400" b="1" cap="none" spc="0" dirty="0">
              <a:ln w="6600">
                <a:solidFill>
                  <a:schemeClr val="tx2"/>
                </a:solidFill>
                <a:prstDash val="solid"/>
              </a:ln>
              <a:solidFill>
                <a:srgbClr val="C00000"/>
              </a:solidFill>
              <a:effectLst>
                <a:outerShdw dist="38100" dir="2700000" algn="tl" rotWithShape="0">
                  <a:schemeClr val="accent2"/>
                </a:outerShdw>
              </a:effectLst>
            </a:endParaRPr>
          </a:p>
        </p:txBody>
      </p:sp>
      <p:sp>
        <p:nvSpPr>
          <p:cNvPr id="8" name="Rectangle 7">
            <a:extLst>
              <a:ext uri="{FF2B5EF4-FFF2-40B4-BE49-F238E27FC236}">
                <a16:creationId xmlns:a16="http://schemas.microsoft.com/office/drawing/2014/main" id="{B46396B9-9759-924F-8D0B-4D3E5B818421}"/>
              </a:ext>
            </a:extLst>
          </p:cNvPr>
          <p:cNvSpPr/>
          <p:nvPr/>
        </p:nvSpPr>
        <p:spPr>
          <a:xfrm>
            <a:off x="6921423" y="3455839"/>
            <a:ext cx="579005" cy="923330"/>
          </a:xfrm>
          <a:prstGeom prst="rect">
            <a:avLst/>
          </a:prstGeom>
          <a:noFill/>
          <a:ln>
            <a:noFill/>
          </a:ln>
        </p:spPr>
        <p:txBody>
          <a:bodyPr wrap="none" lIns="91440" tIns="45720" rIns="91440" bIns="45720">
            <a:spAutoFit/>
          </a:bodyPr>
          <a:lstStyle/>
          <a:p>
            <a:pPr algn="ctr"/>
            <a:r>
              <a:rPr lang="en-US" sz="5400" b="1" cap="none" spc="0" dirty="0">
                <a:ln w="6600">
                  <a:solidFill>
                    <a:schemeClr val="tx2"/>
                  </a:solidFill>
                  <a:prstDash val="solid"/>
                </a:ln>
                <a:solidFill>
                  <a:srgbClr val="C00000"/>
                </a:solidFill>
                <a:effectLst>
                  <a:outerShdw dist="38100" dir="2700000" algn="tl" rotWithShape="0">
                    <a:schemeClr val="accent2"/>
                  </a:outerShdw>
                </a:effectLst>
              </a:rPr>
              <a:t>4</a:t>
            </a:r>
          </a:p>
        </p:txBody>
      </p:sp>
      <p:sp>
        <p:nvSpPr>
          <p:cNvPr id="9" name="Rectangle 8">
            <a:extLst>
              <a:ext uri="{FF2B5EF4-FFF2-40B4-BE49-F238E27FC236}">
                <a16:creationId xmlns:a16="http://schemas.microsoft.com/office/drawing/2014/main" id="{9E36FAE0-37E4-6049-9390-F4C4BBBAA7E1}"/>
              </a:ext>
            </a:extLst>
          </p:cNvPr>
          <p:cNvSpPr/>
          <p:nvPr/>
        </p:nvSpPr>
        <p:spPr>
          <a:xfrm>
            <a:off x="10117813" y="3716523"/>
            <a:ext cx="579005" cy="923330"/>
          </a:xfrm>
          <a:prstGeom prst="rect">
            <a:avLst/>
          </a:prstGeom>
          <a:noFill/>
          <a:ln>
            <a:noFill/>
          </a:ln>
        </p:spPr>
        <p:txBody>
          <a:bodyPr wrap="none" lIns="91440" tIns="45720" rIns="91440" bIns="45720">
            <a:spAutoFit/>
          </a:bodyPr>
          <a:lstStyle/>
          <a:p>
            <a:pPr algn="ctr"/>
            <a:r>
              <a:rPr lang="en-US" sz="5400" b="1" dirty="0">
                <a:ln w="6600">
                  <a:solidFill>
                    <a:schemeClr val="tx2"/>
                  </a:solidFill>
                  <a:prstDash val="solid"/>
                </a:ln>
                <a:solidFill>
                  <a:srgbClr val="C00000"/>
                </a:solidFill>
                <a:effectLst>
                  <a:outerShdw dist="38100" dir="2700000" algn="tl" rotWithShape="0">
                    <a:schemeClr val="accent2"/>
                  </a:outerShdw>
                </a:effectLst>
              </a:rPr>
              <a:t>3</a:t>
            </a:r>
            <a:endParaRPr lang="en-US" sz="5400" b="1" cap="none" spc="0" dirty="0">
              <a:ln w="6600">
                <a:solidFill>
                  <a:schemeClr val="tx2"/>
                </a:solidFill>
                <a:prstDash val="solid"/>
              </a:ln>
              <a:solidFill>
                <a:srgbClr val="C00000"/>
              </a:solidFill>
              <a:effectLst>
                <a:outerShdw dist="38100" dir="2700000" algn="tl" rotWithShape="0">
                  <a:schemeClr val="accent2"/>
                </a:outerShdw>
              </a:effectLst>
            </a:endParaRPr>
          </a:p>
        </p:txBody>
      </p:sp>
      <p:sp>
        <p:nvSpPr>
          <p:cNvPr id="10" name="Rectangle 9">
            <a:extLst>
              <a:ext uri="{FF2B5EF4-FFF2-40B4-BE49-F238E27FC236}">
                <a16:creationId xmlns:a16="http://schemas.microsoft.com/office/drawing/2014/main" id="{3CBC57E2-7647-4849-B1E1-289D3454738A}"/>
              </a:ext>
            </a:extLst>
          </p:cNvPr>
          <p:cNvSpPr/>
          <p:nvPr/>
        </p:nvSpPr>
        <p:spPr>
          <a:xfrm>
            <a:off x="9993486" y="1737580"/>
            <a:ext cx="579005" cy="923330"/>
          </a:xfrm>
          <a:prstGeom prst="rect">
            <a:avLst/>
          </a:prstGeom>
          <a:noFill/>
          <a:ln>
            <a:noFill/>
          </a:ln>
        </p:spPr>
        <p:txBody>
          <a:bodyPr wrap="none" lIns="91440" tIns="45720" rIns="91440" bIns="45720">
            <a:spAutoFit/>
          </a:bodyPr>
          <a:lstStyle/>
          <a:p>
            <a:pPr algn="ctr"/>
            <a:r>
              <a:rPr lang="en-US" sz="5400" b="1" dirty="0">
                <a:ln w="6600">
                  <a:solidFill>
                    <a:schemeClr val="tx2"/>
                  </a:solidFill>
                  <a:prstDash val="solid"/>
                </a:ln>
                <a:solidFill>
                  <a:srgbClr val="C00000"/>
                </a:solidFill>
                <a:effectLst>
                  <a:outerShdw dist="38100" dir="2700000" algn="tl" rotWithShape="0">
                    <a:schemeClr val="accent2"/>
                  </a:outerShdw>
                </a:effectLst>
              </a:rPr>
              <a:t>2</a:t>
            </a:r>
            <a:endParaRPr lang="en-US" sz="5400" b="1" cap="none" spc="0" dirty="0">
              <a:ln w="6600">
                <a:solidFill>
                  <a:schemeClr val="tx2"/>
                </a:solidFill>
                <a:prstDash val="solid"/>
              </a:ln>
              <a:solidFill>
                <a:srgbClr val="C00000"/>
              </a:solidFill>
              <a:effectLst>
                <a:outerShdw dist="38100" dir="2700000" algn="tl" rotWithShape="0">
                  <a:schemeClr val="accent2"/>
                </a:outerShdw>
              </a:effectLst>
            </a:endParaRPr>
          </a:p>
        </p:txBody>
      </p:sp>
      <p:sp>
        <p:nvSpPr>
          <p:cNvPr id="11" name="Rectangle 10">
            <a:extLst>
              <a:ext uri="{FF2B5EF4-FFF2-40B4-BE49-F238E27FC236}">
                <a16:creationId xmlns:a16="http://schemas.microsoft.com/office/drawing/2014/main" id="{16A37876-68EB-9146-8446-30D97F02C49B}"/>
              </a:ext>
            </a:extLst>
          </p:cNvPr>
          <p:cNvSpPr/>
          <p:nvPr/>
        </p:nvSpPr>
        <p:spPr>
          <a:xfrm>
            <a:off x="7187606" y="1475419"/>
            <a:ext cx="579005" cy="923330"/>
          </a:xfrm>
          <a:prstGeom prst="rect">
            <a:avLst/>
          </a:prstGeom>
          <a:noFill/>
          <a:ln>
            <a:noFill/>
          </a:ln>
        </p:spPr>
        <p:txBody>
          <a:bodyPr wrap="none" lIns="91440" tIns="45720" rIns="91440" bIns="45720">
            <a:spAutoFit/>
          </a:bodyPr>
          <a:lstStyle/>
          <a:p>
            <a:pPr algn="ctr"/>
            <a:r>
              <a:rPr lang="en-US" sz="5400" b="1" cap="none" spc="0" dirty="0">
                <a:ln w="6600">
                  <a:solidFill>
                    <a:schemeClr val="tx2"/>
                  </a:solidFill>
                  <a:prstDash val="solid"/>
                </a:ln>
                <a:solidFill>
                  <a:srgbClr val="C00000"/>
                </a:solidFill>
                <a:effectLst>
                  <a:outerShdw dist="38100" dir="2700000" algn="tl" rotWithShape="0">
                    <a:schemeClr val="accent2"/>
                  </a:outerShdw>
                </a:effectLst>
              </a:rPr>
              <a:t>1</a:t>
            </a:r>
          </a:p>
        </p:txBody>
      </p:sp>
      <p:sp>
        <p:nvSpPr>
          <p:cNvPr id="12" name="Rectangle 11">
            <a:extLst>
              <a:ext uri="{FF2B5EF4-FFF2-40B4-BE49-F238E27FC236}">
                <a16:creationId xmlns:a16="http://schemas.microsoft.com/office/drawing/2014/main" id="{EAAD282A-C42E-4A4D-9924-D1A5E8992666}"/>
              </a:ext>
            </a:extLst>
          </p:cNvPr>
          <p:cNvSpPr/>
          <p:nvPr/>
        </p:nvSpPr>
        <p:spPr>
          <a:xfrm>
            <a:off x="4563378" y="3492828"/>
            <a:ext cx="579005" cy="923330"/>
          </a:xfrm>
          <a:prstGeom prst="rect">
            <a:avLst/>
          </a:prstGeom>
          <a:noFill/>
          <a:ln>
            <a:noFill/>
          </a:ln>
        </p:spPr>
        <p:txBody>
          <a:bodyPr wrap="none" lIns="91440" tIns="45720" rIns="91440" bIns="45720">
            <a:spAutoFit/>
          </a:bodyPr>
          <a:lstStyle/>
          <a:p>
            <a:pPr algn="ctr"/>
            <a:r>
              <a:rPr lang="en-US" sz="5400" b="1" cap="none" spc="0" dirty="0">
                <a:ln w="6600">
                  <a:solidFill>
                    <a:schemeClr val="tx2"/>
                  </a:solidFill>
                  <a:prstDash val="solid"/>
                </a:ln>
                <a:solidFill>
                  <a:srgbClr val="C00000"/>
                </a:solidFill>
                <a:effectLst>
                  <a:outerShdw dist="38100" dir="2700000" algn="tl" rotWithShape="0">
                    <a:schemeClr val="accent2"/>
                  </a:outerShdw>
                </a:effectLst>
              </a:rPr>
              <a:t>6</a:t>
            </a:r>
          </a:p>
        </p:txBody>
      </p:sp>
    </p:spTree>
    <p:extLst>
      <p:ext uri="{BB962C8B-B14F-4D97-AF65-F5344CB8AC3E}">
        <p14:creationId xmlns:p14="http://schemas.microsoft.com/office/powerpoint/2010/main" val="360916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Thank you</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301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345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sp>
        <p:nvSpPr>
          <p:cNvPr id="11" name="TextBox 10">
            <a:extLst>
              <a:ext uri="{FF2B5EF4-FFF2-40B4-BE49-F238E27FC236}">
                <a16:creationId xmlns:a16="http://schemas.microsoft.com/office/drawing/2014/main" id="{FC4EA2FD-DFB3-464A-BE6A-8A66BAD3F0EC}"/>
              </a:ext>
            </a:extLst>
          </p:cNvPr>
          <p:cNvSpPr txBox="1"/>
          <p:nvPr/>
        </p:nvSpPr>
        <p:spPr>
          <a:xfrm>
            <a:off x="338667" y="265603"/>
            <a:ext cx="11522029" cy="523220"/>
          </a:xfrm>
          <a:prstGeom prst="rect">
            <a:avLst/>
          </a:prstGeom>
          <a:noFill/>
        </p:spPr>
        <p:txBody>
          <a:bodyPr wrap="square" rtlCol="0">
            <a:spAutoFit/>
          </a:bodyPr>
          <a:lstStyle/>
          <a:p>
            <a:pPr algn="ctr"/>
            <a:r>
              <a:rPr lang="en-US" sz="2800" b="1" dirty="0">
                <a:solidFill>
                  <a:schemeClr val="bg1">
                    <a:lumMod val="95000"/>
                    <a:lumOff val="5000"/>
                  </a:schemeClr>
                </a:solidFill>
              </a:rPr>
              <a:t>Environmental Justice</a:t>
            </a:r>
          </a:p>
        </p:txBody>
      </p:sp>
      <p:sp>
        <p:nvSpPr>
          <p:cNvPr id="8" name="TextBox 7">
            <a:extLst>
              <a:ext uri="{FF2B5EF4-FFF2-40B4-BE49-F238E27FC236}">
                <a16:creationId xmlns:a16="http://schemas.microsoft.com/office/drawing/2014/main" id="{C33F5E3F-E654-4E42-B0E0-E5A5A3FD0EA3}"/>
              </a:ext>
            </a:extLst>
          </p:cNvPr>
          <p:cNvSpPr txBox="1"/>
          <p:nvPr/>
        </p:nvSpPr>
        <p:spPr>
          <a:xfrm>
            <a:off x="338667" y="1257694"/>
            <a:ext cx="4386470" cy="2113079"/>
          </a:xfrm>
          <a:prstGeom prst="rect">
            <a:avLst/>
          </a:prstGeom>
          <a:noFill/>
        </p:spPr>
        <p:txBody>
          <a:bodyPr wrap="square" rtlCol="0">
            <a:spAutoFit/>
          </a:bodyPr>
          <a:lstStyle/>
          <a:p>
            <a:pPr marL="285750" indent="-285750">
              <a:lnSpc>
                <a:spcPct val="150000"/>
              </a:lnSpc>
              <a:buFont typeface="Wingdings" pitchFamily="2" charset="2"/>
              <a:buChar char="v"/>
            </a:pPr>
            <a:r>
              <a:rPr lang="en-US" dirty="0">
                <a:solidFill>
                  <a:schemeClr val="bg1">
                    <a:lumMod val="95000"/>
                    <a:lumOff val="5000"/>
                  </a:schemeClr>
                </a:solidFill>
              </a:rPr>
              <a:t>What is it?</a:t>
            </a:r>
          </a:p>
          <a:p>
            <a:pPr marL="285750" indent="-285750">
              <a:lnSpc>
                <a:spcPct val="150000"/>
              </a:lnSpc>
              <a:buFont typeface="Wingdings" pitchFamily="2" charset="2"/>
              <a:buChar char="v"/>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Where is it?</a:t>
            </a:r>
          </a:p>
          <a:p>
            <a:pPr marL="285750" indent="-285750">
              <a:lnSpc>
                <a:spcPct val="150000"/>
              </a:lnSpc>
              <a:buFont typeface="Wingdings" pitchFamily="2" charset="2"/>
              <a:buChar char="v"/>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Who is it?</a:t>
            </a:r>
          </a:p>
        </p:txBody>
      </p:sp>
    </p:spTree>
    <p:extLst>
      <p:ext uri="{BB962C8B-B14F-4D97-AF65-F5344CB8AC3E}">
        <p14:creationId xmlns:p14="http://schemas.microsoft.com/office/powerpoint/2010/main" val="115695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sp>
        <p:nvSpPr>
          <p:cNvPr id="11" name="TextBox 10">
            <a:extLst>
              <a:ext uri="{FF2B5EF4-FFF2-40B4-BE49-F238E27FC236}">
                <a16:creationId xmlns:a16="http://schemas.microsoft.com/office/drawing/2014/main" id="{FC4EA2FD-DFB3-464A-BE6A-8A66BAD3F0EC}"/>
              </a:ext>
            </a:extLst>
          </p:cNvPr>
          <p:cNvSpPr txBox="1"/>
          <p:nvPr/>
        </p:nvSpPr>
        <p:spPr>
          <a:xfrm>
            <a:off x="338667" y="265603"/>
            <a:ext cx="11522029" cy="523220"/>
          </a:xfrm>
          <a:prstGeom prst="rect">
            <a:avLst/>
          </a:prstGeom>
          <a:noFill/>
        </p:spPr>
        <p:txBody>
          <a:bodyPr wrap="square" rtlCol="0">
            <a:spAutoFit/>
          </a:bodyPr>
          <a:lstStyle/>
          <a:p>
            <a:pPr algn="ctr"/>
            <a:r>
              <a:rPr lang="en-US" sz="2800" b="1" dirty="0">
                <a:solidFill>
                  <a:schemeClr val="bg1">
                    <a:lumMod val="95000"/>
                    <a:lumOff val="5000"/>
                  </a:schemeClr>
                </a:solidFill>
              </a:rPr>
              <a:t>Environmental Justice</a:t>
            </a:r>
          </a:p>
        </p:txBody>
      </p:sp>
      <p:sp>
        <p:nvSpPr>
          <p:cNvPr id="8" name="TextBox 7">
            <a:extLst>
              <a:ext uri="{FF2B5EF4-FFF2-40B4-BE49-F238E27FC236}">
                <a16:creationId xmlns:a16="http://schemas.microsoft.com/office/drawing/2014/main" id="{C33F5E3F-E654-4E42-B0E0-E5A5A3FD0EA3}"/>
              </a:ext>
            </a:extLst>
          </p:cNvPr>
          <p:cNvSpPr txBox="1"/>
          <p:nvPr/>
        </p:nvSpPr>
        <p:spPr>
          <a:xfrm>
            <a:off x="338667" y="1257694"/>
            <a:ext cx="4386470" cy="2113079"/>
          </a:xfrm>
          <a:prstGeom prst="rect">
            <a:avLst/>
          </a:prstGeom>
          <a:noFill/>
        </p:spPr>
        <p:txBody>
          <a:bodyPr wrap="square" rtlCol="0">
            <a:spAutoFit/>
          </a:bodyPr>
          <a:lstStyle/>
          <a:p>
            <a:pPr marL="285750" indent="-285750">
              <a:lnSpc>
                <a:spcPct val="150000"/>
              </a:lnSpc>
              <a:buFont typeface="Wingdings" pitchFamily="2" charset="2"/>
              <a:buChar char="v"/>
            </a:pPr>
            <a:r>
              <a:rPr lang="en-US" b="1" dirty="0">
                <a:solidFill>
                  <a:schemeClr val="bg1"/>
                </a:solidFill>
              </a:rPr>
              <a:t>What is it?</a:t>
            </a:r>
          </a:p>
          <a:p>
            <a:pPr marL="285750" indent="-285750">
              <a:lnSpc>
                <a:spcPct val="150000"/>
              </a:lnSpc>
              <a:buFont typeface="Wingdings" pitchFamily="2" charset="2"/>
              <a:buChar char="v"/>
            </a:pPr>
            <a:endParaRPr lang="en-US" dirty="0">
              <a:solidFill>
                <a:schemeClr val="bg1"/>
              </a:solidFill>
            </a:endParaRPr>
          </a:p>
          <a:p>
            <a:pPr marL="285750" indent="-285750">
              <a:lnSpc>
                <a:spcPct val="150000"/>
              </a:lnSpc>
              <a:buFont typeface="Wingdings" pitchFamily="2" charset="2"/>
              <a:buChar char="v"/>
            </a:pPr>
            <a:r>
              <a:rPr lang="en-US" dirty="0">
                <a:solidFill>
                  <a:schemeClr val="tx1">
                    <a:lumMod val="65000"/>
                  </a:schemeClr>
                </a:solidFill>
              </a:rPr>
              <a:t>Where is it?</a:t>
            </a:r>
          </a:p>
          <a:p>
            <a:pPr marL="285750" indent="-285750">
              <a:lnSpc>
                <a:spcPct val="150000"/>
              </a:lnSpc>
              <a:buFont typeface="Wingdings" pitchFamily="2" charset="2"/>
              <a:buChar char="v"/>
            </a:pPr>
            <a:endParaRPr lang="en-US" dirty="0">
              <a:solidFill>
                <a:schemeClr val="tx1">
                  <a:lumMod val="65000"/>
                </a:schemeClr>
              </a:solidFill>
            </a:endParaRPr>
          </a:p>
          <a:p>
            <a:pPr marL="285750" indent="-285750">
              <a:lnSpc>
                <a:spcPct val="150000"/>
              </a:lnSpc>
              <a:buFont typeface="Wingdings" pitchFamily="2" charset="2"/>
              <a:buChar char="v"/>
            </a:pPr>
            <a:r>
              <a:rPr lang="en-US" dirty="0">
                <a:solidFill>
                  <a:schemeClr val="tx1">
                    <a:lumMod val="65000"/>
                  </a:schemeClr>
                </a:solidFill>
              </a:rPr>
              <a:t>Who is it?</a:t>
            </a:r>
          </a:p>
        </p:txBody>
      </p:sp>
      <p:sp>
        <p:nvSpPr>
          <p:cNvPr id="3" name="TextBox 2">
            <a:extLst>
              <a:ext uri="{FF2B5EF4-FFF2-40B4-BE49-F238E27FC236}">
                <a16:creationId xmlns:a16="http://schemas.microsoft.com/office/drawing/2014/main" id="{42EB700F-22DC-234A-AA8C-4618A03FB6D1}"/>
              </a:ext>
            </a:extLst>
          </p:cNvPr>
          <p:cNvSpPr txBox="1"/>
          <p:nvPr/>
        </p:nvSpPr>
        <p:spPr>
          <a:xfrm>
            <a:off x="3108960" y="1490008"/>
            <a:ext cx="8069580" cy="1938992"/>
          </a:xfrm>
          <a:prstGeom prst="rect">
            <a:avLst/>
          </a:prstGeom>
          <a:noFill/>
          <a:ln w="6350">
            <a:solidFill>
              <a:schemeClr val="bg1"/>
            </a:solidFill>
          </a:ln>
          <a:effectLst/>
        </p:spPr>
        <p:txBody>
          <a:bodyPr wrap="square" rtlCol="0">
            <a:spAutoFit/>
          </a:bodyPr>
          <a:lstStyle/>
          <a:p>
            <a:r>
              <a:rPr lang="en-US" sz="2400" b="1" dirty="0">
                <a:solidFill>
                  <a:schemeClr val="bg1"/>
                </a:solidFill>
              </a:rPr>
              <a:t>Environmental justice (EJ)</a:t>
            </a:r>
            <a:r>
              <a:rPr lang="en-US" sz="2400" dirty="0">
                <a:solidFill>
                  <a:schemeClr val="bg1"/>
                </a:solidFill>
              </a:rPr>
              <a:t> is the fair treatment and meaningful involvement of all people regardless of race, color, national origin, or income with respect to the development, implementation and enforcement of environmental laws, regulations and policies.</a:t>
            </a:r>
          </a:p>
        </p:txBody>
      </p:sp>
    </p:spTree>
    <p:extLst>
      <p:ext uri="{BB962C8B-B14F-4D97-AF65-F5344CB8AC3E}">
        <p14:creationId xmlns:p14="http://schemas.microsoft.com/office/powerpoint/2010/main" val="3758503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sp>
        <p:nvSpPr>
          <p:cNvPr id="11" name="TextBox 10">
            <a:extLst>
              <a:ext uri="{FF2B5EF4-FFF2-40B4-BE49-F238E27FC236}">
                <a16:creationId xmlns:a16="http://schemas.microsoft.com/office/drawing/2014/main" id="{FC4EA2FD-DFB3-464A-BE6A-8A66BAD3F0EC}"/>
              </a:ext>
            </a:extLst>
          </p:cNvPr>
          <p:cNvSpPr txBox="1"/>
          <p:nvPr/>
        </p:nvSpPr>
        <p:spPr>
          <a:xfrm>
            <a:off x="338667" y="265603"/>
            <a:ext cx="11522029" cy="523220"/>
          </a:xfrm>
          <a:prstGeom prst="rect">
            <a:avLst/>
          </a:prstGeom>
          <a:noFill/>
        </p:spPr>
        <p:txBody>
          <a:bodyPr wrap="square" rtlCol="0">
            <a:spAutoFit/>
          </a:bodyPr>
          <a:lstStyle/>
          <a:p>
            <a:pPr algn="ctr"/>
            <a:r>
              <a:rPr lang="en-US" sz="2800" b="1" dirty="0">
                <a:solidFill>
                  <a:schemeClr val="bg1">
                    <a:lumMod val="95000"/>
                    <a:lumOff val="5000"/>
                  </a:schemeClr>
                </a:solidFill>
              </a:rPr>
              <a:t>Environmental Justice</a:t>
            </a:r>
          </a:p>
        </p:txBody>
      </p:sp>
      <p:sp>
        <p:nvSpPr>
          <p:cNvPr id="8" name="TextBox 7">
            <a:extLst>
              <a:ext uri="{FF2B5EF4-FFF2-40B4-BE49-F238E27FC236}">
                <a16:creationId xmlns:a16="http://schemas.microsoft.com/office/drawing/2014/main" id="{C33F5E3F-E654-4E42-B0E0-E5A5A3FD0EA3}"/>
              </a:ext>
            </a:extLst>
          </p:cNvPr>
          <p:cNvSpPr txBox="1"/>
          <p:nvPr/>
        </p:nvSpPr>
        <p:spPr>
          <a:xfrm>
            <a:off x="338667" y="1163881"/>
            <a:ext cx="4386470" cy="2113079"/>
          </a:xfrm>
          <a:prstGeom prst="rect">
            <a:avLst/>
          </a:prstGeom>
          <a:noFill/>
        </p:spPr>
        <p:txBody>
          <a:bodyPr wrap="square" rtlCol="0">
            <a:spAutoFit/>
          </a:bodyPr>
          <a:lstStyle/>
          <a:p>
            <a:pPr marL="285750" indent="-285750">
              <a:lnSpc>
                <a:spcPct val="150000"/>
              </a:lnSpc>
              <a:buFont typeface="Wingdings" pitchFamily="2" charset="2"/>
              <a:buChar char="v"/>
            </a:pPr>
            <a:r>
              <a:rPr lang="en-US" dirty="0">
                <a:solidFill>
                  <a:schemeClr val="tx1">
                    <a:lumMod val="65000"/>
                  </a:schemeClr>
                </a:solidFill>
              </a:rPr>
              <a:t>What is it?</a:t>
            </a:r>
          </a:p>
          <a:p>
            <a:pPr marL="285750" indent="-285750">
              <a:lnSpc>
                <a:spcPct val="150000"/>
              </a:lnSpc>
              <a:buFont typeface="Wingdings" pitchFamily="2" charset="2"/>
              <a:buChar char="v"/>
            </a:pPr>
            <a:endParaRPr lang="en-US" dirty="0">
              <a:solidFill>
                <a:schemeClr val="bg1"/>
              </a:solidFill>
            </a:endParaRPr>
          </a:p>
          <a:p>
            <a:pPr marL="285750" indent="-285750">
              <a:lnSpc>
                <a:spcPct val="150000"/>
              </a:lnSpc>
              <a:buFont typeface="Wingdings" pitchFamily="2" charset="2"/>
              <a:buChar char="v"/>
            </a:pPr>
            <a:r>
              <a:rPr lang="en-US" b="1" dirty="0">
                <a:solidFill>
                  <a:schemeClr val="bg1"/>
                </a:solidFill>
              </a:rPr>
              <a:t>Where is it?</a:t>
            </a:r>
          </a:p>
          <a:p>
            <a:pPr marL="285750" indent="-285750">
              <a:lnSpc>
                <a:spcPct val="150000"/>
              </a:lnSpc>
              <a:buFont typeface="Wingdings" pitchFamily="2" charset="2"/>
              <a:buChar char="v"/>
            </a:pPr>
            <a:endParaRPr lang="en-US" dirty="0">
              <a:solidFill>
                <a:schemeClr val="tx1">
                  <a:lumMod val="65000"/>
                </a:schemeClr>
              </a:solidFill>
            </a:endParaRPr>
          </a:p>
          <a:p>
            <a:pPr marL="285750" indent="-285750">
              <a:lnSpc>
                <a:spcPct val="150000"/>
              </a:lnSpc>
              <a:buFont typeface="Wingdings" pitchFamily="2" charset="2"/>
              <a:buChar char="v"/>
            </a:pPr>
            <a:r>
              <a:rPr lang="en-US" dirty="0">
                <a:solidFill>
                  <a:schemeClr val="tx1">
                    <a:lumMod val="65000"/>
                  </a:schemeClr>
                </a:solidFill>
              </a:rPr>
              <a:t>Who is it?</a:t>
            </a:r>
          </a:p>
        </p:txBody>
      </p:sp>
      <p:pic>
        <p:nvPicPr>
          <p:cNvPr id="7" name="Picture 6" descr="Map&#10;&#10;Description automatically generated">
            <a:extLst>
              <a:ext uri="{FF2B5EF4-FFF2-40B4-BE49-F238E27FC236}">
                <a16:creationId xmlns:a16="http://schemas.microsoft.com/office/drawing/2014/main" id="{EF6DBBD8-998C-434B-9981-A15E85B31AC1}"/>
              </a:ext>
            </a:extLst>
          </p:cNvPr>
          <p:cNvPicPr>
            <a:picLocks noChangeAspect="1"/>
          </p:cNvPicPr>
          <p:nvPr/>
        </p:nvPicPr>
        <p:blipFill>
          <a:blip r:embed="rId3"/>
          <a:stretch>
            <a:fillRect/>
          </a:stretch>
        </p:blipFill>
        <p:spPr>
          <a:xfrm>
            <a:off x="2381404" y="788823"/>
            <a:ext cx="5836777" cy="3552151"/>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text, screenshot, different&#10;&#10;Description automatically generated">
            <a:extLst>
              <a:ext uri="{FF2B5EF4-FFF2-40B4-BE49-F238E27FC236}">
                <a16:creationId xmlns:a16="http://schemas.microsoft.com/office/drawing/2014/main" id="{6C8DEB57-4E97-E84B-9A2F-02C6098DE02D}"/>
              </a:ext>
            </a:extLst>
          </p:cNvPr>
          <p:cNvPicPr>
            <a:picLocks noChangeAspect="1"/>
          </p:cNvPicPr>
          <p:nvPr/>
        </p:nvPicPr>
        <p:blipFill>
          <a:blip r:embed="rId4"/>
          <a:stretch>
            <a:fillRect/>
          </a:stretch>
        </p:blipFill>
        <p:spPr>
          <a:xfrm>
            <a:off x="5669126" y="2815390"/>
            <a:ext cx="6184208" cy="3665498"/>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9697775B-C7FF-0F40-91E1-D3DAD540B956}"/>
              </a:ext>
            </a:extLst>
          </p:cNvPr>
          <p:cNvSpPr txBox="1"/>
          <p:nvPr/>
        </p:nvSpPr>
        <p:spPr>
          <a:xfrm>
            <a:off x="8289757" y="2331275"/>
            <a:ext cx="3693693" cy="584775"/>
          </a:xfrm>
          <a:prstGeom prst="rect">
            <a:avLst/>
          </a:prstGeom>
          <a:noFill/>
        </p:spPr>
        <p:txBody>
          <a:bodyPr wrap="square" rtlCol="0">
            <a:spAutoFit/>
          </a:bodyPr>
          <a:lstStyle/>
          <a:p>
            <a:r>
              <a:rPr lang="en-US" sz="1200" i="1" baseline="-25000" dirty="0">
                <a:solidFill>
                  <a:schemeClr val="bg1">
                    <a:lumMod val="95000"/>
                    <a:lumOff val="5000"/>
                  </a:schemeClr>
                </a:solidFill>
              </a:rPr>
              <a:t>source: Lee, C. (2021). Confronting disproportionate impacts and systemic racism in environmental policy. </a:t>
            </a:r>
            <a:r>
              <a:rPr lang="en-US" sz="1200" i="1" baseline="-25000" dirty="0" err="1">
                <a:solidFill>
                  <a:schemeClr val="bg1">
                    <a:lumMod val="95000"/>
                    <a:lumOff val="5000"/>
                  </a:schemeClr>
                </a:solidFill>
              </a:rPr>
              <a:t>Image.https</a:t>
            </a:r>
            <a:r>
              <a:rPr lang="en-US" sz="1200" i="1" baseline="-25000" dirty="0">
                <a:solidFill>
                  <a:schemeClr val="bg1">
                    <a:lumMod val="95000"/>
                    <a:lumOff val="5000"/>
                  </a:schemeClr>
                </a:solidFill>
              </a:rPr>
              <a:t>://</a:t>
            </a:r>
            <a:r>
              <a:rPr lang="en-US" sz="1200" i="1" baseline="-25000" dirty="0" err="1">
                <a:solidFill>
                  <a:schemeClr val="bg1">
                    <a:lumMod val="95000"/>
                    <a:lumOff val="5000"/>
                  </a:schemeClr>
                </a:solidFill>
              </a:rPr>
              <a:t>www.eli.org</a:t>
            </a:r>
            <a:r>
              <a:rPr lang="en-US" sz="1200" i="1" baseline="-25000" dirty="0">
                <a:solidFill>
                  <a:schemeClr val="bg1">
                    <a:lumMod val="95000"/>
                    <a:lumOff val="5000"/>
                  </a:schemeClr>
                </a:solidFill>
              </a:rPr>
              <a:t>/sites/default/files/docs/</a:t>
            </a:r>
            <a:r>
              <a:rPr lang="en-US" sz="1200" i="1" baseline="-25000" dirty="0" err="1">
                <a:solidFill>
                  <a:schemeClr val="bg1">
                    <a:lumMod val="95000"/>
                    <a:lumOff val="5000"/>
                  </a:schemeClr>
                </a:solidFill>
              </a:rPr>
              <a:t>elr_pdf</a:t>
            </a:r>
            <a:r>
              <a:rPr lang="en-US" sz="1200" i="1" baseline="-25000" dirty="0">
                <a:solidFill>
                  <a:schemeClr val="bg1">
                    <a:lumMod val="95000"/>
                    <a:lumOff val="5000"/>
                  </a:schemeClr>
                </a:solidFill>
              </a:rPr>
              <a:t>/51.10207.pdf</a:t>
            </a:r>
          </a:p>
          <a:p>
            <a:endParaRPr lang="en-US" sz="1200" i="1" baseline="-25000" dirty="0">
              <a:solidFill>
                <a:schemeClr val="bg1">
                  <a:lumMod val="95000"/>
                  <a:lumOff val="5000"/>
                </a:schemeClr>
              </a:solidFill>
            </a:endParaRPr>
          </a:p>
        </p:txBody>
      </p:sp>
    </p:spTree>
    <p:extLst>
      <p:ext uri="{BB962C8B-B14F-4D97-AF65-F5344CB8AC3E}">
        <p14:creationId xmlns:p14="http://schemas.microsoft.com/office/powerpoint/2010/main" val="4191666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sp>
        <p:nvSpPr>
          <p:cNvPr id="11" name="TextBox 10">
            <a:extLst>
              <a:ext uri="{FF2B5EF4-FFF2-40B4-BE49-F238E27FC236}">
                <a16:creationId xmlns:a16="http://schemas.microsoft.com/office/drawing/2014/main" id="{FC4EA2FD-DFB3-464A-BE6A-8A66BAD3F0EC}"/>
              </a:ext>
            </a:extLst>
          </p:cNvPr>
          <p:cNvSpPr txBox="1"/>
          <p:nvPr/>
        </p:nvSpPr>
        <p:spPr>
          <a:xfrm>
            <a:off x="338667" y="265603"/>
            <a:ext cx="11522029" cy="523220"/>
          </a:xfrm>
          <a:prstGeom prst="rect">
            <a:avLst/>
          </a:prstGeom>
          <a:noFill/>
        </p:spPr>
        <p:txBody>
          <a:bodyPr wrap="square" rtlCol="0">
            <a:spAutoFit/>
          </a:bodyPr>
          <a:lstStyle/>
          <a:p>
            <a:pPr algn="ctr"/>
            <a:r>
              <a:rPr lang="en-US" sz="2800" b="1" dirty="0">
                <a:solidFill>
                  <a:schemeClr val="bg1">
                    <a:lumMod val="95000"/>
                    <a:lumOff val="5000"/>
                  </a:schemeClr>
                </a:solidFill>
              </a:rPr>
              <a:t>Environmental Justice</a:t>
            </a:r>
          </a:p>
        </p:txBody>
      </p:sp>
      <p:sp>
        <p:nvSpPr>
          <p:cNvPr id="8" name="TextBox 7">
            <a:extLst>
              <a:ext uri="{FF2B5EF4-FFF2-40B4-BE49-F238E27FC236}">
                <a16:creationId xmlns:a16="http://schemas.microsoft.com/office/drawing/2014/main" id="{C33F5E3F-E654-4E42-B0E0-E5A5A3FD0EA3}"/>
              </a:ext>
            </a:extLst>
          </p:cNvPr>
          <p:cNvSpPr txBox="1"/>
          <p:nvPr/>
        </p:nvSpPr>
        <p:spPr>
          <a:xfrm>
            <a:off x="338667" y="1025403"/>
            <a:ext cx="4386470" cy="2113079"/>
          </a:xfrm>
          <a:prstGeom prst="rect">
            <a:avLst/>
          </a:prstGeom>
          <a:noFill/>
        </p:spPr>
        <p:txBody>
          <a:bodyPr wrap="square" rtlCol="0">
            <a:spAutoFit/>
          </a:bodyPr>
          <a:lstStyle/>
          <a:p>
            <a:pPr marL="285750" indent="-285750">
              <a:lnSpc>
                <a:spcPct val="150000"/>
              </a:lnSpc>
              <a:buFont typeface="Wingdings" pitchFamily="2" charset="2"/>
              <a:buChar char="v"/>
            </a:pPr>
            <a:r>
              <a:rPr lang="en-US" dirty="0">
                <a:solidFill>
                  <a:schemeClr val="tx1">
                    <a:lumMod val="65000"/>
                  </a:schemeClr>
                </a:solidFill>
              </a:rPr>
              <a:t>What is it?</a:t>
            </a:r>
          </a:p>
          <a:p>
            <a:pPr marL="285750" indent="-285750">
              <a:lnSpc>
                <a:spcPct val="150000"/>
              </a:lnSpc>
              <a:buFont typeface="Wingdings" pitchFamily="2" charset="2"/>
              <a:buChar char="v"/>
            </a:pPr>
            <a:endParaRPr lang="en-US" dirty="0">
              <a:solidFill>
                <a:schemeClr val="bg1"/>
              </a:solidFill>
            </a:endParaRPr>
          </a:p>
          <a:p>
            <a:pPr marL="285750" indent="-285750">
              <a:lnSpc>
                <a:spcPct val="150000"/>
              </a:lnSpc>
              <a:buFont typeface="Wingdings" pitchFamily="2" charset="2"/>
              <a:buChar char="v"/>
            </a:pPr>
            <a:r>
              <a:rPr lang="en-US" dirty="0">
                <a:solidFill>
                  <a:schemeClr val="tx1">
                    <a:lumMod val="65000"/>
                  </a:schemeClr>
                </a:solidFill>
              </a:rPr>
              <a:t>Where is it?</a:t>
            </a:r>
          </a:p>
          <a:p>
            <a:pPr marL="285750" indent="-285750">
              <a:lnSpc>
                <a:spcPct val="150000"/>
              </a:lnSpc>
              <a:buFont typeface="Wingdings" pitchFamily="2" charset="2"/>
              <a:buChar char="v"/>
            </a:pPr>
            <a:endParaRPr lang="en-US" dirty="0">
              <a:solidFill>
                <a:schemeClr val="tx1">
                  <a:lumMod val="65000"/>
                </a:schemeClr>
              </a:solidFill>
            </a:endParaRPr>
          </a:p>
          <a:p>
            <a:pPr marL="285750" indent="-285750">
              <a:lnSpc>
                <a:spcPct val="150000"/>
              </a:lnSpc>
              <a:buFont typeface="Wingdings" pitchFamily="2" charset="2"/>
              <a:buChar char="v"/>
            </a:pPr>
            <a:r>
              <a:rPr lang="en-US" b="1" dirty="0">
                <a:solidFill>
                  <a:schemeClr val="bg1"/>
                </a:solidFill>
              </a:rPr>
              <a:t>Who is it?</a:t>
            </a:r>
          </a:p>
        </p:txBody>
      </p:sp>
      <p:sp>
        <p:nvSpPr>
          <p:cNvPr id="10" name="TextBox 9">
            <a:extLst>
              <a:ext uri="{FF2B5EF4-FFF2-40B4-BE49-F238E27FC236}">
                <a16:creationId xmlns:a16="http://schemas.microsoft.com/office/drawing/2014/main" id="{E10BB90E-F545-8C4C-AB04-18D053DB216E}"/>
              </a:ext>
            </a:extLst>
          </p:cNvPr>
          <p:cNvSpPr txBox="1"/>
          <p:nvPr/>
        </p:nvSpPr>
        <p:spPr>
          <a:xfrm>
            <a:off x="4073834" y="5636645"/>
            <a:ext cx="5432894" cy="338554"/>
          </a:xfrm>
          <a:prstGeom prst="rect">
            <a:avLst/>
          </a:prstGeom>
          <a:noFill/>
        </p:spPr>
        <p:txBody>
          <a:bodyPr wrap="square" rtlCol="0">
            <a:spAutoFit/>
          </a:bodyPr>
          <a:lstStyle/>
          <a:p>
            <a:r>
              <a:rPr lang="en-US" sz="1200" i="1" baseline="-25000" dirty="0">
                <a:solidFill>
                  <a:schemeClr val="bg1">
                    <a:lumMod val="95000"/>
                    <a:lumOff val="5000"/>
                  </a:schemeClr>
                </a:solidFill>
              </a:rPr>
              <a:t>source: “Dr. Robert Bullard Gives Keynote at American Geographers Association Conference in New Orleans March 2018”. </a:t>
            </a:r>
            <a:r>
              <a:rPr lang="en-US" sz="1200" i="1" baseline="-25000" dirty="0">
                <a:solidFill>
                  <a:schemeClr val="bg1">
                    <a:lumMod val="95000"/>
                    <a:lumOff val="5000"/>
                  </a:schemeClr>
                </a:solidFill>
                <a:hlinkClick r:id="rId3"/>
              </a:rPr>
              <a:t>https://drrobertbullard.com/photos/</a:t>
            </a:r>
            <a:r>
              <a:rPr lang="en-US" sz="1200" i="1" baseline="-25000" dirty="0">
                <a:solidFill>
                  <a:schemeClr val="bg1">
                    <a:lumMod val="95000"/>
                    <a:lumOff val="5000"/>
                  </a:schemeClr>
                </a:solidFill>
              </a:rPr>
              <a:t>. </a:t>
            </a:r>
          </a:p>
        </p:txBody>
      </p:sp>
      <p:pic>
        <p:nvPicPr>
          <p:cNvPr id="6" name="Picture 5" descr="A person standing at a podium&#10;&#10;Description automatically generated with medium confidence">
            <a:extLst>
              <a:ext uri="{FF2B5EF4-FFF2-40B4-BE49-F238E27FC236}">
                <a16:creationId xmlns:a16="http://schemas.microsoft.com/office/drawing/2014/main" id="{50EFE619-D817-D942-8F9F-3DDAE26435B0}"/>
              </a:ext>
            </a:extLst>
          </p:cNvPr>
          <p:cNvPicPr>
            <a:picLocks noChangeAspect="1"/>
          </p:cNvPicPr>
          <p:nvPr/>
        </p:nvPicPr>
        <p:blipFill>
          <a:blip r:embed="rId4"/>
          <a:stretch>
            <a:fillRect/>
          </a:stretch>
        </p:blipFill>
        <p:spPr>
          <a:xfrm>
            <a:off x="2531902" y="962193"/>
            <a:ext cx="6974826" cy="4652209"/>
          </a:xfrm>
          <a:prstGeom prst="rect">
            <a:avLst/>
          </a:prstGeom>
          <a:ln>
            <a:noFill/>
          </a:ln>
          <a:effectLst>
            <a:outerShdw blurRad="292100" dist="139700" dir="2700000" algn="tl" rotWithShape="0">
              <a:srgbClr val="333333">
                <a:alpha val="65000"/>
              </a:srgbClr>
            </a:outerShdw>
          </a:effectLst>
        </p:spPr>
      </p:pic>
      <p:pic>
        <p:nvPicPr>
          <p:cNvPr id="14" name="Picture 13" descr="A group of people holding a sign&#10;&#10;Description automatically generated">
            <a:extLst>
              <a:ext uri="{FF2B5EF4-FFF2-40B4-BE49-F238E27FC236}">
                <a16:creationId xmlns:a16="http://schemas.microsoft.com/office/drawing/2014/main" id="{44F76A5D-9AFA-9543-975E-D9DA5E447D65}"/>
              </a:ext>
            </a:extLst>
          </p:cNvPr>
          <p:cNvPicPr>
            <a:picLocks noChangeAspect="1"/>
          </p:cNvPicPr>
          <p:nvPr/>
        </p:nvPicPr>
        <p:blipFill>
          <a:blip r:embed="rId5"/>
          <a:stretch>
            <a:fillRect/>
          </a:stretch>
        </p:blipFill>
        <p:spPr>
          <a:xfrm>
            <a:off x="7182853" y="838159"/>
            <a:ext cx="4720063" cy="3540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781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75E183CC-BBFB-4440-B192-64C806A4D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D5D196-A994-954A-A461-8B4441ADE8BE}"/>
              </a:ext>
            </a:extLst>
          </p:cNvPr>
          <p:cNvSpPr>
            <a:spLocks noGrp="1"/>
          </p:cNvSpPr>
          <p:nvPr>
            <p:ph type="title"/>
          </p:nvPr>
        </p:nvSpPr>
        <p:spPr>
          <a:xfrm>
            <a:off x="1524000" y="3817403"/>
            <a:ext cx="7714388" cy="563750"/>
          </a:xfrm>
        </p:spPr>
        <p:txBody>
          <a:bodyPr vert="horz" lIns="91440" tIns="45720" rIns="91440" bIns="45720" rtlCol="0" anchor="b">
            <a:normAutofit/>
          </a:bodyPr>
          <a:lstStyle/>
          <a:p>
            <a:r>
              <a:rPr lang="en-US" dirty="0"/>
              <a:t>Background</a:t>
            </a:r>
          </a:p>
        </p:txBody>
      </p:sp>
      <p:cxnSp>
        <p:nvCxnSpPr>
          <p:cNvPr id="12" name="Straight Connector 11">
            <a:extLst>
              <a:ext uri="{FF2B5EF4-FFF2-40B4-BE49-F238E27FC236}">
                <a16:creationId xmlns:a16="http://schemas.microsoft.com/office/drawing/2014/main" id="{33E5BD89-6A5F-4A85-8770-18685C9BB2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697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8" name="Picture 6" descr="Athena crop dusters keeping busy before harvest season | Local News |  eastoregonian.com">
            <a:extLst>
              <a:ext uri="{FF2B5EF4-FFF2-40B4-BE49-F238E27FC236}">
                <a16:creationId xmlns:a16="http://schemas.microsoft.com/office/drawing/2014/main" id="{5960E34B-7EEC-D546-BB0A-3DAE022D2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082" y="781019"/>
            <a:ext cx="6353252" cy="4237463"/>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methodology</a:t>
            </a:r>
          </a:p>
        </p:txBody>
      </p:sp>
      <p:sp>
        <p:nvSpPr>
          <p:cNvPr id="3" name="TextBox 2">
            <a:extLst>
              <a:ext uri="{FF2B5EF4-FFF2-40B4-BE49-F238E27FC236}">
                <a16:creationId xmlns:a16="http://schemas.microsoft.com/office/drawing/2014/main" id="{E767AE01-98B3-3244-8219-82CFD246D36E}"/>
              </a:ext>
            </a:extLst>
          </p:cNvPr>
          <p:cNvSpPr txBox="1"/>
          <p:nvPr/>
        </p:nvSpPr>
        <p:spPr>
          <a:xfrm>
            <a:off x="216003" y="319354"/>
            <a:ext cx="8716124" cy="461665"/>
          </a:xfrm>
          <a:prstGeom prst="rect">
            <a:avLst/>
          </a:prstGeom>
          <a:noFill/>
        </p:spPr>
        <p:txBody>
          <a:bodyPr wrap="square" rtlCol="0">
            <a:spAutoFit/>
          </a:bodyPr>
          <a:lstStyle/>
          <a:p>
            <a:pPr marL="342900" indent="-342900">
              <a:buFont typeface="Wingdings" pitchFamily="2" charset="2"/>
              <a:buChar char="Ø"/>
            </a:pPr>
            <a:r>
              <a:rPr lang="en-US" sz="2400" b="1" dirty="0">
                <a:solidFill>
                  <a:schemeClr val="bg1"/>
                </a:solidFill>
              </a:rPr>
              <a:t>Qualify land use based on potential pesticides application type</a:t>
            </a:r>
          </a:p>
        </p:txBody>
      </p:sp>
      <p:pic>
        <p:nvPicPr>
          <p:cNvPr id="3074" name="Picture 2">
            <a:extLst>
              <a:ext uri="{FF2B5EF4-FFF2-40B4-BE49-F238E27FC236}">
                <a16:creationId xmlns:a16="http://schemas.microsoft.com/office/drawing/2014/main" id="{37EEBC03-6302-244C-9EFE-C988778FF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20" y="1041909"/>
            <a:ext cx="4355557" cy="3262462"/>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D2636BC-1554-3349-A3C5-866153B5F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9171" y="3453674"/>
            <a:ext cx="4121821" cy="2745338"/>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689176-CC3F-B04E-AC1A-4787F9730B87}"/>
              </a:ext>
            </a:extLst>
          </p:cNvPr>
          <p:cNvSpPr txBox="1"/>
          <p:nvPr/>
        </p:nvSpPr>
        <p:spPr>
          <a:xfrm>
            <a:off x="472921" y="4260046"/>
            <a:ext cx="2890040" cy="338554"/>
          </a:xfrm>
          <a:prstGeom prst="rect">
            <a:avLst/>
          </a:prstGeom>
          <a:noFill/>
        </p:spPr>
        <p:txBody>
          <a:bodyPr wrap="square" rtlCol="0">
            <a:spAutoFit/>
          </a:bodyPr>
          <a:lstStyle/>
          <a:p>
            <a:r>
              <a:rPr lang="en-US" sz="1200" i="1" baseline="-25000" dirty="0" err="1">
                <a:solidFill>
                  <a:schemeClr val="bg1">
                    <a:lumMod val="95000"/>
                    <a:lumOff val="5000"/>
                  </a:schemeClr>
                </a:solidFill>
              </a:rPr>
              <a:t>source:https</a:t>
            </a:r>
            <a:r>
              <a:rPr lang="en-US" sz="1200" i="1" baseline="-25000" dirty="0">
                <a:solidFill>
                  <a:schemeClr val="bg1">
                    <a:lumMod val="95000"/>
                    <a:lumOff val="5000"/>
                  </a:schemeClr>
                </a:solidFill>
              </a:rPr>
              <a:t>://</a:t>
            </a:r>
            <a:r>
              <a:rPr lang="en-US" sz="1200" i="1" baseline="-25000" dirty="0" err="1">
                <a:solidFill>
                  <a:schemeClr val="bg1">
                    <a:lumMod val="95000"/>
                    <a:lumOff val="5000"/>
                  </a:schemeClr>
                </a:solidFill>
              </a:rPr>
              <a:t>www.agric.wa.gov.au</a:t>
            </a:r>
            <a:r>
              <a:rPr lang="en-US" sz="1200" i="1" baseline="-25000" dirty="0">
                <a:solidFill>
                  <a:schemeClr val="bg1">
                    <a:lumMod val="95000"/>
                    <a:lumOff val="5000"/>
                  </a:schemeClr>
                </a:solidFill>
              </a:rPr>
              <a:t>/sites/gateway/files/</a:t>
            </a:r>
            <a:r>
              <a:rPr lang="en-US" sz="1200" i="1" baseline="-25000" dirty="0" err="1">
                <a:solidFill>
                  <a:schemeClr val="bg1">
                    <a:lumMod val="95000"/>
                    <a:lumOff val="5000"/>
                  </a:schemeClr>
                </a:solidFill>
              </a:rPr>
              <a:t>sprayer.jpg</a:t>
            </a:r>
            <a:endParaRPr lang="en-US" sz="1200" i="1" baseline="-25000" dirty="0">
              <a:solidFill>
                <a:schemeClr val="bg1">
                  <a:lumMod val="95000"/>
                  <a:lumOff val="5000"/>
                </a:schemeClr>
              </a:solidFill>
            </a:endParaRPr>
          </a:p>
        </p:txBody>
      </p:sp>
      <p:sp>
        <p:nvSpPr>
          <p:cNvPr id="13" name="TextBox 12">
            <a:extLst>
              <a:ext uri="{FF2B5EF4-FFF2-40B4-BE49-F238E27FC236}">
                <a16:creationId xmlns:a16="http://schemas.microsoft.com/office/drawing/2014/main" id="{459E5254-F6A5-9C4A-8E6D-D04C1F401E65}"/>
              </a:ext>
            </a:extLst>
          </p:cNvPr>
          <p:cNvSpPr txBox="1"/>
          <p:nvPr/>
        </p:nvSpPr>
        <p:spPr>
          <a:xfrm>
            <a:off x="3697509" y="6150749"/>
            <a:ext cx="3863484" cy="338554"/>
          </a:xfrm>
          <a:prstGeom prst="rect">
            <a:avLst/>
          </a:prstGeom>
          <a:noFill/>
        </p:spPr>
        <p:txBody>
          <a:bodyPr wrap="square" rtlCol="0">
            <a:spAutoFit/>
          </a:bodyPr>
          <a:lstStyle/>
          <a:p>
            <a:r>
              <a:rPr lang="en-US" sz="1200" i="1" baseline="-25000" dirty="0" err="1">
                <a:solidFill>
                  <a:schemeClr val="bg1">
                    <a:lumMod val="95000"/>
                    <a:lumOff val="5000"/>
                  </a:schemeClr>
                </a:solidFill>
              </a:rPr>
              <a:t>source:https</a:t>
            </a:r>
            <a:r>
              <a:rPr lang="en-US" sz="1200" i="1" baseline="-25000" dirty="0">
                <a:solidFill>
                  <a:schemeClr val="bg1">
                    <a:lumMod val="95000"/>
                    <a:lumOff val="5000"/>
                  </a:schemeClr>
                </a:solidFill>
              </a:rPr>
              <a:t>://</a:t>
            </a:r>
            <a:r>
              <a:rPr lang="en-US" sz="1200" i="1" baseline="-25000" dirty="0" err="1">
                <a:solidFill>
                  <a:schemeClr val="bg1">
                    <a:lumMod val="95000"/>
                    <a:lumOff val="5000"/>
                  </a:schemeClr>
                </a:solidFill>
              </a:rPr>
              <a:t>www.selectscience.net</a:t>
            </a:r>
            <a:r>
              <a:rPr lang="en-US" sz="1200" i="1" baseline="-25000" dirty="0">
                <a:solidFill>
                  <a:schemeClr val="bg1">
                    <a:lumMod val="95000"/>
                    <a:lumOff val="5000"/>
                  </a:schemeClr>
                </a:solidFill>
              </a:rPr>
              <a:t>/images/articles/79_76_Pesticides%20-%20Copyright%20PigginFoto%201000.jpg</a:t>
            </a:r>
          </a:p>
        </p:txBody>
      </p:sp>
      <p:sp>
        <p:nvSpPr>
          <p:cNvPr id="14" name="TextBox 13">
            <a:extLst>
              <a:ext uri="{FF2B5EF4-FFF2-40B4-BE49-F238E27FC236}">
                <a16:creationId xmlns:a16="http://schemas.microsoft.com/office/drawing/2014/main" id="{39324EFB-2F17-3E44-8C2B-CD37DE484DF1}"/>
              </a:ext>
            </a:extLst>
          </p:cNvPr>
          <p:cNvSpPr txBox="1"/>
          <p:nvPr/>
        </p:nvSpPr>
        <p:spPr>
          <a:xfrm>
            <a:off x="7763673" y="4982616"/>
            <a:ext cx="4089661" cy="461665"/>
          </a:xfrm>
          <a:prstGeom prst="rect">
            <a:avLst/>
          </a:prstGeom>
          <a:noFill/>
        </p:spPr>
        <p:txBody>
          <a:bodyPr wrap="square" rtlCol="0">
            <a:spAutoFit/>
          </a:bodyPr>
          <a:lstStyle/>
          <a:p>
            <a:r>
              <a:rPr lang="en-US" sz="1200" i="1" baseline="-25000" dirty="0" err="1">
                <a:solidFill>
                  <a:schemeClr val="bg1">
                    <a:lumMod val="95000"/>
                    <a:lumOff val="5000"/>
                  </a:schemeClr>
                </a:solidFill>
              </a:rPr>
              <a:t>source:https</a:t>
            </a:r>
            <a:r>
              <a:rPr lang="en-US" sz="1200" i="1" baseline="-25000" dirty="0">
                <a:solidFill>
                  <a:schemeClr val="bg1">
                    <a:lumMod val="95000"/>
                    <a:lumOff val="5000"/>
                  </a:schemeClr>
                </a:solidFill>
              </a:rPr>
              <a:t>://bloximages.newyork1.vip.townnews.com/</a:t>
            </a:r>
            <a:r>
              <a:rPr lang="en-US" sz="1200" i="1" baseline="-25000" dirty="0" err="1">
                <a:solidFill>
                  <a:schemeClr val="bg1">
                    <a:lumMod val="95000"/>
                    <a:lumOff val="5000"/>
                  </a:schemeClr>
                </a:solidFill>
              </a:rPr>
              <a:t>eastoregonian.com</a:t>
            </a:r>
            <a:r>
              <a:rPr lang="en-US" sz="1200" i="1" baseline="-25000" dirty="0">
                <a:solidFill>
                  <a:schemeClr val="bg1">
                    <a:lumMod val="95000"/>
                    <a:lumOff val="5000"/>
                  </a:schemeClr>
                </a:solidFill>
              </a:rPr>
              <a:t>/content/</a:t>
            </a:r>
            <a:r>
              <a:rPr lang="en-US" sz="1200" i="1" baseline="-25000" dirty="0" err="1">
                <a:solidFill>
                  <a:schemeClr val="bg1">
                    <a:lumMod val="95000"/>
                    <a:lumOff val="5000"/>
                  </a:schemeClr>
                </a:solidFill>
              </a:rPr>
              <a:t>tncms</a:t>
            </a:r>
            <a:r>
              <a:rPr lang="en-US" sz="1200" i="1" baseline="-25000" dirty="0">
                <a:solidFill>
                  <a:schemeClr val="bg1">
                    <a:lumMod val="95000"/>
                    <a:lumOff val="5000"/>
                  </a:schemeClr>
                </a:solidFill>
              </a:rPr>
              <a:t>/assets/v3/editorial/8/7c/87cdb3c9-1c3a-5709-a849-21b0a5460773/5c12e45872616.image.jpg</a:t>
            </a:r>
          </a:p>
        </p:txBody>
      </p:sp>
    </p:spTree>
    <p:extLst>
      <p:ext uri="{BB962C8B-B14F-4D97-AF65-F5344CB8AC3E}">
        <p14:creationId xmlns:p14="http://schemas.microsoft.com/office/powerpoint/2010/main" val="1448868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US" dirty="0">
                <a:solidFill>
                  <a:schemeClr val="tx1">
                    <a:lumMod val="75000"/>
                  </a:schemeClr>
                </a:solidFill>
              </a:rPr>
              <a:t>Background</a:t>
            </a:r>
          </a:p>
        </p:txBody>
      </p:sp>
      <p:pic>
        <p:nvPicPr>
          <p:cNvPr id="9" name="Picture 8" descr="A group of people standing around a podium&#10;&#10;Description automatically generated with low confidence">
            <a:extLst>
              <a:ext uri="{FF2B5EF4-FFF2-40B4-BE49-F238E27FC236}">
                <a16:creationId xmlns:a16="http://schemas.microsoft.com/office/drawing/2014/main" id="{9B352B04-374B-F54A-A720-90B8135FDB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66000"/>
                    </a14:imgEffect>
                    <a14:imgEffect>
                      <a14:brightnessContrast bright="20000" contrast="-20000"/>
                    </a14:imgEffect>
                  </a14:imgLayer>
                </a14:imgProps>
              </a:ext>
            </a:extLst>
          </a:blip>
          <a:stretch>
            <a:fillRect/>
          </a:stretch>
        </p:blipFill>
        <p:spPr>
          <a:xfrm>
            <a:off x="384617" y="377113"/>
            <a:ext cx="6777044" cy="5082783"/>
          </a:xfrm>
          <a:prstGeom prst="rect">
            <a:avLst/>
          </a:prstGeom>
          <a:ln w="3175">
            <a:solidFill>
              <a:schemeClr val="bg1"/>
            </a:solid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085C073-4E40-2848-96B7-F4CEEBD7D1EB}"/>
              </a:ext>
            </a:extLst>
          </p:cNvPr>
          <p:cNvSpPr txBox="1"/>
          <p:nvPr/>
        </p:nvSpPr>
        <p:spPr>
          <a:xfrm>
            <a:off x="384617" y="5459896"/>
            <a:ext cx="6625783" cy="420628"/>
          </a:xfrm>
          <a:prstGeom prst="rect">
            <a:avLst/>
          </a:prstGeom>
          <a:noFill/>
        </p:spPr>
        <p:txBody>
          <a:bodyPr wrap="square" rtlCol="0">
            <a:spAutoFit/>
          </a:bodyPr>
          <a:lstStyle/>
          <a:p>
            <a:r>
              <a:rPr lang="en-US" sz="1600" i="1" baseline="-25000" dirty="0">
                <a:solidFill>
                  <a:schemeClr val="bg1">
                    <a:lumMod val="95000"/>
                    <a:lumOff val="5000"/>
                  </a:schemeClr>
                </a:solidFill>
              </a:rPr>
              <a:t>source: https://</a:t>
            </a:r>
            <a:r>
              <a:rPr lang="en-US" sz="1600" i="1" baseline="-25000" dirty="0" err="1">
                <a:solidFill>
                  <a:schemeClr val="bg1">
                    <a:lumMod val="95000"/>
                    <a:lumOff val="5000"/>
                  </a:schemeClr>
                </a:solidFill>
              </a:rPr>
              <a:t>www.nrdc.org</a:t>
            </a:r>
            <a:r>
              <a:rPr lang="en-US" sz="1600" i="1" baseline="-25000" dirty="0">
                <a:solidFill>
                  <a:schemeClr val="bg1">
                    <a:lumMod val="95000"/>
                    <a:lumOff val="5000"/>
                  </a:schemeClr>
                </a:solidFill>
              </a:rPr>
              <a:t>/experts/albert-</a:t>
            </a:r>
            <a:r>
              <a:rPr lang="en-US" sz="1600" i="1" baseline="-25000" dirty="0" err="1">
                <a:solidFill>
                  <a:schemeClr val="bg1">
                    <a:lumMod val="95000"/>
                    <a:lumOff val="5000"/>
                  </a:schemeClr>
                </a:solidFill>
              </a:rPr>
              <a:t>huang</a:t>
            </a:r>
            <a:r>
              <a:rPr lang="en-US" sz="1600" i="1" baseline="-25000" dirty="0">
                <a:solidFill>
                  <a:schemeClr val="bg1">
                    <a:lumMod val="95000"/>
                    <a:lumOff val="5000"/>
                  </a:schemeClr>
                </a:solidFill>
              </a:rPr>
              <a:t>/20th-anniversary-president-clintons-executive-order-12898-environmental-justice</a:t>
            </a:r>
          </a:p>
        </p:txBody>
      </p:sp>
      <p:sp>
        <p:nvSpPr>
          <p:cNvPr id="11" name="TextBox 10">
            <a:extLst>
              <a:ext uri="{FF2B5EF4-FFF2-40B4-BE49-F238E27FC236}">
                <a16:creationId xmlns:a16="http://schemas.microsoft.com/office/drawing/2014/main" id="{FC4EA2FD-DFB3-464A-BE6A-8A66BAD3F0EC}"/>
              </a:ext>
            </a:extLst>
          </p:cNvPr>
          <p:cNvSpPr txBox="1"/>
          <p:nvPr/>
        </p:nvSpPr>
        <p:spPr>
          <a:xfrm>
            <a:off x="7474226" y="377113"/>
            <a:ext cx="4386470" cy="523220"/>
          </a:xfrm>
          <a:prstGeom prst="rect">
            <a:avLst/>
          </a:prstGeom>
          <a:noFill/>
        </p:spPr>
        <p:txBody>
          <a:bodyPr wrap="square" rtlCol="0">
            <a:spAutoFit/>
          </a:bodyPr>
          <a:lstStyle/>
          <a:p>
            <a:pPr algn="ctr"/>
            <a:r>
              <a:rPr lang="en-US" sz="2800" b="1" dirty="0">
                <a:solidFill>
                  <a:schemeClr val="bg1">
                    <a:lumMod val="95000"/>
                    <a:lumOff val="5000"/>
                  </a:schemeClr>
                </a:solidFill>
              </a:rPr>
              <a:t>Executive Order 12898</a:t>
            </a:r>
          </a:p>
        </p:txBody>
      </p:sp>
      <p:sp>
        <p:nvSpPr>
          <p:cNvPr id="13" name="TextBox 12">
            <a:extLst>
              <a:ext uri="{FF2B5EF4-FFF2-40B4-BE49-F238E27FC236}">
                <a16:creationId xmlns:a16="http://schemas.microsoft.com/office/drawing/2014/main" id="{8BFC6325-8E96-6F4D-9535-37943E021A55}"/>
              </a:ext>
            </a:extLst>
          </p:cNvPr>
          <p:cNvSpPr txBox="1"/>
          <p:nvPr/>
        </p:nvSpPr>
        <p:spPr>
          <a:xfrm>
            <a:off x="7474226" y="1060174"/>
            <a:ext cx="4386470" cy="3775072"/>
          </a:xfrm>
          <a:prstGeom prst="rect">
            <a:avLst/>
          </a:prstGeom>
          <a:noFill/>
        </p:spPr>
        <p:txBody>
          <a:bodyPr wrap="square" rtlCol="0">
            <a:spAutoFit/>
          </a:bodyPr>
          <a:lstStyle/>
          <a:p>
            <a:pPr marL="285750" indent="-285750">
              <a:lnSpc>
                <a:spcPct val="150000"/>
              </a:lnSpc>
              <a:buFont typeface="Wingdings" pitchFamily="2" charset="2"/>
              <a:buChar char="v"/>
            </a:pPr>
            <a:r>
              <a:rPr lang="en-US" dirty="0">
                <a:solidFill>
                  <a:schemeClr val="bg1">
                    <a:lumMod val="95000"/>
                    <a:lumOff val="5000"/>
                  </a:schemeClr>
                </a:solidFill>
              </a:rPr>
              <a:t>Federal Actions To Address Environmental Justice in Minority Populations and Low-Income Populations</a:t>
            </a:r>
          </a:p>
          <a:p>
            <a:pPr marL="285750" indent="-285750">
              <a:lnSpc>
                <a:spcPct val="150000"/>
              </a:lnSpc>
              <a:buFont typeface="Wingdings" pitchFamily="2" charset="2"/>
              <a:buChar char="v"/>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Government agencies are now responsible</a:t>
            </a:r>
          </a:p>
          <a:p>
            <a:pPr marL="285750" indent="-285750">
              <a:lnSpc>
                <a:spcPct val="150000"/>
              </a:lnSpc>
              <a:buFont typeface="Wingdings" pitchFamily="2" charset="2"/>
              <a:buChar char="v"/>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Environmental Justice Mandate</a:t>
            </a:r>
          </a:p>
        </p:txBody>
      </p:sp>
    </p:spTree>
    <p:extLst>
      <p:ext uri="{BB962C8B-B14F-4D97-AF65-F5344CB8AC3E}">
        <p14:creationId xmlns:p14="http://schemas.microsoft.com/office/powerpoint/2010/main" val="898901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r>
              <a:rPr lang="en-US" dirty="0">
                <a:solidFill>
                  <a:schemeClr val="tx1">
                    <a:lumMod val="75000"/>
                  </a:schemeClr>
                </a:solidFill>
              </a:rPr>
              <a:t>Background</a:t>
            </a:r>
          </a:p>
        </p:txBody>
      </p:sp>
      <p:pic>
        <p:nvPicPr>
          <p:cNvPr id="9" name="Picture 8">
            <a:extLst>
              <a:ext uri="{FF2B5EF4-FFF2-40B4-BE49-F238E27FC236}">
                <a16:creationId xmlns:a16="http://schemas.microsoft.com/office/drawing/2014/main" id="{9B352B04-374B-F54A-A720-90B8135FDB10}"/>
              </a:ext>
            </a:extLst>
          </p:cNvPr>
          <p:cNvPicPr>
            <a:picLocks noChangeAspect="1"/>
          </p:cNvPicPr>
          <p:nvPr/>
        </p:nvPicPr>
        <p:blipFill>
          <a:blip r:embed="rId4"/>
          <a:srcRect/>
          <a:stretch/>
        </p:blipFill>
        <p:spPr>
          <a:xfrm>
            <a:off x="131881" y="788734"/>
            <a:ext cx="7631946" cy="4570781"/>
          </a:xfrm>
          <a:prstGeom prst="rect">
            <a:avLst/>
          </a:prstGeom>
          <a:ln w="3175">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085C073-4E40-2848-96B7-F4CEEBD7D1EB}"/>
              </a:ext>
            </a:extLst>
          </p:cNvPr>
          <p:cNvSpPr txBox="1"/>
          <p:nvPr/>
        </p:nvSpPr>
        <p:spPr>
          <a:xfrm>
            <a:off x="384617" y="5002699"/>
            <a:ext cx="6625783" cy="256480"/>
          </a:xfrm>
          <a:prstGeom prst="rect">
            <a:avLst/>
          </a:prstGeom>
          <a:noFill/>
        </p:spPr>
        <p:txBody>
          <a:bodyPr wrap="square" rtlCol="0">
            <a:spAutoFit/>
          </a:bodyPr>
          <a:lstStyle/>
          <a:p>
            <a:r>
              <a:rPr lang="en-US" sz="1600" i="1" baseline="-25000" dirty="0">
                <a:solidFill>
                  <a:schemeClr val="bg1">
                    <a:lumMod val="95000"/>
                    <a:lumOff val="5000"/>
                  </a:schemeClr>
                </a:solidFill>
              </a:rPr>
              <a:t>source: https://</a:t>
            </a:r>
            <a:r>
              <a:rPr lang="en-US" sz="1600" i="1" baseline="-25000" dirty="0" err="1">
                <a:solidFill>
                  <a:schemeClr val="bg1">
                    <a:lumMod val="95000"/>
                    <a:lumOff val="5000"/>
                  </a:schemeClr>
                </a:solidFill>
              </a:rPr>
              <a:t>www.cnn.com</a:t>
            </a:r>
            <a:r>
              <a:rPr lang="en-US" sz="1600" i="1" baseline="-25000" dirty="0">
                <a:solidFill>
                  <a:schemeClr val="bg1">
                    <a:lumMod val="95000"/>
                    <a:lumOff val="5000"/>
                  </a:schemeClr>
                </a:solidFill>
              </a:rPr>
              <a:t>/2021/01/26/politics/executive-orders-equity-joe-</a:t>
            </a:r>
            <a:r>
              <a:rPr lang="en-US" sz="1600" i="1" baseline="-25000" dirty="0" err="1">
                <a:solidFill>
                  <a:schemeClr val="bg1">
                    <a:lumMod val="95000"/>
                    <a:lumOff val="5000"/>
                  </a:schemeClr>
                </a:solidFill>
              </a:rPr>
              <a:t>biden</a:t>
            </a:r>
            <a:r>
              <a:rPr lang="en-US" sz="1600" i="1" baseline="-25000" dirty="0">
                <a:solidFill>
                  <a:schemeClr val="bg1">
                    <a:lumMod val="95000"/>
                    <a:lumOff val="5000"/>
                  </a:schemeClr>
                </a:solidFill>
              </a:rPr>
              <a:t>/</a:t>
            </a:r>
            <a:r>
              <a:rPr lang="en-US" sz="1600" i="1" baseline="-25000" dirty="0" err="1">
                <a:solidFill>
                  <a:schemeClr val="bg1">
                    <a:lumMod val="95000"/>
                    <a:lumOff val="5000"/>
                  </a:schemeClr>
                </a:solidFill>
              </a:rPr>
              <a:t>index.html</a:t>
            </a:r>
            <a:endParaRPr lang="en-US" sz="1600" i="1" baseline="-25000" dirty="0">
              <a:solidFill>
                <a:schemeClr val="bg1">
                  <a:lumMod val="95000"/>
                  <a:lumOff val="5000"/>
                </a:schemeClr>
              </a:solidFill>
            </a:endParaRPr>
          </a:p>
        </p:txBody>
      </p:sp>
      <p:sp>
        <p:nvSpPr>
          <p:cNvPr id="11" name="TextBox 10">
            <a:extLst>
              <a:ext uri="{FF2B5EF4-FFF2-40B4-BE49-F238E27FC236}">
                <a16:creationId xmlns:a16="http://schemas.microsoft.com/office/drawing/2014/main" id="{FC4EA2FD-DFB3-464A-BE6A-8A66BAD3F0EC}"/>
              </a:ext>
            </a:extLst>
          </p:cNvPr>
          <p:cNvSpPr txBox="1"/>
          <p:nvPr/>
        </p:nvSpPr>
        <p:spPr>
          <a:xfrm>
            <a:off x="7474226" y="377113"/>
            <a:ext cx="4386470" cy="523220"/>
          </a:xfrm>
          <a:prstGeom prst="rect">
            <a:avLst/>
          </a:prstGeom>
          <a:noFill/>
        </p:spPr>
        <p:txBody>
          <a:bodyPr wrap="square" rtlCol="0">
            <a:spAutoFit/>
          </a:bodyPr>
          <a:lstStyle/>
          <a:p>
            <a:pPr algn="ctr"/>
            <a:r>
              <a:rPr lang="en-US" sz="2800" b="1" dirty="0">
                <a:solidFill>
                  <a:schemeClr val="bg1">
                    <a:lumMod val="95000"/>
                    <a:lumOff val="5000"/>
                  </a:schemeClr>
                </a:solidFill>
              </a:rPr>
              <a:t>Executive Order 14008</a:t>
            </a:r>
          </a:p>
        </p:txBody>
      </p:sp>
      <p:sp>
        <p:nvSpPr>
          <p:cNvPr id="13" name="TextBox 12">
            <a:extLst>
              <a:ext uri="{FF2B5EF4-FFF2-40B4-BE49-F238E27FC236}">
                <a16:creationId xmlns:a16="http://schemas.microsoft.com/office/drawing/2014/main" id="{8BFC6325-8E96-6F4D-9535-37943E021A55}"/>
              </a:ext>
            </a:extLst>
          </p:cNvPr>
          <p:cNvSpPr txBox="1"/>
          <p:nvPr/>
        </p:nvSpPr>
        <p:spPr>
          <a:xfrm>
            <a:off x="7474226" y="792550"/>
            <a:ext cx="4386470" cy="6268063"/>
          </a:xfrm>
          <a:prstGeom prst="rect">
            <a:avLst/>
          </a:prstGeom>
          <a:noFill/>
        </p:spPr>
        <p:txBody>
          <a:bodyPr wrap="square" rtlCol="0">
            <a:spAutoFit/>
          </a:bodyPr>
          <a:lstStyle/>
          <a:p>
            <a:pPr marL="285750" indent="-285750">
              <a:lnSpc>
                <a:spcPct val="150000"/>
              </a:lnSpc>
              <a:buFont typeface="Wingdings" pitchFamily="2" charset="2"/>
              <a:buChar char="v"/>
            </a:pPr>
            <a:r>
              <a:rPr lang="en-US" dirty="0">
                <a:solidFill>
                  <a:schemeClr val="bg1">
                    <a:lumMod val="95000"/>
                    <a:lumOff val="5000"/>
                  </a:schemeClr>
                </a:solidFill>
              </a:rPr>
              <a:t>Signed January 2021</a:t>
            </a:r>
          </a:p>
          <a:p>
            <a:pPr>
              <a:lnSpc>
                <a:spcPct val="150000"/>
              </a:lnSpc>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“Tackling the Climate Crisis at Home and Abroad”</a:t>
            </a:r>
          </a:p>
          <a:p>
            <a:pPr>
              <a:lnSpc>
                <a:spcPct val="150000"/>
              </a:lnSpc>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Sec. 219 “Securing Environmental Justice and Spurring Economic Opportunity”</a:t>
            </a:r>
          </a:p>
          <a:p>
            <a:pPr marL="285750" indent="-285750">
              <a:lnSpc>
                <a:spcPct val="150000"/>
              </a:lnSpc>
              <a:buFont typeface="Wingdings" pitchFamily="2" charset="2"/>
              <a:buChar char="v"/>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Creation of White House Environmental Justice Advisory Council</a:t>
            </a:r>
          </a:p>
          <a:p>
            <a:pPr>
              <a:lnSpc>
                <a:spcPct val="150000"/>
              </a:lnSpc>
            </a:pPr>
            <a:endParaRPr lang="en-US" dirty="0">
              <a:solidFill>
                <a:schemeClr val="bg1">
                  <a:lumMod val="95000"/>
                  <a:lumOff val="5000"/>
                </a:schemeClr>
              </a:solidFill>
            </a:endParaRPr>
          </a:p>
          <a:p>
            <a:pPr marL="285750" indent="-285750">
              <a:lnSpc>
                <a:spcPct val="150000"/>
              </a:lnSpc>
              <a:buFont typeface="Wingdings" pitchFamily="2" charset="2"/>
              <a:buChar char="v"/>
            </a:pPr>
            <a:r>
              <a:rPr lang="en-US" dirty="0">
                <a:solidFill>
                  <a:schemeClr val="bg1">
                    <a:lumMod val="95000"/>
                    <a:lumOff val="5000"/>
                  </a:schemeClr>
                </a:solidFill>
              </a:rPr>
              <a:t>Environmental Justice mandate again for “every agency.”</a:t>
            </a:r>
          </a:p>
          <a:p>
            <a:pPr marL="285750" indent="-285750">
              <a:lnSpc>
                <a:spcPct val="150000"/>
              </a:lnSpc>
              <a:buFont typeface="Wingdings" pitchFamily="2" charset="2"/>
              <a:buChar char="v"/>
            </a:pPr>
            <a:endParaRPr lang="en-US" dirty="0">
              <a:solidFill>
                <a:schemeClr val="bg1">
                  <a:lumMod val="95000"/>
                  <a:lumOff val="5000"/>
                </a:schemeClr>
              </a:solidFill>
            </a:endParaRPr>
          </a:p>
        </p:txBody>
      </p:sp>
    </p:spTree>
    <p:extLst>
      <p:ext uri="{BB962C8B-B14F-4D97-AF65-F5344CB8AC3E}">
        <p14:creationId xmlns:p14="http://schemas.microsoft.com/office/powerpoint/2010/main" val="3430119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pic>
        <p:nvPicPr>
          <p:cNvPr id="1028" name="Picture 4" descr="Environmental Justice | CAUSE">
            <a:extLst>
              <a:ext uri="{FF2B5EF4-FFF2-40B4-BE49-F238E27FC236}">
                <a16:creationId xmlns:a16="http://schemas.microsoft.com/office/drawing/2014/main" id="{1FDD4FC7-13F1-874F-B3B2-46C1640026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423164" y="250053"/>
            <a:ext cx="4494667" cy="2997832"/>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Keystone Pipeline Is An Environmental Justice Issue &lt; MCAF">
            <a:extLst>
              <a:ext uri="{FF2B5EF4-FFF2-40B4-BE49-F238E27FC236}">
                <a16:creationId xmlns:a16="http://schemas.microsoft.com/office/drawing/2014/main" id="{4B0DE91E-E6B7-1D44-BB86-44DC6B0D7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0447" y="3429000"/>
            <a:ext cx="4027384" cy="2673350"/>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Michigan evaded the EPA on Flint. We can't let that happen elsewhere. - The  Washington Post">
            <a:extLst>
              <a:ext uri="{FF2B5EF4-FFF2-40B4-BE49-F238E27FC236}">
                <a16:creationId xmlns:a16="http://schemas.microsoft.com/office/drawing/2014/main" id="{2597CAB7-61B4-8E4A-B84B-A08E26996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679" y="2896972"/>
            <a:ext cx="4512986" cy="3065424"/>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7370F9F-4C7A-CE4C-BC70-F808BCB69B5A}"/>
              </a:ext>
            </a:extLst>
          </p:cNvPr>
          <p:cNvPicPr>
            <a:picLocks noChangeAspect="1" noChangeArrowheads="1"/>
          </p:cNvPicPr>
          <p:nvPr/>
        </p:nvPicPr>
        <p:blipFill>
          <a:blip r:embed="rId8"/>
          <a:srcRect/>
          <a:stretch/>
        </p:blipFill>
        <p:spPr bwMode="auto">
          <a:xfrm>
            <a:off x="127107" y="405397"/>
            <a:ext cx="4473423" cy="2702693"/>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Environmental Justice - The Aspen Institute">
            <a:extLst>
              <a:ext uri="{FF2B5EF4-FFF2-40B4-BE49-F238E27FC236}">
                <a16:creationId xmlns:a16="http://schemas.microsoft.com/office/drawing/2014/main" id="{9B48F7D3-1CD2-DC46-AB45-E0E73E47C34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95861" y="322245"/>
            <a:ext cx="4030834" cy="2275471"/>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Advocates at a protest in Medford say new Oregon OSHA rules won't protect farmworkers.">
            <a:extLst>
              <a:ext uri="{FF2B5EF4-FFF2-40B4-BE49-F238E27FC236}">
                <a16:creationId xmlns:a16="http://schemas.microsoft.com/office/drawing/2014/main" id="{C3ED33A1-8592-E54A-8447-12D3E87B67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7107" y="3279953"/>
            <a:ext cx="3885993" cy="2186441"/>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1FDF2D6-F755-7B40-93D4-918942A8A4B3}"/>
              </a:ext>
            </a:extLst>
          </p:cNvPr>
          <p:cNvSpPr txBox="1"/>
          <p:nvPr/>
        </p:nvSpPr>
        <p:spPr>
          <a:xfrm>
            <a:off x="7673554" y="6268050"/>
            <a:ext cx="4917440" cy="256480"/>
          </a:xfrm>
          <a:prstGeom prst="rect">
            <a:avLst/>
          </a:prstGeom>
          <a:noFill/>
        </p:spPr>
        <p:txBody>
          <a:bodyPr wrap="square" rtlCol="0">
            <a:spAutoFit/>
          </a:bodyPr>
          <a:lstStyle/>
          <a:p>
            <a:r>
              <a:rPr lang="en-US" sz="1600" i="1" baseline="-25000" dirty="0">
                <a:solidFill>
                  <a:schemeClr val="bg1">
                    <a:lumMod val="95000"/>
                    <a:lumOff val="5000"/>
                  </a:schemeClr>
                </a:solidFill>
              </a:rPr>
              <a:t>Source for all images are in a separate slide at the end of the presentation.</a:t>
            </a:r>
          </a:p>
        </p:txBody>
      </p:sp>
    </p:spTree>
    <p:extLst>
      <p:ext uri="{BB962C8B-B14F-4D97-AF65-F5344CB8AC3E}">
        <p14:creationId xmlns:p14="http://schemas.microsoft.com/office/powerpoint/2010/main" val="1211815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sp>
        <p:nvSpPr>
          <p:cNvPr id="9" name="TextBox 8">
            <a:extLst>
              <a:ext uri="{FF2B5EF4-FFF2-40B4-BE49-F238E27FC236}">
                <a16:creationId xmlns:a16="http://schemas.microsoft.com/office/drawing/2014/main" id="{A2BA17BD-E2AA-9847-8ACA-C063ED323D14}"/>
              </a:ext>
            </a:extLst>
          </p:cNvPr>
          <p:cNvSpPr txBox="1"/>
          <p:nvPr/>
        </p:nvSpPr>
        <p:spPr>
          <a:xfrm>
            <a:off x="338667" y="377113"/>
            <a:ext cx="5134776" cy="523220"/>
          </a:xfrm>
          <a:prstGeom prst="rect">
            <a:avLst/>
          </a:prstGeom>
          <a:noFill/>
        </p:spPr>
        <p:txBody>
          <a:bodyPr wrap="square" rtlCol="0">
            <a:spAutoFit/>
          </a:bodyPr>
          <a:lstStyle/>
          <a:p>
            <a:pPr algn="ctr"/>
            <a:r>
              <a:rPr lang="en-US" sz="2800" b="1" dirty="0">
                <a:solidFill>
                  <a:schemeClr val="bg1">
                    <a:lumMod val="95000"/>
                    <a:lumOff val="5000"/>
                  </a:schemeClr>
                </a:solidFill>
              </a:rPr>
              <a:t>Top-Down Government</a:t>
            </a:r>
          </a:p>
        </p:txBody>
      </p:sp>
      <p:graphicFrame>
        <p:nvGraphicFramePr>
          <p:cNvPr id="3" name="Diagram 2">
            <a:extLst>
              <a:ext uri="{FF2B5EF4-FFF2-40B4-BE49-F238E27FC236}">
                <a16:creationId xmlns:a16="http://schemas.microsoft.com/office/drawing/2014/main" id="{3E6956C1-0F86-194D-AA04-BD767A7AFE9A}"/>
              </a:ext>
            </a:extLst>
          </p:cNvPr>
          <p:cNvGraphicFramePr/>
          <p:nvPr>
            <p:extLst>
              <p:ext uri="{D42A27DB-BD31-4B8C-83A1-F6EECF244321}">
                <p14:modId xmlns:p14="http://schemas.microsoft.com/office/powerpoint/2010/main" val="500848840"/>
              </p:ext>
            </p:extLst>
          </p:nvPr>
        </p:nvGraphicFramePr>
        <p:xfrm>
          <a:off x="1764221" y="49683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1276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graphicFrame>
        <p:nvGraphicFramePr>
          <p:cNvPr id="3" name="Diagram 2">
            <a:extLst>
              <a:ext uri="{FF2B5EF4-FFF2-40B4-BE49-F238E27FC236}">
                <a16:creationId xmlns:a16="http://schemas.microsoft.com/office/drawing/2014/main" id="{3E6956C1-0F86-194D-AA04-BD767A7AFE9A}"/>
              </a:ext>
            </a:extLst>
          </p:cNvPr>
          <p:cNvGraphicFramePr/>
          <p:nvPr>
            <p:extLst>
              <p:ext uri="{D42A27DB-BD31-4B8C-83A1-F6EECF244321}">
                <p14:modId xmlns:p14="http://schemas.microsoft.com/office/powerpoint/2010/main" val="1968240338"/>
              </p:ext>
            </p:extLst>
          </p:nvPr>
        </p:nvGraphicFramePr>
        <p:xfrm>
          <a:off x="6963939" y="308496"/>
          <a:ext cx="4361786" cy="2370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Regulatory jurisdiction">
            <a:extLst>
              <a:ext uri="{FF2B5EF4-FFF2-40B4-BE49-F238E27FC236}">
                <a16:creationId xmlns:a16="http://schemas.microsoft.com/office/drawing/2014/main" id="{62E83147-ECF0-2A46-89C5-04B2D4E137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672" y="410329"/>
            <a:ext cx="5831968" cy="3745299"/>
          </a:xfrm>
          <a:prstGeom prst="rect">
            <a:avLst/>
          </a:prstGeom>
          <a:ln w="3175">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AD4A8E-80DE-F64E-84E2-E72215494108}"/>
              </a:ext>
            </a:extLst>
          </p:cNvPr>
          <p:cNvSpPr txBox="1"/>
          <p:nvPr/>
        </p:nvSpPr>
        <p:spPr>
          <a:xfrm>
            <a:off x="249672" y="4155627"/>
            <a:ext cx="5831968" cy="771722"/>
          </a:xfrm>
          <a:prstGeom prst="rect">
            <a:avLst/>
          </a:prstGeom>
          <a:noFill/>
        </p:spPr>
        <p:txBody>
          <a:bodyPr wrap="square" rtlCol="0">
            <a:spAutoFit/>
          </a:bodyPr>
          <a:lstStyle/>
          <a:p>
            <a:r>
              <a:rPr lang="en-US" sz="1200" i="1" baseline="-25000" dirty="0">
                <a:solidFill>
                  <a:schemeClr val="bg1">
                    <a:lumMod val="95000"/>
                    <a:lumOff val="5000"/>
                  </a:schemeClr>
                </a:solidFill>
              </a:rPr>
              <a:t>source: https://</a:t>
            </a:r>
            <a:r>
              <a:rPr lang="en-US" sz="1200" i="1" baseline="-25000" dirty="0" err="1">
                <a:solidFill>
                  <a:schemeClr val="bg1">
                    <a:lumMod val="95000"/>
                    <a:lumOff val="5000"/>
                  </a:schemeClr>
                </a:solidFill>
              </a:rPr>
              <a:t>www.nwp.usace.army.mil</a:t>
            </a:r>
            <a:r>
              <a:rPr lang="en-US" sz="1200" i="1" baseline="-25000" dirty="0">
                <a:solidFill>
                  <a:schemeClr val="bg1">
                    <a:lumMod val="95000"/>
                    <a:lumOff val="5000"/>
                  </a:schemeClr>
                </a:solidFill>
              </a:rPr>
              <a:t>/portals/24/</a:t>
            </a:r>
            <a:r>
              <a:rPr lang="en-US" sz="1200" i="1" baseline="-25000" dirty="0" err="1">
                <a:solidFill>
                  <a:schemeClr val="bg1">
                    <a:lumMod val="95000"/>
                    <a:lumOff val="5000"/>
                  </a:schemeClr>
                </a:solidFill>
              </a:rPr>
              <a:t>siteimages</a:t>
            </a:r>
            <a:r>
              <a:rPr lang="en-US" sz="1200" i="1" baseline="-25000" dirty="0">
                <a:solidFill>
                  <a:schemeClr val="bg1">
                    <a:lumMod val="95000"/>
                    <a:lumOff val="5000"/>
                  </a:schemeClr>
                </a:solidFill>
              </a:rPr>
              <a:t>/regulatory/</a:t>
            </a:r>
            <a:r>
              <a:rPr lang="en-US" sz="1200" i="1" baseline="-25000" dirty="0" err="1">
                <a:solidFill>
                  <a:schemeClr val="bg1">
                    <a:lumMod val="95000"/>
                    <a:lumOff val="5000"/>
                  </a:schemeClr>
                </a:solidFill>
              </a:rPr>
              <a:t>Corps_Regulatory_Jurisdiction.jpg</a:t>
            </a:r>
            <a:endParaRPr lang="en-US" sz="1200" i="1" baseline="-25000" dirty="0">
              <a:solidFill>
                <a:schemeClr val="bg1">
                  <a:lumMod val="95000"/>
                  <a:lumOff val="5000"/>
                </a:schemeClr>
              </a:solidFill>
            </a:endParaRPr>
          </a:p>
        </p:txBody>
      </p:sp>
      <p:pic>
        <p:nvPicPr>
          <p:cNvPr id="4098" name="Picture 2" descr="Clean Water Act: Major Rule Change Alert | The Wetlands Conservancy">
            <a:extLst>
              <a:ext uri="{FF2B5EF4-FFF2-40B4-BE49-F238E27FC236}">
                <a16:creationId xmlns:a16="http://schemas.microsoft.com/office/drawing/2014/main" id="{5984B9BB-1A63-7F4B-8316-8B89E3E0F8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00863" y="2960031"/>
            <a:ext cx="5952470" cy="3238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C8DF2B5-5252-9149-8801-A5C3F118321A}"/>
              </a:ext>
            </a:extLst>
          </p:cNvPr>
          <p:cNvSpPr txBox="1"/>
          <p:nvPr/>
        </p:nvSpPr>
        <p:spPr>
          <a:xfrm>
            <a:off x="5724652" y="6232227"/>
            <a:ext cx="6625783" cy="215444"/>
          </a:xfrm>
          <a:prstGeom prst="rect">
            <a:avLst/>
          </a:prstGeom>
          <a:noFill/>
        </p:spPr>
        <p:txBody>
          <a:bodyPr wrap="square" rtlCol="0">
            <a:spAutoFit/>
          </a:bodyPr>
          <a:lstStyle/>
          <a:p>
            <a:r>
              <a:rPr lang="en-US" sz="1200" i="1" baseline="-25000" dirty="0">
                <a:solidFill>
                  <a:schemeClr val="bg1">
                    <a:lumMod val="95000"/>
                    <a:lumOff val="5000"/>
                  </a:schemeClr>
                </a:solidFill>
              </a:rPr>
              <a:t>source: http://</a:t>
            </a:r>
            <a:r>
              <a:rPr lang="en-US" sz="1200" i="1" baseline="-25000" dirty="0" err="1">
                <a:solidFill>
                  <a:schemeClr val="bg1">
                    <a:lumMod val="95000"/>
                    <a:lumOff val="5000"/>
                  </a:schemeClr>
                </a:solidFill>
              </a:rPr>
              <a:t>wetlandsconservancy.org</a:t>
            </a:r>
            <a:r>
              <a:rPr lang="en-US" sz="1200" i="1" baseline="-25000" dirty="0">
                <a:solidFill>
                  <a:schemeClr val="bg1">
                    <a:lumMod val="95000"/>
                    <a:lumOff val="5000"/>
                  </a:schemeClr>
                </a:solidFill>
              </a:rPr>
              <a:t>/wp-content/uploads/2020/06/Federal-InfoGraphic-scaled-e1593100401263.jpg</a:t>
            </a:r>
          </a:p>
        </p:txBody>
      </p:sp>
    </p:spTree>
    <p:extLst>
      <p:ext uri="{BB962C8B-B14F-4D97-AF65-F5344CB8AC3E}">
        <p14:creationId xmlns:p14="http://schemas.microsoft.com/office/powerpoint/2010/main" val="260723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B596-9D38-1149-BEF6-9678CC62F2A9}"/>
              </a:ext>
            </a:extLst>
          </p:cNvPr>
          <p:cNvSpPr txBox="1">
            <a:spLocks/>
          </p:cNvSpPr>
          <p:nvPr/>
        </p:nvSpPr>
        <p:spPr>
          <a:xfrm>
            <a:off x="338667" y="5917137"/>
            <a:ext cx="7714388" cy="563750"/>
          </a:xfrm>
          <a:prstGeom prst="rect">
            <a:avLst/>
          </a:prstGeom>
        </p:spPr>
        <p:txBody>
          <a:bodyPr vert="horz" lIns="91440" tIns="45720" rIns="91440" bIns="45720" rtlCol="0" anchor="b">
            <a:normAutofit/>
          </a:bodyPr>
          <a:lstStyle>
            <a:defPPr>
              <a:defRPr lang="en-US"/>
            </a:defPPr>
            <a:lvl1pPr>
              <a:lnSpc>
                <a:spcPct val="120000"/>
              </a:lnSpc>
              <a:spcBef>
                <a:spcPct val="0"/>
              </a:spcBef>
              <a:buNone/>
              <a:defRPr sz="2800" b="1" cap="all" spc="600" baseline="0">
                <a:solidFill>
                  <a:schemeClr val="tx1">
                    <a:lumMod val="75000"/>
                  </a:schemeClr>
                </a:solidFill>
                <a:latin typeface="+mj-lt"/>
                <a:ea typeface="+mj-ea"/>
                <a:cs typeface="+mj-cs"/>
              </a:defRPr>
            </a:lvl1pPr>
          </a:lstStyle>
          <a:p>
            <a:r>
              <a:rPr lang="en-US" dirty="0"/>
              <a:t>Background</a:t>
            </a:r>
          </a:p>
        </p:txBody>
      </p:sp>
      <p:sp>
        <p:nvSpPr>
          <p:cNvPr id="9" name="TextBox 8">
            <a:extLst>
              <a:ext uri="{FF2B5EF4-FFF2-40B4-BE49-F238E27FC236}">
                <a16:creationId xmlns:a16="http://schemas.microsoft.com/office/drawing/2014/main" id="{A2BA17BD-E2AA-9847-8ACA-C063ED323D14}"/>
              </a:ext>
            </a:extLst>
          </p:cNvPr>
          <p:cNvSpPr txBox="1"/>
          <p:nvPr/>
        </p:nvSpPr>
        <p:spPr>
          <a:xfrm>
            <a:off x="338667" y="377113"/>
            <a:ext cx="6038070" cy="523220"/>
          </a:xfrm>
          <a:prstGeom prst="rect">
            <a:avLst/>
          </a:prstGeom>
          <a:noFill/>
        </p:spPr>
        <p:txBody>
          <a:bodyPr wrap="square" rtlCol="0">
            <a:spAutoFit/>
          </a:bodyPr>
          <a:lstStyle/>
          <a:p>
            <a:pPr algn="ctr"/>
            <a:r>
              <a:rPr lang="en-US" sz="2800" b="1" dirty="0">
                <a:solidFill>
                  <a:schemeClr val="bg1">
                    <a:lumMod val="95000"/>
                    <a:lumOff val="5000"/>
                  </a:schemeClr>
                </a:solidFill>
              </a:rPr>
              <a:t>Inserting Communities in Government</a:t>
            </a:r>
          </a:p>
        </p:txBody>
      </p:sp>
      <p:graphicFrame>
        <p:nvGraphicFramePr>
          <p:cNvPr id="4" name="Diagram 3">
            <a:extLst>
              <a:ext uri="{FF2B5EF4-FFF2-40B4-BE49-F238E27FC236}">
                <a16:creationId xmlns:a16="http://schemas.microsoft.com/office/drawing/2014/main" id="{8DF73E60-B98F-2444-AAF1-189F5A96B289}"/>
              </a:ext>
            </a:extLst>
          </p:cNvPr>
          <p:cNvGraphicFramePr/>
          <p:nvPr>
            <p:extLst>
              <p:ext uri="{D42A27DB-BD31-4B8C-83A1-F6EECF244321}">
                <p14:modId xmlns:p14="http://schemas.microsoft.com/office/powerpoint/2010/main" val="932859915"/>
              </p:ext>
            </p:extLst>
          </p:nvPr>
        </p:nvGraphicFramePr>
        <p:xfrm>
          <a:off x="3908927" y="719666"/>
          <a:ext cx="8519694" cy="5197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icture containing text&#10;&#10;Description automatically generated">
            <a:extLst>
              <a:ext uri="{FF2B5EF4-FFF2-40B4-BE49-F238E27FC236}">
                <a16:creationId xmlns:a16="http://schemas.microsoft.com/office/drawing/2014/main" id="{1CBBB6CA-DCE4-6642-A3C2-F6D2E187638D}"/>
              </a:ext>
            </a:extLst>
          </p:cNvPr>
          <p:cNvPicPr>
            <a:picLocks noChangeAspect="1"/>
          </p:cNvPicPr>
          <p:nvPr/>
        </p:nvPicPr>
        <p:blipFill>
          <a:blip r:embed="rId8"/>
          <a:stretch>
            <a:fillRect/>
          </a:stretch>
        </p:blipFill>
        <p:spPr>
          <a:xfrm>
            <a:off x="2081466" y="1108962"/>
            <a:ext cx="3136232" cy="4664140"/>
          </a:xfrm>
          <a:prstGeom prst="rect">
            <a:avLst/>
          </a:prstGeom>
        </p:spPr>
      </p:pic>
      <p:sp>
        <p:nvSpPr>
          <p:cNvPr id="7" name="TextBox 6">
            <a:extLst>
              <a:ext uri="{FF2B5EF4-FFF2-40B4-BE49-F238E27FC236}">
                <a16:creationId xmlns:a16="http://schemas.microsoft.com/office/drawing/2014/main" id="{454D46BD-27AD-7240-9006-24EF1E2EA7BC}"/>
              </a:ext>
            </a:extLst>
          </p:cNvPr>
          <p:cNvSpPr txBox="1"/>
          <p:nvPr/>
        </p:nvSpPr>
        <p:spPr>
          <a:xfrm>
            <a:off x="360950" y="4647833"/>
            <a:ext cx="1720516" cy="1077218"/>
          </a:xfrm>
          <a:prstGeom prst="rect">
            <a:avLst/>
          </a:prstGeom>
          <a:noFill/>
        </p:spPr>
        <p:txBody>
          <a:bodyPr wrap="square" rtlCol="0">
            <a:spAutoFit/>
          </a:bodyPr>
          <a:lstStyle/>
          <a:p>
            <a:r>
              <a:rPr lang="en-US" sz="1200" i="1" baseline="-25000" dirty="0">
                <a:solidFill>
                  <a:schemeClr val="bg1">
                    <a:lumMod val="95000"/>
                    <a:lumOff val="5000"/>
                  </a:schemeClr>
                </a:solidFill>
              </a:rPr>
              <a:t>source: https://</a:t>
            </a:r>
            <a:r>
              <a:rPr lang="en-US" sz="1200" i="1" baseline="-25000" dirty="0" err="1">
                <a:solidFill>
                  <a:schemeClr val="bg1">
                    <a:lumMod val="95000"/>
                    <a:lumOff val="5000"/>
                  </a:schemeClr>
                </a:solidFill>
              </a:rPr>
              <a:t>mitpress.mit.edu</a:t>
            </a:r>
            <a:r>
              <a:rPr lang="en-US" sz="1200" i="1" baseline="-25000" dirty="0">
                <a:solidFill>
                  <a:schemeClr val="bg1">
                    <a:lumMod val="95000"/>
                    <a:lumOff val="5000"/>
                  </a:schemeClr>
                </a:solidFill>
              </a:rPr>
              <a:t>/sites/default/files/styles/</a:t>
            </a:r>
            <a:r>
              <a:rPr lang="en-US" sz="1200" i="1" baseline="-25000" dirty="0" err="1">
                <a:solidFill>
                  <a:schemeClr val="bg1">
                    <a:lumMod val="95000"/>
                    <a:lumOff val="5000"/>
                  </a:schemeClr>
                </a:solidFill>
              </a:rPr>
              <a:t>large_book_cover</a:t>
            </a:r>
            <a:r>
              <a:rPr lang="en-US" sz="1200" i="1" baseline="-25000" dirty="0">
                <a:solidFill>
                  <a:schemeClr val="bg1">
                    <a:lumMod val="95000"/>
                    <a:lumOff val="5000"/>
                  </a:schemeClr>
                </a:solidFill>
              </a:rPr>
              <a:t>/http/mitp-content-server.mit.edu%3A18180/books/covers/cover/%3Fcollid%3Dbooks_covers_0%26isbn%3D9780262537742%26type%3D.jpg?itok=7gzYlelc</a:t>
            </a:r>
          </a:p>
        </p:txBody>
      </p:sp>
    </p:spTree>
    <p:extLst>
      <p:ext uri="{BB962C8B-B14F-4D97-AF65-F5344CB8AC3E}">
        <p14:creationId xmlns:p14="http://schemas.microsoft.com/office/powerpoint/2010/main" val="3291276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PortalVTI">
  <a:themeElements>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themeOverride>
</file>

<file path=ppt/theme/themeOverride2.xml><?xml version="1.0" encoding="utf-8"?>
<a:themeOverride xmlns:a="http://schemas.openxmlformats.org/drawingml/2006/main">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themeOverride>
</file>

<file path=ppt/theme/themeOverride3.xml><?xml version="1.0" encoding="utf-8"?>
<a:themeOverride xmlns:a="http://schemas.openxmlformats.org/drawingml/2006/main">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themeOverride>
</file>

<file path=ppt/theme/themeOverride4.xml><?xml version="1.0" encoding="utf-8"?>
<a:themeOverride xmlns:a="http://schemas.openxmlformats.org/drawingml/2006/main">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themeOverride>
</file>

<file path=ppt/theme/themeOverride5.xml><?xml version="1.0" encoding="utf-8"?>
<a:themeOverride xmlns:a="http://schemas.openxmlformats.org/drawingml/2006/main">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themeOverride>
</file>

<file path=ppt/theme/themeOverride6.xml><?xml version="1.0" encoding="utf-8"?>
<a:themeOverride xmlns:a="http://schemas.openxmlformats.org/drawingml/2006/main">
  <a:clrScheme name="AnalogousFromLightSeedRightStep">
    <a:dk1>
      <a:srgbClr val="000000"/>
    </a:dk1>
    <a:lt1>
      <a:srgbClr val="FFFFFF"/>
    </a:lt1>
    <a:dk2>
      <a:srgbClr val="3C3122"/>
    </a:dk2>
    <a:lt2>
      <a:srgbClr val="E2E7E8"/>
    </a:lt2>
    <a:accent1>
      <a:srgbClr val="C3988F"/>
    </a:accent1>
    <a:accent2>
      <a:srgbClr val="B79D7A"/>
    </a:accent2>
    <a:accent3>
      <a:srgbClr val="A6A67D"/>
    </a:accent3>
    <a:accent4>
      <a:srgbClr val="95AB75"/>
    </a:accent4>
    <a:accent5>
      <a:srgbClr val="8AAD83"/>
    </a:accent5>
    <a:accent6>
      <a:srgbClr val="77AF85"/>
    </a:accent6>
    <a:hlink>
      <a:srgbClr val="5A8B95"/>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
  <TotalTime>2546</TotalTime>
  <Words>4137</Words>
  <Application>Microsoft Macintosh PowerPoint</Application>
  <PresentationFormat>Widescreen</PresentationFormat>
  <Paragraphs>239</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Trade Gothic Next Cond</vt:lpstr>
      <vt:lpstr>Trade Gothic Next Light</vt:lpstr>
      <vt:lpstr>Wingdings</vt:lpstr>
      <vt:lpstr>PortalVTI</vt:lpstr>
      <vt:lpstr>Stewardship Governance Model Analysis for Pesticides Management: Assessing Potential Pesticides Exposure to Communities</vt:lpstr>
      <vt:lpstr>Presentation OUTLINE</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questions</vt:lpstr>
      <vt:lpstr>PowerPoint Presentation</vt:lpstr>
      <vt:lpstr>Goals and objectives</vt:lpstr>
      <vt:lpstr>PowerPoint Presentation</vt:lpstr>
      <vt:lpstr>Methodology</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Stewardship Governance Model Analysis for Pesticides Management: Community risks and impact</dc:title>
  <dc:creator>Hartman, Chamille</dc:creator>
  <cp:lastModifiedBy>Hartman, Chamille</cp:lastModifiedBy>
  <cp:revision>9</cp:revision>
  <dcterms:created xsi:type="dcterms:W3CDTF">2021-05-01T02:05:21Z</dcterms:created>
  <dcterms:modified xsi:type="dcterms:W3CDTF">2021-05-03T13:12:25Z</dcterms:modified>
</cp:coreProperties>
</file>