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58" r:id="rId3"/>
    <p:sldId id="303" r:id="rId4"/>
    <p:sldId id="287" r:id="rId5"/>
    <p:sldId id="288" r:id="rId6"/>
    <p:sldId id="289" r:id="rId7"/>
    <p:sldId id="267" r:id="rId8"/>
    <p:sldId id="268" r:id="rId9"/>
    <p:sldId id="284" r:id="rId10"/>
    <p:sldId id="261" r:id="rId11"/>
    <p:sldId id="270" r:id="rId12"/>
    <p:sldId id="269" r:id="rId13"/>
    <p:sldId id="271" r:id="rId14"/>
    <p:sldId id="286" r:id="rId15"/>
    <p:sldId id="285" r:id="rId16"/>
    <p:sldId id="272" r:id="rId17"/>
    <p:sldId id="290" r:id="rId18"/>
    <p:sldId id="273" r:id="rId19"/>
    <p:sldId id="291" r:id="rId20"/>
    <p:sldId id="274" r:id="rId21"/>
    <p:sldId id="292" r:id="rId22"/>
    <p:sldId id="275" r:id="rId23"/>
    <p:sldId id="293" r:id="rId24"/>
    <p:sldId id="276" r:id="rId25"/>
    <p:sldId id="294" r:id="rId26"/>
    <p:sldId id="277" r:id="rId27"/>
    <p:sldId id="295" r:id="rId28"/>
    <p:sldId id="279" r:id="rId29"/>
    <p:sldId id="296" r:id="rId30"/>
    <p:sldId id="278" r:id="rId31"/>
    <p:sldId id="297" r:id="rId32"/>
    <p:sldId id="280" r:id="rId33"/>
    <p:sldId id="299" r:id="rId34"/>
    <p:sldId id="298" r:id="rId35"/>
    <p:sldId id="281" r:id="rId36"/>
    <p:sldId id="282" r:id="rId37"/>
    <p:sldId id="300" r:id="rId38"/>
    <p:sldId id="301" r:id="rId39"/>
    <p:sldId id="304" r:id="rId40"/>
    <p:sldId id="28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7296" userDrawn="1">
          <p15:clr>
            <a:srgbClr val="A4A3A4"/>
          </p15:clr>
        </p15:guide>
        <p15:guide id="7" orient="horz" pos="288" userDrawn="1">
          <p15:clr>
            <a:srgbClr val="A4A3A4"/>
          </p15:clr>
        </p15:guide>
        <p15:guide id="10" pos="3840" userDrawn="1">
          <p15:clr>
            <a:srgbClr val="A4A3A4"/>
          </p15:clr>
        </p15:guide>
        <p15:guide id="11" orient="horz" pos="4176" userDrawn="1">
          <p15:clr>
            <a:srgbClr val="A4A3A4"/>
          </p15:clr>
        </p15:guide>
        <p15:guide id="12" orient="horz"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3" autoAdjust="0"/>
    <p:restoredTop sz="87319" autoAdjust="0"/>
  </p:normalViewPr>
  <p:slideViewPr>
    <p:cSldViewPr snapToGrid="0" showGuides="1">
      <p:cViewPr varScale="1">
        <p:scale>
          <a:sx n="74" d="100"/>
          <a:sy n="74" d="100"/>
        </p:scale>
        <p:origin x="72" y="246"/>
      </p:cViewPr>
      <p:guideLst>
        <p:guide pos="7296"/>
        <p:guide orient="horz" pos="288"/>
        <p:guide pos="3840"/>
        <p:guide orient="horz" pos="4176"/>
        <p:guide orient="horz" pos="230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mhartnett\Dropbox\PSU\GEO_596A\2012_Fulton_election\small-charts-for-powerpoin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wmhartnett\Dropbox\PSU\GEO_596A\race_and_ethnicity\citywide-racial-summary.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wmhartnett\Dropbox\PSU\GEO_596A\fulton_county_income_by_rac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wmhartnett\Dropbox\PSU\GEO_596A\income\fulton_county_income_by_rac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wmhartnett\Dropbox\PSU\GEO_596A\fulton_county_income_by_race.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wmhartnett\Dropbox\PSU\GEO_596A\income\fulton_county_income_by_race.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mhartnett\Dropbox\PSU\GEO_596A\2012_Fulton_election\small-charts-for-powerpoin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mhartnett\Dropbox\PSU\GEO_596A\2012_Fulton_election\small-charts-for-powerpoin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mhartnett\Dropbox\PSU\GEO_596A\race_and_ethnicity\powerpoint-race-char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wmhartnett\Dropbox\PSU\GEO_596A\race_and_ethnicity\powerpoint-race-char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wmhartnett\Dropbox\PSU\GEO_596A\race_and_ethnicity\powerpoint-race-char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wmhartnett\Dropbox\PSU\GEO_596A\race_and_ethnicity\citywide-racial-summary.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8.xml.rels><?xml version="1.0" encoding="UTF-8" standalone="yes"?>
<Relationships xmlns="http://schemas.openxmlformats.org/package/2006/relationships"><Relationship Id="rId3" Type="http://schemas.openxmlformats.org/officeDocument/2006/relationships/oleObject" Target="file:///C:\Users\wmhartnett\Dropbox\PSU\GEO_596A\race_and_ethnicity\citywide-racial-summary.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wmhartnett\Dropbox\PSU\GEO_596A\race_and_ethnicity\citywide-racial-summary.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Sheet1!$A$7</c:f>
              <c:strCache>
                <c:ptCount val="1"/>
                <c:pt idx="0">
                  <c:v>Countywide</c:v>
                </c:pt>
              </c:strCache>
            </c:strRef>
          </c:tx>
          <c:spPr>
            <a:solidFill>
              <a:schemeClr val="accent1"/>
            </a:solidFill>
            <a:ln>
              <a:noFill/>
            </a:ln>
            <a:effectLst/>
          </c:spPr>
          <c:invertIfNegative val="0"/>
          <c:dPt>
            <c:idx val="0"/>
            <c:invertIfNegative val="0"/>
            <c:bubble3D val="0"/>
            <c:spPr>
              <a:solidFill>
                <a:srgbClr val="A50F15"/>
              </a:solidFill>
              <a:ln>
                <a:noFill/>
              </a:ln>
              <a:effectLst/>
            </c:spPr>
          </c:dPt>
          <c:dPt>
            <c:idx val="1"/>
            <c:invertIfNegative val="0"/>
            <c:bubble3D val="0"/>
            <c:spPr>
              <a:solidFill>
                <a:srgbClr val="08519C"/>
              </a:solidFill>
              <a:ln>
                <a:noFill/>
              </a:ln>
              <a:effectLst/>
            </c:spPr>
          </c:dPt>
          <c:cat>
            <c:strRef>
              <c:f>Sheet1!$B$6:$C$6</c:f>
              <c:strCache>
                <c:ptCount val="2"/>
                <c:pt idx="0">
                  <c:v>Romney</c:v>
                </c:pt>
                <c:pt idx="1">
                  <c:v>Obama</c:v>
                </c:pt>
              </c:strCache>
            </c:strRef>
          </c:cat>
          <c:val>
            <c:numRef>
              <c:f>Sheet1!$B$7:$C$7</c:f>
              <c:numCache>
                <c:formatCode>0%</c:formatCode>
                <c:ptCount val="2"/>
                <c:pt idx="0">
                  <c:v>0.34399999999999997</c:v>
                </c:pt>
                <c:pt idx="1">
                  <c:v>0.64100000000000001</c:v>
                </c:pt>
              </c:numCache>
            </c:numRef>
          </c:val>
        </c:ser>
        <c:dLbls>
          <c:showLegendKey val="0"/>
          <c:showVal val="0"/>
          <c:showCatName val="0"/>
          <c:showSerName val="0"/>
          <c:showPercent val="0"/>
          <c:showBubbleSize val="0"/>
        </c:dLbls>
        <c:gapWidth val="0"/>
        <c:axId val="367597696"/>
        <c:axId val="367598480"/>
      </c:barChart>
      <c:catAx>
        <c:axId val="367597696"/>
        <c:scaling>
          <c:orientation val="minMax"/>
        </c:scaling>
        <c:delete val="1"/>
        <c:axPos val="l"/>
        <c:numFmt formatCode="General" sourceLinked="1"/>
        <c:majorTickMark val="none"/>
        <c:minorTickMark val="none"/>
        <c:tickLblPos val="nextTo"/>
        <c:crossAx val="367598480"/>
        <c:crosses val="autoZero"/>
        <c:auto val="1"/>
        <c:lblAlgn val="ctr"/>
        <c:lblOffset val="100"/>
        <c:noMultiLvlLbl val="0"/>
      </c:catAx>
      <c:valAx>
        <c:axId val="367598480"/>
        <c:scaling>
          <c:orientation val="minMax"/>
        </c:scaling>
        <c:delete val="1"/>
        <c:axPos val="b"/>
        <c:numFmt formatCode="0%" sourceLinked="1"/>
        <c:majorTickMark val="none"/>
        <c:minorTickMark val="none"/>
        <c:tickLblPos val="nextTo"/>
        <c:crossAx val="367597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42095385745176"/>
          <c:y val="5.7042066989332757E-2"/>
          <c:w val="0.84576557463995761"/>
          <c:h val="0.82944207662115632"/>
        </c:manualLayout>
      </c:layout>
      <c:lineChart>
        <c:grouping val="standard"/>
        <c:varyColors val="0"/>
        <c:ser>
          <c:idx val="0"/>
          <c:order val="0"/>
          <c:tx>
            <c:strRef>
              <c:f>Sheet1!$A$30</c:f>
              <c:strCache>
                <c:ptCount val="1"/>
                <c:pt idx="0">
                  <c:v>White</c:v>
                </c:pt>
              </c:strCache>
            </c:strRef>
          </c:tx>
          <c:spPr>
            <a:ln w="28575" cap="rnd">
              <a:solidFill>
                <a:schemeClr val="bg1">
                  <a:lumMod val="75000"/>
                </a:schemeClr>
              </a:solidFill>
              <a:round/>
            </a:ln>
            <a:effectLst/>
          </c:spPr>
          <c:marker>
            <c:symbol val="square"/>
            <c:size val="5"/>
            <c:spPr>
              <a:solidFill>
                <a:schemeClr val="bg1">
                  <a:lumMod val="75000"/>
                </a:schemeClr>
              </a:solidFill>
              <a:ln w="9525">
                <a:noFill/>
              </a:ln>
              <a:effectLst/>
            </c:spPr>
          </c:marker>
          <c:cat>
            <c:strRef>
              <c:f>Sheet1!$B$28:$G$28</c:f>
              <c:strCache>
                <c:ptCount val="6"/>
                <c:pt idx="0">
                  <c:v>2009</c:v>
                </c:pt>
                <c:pt idx="1">
                  <c:v>2010</c:v>
                </c:pt>
                <c:pt idx="2">
                  <c:v>2011</c:v>
                </c:pt>
                <c:pt idx="3">
                  <c:v>2012</c:v>
                </c:pt>
                <c:pt idx="4">
                  <c:v>2013</c:v>
                </c:pt>
                <c:pt idx="5">
                  <c:v>2014</c:v>
                </c:pt>
              </c:strCache>
            </c:strRef>
          </c:cat>
          <c:val>
            <c:numRef>
              <c:f>Sheet1!$B$30:$G$30</c:f>
              <c:numCache>
                <c:formatCode>0.0%</c:formatCode>
                <c:ptCount val="6"/>
                <c:pt idx="0">
                  <c:v>0.68647618596723792</c:v>
                </c:pt>
                <c:pt idx="1">
                  <c:v>0.64154537247043797</c:v>
                </c:pt>
                <c:pt idx="2">
                  <c:v>0.62516169368747843</c:v>
                </c:pt>
                <c:pt idx="3">
                  <c:v>0.61270249746878169</c:v>
                </c:pt>
                <c:pt idx="4">
                  <c:v>0.58117286507081922</c:v>
                </c:pt>
                <c:pt idx="5">
                  <c:v>0.57403533712428922</c:v>
                </c:pt>
              </c:numCache>
            </c:numRef>
          </c:val>
          <c:smooth val="0"/>
        </c:ser>
        <c:ser>
          <c:idx val="1"/>
          <c:order val="1"/>
          <c:tx>
            <c:strRef>
              <c:f>Sheet1!$A$31</c:f>
              <c:strCache>
                <c:ptCount val="1"/>
                <c:pt idx="0">
                  <c:v>Black</c:v>
                </c:pt>
              </c:strCache>
            </c:strRef>
          </c:tx>
          <c:spPr>
            <a:ln w="28575" cap="rnd">
              <a:solidFill>
                <a:schemeClr val="bg1">
                  <a:lumMod val="75000"/>
                </a:schemeClr>
              </a:solidFill>
              <a:round/>
            </a:ln>
            <a:effectLst/>
          </c:spPr>
          <c:marker>
            <c:symbol val="square"/>
            <c:size val="5"/>
            <c:spPr>
              <a:solidFill>
                <a:schemeClr val="bg1">
                  <a:lumMod val="75000"/>
                </a:schemeClr>
              </a:solidFill>
              <a:ln w="9525">
                <a:noFill/>
              </a:ln>
              <a:effectLst/>
            </c:spPr>
          </c:marker>
          <c:cat>
            <c:strRef>
              <c:f>Sheet1!$B$28:$G$28</c:f>
              <c:strCache>
                <c:ptCount val="6"/>
                <c:pt idx="0">
                  <c:v>2009</c:v>
                </c:pt>
                <c:pt idx="1">
                  <c:v>2010</c:v>
                </c:pt>
                <c:pt idx="2">
                  <c:v>2011</c:v>
                </c:pt>
                <c:pt idx="3">
                  <c:v>2012</c:v>
                </c:pt>
                <c:pt idx="4">
                  <c:v>2013</c:v>
                </c:pt>
                <c:pt idx="5">
                  <c:v>2014</c:v>
                </c:pt>
              </c:strCache>
            </c:strRef>
          </c:cat>
          <c:val>
            <c:numRef>
              <c:f>Sheet1!$B$31:$G$31</c:f>
              <c:numCache>
                <c:formatCode>0.0%</c:formatCode>
                <c:ptCount val="6"/>
                <c:pt idx="0">
                  <c:v>0.11960278382728909</c:v>
                </c:pt>
                <c:pt idx="1">
                  <c:v>0.16996234558386364</c:v>
                </c:pt>
                <c:pt idx="2">
                  <c:v>0.18531174542945844</c:v>
                </c:pt>
                <c:pt idx="3">
                  <c:v>0.18148835639554506</c:v>
                </c:pt>
                <c:pt idx="4">
                  <c:v>0.2026940279963555</c:v>
                </c:pt>
                <c:pt idx="5">
                  <c:v>0.21303818034118602</c:v>
                </c:pt>
              </c:numCache>
            </c:numRef>
          </c:val>
          <c:smooth val="0"/>
        </c:ser>
        <c:ser>
          <c:idx val="2"/>
          <c:order val="2"/>
          <c:tx>
            <c:strRef>
              <c:f>Sheet1!$A$32</c:f>
              <c:strCache>
                <c:ptCount val="1"/>
                <c:pt idx="0">
                  <c:v>Asian</c:v>
                </c:pt>
              </c:strCache>
            </c:strRef>
          </c:tx>
          <c:spPr>
            <a:ln w="28575" cap="rnd">
              <a:solidFill>
                <a:schemeClr val="bg1">
                  <a:lumMod val="75000"/>
                </a:schemeClr>
              </a:solidFill>
              <a:round/>
            </a:ln>
            <a:effectLst/>
          </c:spPr>
          <c:marker>
            <c:symbol val="square"/>
            <c:size val="5"/>
            <c:spPr>
              <a:solidFill>
                <a:schemeClr val="bg1">
                  <a:lumMod val="75000"/>
                </a:schemeClr>
              </a:solidFill>
              <a:ln w="9525">
                <a:noFill/>
              </a:ln>
              <a:effectLst/>
            </c:spPr>
          </c:marker>
          <c:cat>
            <c:strRef>
              <c:f>Sheet1!$B$28:$G$28</c:f>
              <c:strCache>
                <c:ptCount val="6"/>
                <c:pt idx="0">
                  <c:v>2009</c:v>
                </c:pt>
                <c:pt idx="1">
                  <c:v>2010</c:v>
                </c:pt>
                <c:pt idx="2">
                  <c:v>2011</c:v>
                </c:pt>
                <c:pt idx="3">
                  <c:v>2012</c:v>
                </c:pt>
                <c:pt idx="4">
                  <c:v>2013</c:v>
                </c:pt>
                <c:pt idx="5">
                  <c:v>2014</c:v>
                </c:pt>
              </c:strCache>
            </c:strRef>
          </c:cat>
          <c:val>
            <c:numRef>
              <c:f>Sheet1!$B$32:$G$32</c:f>
              <c:numCache>
                <c:formatCode>0.0%</c:formatCode>
                <c:ptCount val="6"/>
                <c:pt idx="0">
                  <c:v>3.8384149228292773E-2</c:v>
                </c:pt>
                <c:pt idx="1">
                  <c:v>4.5130249047629536E-2</c:v>
                </c:pt>
                <c:pt idx="2">
                  <c:v>4.8023025181096933E-2</c:v>
                </c:pt>
                <c:pt idx="3">
                  <c:v>5.3239959500506244E-2</c:v>
                </c:pt>
                <c:pt idx="4">
                  <c:v>5.3973743063033215E-2</c:v>
                </c:pt>
                <c:pt idx="5">
                  <c:v>6.1139317627944757E-2</c:v>
                </c:pt>
              </c:numCache>
            </c:numRef>
          </c:val>
          <c:smooth val="0"/>
        </c:ser>
        <c:ser>
          <c:idx val="3"/>
          <c:order val="3"/>
          <c:tx>
            <c:strRef>
              <c:f>Sheet1!$A$33</c:f>
              <c:strCache>
                <c:ptCount val="1"/>
                <c:pt idx="0">
                  <c:v>Hispanic</c:v>
                </c:pt>
              </c:strCache>
            </c:strRef>
          </c:tx>
          <c:spPr>
            <a:ln w="28575" cap="rnd">
              <a:solidFill>
                <a:schemeClr val="bg1">
                  <a:lumMod val="75000"/>
                </a:schemeClr>
              </a:solidFill>
              <a:round/>
            </a:ln>
            <a:effectLst/>
          </c:spPr>
          <c:marker>
            <c:symbol val="square"/>
            <c:size val="5"/>
            <c:spPr>
              <a:solidFill>
                <a:schemeClr val="bg1">
                  <a:lumMod val="75000"/>
                </a:schemeClr>
              </a:solidFill>
              <a:ln w="9525">
                <a:noFill/>
              </a:ln>
              <a:effectLst/>
            </c:spPr>
          </c:marker>
          <c:cat>
            <c:strRef>
              <c:f>Sheet1!$B$28:$G$28</c:f>
              <c:strCache>
                <c:ptCount val="6"/>
                <c:pt idx="0">
                  <c:v>2009</c:v>
                </c:pt>
                <c:pt idx="1">
                  <c:v>2010</c:v>
                </c:pt>
                <c:pt idx="2">
                  <c:v>2011</c:v>
                </c:pt>
                <c:pt idx="3">
                  <c:v>2012</c:v>
                </c:pt>
                <c:pt idx="4">
                  <c:v>2013</c:v>
                </c:pt>
                <c:pt idx="5">
                  <c:v>2014</c:v>
                </c:pt>
              </c:strCache>
            </c:strRef>
          </c:cat>
          <c:val>
            <c:numRef>
              <c:f>Sheet1!$B$33:$G$33</c:f>
              <c:numCache>
                <c:formatCode>0.0%</c:formatCode>
                <c:ptCount val="6"/>
                <c:pt idx="0">
                  <c:v>0.13068128018180097</c:v>
                </c:pt>
                <c:pt idx="1">
                  <c:v>0.12549270032809989</c:v>
                </c:pt>
                <c:pt idx="2">
                  <c:v>0.12590548464987927</c:v>
                </c:pt>
                <c:pt idx="3">
                  <c:v>0.13473464394195073</c:v>
                </c:pt>
                <c:pt idx="4">
                  <c:v>0.14165907396670255</c:v>
                </c:pt>
                <c:pt idx="5">
                  <c:v>0.12890942323314378</c:v>
                </c:pt>
              </c:numCache>
            </c:numRef>
          </c:val>
          <c:smooth val="0"/>
        </c:ser>
        <c:ser>
          <c:idx val="4"/>
          <c:order val="4"/>
          <c:tx>
            <c:strRef>
              <c:f>Sheet1!$A$34</c:f>
              <c:strCache>
                <c:ptCount val="1"/>
                <c:pt idx="0">
                  <c:v>Other</c:v>
                </c:pt>
              </c:strCache>
            </c:strRef>
          </c:tx>
          <c:spPr>
            <a:ln w="28575" cap="rnd">
              <a:solidFill>
                <a:schemeClr val="bg1">
                  <a:lumMod val="75000"/>
                </a:schemeClr>
              </a:solidFill>
              <a:round/>
            </a:ln>
            <a:effectLst/>
          </c:spPr>
          <c:marker>
            <c:symbol val="square"/>
            <c:size val="5"/>
            <c:spPr>
              <a:solidFill>
                <a:schemeClr val="bg1">
                  <a:lumMod val="75000"/>
                </a:schemeClr>
              </a:solidFill>
              <a:ln w="9525">
                <a:noFill/>
              </a:ln>
              <a:effectLst/>
            </c:spPr>
          </c:marker>
          <c:cat>
            <c:strRef>
              <c:f>Sheet1!$B$28:$G$28</c:f>
              <c:strCache>
                <c:ptCount val="6"/>
                <c:pt idx="0">
                  <c:v>2009</c:v>
                </c:pt>
                <c:pt idx="1">
                  <c:v>2010</c:v>
                </c:pt>
                <c:pt idx="2">
                  <c:v>2011</c:v>
                </c:pt>
                <c:pt idx="3">
                  <c:v>2012</c:v>
                </c:pt>
                <c:pt idx="4">
                  <c:v>2013</c:v>
                </c:pt>
                <c:pt idx="5">
                  <c:v>2014</c:v>
                </c:pt>
              </c:strCache>
            </c:strRef>
          </c:cat>
          <c:val>
            <c:numRef>
              <c:f>Sheet1!$B$34:$G$34</c:f>
              <c:numCache>
                <c:formatCode>0.0%</c:formatCode>
                <c:ptCount val="6"/>
                <c:pt idx="0">
                  <c:v>2.4855600795379226E-2</c:v>
                </c:pt>
                <c:pt idx="1">
                  <c:v>1.7869332569968952E-2</c:v>
                </c:pt>
                <c:pt idx="2">
                  <c:v>1.5598051052086927E-2</c:v>
                </c:pt>
                <c:pt idx="3">
                  <c:v>1.7834542693216333E-2</c:v>
                </c:pt>
                <c:pt idx="4">
                  <c:v>2.0500289903089539E-2</c:v>
                </c:pt>
                <c:pt idx="5">
                  <c:v>2.287774167343623E-2</c:v>
                </c:pt>
              </c:numCache>
            </c:numRef>
          </c:val>
          <c:smooth val="0"/>
        </c:ser>
        <c:dLbls>
          <c:showLegendKey val="0"/>
          <c:showVal val="0"/>
          <c:showCatName val="0"/>
          <c:showSerName val="0"/>
          <c:showPercent val="0"/>
          <c:showBubbleSize val="0"/>
        </c:dLbls>
        <c:marker val="1"/>
        <c:smooth val="0"/>
        <c:axId val="370747328"/>
        <c:axId val="370747720"/>
      </c:lineChart>
      <c:catAx>
        <c:axId val="37074732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bg1">
                    <a:lumMod val="75000"/>
                  </a:schemeClr>
                </a:solidFill>
                <a:latin typeface="Arial" panose="020B0604020202020204" pitchFamily="34" charset="0"/>
                <a:ea typeface="+mn-ea"/>
                <a:cs typeface="Arial" panose="020B0604020202020204" pitchFamily="34" charset="0"/>
              </a:defRPr>
            </a:pPr>
            <a:endParaRPr lang="en-US"/>
          </a:p>
        </c:txPr>
        <c:crossAx val="370747720"/>
        <c:crosses val="autoZero"/>
        <c:auto val="1"/>
        <c:lblAlgn val="ctr"/>
        <c:lblOffset val="100"/>
        <c:noMultiLvlLbl val="0"/>
      </c:catAx>
      <c:valAx>
        <c:axId val="370747720"/>
        <c:scaling>
          <c:orientation val="minMax"/>
          <c:max val="0.70000000000000007"/>
        </c:scaling>
        <c:delete val="0"/>
        <c:axPos val="l"/>
        <c:majorGridlines>
          <c:spPr>
            <a:ln w="12700" cap="flat" cmpd="sng" algn="ctr">
              <a:solidFill>
                <a:schemeClr val="bg1">
                  <a:lumMod val="7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lumMod val="75000"/>
                  </a:schemeClr>
                </a:solidFill>
                <a:latin typeface="Arial" panose="020B0604020202020204" pitchFamily="34" charset="0"/>
                <a:ea typeface="+mn-ea"/>
                <a:cs typeface="Arial" panose="020B0604020202020204" pitchFamily="34" charset="0"/>
              </a:defRPr>
            </a:pPr>
            <a:endParaRPr lang="en-US"/>
          </a:p>
        </c:txPr>
        <c:crossAx val="370747328"/>
        <c:crosses val="autoZero"/>
        <c:crossBetween val="midCat"/>
      </c:valAx>
      <c:spPr>
        <a:noFill/>
        <a:ln>
          <a:noFill/>
        </a:ln>
        <a:effectLst/>
      </c:spPr>
    </c:plotArea>
    <c:legend>
      <c:legendPos val="r"/>
      <c:layout>
        <c:manualLayout>
          <c:xMode val="edge"/>
          <c:yMode val="edge"/>
          <c:x val="0.74445578637526422"/>
          <c:y val="0.25446551602960515"/>
          <c:w val="0.21364557409598414"/>
          <c:h val="0.30100300408369907"/>
        </c:manualLayout>
      </c:layout>
      <c:overlay val="0"/>
      <c:spPr>
        <a:solidFill>
          <a:schemeClr val="bg1">
            <a:lumMod val="85000"/>
          </a:schemeClr>
        </a:solidFill>
        <a:ln>
          <a:noFill/>
        </a:ln>
        <a:effectLst/>
      </c:spPr>
      <c:txPr>
        <a:bodyPr rot="0" spcFirstLastPara="1" vertOverflow="ellipsis" vert="horz" wrap="square" anchor="ctr" anchorCtr="1"/>
        <a:lstStyle/>
        <a:p>
          <a:pPr>
            <a:defRPr sz="1100" b="0" i="0" u="none" strike="noStrike" kern="1200" baseline="0">
              <a:solidFill>
                <a:schemeClr val="bg1">
                  <a:lumMod val="7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lumMod val="85000"/>
      </a:schemeClr>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4DAF4A"/>
            </a:solidFill>
            <a:ln>
              <a:noFill/>
            </a:ln>
            <a:effectLst/>
          </c:spPr>
          <c:invertIfNegative val="0"/>
          <c:cat>
            <c:strRef>
              <c:f>Sheet1!$F$3:$F$8</c:f>
              <c:strCache>
                <c:ptCount val="6"/>
                <c:pt idx="0">
                  <c:v>Under $25K</c:v>
                </c:pt>
                <c:pt idx="1">
                  <c:v>$25K- $50K</c:v>
                </c:pt>
                <c:pt idx="2">
                  <c:v>$50K- $75K</c:v>
                </c:pt>
                <c:pt idx="3">
                  <c:v>$75K- $100K</c:v>
                </c:pt>
                <c:pt idx="4">
                  <c:v>$100K- $150K</c:v>
                </c:pt>
                <c:pt idx="5">
                  <c:v>Over $150K</c:v>
                </c:pt>
              </c:strCache>
            </c:strRef>
          </c:cat>
          <c:val>
            <c:numRef>
              <c:f>Sheet1!$H$3:$H$8</c:f>
              <c:numCache>
                <c:formatCode>0.0%</c:formatCode>
                <c:ptCount val="6"/>
                <c:pt idx="0">
                  <c:v>0.37455033113424602</c:v>
                </c:pt>
                <c:pt idx="1">
                  <c:v>0.2644752062438826</c:v>
                </c:pt>
                <c:pt idx="2">
                  <c:v>0.1656243247022334</c:v>
                </c:pt>
                <c:pt idx="3">
                  <c:v>8.4181825115356754E-2</c:v>
                </c:pt>
                <c:pt idx="4">
                  <c:v>6.9423788277466342E-2</c:v>
                </c:pt>
                <c:pt idx="5">
                  <c:v>4.1744524526814882E-2</c:v>
                </c:pt>
              </c:numCache>
            </c:numRef>
          </c:val>
        </c:ser>
        <c:dLbls>
          <c:showLegendKey val="0"/>
          <c:showVal val="0"/>
          <c:showCatName val="0"/>
          <c:showSerName val="0"/>
          <c:showPercent val="0"/>
          <c:showBubbleSize val="0"/>
        </c:dLbls>
        <c:gapWidth val="5"/>
        <c:overlap val="100"/>
        <c:axId val="370748504"/>
        <c:axId val="370748896"/>
      </c:barChart>
      <c:catAx>
        <c:axId val="37074850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0748896"/>
        <c:crosses val="autoZero"/>
        <c:auto val="1"/>
        <c:lblAlgn val="ctr"/>
        <c:lblOffset val="100"/>
        <c:noMultiLvlLbl val="0"/>
      </c:catAx>
      <c:valAx>
        <c:axId val="370748896"/>
        <c:scaling>
          <c:orientation val="minMax"/>
        </c:scaling>
        <c:delete val="0"/>
        <c:axPos val="l"/>
        <c:majorGridlines>
          <c:spPr>
            <a:ln w="12700" cap="flat" cmpd="sng" algn="ctr">
              <a:solidFill>
                <a:schemeClr val="bg1">
                  <a:lumMod val="7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0748504"/>
        <c:crosses val="autoZero"/>
        <c:crossBetween val="between"/>
      </c:valAx>
      <c:spPr>
        <a:noFill/>
        <a:ln>
          <a:noFill/>
        </a:ln>
        <a:effectLst/>
      </c:spPr>
    </c:plotArea>
    <c:plotVisOnly val="1"/>
    <c:dispBlanksAs val="gap"/>
    <c:showDLblsOverMax val="0"/>
  </c:chart>
  <c:spPr>
    <a:solidFill>
      <a:schemeClr val="bg1">
        <a:lumMod val="85000"/>
      </a:schemeClr>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65507436570427"/>
          <c:y val="5.0925925925925923E-2"/>
          <c:w val="0.7407615923009625"/>
          <c:h val="0.83929753572470112"/>
        </c:manualLayout>
      </c:layout>
      <c:barChart>
        <c:barDir val="bar"/>
        <c:grouping val="clustered"/>
        <c:varyColors val="0"/>
        <c:ser>
          <c:idx val="0"/>
          <c:order val="0"/>
          <c:tx>
            <c:strRef>
              <c:f>Sheet1!$A$31</c:f>
              <c:strCache>
                <c:ptCount val="1"/>
                <c:pt idx="0">
                  <c:v>Black</c:v>
                </c:pt>
              </c:strCache>
            </c:strRef>
          </c:tx>
          <c:spPr>
            <a:solidFill>
              <a:srgbClr val="4DAF4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Sheet1!$B$30:$C$30</c:f>
              <c:strCache>
                <c:ptCount val="2"/>
                <c:pt idx="0">
                  <c:v>Median
Household
Income</c:v>
                </c:pt>
                <c:pt idx="1">
                  <c:v>Per
Capita
Income</c:v>
                </c:pt>
              </c:strCache>
            </c:strRef>
          </c:cat>
          <c:val>
            <c:numRef>
              <c:f>Sheet1!$B$31:$C$31</c:f>
              <c:numCache>
                <c:formatCode>"$"#,##0</c:formatCode>
                <c:ptCount val="2"/>
                <c:pt idx="0">
                  <c:v>35407</c:v>
                </c:pt>
                <c:pt idx="1">
                  <c:v>20043</c:v>
                </c:pt>
              </c:numCache>
            </c:numRef>
          </c:val>
        </c:ser>
        <c:ser>
          <c:idx val="1"/>
          <c:order val="1"/>
          <c:tx>
            <c:strRef>
              <c:f>Sheet1!$A$32</c:f>
              <c:strCache>
                <c:ptCount val="1"/>
                <c:pt idx="0">
                  <c:v>Hispanic</c:v>
                </c:pt>
              </c:strCache>
            </c:strRef>
          </c:tx>
          <c:spPr>
            <a:solidFill>
              <a:srgbClr val="E41A1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Sheet1!$B$30:$C$30</c:f>
              <c:strCache>
                <c:ptCount val="2"/>
                <c:pt idx="0">
                  <c:v>Median
Household
Income</c:v>
                </c:pt>
                <c:pt idx="1">
                  <c:v>Per
Capita
Income</c:v>
                </c:pt>
              </c:strCache>
            </c:strRef>
          </c:cat>
          <c:val>
            <c:numRef>
              <c:f>Sheet1!$B$32:$C$32</c:f>
              <c:numCache>
                <c:formatCode>"$"#,##0</c:formatCode>
                <c:ptCount val="2"/>
                <c:pt idx="0">
                  <c:v>41413</c:v>
                </c:pt>
                <c:pt idx="1">
                  <c:v>18367</c:v>
                </c:pt>
              </c:numCache>
            </c:numRef>
          </c:val>
        </c:ser>
        <c:ser>
          <c:idx val="2"/>
          <c:order val="2"/>
          <c:tx>
            <c:strRef>
              <c:f>Sheet1!$A$33</c:f>
              <c:strCache>
                <c:ptCount val="1"/>
                <c:pt idx="0">
                  <c:v>Asian</c:v>
                </c:pt>
              </c:strCache>
            </c:strRef>
          </c:tx>
          <c:spPr>
            <a:solidFill>
              <a:srgbClr val="377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Sheet1!$B$30:$C$30</c:f>
              <c:strCache>
                <c:ptCount val="2"/>
                <c:pt idx="0">
                  <c:v>Median
Household
Income</c:v>
                </c:pt>
                <c:pt idx="1">
                  <c:v>Per
Capita
Income</c:v>
                </c:pt>
              </c:strCache>
            </c:strRef>
          </c:cat>
          <c:val>
            <c:numRef>
              <c:f>Sheet1!$B$33:$C$33</c:f>
              <c:numCache>
                <c:formatCode>"$"#,##0</c:formatCode>
                <c:ptCount val="2"/>
                <c:pt idx="0">
                  <c:v>90595</c:v>
                </c:pt>
                <c:pt idx="1">
                  <c:v>37329</c:v>
                </c:pt>
              </c:numCache>
            </c:numRef>
          </c:val>
        </c:ser>
        <c:ser>
          <c:idx val="3"/>
          <c:order val="3"/>
          <c:tx>
            <c:strRef>
              <c:f>Sheet1!$A$34</c:f>
              <c:strCache>
                <c:ptCount val="1"/>
                <c:pt idx="0">
                  <c:v>White</c:v>
                </c:pt>
              </c:strCache>
            </c:strRef>
          </c:tx>
          <c:spPr>
            <a:solidFill>
              <a:srgbClr val="984EA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Sheet1!$B$30:$C$30</c:f>
              <c:strCache>
                <c:ptCount val="2"/>
                <c:pt idx="0">
                  <c:v>Median
Household
Income</c:v>
                </c:pt>
                <c:pt idx="1">
                  <c:v>Per
Capita
Income</c:v>
                </c:pt>
              </c:strCache>
            </c:strRef>
          </c:cat>
          <c:val>
            <c:numRef>
              <c:f>Sheet1!$B$34:$C$34</c:f>
              <c:numCache>
                <c:formatCode>"$"#,##0</c:formatCode>
                <c:ptCount val="2"/>
                <c:pt idx="0">
                  <c:v>88279</c:v>
                </c:pt>
                <c:pt idx="1">
                  <c:v>58854</c:v>
                </c:pt>
              </c:numCache>
            </c:numRef>
          </c:val>
        </c:ser>
        <c:ser>
          <c:idx val="4"/>
          <c:order val="4"/>
          <c:tx>
            <c:strRef>
              <c:f>Sheet1!$A$35</c:f>
              <c:strCache>
                <c:ptCount val="1"/>
                <c:pt idx="0">
                  <c:v>Total</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Sheet1!$B$30:$C$30</c:f>
              <c:strCache>
                <c:ptCount val="2"/>
                <c:pt idx="0">
                  <c:v>Median
Household
Income</c:v>
                </c:pt>
                <c:pt idx="1">
                  <c:v>Per
Capita
Income</c:v>
                </c:pt>
              </c:strCache>
            </c:strRef>
          </c:cat>
          <c:val>
            <c:numRef>
              <c:f>Sheet1!$B$35:$C$35</c:f>
              <c:numCache>
                <c:formatCode>"$"#,##0</c:formatCode>
                <c:ptCount val="2"/>
                <c:pt idx="0">
                  <c:v>56642</c:v>
                </c:pt>
                <c:pt idx="1">
                  <c:v>36827</c:v>
                </c:pt>
              </c:numCache>
            </c:numRef>
          </c:val>
        </c:ser>
        <c:dLbls>
          <c:showLegendKey val="0"/>
          <c:showVal val="1"/>
          <c:showCatName val="0"/>
          <c:showSerName val="0"/>
          <c:showPercent val="0"/>
          <c:showBubbleSize val="0"/>
        </c:dLbls>
        <c:gapWidth val="75"/>
        <c:axId val="370749680"/>
        <c:axId val="370750072"/>
      </c:barChart>
      <c:catAx>
        <c:axId val="370749680"/>
        <c:scaling>
          <c:orientation val="minMax"/>
        </c:scaling>
        <c:delete val="0"/>
        <c:axPos val="l"/>
        <c:numFmt formatCode="General" sourceLinked="1"/>
        <c:majorTickMark val="none"/>
        <c:minorTickMark val="none"/>
        <c:tickLblPos val="nextTo"/>
        <c:spPr>
          <a:noFill/>
          <a:ln w="9525" cap="flat" cmpd="sng" algn="ctr">
            <a:noFill/>
            <a:round/>
          </a:ln>
          <a:effectLst/>
        </c:spPr>
        <c:txPr>
          <a:bodyPr rot="0" spcFirstLastPara="1" vertOverflow="ellipsis" wrap="square" anchor="t" anchorCtr="0"/>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0750072"/>
        <c:crosses val="autoZero"/>
        <c:auto val="1"/>
        <c:lblAlgn val="ctr"/>
        <c:lblOffset val="100"/>
        <c:noMultiLvlLbl val="0"/>
      </c:catAx>
      <c:valAx>
        <c:axId val="370750072"/>
        <c:scaling>
          <c:orientation val="minMax"/>
        </c:scaling>
        <c:delete val="0"/>
        <c:axPos val="b"/>
        <c:majorGridlines>
          <c:spPr>
            <a:ln w="12700" cap="flat" cmpd="sng" algn="ctr">
              <a:solidFill>
                <a:schemeClr val="bg1">
                  <a:lumMod val="75000"/>
                </a:schemeClr>
              </a:solidFill>
              <a:prstDash val="sysDot"/>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70749680"/>
        <c:crosses val="autoZero"/>
        <c:crossBetween val="between"/>
      </c:valAx>
      <c:spPr>
        <a:noFill/>
        <a:ln>
          <a:noFill/>
        </a:ln>
        <a:effectLst/>
      </c:spPr>
    </c:plotArea>
    <c:plotVisOnly val="1"/>
    <c:dispBlanksAs val="gap"/>
    <c:showDLblsOverMax val="0"/>
  </c:chart>
  <c:spPr>
    <a:solidFill>
      <a:schemeClr val="bg1">
        <a:lumMod val="85000"/>
      </a:schemeClr>
    </a:solid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75000"/>
              </a:schemeClr>
            </a:solidFill>
            <a:ln>
              <a:noFill/>
            </a:ln>
            <a:effectLst/>
          </c:spPr>
          <c:invertIfNegative val="0"/>
          <c:cat>
            <c:strRef>
              <c:f>Sheet1!$F$3:$F$8</c:f>
              <c:strCache>
                <c:ptCount val="6"/>
                <c:pt idx="0">
                  <c:v>Under $25K</c:v>
                </c:pt>
                <c:pt idx="1">
                  <c:v>$25K- $50K</c:v>
                </c:pt>
                <c:pt idx="2">
                  <c:v>$50K- $75K</c:v>
                </c:pt>
                <c:pt idx="3">
                  <c:v>$75K- $100K</c:v>
                </c:pt>
                <c:pt idx="4">
                  <c:v>$100K- $150K</c:v>
                </c:pt>
                <c:pt idx="5">
                  <c:v>Over $150K</c:v>
                </c:pt>
              </c:strCache>
            </c:strRef>
          </c:cat>
          <c:val>
            <c:numRef>
              <c:f>Sheet1!$H$3:$H$8</c:f>
              <c:numCache>
                <c:formatCode>0.0%</c:formatCode>
                <c:ptCount val="6"/>
                <c:pt idx="0">
                  <c:v>0.37455033113424602</c:v>
                </c:pt>
                <c:pt idx="1">
                  <c:v>0.2644752062438826</c:v>
                </c:pt>
                <c:pt idx="2">
                  <c:v>0.1656243247022334</c:v>
                </c:pt>
                <c:pt idx="3">
                  <c:v>8.4181825115356754E-2</c:v>
                </c:pt>
                <c:pt idx="4">
                  <c:v>6.9423788277466342E-2</c:v>
                </c:pt>
                <c:pt idx="5">
                  <c:v>4.1744524526814882E-2</c:v>
                </c:pt>
              </c:numCache>
            </c:numRef>
          </c:val>
        </c:ser>
        <c:dLbls>
          <c:showLegendKey val="0"/>
          <c:showVal val="0"/>
          <c:showCatName val="0"/>
          <c:showSerName val="0"/>
          <c:showPercent val="0"/>
          <c:showBubbleSize val="0"/>
        </c:dLbls>
        <c:gapWidth val="5"/>
        <c:overlap val="100"/>
        <c:axId val="370750856"/>
        <c:axId val="370751248"/>
      </c:barChart>
      <c:catAx>
        <c:axId val="37075085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bg1">
                    <a:lumMod val="75000"/>
                  </a:schemeClr>
                </a:solidFill>
                <a:latin typeface="Arial" panose="020B0604020202020204" pitchFamily="34" charset="0"/>
                <a:ea typeface="+mn-ea"/>
                <a:cs typeface="Arial" panose="020B0604020202020204" pitchFamily="34" charset="0"/>
              </a:defRPr>
            </a:pPr>
            <a:endParaRPr lang="en-US"/>
          </a:p>
        </c:txPr>
        <c:crossAx val="370751248"/>
        <c:crosses val="autoZero"/>
        <c:auto val="1"/>
        <c:lblAlgn val="ctr"/>
        <c:lblOffset val="100"/>
        <c:noMultiLvlLbl val="0"/>
      </c:catAx>
      <c:valAx>
        <c:axId val="370751248"/>
        <c:scaling>
          <c:orientation val="minMax"/>
        </c:scaling>
        <c:delete val="0"/>
        <c:axPos val="l"/>
        <c:majorGridlines>
          <c:spPr>
            <a:ln w="12700" cap="flat" cmpd="sng" algn="ctr">
              <a:solidFill>
                <a:schemeClr val="bg1">
                  <a:lumMod val="7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lumMod val="75000"/>
                  </a:schemeClr>
                </a:solidFill>
                <a:latin typeface="Arial" panose="020B0604020202020204" pitchFamily="34" charset="0"/>
                <a:ea typeface="+mn-ea"/>
                <a:cs typeface="Arial" panose="020B0604020202020204" pitchFamily="34" charset="0"/>
              </a:defRPr>
            </a:pPr>
            <a:endParaRPr lang="en-US"/>
          </a:p>
        </c:txPr>
        <c:crossAx val="370750856"/>
        <c:crosses val="autoZero"/>
        <c:crossBetween val="between"/>
      </c:valAx>
      <c:spPr>
        <a:noFill/>
        <a:ln>
          <a:noFill/>
        </a:ln>
        <a:effectLst/>
      </c:spPr>
    </c:plotArea>
    <c:plotVisOnly val="1"/>
    <c:dispBlanksAs val="gap"/>
    <c:showDLblsOverMax val="0"/>
  </c:chart>
  <c:spPr>
    <a:solidFill>
      <a:schemeClr val="bg1">
        <a:lumMod val="85000"/>
      </a:schemeClr>
    </a:solidFill>
    <a:ln w="9525" cap="flat" cmpd="sng" algn="ctr">
      <a:no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465507436570427"/>
          <c:y val="5.0925925925925923E-2"/>
          <c:w val="0.7407615923009625"/>
          <c:h val="0.83929753572470112"/>
        </c:manualLayout>
      </c:layout>
      <c:barChart>
        <c:barDir val="bar"/>
        <c:grouping val="clustered"/>
        <c:varyColors val="0"/>
        <c:ser>
          <c:idx val="0"/>
          <c:order val="0"/>
          <c:tx>
            <c:strRef>
              <c:f>Sheet1!$A$31</c:f>
              <c:strCache>
                <c:ptCount val="1"/>
                <c:pt idx="0">
                  <c:v>Black</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Sheet1!$B$30:$C$30</c:f>
              <c:strCache>
                <c:ptCount val="2"/>
                <c:pt idx="0">
                  <c:v>Median
Household
Income</c:v>
                </c:pt>
                <c:pt idx="1">
                  <c:v>Per
Capita
Income</c:v>
                </c:pt>
              </c:strCache>
            </c:strRef>
          </c:cat>
          <c:val>
            <c:numRef>
              <c:f>Sheet1!$B$31:$C$31</c:f>
              <c:numCache>
                <c:formatCode>"$"#,##0</c:formatCode>
                <c:ptCount val="2"/>
                <c:pt idx="0">
                  <c:v>35407</c:v>
                </c:pt>
                <c:pt idx="1">
                  <c:v>20043</c:v>
                </c:pt>
              </c:numCache>
            </c:numRef>
          </c:val>
        </c:ser>
        <c:ser>
          <c:idx val="1"/>
          <c:order val="1"/>
          <c:tx>
            <c:strRef>
              <c:f>Sheet1!$A$32</c:f>
              <c:strCache>
                <c:ptCount val="1"/>
                <c:pt idx="0">
                  <c:v>Hispanic</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Sheet1!$B$30:$C$30</c:f>
              <c:strCache>
                <c:ptCount val="2"/>
                <c:pt idx="0">
                  <c:v>Median
Household
Income</c:v>
                </c:pt>
                <c:pt idx="1">
                  <c:v>Per
Capita
Income</c:v>
                </c:pt>
              </c:strCache>
            </c:strRef>
          </c:cat>
          <c:val>
            <c:numRef>
              <c:f>Sheet1!$B$32:$C$32</c:f>
              <c:numCache>
                <c:formatCode>"$"#,##0</c:formatCode>
                <c:ptCount val="2"/>
                <c:pt idx="0">
                  <c:v>41413</c:v>
                </c:pt>
                <c:pt idx="1">
                  <c:v>18367</c:v>
                </c:pt>
              </c:numCache>
            </c:numRef>
          </c:val>
        </c:ser>
        <c:ser>
          <c:idx val="2"/>
          <c:order val="2"/>
          <c:tx>
            <c:strRef>
              <c:f>Sheet1!$A$33</c:f>
              <c:strCache>
                <c:ptCount val="1"/>
                <c:pt idx="0">
                  <c:v>Asian</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Sheet1!$B$30:$C$30</c:f>
              <c:strCache>
                <c:ptCount val="2"/>
                <c:pt idx="0">
                  <c:v>Median
Household
Income</c:v>
                </c:pt>
                <c:pt idx="1">
                  <c:v>Per
Capita
Income</c:v>
                </c:pt>
              </c:strCache>
            </c:strRef>
          </c:cat>
          <c:val>
            <c:numRef>
              <c:f>Sheet1!$B$33:$C$33</c:f>
              <c:numCache>
                <c:formatCode>"$"#,##0</c:formatCode>
                <c:ptCount val="2"/>
                <c:pt idx="0">
                  <c:v>90595</c:v>
                </c:pt>
                <c:pt idx="1">
                  <c:v>37329</c:v>
                </c:pt>
              </c:numCache>
            </c:numRef>
          </c:val>
        </c:ser>
        <c:ser>
          <c:idx val="3"/>
          <c:order val="3"/>
          <c:tx>
            <c:strRef>
              <c:f>Sheet1!$A$34</c:f>
              <c:strCache>
                <c:ptCount val="1"/>
                <c:pt idx="0">
                  <c:v>White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Sheet1!$B$30:$C$30</c:f>
              <c:strCache>
                <c:ptCount val="2"/>
                <c:pt idx="0">
                  <c:v>Median
Household
Income</c:v>
                </c:pt>
                <c:pt idx="1">
                  <c:v>Per
Capita
Income</c:v>
                </c:pt>
              </c:strCache>
            </c:strRef>
          </c:cat>
          <c:val>
            <c:numRef>
              <c:f>Sheet1!$B$34:$C$34</c:f>
              <c:numCache>
                <c:formatCode>"$"#,##0</c:formatCode>
                <c:ptCount val="2"/>
                <c:pt idx="0">
                  <c:v>88279</c:v>
                </c:pt>
                <c:pt idx="1">
                  <c:v>58854</c:v>
                </c:pt>
              </c:numCache>
            </c:numRef>
          </c:val>
        </c:ser>
        <c:ser>
          <c:idx val="4"/>
          <c:order val="4"/>
          <c:tx>
            <c:strRef>
              <c:f>Sheet1!$A$35</c:f>
              <c:strCache>
                <c:ptCount val="1"/>
                <c:pt idx="0">
                  <c:v>Total</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lumMod val="85000"/>
                      </a:schemeClr>
                    </a:solidFill>
                    <a:latin typeface="Arial" panose="020B0604020202020204" pitchFamily="34" charset="0"/>
                    <a:ea typeface="+mn-ea"/>
                    <a:cs typeface="Arial" panose="020B0604020202020204" pitchFamily="34" charset="0"/>
                  </a:defRPr>
                </a:pPr>
                <a:endParaRPr lang="en-US"/>
              </a:p>
            </c:txPr>
            <c:dLblPos val="inBase"/>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Sheet1!$B$30:$C$30</c:f>
              <c:strCache>
                <c:ptCount val="2"/>
                <c:pt idx="0">
                  <c:v>Median
Household
Income</c:v>
                </c:pt>
                <c:pt idx="1">
                  <c:v>Per
Capita
Income</c:v>
                </c:pt>
              </c:strCache>
            </c:strRef>
          </c:cat>
          <c:val>
            <c:numRef>
              <c:f>Sheet1!$B$35:$C$35</c:f>
              <c:numCache>
                <c:formatCode>"$"#,##0</c:formatCode>
                <c:ptCount val="2"/>
                <c:pt idx="0">
                  <c:v>56642</c:v>
                </c:pt>
                <c:pt idx="1">
                  <c:v>36827</c:v>
                </c:pt>
              </c:numCache>
            </c:numRef>
          </c:val>
        </c:ser>
        <c:dLbls>
          <c:showLegendKey val="0"/>
          <c:showVal val="1"/>
          <c:showCatName val="0"/>
          <c:showSerName val="0"/>
          <c:showPercent val="0"/>
          <c:showBubbleSize val="0"/>
        </c:dLbls>
        <c:gapWidth val="75"/>
        <c:axId val="370752032"/>
        <c:axId val="370752424"/>
      </c:barChart>
      <c:catAx>
        <c:axId val="370752032"/>
        <c:scaling>
          <c:orientation val="minMax"/>
        </c:scaling>
        <c:delete val="0"/>
        <c:axPos val="l"/>
        <c:numFmt formatCode="General" sourceLinked="1"/>
        <c:majorTickMark val="none"/>
        <c:minorTickMark val="none"/>
        <c:tickLblPos val="nextTo"/>
        <c:spPr>
          <a:noFill/>
          <a:ln w="9525" cap="flat" cmpd="sng" algn="ctr">
            <a:noFill/>
            <a:round/>
          </a:ln>
          <a:effectLst/>
        </c:spPr>
        <c:txPr>
          <a:bodyPr rot="0" spcFirstLastPara="1" vertOverflow="ellipsis" wrap="square" anchor="t" anchorCtr="0"/>
          <a:lstStyle/>
          <a:p>
            <a:pPr>
              <a:defRPr sz="1100" b="0" i="0" u="none" strike="noStrike" kern="1200" baseline="0">
                <a:solidFill>
                  <a:schemeClr val="bg1">
                    <a:lumMod val="75000"/>
                  </a:schemeClr>
                </a:solidFill>
                <a:latin typeface="Arial" panose="020B0604020202020204" pitchFamily="34" charset="0"/>
                <a:ea typeface="+mn-ea"/>
                <a:cs typeface="Arial" panose="020B0604020202020204" pitchFamily="34" charset="0"/>
              </a:defRPr>
            </a:pPr>
            <a:endParaRPr lang="en-US"/>
          </a:p>
        </c:txPr>
        <c:crossAx val="370752424"/>
        <c:crosses val="autoZero"/>
        <c:auto val="1"/>
        <c:lblAlgn val="ctr"/>
        <c:lblOffset val="100"/>
        <c:noMultiLvlLbl val="0"/>
      </c:catAx>
      <c:valAx>
        <c:axId val="370752424"/>
        <c:scaling>
          <c:orientation val="minMax"/>
        </c:scaling>
        <c:delete val="0"/>
        <c:axPos val="b"/>
        <c:majorGridlines>
          <c:spPr>
            <a:ln w="12700" cap="flat" cmpd="sng" algn="ctr">
              <a:solidFill>
                <a:schemeClr val="bg1">
                  <a:lumMod val="75000"/>
                </a:schemeClr>
              </a:solidFill>
              <a:prstDash val="sysDot"/>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lumMod val="75000"/>
                  </a:schemeClr>
                </a:solidFill>
                <a:latin typeface="Arial" panose="020B0604020202020204" pitchFamily="34" charset="0"/>
                <a:ea typeface="+mn-ea"/>
                <a:cs typeface="Arial" panose="020B0604020202020204" pitchFamily="34" charset="0"/>
              </a:defRPr>
            </a:pPr>
            <a:endParaRPr lang="en-US"/>
          </a:p>
        </c:txPr>
        <c:crossAx val="370752032"/>
        <c:crosses val="autoZero"/>
        <c:crossBetween val="between"/>
      </c:valAx>
      <c:spPr>
        <a:noFill/>
        <a:ln>
          <a:noFill/>
        </a:ln>
        <a:effectLst/>
      </c:spPr>
    </c:plotArea>
    <c:plotVisOnly val="1"/>
    <c:dispBlanksAs val="gap"/>
    <c:showDLblsOverMax val="0"/>
  </c:chart>
  <c:spPr>
    <a:solidFill>
      <a:schemeClr val="bg1">
        <a:lumMod val="85000"/>
      </a:schemeClr>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Sheet1!$A$11</c:f>
              <c:strCache>
                <c:ptCount val="1"/>
                <c:pt idx="0">
                  <c:v>North Fulton</c:v>
                </c:pt>
              </c:strCache>
            </c:strRef>
          </c:tx>
          <c:spPr>
            <a:solidFill>
              <a:srgbClr val="08519C"/>
            </a:solidFill>
            <a:ln>
              <a:noFill/>
            </a:ln>
            <a:effectLst/>
          </c:spPr>
          <c:invertIfNegative val="0"/>
          <c:dPt>
            <c:idx val="0"/>
            <c:invertIfNegative val="0"/>
            <c:bubble3D val="0"/>
            <c:spPr>
              <a:solidFill>
                <a:srgbClr val="A50F15"/>
              </a:solidFill>
              <a:ln>
                <a:noFill/>
              </a:ln>
              <a:effectLst/>
            </c:spPr>
          </c:dPt>
          <c:cat>
            <c:strRef>
              <c:f>Sheet1!$B$10:$C$10</c:f>
              <c:strCache>
                <c:ptCount val="2"/>
                <c:pt idx="0">
                  <c:v>Romney</c:v>
                </c:pt>
                <c:pt idx="1">
                  <c:v>Obama</c:v>
                </c:pt>
              </c:strCache>
            </c:strRef>
          </c:cat>
          <c:val>
            <c:numRef>
              <c:f>Sheet1!$B$11:$C$11</c:f>
              <c:numCache>
                <c:formatCode>0%</c:formatCode>
                <c:ptCount val="2"/>
                <c:pt idx="0">
                  <c:v>0.61799999999999999</c:v>
                </c:pt>
                <c:pt idx="1">
                  <c:v>0.36399999999999999</c:v>
                </c:pt>
              </c:numCache>
            </c:numRef>
          </c:val>
        </c:ser>
        <c:dLbls>
          <c:showLegendKey val="0"/>
          <c:showVal val="0"/>
          <c:showCatName val="0"/>
          <c:showSerName val="0"/>
          <c:showPercent val="0"/>
          <c:showBubbleSize val="0"/>
        </c:dLbls>
        <c:gapWidth val="0"/>
        <c:axId val="367599264"/>
        <c:axId val="367599656"/>
      </c:barChart>
      <c:catAx>
        <c:axId val="367599264"/>
        <c:scaling>
          <c:orientation val="minMax"/>
        </c:scaling>
        <c:delete val="1"/>
        <c:axPos val="l"/>
        <c:numFmt formatCode="General" sourceLinked="1"/>
        <c:majorTickMark val="none"/>
        <c:minorTickMark val="none"/>
        <c:tickLblPos val="nextTo"/>
        <c:crossAx val="367599656"/>
        <c:crosses val="autoZero"/>
        <c:auto val="1"/>
        <c:lblAlgn val="ctr"/>
        <c:lblOffset val="100"/>
        <c:noMultiLvlLbl val="0"/>
      </c:catAx>
      <c:valAx>
        <c:axId val="367599656"/>
        <c:scaling>
          <c:orientation val="minMax"/>
          <c:max val="0.8"/>
        </c:scaling>
        <c:delete val="1"/>
        <c:axPos val="b"/>
        <c:numFmt formatCode="0%" sourceLinked="1"/>
        <c:majorTickMark val="none"/>
        <c:minorTickMark val="none"/>
        <c:tickLblPos val="nextTo"/>
        <c:crossAx val="367599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Sheet1!$A$14</c:f>
              <c:strCache>
                <c:ptCount val="1"/>
                <c:pt idx="0">
                  <c:v>South Fulton</c:v>
                </c:pt>
              </c:strCache>
            </c:strRef>
          </c:tx>
          <c:spPr>
            <a:solidFill>
              <a:srgbClr val="08519C"/>
            </a:solidFill>
            <a:ln>
              <a:noFill/>
            </a:ln>
            <a:effectLst/>
          </c:spPr>
          <c:invertIfNegative val="0"/>
          <c:dPt>
            <c:idx val="0"/>
            <c:invertIfNegative val="0"/>
            <c:bubble3D val="0"/>
            <c:spPr>
              <a:solidFill>
                <a:srgbClr val="A50F15"/>
              </a:solidFill>
              <a:ln>
                <a:noFill/>
              </a:ln>
              <a:effectLst/>
            </c:spPr>
          </c:dPt>
          <c:cat>
            <c:strRef>
              <c:f>Sheet1!$B$13:$C$13</c:f>
              <c:strCache>
                <c:ptCount val="2"/>
                <c:pt idx="0">
                  <c:v>Romney</c:v>
                </c:pt>
                <c:pt idx="1">
                  <c:v>Obama</c:v>
                </c:pt>
              </c:strCache>
            </c:strRef>
          </c:cat>
          <c:val>
            <c:numRef>
              <c:f>Sheet1!$B$14:$C$14</c:f>
              <c:numCache>
                <c:formatCode>0%</c:formatCode>
                <c:ptCount val="2"/>
                <c:pt idx="0">
                  <c:v>0.17899999999999999</c:v>
                </c:pt>
                <c:pt idx="1">
                  <c:v>0.80900000000000005</c:v>
                </c:pt>
              </c:numCache>
            </c:numRef>
          </c:val>
        </c:ser>
        <c:dLbls>
          <c:showLegendKey val="0"/>
          <c:showVal val="0"/>
          <c:showCatName val="0"/>
          <c:showSerName val="0"/>
          <c:showPercent val="0"/>
          <c:showBubbleSize val="0"/>
        </c:dLbls>
        <c:gapWidth val="0"/>
        <c:axId val="367600440"/>
        <c:axId val="367600832"/>
      </c:barChart>
      <c:catAx>
        <c:axId val="367600440"/>
        <c:scaling>
          <c:orientation val="minMax"/>
        </c:scaling>
        <c:delete val="1"/>
        <c:axPos val="l"/>
        <c:numFmt formatCode="General" sourceLinked="1"/>
        <c:majorTickMark val="none"/>
        <c:minorTickMark val="none"/>
        <c:tickLblPos val="nextTo"/>
        <c:crossAx val="367600832"/>
        <c:crosses val="autoZero"/>
        <c:auto val="1"/>
        <c:lblAlgn val="ctr"/>
        <c:lblOffset val="100"/>
        <c:noMultiLvlLbl val="0"/>
      </c:catAx>
      <c:valAx>
        <c:axId val="367600832"/>
        <c:scaling>
          <c:orientation val="minMax"/>
          <c:max val="0.8"/>
        </c:scaling>
        <c:delete val="1"/>
        <c:axPos val="b"/>
        <c:numFmt formatCode="0%" sourceLinked="1"/>
        <c:majorTickMark val="none"/>
        <c:minorTickMark val="none"/>
        <c:tickLblPos val="nextTo"/>
        <c:crossAx val="367600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Sheet1!$A$2</c:f>
              <c:strCache>
                <c:ptCount val="1"/>
                <c:pt idx="0">
                  <c:v>Countywide</c:v>
                </c:pt>
              </c:strCache>
            </c:strRef>
          </c:tx>
          <c:spPr>
            <a:solidFill>
              <a:srgbClr val="4DAF4A"/>
            </a:solidFill>
            <a:ln>
              <a:noFill/>
            </a:ln>
            <a:effectLst/>
          </c:spPr>
          <c:invertIfNegative val="0"/>
          <c:dPt>
            <c:idx val="0"/>
            <c:invertIfNegative val="0"/>
            <c:bubble3D val="0"/>
            <c:spPr>
              <a:solidFill>
                <a:srgbClr val="984EA3"/>
              </a:solidFill>
              <a:ln>
                <a:noFill/>
              </a:ln>
              <a:effectLst/>
            </c:spPr>
          </c:dPt>
          <c:cat>
            <c:strRef>
              <c:f>Sheet1!$B$1:$C$1</c:f>
              <c:strCache>
                <c:ptCount val="2"/>
                <c:pt idx="0">
                  <c:v>White</c:v>
                </c:pt>
                <c:pt idx="1">
                  <c:v>Black</c:v>
                </c:pt>
              </c:strCache>
            </c:strRef>
          </c:cat>
          <c:val>
            <c:numRef>
              <c:f>Sheet1!$B$2:$C$2</c:f>
              <c:numCache>
                <c:formatCode>0.0%</c:formatCode>
                <c:ptCount val="2"/>
                <c:pt idx="0">
                  <c:v>0.40600000000000003</c:v>
                </c:pt>
                <c:pt idx="1">
                  <c:v>0.435</c:v>
                </c:pt>
              </c:numCache>
            </c:numRef>
          </c:val>
        </c:ser>
        <c:dLbls>
          <c:showLegendKey val="0"/>
          <c:showVal val="0"/>
          <c:showCatName val="0"/>
          <c:showSerName val="0"/>
          <c:showPercent val="0"/>
          <c:showBubbleSize val="0"/>
        </c:dLbls>
        <c:gapWidth val="0"/>
        <c:axId val="367530488"/>
        <c:axId val="367530096"/>
      </c:barChart>
      <c:catAx>
        <c:axId val="367530488"/>
        <c:scaling>
          <c:orientation val="minMax"/>
        </c:scaling>
        <c:delete val="1"/>
        <c:axPos val="l"/>
        <c:numFmt formatCode="General" sourceLinked="1"/>
        <c:majorTickMark val="none"/>
        <c:minorTickMark val="none"/>
        <c:tickLblPos val="nextTo"/>
        <c:crossAx val="367530096"/>
        <c:crosses val="autoZero"/>
        <c:auto val="1"/>
        <c:lblAlgn val="ctr"/>
        <c:lblOffset val="100"/>
        <c:noMultiLvlLbl val="0"/>
      </c:catAx>
      <c:valAx>
        <c:axId val="367530096"/>
        <c:scaling>
          <c:orientation val="minMax"/>
          <c:max val="0.65000000000000013"/>
          <c:min val="0"/>
        </c:scaling>
        <c:delete val="1"/>
        <c:axPos val="b"/>
        <c:numFmt formatCode="0.0%" sourceLinked="1"/>
        <c:majorTickMark val="none"/>
        <c:minorTickMark val="none"/>
        <c:tickLblPos val="nextTo"/>
        <c:crossAx val="367530488"/>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Sheet1!$A$7</c:f>
              <c:strCache>
                <c:ptCount val="1"/>
                <c:pt idx="0">
                  <c:v>North Fulton</c:v>
                </c:pt>
              </c:strCache>
            </c:strRef>
          </c:tx>
          <c:spPr>
            <a:solidFill>
              <a:srgbClr val="4DAF4A"/>
            </a:solidFill>
            <a:ln>
              <a:noFill/>
            </a:ln>
            <a:effectLst/>
          </c:spPr>
          <c:invertIfNegative val="0"/>
          <c:dPt>
            <c:idx val="0"/>
            <c:invertIfNegative val="0"/>
            <c:bubble3D val="0"/>
            <c:spPr>
              <a:solidFill>
                <a:srgbClr val="984EA3"/>
              </a:solidFill>
              <a:ln>
                <a:noFill/>
              </a:ln>
              <a:effectLst/>
            </c:spPr>
          </c:dPt>
          <c:cat>
            <c:strRef>
              <c:f>Sheet1!$B$6:$C$6</c:f>
              <c:strCache>
                <c:ptCount val="2"/>
                <c:pt idx="0">
                  <c:v>White</c:v>
                </c:pt>
                <c:pt idx="1">
                  <c:v>Black</c:v>
                </c:pt>
              </c:strCache>
            </c:strRef>
          </c:cat>
          <c:val>
            <c:numRef>
              <c:f>Sheet1!$B$7:$C$7</c:f>
              <c:numCache>
                <c:formatCode>0.0%</c:formatCode>
                <c:ptCount val="2"/>
                <c:pt idx="0">
                  <c:v>0.622</c:v>
                </c:pt>
                <c:pt idx="1">
                  <c:v>0.13500000000000001</c:v>
                </c:pt>
              </c:numCache>
            </c:numRef>
          </c:val>
        </c:ser>
        <c:dLbls>
          <c:showLegendKey val="0"/>
          <c:showVal val="0"/>
          <c:showCatName val="0"/>
          <c:showSerName val="0"/>
          <c:showPercent val="0"/>
          <c:showBubbleSize val="0"/>
        </c:dLbls>
        <c:gapWidth val="0"/>
        <c:axId val="367529312"/>
        <c:axId val="367528920"/>
      </c:barChart>
      <c:catAx>
        <c:axId val="367529312"/>
        <c:scaling>
          <c:orientation val="minMax"/>
        </c:scaling>
        <c:delete val="1"/>
        <c:axPos val="l"/>
        <c:numFmt formatCode="General" sourceLinked="1"/>
        <c:majorTickMark val="none"/>
        <c:minorTickMark val="none"/>
        <c:tickLblPos val="nextTo"/>
        <c:crossAx val="367528920"/>
        <c:crosses val="autoZero"/>
        <c:auto val="1"/>
        <c:lblAlgn val="ctr"/>
        <c:lblOffset val="100"/>
        <c:noMultiLvlLbl val="0"/>
      </c:catAx>
      <c:valAx>
        <c:axId val="367528920"/>
        <c:scaling>
          <c:orientation val="minMax"/>
          <c:max val="0.65000000000000013"/>
        </c:scaling>
        <c:delete val="1"/>
        <c:axPos val="b"/>
        <c:numFmt formatCode="0.0%" sourceLinked="1"/>
        <c:majorTickMark val="none"/>
        <c:minorTickMark val="none"/>
        <c:tickLblPos val="nextTo"/>
        <c:crossAx val="367529312"/>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Sheet1!$A$13</c:f>
              <c:strCache>
                <c:ptCount val="1"/>
                <c:pt idx="0">
                  <c:v>South Fulton</c:v>
                </c:pt>
              </c:strCache>
            </c:strRef>
          </c:tx>
          <c:spPr>
            <a:solidFill>
              <a:srgbClr val="4DAF4A"/>
            </a:solidFill>
            <a:ln>
              <a:noFill/>
            </a:ln>
            <a:effectLst/>
          </c:spPr>
          <c:invertIfNegative val="0"/>
          <c:dPt>
            <c:idx val="0"/>
            <c:invertIfNegative val="0"/>
            <c:bubble3D val="0"/>
            <c:spPr>
              <a:solidFill>
                <a:srgbClr val="984EA3"/>
              </a:solidFill>
              <a:ln>
                <a:noFill/>
              </a:ln>
              <a:effectLst/>
            </c:spPr>
          </c:dPt>
          <c:cat>
            <c:strRef>
              <c:f>Sheet1!$B$12:$C$12</c:f>
              <c:strCache>
                <c:ptCount val="2"/>
                <c:pt idx="0">
                  <c:v>White</c:v>
                </c:pt>
                <c:pt idx="1">
                  <c:v>Black</c:v>
                </c:pt>
              </c:strCache>
            </c:strRef>
          </c:cat>
          <c:val>
            <c:numRef>
              <c:f>Sheet1!$B$13:$C$13</c:f>
              <c:numCache>
                <c:formatCode>0.0%</c:formatCode>
                <c:ptCount val="2"/>
                <c:pt idx="0">
                  <c:v>0.27200000000000002</c:v>
                </c:pt>
                <c:pt idx="1">
                  <c:v>0.62</c:v>
                </c:pt>
              </c:numCache>
            </c:numRef>
          </c:val>
        </c:ser>
        <c:dLbls>
          <c:showLegendKey val="0"/>
          <c:showVal val="0"/>
          <c:showCatName val="0"/>
          <c:showSerName val="0"/>
          <c:showPercent val="0"/>
          <c:showBubbleSize val="0"/>
        </c:dLbls>
        <c:gapWidth val="0"/>
        <c:axId val="312780016"/>
        <c:axId val="312780408"/>
      </c:barChart>
      <c:catAx>
        <c:axId val="312780016"/>
        <c:scaling>
          <c:orientation val="minMax"/>
        </c:scaling>
        <c:delete val="1"/>
        <c:axPos val="l"/>
        <c:numFmt formatCode="General" sourceLinked="1"/>
        <c:majorTickMark val="none"/>
        <c:minorTickMark val="none"/>
        <c:tickLblPos val="nextTo"/>
        <c:crossAx val="312780408"/>
        <c:crosses val="autoZero"/>
        <c:auto val="1"/>
        <c:lblAlgn val="ctr"/>
        <c:lblOffset val="100"/>
        <c:noMultiLvlLbl val="0"/>
      </c:catAx>
      <c:valAx>
        <c:axId val="312780408"/>
        <c:scaling>
          <c:orientation val="minMax"/>
          <c:max val="0.65000000000000013"/>
        </c:scaling>
        <c:delete val="1"/>
        <c:axPos val="b"/>
        <c:numFmt formatCode="0.0%" sourceLinked="1"/>
        <c:majorTickMark val="none"/>
        <c:minorTickMark val="none"/>
        <c:tickLblPos val="nextTo"/>
        <c:crossAx val="312780016"/>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57107693144574"/>
          <c:y val="5.5555555555555552E-2"/>
          <c:w val="0.80861545156596359"/>
          <c:h val="0.83619231686948237"/>
        </c:manualLayout>
      </c:layout>
      <c:lineChart>
        <c:grouping val="standard"/>
        <c:varyColors val="0"/>
        <c:ser>
          <c:idx val="0"/>
          <c:order val="0"/>
          <c:tx>
            <c:strRef>
              <c:f>Sheet1!$A$22</c:f>
              <c:strCache>
                <c:ptCount val="1"/>
                <c:pt idx="0">
                  <c:v>White</c:v>
                </c:pt>
              </c:strCache>
            </c:strRef>
          </c:tx>
          <c:spPr>
            <a:ln w="28575" cap="rnd">
              <a:solidFill>
                <a:srgbClr val="984EA3"/>
              </a:solidFill>
              <a:round/>
            </a:ln>
            <a:effectLst/>
          </c:spPr>
          <c:marker>
            <c:symbol val="square"/>
            <c:size val="5"/>
            <c:spPr>
              <a:solidFill>
                <a:srgbClr val="984EA3"/>
              </a:solidFill>
              <a:ln w="9525">
                <a:noFill/>
              </a:ln>
              <a:effectLst/>
            </c:spPr>
          </c:marker>
          <c:cat>
            <c:strRef>
              <c:f>Sheet1!$B$20:$G$20</c:f>
              <c:strCache>
                <c:ptCount val="6"/>
                <c:pt idx="0">
                  <c:v>2009</c:v>
                </c:pt>
                <c:pt idx="1">
                  <c:v>2010</c:v>
                </c:pt>
                <c:pt idx="2">
                  <c:v>2011</c:v>
                </c:pt>
                <c:pt idx="3">
                  <c:v>2012</c:v>
                </c:pt>
                <c:pt idx="4">
                  <c:v>2013</c:v>
                </c:pt>
                <c:pt idx="5">
                  <c:v>2014</c:v>
                </c:pt>
              </c:strCache>
            </c:strRef>
          </c:cat>
          <c:val>
            <c:numRef>
              <c:f>Sheet1!$B$22:$G$22</c:f>
              <c:numCache>
                <c:formatCode>_(* #,##0_);_(* \(#,##0\);_(* "-"??_);_(@_)</c:formatCode>
                <c:ptCount val="6"/>
                <c:pt idx="0">
                  <c:v>57999</c:v>
                </c:pt>
                <c:pt idx="1">
                  <c:v>58269</c:v>
                </c:pt>
                <c:pt idx="2">
                  <c:v>57995</c:v>
                </c:pt>
                <c:pt idx="3">
                  <c:v>58094</c:v>
                </c:pt>
                <c:pt idx="4">
                  <c:v>56132</c:v>
                </c:pt>
                <c:pt idx="5">
                  <c:v>56531</c:v>
                </c:pt>
              </c:numCache>
            </c:numRef>
          </c:val>
          <c:smooth val="0"/>
        </c:ser>
        <c:ser>
          <c:idx val="1"/>
          <c:order val="1"/>
          <c:tx>
            <c:strRef>
              <c:f>Sheet1!$A$23</c:f>
              <c:strCache>
                <c:ptCount val="1"/>
                <c:pt idx="0">
                  <c:v>Black</c:v>
                </c:pt>
              </c:strCache>
            </c:strRef>
          </c:tx>
          <c:spPr>
            <a:ln w="28575" cap="rnd">
              <a:solidFill>
                <a:srgbClr val="4DAF4A"/>
              </a:solidFill>
              <a:round/>
            </a:ln>
            <a:effectLst/>
          </c:spPr>
          <c:marker>
            <c:symbol val="square"/>
            <c:size val="5"/>
            <c:spPr>
              <a:solidFill>
                <a:srgbClr val="4DAF4A"/>
              </a:solidFill>
              <a:ln w="9525">
                <a:noFill/>
              </a:ln>
              <a:effectLst/>
            </c:spPr>
          </c:marker>
          <c:cat>
            <c:strRef>
              <c:f>Sheet1!$B$20:$G$20</c:f>
              <c:strCache>
                <c:ptCount val="6"/>
                <c:pt idx="0">
                  <c:v>2009</c:v>
                </c:pt>
                <c:pt idx="1">
                  <c:v>2010</c:v>
                </c:pt>
                <c:pt idx="2">
                  <c:v>2011</c:v>
                </c:pt>
                <c:pt idx="3">
                  <c:v>2012</c:v>
                </c:pt>
                <c:pt idx="4">
                  <c:v>2013</c:v>
                </c:pt>
                <c:pt idx="5">
                  <c:v>2014</c:v>
                </c:pt>
              </c:strCache>
            </c:strRef>
          </c:cat>
          <c:val>
            <c:numRef>
              <c:f>Sheet1!$B$23:$G$23</c:f>
              <c:numCache>
                <c:formatCode>_(* #,##0_);_(* \(#,##0\);_(* "-"??_);_(@_)</c:formatCode>
                <c:ptCount val="6"/>
                <c:pt idx="0">
                  <c:v>10105</c:v>
                </c:pt>
                <c:pt idx="1">
                  <c:v>15437</c:v>
                </c:pt>
                <c:pt idx="2">
                  <c:v>17191</c:v>
                </c:pt>
                <c:pt idx="3">
                  <c:v>17208</c:v>
                </c:pt>
                <c:pt idx="4">
                  <c:v>19577</c:v>
                </c:pt>
                <c:pt idx="5">
                  <c:v>20980</c:v>
                </c:pt>
              </c:numCache>
            </c:numRef>
          </c:val>
          <c:smooth val="0"/>
        </c:ser>
        <c:ser>
          <c:idx val="2"/>
          <c:order val="2"/>
          <c:tx>
            <c:strRef>
              <c:f>Sheet1!$A$24</c:f>
              <c:strCache>
                <c:ptCount val="1"/>
                <c:pt idx="0">
                  <c:v>Asian</c:v>
                </c:pt>
              </c:strCache>
            </c:strRef>
          </c:tx>
          <c:spPr>
            <a:ln w="28575" cap="rnd">
              <a:solidFill>
                <a:srgbClr val="377EB8"/>
              </a:solidFill>
              <a:round/>
            </a:ln>
            <a:effectLst/>
          </c:spPr>
          <c:marker>
            <c:symbol val="square"/>
            <c:size val="5"/>
            <c:spPr>
              <a:solidFill>
                <a:srgbClr val="377EB8"/>
              </a:solidFill>
              <a:ln w="9525">
                <a:noFill/>
              </a:ln>
              <a:effectLst/>
            </c:spPr>
          </c:marker>
          <c:cat>
            <c:strRef>
              <c:f>Sheet1!$B$20:$G$20</c:f>
              <c:strCache>
                <c:ptCount val="6"/>
                <c:pt idx="0">
                  <c:v>2009</c:v>
                </c:pt>
                <c:pt idx="1">
                  <c:v>2010</c:v>
                </c:pt>
                <c:pt idx="2">
                  <c:v>2011</c:v>
                </c:pt>
                <c:pt idx="3">
                  <c:v>2012</c:v>
                </c:pt>
                <c:pt idx="4">
                  <c:v>2013</c:v>
                </c:pt>
                <c:pt idx="5">
                  <c:v>2014</c:v>
                </c:pt>
              </c:strCache>
            </c:strRef>
          </c:cat>
          <c:val>
            <c:numRef>
              <c:f>Sheet1!$B$24:$G$24</c:f>
              <c:numCache>
                <c:formatCode>_(* #,##0_);_(* \(#,##0\);_(* "-"??_);_(@_)</c:formatCode>
                <c:ptCount val="6"/>
                <c:pt idx="0">
                  <c:v>3243</c:v>
                </c:pt>
                <c:pt idx="1">
                  <c:v>4099</c:v>
                </c:pt>
                <c:pt idx="2">
                  <c:v>4455</c:v>
                </c:pt>
                <c:pt idx="3">
                  <c:v>5048</c:v>
                </c:pt>
                <c:pt idx="4">
                  <c:v>5213</c:v>
                </c:pt>
                <c:pt idx="5">
                  <c:v>6021</c:v>
                </c:pt>
              </c:numCache>
            </c:numRef>
          </c:val>
          <c:smooth val="0"/>
        </c:ser>
        <c:ser>
          <c:idx val="3"/>
          <c:order val="3"/>
          <c:tx>
            <c:strRef>
              <c:f>Sheet1!$A$36</c:f>
              <c:strCache>
                <c:ptCount val="1"/>
                <c:pt idx="0">
                  <c:v>Hispanic</c:v>
                </c:pt>
              </c:strCache>
            </c:strRef>
          </c:tx>
          <c:spPr>
            <a:ln w="28575" cap="rnd">
              <a:solidFill>
                <a:srgbClr val="E41A1C"/>
              </a:solidFill>
              <a:round/>
            </a:ln>
            <a:effectLst/>
          </c:spPr>
          <c:marker>
            <c:symbol val="square"/>
            <c:size val="5"/>
            <c:spPr>
              <a:solidFill>
                <a:srgbClr val="E41A1C"/>
              </a:solidFill>
              <a:ln w="9525">
                <a:noFill/>
              </a:ln>
              <a:effectLst/>
            </c:spPr>
          </c:marker>
          <c:cat>
            <c:strRef>
              <c:f>Sheet1!$B$20:$G$20</c:f>
              <c:strCache>
                <c:ptCount val="6"/>
                <c:pt idx="0">
                  <c:v>2009</c:v>
                </c:pt>
                <c:pt idx="1">
                  <c:v>2010</c:v>
                </c:pt>
                <c:pt idx="2">
                  <c:v>2011</c:v>
                </c:pt>
                <c:pt idx="3">
                  <c:v>2012</c:v>
                </c:pt>
                <c:pt idx="4">
                  <c:v>2013</c:v>
                </c:pt>
                <c:pt idx="5">
                  <c:v>2014</c:v>
                </c:pt>
              </c:strCache>
            </c:strRef>
          </c:cat>
          <c:val>
            <c:numRef>
              <c:f>Sheet1!$B$36:$G$36</c:f>
              <c:numCache>
                <c:formatCode>_(* #,##0_);_(* \(#,##0\);_(* "-"??_);_(@_)</c:formatCode>
                <c:ptCount val="6"/>
                <c:pt idx="0">
                  <c:v>11041</c:v>
                </c:pt>
                <c:pt idx="1">
                  <c:v>11398</c:v>
                </c:pt>
                <c:pt idx="2">
                  <c:v>11680</c:v>
                </c:pt>
                <c:pt idx="3">
                  <c:v>12775</c:v>
                </c:pt>
                <c:pt idx="4">
                  <c:v>13682</c:v>
                </c:pt>
                <c:pt idx="5">
                  <c:v>12695</c:v>
                </c:pt>
              </c:numCache>
            </c:numRef>
          </c:val>
          <c:smooth val="0"/>
        </c:ser>
        <c:ser>
          <c:idx val="4"/>
          <c:order val="4"/>
          <c:tx>
            <c:strRef>
              <c:f>Sheet1!$A$26</c:f>
              <c:strCache>
                <c:ptCount val="1"/>
                <c:pt idx="0">
                  <c:v>Other</c:v>
                </c:pt>
              </c:strCache>
            </c:strRef>
          </c:tx>
          <c:spPr>
            <a:ln w="28575" cap="rnd">
              <a:solidFill>
                <a:srgbClr val="FF7F00"/>
              </a:solidFill>
              <a:round/>
            </a:ln>
            <a:effectLst/>
          </c:spPr>
          <c:marker>
            <c:symbol val="square"/>
            <c:size val="5"/>
            <c:spPr>
              <a:solidFill>
                <a:srgbClr val="FF7F00"/>
              </a:solidFill>
              <a:ln w="9525">
                <a:noFill/>
              </a:ln>
              <a:effectLst/>
            </c:spPr>
          </c:marker>
          <c:cat>
            <c:strRef>
              <c:f>Sheet1!$B$20:$G$20</c:f>
              <c:strCache>
                <c:ptCount val="6"/>
                <c:pt idx="0">
                  <c:v>2009</c:v>
                </c:pt>
                <c:pt idx="1">
                  <c:v>2010</c:v>
                </c:pt>
                <c:pt idx="2">
                  <c:v>2011</c:v>
                </c:pt>
                <c:pt idx="3">
                  <c:v>2012</c:v>
                </c:pt>
                <c:pt idx="4">
                  <c:v>2013</c:v>
                </c:pt>
                <c:pt idx="5">
                  <c:v>2014</c:v>
                </c:pt>
              </c:strCache>
            </c:strRef>
          </c:cat>
          <c:val>
            <c:numRef>
              <c:f>Sheet1!$B$26:$G$26</c:f>
              <c:numCache>
                <c:formatCode>_(* #,##0_);_(* \(#,##0\);_(* "-"??_);_(@_)</c:formatCode>
                <c:ptCount val="6"/>
                <c:pt idx="0">
                  <c:v>2100</c:v>
                </c:pt>
                <c:pt idx="1">
                  <c:v>1623</c:v>
                </c:pt>
                <c:pt idx="2">
                  <c:v>1447</c:v>
                </c:pt>
                <c:pt idx="3">
                  <c:v>1691</c:v>
                </c:pt>
                <c:pt idx="4">
                  <c:v>1980</c:v>
                </c:pt>
                <c:pt idx="5">
                  <c:v>2253</c:v>
                </c:pt>
              </c:numCache>
            </c:numRef>
          </c:val>
          <c:smooth val="0"/>
        </c:ser>
        <c:dLbls>
          <c:showLegendKey val="0"/>
          <c:showVal val="0"/>
          <c:showCatName val="0"/>
          <c:showSerName val="0"/>
          <c:showPercent val="0"/>
          <c:showBubbleSize val="0"/>
        </c:dLbls>
        <c:marker val="1"/>
        <c:smooth val="0"/>
        <c:axId val="312781192"/>
        <c:axId val="312801624"/>
      </c:lineChart>
      <c:catAx>
        <c:axId val="31278119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2801624"/>
        <c:crosses val="autoZero"/>
        <c:auto val="1"/>
        <c:lblAlgn val="ctr"/>
        <c:lblOffset val="100"/>
        <c:noMultiLvlLbl val="0"/>
      </c:catAx>
      <c:valAx>
        <c:axId val="312801624"/>
        <c:scaling>
          <c:orientation val="minMax"/>
          <c:max val="60000"/>
        </c:scaling>
        <c:delete val="0"/>
        <c:axPos val="l"/>
        <c:majorGridlines>
          <c:spPr>
            <a:ln w="12700" cap="flat" cmpd="sng" algn="ctr">
              <a:solidFill>
                <a:schemeClr val="bg1">
                  <a:lumMod val="75000"/>
                </a:schemeClr>
              </a:solidFill>
              <a:prstDash val="sysDot"/>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2781192"/>
        <c:crossesAt val="1"/>
        <c:crossBetween val="midCat"/>
      </c:valAx>
      <c:spPr>
        <a:noFill/>
        <a:ln>
          <a:noFill/>
        </a:ln>
        <a:effectLst/>
      </c:spPr>
    </c:plotArea>
    <c:legend>
      <c:legendPos val="tr"/>
      <c:layout>
        <c:manualLayout>
          <c:xMode val="edge"/>
          <c:yMode val="edge"/>
          <c:x val="0.74025294765615446"/>
          <c:y val="0.18627964686232404"/>
          <c:w val="0.2101913426624781"/>
          <c:h val="0.34045955619183965"/>
        </c:manualLayout>
      </c:layout>
      <c:overlay val="0"/>
      <c:spPr>
        <a:solidFill>
          <a:schemeClr val="bg1">
            <a:lumMod val="85000"/>
          </a:schemeClr>
        </a:solid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lumMod val="85000"/>
      </a:schemeClr>
    </a:solidFill>
    <a:ln w="6350" cap="flat" cmpd="sng" algn="ctr">
      <a:noFill/>
      <a:round/>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42095385745176"/>
          <c:y val="5.7042066989332757E-2"/>
          <c:w val="0.84576557463995761"/>
          <c:h val="0.82944207662115632"/>
        </c:manualLayout>
      </c:layout>
      <c:lineChart>
        <c:grouping val="standard"/>
        <c:varyColors val="0"/>
        <c:ser>
          <c:idx val="0"/>
          <c:order val="0"/>
          <c:tx>
            <c:strRef>
              <c:f>Sheet1!$A$30</c:f>
              <c:strCache>
                <c:ptCount val="1"/>
                <c:pt idx="0">
                  <c:v>White</c:v>
                </c:pt>
              </c:strCache>
            </c:strRef>
          </c:tx>
          <c:spPr>
            <a:ln w="28575" cap="rnd">
              <a:solidFill>
                <a:srgbClr val="984EA3"/>
              </a:solidFill>
              <a:round/>
            </a:ln>
            <a:effectLst/>
          </c:spPr>
          <c:marker>
            <c:symbol val="square"/>
            <c:size val="5"/>
            <c:spPr>
              <a:solidFill>
                <a:srgbClr val="984EA3"/>
              </a:solidFill>
              <a:ln w="9525">
                <a:noFill/>
              </a:ln>
              <a:effectLst/>
            </c:spPr>
          </c:marker>
          <c:cat>
            <c:strRef>
              <c:f>Sheet1!$B$28:$G$28</c:f>
              <c:strCache>
                <c:ptCount val="6"/>
                <c:pt idx="0">
                  <c:v>2009</c:v>
                </c:pt>
                <c:pt idx="1">
                  <c:v>2010</c:v>
                </c:pt>
                <c:pt idx="2">
                  <c:v>2011</c:v>
                </c:pt>
                <c:pt idx="3">
                  <c:v>2012</c:v>
                </c:pt>
                <c:pt idx="4">
                  <c:v>2013</c:v>
                </c:pt>
                <c:pt idx="5">
                  <c:v>2014</c:v>
                </c:pt>
              </c:strCache>
            </c:strRef>
          </c:cat>
          <c:val>
            <c:numRef>
              <c:f>Sheet1!$B$30:$G$30</c:f>
              <c:numCache>
                <c:formatCode>0.0%</c:formatCode>
                <c:ptCount val="6"/>
                <c:pt idx="0">
                  <c:v>0.68647618596723792</c:v>
                </c:pt>
                <c:pt idx="1">
                  <c:v>0.64154537247043797</c:v>
                </c:pt>
                <c:pt idx="2">
                  <c:v>0.62516169368747843</c:v>
                </c:pt>
                <c:pt idx="3">
                  <c:v>0.61270249746878169</c:v>
                </c:pt>
                <c:pt idx="4">
                  <c:v>0.58117286507081922</c:v>
                </c:pt>
                <c:pt idx="5">
                  <c:v>0.57403533712428922</c:v>
                </c:pt>
              </c:numCache>
            </c:numRef>
          </c:val>
          <c:smooth val="0"/>
        </c:ser>
        <c:ser>
          <c:idx val="1"/>
          <c:order val="1"/>
          <c:tx>
            <c:strRef>
              <c:f>Sheet1!$A$31</c:f>
              <c:strCache>
                <c:ptCount val="1"/>
                <c:pt idx="0">
                  <c:v>Black</c:v>
                </c:pt>
              </c:strCache>
            </c:strRef>
          </c:tx>
          <c:spPr>
            <a:ln w="28575" cap="rnd">
              <a:solidFill>
                <a:srgbClr val="4DAF4A"/>
              </a:solidFill>
              <a:round/>
            </a:ln>
            <a:effectLst/>
          </c:spPr>
          <c:marker>
            <c:symbol val="square"/>
            <c:size val="5"/>
            <c:spPr>
              <a:solidFill>
                <a:srgbClr val="4DAF4A"/>
              </a:solidFill>
              <a:ln w="9525">
                <a:noFill/>
              </a:ln>
              <a:effectLst/>
            </c:spPr>
          </c:marker>
          <c:cat>
            <c:strRef>
              <c:f>Sheet1!$B$28:$G$28</c:f>
              <c:strCache>
                <c:ptCount val="6"/>
                <c:pt idx="0">
                  <c:v>2009</c:v>
                </c:pt>
                <c:pt idx="1">
                  <c:v>2010</c:v>
                </c:pt>
                <c:pt idx="2">
                  <c:v>2011</c:v>
                </c:pt>
                <c:pt idx="3">
                  <c:v>2012</c:v>
                </c:pt>
                <c:pt idx="4">
                  <c:v>2013</c:v>
                </c:pt>
                <c:pt idx="5">
                  <c:v>2014</c:v>
                </c:pt>
              </c:strCache>
            </c:strRef>
          </c:cat>
          <c:val>
            <c:numRef>
              <c:f>Sheet1!$B$31:$G$31</c:f>
              <c:numCache>
                <c:formatCode>0.0%</c:formatCode>
                <c:ptCount val="6"/>
                <c:pt idx="0">
                  <c:v>0.11960278382728909</c:v>
                </c:pt>
                <c:pt idx="1">
                  <c:v>0.16996234558386364</c:v>
                </c:pt>
                <c:pt idx="2">
                  <c:v>0.18531174542945844</c:v>
                </c:pt>
                <c:pt idx="3">
                  <c:v>0.18148835639554506</c:v>
                </c:pt>
                <c:pt idx="4">
                  <c:v>0.2026940279963555</c:v>
                </c:pt>
                <c:pt idx="5">
                  <c:v>0.21303818034118602</c:v>
                </c:pt>
              </c:numCache>
            </c:numRef>
          </c:val>
          <c:smooth val="0"/>
        </c:ser>
        <c:ser>
          <c:idx val="2"/>
          <c:order val="2"/>
          <c:tx>
            <c:strRef>
              <c:f>Sheet1!$A$32</c:f>
              <c:strCache>
                <c:ptCount val="1"/>
                <c:pt idx="0">
                  <c:v>Asian</c:v>
                </c:pt>
              </c:strCache>
            </c:strRef>
          </c:tx>
          <c:spPr>
            <a:ln w="28575" cap="rnd">
              <a:solidFill>
                <a:srgbClr val="377EB8"/>
              </a:solidFill>
              <a:round/>
            </a:ln>
            <a:effectLst/>
          </c:spPr>
          <c:marker>
            <c:symbol val="square"/>
            <c:size val="5"/>
            <c:spPr>
              <a:solidFill>
                <a:srgbClr val="377EB8"/>
              </a:solidFill>
              <a:ln w="9525">
                <a:noFill/>
              </a:ln>
              <a:effectLst/>
            </c:spPr>
          </c:marker>
          <c:cat>
            <c:strRef>
              <c:f>Sheet1!$B$28:$G$28</c:f>
              <c:strCache>
                <c:ptCount val="6"/>
                <c:pt idx="0">
                  <c:v>2009</c:v>
                </c:pt>
                <c:pt idx="1">
                  <c:v>2010</c:v>
                </c:pt>
                <c:pt idx="2">
                  <c:v>2011</c:v>
                </c:pt>
                <c:pt idx="3">
                  <c:v>2012</c:v>
                </c:pt>
                <c:pt idx="4">
                  <c:v>2013</c:v>
                </c:pt>
                <c:pt idx="5">
                  <c:v>2014</c:v>
                </c:pt>
              </c:strCache>
            </c:strRef>
          </c:cat>
          <c:val>
            <c:numRef>
              <c:f>Sheet1!$B$32:$G$32</c:f>
              <c:numCache>
                <c:formatCode>0.0%</c:formatCode>
                <c:ptCount val="6"/>
                <c:pt idx="0">
                  <c:v>3.8384149228292773E-2</c:v>
                </c:pt>
                <c:pt idx="1">
                  <c:v>4.5130249047629536E-2</c:v>
                </c:pt>
                <c:pt idx="2">
                  <c:v>4.8023025181096933E-2</c:v>
                </c:pt>
                <c:pt idx="3">
                  <c:v>5.3239959500506244E-2</c:v>
                </c:pt>
                <c:pt idx="4">
                  <c:v>5.3973743063033215E-2</c:v>
                </c:pt>
                <c:pt idx="5">
                  <c:v>6.1139317627944757E-2</c:v>
                </c:pt>
              </c:numCache>
            </c:numRef>
          </c:val>
          <c:smooth val="0"/>
        </c:ser>
        <c:ser>
          <c:idx val="3"/>
          <c:order val="3"/>
          <c:tx>
            <c:strRef>
              <c:f>Sheet1!$A$33</c:f>
              <c:strCache>
                <c:ptCount val="1"/>
                <c:pt idx="0">
                  <c:v>Hispanic</c:v>
                </c:pt>
              </c:strCache>
            </c:strRef>
          </c:tx>
          <c:spPr>
            <a:ln w="28575" cap="rnd">
              <a:solidFill>
                <a:srgbClr val="E41A1C"/>
              </a:solidFill>
              <a:round/>
            </a:ln>
            <a:effectLst/>
          </c:spPr>
          <c:marker>
            <c:symbol val="square"/>
            <c:size val="5"/>
            <c:spPr>
              <a:solidFill>
                <a:srgbClr val="E41A1C"/>
              </a:solidFill>
              <a:ln w="9525">
                <a:noFill/>
              </a:ln>
              <a:effectLst/>
            </c:spPr>
          </c:marker>
          <c:cat>
            <c:strRef>
              <c:f>Sheet1!$B$28:$G$28</c:f>
              <c:strCache>
                <c:ptCount val="6"/>
                <c:pt idx="0">
                  <c:v>2009</c:v>
                </c:pt>
                <c:pt idx="1">
                  <c:v>2010</c:v>
                </c:pt>
                <c:pt idx="2">
                  <c:v>2011</c:v>
                </c:pt>
                <c:pt idx="3">
                  <c:v>2012</c:v>
                </c:pt>
                <c:pt idx="4">
                  <c:v>2013</c:v>
                </c:pt>
                <c:pt idx="5">
                  <c:v>2014</c:v>
                </c:pt>
              </c:strCache>
            </c:strRef>
          </c:cat>
          <c:val>
            <c:numRef>
              <c:f>Sheet1!$B$33:$G$33</c:f>
              <c:numCache>
                <c:formatCode>0.0%</c:formatCode>
                <c:ptCount val="6"/>
                <c:pt idx="0">
                  <c:v>0.13068128018180097</c:v>
                </c:pt>
                <c:pt idx="1">
                  <c:v>0.12549270032809989</c:v>
                </c:pt>
                <c:pt idx="2">
                  <c:v>0.12590548464987927</c:v>
                </c:pt>
                <c:pt idx="3">
                  <c:v>0.13473464394195073</c:v>
                </c:pt>
                <c:pt idx="4">
                  <c:v>0.14165907396670255</c:v>
                </c:pt>
                <c:pt idx="5">
                  <c:v>0.12890942323314378</c:v>
                </c:pt>
              </c:numCache>
            </c:numRef>
          </c:val>
          <c:smooth val="0"/>
        </c:ser>
        <c:ser>
          <c:idx val="4"/>
          <c:order val="4"/>
          <c:tx>
            <c:strRef>
              <c:f>Sheet1!$A$34</c:f>
              <c:strCache>
                <c:ptCount val="1"/>
                <c:pt idx="0">
                  <c:v>Other</c:v>
                </c:pt>
              </c:strCache>
            </c:strRef>
          </c:tx>
          <c:spPr>
            <a:ln w="28575" cap="rnd">
              <a:solidFill>
                <a:srgbClr val="FF7F00"/>
              </a:solidFill>
              <a:round/>
            </a:ln>
            <a:effectLst/>
          </c:spPr>
          <c:marker>
            <c:symbol val="square"/>
            <c:size val="5"/>
            <c:spPr>
              <a:solidFill>
                <a:srgbClr val="FF7F00"/>
              </a:solidFill>
              <a:ln w="9525">
                <a:noFill/>
              </a:ln>
              <a:effectLst/>
            </c:spPr>
          </c:marker>
          <c:cat>
            <c:strRef>
              <c:f>Sheet1!$B$28:$G$28</c:f>
              <c:strCache>
                <c:ptCount val="6"/>
                <c:pt idx="0">
                  <c:v>2009</c:v>
                </c:pt>
                <c:pt idx="1">
                  <c:v>2010</c:v>
                </c:pt>
                <c:pt idx="2">
                  <c:v>2011</c:v>
                </c:pt>
                <c:pt idx="3">
                  <c:v>2012</c:v>
                </c:pt>
                <c:pt idx="4">
                  <c:v>2013</c:v>
                </c:pt>
                <c:pt idx="5">
                  <c:v>2014</c:v>
                </c:pt>
              </c:strCache>
            </c:strRef>
          </c:cat>
          <c:val>
            <c:numRef>
              <c:f>Sheet1!$B$34:$G$34</c:f>
              <c:numCache>
                <c:formatCode>0.0%</c:formatCode>
                <c:ptCount val="6"/>
                <c:pt idx="0">
                  <c:v>2.4855600795379226E-2</c:v>
                </c:pt>
                <c:pt idx="1">
                  <c:v>1.7869332569968952E-2</c:v>
                </c:pt>
                <c:pt idx="2">
                  <c:v>1.5598051052086927E-2</c:v>
                </c:pt>
                <c:pt idx="3">
                  <c:v>1.7834542693216333E-2</c:v>
                </c:pt>
                <c:pt idx="4">
                  <c:v>2.0500289903089539E-2</c:v>
                </c:pt>
                <c:pt idx="5">
                  <c:v>2.287774167343623E-2</c:v>
                </c:pt>
              </c:numCache>
            </c:numRef>
          </c:val>
          <c:smooth val="0"/>
        </c:ser>
        <c:dLbls>
          <c:showLegendKey val="0"/>
          <c:showVal val="0"/>
          <c:showCatName val="0"/>
          <c:showSerName val="0"/>
          <c:showPercent val="0"/>
          <c:showBubbleSize val="0"/>
        </c:dLbls>
        <c:marker val="1"/>
        <c:smooth val="0"/>
        <c:axId val="313090736"/>
        <c:axId val="313089952"/>
      </c:lineChart>
      <c:catAx>
        <c:axId val="31309073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3089952"/>
        <c:crosses val="autoZero"/>
        <c:auto val="1"/>
        <c:lblAlgn val="ctr"/>
        <c:lblOffset val="100"/>
        <c:noMultiLvlLbl val="0"/>
      </c:catAx>
      <c:valAx>
        <c:axId val="313089952"/>
        <c:scaling>
          <c:orientation val="minMax"/>
          <c:max val="0.70000000000000007"/>
        </c:scaling>
        <c:delete val="0"/>
        <c:axPos val="l"/>
        <c:majorGridlines>
          <c:spPr>
            <a:ln w="12700" cap="flat" cmpd="sng" algn="ctr">
              <a:solidFill>
                <a:schemeClr val="bg1">
                  <a:lumMod val="75000"/>
                </a:schemeClr>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13090736"/>
        <c:crosses val="autoZero"/>
        <c:crossBetween val="midCat"/>
      </c:valAx>
      <c:spPr>
        <a:noFill/>
        <a:ln>
          <a:noFill/>
        </a:ln>
        <a:effectLst/>
      </c:spPr>
    </c:plotArea>
    <c:legend>
      <c:legendPos val="r"/>
      <c:layout>
        <c:manualLayout>
          <c:xMode val="edge"/>
          <c:yMode val="edge"/>
          <c:x val="0.74445578637526422"/>
          <c:y val="0.25446551602960515"/>
          <c:w val="0.21364557409598414"/>
          <c:h val="0.30100300408369907"/>
        </c:manualLayout>
      </c:layout>
      <c:overlay val="0"/>
      <c:spPr>
        <a:solidFill>
          <a:schemeClr val="bg1">
            <a:lumMod val="85000"/>
          </a:schemeClr>
        </a:solid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lumMod val="85000"/>
      </a:schemeClr>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57107693144574"/>
          <c:y val="5.5555555555555552E-2"/>
          <c:w val="0.80861545156596359"/>
          <c:h val="0.83619231686948237"/>
        </c:manualLayout>
      </c:layout>
      <c:lineChart>
        <c:grouping val="standard"/>
        <c:varyColors val="0"/>
        <c:ser>
          <c:idx val="0"/>
          <c:order val="0"/>
          <c:tx>
            <c:strRef>
              <c:f>Sheet1!$A$22</c:f>
              <c:strCache>
                <c:ptCount val="1"/>
                <c:pt idx="0">
                  <c:v>White</c:v>
                </c:pt>
              </c:strCache>
            </c:strRef>
          </c:tx>
          <c:spPr>
            <a:ln w="28575" cap="rnd">
              <a:solidFill>
                <a:schemeClr val="bg1">
                  <a:lumMod val="75000"/>
                </a:schemeClr>
              </a:solidFill>
              <a:round/>
            </a:ln>
            <a:effectLst/>
          </c:spPr>
          <c:marker>
            <c:symbol val="square"/>
            <c:size val="5"/>
            <c:spPr>
              <a:solidFill>
                <a:schemeClr val="bg1">
                  <a:lumMod val="75000"/>
                </a:schemeClr>
              </a:solidFill>
              <a:ln w="9525">
                <a:noFill/>
              </a:ln>
              <a:effectLst/>
            </c:spPr>
          </c:marker>
          <c:cat>
            <c:strRef>
              <c:f>Sheet1!$B$20:$G$20</c:f>
              <c:strCache>
                <c:ptCount val="6"/>
                <c:pt idx="0">
                  <c:v>2009</c:v>
                </c:pt>
                <c:pt idx="1">
                  <c:v>2010</c:v>
                </c:pt>
                <c:pt idx="2">
                  <c:v>2011</c:v>
                </c:pt>
                <c:pt idx="3">
                  <c:v>2012</c:v>
                </c:pt>
                <c:pt idx="4">
                  <c:v>2013</c:v>
                </c:pt>
                <c:pt idx="5">
                  <c:v>2014</c:v>
                </c:pt>
              </c:strCache>
            </c:strRef>
          </c:cat>
          <c:val>
            <c:numRef>
              <c:f>Sheet1!$B$22:$G$22</c:f>
              <c:numCache>
                <c:formatCode>_(* #,##0_);_(* \(#,##0\);_(* "-"??_);_(@_)</c:formatCode>
                <c:ptCount val="6"/>
                <c:pt idx="0">
                  <c:v>57999</c:v>
                </c:pt>
                <c:pt idx="1">
                  <c:v>58269</c:v>
                </c:pt>
                <c:pt idx="2">
                  <c:v>57995</c:v>
                </c:pt>
                <c:pt idx="3">
                  <c:v>58094</c:v>
                </c:pt>
                <c:pt idx="4">
                  <c:v>56132</c:v>
                </c:pt>
                <c:pt idx="5">
                  <c:v>56531</c:v>
                </c:pt>
              </c:numCache>
            </c:numRef>
          </c:val>
          <c:smooth val="0"/>
        </c:ser>
        <c:ser>
          <c:idx val="1"/>
          <c:order val="1"/>
          <c:tx>
            <c:strRef>
              <c:f>Sheet1!$A$23</c:f>
              <c:strCache>
                <c:ptCount val="1"/>
                <c:pt idx="0">
                  <c:v>Black</c:v>
                </c:pt>
              </c:strCache>
            </c:strRef>
          </c:tx>
          <c:spPr>
            <a:ln w="28575" cap="rnd">
              <a:solidFill>
                <a:schemeClr val="bg1">
                  <a:lumMod val="75000"/>
                </a:schemeClr>
              </a:solidFill>
              <a:round/>
            </a:ln>
            <a:effectLst/>
          </c:spPr>
          <c:marker>
            <c:symbol val="square"/>
            <c:size val="5"/>
            <c:spPr>
              <a:solidFill>
                <a:schemeClr val="bg1">
                  <a:lumMod val="75000"/>
                </a:schemeClr>
              </a:solidFill>
              <a:ln w="9525">
                <a:noFill/>
              </a:ln>
              <a:effectLst/>
            </c:spPr>
          </c:marker>
          <c:cat>
            <c:strRef>
              <c:f>Sheet1!$B$20:$G$20</c:f>
              <c:strCache>
                <c:ptCount val="6"/>
                <c:pt idx="0">
                  <c:v>2009</c:v>
                </c:pt>
                <c:pt idx="1">
                  <c:v>2010</c:v>
                </c:pt>
                <c:pt idx="2">
                  <c:v>2011</c:v>
                </c:pt>
                <c:pt idx="3">
                  <c:v>2012</c:v>
                </c:pt>
                <c:pt idx="4">
                  <c:v>2013</c:v>
                </c:pt>
                <c:pt idx="5">
                  <c:v>2014</c:v>
                </c:pt>
              </c:strCache>
            </c:strRef>
          </c:cat>
          <c:val>
            <c:numRef>
              <c:f>Sheet1!$B$23:$G$23</c:f>
              <c:numCache>
                <c:formatCode>_(* #,##0_);_(* \(#,##0\);_(* "-"??_);_(@_)</c:formatCode>
                <c:ptCount val="6"/>
                <c:pt idx="0">
                  <c:v>10105</c:v>
                </c:pt>
                <c:pt idx="1">
                  <c:v>15437</c:v>
                </c:pt>
                <c:pt idx="2">
                  <c:v>17191</c:v>
                </c:pt>
                <c:pt idx="3">
                  <c:v>17208</c:v>
                </c:pt>
                <c:pt idx="4">
                  <c:v>19577</c:v>
                </c:pt>
                <c:pt idx="5">
                  <c:v>20980</c:v>
                </c:pt>
              </c:numCache>
            </c:numRef>
          </c:val>
          <c:smooth val="0"/>
        </c:ser>
        <c:ser>
          <c:idx val="2"/>
          <c:order val="2"/>
          <c:tx>
            <c:strRef>
              <c:f>Sheet1!$A$24</c:f>
              <c:strCache>
                <c:ptCount val="1"/>
                <c:pt idx="0">
                  <c:v>Asian</c:v>
                </c:pt>
              </c:strCache>
            </c:strRef>
          </c:tx>
          <c:spPr>
            <a:ln w="28575" cap="rnd">
              <a:solidFill>
                <a:schemeClr val="bg1">
                  <a:lumMod val="75000"/>
                </a:schemeClr>
              </a:solidFill>
              <a:round/>
            </a:ln>
            <a:effectLst/>
          </c:spPr>
          <c:marker>
            <c:symbol val="square"/>
            <c:size val="5"/>
            <c:spPr>
              <a:solidFill>
                <a:schemeClr val="bg1">
                  <a:lumMod val="75000"/>
                </a:schemeClr>
              </a:solidFill>
              <a:ln w="9525">
                <a:noFill/>
              </a:ln>
              <a:effectLst/>
            </c:spPr>
          </c:marker>
          <c:cat>
            <c:strRef>
              <c:f>Sheet1!$B$20:$G$20</c:f>
              <c:strCache>
                <c:ptCount val="6"/>
                <c:pt idx="0">
                  <c:v>2009</c:v>
                </c:pt>
                <c:pt idx="1">
                  <c:v>2010</c:v>
                </c:pt>
                <c:pt idx="2">
                  <c:v>2011</c:v>
                </c:pt>
                <c:pt idx="3">
                  <c:v>2012</c:v>
                </c:pt>
                <c:pt idx="4">
                  <c:v>2013</c:v>
                </c:pt>
                <c:pt idx="5">
                  <c:v>2014</c:v>
                </c:pt>
              </c:strCache>
            </c:strRef>
          </c:cat>
          <c:val>
            <c:numRef>
              <c:f>Sheet1!$B$24:$G$24</c:f>
              <c:numCache>
                <c:formatCode>_(* #,##0_);_(* \(#,##0\);_(* "-"??_);_(@_)</c:formatCode>
                <c:ptCount val="6"/>
                <c:pt idx="0">
                  <c:v>3243</c:v>
                </c:pt>
                <c:pt idx="1">
                  <c:v>4099</c:v>
                </c:pt>
                <c:pt idx="2">
                  <c:v>4455</c:v>
                </c:pt>
                <c:pt idx="3">
                  <c:v>5048</c:v>
                </c:pt>
                <c:pt idx="4">
                  <c:v>5213</c:v>
                </c:pt>
                <c:pt idx="5">
                  <c:v>6021</c:v>
                </c:pt>
              </c:numCache>
            </c:numRef>
          </c:val>
          <c:smooth val="0"/>
        </c:ser>
        <c:ser>
          <c:idx val="3"/>
          <c:order val="3"/>
          <c:tx>
            <c:strRef>
              <c:f>Sheet1!$A$36</c:f>
              <c:strCache>
                <c:ptCount val="1"/>
                <c:pt idx="0">
                  <c:v>Hispanic</c:v>
                </c:pt>
              </c:strCache>
            </c:strRef>
          </c:tx>
          <c:spPr>
            <a:ln w="28575" cap="rnd">
              <a:solidFill>
                <a:schemeClr val="bg1">
                  <a:lumMod val="75000"/>
                </a:schemeClr>
              </a:solidFill>
              <a:round/>
            </a:ln>
            <a:effectLst/>
          </c:spPr>
          <c:marker>
            <c:symbol val="square"/>
            <c:size val="5"/>
            <c:spPr>
              <a:solidFill>
                <a:schemeClr val="bg1">
                  <a:lumMod val="75000"/>
                </a:schemeClr>
              </a:solidFill>
              <a:ln w="9525">
                <a:noFill/>
              </a:ln>
              <a:effectLst/>
            </c:spPr>
          </c:marker>
          <c:cat>
            <c:strRef>
              <c:f>Sheet1!$B$20:$G$20</c:f>
              <c:strCache>
                <c:ptCount val="6"/>
                <c:pt idx="0">
                  <c:v>2009</c:v>
                </c:pt>
                <c:pt idx="1">
                  <c:v>2010</c:v>
                </c:pt>
                <c:pt idx="2">
                  <c:v>2011</c:v>
                </c:pt>
                <c:pt idx="3">
                  <c:v>2012</c:v>
                </c:pt>
                <c:pt idx="4">
                  <c:v>2013</c:v>
                </c:pt>
                <c:pt idx="5">
                  <c:v>2014</c:v>
                </c:pt>
              </c:strCache>
            </c:strRef>
          </c:cat>
          <c:val>
            <c:numRef>
              <c:f>Sheet1!$B$36:$G$36</c:f>
              <c:numCache>
                <c:formatCode>_(* #,##0_);_(* \(#,##0\);_(* "-"??_);_(@_)</c:formatCode>
                <c:ptCount val="6"/>
                <c:pt idx="0">
                  <c:v>11041</c:v>
                </c:pt>
                <c:pt idx="1">
                  <c:v>11398</c:v>
                </c:pt>
                <c:pt idx="2">
                  <c:v>11680</c:v>
                </c:pt>
                <c:pt idx="3">
                  <c:v>12775</c:v>
                </c:pt>
                <c:pt idx="4">
                  <c:v>13682</c:v>
                </c:pt>
                <c:pt idx="5">
                  <c:v>12695</c:v>
                </c:pt>
              </c:numCache>
            </c:numRef>
          </c:val>
          <c:smooth val="0"/>
        </c:ser>
        <c:ser>
          <c:idx val="4"/>
          <c:order val="4"/>
          <c:tx>
            <c:strRef>
              <c:f>Sheet1!$A$26</c:f>
              <c:strCache>
                <c:ptCount val="1"/>
                <c:pt idx="0">
                  <c:v>Other</c:v>
                </c:pt>
              </c:strCache>
            </c:strRef>
          </c:tx>
          <c:spPr>
            <a:ln w="28575" cap="rnd">
              <a:solidFill>
                <a:schemeClr val="bg1">
                  <a:lumMod val="75000"/>
                </a:schemeClr>
              </a:solidFill>
              <a:round/>
            </a:ln>
            <a:effectLst/>
          </c:spPr>
          <c:marker>
            <c:symbol val="square"/>
            <c:size val="5"/>
            <c:spPr>
              <a:solidFill>
                <a:schemeClr val="bg1">
                  <a:lumMod val="75000"/>
                </a:schemeClr>
              </a:solidFill>
              <a:ln w="9525">
                <a:noFill/>
              </a:ln>
              <a:effectLst/>
            </c:spPr>
          </c:marker>
          <c:cat>
            <c:strRef>
              <c:f>Sheet1!$B$20:$G$20</c:f>
              <c:strCache>
                <c:ptCount val="6"/>
                <c:pt idx="0">
                  <c:v>2009</c:v>
                </c:pt>
                <c:pt idx="1">
                  <c:v>2010</c:v>
                </c:pt>
                <c:pt idx="2">
                  <c:v>2011</c:v>
                </c:pt>
                <c:pt idx="3">
                  <c:v>2012</c:v>
                </c:pt>
                <c:pt idx="4">
                  <c:v>2013</c:v>
                </c:pt>
                <c:pt idx="5">
                  <c:v>2014</c:v>
                </c:pt>
              </c:strCache>
            </c:strRef>
          </c:cat>
          <c:val>
            <c:numRef>
              <c:f>Sheet1!$B$26:$G$26</c:f>
              <c:numCache>
                <c:formatCode>_(* #,##0_);_(* \(#,##0\);_(* "-"??_);_(@_)</c:formatCode>
                <c:ptCount val="6"/>
                <c:pt idx="0">
                  <c:v>2100</c:v>
                </c:pt>
                <c:pt idx="1">
                  <c:v>1623</c:v>
                </c:pt>
                <c:pt idx="2">
                  <c:v>1447</c:v>
                </c:pt>
                <c:pt idx="3">
                  <c:v>1691</c:v>
                </c:pt>
                <c:pt idx="4">
                  <c:v>1980</c:v>
                </c:pt>
                <c:pt idx="5">
                  <c:v>2253</c:v>
                </c:pt>
              </c:numCache>
            </c:numRef>
          </c:val>
          <c:smooth val="0"/>
        </c:ser>
        <c:dLbls>
          <c:showLegendKey val="0"/>
          <c:showVal val="0"/>
          <c:showCatName val="0"/>
          <c:showSerName val="0"/>
          <c:showPercent val="0"/>
          <c:showBubbleSize val="0"/>
        </c:dLbls>
        <c:marker val="1"/>
        <c:smooth val="0"/>
        <c:axId val="310743216"/>
        <c:axId val="367563888"/>
      </c:lineChart>
      <c:catAx>
        <c:axId val="31074321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00" b="0" i="0" u="none" strike="noStrike" kern="1200" baseline="0">
                <a:solidFill>
                  <a:schemeClr val="bg1">
                    <a:lumMod val="75000"/>
                  </a:schemeClr>
                </a:solidFill>
                <a:latin typeface="Arial" panose="020B0604020202020204" pitchFamily="34" charset="0"/>
                <a:ea typeface="+mn-ea"/>
                <a:cs typeface="Arial" panose="020B0604020202020204" pitchFamily="34" charset="0"/>
              </a:defRPr>
            </a:pPr>
            <a:endParaRPr lang="en-US"/>
          </a:p>
        </c:txPr>
        <c:crossAx val="367563888"/>
        <c:crosses val="autoZero"/>
        <c:auto val="1"/>
        <c:lblAlgn val="ctr"/>
        <c:lblOffset val="100"/>
        <c:noMultiLvlLbl val="0"/>
      </c:catAx>
      <c:valAx>
        <c:axId val="367563888"/>
        <c:scaling>
          <c:orientation val="minMax"/>
          <c:max val="60000"/>
        </c:scaling>
        <c:delete val="0"/>
        <c:axPos val="l"/>
        <c:majorGridlines>
          <c:spPr>
            <a:ln w="12700" cap="flat" cmpd="sng" algn="ctr">
              <a:solidFill>
                <a:schemeClr val="bg1">
                  <a:lumMod val="75000"/>
                </a:schemeClr>
              </a:solidFill>
              <a:prstDash val="sysDot"/>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lumMod val="75000"/>
                  </a:schemeClr>
                </a:solidFill>
                <a:latin typeface="Arial" panose="020B0604020202020204" pitchFamily="34" charset="0"/>
                <a:ea typeface="+mn-ea"/>
                <a:cs typeface="Arial" panose="020B0604020202020204" pitchFamily="34" charset="0"/>
              </a:defRPr>
            </a:pPr>
            <a:endParaRPr lang="en-US"/>
          </a:p>
        </c:txPr>
        <c:crossAx val="310743216"/>
        <c:crossesAt val="1"/>
        <c:crossBetween val="midCat"/>
      </c:valAx>
      <c:spPr>
        <a:noFill/>
        <a:ln>
          <a:noFill/>
        </a:ln>
        <a:effectLst/>
      </c:spPr>
    </c:plotArea>
    <c:legend>
      <c:legendPos val="tr"/>
      <c:layout>
        <c:manualLayout>
          <c:xMode val="edge"/>
          <c:yMode val="edge"/>
          <c:x val="0.74025294765615446"/>
          <c:y val="0.18627964686232404"/>
          <c:w val="0.2101913426624781"/>
          <c:h val="0.34045955619183965"/>
        </c:manualLayout>
      </c:layout>
      <c:overlay val="0"/>
      <c:spPr>
        <a:solidFill>
          <a:schemeClr val="bg1">
            <a:lumMod val="85000"/>
          </a:schemeClr>
        </a:solidFill>
        <a:ln>
          <a:noFill/>
        </a:ln>
        <a:effectLst/>
      </c:spPr>
      <c:txPr>
        <a:bodyPr rot="0" spcFirstLastPara="1" vertOverflow="ellipsis" vert="horz" wrap="square" anchor="ctr" anchorCtr="1"/>
        <a:lstStyle/>
        <a:p>
          <a:pPr>
            <a:defRPr sz="1100" b="0" i="0" u="none" strike="noStrike" kern="1200" baseline="0">
              <a:solidFill>
                <a:schemeClr val="bg1">
                  <a:lumMod val="7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lumMod val="85000"/>
      </a:schemeClr>
    </a:solidFill>
    <a:ln w="6350"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0.74698</cdr:x>
      <cdr:y>0.47197</cdr:y>
    </cdr:from>
    <cdr:to>
      <cdr:x>0.8791</cdr:x>
      <cdr:y>0.55606</cdr:y>
    </cdr:to>
    <cdr:sp macro="" textlink="">
      <cdr:nvSpPr>
        <cdr:cNvPr id="3" name="Text Box 1"/>
        <cdr:cNvSpPr txBox="1"/>
      </cdr:nvSpPr>
      <cdr:spPr>
        <a:xfrm xmlns:a="http://schemas.openxmlformats.org/drawingml/2006/main">
          <a:off x="2746376" y="989012"/>
          <a:ext cx="485776" cy="176213"/>
        </a:xfrm>
        <a:prstGeom xmlns:a="http://schemas.openxmlformats.org/drawingml/2006/main" prst="rect">
          <a:avLst/>
        </a:prstGeom>
      </cdr:spPr>
    </cdr:sp>
  </cdr:relSizeAnchor>
  <cdr:relSizeAnchor xmlns:cdr="http://schemas.openxmlformats.org/drawingml/2006/chartDrawing">
    <cdr:from>
      <cdr:x>0.72625</cdr:x>
      <cdr:y>0.32424</cdr:y>
    </cdr:from>
    <cdr:to>
      <cdr:x>0.85838</cdr:x>
      <cdr:y>0.40833</cdr:y>
    </cdr:to>
    <cdr:sp macro="" textlink="">
      <cdr:nvSpPr>
        <cdr:cNvPr id="4" name="Text Box 1"/>
        <cdr:cNvSpPr txBox="1"/>
      </cdr:nvSpPr>
      <cdr:spPr>
        <a:xfrm xmlns:a="http://schemas.openxmlformats.org/drawingml/2006/main">
          <a:off x="2670176" y="679450"/>
          <a:ext cx="485776" cy="176213"/>
        </a:xfrm>
        <a:prstGeom xmlns:a="http://schemas.openxmlformats.org/drawingml/2006/main" prst="rect">
          <a:avLst/>
        </a:prstGeom>
      </cdr:spPr>
    </cdr:sp>
  </cdr:relSizeAnchor>
</c:userShapes>
</file>

<file path=ppt/drawings/drawing2.xml><?xml version="1.0" encoding="utf-8"?>
<c:userShapes xmlns:c="http://schemas.openxmlformats.org/drawingml/2006/chart">
  <cdr:relSizeAnchor xmlns:cdr="http://schemas.openxmlformats.org/drawingml/2006/chartDrawing">
    <cdr:from>
      <cdr:x>0.74698</cdr:x>
      <cdr:y>0.47197</cdr:y>
    </cdr:from>
    <cdr:to>
      <cdr:x>0.8791</cdr:x>
      <cdr:y>0.55606</cdr:y>
    </cdr:to>
    <cdr:sp macro="" textlink="">
      <cdr:nvSpPr>
        <cdr:cNvPr id="3" name="Text Box 1"/>
        <cdr:cNvSpPr txBox="1"/>
      </cdr:nvSpPr>
      <cdr:spPr>
        <a:xfrm xmlns:a="http://schemas.openxmlformats.org/drawingml/2006/main">
          <a:off x="2746376" y="989012"/>
          <a:ext cx="485776" cy="176213"/>
        </a:xfrm>
        <a:prstGeom xmlns:a="http://schemas.openxmlformats.org/drawingml/2006/main" prst="rect">
          <a:avLst/>
        </a:prstGeom>
      </cdr:spPr>
    </cdr:sp>
  </cdr:relSizeAnchor>
  <cdr:relSizeAnchor xmlns:cdr="http://schemas.openxmlformats.org/drawingml/2006/chartDrawing">
    <cdr:from>
      <cdr:x>0.72625</cdr:x>
      <cdr:y>0.32424</cdr:y>
    </cdr:from>
    <cdr:to>
      <cdr:x>0.85838</cdr:x>
      <cdr:y>0.40833</cdr:y>
    </cdr:to>
    <cdr:sp macro="" textlink="">
      <cdr:nvSpPr>
        <cdr:cNvPr id="4" name="Text Box 1"/>
        <cdr:cNvSpPr txBox="1"/>
      </cdr:nvSpPr>
      <cdr:spPr>
        <a:xfrm xmlns:a="http://schemas.openxmlformats.org/drawingml/2006/main">
          <a:off x="2670176" y="679450"/>
          <a:ext cx="485776" cy="176213"/>
        </a:xfrm>
        <a:prstGeom xmlns:a="http://schemas.openxmlformats.org/drawingml/2006/main" prst="rect">
          <a:avLst/>
        </a:prstGeom>
      </cdr:spPr>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C0BE9-47AA-4BAB-9D73-0C459B528B3C}" type="datetimeFigureOut">
              <a:rPr lang="en-US" smtClean="0"/>
              <a:t>12/18/2015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BFCA7-11F2-43A5-9EF4-0240A54723AA}" type="slidenum">
              <a:rPr lang="en-US" smtClean="0"/>
              <a:t>‹#›</a:t>
            </a:fld>
            <a:endParaRPr lang="en-US"/>
          </a:p>
        </p:txBody>
      </p:sp>
    </p:spTree>
    <p:extLst>
      <p:ext uri="{BB962C8B-B14F-4D97-AF65-F5344CB8AC3E}">
        <p14:creationId xmlns:p14="http://schemas.microsoft.com/office/powerpoint/2010/main" val="1983895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 I’m William Hartnett, and my capstone proposal is “the new city at ten, demographic and economic change in Sandy Springs, Georgia, a decade after incorporation.”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4BFCA7-11F2-43A5-9EF4-0240A54723AA}" type="slidenum">
              <a:rPr lang="en-US" smtClean="0"/>
              <a:t>1</a:t>
            </a:fld>
            <a:endParaRPr lang="en-US"/>
          </a:p>
        </p:txBody>
      </p:sp>
    </p:spTree>
    <p:extLst>
      <p:ext uri="{BB962C8B-B14F-4D97-AF65-F5344CB8AC3E}">
        <p14:creationId xmlns:p14="http://schemas.microsoft.com/office/powerpoint/2010/main" val="2260322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Despite the intervening decades, the geographic legacy of the old Milton County is still evident in modern Fulton County’s demographic and political landscape.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you can see the political divide between north and south Fulton as illustrated with results from the 2012 presidential election. While President Obama received 64% of the countywide vote, he received only 36% of ballots cast by north Fulton residents, and 81% of those cast by south Fulton voters.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Republican Mitt Romney received only 34% of the countywide vote, but only 18% in south Fulton, and 62% in north Fulton.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10</a:t>
            </a:fld>
            <a:endParaRPr lang="en-US"/>
          </a:p>
        </p:txBody>
      </p:sp>
    </p:spTree>
    <p:extLst>
      <p:ext uri="{BB962C8B-B14F-4D97-AF65-F5344CB8AC3E}">
        <p14:creationId xmlns:p14="http://schemas.microsoft.com/office/powerpoint/2010/main" val="1779895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north-south divide is also evident along demographic lines. The map here shows the racial and ethnic population distribution in Fulton County in 2000, before the incorporation of Sandy Springs, with each purple dot representing 20 white residents, and each green dot representing the same number of black residents.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of the most recent Census Bureau estimates, the county as a whole is 43.5% black and 40.6% white. North Fulton, however, is 62% white and just 13.5% black, while south Fulton is 62% black and only 27% white.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88% of the county’s black residents live in south Fulton, and just 12% in north Fulton.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11</a:t>
            </a:fld>
            <a:endParaRPr lang="en-US"/>
          </a:p>
        </p:txBody>
      </p:sp>
    </p:spTree>
    <p:extLst>
      <p:ext uri="{BB962C8B-B14F-4D97-AF65-F5344CB8AC3E}">
        <p14:creationId xmlns:p14="http://schemas.microsoft.com/office/powerpoint/2010/main" val="2939410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a closer look at the region I’ve been referring to as north Fulton County. It’s comprised mainly of historic Milton County, and today is home to roughly 370,000 residents, or about 38% of the county’s total population.</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no remaining unincorporated areas governed by Fulton County, as new cities formed during the past decade and existing cities annexed the remaining areas. The area includes:</a:t>
            </a:r>
          </a:p>
          <a:p>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Alpharetta, which was incorporated in 1858</a:t>
            </a: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Johns Creek and Milton, both formed in 2006</a:t>
            </a: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Mountain Park, formed in 1927</a:t>
            </a: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Roswell, incorporated in 1854</a:t>
            </a: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And of course Sandy Springs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12</a:t>
            </a:fld>
            <a:endParaRPr lang="en-US"/>
          </a:p>
        </p:txBody>
      </p:sp>
    </p:spTree>
    <p:extLst>
      <p:ext uri="{BB962C8B-B14F-4D97-AF65-F5344CB8AC3E}">
        <p14:creationId xmlns:p14="http://schemas.microsoft.com/office/powerpoint/2010/main" val="2049157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Given the political and demographic differences between north and south Fulton County, it should come as little surprise these divisions set the stage for the decades-long effort in Sandy Springs to first prevent its annexation by the city of Atlanta, and later to incorporate the community as a new municipality.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1965 effort to annex Sandy Springs and several other mostly white northern suburbs was advocated by former Atlanta mayor William Hartsfield as a way to dilute the growing influence of the city’s black electorate. Annexing the area, he wrote, was essential to [quote] “preserve the proper white balance which is necessary for amicable relations between both races.” Of failing to do so, Hartsfield wrote [quote] “we have only five or six more years until the racial balance is 50-50 and then on its way to further racial imbalance at an accelerated pace. What are we waiting 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motivation for the annexation effort was cynically bigoted, the reaction in Sandy Springs was at times equally overt in its racism. The response was typical of the era’s white flight narratives, raising concerns such as the forced integration of housing and schools, and outright fear of being governed by black elected officials.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annexation proposal was rejected by a 2-to-1 margin.</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13</a:t>
            </a:fld>
            <a:endParaRPr lang="en-US"/>
          </a:p>
        </p:txBody>
      </p:sp>
    </p:spTree>
    <p:extLst>
      <p:ext uri="{BB962C8B-B14F-4D97-AF65-F5344CB8AC3E}">
        <p14:creationId xmlns:p14="http://schemas.microsoft.com/office/powerpoint/2010/main" val="305188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By the 1970s many in Sandy Springs had become as frustrated by the government of Fulton County as they had been by the earlier Atlanta annexation efforts. County officials were perceived to be unresponsive to the concerns of Sandy Springs, particularly on planning and zoning issues, such as the growth of rental apartment housing.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county was also seen as all too willing to subsidize south Fulton through redistributive tax policies resented by the wealthier northern suburban communities. As one Sandy Springs organizer later wrote [quote] “we could almost hear the whooshing sound of funds being sucked out of the area.”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14</a:t>
            </a:fld>
            <a:endParaRPr lang="en-US"/>
          </a:p>
        </p:txBody>
      </p:sp>
    </p:spTree>
    <p:extLst>
      <p:ext uri="{BB962C8B-B14F-4D97-AF65-F5344CB8AC3E}">
        <p14:creationId xmlns:p14="http://schemas.microsoft.com/office/powerpoint/2010/main" val="220576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new suburban populist resentment and the old fear of annexation motivated a growing movement to incorporate a new city of Sandy Springs. No new cities had been formed in Fulton County since 1927, and none with more than a few hundred residents since 1895.</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30-year stalemate followed thanks to Democratic control of state government, and only after Republican lawmakers won control of both houses of the Georgia General Assembly in 2005 was the deadlock broken in favor of the new city advocates.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94% of Sandy Springs voters approved incorporation in the resulting referendum in June 2005, and the city was officially formed on December 1, 2005.</a:t>
            </a:r>
          </a:p>
        </p:txBody>
      </p:sp>
      <p:sp>
        <p:nvSpPr>
          <p:cNvPr id="4" name="Slide Number Placeholder 3"/>
          <p:cNvSpPr>
            <a:spLocks noGrp="1"/>
          </p:cNvSpPr>
          <p:nvPr>
            <p:ph type="sldNum" sz="quarter" idx="10"/>
          </p:nvPr>
        </p:nvSpPr>
        <p:spPr/>
        <p:txBody>
          <a:bodyPr/>
          <a:lstStyle/>
          <a:p>
            <a:fld id="{986E3F60-8C05-4D35-BBD3-06E81B6CE237}" type="slidenum">
              <a:rPr lang="en-US" smtClean="0"/>
              <a:t>15</a:t>
            </a:fld>
            <a:endParaRPr lang="en-US"/>
          </a:p>
        </p:txBody>
      </p:sp>
    </p:spTree>
    <p:extLst>
      <p:ext uri="{BB962C8B-B14F-4D97-AF65-F5344CB8AC3E}">
        <p14:creationId xmlns:p14="http://schemas.microsoft.com/office/powerpoint/2010/main" val="247422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Sandy Springs is an example of what is known in the academic literature as a newly incorporated municipality, or NIM. Though NIMs are the subject of a dedicated if relatively small body of geographic and economic research by a handful of scholars, the focus of such work has long and all but exclusively focused on </a:t>
            </a:r>
            <a:r>
              <a:rPr lang="en-US" sz="1200" i="1" kern="1200" dirty="0" smtClean="0">
                <a:solidFill>
                  <a:schemeClr val="tx1"/>
                </a:solidFill>
                <a:effectLst/>
                <a:latin typeface="+mn-lt"/>
                <a:ea typeface="+mn-ea"/>
                <a:cs typeface="+mn-cs"/>
              </a:rPr>
              <a:t>how</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where</a:t>
            </a:r>
            <a:r>
              <a:rPr lang="en-US" sz="1200" kern="1200" dirty="0" smtClean="0">
                <a:solidFill>
                  <a:schemeClr val="tx1"/>
                </a:solidFill>
                <a:effectLst/>
                <a:latin typeface="+mn-lt"/>
                <a:ea typeface="+mn-ea"/>
                <a:cs typeface="+mn-cs"/>
              </a:rPr>
              <a:t> new cities form.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Studies of the effects, if any, that incorporation has on the demographic and economic landscape of NIMs is absent from this literature. Reviewing it is nevertheless instructive for the purpose of formulating a topical and methodological approach to studying Sandy Springs, as the factors that led to the incorporation of new cities there and elsewhere suggests particular research avenues.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16</a:t>
            </a:fld>
            <a:endParaRPr lang="en-US"/>
          </a:p>
        </p:txBody>
      </p:sp>
    </p:spTree>
    <p:extLst>
      <p:ext uri="{BB962C8B-B14F-4D97-AF65-F5344CB8AC3E}">
        <p14:creationId xmlns:p14="http://schemas.microsoft.com/office/powerpoint/2010/main" val="674603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Much of NIMs research dates to or references mid-20th century studies inspired by the wave of more than 1,000 new cities that formed in America during the 1950s. This early work was the first to identify the geographic clustering phenomenon, the tendency of one new city to lead to the formation of others nearby. More recent research indicates that such clustering continues today, with Sandy Springs itself being a notable example.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Since Sandy Springs incorporated, seven other new cities have formed in the Atlanta region, the most recent of which was approved by voters only last month.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17</a:t>
            </a:fld>
            <a:endParaRPr lang="en-US"/>
          </a:p>
        </p:txBody>
      </p:sp>
    </p:spTree>
    <p:extLst>
      <p:ext uri="{BB962C8B-B14F-4D97-AF65-F5344CB8AC3E}">
        <p14:creationId xmlns:p14="http://schemas.microsoft.com/office/powerpoint/2010/main" val="3818645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 particular note in the NIMs literature is the finding that the pursuit of income homogeneity has a clearer effect on the probability of new city formation nationally than race and ethnicity. In this view, more affluent cities form to short-circuit growing economic or class-based diversity, and to avoid the kind of redistributive local tax policies bemoaned in Sandy Springs.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 course, the effects of race and ethnicity and income are not mutually exclusive, intertwined as they are in the United States in general and the Atlanta area in particular.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18</a:t>
            </a:fld>
            <a:endParaRPr lang="en-US"/>
          </a:p>
        </p:txBody>
      </p:sp>
    </p:spTree>
    <p:extLst>
      <p:ext uri="{BB962C8B-B14F-4D97-AF65-F5344CB8AC3E}">
        <p14:creationId xmlns:p14="http://schemas.microsoft.com/office/powerpoint/2010/main" val="1318617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NIMs literature is also notable for a certain self-awareness of its own narrow focus, with some calling for greater geographic research in the field.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reason suggested for the lack of such research is that the at times narrow scope of academic disciplines has left NIMs research to political scientists and public administrators rather than geographers, since the formation of new cities is still viewed as a primarily political rather than geographical process.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Another striking gap in the literature is of course the absence of studies of the basic demographic and economic effects of incorporation inside new cities.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19</a:t>
            </a:fld>
            <a:endParaRPr lang="en-US"/>
          </a:p>
        </p:txBody>
      </p:sp>
    </p:spTree>
    <p:extLst>
      <p:ext uri="{BB962C8B-B14F-4D97-AF65-F5344CB8AC3E}">
        <p14:creationId xmlns:p14="http://schemas.microsoft.com/office/powerpoint/2010/main" val="86463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I’d like to begin with a summary of my project.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Sandy Springs is a city in Georgia that was formed 10 years ago. It’s representative of a wave of municipal incorporation in the Atlanta area that has seen eight new cities form during the past decade, and that continues today.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Despite ongoing incorporation efforts in the Atlanta area, little or no research exists on the demographic or economic changes that take place in these new cities after they’re up and running. What little research does exist on newly incorporated municipalities focuses instead on </a:t>
            </a:r>
            <a:r>
              <a:rPr lang="en-US" sz="1200" i="1" kern="1200" dirty="0" smtClean="0">
                <a:solidFill>
                  <a:schemeClr val="tx1"/>
                </a:solidFill>
                <a:effectLst/>
                <a:latin typeface="+mn-lt"/>
                <a:ea typeface="+mn-ea"/>
                <a:cs typeface="+mn-cs"/>
              </a:rPr>
              <a:t>how</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where</a:t>
            </a:r>
            <a:r>
              <a:rPr lang="en-US" sz="1200" kern="1200" dirty="0" smtClean="0">
                <a:solidFill>
                  <a:schemeClr val="tx1"/>
                </a:solidFill>
                <a:effectLst/>
                <a:latin typeface="+mn-lt"/>
                <a:ea typeface="+mn-ea"/>
                <a:cs typeface="+mn-cs"/>
              </a:rPr>
              <a:t> new cities form.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By compiling a profile of demographic and economic change in the Atlanta region’s model new city, I hope to provide a topical and methodological baseline for further study of the </a:t>
            </a:r>
            <a:r>
              <a:rPr lang="en-US" sz="1200" i="1" kern="1200" dirty="0" smtClean="0">
                <a:solidFill>
                  <a:schemeClr val="tx1"/>
                </a:solidFill>
                <a:effectLst/>
                <a:latin typeface="+mn-lt"/>
                <a:ea typeface="+mn-ea"/>
                <a:cs typeface="+mn-cs"/>
              </a:rPr>
              <a:t>post</a:t>
            </a:r>
            <a:r>
              <a:rPr lang="en-US" sz="1200" kern="1200" dirty="0" smtClean="0">
                <a:solidFill>
                  <a:schemeClr val="tx1"/>
                </a:solidFill>
                <a:effectLst/>
                <a:latin typeface="+mn-lt"/>
                <a:ea typeface="+mn-ea"/>
                <a:cs typeface="+mn-cs"/>
              </a:rPr>
              <a:t>-incorporation effects of the cityhood movement here and elsewhere.</a:t>
            </a:r>
          </a:p>
        </p:txBody>
      </p:sp>
      <p:sp>
        <p:nvSpPr>
          <p:cNvPr id="4" name="Slide Number Placeholder 3"/>
          <p:cNvSpPr>
            <a:spLocks noGrp="1"/>
          </p:cNvSpPr>
          <p:nvPr>
            <p:ph type="sldNum" sz="quarter" idx="10"/>
          </p:nvPr>
        </p:nvSpPr>
        <p:spPr/>
        <p:txBody>
          <a:bodyPr/>
          <a:lstStyle/>
          <a:p>
            <a:fld id="{986E3F60-8C05-4D35-BBD3-06E81B6CE237}" type="slidenum">
              <a:rPr lang="en-US" smtClean="0"/>
              <a:t>2</a:t>
            </a:fld>
            <a:endParaRPr lang="en-US"/>
          </a:p>
        </p:txBody>
      </p:sp>
    </p:spTree>
    <p:extLst>
      <p:ext uri="{BB962C8B-B14F-4D97-AF65-F5344CB8AC3E}">
        <p14:creationId xmlns:p14="http://schemas.microsoft.com/office/powerpoint/2010/main" val="4255279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literature on NIMs and the specific history of Sandy Springs suggest two main areas of inquiry: Race and ethnicity, and income.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goal of this analysis is to assess whether a city founded on conceptions of local political power that in the Atlanta region are so strongly tied to race and class has over time become significantly more or less diverse, or changed more or less rapidly than surrounding communities.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20</a:t>
            </a:fld>
            <a:endParaRPr lang="en-US"/>
          </a:p>
        </p:txBody>
      </p:sp>
    </p:spTree>
    <p:extLst>
      <p:ext uri="{BB962C8B-B14F-4D97-AF65-F5344CB8AC3E}">
        <p14:creationId xmlns:p14="http://schemas.microsoft.com/office/powerpoint/2010/main" val="3048225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choice to focus on race and aspects of class is rooted in Sandy Springs’ own history. The mid-20th century case for and fight against Atlanta annexation was unquestionably racial in nature, and the latter-day issues of political representation and service provision by the county were inextricably linked to race and class.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Findings on the pursuit of income uniformity from the NIMs literature also support a research focus on post-incorporation economic issues.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21</a:t>
            </a:fld>
            <a:endParaRPr lang="en-US"/>
          </a:p>
        </p:txBody>
      </p:sp>
    </p:spTree>
    <p:extLst>
      <p:ext uri="{BB962C8B-B14F-4D97-AF65-F5344CB8AC3E}">
        <p14:creationId xmlns:p14="http://schemas.microsoft.com/office/powerpoint/2010/main" val="510598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primary source of demographic and economic data for this study is the U.S. Census Bureau, particularly the 2000 and 2010 decennial censuses, and the American Community Survey, or ACS.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Census Bureau also is the main source of geographic data, such as tract, block group, and block boundary files. Additional information on other administrative boundaries such as municipal maps is available from the multi-agency Fulton County geospatial data portal.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22</a:t>
            </a:fld>
            <a:endParaRPr lang="en-US"/>
          </a:p>
        </p:txBody>
      </p:sp>
    </p:spTree>
    <p:extLst>
      <p:ext uri="{BB962C8B-B14F-4D97-AF65-F5344CB8AC3E}">
        <p14:creationId xmlns:p14="http://schemas.microsoft.com/office/powerpoint/2010/main" val="1061964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ACS presents options that require analysts to weigh the relative importance of timeliness versus precision to their work, with data available as either 1-year or 5-year estimates.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1-year estimates offer more current but less reliable information on geographic units with populations of at least 65,000 people, while 5-year estimates include less current but more reliable data for all geographic units down to the block group level.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23</a:t>
            </a:fld>
            <a:endParaRPr lang="en-US"/>
          </a:p>
        </p:txBody>
      </p:sp>
    </p:spTree>
    <p:extLst>
      <p:ext uri="{BB962C8B-B14F-4D97-AF65-F5344CB8AC3E}">
        <p14:creationId xmlns:p14="http://schemas.microsoft.com/office/powerpoint/2010/main" val="3702425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the name suggests, 5-year estimates combine five years of data collection into a rolling average, the most current of which encompasses the years 2010 to 2014.</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the purposes of this study, the reduced currency of the resulting estimates is offset by their availability at the census tract and block group level, so 5-year ACS estimates will be my main source for inter- and post-decennial census data.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24</a:t>
            </a:fld>
            <a:endParaRPr lang="en-US"/>
          </a:p>
        </p:txBody>
      </p:sp>
    </p:spTree>
    <p:extLst>
      <p:ext uri="{BB962C8B-B14F-4D97-AF65-F5344CB8AC3E}">
        <p14:creationId xmlns:p14="http://schemas.microsoft.com/office/powerpoint/2010/main" val="1218255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Sub-city level comparisons over time are complicated by boundary changes, as new census reporting units such as tracts are created or consolidated to account for population growth or decline.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the table here shows that the number of tracts in Sandy Springs increased from 15 at the time of the 2000 decennial census to 22 by the 2010 count, and block groups increased from 40 to 58.</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common approach to resolving these mismatches, and one that is adequate for this study, is to simply make the areal units from both periods conform to the earlier vintage by aggregating data in the units that were split.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25</a:t>
            </a:fld>
            <a:endParaRPr lang="en-US"/>
          </a:p>
        </p:txBody>
      </p:sp>
    </p:spTree>
    <p:extLst>
      <p:ext uri="{BB962C8B-B14F-4D97-AF65-F5344CB8AC3E}">
        <p14:creationId xmlns:p14="http://schemas.microsoft.com/office/powerpoint/2010/main" val="4204037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Analyzing the racial and ethnic composition of the population of Sandy Springs from year to year is merely a starting point for studying demographic changes in the community, but even this basic step yields some insight.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example, in the top chart we can see that the black population of the city has roughly doubled, and the bottom chart highlights an approximately 11 percentage point decline over the same period in the proportion of the city that is white.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clear, then, that Sandy Springs as a whole has grown more racially </a:t>
            </a:r>
            <a:r>
              <a:rPr lang="en-US" sz="1200" i="1" kern="1200" dirty="0" smtClean="0">
                <a:solidFill>
                  <a:schemeClr val="tx1"/>
                </a:solidFill>
                <a:effectLst/>
                <a:latin typeface="+mn-lt"/>
                <a:ea typeface="+mn-ea"/>
                <a:cs typeface="+mn-cs"/>
              </a:rPr>
              <a:t>diverse</a:t>
            </a:r>
            <a:r>
              <a:rPr lang="en-US" sz="1200" kern="1200" dirty="0" smtClean="0">
                <a:solidFill>
                  <a:schemeClr val="tx1"/>
                </a:solidFill>
                <a:effectLst/>
                <a:latin typeface="+mn-lt"/>
                <a:ea typeface="+mn-ea"/>
                <a:cs typeface="+mn-cs"/>
              </a:rPr>
              <a:t> since incorporation, but from this information alone nothing can be concluded about how well </a:t>
            </a:r>
            <a:r>
              <a:rPr lang="en-US" sz="1200" i="1" kern="1200" dirty="0" smtClean="0">
                <a:solidFill>
                  <a:schemeClr val="tx1"/>
                </a:solidFill>
                <a:effectLst/>
                <a:latin typeface="+mn-lt"/>
                <a:ea typeface="+mn-ea"/>
                <a:cs typeface="+mn-cs"/>
              </a:rPr>
              <a:t>integrated</a:t>
            </a:r>
            <a:r>
              <a:rPr lang="en-US" sz="1200" kern="1200" dirty="0" smtClean="0">
                <a:solidFill>
                  <a:schemeClr val="tx1"/>
                </a:solidFill>
                <a:effectLst/>
                <a:latin typeface="+mn-lt"/>
                <a:ea typeface="+mn-ea"/>
                <a:cs typeface="+mn-cs"/>
              </a:rPr>
              <a:t> the population might be. A city can be both extremely diverse </a:t>
            </a:r>
            <a:r>
              <a:rPr lang="en-US" sz="1200" i="1"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extremely segregated, after all, or all but racially homogeneous but well integrated.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26</a:t>
            </a:fld>
            <a:endParaRPr lang="en-US"/>
          </a:p>
        </p:txBody>
      </p:sp>
    </p:spTree>
    <p:extLst>
      <p:ext uri="{BB962C8B-B14F-4D97-AF65-F5344CB8AC3E}">
        <p14:creationId xmlns:p14="http://schemas.microsoft.com/office/powerpoint/2010/main" val="31538383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determine whether increasing racial diversity at the city level has translated into greater integration at a more local level, the spatial distribution of racial and ethnic groups over time must be analyzed. Fortunately, the literature on residential segregation offers numerous widely used indicators to analyze this issue.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Two that will be used in this study are the dissimilarity index, which is a measure of the </a:t>
            </a:r>
            <a:r>
              <a:rPr lang="en-US" sz="1200" i="1" kern="1200" dirty="0" smtClean="0">
                <a:solidFill>
                  <a:schemeClr val="tx1"/>
                </a:solidFill>
                <a:effectLst/>
                <a:latin typeface="+mn-lt"/>
                <a:ea typeface="+mn-ea"/>
                <a:cs typeface="+mn-cs"/>
              </a:rPr>
              <a:t>evenness</a:t>
            </a:r>
            <a:r>
              <a:rPr lang="en-US" sz="1200" kern="1200" dirty="0" smtClean="0">
                <a:solidFill>
                  <a:schemeClr val="tx1"/>
                </a:solidFill>
                <a:effectLst/>
                <a:latin typeface="+mn-lt"/>
                <a:ea typeface="+mn-ea"/>
                <a:cs typeface="+mn-cs"/>
              </a:rPr>
              <a:t> of a given group’s spatial distribution, and the isolation index, a measure of a given group’s </a:t>
            </a:r>
            <a:r>
              <a:rPr lang="en-US" sz="1200" i="1" kern="1200" dirty="0" smtClean="0">
                <a:solidFill>
                  <a:schemeClr val="tx1"/>
                </a:solidFill>
                <a:effectLst/>
                <a:latin typeface="+mn-lt"/>
                <a:ea typeface="+mn-ea"/>
                <a:cs typeface="+mn-cs"/>
              </a:rPr>
              <a:t>exposure</a:t>
            </a:r>
            <a:r>
              <a:rPr lang="en-US" sz="1200" kern="1200" dirty="0" smtClean="0">
                <a:solidFill>
                  <a:schemeClr val="tx1"/>
                </a:solidFill>
                <a:effectLst/>
                <a:latin typeface="+mn-lt"/>
                <a:ea typeface="+mn-ea"/>
                <a:cs typeface="+mn-cs"/>
              </a:rPr>
              <a:t> to others.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27</a:t>
            </a:fld>
            <a:endParaRPr lang="en-US"/>
          </a:p>
        </p:txBody>
      </p:sp>
    </p:spTree>
    <p:extLst>
      <p:ext uri="{BB962C8B-B14F-4D97-AF65-F5344CB8AC3E}">
        <p14:creationId xmlns:p14="http://schemas.microsoft.com/office/powerpoint/2010/main" val="806282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dissimilarity index is the most widely used measure of residential segregation.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Conceptually, it quantifies the percentage of a given group that would have to move residence for each areal sub-unit being measured to have the same proportion of that group as the overall area.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an indicator of evenness, dissimilarity is </a:t>
            </a:r>
            <a:r>
              <a:rPr lang="en-US" sz="1200" i="1"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dependent on the relative size of the groups being compared.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28</a:t>
            </a:fld>
            <a:endParaRPr lang="en-US"/>
          </a:p>
        </p:txBody>
      </p:sp>
    </p:spTree>
    <p:extLst>
      <p:ext uri="{BB962C8B-B14F-4D97-AF65-F5344CB8AC3E}">
        <p14:creationId xmlns:p14="http://schemas.microsoft.com/office/powerpoint/2010/main" val="624201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Like dissimilarity, the isolation index is also a common measure of residential segregation.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Conceptually, it measures the extent to which members of a given group are exposed only to one another, or the likelihood of a typical minority group member sharing the same neighborhood with a member of the majority group.</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an indicator of exposure, the isolation index </a:t>
            </a:r>
            <a:r>
              <a:rPr lang="en-US" sz="1200" i="1" kern="1200" dirty="0" smtClean="0">
                <a:solidFill>
                  <a:schemeClr val="tx1"/>
                </a:solidFill>
                <a:effectLst/>
                <a:latin typeface="+mn-lt"/>
                <a:ea typeface="+mn-ea"/>
                <a:cs typeface="+mn-cs"/>
              </a:rPr>
              <a:t>is</a:t>
            </a:r>
            <a:r>
              <a:rPr lang="en-US" sz="1200" kern="1200" dirty="0" smtClean="0">
                <a:solidFill>
                  <a:schemeClr val="tx1"/>
                </a:solidFill>
                <a:effectLst/>
                <a:latin typeface="+mn-lt"/>
                <a:ea typeface="+mn-ea"/>
                <a:cs typeface="+mn-cs"/>
              </a:rPr>
              <a:t> dependent on the relative size of the groups being compared.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While dissimilarity measures the departure from the abstract ideal of </a:t>
            </a:r>
            <a:r>
              <a:rPr lang="en-US" sz="1200" i="1" kern="1200" dirty="0" smtClean="0">
                <a:solidFill>
                  <a:schemeClr val="tx1"/>
                </a:solidFill>
                <a:effectLst/>
                <a:latin typeface="+mn-lt"/>
                <a:ea typeface="+mn-ea"/>
                <a:cs typeface="+mn-cs"/>
              </a:rPr>
              <a:t>evenness</a:t>
            </a:r>
            <a:r>
              <a:rPr lang="en-US" sz="1200" kern="1200" dirty="0" smtClean="0">
                <a:solidFill>
                  <a:schemeClr val="tx1"/>
                </a:solidFill>
                <a:effectLst/>
                <a:latin typeface="+mn-lt"/>
                <a:ea typeface="+mn-ea"/>
                <a:cs typeface="+mn-cs"/>
              </a:rPr>
              <a:t>, isolation in a way attempts to measure the </a:t>
            </a:r>
            <a:r>
              <a:rPr lang="en-US" sz="1200" i="1" kern="1200" dirty="0" smtClean="0">
                <a:solidFill>
                  <a:schemeClr val="tx1"/>
                </a:solidFill>
                <a:effectLst/>
                <a:latin typeface="+mn-lt"/>
                <a:ea typeface="+mn-ea"/>
                <a:cs typeface="+mn-cs"/>
              </a:rPr>
              <a:t>experience</a:t>
            </a:r>
            <a:r>
              <a:rPr lang="en-US" sz="1200" kern="1200" dirty="0" smtClean="0">
                <a:solidFill>
                  <a:schemeClr val="tx1"/>
                </a:solidFill>
                <a:effectLst/>
                <a:latin typeface="+mn-lt"/>
                <a:ea typeface="+mn-ea"/>
                <a:cs typeface="+mn-cs"/>
              </a:rPr>
              <a:t> of segregation for the typical minority or majority group member.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29</a:t>
            </a:fld>
            <a:endParaRPr lang="en-US"/>
          </a:p>
        </p:txBody>
      </p:sp>
    </p:spTree>
    <p:extLst>
      <p:ext uri="{BB962C8B-B14F-4D97-AF65-F5344CB8AC3E}">
        <p14:creationId xmlns:p14="http://schemas.microsoft.com/office/powerpoint/2010/main" val="3352709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an overview of what we’ll cover today.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I’ll begin by describing the long social and political history that led to the incorporation of Sandy Springs, a process that dates back to the mid-20th century.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3</a:t>
            </a:fld>
            <a:endParaRPr lang="en-US"/>
          </a:p>
        </p:txBody>
      </p:sp>
    </p:spTree>
    <p:extLst>
      <p:ext uri="{BB962C8B-B14F-4D97-AF65-F5344CB8AC3E}">
        <p14:creationId xmlns:p14="http://schemas.microsoft.com/office/powerpoint/2010/main" val="13967217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with race and ethnicity, basic citywide measures of income and wealth, while useful starting points, lack important information about the economic standing of various groups and the spatial distribution of prosperity.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can see in the top chart, for example, that the median income of white-headed households in Fulton County is double that of Hispanic households and 2 1/2 times the figure for black households.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while black household earnings tend to lag those of white households overall, the bottom chart shows that about 1-in-10 black households in Fulton County have annual incomes of $100,000 or more.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a significant number of the 9,400 black households in Sandy Springs are also among the 17,500 with six-figure incomes in the county as a whole, the city might be becoming </a:t>
            </a:r>
            <a:r>
              <a:rPr lang="en-US" sz="1200" i="1" kern="1200" dirty="0" smtClean="0">
                <a:solidFill>
                  <a:schemeClr val="tx1"/>
                </a:solidFill>
                <a:effectLst/>
                <a:latin typeface="+mn-lt"/>
                <a:ea typeface="+mn-ea"/>
                <a:cs typeface="+mn-cs"/>
              </a:rPr>
              <a:t>more</a:t>
            </a:r>
            <a:r>
              <a:rPr lang="en-US" sz="1200" kern="1200" dirty="0" smtClean="0">
                <a:solidFill>
                  <a:schemeClr val="tx1"/>
                </a:solidFill>
                <a:effectLst/>
                <a:latin typeface="+mn-lt"/>
                <a:ea typeface="+mn-ea"/>
                <a:cs typeface="+mn-cs"/>
              </a:rPr>
              <a:t> diverse racially but </a:t>
            </a:r>
            <a:r>
              <a:rPr lang="en-US" sz="1200" i="1" kern="1200" dirty="0" smtClean="0">
                <a:solidFill>
                  <a:schemeClr val="tx1"/>
                </a:solidFill>
                <a:effectLst/>
                <a:latin typeface="+mn-lt"/>
                <a:ea typeface="+mn-ea"/>
                <a:cs typeface="+mn-cs"/>
              </a:rPr>
              <a:t>less</a:t>
            </a:r>
            <a:r>
              <a:rPr lang="en-US" sz="1200" kern="1200" dirty="0" smtClean="0">
                <a:solidFill>
                  <a:schemeClr val="tx1"/>
                </a:solidFill>
                <a:effectLst/>
                <a:latin typeface="+mn-lt"/>
                <a:ea typeface="+mn-ea"/>
                <a:cs typeface="+mn-cs"/>
              </a:rPr>
              <a:t> diverse economically.</a:t>
            </a:r>
          </a:p>
        </p:txBody>
      </p:sp>
      <p:sp>
        <p:nvSpPr>
          <p:cNvPr id="4" name="Slide Number Placeholder 3"/>
          <p:cNvSpPr>
            <a:spLocks noGrp="1"/>
          </p:cNvSpPr>
          <p:nvPr>
            <p:ph type="sldNum" sz="quarter" idx="10"/>
          </p:nvPr>
        </p:nvSpPr>
        <p:spPr/>
        <p:txBody>
          <a:bodyPr/>
          <a:lstStyle/>
          <a:p>
            <a:fld id="{986E3F60-8C05-4D35-BBD3-06E81B6CE237}" type="slidenum">
              <a:rPr lang="en-US" smtClean="0"/>
              <a:t>30</a:t>
            </a:fld>
            <a:endParaRPr lang="en-US"/>
          </a:p>
        </p:txBody>
      </p:sp>
    </p:spTree>
    <p:extLst>
      <p:ext uri="{BB962C8B-B14F-4D97-AF65-F5344CB8AC3E}">
        <p14:creationId xmlns:p14="http://schemas.microsoft.com/office/powerpoint/2010/main" val="3308844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Three measures of income inequality will be used to assess this possibility: The Gini coefficient, quintile shares, and percentile limit ratios.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31</a:t>
            </a:fld>
            <a:endParaRPr lang="en-US"/>
          </a:p>
        </p:txBody>
      </p:sp>
    </p:spTree>
    <p:extLst>
      <p:ext uri="{BB962C8B-B14F-4D97-AF65-F5344CB8AC3E}">
        <p14:creationId xmlns:p14="http://schemas.microsoft.com/office/powerpoint/2010/main" val="31392359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Gini coefficient is the most common measure of income inequality, having been used, for example, by the Census Bureau itself since 1947.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high median household income and little inequality as indicated by a low Gini coefficient suggests a community in which earnings are uniformly high, while a community in which median income is more typical and the Gini value is high suggests a city of haves and have-nots, with a concentration of households at both extremes of income.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32</a:t>
            </a:fld>
            <a:endParaRPr lang="en-US"/>
          </a:p>
        </p:txBody>
      </p:sp>
    </p:spTree>
    <p:extLst>
      <p:ext uri="{BB962C8B-B14F-4D97-AF65-F5344CB8AC3E}">
        <p14:creationId xmlns:p14="http://schemas.microsoft.com/office/powerpoint/2010/main" val="3117625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common approach to measuring income distribution and inequality, and another primary indicator in the Census Bureau’s own studies, is quintile shares, or comparisons of the aggregate proportion of household income received by each fifth of the income distribution.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Quintile analysis has the advantage of consistently measuring how earnings are distributed across time.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33</a:t>
            </a:fld>
            <a:endParaRPr lang="en-US"/>
          </a:p>
        </p:txBody>
      </p:sp>
    </p:spTree>
    <p:extLst>
      <p:ext uri="{BB962C8B-B14F-4D97-AF65-F5344CB8AC3E}">
        <p14:creationId xmlns:p14="http://schemas.microsoft.com/office/powerpoint/2010/main" val="4123162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ratio between selected percentile limits also can be used to track changes in household income inequality over time by, for example, comparing the household at the 95th percentile to the household at the 20th, or the 20th percentile household to the median.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34</a:t>
            </a:fld>
            <a:endParaRPr lang="en-US"/>
          </a:p>
        </p:txBody>
      </p:sp>
    </p:spTree>
    <p:extLst>
      <p:ext uri="{BB962C8B-B14F-4D97-AF65-F5344CB8AC3E}">
        <p14:creationId xmlns:p14="http://schemas.microsoft.com/office/powerpoint/2010/main" val="12051421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dissimilarity and isolation indexes also can be used to assess the extent of economic segregation in Sandy Springs.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the tract or block group level, this analysis will compare:</a:t>
            </a:r>
          </a:p>
          <a:p>
            <a:endParaRPr lang="en-US" sz="1200" kern="1200" dirty="0" smtClean="0">
              <a:solidFill>
                <a:schemeClr val="tx1"/>
              </a:solidFill>
              <a:effectLst/>
              <a:latin typeface="+mn-lt"/>
              <a:ea typeface="+mn-ea"/>
              <a:cs typeface="+mn-cs"/>
            </a:endParaRP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The proportion of households in the citywide </a:t>
            </a:r>
            <a:r>
              <a:rPr lang="en-US" sz="1200" i="1" kern="1200" dirty="0" smtClean="0">
                <a:solidFill>
                  <a:schemeClr val="tx1"/>
                </a:solidFill>
                <a:effectLst/>
                <a:latin typeface="+mn-lt"/>
                <a:ea typeface="+mn-ea"/>
                <a:cs typeface="+mn-cs"/>
              </a:rPr>
              <a:t>top</a:t>
            </a:r>
            <a:r>
              <a:rPr lang="en-US" sz="1200" kern="1200" dirty="0" smtClean="0">
                <a:solidFill>
                  <a:schemeClr val="tx1"/>
                </a:solidFill>
                <a:effectLst/>
                <a:latin typeface="+mn-lt"/>
                <a:ea typeface="+mn-ea"/>
                <a:cs typeface="+mn-cs"/>
              </a:rPr>
              <a:t> quintile of income to all others.</a:t>
            </a: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The proportion of households in the citywide </a:t>
            </a:r>
            <a:r>
              <a:rPr lang="en-US" sz="1200" i="1" kern="1200" dirty="0" smtClean="0">
                <a:solidFill>
                  <a:schemeClr val="tx1"/>
                </a:solidFill>
                <a:effectLst/>
                <a:latin typeface="+mn-lt"/>
                <a:ea typeface="+mn-ea"/>
                <a:cs typeface="+mn-cs"/>
              </a:rPr>
              <a:t>bottom</a:t>
            </a:r>
            <a:r>
              <a:rPr lang="en-US" sz="1200" kern="1200" dirty="0" smtClean="0">
                <a:solidFill>
                  <a:schemeClr val="tx1"/>
                </a:solidFill>
                <a:effectLst/>
                <a:latin typeface="+mn-lt"/>
                <a:ea typeface="+mn-ea"/>
                <a:cs typeface="+mn-cs"/>
              </a:rPr>
              <a:t> quintile of income to all others.</a:t>
            </a:r>
          </a:p>
          <a:p>
            <a:pPr marL="171450" lvl="0" indent="-171450">
              <a:buFont typeface="Wingdings" panose="05000000000000000000" pitchFamily="2" charset="2"/>
              <a:buChar char="§"/>
            </a:pPr>
            <a:r>
              <a:rPr lang="en-US" sz="1200" kern="1200" dirty="0" smtClean="0">
                <a:solidFill>
                  <a:schemeClr val="tx1"/>
                </a:solidFill>
                <a:effectLst/>
                <a:latin typeface="+mn-lt"/>
                <a:ea typeface="+mn-ea"/>
                <a:cs typeface="+mn-cs"/>
              </a:rPr>
              <a:t>And the proportion of households that own their residence to those that rent.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35</a:t>
            </a:fld>
            <a:endParaRPr lang="en-US"/>
          </a:p>
        </p:txBody>
      </p:sp>
    </p:spTree>
    <p:extLst>
      <p:ext uri="{BB962C8B-B14F-4D97-AF65-F5344CB8AC3E}">
        <p14:creationId xmlns:p14="http://schemas.microsoft.com/office/powerpoint/2010/main" val="2083227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review before I wrap up:</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Sandy Springs is a city in Georgia that was incorporated in 2005 following a decades-long, often racially charged battle first against the annexation attempts of the city of Atlanta, and later to wrest control of the community from the government of Fulton County.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was the first new city in Fulton County in nearly 80 years, and set off a wave of municipal incorporations in the mostly prosperous, majority-white suburbs north of Atlanta that continues today.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36</a:t>
            </a:fld>
            <a:endParaRPr lang="en-US"/>
          </a:p>
        </p:txBody>
      </p:sp>
    </p:spTree>
    <p:extLst>
      <p:ext uri="{BB962C8B-B14F-4D97-AF65-F5344CB8AC3E}">
        <p14:creationId xmlns:p14="http://schemas.microsoft.com/office/powerpoint/2010/main" val="32151767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relatively small body of geographic and economic scholarship on newly incorporated municipalities, or NIMs, is almost exclusively focused on </a:t>
            </a:r>
            <a:r>
              <a:rPr lang="en-US" sz="1200" i="1" kern="1200" dirty="0" smtClean="0">
                <a:solidFill>
                  <a:schemeClr val="tx1"/>
                </a:solidFill>
                <a:effectLst/>
                <a:latin typeface="+mn-lt"/>
                <a:ea typeface="+mn-ea"/>
                <a:cs typeface="+mn-cs"/>
              </a:rPr>
              <a:t>how</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where</a:t>
            </a:r>
            <a:r>
              <a:rPr lang="en-US" sz="1200" kern="1200" dirty="0" smtClean="0">
                <a:solidFill>
                  <a:schemeClr val="tx1"/>
                </a:solidFill>
                <a:effectLst/>
                <a:latin typeface="+mn-lt"/>
                <a:ea typeface="+mn-ea"/>
                <a:cs typeface="+mn-cs"/>
              </a:rPr>
              <a:t> new cities form, rather than </a:t>
            </a:r>
            <a:r>
              <a:rPr lang="en-US" sz="1200" i="1" kern="1200" dirty="0" smtClean="0">
                <a:solidFill>
                  <a:schemeClr val="tx1"/>
                </a:solidFill>
                <a:effectLst/>
                <a:latin typeface="+mn-lt"/>
                <a:ea typeface="+mn-ea"/>
                <a:cs typeface="+mn-cs"/>
              </a:rPr>
              <a:t>what</a:t>
            </a:r>
            <a:r>
              <a:rPr lang="en-US" sz="1200" kern="1200" dirty="0" smtClean="0">
                <a:solidFill>
                  <a:schemeClr val="tx1"/>
                </a:solidFill>
                <a:effectLst/>
                <a:latin typeface="+mn-lt"/>
                <a:ea typeface="+mn-ea"/>
                <a:cs typeface="+mn-cs"/>
              </a:rPr>
              <a:t> happens to them after they actually do so.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Particularly noteworthy is evidence that suggests the pursuit of class-based uniformity has a more pronounced effect on the probability that a community will seek municipal incorporation than race or ethnicity.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37</a:t>
            </a:fld>
            <a:endParaRPr lang="en-US"/>
          </a:p>
        </p:txBody>
      </p:sp>
    </p:spTree>
    <p:extLst>
      <p:ext uri="{BB962C8B-B14F-4D97-AF65-F5344CB8AC3E}">
        <p14:creationId xmlns:p14="http://schemas.microsoft.com/office/powerpoint/2010/main" val="24094855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Given this information and the history of Sandy Springs, a focus on indicators of race and ethnicity, and income and wealth, was proposed.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main source of data for this study will be the 2000 and 2010 decennial censuses, and 5-year estimates from the American Community Survey.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to spatially and temporally analyzing basic citywide tallies of the racial and ethnic population distribution in Sandy Springs, use of the dissimilarity and isolation indexes was proposed to measure residential segregation and determine whether increasing overall diversity has led to changes in the extent of integration.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Similarly, common economic indicators such as median household income over time and space, and by race, will be considered alongside the Gini coefficient, a widely used indicator of income inequality. An analysis of quintile shares and percentile limits, two other common approaches to measuring income distribution and inequality, also was proposed.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 dissimilarity and isolation indexes will be used to assess the extent of economic segregation.</a:t>
            </a:r>
          </a:p>
        </p:txBody>
      </p:sp>
      <p:sp>
        <p:nvSpPr>
          <p:cNvPr id="4" name="Slide Number Placeholder 3"/>
          <p:cNvSpPr>
            <a:spLocks noGrp="1"/>
          </p:cNvSpPr>
          <p:nvPr>
            <p:ph type="sldNum" sz="quarter" idx="10"/>
          </p:nvPr>
        </p:nvSpPr>
        <p:spPr/>
        <p:txBody>
          <a:bodyPr/>
          <a:lstStyle/>
          <a:p>
            <a:fld id="{986E3F60-8C05-4D35-BBD3-06E81B6CE237}" type="slidenum">
              <a:rPr lang="en-US" smtClean="0"/>
              <a:t>38</a:t>
            </a:fld>
            <a:endParaRPr lang="en-US"/>
          </a:p>
        </p:txBody>
      </p:sp>
    </p:spTree>
    <p:extLst>
      <p:ext uri="{BB962C8B-B14F-4D97-AF65-F5344CB8AC3E}">
        <p14:creationId xmlns:p14="http://schemas.microsoft.com/office/powerpoint/2010/main" val="17596205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result of this analysis will be a demographic and economic profile of Sandy Springs, emphasizing spatial and temporal visualization with maps and other graphics.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my hope this can serve as a topical and methodological baseline for further, more detailed studies of the effects of municipal incorporation here in Atlanta and elsewhere.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I’ve already started collecting the necessary data, and some basic analysis is already complete. I plan to finish the remainder in January and February, with March and April set aside for writing,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production, and revision of the final report and presentation.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haven’t settled on a venue or date to present my final report, but hope to have that sorted out by the end of January.</a:t>
            </a:r>
          </a:p>
        </p:txBody>
      </p:sp>
      <p:sp>
        <p:nvSpPr>
          <p:cNvPr id="4" name="Slide Number Placeholder 3"/>
          <p:cNvSpPr>
            <a:spLocks noGrp="1"/>
          </p:cNvSpPr>
          <p:nvPr>
            <p:ph type="sldNum" sz="quarter" idx="10"/>
          </p:nvPr>
        </p:nvSpPr>
        <p:spPr/>
        <p:txBody>
          <a:bodyPr/>
          <a:lstStyle/>
          <a:p>
            <a:fld id="{986E3F60-8C05-4D35-BBD3-06E81B6CE237}" type="slidenum">
              <a:rPr lang="en-US" smtClean="0"/>
              <a:t>39</a:t>
            </a:fld>
            <a:endParaRPr lang="en-US"/>
          </a:p>
        </p:txBody>
      </p:sp>
    </p:spTree>
    <p:extLst>
      <p:ext uri="{BB962C8B-B14F-4D97-AF65-F5344CB8AC3E}">
        <p14:creationId xmlns:p14="http://schemas.microsoft.com/office/powerpoint/2010/main" val="2920763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I’ll review research on the formation of cities such as Sandy Springs, which are known in the literature as newly incorporated municipalities, or NIMs.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4</a:t>
            </a:fld>
            <a:endParaRPr lang="en-US"/>
          </a:p>
        </p:txBody>
      </p:sp>
    </p:spTree>
    <p:extLst>
      <p:ext uri="{BB962C8B-B14F-4D97-AF65-F5344CB8AC3E}">
        <p14:creationId xmlns:p14="http://schemas.microsoft.com/office/powerpoint/2010/main" val="3543468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Thank you for watching and listening, and I’ll be happy to take questions. If you’d like to download this presentation, including my notes, or my full report with references, you can do so at the URLs shown here.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44BFCA7-11F2-43A5-9EF4-0240A54723AA}" type="slidenum">
              <a:rPr lang="en-US" smtClean="0"/>
              <a:t>40</a:t>
            </a:fld>
            <a:endParaRPr lang="en-US"/>
          </a:p>
        </p:txBody>
      </p:sp>
    </p:spTree>
    <p:extLst>
      <p:ext uri="{BB962C8B-B14F-4D97-AF65-F5344CB8AC3E}">
        <p14:creationId xmlns:p14="http://schemas.microsoft.com/office/powerpoint/2010/main" val="401303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I’ll talk about my proposed methods, including the focus of the analysis, the anticipated data sources, and of course the analytical approaches themselves.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5</a:t>
            </a:fld>
            <a:endParaRPr lang="en-US"/>
          </a:p>
        </p:txBody>
      </p:sp>
    </p:spTree>
    <p:extLst>
      <p:ext uri="{BB962C8B-B14F-4D97-AF65-F5344CB8AC3E}">
        <p14:creationId xmlns:p14="http://schemas.microsoft.com/office/powerpoint/2010/main" val="719666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I’ll conclude by reviewing everything we’ve discussed, and take any questions that might come up.</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6</a:t>
            </a:fld>
            <a:endParaRPr lang="en-US"/>
          </a:p>
        </p:txBody>
      </p:sp>
    </p:spTree>
    <p:extLst>
      <p:ext uri="{BB962C8B-B14F-4D97-AF65-F5344CB8AC3E}">
        <p14:creationId xmlns:p14="http://schemas.microsoft.com/office/powerpoint/2010/main" val="446972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 start with a basic question: Why Sandy Springs? What, in other words, makes this seemingly run-of-the-mill suburban Atlanta city worth studying in detail? Hopefully by the end of this presentation you’ll agree with my personal opinion that its history alone makes it just plain interesting.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its position in the vanguard of the ongoing movement in metro Atlanta to form new cities and new governments in previously unincorporated areas, with all the changes affecting the current and future populations of those communities that doing so may or may not entail, is what truly makes Sandy Springs worth studying.</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44BFCA7-11F2-43A5-9EF4-0240A54723AA}" type="slidenum">
              <a:rPr lang="en-US" smtClean="0"/>
              <a:t>7</a:t>
            </a:fld>
            <a:endParaRPr lang="en-US"/>
          </a:p>
        </p:txBody>
      </p:sp>
    </p:spTree>
    <p:extLst>
      <p:ext uri="{BB962C8B-B14F-4D97-AF65-F5344CB8AC3E}">
        <p14:creationId xmlns:p14="http://schemas.microsoft.com/office/powerpoint/2010/main" val="853572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basic facts: Sandy Springs is situated just north of the city of Atlanta, in the heart of the greater Atlanta metro area. You can see it highlighted in orange in this map, with incorporated Atlanta just below it shown in purple.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Sandy Springs is home to about 100,000 residents, covers roughly 38 square miles, and was of course incorporated as a city only 10 years ago in 2005.</a:t>
            </a:r>
          </a:p>
        </p:txBody>
      </p:sp>
      <p:sp>
        <p:nvSpPr>
          <p:cNvPr id="4" name="Slide Number Placeholder 3"/>
          <p:cNvSpPr>
            <a:spLocks noGrp="1"/>
          </p:cNvSpPr>
          <p:nvPr>
            <p:ph type="sldNum" sz="quarter" idx="10"/>
          </p:nvPr>
        </p:nvSpPr>
        <p:spPr/>
        <p:txBody>
          <a:bodyPr/>
          <a:lstStyle/>
          <a:p>
            <a:fld id="{986E3F60-8C05-4D35-BBD3-06E81B6CE237}" type="slidenum">
              <a:rPr lang="en-US" smtClean="0"/>
              <a:t>8</a:t>
            </a:fld>
            <a:endParaRPr lang="en-US"/>
          </a:p>
        </p:txBody>
      </p:sp>
    </p:spTree>
    <p:extLst>
      <p:ext uri="{BB962C8B-B14F-4D97-AF65-F5344CB8AC3E}">
        <p14:creationId xmlns:p14="http://schemas.microsoft.com/office/powerpoint/2010/main" val="61943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Sandy Springs is in Fulton County, which is outlined in gray here on the map. The county is home to about 1 million residents across 527 square miles.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as you can also see on the map, Fulton County is unusually shaped. Travelling by car from its southeastern-most point to its northern tip is a trip of more than 70 miles and 90 minutes. This unusual shape is a result of Fulton County’s merger in 1932 with two other counties, Milton to the north and Campbell to the south.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86E3F60-8C05-4D35-BBD3-06E81B6CE237}" type="slidenum">
              <a:rPr lang="en-US" smtClean="0"/>
              <a:t>9</a:t>
            </a:fld>
            <a:endParaRPr lang="en-US"/>
          </a:p>
        </p:txBody>
      </p:sp>
    </p:spTree>
    <p:extLst>
      <p:ext uri="{BB962C8B-B14F-4D97-AF65-F5344CB8AC3E}">
        <p14:creationId xmlns:p14="http://schemas.microsoft.com/office/powerpoint/2010/main" val="138872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21620E-ABBD-4FD9-AABF-ED2C9B712C1D}"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1DD7D-508B-46A3-A39B-B0002E443403}" type="slidenum">
              <a:rPr lang="en-US" smtClean="0"/>
              <a:t>‹#›</a:t>
            </a:fld>
            <a:endParaRPr lang="en-US"/>
          </a:p>
        </p:txBody>
      </p:sp>
    </p:spTree>
    <p:extLst>
      <p:ext uri="{BB962C8B-B14F-4D97-AF65-F5344CB8AC3E}">
        <p14:creationId xmlns:p14="http://schemas.microsoft.com/office/powerpoint/2010/main" val="181924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21620E-ABBD-4FD9-AABF-ED2C9B712C1D}"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1DD7D-508B-46A3-A39B-B0002E443403}" type="slidenum">
              <a:rPr lang="en-US" smtClean="0"/>
              <a:t>‹#›</a:t>
            </a:fld>
            <a:endParaRPr lang="en-US"/>
          </a:p>
        </p:txBody>
      </p:sp>
    </p:spTree>
    <p:extLst>
      <p:ext uri="{BB962C8B-B14F-4D97-AF65-F5344CB8AC3E}">
        <p14:creationId xmlns:p14="http://schemas.microsoft.com/office/powerpoint/2010/main" val="312489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21620E-ABBD-4FD9-AABF-ED2C9B712C1D}"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1DD7D-508B-46A3-A39B-B0002E443403}" type="slidenum">
              <a:rPr lang="en-US" smtClean="0"/>
              <a:t>‹#›</a:t>
            </a:fld>
            <a:endParaRPr lang="en-US"/>
          </a:p>
        </p:txBody>
      </p:sp>
    </p:spTree>
    <p:extLst>
      <p:ext uri="{BB962C8B-B14F-4D97-AF65-F5344CB8AC3E}">
        <p14:creationId xmlns:p14="http://schemas.microsoft.com/office/powerpoint/2010/main" val="19769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21620E-ABBD-4FD9-AABF-ED2C9B712C1D}"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1DD7D-508B-46A3-A39B-B0002E443403}" type="slidenum">
              <a:rPr lang="en-US" smtClean="0"/>
              <a:t>‹#›</a:t>
            </a:fld>
            <a:endParaRPr lang="en-US"/>
          </a:p>
        </p:txBody>
      </p:sp>
    </p:spTree>
    <p:extLst>
      <p:ext uri="{BB962C8B-B14F-4D97-AF65-F5344CB8AC3E}">
        <p14:creationId xmlns:p14="http://schemas.microsoft.com/office/powerpoint/2010/main" val="1519026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21620E-ABBD-4FD9-AABF-ED2C9B712C1D}"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61DD7D-508B-46A3-A39B-B0002E443403}" type="slidenum">
              <a:rPr lang="en-US" smtClean="0"/>
              <a:t>‹#›</a:t>
            </a:fld>
            <a:endParaRPr lang="en-US"/>
          </a:p>
        </p:txBody>
      </p:sp>
    </p:spTree>
    <p:extLst>
      <p:ext uri="{BB962C8B-B14F-4D97-AF65-F5344CB8AC3E}">
        <p14:creationId xmlns:p14="http://schemas.microsoft.com/office/powerpoint/2010/main" val="189209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21620E-ABBD-4FD9-AABF-ED2C9B712C1D}" type="datetimeFigureOut">
              <a:rPr lang="en-US" smtClean="0"/>
              <a:t>12/18/2015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1DD7D-508B-46A3-A39B-B0002E443403}" type="slidenum">
              <a:rPr lang="en-US" smtClean="0"/>
              <a:t>‹#›</a:t>
            </a:fld>
            <a:endParaRPr lang="en-US"/>
          </a:p>
        </p:txBody>
      </p:sp>
    </p:spTree>
    <p:extLst>
      <p:ext uri="{BB962C8B-B14F-4D97-AF65-F5344CB8AC3E}">
        <p14:creationId xmlns:p14="http://schemas.microsoft.com/office/powerpoint/2010/main" val="7381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21620E-ABBD-4FD9-AABF-ED2C9B712C1D}" type="datetimeFigureOut">
              <a:rPr lang="en-US" smtClean="0"/>
              <a:t>12/18/2015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61DD7D-508B-46A3-A39B-B0002E443403}" type="slidenum">
              <a:rPr lang="en-US" smtClean="0"/>
              <a:t>‹#›</a:t>
            </a:fld>
            <a:endParaRPr lang="en-US"/>
          </a:p>
        </p:txBody>
      </p:sp>
    </p:spTree>
    <p:extLst>
      <p:ext uri="{BB962C8B-B14F-4D97-AF65-F5344CB8AC3E}">
        <p14:creationId xmlns:p14="http://schemas.microsoft.com/office/powerpoint/2010/main" val="381386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21620E-ABBD-4FD9-AABF-ED2C9B712C1D}" type="datetimeFigureOut">
              <a:rPr lang="en-US" smtClean="0"/>
              <a:t>12/18/2015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61DD7D-508B-46A3-A39B-B0002E443403}" type="slidenum">
              <a:rPr lang="en-US" smtClean="0"/>
              <a:t>‹#›</a:t>
            </a:fld>
            <a:endParaRPr lang="en-US"/>
          </a:p>
        </p:txBody>
      </p:sp>
    </p:spTree>
    <p:extLst>
      <p:ext uri="{BB962C8B-B14F-4D97-AF65-F5344CB8AC3E}">
        <p14:creationId xmlns:p14="http://schemas.microsoft.com/office/powerpoint/2010/main" val="1631641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21620E-ABBD-4FD9-AABF-ED2C9B712C1D}" type="datetimeFigureOut">
              <a:rPr lang="en-US" smtClean="0"/>
              <a:t>12/18/2015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61DD7D-508B-46A3-A39B-B0002E443403}" type="slidenum">
              <a:rPr lang="en-US" smtClean="0"/>
              <a:t>‹#›</a:t>
            </a:fld>
            <a:endParaRPr lang="en-US"/>
          </a:p>
        </p:txBody>
      </p:sp>
    </p:spTree>
    <p:extLst>
      <p:ext uri="{BB962C8B-B14F-4D97-AF65-F5344CB8AC3E}">
        <p14:creationId xmlns:p14="http://schemas.microsoft.com/office/powerpoint/2010/main" val="155586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21620E-ABBD-4FD9-AABF-ED2C9B712C1D}" type="datetimeFigureOut">
              <a:rPr lang="en-US" smtClean="0"/>
              <a:t>12/18/2015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1DD7D-508B-46A3-A39B-B0002E443403}" type="slidenum">
              <a:rPr lang="en-US" smtClean="0"/>
              <a:t>‹#›</a:t>
            </a:fld>
            <a:endParaRPr lang="en-US"/>
          </a:p>
        </p:txBody>
      </p:sp>
    </p:spTree>
    <p:extLst>
      <p:ext uri="{BB962C8B-B14F-4D97-AF65-F5344CB8AC3E}">
        <p14:creationId xmlns:p14="http://schemas.microsoft.com/office/powerpoint/2010/main" val="1741859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21620E-ABBD-4FD9-AABF-ED2C9B712C1D}" type="datetimeFigureOut">
              <a:rPr lang="en-US" smtClean="0"/>
              <a:t>12/18/2015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61DD7D-508B-46A3-A39B-B0002E443403}" type="slidenum">
              <a:rPr lang="en-US" smtClean="0"/>
              <a:t>‹#›</a:t>
            </a:fld>
            <a:endParaRPr lang="en-US"/>
          </a:p>
        </p:txBody>
      </p:sp>
    </p:spTree>
    <p:extLst>
      <p:ext uri="{BB962C8B-B14F-4D97-AF65-F5344CB8AC3E}">
        <p14:creationId xmlns:p14="http://schemas.microsoft.com/office/powerpoint/2010/main" val="3691588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21620E-ABBD-4FD9-AABF-ED2C9B712C1D}" type="datetimeFigureOut">
              <a:rPr lang="en-US" smtClean="0"/>
              <a:t>12/18/2015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1DD7D-508B-46A3-A39B-B0002E443403}" type="slidenum">
              <a:rPr lang="en-US" smtClean="0"/>
              <a:t>‹#›</a:t>
            </a:fld>
            <a:endParaRPr lang="en-US"/>
          </a:p>
        </p:txBody>
      </p:sp>
    </p:spTree>
    <p:extLst>
      <p:ext uri="{BB962C8B-B14F-4D97-AF65-F5344CB8AC3E}">
        <p14:creationId xmlns:p14="http://schemas.microsoft.com/office/powerpoint/2010/main" val="350912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chart" Target="../charts/char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chart" Target="../charts/char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30340" y="548640"/>
            <a:ext cx="5181600" cy="3116580"/>
          </a:xfrm>
          <a:noFill/>
        </p:spPr>
        <p:txBody>
          <a:bodyPr>
            <a:noAutofit/>
          </a:bodyPr>
          <a:lstStyle/>
          <a:p>
            <a:pPr algn="l"/>
            <a:r>
              <a:rPr lang="en-US" sz="3600" dirty="0" smtClean="0">
                <a:solidFill>
                  <a:schemeClr val="bg1"/>
                </a:solidFill>
                <a:latin typeface="Arial Black" panose="020B0A04020102020204" pitchFamily="34" charset="0"/>
                <a:cs typeface="Arial" panose="020B0604020202020204" pitchFamily="34" charset="0"/>
              </a:rPr>
              <a:t>New </a:t>
            </a:r>
            <a:r>
              <a:rPr lang="en-US" sz="3600" dirty="0">
                <a:solidFill>
                  <a:schemeClr val="bg1"/>
                </a:solidFill>
                <a:latin typeface="Arial Black" panose="020B0A04020102020204" pitchFamily="34" charset="0"/>
                <a:cs typeface="Arial" panose="020B0604020202020204" pitchFamily="34" charset="0"/>
              </a:rPr>
              <a:t>City at Ten: Demographic and Economic </a:t>
            </a:r>
            <a:r>
              <a:rPr lang="en-US" sz="3600" dirty="0" smtClean="0">
                <a:solidFill>
                  <a:schemeClr val="bg1"/>
                </a:solidFill>
                <a:latin typeface="Arial Black" panose="020B0A04020102020204" pitchFamily="34" charset="0"/>
                <a:cs typeface="Arial" panose="020B0604020202020204" pitchFamily="34" charset="0"/>
              </a:rPr>
              <a:t>Change in Sandy </a:t>
            </a:r>
            <a:r>
              <a:rPr lang="en-US" sz="3600" dirty="0">
                <a:solidFill>
                  <a:schemeClr val="bg1"/>
                </a:solidFill>
                <a:latin typeface="Arial Black" panose="020B0A04020102020204" pitchFamily="34" charset="0"/>
                <a:cs typeface="Arial" panose="020B0604020202020204" pitchFamily="34" charset="0"/>
              </a:rPr>
              <a:t>Springs, </a:t>
            </a:r>
            <a:r>
              <a:rPr lang="en-US" sz="3600" dirty="0" smtClean="0">
                <a:solidFill>
                  <a:schemeClr val="bg1"/>
                </a:solidFill>
                <a:latin typeface="Arial Black" panose="020B0A04020102020204" pitchFamily="34" charset="0"/>
                <a:cs typeface="Arial" panose="020B0604020202020204" pitchFamily="34" charset="0"/>
              </a:rPr>
              <a:t>Georgia </a:t>
            </a:r>
            <a:r>
              <a:rPr lang="en-US" sz="3600" dirty="0">
                <a:solidFill>
                  <a:schemeClr val="bg1"/>
                </a:solidFill>
                <a:latin typeface="Arial Black" panose="020B0A04020102020204" pitchFamily="34" charset="0"/>
                <a:cs typeface="Arial" panose="020B0604020202020204" pitchFamily="34" charset="0"/>
              </a:rPr>
              <a:t>a Decade a</a:t>
            </a:r>
            <a:r>
              <a:rPr lang="en-US" sz="3600" dirty="0" smtClean="0">
                <a:solidFill>
                  <a:schemeClr val="bg1"/>
                </a:solidFill>
                <a:latin typeface="Arial Black" panose="020B0A04020102020204" pitchFamily="34" charset="0"/>
                <a:cs typeface="Arial" panose="020B0604020202020204" pitchFamily="34" charset="0"/>
              </a:rPr>
              <a:t>fter Incorporation</a:t>
            </a:r>
            <a:endParaRPr lang="en-US" sz="3600" dirty="0">
              <a:solidFill>
                <a:schemeClr val="bg1"/>
              </a:solidFill>
              <a:latin typeface="Arial Black" panose="020B0A04020102020204" pitchFamily="34" charset="0"/>
              <a:cs typeface="Arial" panose="020B0604020202020204" pitchFamily="34" charset="0"/>
            </a:endParaRPr>
          </a:p>
        </p:txBody>
      </p:sp>
      <p:sp>
        <p:nvSpPr>
          <p:cNvPr id="7" name="Subtitle 2"/>
          <p:cNvSpPr txBox="1">
            <a:spLocks/>
          </p:cNvSpPr>
          <p:nvPr/>
        </p:nvSpPr>
        <p:spPr>
          <a:xfrm>
            <a:off x="6539866" y="3896486"/>
            <a:ext cx="4991100" cy="141178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300"/>
              </a:spcBef>
            </a:pPr>
            <a:r>
              <a:rPr lang="en-US" sz="2000" b="1" dirty="0" smtClean="0">
                <a:solidFill>
                  <a:schemeClr val="bg1"/>
                </a:solidFill>
                <a:latin typeface="Arial" panose="020B0604020202020204" pitchFamily="34" charset="0"/>
                <a:cs typeface="Arial" panose="020B0604020202020204" pitchFamily="34" charset="0"/>
              </a:rPr>
              <a:t>William Hartnett</a:t>
            </a:r>
          </a:p>
          <a:p>
            <a:pPr algn="l">
              <a:lnSpc>
                <a:spcPct val="100000"/>
              </a:lnSpc>
              <a:spcBef>
                <a:spcPts val="300"/>
              </a:spcBef>
            </a:pPr>
            <a:r>
              <a:rPr lang="en-US" sz="2000" dirty="0" smtClean="0">
                <a:solidFill>
                  <a:schemeClr val="bg1"/>
                </a:solidFill>
                <a:latin typeface="Arial" panose="020B0604020202020204" pitchFamily="34" charset="0"/>
                <a:cs typeface="Arial" panose="020B0604020202020204" pitchFamily="34" charset="0"/>
              </a:rPr>
              <a:t>Capstone Proposal</a:t>
            </a:r>
          </a:p>
          <a:p>
            <a:pPr algn="l">
              <a:lnSpc>
                <a:spcPct val="100000"/>
              </a:lnSpc>
              <a:spcBef>
                <a:spcPts val="300"/>
              </a:spcBef>
            </a:pPr>
            <a:r>
              <a:rPr lang="en-US" sz="2000" dirty="0" smtClean="0">
                <a:solidFill>
                  <a:schemeClr val="bg1"/>
                </a:solidFill>
                <a:latin typeface="Arial" panose="020B0604020202020204" pitchFamily="34" charset="0"/>
                <a:cs typeface="Arial" panose="020B0604020202020204" pitchFamily="34" charset="0"/>
              </a:rPr>
              <a:t>December 18, 2015</a:t>
            </a:r>
          </a:p>
          <a:p>
            <a:pPr algn="l">
              <a:lnSpc>
                <a:spcPct val="100000"/>
              </a:lnSpc>
              <a:spcBef>
                <a:spcPts val="300"/>
              </a:spcBef>
            </a:pPr>
            <a:r>
              <a:rPr lang="en-US" sz="2000" dirty="0">
                <a:solidFill>
                  <a:schemeClr val="bg1"/>
                </a:solidFill>
                <a:latin typeface="Arial" panose="020B0604020202020204" pitchFamily="34" charset="0"/>
                <a:cs typeface="Arial" panose="020B0604020202020204" pitchFamily="34" charset="0"/>
              </a:rPr>
              <a:t>Dr. Anthony Robinson, </a:t>
            </a:r>
            <a:r>
              <a:rPr lang="en-US" sz="2000" dirty="0" smtClean="0">
                <a:solidFill>
                  <a:schemeClr val="bg1"/>
                </a:solidFill>
                <a:latin typeface="Arial" panose="020B0604020202020204" pitchFamily="34" charset="0"/>
                <a:cs typeface="Arial" panose="020B0604020202020204" pitchFamily="34" charset="0"/>
              </a:rPr>
              <a:t>Advisor</a:t>
            </a:r>
            <a:endParaRPr lang="en-US" sz="200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276541" cy="6858000"/>
          </a:xfrm>
          <a:prstGeom prst="rect">
            <a:avLst/>
          </a:prstGeom>
        </p:spPr>
      </p:pic>
    </p:spTree>
    <p:extLst>
      <p:ext uri="{BB962C8B-B14F-4D97-AF65-F5344CB8AC3E}">
        <p14:creationId xmlns:p14="http://schemas.microsoft.com/office/powerpoint/2010/main" val="2297545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14800" y="685800"/>
            <a:ext cx="7848600" cy="5943600"/>
          </a:xfrm>
        </p:spPr>
        <p:txBody>
          <a:bodyPr>
            <a:normAutofit/>
          </a:bodyPr>
          <a:lstStyle/>
          <a:p>
            <a:pPr algn="l">
              <a:lnSpc>
                <a:spcPct val="100000"/>
              </a:lnSpc>
              <a:spcBef>
                <a:spcPts val="100"/>
              </a:spcBef>
            </a:pPr>
            <a:r>
              <a:rPr lang="en-US" sz="3500" b="1" dirty="0" smtClean="0">
                <a:latin typeface="Arial" panose="020B0604020202020204" pitchFamily="34" charset="0"/>
                <a:cs typeface="Arial" panose="020B0604020202020204" pitchFamily="34" charset="0"/>
              </a:rPr>
              <a:t>North-South Political Divide</a:t>
            </a:r>
            <a:endParaRPr lang="en-US" sz="3500" b="1" dirty="0">
              <a:latin typeface="Arial" panose="020B0604020202020204" pitchFamily="34" charset="0"/>
              <a:cs typeface="Arial" panose="020B0604020202020204" pitchFamily="34" charset="0"/>
            </a:endParaRPr>
          </a:p>
          <a:p>
            <a:pPr algn="l">
              <a:lnSpc>
                <a:spcPct val="100000"/>
              </a:lnSpc>
              <a:spcBef>
                <a:spcPts val="500"/>
              </a:spcBef>
              <a:spcAft>
                <a:spcPts val="1000"/>
              </a:spcAft>
            </a:pPr>
            <a:r>
              <a:rPr lang="en-US" sz="2500" dirty="0" smtClean="0">
                <a:latin typeface="Arial" panose="020B0604020202020204" pitchFamily="34" charset="0"/>
                <a:cs typeface="Arial" panose="020B0604020202020204" pitchFamily="34" charset="0"/>
              </a:rPr>
              <a:t>Countywide 2012 presidential election result</a:t>
            </a:r>
          </a:p>
          <a:p>
            <a:pPr marL="800100" lvl="1" indent="-342900" algn="l">
              <a:lnSpc>
                <a:spcPct val="100000"/>
              </a:lnSpc>
              <a:spcAft>
                <a:spcPts val="1000"/>
              </a:spcAft>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Barack Obama: 64.1%</a:t>
            </a:r>
          </a:p>
          <a:p>
            <a:pPr marL="800100" lvl="1" indent="-342900" algn="l">
              <a:lnSpc>
                <a:spcPct val="100000"/>
              </a:lnSpc>
              <a:spcAft>
                <a:spcPts val="1000"/>
              </a:spcAft>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Mitt Romney: 34.4%</a:t>
            </a:r>
          </a:p>
          <a:p>
            <a:pPr algn="l">
              <a:lnSpc>
                <a:spcPct val="100000"/>
              </a:lnSpc>
              <a:spcBef>
                <a:spcPts val="500"/>
              </a:spcBef>
              <a:spcAft>
                <a:spcPts val="1000"/>
              </a:spcAft>
            </a:pPr>
            <a:r>
              <a:rPr lang="en-US" sz="2500" dirty="0" smtClean="0">
                <a:latin typeface="Arial" panose="020B0604020202020204" pitchFamily="34" charset="0"/>
                <a:cs typeface="Arial" panose="020B0604020202020204" pitchFamily="34" charset="0"/>
              </a:rPr>
              <a:t>North Fulton County</a:t>
            </a:r>
          </a:p>
          <a:p>
            <a:pPr marL="800100" lvl="1" indent="-342900" algn="l">
              <a:lnSpc>
                <a:spcPct val="100000"/>
              </a:lnSpc>
              <a:spcAft>
                <a:spcPts val="1000"/>
              </a:spcAft>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Barack Obama: 36.4%</a:t>
            </a:r>
          </a:p>
          <a:p>
            <a:pPr marL="800100" lvl="1" indent="-342900" algn="l">
              <a:lnSpc>
                <a:spcPct val="100000"/>
              </a:lnSpc>
              <a:spcAft>
                <a:spcPts val="1000"/>
              </a:spcAft>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Mitt Romney: 61.8%</a:t>
            </a:r>
          </a:p>
          <a:p>
            <a:pPr algn="l">
              <a:lnSpc>
                <a:spcPct val="100000"/>
              </a:lnSpc>
              <a:spcBef>
                <a:spcPts val="500"/>
              </a:spcBef>
              <a:spcAft>
                <a:spcPts val="1000"/>
              </a:spcAft>
            </a:pPr>
            <a:r>
              <a:rPr lang="en-US" sz="2500" dirty="0" smtClean="0">
                <a:latin typeface="Arial" panose="020B0604020202020204" pitchFamily="34" charset="0"/>
                <a:cs typeface="Arial" panose="020B0604020202020204" pitchFamily="34" charset="0"/>
              </a:rPr>
              <a:t>South Fulton County</a:t>
            </a:r>
            <a:endParaRPr lang="en-US" sz="2500" dirty="0">
              <a:latin typeface="Arial" panose="020B0604020202020204" pitchFamily="34" charset="0"/>
              <a:cs typeface="Arial" panose="020B0604020202020204" pitchFamily="34" charset="0"/>
            </a:endParaRPr>
          </a:p>
          <a:p>
            <a:pPr marL="800100" lvl="1" indent="-342900" algn="l">
              <a:lnSpc>
                <a:spcPct val="100000"/>
              </a:lnSpc>
              <a:spcAft>
                <a:spcPts val="1000"/>
              </a:spcAft>
              <a:buFont typeface="Wingdings" panose="05000000000000000000" pitchFamily="2" charset="2"/>
              <a:buChar char="§"/>
            </a:pPr>
            <a:r>
              <a:rPr lang="en-US" sz="2500" dirty="0">
                <a:latin typeface="Arial" panose="020B0604020202020204" pitchFamily="34" charset="0"/>
                <a:cs typeface="Arial" panose="020B0604020202020204" pitchFamily="34" charset="0"/>
              </a:rPr>
              <a:t>Barack Obama: </a:t>
            </a:r>
            <a:r>
              <a:rPr lang="en-US" sz="2500" dirty="0" smtClean="0">
                <a:latin typeface="Arial" panose="020B0604020202020204" pitchFamily="34" charset="0"/>
                <a:cs typeface="Arial" panose="020B0604020202020204" pitchFamily="34" charset="0"/>
              </a:rPr>
              <a:t>80.9%</a:t>
            </a:r>
            <a:endParaRPr lang="en-US" sz="2500" dirty="0">
              <a:latin typeface="Arial" panose="020B0604020202020204" pitchFamily="34" charset="0"/>
              <a:cs typeface="Arial" panose="020B0604020202020204" pitchFamily="34" charset="0"/>
            </a:endParaRPr>
          </a:p>
          <a:p>
            <a:pPr marL="800100" lvl="1" indent="-342900" algn="l">
              <a:lnSpc>
                <a:spcPct val="100000"/>
              </a:lnSpc>
              <a:spcAft>
                <a:spcPts val="1000"/>
              </a:spcAft>
              <a:buFont typeface="Wingdings" panose="05000000000000000000" pitchFamily="2" charset="2"/>
              <a:buChar char="§"/>
            </a:pPr>
            <a:r>
              <a:rPr lang="en-US" sz="2500" dirty="0">
                <a:latin typeface="Arial" panose="020B0604020202020204" pitchFamily="34" charset="0"/>
                <a:cs typeface="Arial" panose="020B0604020202020204" pitchFamily="34" charset="0"/>
              </a:rPr>
              <a:t>Mitt Romney: </a:t>
            </a:r>
            <a:r>
              <a:rPr lang="en-US" sz="2500" dirty="0" smtClean="0">
                <a:latin typeface="Arial" panose="020B0604020202020204" pitchFamily="34" charset="0"/>
                <a:cs typeface="Arial" panose="020B0604020202020204" pitchFamily="34" charset="0"/>
              </a:rPr>
              <a:t>17.9%</a:t>
            </a:r>
            <a:endParaRPr lang="en-US" sz="2500" dirty="0">
              <a:latin typeface="Arial" panose="020B0604020202020204" pitchFamily="34" charset="0"/>
              <a:cs typeface="Arial" panose="020B0604020202020204" pitchFamily="34" charset="0"/>
            </a:endParaRPr>
          </a:p>
        </p:txBody>
      </p:sp>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Background</a:t>
            </a:r>
            <a:endParaRPr lang="en-US" sz="2500" b="1" dirty="0">
              <a:solidFill>
                <a:schemeClr val="bg1"/>
              </a:solidFill>
              <a:latin typeface="Arial Black" panose="020B0A040201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198"/>
            <a:ext cx="3651934" cy="6400801"/>
          </a:xfrm>
          <a:prstGeom prst="rect">
            <a:avLst/>
          </a:prstGeom>
        </p:spPr>
      </p:pic>
      <p:graphicFrame>
        <p:nvGraphicFramePr>
          <p:cNvPr id="11" name="Chart 10"/>
          <p:cNvGraphicFramePr>
            <a:graphicFrameLocks/>
          </p:cNvGraphicFramePr>
          <p:nvPr>
            <p:extLst>
              <p:ext uri="{D42A27DB-BD31-4B8C-83A1-F6EECF244321}">
                <p14:modId xmlns:p14="http://schemas.microsoft.com/office/powerpoint/2010/main" val="449268846"/>
              </p:ext>
            </p:extLst>
          </p:nvPr>
        </p:nvGraphicFramePr>
        <p:xfrm>
          <a:off x="8305800" y="1757363"/>
          <a:ext cx="3657600" cy="12668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extLst>
              <p:ext uri="{D42A27DB-BD31-4B8C-83A1-F6EECF244321}">
                <p14:modId xmlns:p14="http://schemas.microsoft.com/office/powerpoint/2010/main" val="482041623"/>
              </p:ext>
            </p:extLst>
          </p:nvPr>
        </p:nvGraphicFramePr>
        <p:xfrm>
          <a:off x="8305800" y="3457574"/>
          <a:ext cx="3695700" cy="12858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741661571"/>
              </p:ext>
            </p:extLst>
          </p:nvPr>
        </p:nvGraphicFramePr>
        <p:xfrm>
          <a:off x="8305800" y="5176834"/>
          <a:ext cx="3657600" cy="1290641"/>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a:solidFill>
                  <a:schemeClr val="bg2">
                    <a:lumMod val="25000"/>
                  </a:schemeClr>
                </a:solidFill>
                <a:latin typeface="Arial Black" panose="020B0A04020102020204" pitchFamily="34" charset="0"/>
              </a:rPr>
              <a:t>5</a:t>
            </a:r>
          </a:p>
        </p:txBody>
      </p:sp>
    </p:spTree>
    <p:extLst>
      <p:ext uri="{BB962C8B-B14F-4D97-AF65-F5344CB8AC3E}">
        <p14:creationId xmlns:p14="http://schemas.microsoft.com/office/powerpoint/2010/main" val="3821283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15000" y="685800"/>
            <a:ext cx="6248400" cy="5943600"/>
          </a:xfrm>
        </p:spPr>
        <p:txBody>
          <a:bodyPr>
            <a:normAutofit lnSpcReduction="10000"/>
          </a:bodyPr>
          <a:lstStyle/>
          <a:p>
            <a:pPr algn="l">
              <a:lnSpc>
                <a:spcPct val="100000"/>
              </a:lnSpc>
              <a:spcBef>
                <a:spcPts val="100"/>
              </a:spcBef>
            </a:pPr>
            <a:r>
              <a:rPr lang="en-US" sz="3500" b="1" dirty="0" smtClean="0">
                <a:latin typeface="Arial" panose="020B0604020202020204" pitchFamily="34" charset="0"/>
                <a:cs typeface="Arial" panose="020B0604020202020204" pitchFamily="34" charset="0"/>
              </a:rPr>
              <a:t>North-South</a:t>
            </a:r>
          </a:p>
          <a:p>
            <a:pPr algn="l">
              <a:lnSpc>
                <a:spcPct val="100000"/>
              </a:lnSpc>
              <a:spcBef>
                <a:spcPts val="100"/>
              </a:spcBef>
            </a:pPr>
            <a:r>
              <a:rPr lang="en-US" sz="3500" b="1" dirty="0" smtClean="0">
                <a:latin typeface="Arial" panose="020B0604020202020204" pitchFamily="34" charset="0"/>
                <a:cs typeface="Arial" panose="020B0604020202020204" pitchFamily="34" charset="0"/>
              </a:rPr>
              <a:t>Demographic Divide</a:t>
            </a:r>
            <a:endParaRPr lang="en-US" sz="3500" b="1" dirty="0">
              <a:latin typeface="Arial" panose="020B0604020202020204" pitchFamily="34" charset="0"/>
              <a:cs typeface="Arial" panose="020B0604020202020204" pitchFamily="34" charset="0"/>
            </a:endParaRPr>
          </a:p>
          <a:p>
            <a:pPr algn="l">
              <a:lnSpc>
                <a:spcPct val="100000"/>
              </a:lnSpc>
              <a:spcBef>
                <a:spcPts val="500"/>
              </a:spcBef>
              <a:spcAft>
                <a:spcPts val="1000"/>
              </a:spcAft>
            </a:pPr>
            <a:r>
              <a:rPr lang="en-US" sz="2500" dirty="0" smtClean="0">
                <a:latin typeface="Arial" panose="020B0604020202020204" pitchFamily="34" charset="0"/>
                <a:cs typeface="Arial" panose="020B0604020202020204" pitchFamily="34" charset="0"/>
              </a:rPr>
              <a:t>Countywide population</a:t>
            </a:r>
          </a:p>
          <a:p>
            <a:pPr marL="800100" lvl="1" indent="-342900" algn="l">
              <a:lnSpc>
                <a:spcPct val="100000"/>
              </a:lnSpc>
              <a:spcAft>
                <a:spcPts val="1000"/>
              </a:spcAft>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Black: 43.5%</a:t>
            </a:r>
          </a:p>
          <a:p>
            <a:pPr marL="800100" lvl="1" indent="-342900" algn="l">
              <a:lnSpc>
                <a:spcPct val="100000"/>
              </a:lnSpc>
              <a:spcAft>
                <a:spcPts val="1000"/>
              </a:spcAft>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White: 40.6%</a:t>
            </a:r>
          </a:p>
          <a:p>
            <a:pPr algn="l">
              <a:lnSpc>
                <a:spcPct val="100000"/>
              </a:lnSpc>
              <a:spcBef>
                <a:spcPts val="500"/>
              </a:spcBef>
              <a:spcAft>
                <a:spcPts val="1000"/>
              </a:spcAft>
            </a:pPr>
            <a:r>
              <a:rPr lang="en-US" sz="2500" dirty="0" smtClean="0">
                <a:latin typeface="Arial" panose="020B0604020202020204" pitchFamily="34" charset="0"/>
                <a:cs typeface="Arial" panose="020B0604020202020204" pitchFamily="34" charset="0"/>
              </a:rPr>
              <a:t>North Fulton County</a:t>
            </a:r>
          </a:p>
          <a:p>
            <a:pPr marL="800100" lvl="1" indent="-342900" algn="l">
              <a:lnSpc>
                <a:spcPct val="100000"/>
              </a:lnSpc>
              <a:spcAft>
                <a:spcPts val="1000"/>
              </a:spcAft>
              <a:buFont typeface="Wingdings" panose="05000000000000000000" pitchFamily="2" charset="2"/>
              <a:buChar char="§"/>
            </a:pPr>
            <a:r>
              <a:rPr lang="en-US" sz="2500" dirty="0">
                <a:latin typeface="Arial" panose="020B0604020202020204" pitchFamily="34" charset="0"/>
                <a:cs typeface="Arial" panose="020B0604020202020204" pitchFamily="34" charset="0"/>
              </a:rPr>
              <a:t>Black: </a:t>
            </a:r>
            <a:r>
              <a:rPr lang="en-US" sz="2500" dirty="0" smtClean="0">
                <a:latin typeface="Arial" panose="020B0604020202020204" pitchFamily="34" charset="0"/>
                <a:cs typeface="Arial" panose="020B0604020202020204" pitchFamily="34" charset="0"/>
              </a:rPr>
              <a:t>13.5</a:t>
            </a:r>
            <a:r>
              <a:rPr lang="en-US" sz="2500" dirty="0">
                <a:latin typeface="Arial" panose="020B0604020202020204" pitchFamily="34" charset="0"/>
                <a:cs typeface="Arial" panose="020B0604020202020204" pitchFamily="34" charset="0"/>
              </a:rPr>
              <a:t>%</a:t>
            </a:r>
          </a:p>
          <a:p>
            <a:pPr marL="800100" lvl="1" indent="-342900" algn="l">
              <a:lnSpc>
                <a:spcPct val="100000"/>
              </a:lnSpc>
              <a:spcAft>
                <a:spcPts val="1000"/>
              </a:spcAft>
              <a:buFont typeface="Wingdings" panose="05000000000000000000" pitchFamily="2" charset="2"/>
              <a:buChar char="§"/>
            </a:pPr>
            <a:r>
              <a:rPr lang="en-US" sz="2500" dirty="0">
                <a:latin typeface="Arial" panose="020B0604020202020204" pitchFamily="34" charset="0"/>
                <a:cs typeface="Arial" panose="020B0604020202020204" pitchFamily="34" charset="0"/>
              </a:rPr>
              <a:t>White: </a:t>
            </a:r>
            <a:r>
              <a:rPr lang="en-US" sz="2500" dirty="0" smtClean="0">
                <a:latin typeface="Arial" panose="020B0604020202020204" pitchFamily="34" charset="0"/>
                <a:cs typeface="Arial" panose="020B0604020202020204" pitchFamily="34" charset="0"/>
              </a:rPr>
              <a:t>62.2%</a:t>
            </a:r>
            <a:endParaRPr lang="en-US" sz="2500" dirty="0">
              <a:latin typeface="Arial" panose="020B0604020202020204" pitchFamily="34" charset="0"/>
              <a:cs typeface="Arial" panose="020B0604020202020204" pitchFamily="34" charset="0"/>
            </a:endParaRPr>
          </a:p>
          <a:p>
            <a:pPr algn="l">
              <a:lnSpc>
                <a:spcPct val="100000"/>
              </a:lnSpc>
              <a:spcBef>
                <a:spcPts val="500"/>
              </a:spcBef>
              <a:spcAft>
                <a:spcPts val="1000"/>
              </a:spcAft>
            </a:pPr>
            <a:r>
              <a:rPr lang="en-US" sz="2500" dirty="0" smtClean="0">
                <a:latin typeface="Arial" panose="020B0604020202020204" pitchFamily="34" charset="0"/>
                <a:cs typeface="Arial" panose="020B0604020202020204" pitchFamily="34" charset="0"/>
              </a:rPr>
              <a:t>South Fulton County</a:t>
            </a:r>
            <a:endParaRPr lang="en-US" sz="2500" dirty="0">
              <a:latin typeface="Arial" panose="020B0604020202020204" pitchFamily="34" charset="0"/>
              <a:cs typeface="Arial" panose="020B0604020202020204" pitchFamily="34" charset="0"/>
            </a:endParaRPr>
          </a:p>
          <a:p>
            <a:pPr marL="800100" lvl="1" indent="-342900" algn="l">
              <a:lnSpc>
                <a:spcPct val="100000"/>
              </a:lnSpc>
              <a:spcAft>
                <a:spcPts val="1000"/>
              </a:spcAft>
              <a:buFont typeface="Wingdings" panose="05000000000000000000" pitchFamily="2" charset="2"/>
              <a:buChar char="§"/>
            </a:pPr>
            <a:r>
              <a:rPr lang="en-US" sz="2500" dirty="0">
                <a:latin typeface="Arial" panose="020B0604020202020204" pitchFamily="34" charset="0"/>
                <a:cs typeface="Arial" panose="020B0604020202020204" pitchFamily="34" charset="0"/>
              </a:rPr>
              <a:t>Black: </a:t>
            </a:r>
            <a:r>
              <a:rPr lang="en-US" sz="2500" dirty="0" smtClean="0">
                <a:latin typeface="Arial" panose="020B0604020202020204" pitchFamily="34" charset="0"/>
                <a:cs typeface="Arial" panose="020B0604020202020204" pitchFamily="34" charset="0"/>
              </a:rPr>
              <a:t>62.0%</a:t>
            </a:r>
            <a:endParaRPr lang="en-US" sz="2500" dirty="0">
              <a:latin typeface="Arial" panose="020B0604020202020204" pitchFamily="34" charset="0"/>
              <a:cs typeface="Arial" panose="020B0604020202020204" pitchFamily="34" charset="0"/>
            </a:endParaRPr>
          </a:p>
          <a:p>
            <a:pPr marL="800100" lvl="1" indent="-342900" algn="l">
              <a:lnSpc>
                <a:spcPct val="100000"/>
              </a:lnSpc>
              <a:spcAft>
                <a:spcPts val="1000"/>
              </a:spcAft>
              <a:buFont typeface="Wingdings" panose="05000000000000000000" pitchFamily="2" charset="2"/>
              <a:buChar char="§"/>
            </a:pPr>
            <a:r>
              <a:rPr lang="en-US" sz="2500" dirty="0">
                <a:latin typeface="Arial" panose="020B0604020202020204" pitchFamily="34" charset="0"/>
                <a:cs typeface="Arial" panose="020B0604020202020204" pitchFamily="34" charset="0"/>
              </a:rPr>
              <a:t>White: </a:t>
            </a:r>
            <a:r>
              <a:rPr lang="en-US" sz="2500" dirty="0" smtClean="0">
                <a:latin typeface="Arial" panose="020B0604020202020204" pitchFamily="34" charset="0"/>
                <a:cs typeface="Arial" panose="020B0604020202020204" pitchFamily="34" charset="0"/>
              </a:rPr>
              <a:t>27.2%</a:t>
            </a:r>
            <a:endParaRPr lang="en-US" sz="2500" dirty="0">
              <a:latin typeface="Arial" panose="020B0604020202020204" pitchFamily="34" charset="0"/>
              <a:cs typeface="Arial" panose="020B0604020202020204" pitchFamily="34" charset="0"/>
            </a:endParaRPr>
          </a:p>
        </p:txBody>
      </p:sp>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Background</a:t>
            </a:r>
            <a:endParaRPr lang="en-US" sz="2500" b="1" dirty="0">
              <a:solidFill>
                <a:schemeClr val="bg1"/>
              </a:solidFill>
              <a:latin typeface="Arial Black" panose="020B0A04020102020204" pitchFamily="34" charset="0"/>
              <a:cs typeface="Arial" panose="020B060402020202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3675978336"/>
              </p:ext>
            </p:extLst>
          </p:nvPr>
        </p:nvGraphicFramePr>
        <p:xfrm>
          <a:off x="8610600" y="2114551"/>
          <a:ext cx="3352800" cy="1190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776739412"/>
              </p:ext>
            </p:extLst>
          </p:nvPr>
        </p:nvGraphicFramePr>
        <p:xfrm>
          <a:off x="8610600" y="3705225"/>
          <a:ext cx="3352800" cy="12001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4064899702"/>
              </p:ext>
            </p:extLst>
          </p:nvPr>
        </p:nvGraphicFramePr>
        <p:xfrm>
          <a:off x="8610600" y="5305425"/>
          <a:ext cx="3352800" cy="1200150"/>
        </p:xfrm>
        <a:graphic>
          <a:graphicData uri="http://schemas.openxmlformats.org/drawingml/2006/chart">
            <c:chart xmlns:c="http://schemas.openxmlformats.org/drawingml/2006/chart" xmlns:r="http://schemas.openxmlformats.org/officeDocument/2006/relationships" r:id="rId5"/>
          </a:graphicData>
        </a:graphic>
      </p:graphicFrame>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573" y="457199"/>
            <a:ext cx="5479427" cy="6400801"/>
          </a:xfrm>
          <a:prstGeom prst="rect">
            <a:avLst/>
          </a:prstGeom>
        </p:spPr>
      </p:pic>
      <p:sp>
        <p:nvSpPr>
          <p:cNvPr id="9" name="TextBox 8"/>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a:solidFill>
                  <a:schemeClr val="bg2">
                    <a:lumMod val="25000"/>
                  </a:schemeClr>
                </a:solidFill>
                <a:latin typeface="Arial Black" panose="020B0A04020102020204" pitchFamily="34" charset="0"/>
              </a:rPr>
              <a:t>6</a:t>
            </a:r>
          </a:p>
        </p:txBody>
      </p:sp>
    </p:spTree>
    <p:extLst>
      <p:ext uri="{BB962C8B-B14F-4D97-AF65-F5344CB8AC3E}">
        <p14:creationId xmlns:p14="http://schemas.microsoft.com/office/powerpoint/2010/main" val="2785442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Background</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6858000" y="685800"/>
            <a:ext cx="5105400" cy="5943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North Fulton County</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No unincorporated areas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Alpharetta, incorporated 1858</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Johns Creek, 2006</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Milton, 2006</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Mountain Park, 1927</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Roswell, 1854</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Sandy Springs, 2005</a:t>
            </a:r>
            <a:endParaRPr lang="en-US" sz="2500" dirty="0">
              <a:latin typeface="Arial" panose="020B0604020202020204" pitchFamily="34" charset="0"/>
              <a:cs typeface="Arial" panose="020B0604020202020204" pitchFamily="34" charset="0"/>
            </a:endParaRPr>
          </a:p>
          <a:p>
            <a:pPr algn="l">
              <a:lnSpc>
                <a:spcPct val="100000"/>
              </a:lnSpc>
              <a:spcBef>
                <a:spcPts val="0"/>
              </a:spcBef>
              <a:spcAft>
                <a:spcPts val="1000"/>
              </a:spcAft>
            </a:pPr>
            <a:endParaRPr lang="en-US" sz="2500" dirty="0" smtClean="0">
              <a:latin typeface="FranklinGothicURWBoo" pitchFamily="2"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199"/>
            <a:ext cx="6400801" cy="6400801"/>
          </a:xfrm>
          <a:prstGeom prst="rect">
            <a:avLst/>
          </a:prstGeom>
        </p:spPr>
      </p:pic>
      <p:sp>
        <p:nvSpPr>
          <p:cNvPr id="5" name="TextBox 4"/>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a:solidFill>
                  <a:schemeClr val="bg2">
                    <a:lumMod val="25000"/>
                  </a:schemeClr>
                </a:solidFill>
                <a:latin typeface="Arial Black" panose="020B0A04020102020204" pitchFamily="34" charset="0"/>
              </a:rPr>
              <a:t>7</a:t>
            </a:r>
          </a:p>
        </p:txBody>
      </p:sp>
    </p:spTree>
    <p:extLst>
      <p:ext uri="{BB962C8B-B14F-4D97-AF65-F5344CB8AC3E}">
        <p14:creationId xmlns:p14="http://schemas.microsoft.com/office/powerpoint/2010/main" val="3933515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Background</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1779643" y="685800"/>
            <a:ext cx="8632713" cy="59435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1965 Atlanta Annexation Effort</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Dilute growing influence of Atlanta’s black electorate</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Reaction at times overtly racist, typical of white-flight era</a:t>
            </a:r>
          </a:p>
          <a:p>
            <a:pPr algn="l">
              <a:lnSpc>
                <a:spcPct val="100000"/>
              </a:lnSpc>
              <a:spcBef>
                <a:spcPts val="1500"/>
              </a:spcBef>
            </a:pPr>
            <a:r>
              <a:rPr lang="en-US" sz="3500" b="1" dirty="0" smtClean="0">
                <a:solidFill>
                  <a:schemeClr val="bg1">
                    <a:lumMod val="75000"/>
                  </a:schemeClr>
                </a:solidFill>
                <a:latin typeface="Arial" panose="020B0604020202020204" pitchFamily="34" charset="0"/>
                <a:cs typeface="Arial" panose="020B0604020202020204" pitchFamily="34" charset="0"/>
              </a:rPr>
              <a:t>1970s Fulton County Conflict</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Unresponsive to concerns such as zoning</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Redistributive tax policies to “subsidize” south Fulton</a:t>
            </a:r>
          </a:p>
          <a:p>
            <a:pPr algn="l">
              <a:lnSpc>
                <a:spcPct val="100000"/>
              </a:lnSpc>
              <a:spcBef>
                <a:spcPts val="1500"/>
              </a:spcBef>
            </a:pPr>
            <a:r>
              <a:rPr lang="en-US" sz="3500" b="1" dirty="0" smtClean="0">
                <a:solidFill>
                  <a:schemeClr val="bg1">
                    <a:lumMod val="75000"/>
                  </a:schemeClr>
                </a:solidFill>
                <a:latin typeface="Arial" panose="020B0604020202020204" pitchFamily="34" charset="0"/>
                <a:cs typeface="Arial" panose="020B0604020202020204" pitchFamily="34" charset="0"/>
              </a:rPr>
              <a:t>1975-2005 Incorporation Fight</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30-year political stalemate in Georgia General Assembly</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94% approve June 2005 referendum, formed Dec. 2005</a:t>
            </a:r>
          </a:p>
        </p:txBody>
      </p:sp>
      <p:sp>
        <p:nvSpPr>
          <p:cNvPr id="4" name="TextBox 3"/>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a:solidFill>
                  <a:schemeClr val="bg2">
                    <a:lumMod val="25000"/>
                  </a:schemeClr>
                </a:solidFill>
                <a:latin typeface="Arial Black" panose="020B0A04020102020204" pitchFamily="34" charset="0"/>
              </a:rPr>
              <a:t>8</a:t>
            </a:r>
          </a:p>
        </p:txBody>
      </p:sp>
    </p:spTree>
    <p:extLst>
      <p:ext uri="{BB962C8B-B14F-4D97-AF65-F5344CB8AC3E}">
        <p14:creationId xmlns:p14="http://schemas.microsoft.com/office/powerpoint/2010/main" val="2478338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Background</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1779643" y="685800"/>
            <a:ext cx="8632713" cy="59435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1965 Atlanta Annexation Effort</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Dilute growing influence of Atlanta’s black electorate</a:t>
            </a:r>
          </a:p>
          <a:p>
            <a:pPr marL="342900" indent="-342900" algn="l">
              <a:lnSpc>
                <a:spcPct val="100000"/>
              </a:lnSpc>
              <a:spcBef>
                <a:spcPts val="1500"/>
              </a:spcBef>
              <a:buFont typeface="Wingdings" panose="05000000000000000000" pitchFamily="2" charset="2"/>
              <a:buChar char="§"/>
            </a:pPr>
            <a:r>
              <a:rPr lang="en-US" sz="2500" dirty="0">
                <a:latin typeface="Arial" panose="020B0604020202020204" pitchFamily="34" charset="0"/>
                <a:cs typeface="Arial" panose="020B0604020202020204" pitchFamily="34" charset="0"/>
              </a:rPr>
              <a:t>Reaction at times overtly racist, typical of white-flight era</a:t>
            </a:r>
          </a:p>
          <a:p>
            <a:pPr algn="l">
              <a:lnSpc>
                <a:spcPct val="100000"/>
              </a:lnSpc>
              <a:spcBef>
                <a:spcPts val="1500"/>
              </a:spcBef>
            </a:pPr>
            <a:r>
              <a:rPr lang="en-US" sz="3500" b="1" dirty="0" smtClean="0">
                <a:latin typeface="Arial" panose="020B0604020202020204" pitchFamily="34" charset="0"/>
                <a:cs typeface="Arial" panose="020B0604020202020204" pitchFamily="34" charset="0"/>
              </a:rPr>
              <a:t>1970s Fulton County Conflict</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Unresponsive to concerns such as zoning</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Redistributive tax policies to “subsidize” south Fulton</a:t>
            </a:r>
          </a:p>
          <a:p>
            <a:pPr algn="l">
              <a:lnSpc>
                <a:spcPct val="100000"/>
              </a:lnSpc>
              <a:spcBef>
                <a:spcPts val="1500"/>
              </a:spcBef>
            </a:pPr>
            <a:r>
              <a:rPr lang="en-US" sz="3500" b="1" dirty="0" smtClean="0">
                <a:solidFill>
                  <a:schemeClr val="bg1">
                    <a:lumMod val="75000"/>
                  </a:schemeClr>
                </a:solidFill>
                <a:latin typeface="Arial" panose="020B0604020202020204" pitchFamily="34" charset="0"/>
                <a:cs typeface="Arial" panose="020B0604020202020204" pitchFamily="34" charset="0"/>
              </a:rPr>
              <a:t>1975-2005 Incorporation Fight</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30-year political stalemate in Georgia General Assembly</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94% approve June 2005 referendum, formed Dec. 2005</a:t>
            </a:r>
          </a:p>
        </p:txBody>
      </p:sp>
      <p:sp>
        <p:nvSpPr>
          <p:cNvPr id="5" name="TextBox 4"/>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a:solidFill>
                  <a:schemeClr val="bg2">
                    <a:lumMod val="25000"/>
                  </a:schemeClr>
                </a:solidFill>
                <a:latin typeface="Arial Black" panose="020B0A04020102020204" pitchFamily="34" charset="0"/>
              </a:rPr>
              <a:t>8</a:t>
            </a:r>
          </a:p>
        </p:txBody>
      </p:sp>
    </p:spTree>
    <p:extLst>
      <p:ext uri="{BB962C8B-B14F-4D97-AF65-F5344CB8AC3E}">
        <p14:creationId xmlns:p14="http://schemas.microsoft.com/office/powerpoint/2010/main" val="315234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Background</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1779643" y="685800"/>
            <a:ext cx="8632713" cy="59435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1965 Atlanta Annexation Effort</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Dilute growing influence of Atlanta’s black electorate</a:t>
            </a:r>
          </a:p>
          <a:p>
            <a:pPr marL="342900" indent="-342900" algn="l">
              <a:lnSpc>
                <a:spcPct val="100000"/>
              </a:lnSpc>
              <a:spcBef>
                <a:spcPts val="1500"/>
              </a:spcBef>
              <a:buFont typeface="Wingdings" panose="05000000000000000000" pitchFamily="2" charset="2"/>
              <a:buChar char="§"/>
            </a:pPr>
            <a:r>
              <a:rPr lang="en-US" sz="2500" dirty="0">
                <a:latin typeface="Arial" panose="020B0604020202020204" pitchFamily="34" charset="0"/>
                <a:cs typeface="Arial" panose="020B0604020202020204" pitchFamily="34" charset="0"/>
              </a:rPr>
              <a:t>Reaction at times overtly racist, typical of white-flight era</a:t>
            </a:r>
          </a:p>
          <a:p>
            <a:pPr algn="l">
              <a:lnSpc>
                <a:spcPct val="100000"/>
              </a:lnSpc>
              <a:spcBef>
                <a:spcPts val="1500"/>
              </a:spcBef>
            </a:pPr>
            <a:r>
              <a:rPr lang="en-US" sz="3500" b="1" dirty="0" smtClean="0">
                <a:latin typeface="Arial" panose="020B0604020202020204" pitchFamily="34" charset="0"/>
                <a:cs typeface="Arial" panose="020B0604020202020204" pitchFamily="34" charset="0"/>
              </a:rPr>
              <a:t>1970s Fulton County Conflict</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Unresponsive to concerns such as zoning</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Redistributive tax policies to subsidize south Fulton</a:t>
            </a:r>
          </a:p>
          <a:p>
            <a:pPr algn="l">
              <a:lnSpc>
                <a:spcPct val="100000"/>
              </a:lnSpc>
              <a:spcBef>
                <a:spcPts val="1500"/>
              </a:spcBef>
            </a:pPr>
            <a:r>
              <a:rPr lang="en-US" sz="3500" b="1" dirty="0" smtClean="0">
                <a:latin typeface="Arial" panose="020B0604020202020204" pitchFamily="34" charset="0"/>
                <a:cs typeface="Arial" panose="020B0604020202020204" pitchFamily="34" charset="0"/>
              </a:rPr>
              <a:t>1975-2005 Incorporation Fight</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30-year political stalemate in Georgia General Assembly</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94% approve June 2005 referendum, formed Dec. 2005</a:t>
            </a:r>
          </a:p>
        </p:txBody>
      </p:sp>
      <p:sp>
        <p:nvSpPr>
          <p:cNvPr id="5" name="TextBox 4"/>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a:solidFill>
                  <a:schemeClr val="bg2">
                    <a:lumMod val="25000"/>
                  </a:schemeClr>
                </a:solidFill>
                <a:latin typeface="Arial Black" panose="020B0A04020102020204" pitchFamily="34" charset="0"/>
              </a:rPr>
              <a:t>8</a:t>
            </a:r>
          </a:p>
        </p:txBody>
      </p:sp>
    </p:spTree>
    <p:extLst>
      <p:ext uri="{BB962C8B-B14F-4D97-AF65-F5344CB8AC3E}">
        <p14:creationId xmlns:p14="http://schemas.microsoft.com/office/powerpoint/2010/main" val="2454106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Research on New Cities</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1580537" y="707924"/>
            <a:ext cx="9030925" cy="59435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Newly Incorporated Municipalities (NIMs)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Small body of scholarship by geographic researchers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Focus on </a:t>
            </a:r>
            <a:r>
              <a:rPr lang="en-US" sz="2500" i="1" dirty="0" smtClean="0">
                <a:latin typeface="Arial" panose="020B0604020202020204" pitchFamily="34" charset="0"/>
                <a:cs typeface="Arial" panose="020B0604020202020204" pitchFamily="34" charset="0"/>
              </a:rPr>
              <a:t>how</a:t>
            </a:r>
            <a:r>
              <a:rPr lang="en-US" sz="2500" dirty="0" smtClean="0">
                <a:latin typeface="Arial" panose="020B0604020202020204" pitchFamily="34" charset="0"/>
                <a:cs typeface="Arial" panose="020B0604020202020204" pitchFamily="34" charset="0"/>
              </a:rPr>
              <a:t>, </a:t>
            </a:r>
            <a:r>
              <a:rPr lang="en-US" sz="2500" i="1" dirty="0" smtClean="0">
                <a:latin typeface="Arial" panose="020B0604020202020204" pitchFamily="34" charset="0"/>
                <a:cs typeface="Arial" panose="020B0604020202020204" pitchFamily="34" charset="0"/>
              </a:rPr>
              <a:t>why</a:t>
            </a:r>
            <a:r>
              <a:rPr lang="en-US" sz="2500" dirty="0" smtClean="0">
                <a:latin typeface="Arial" panose="020B0604020202020204" pitchFamily="34" charset="0"/>
                <a:cs typeface="Arial" panose="020B0604020202020204" pitchFamily="34" charset="0"/>
              </a:rPr>
              <a:t>, and </a:t>
            </a:r>
            <a:r>
              <a:rPr lang="en-US" sz="2500" i="1" dirty="0" smtClean="0">
                <a:latin typeface="Arial" panose="020B0604020202020204" pitchFamily="34" charset="0"/>
                <a:cs typeface="Arial" panose="020B0604020202020204" pitchFamily="34" charset="0"/>
              </a:rPr>
              <a:t>where</a:t>
            </a:r>
            <a:r>
              <a:rPr lang="en-US" sz="2500" dirty="0" smtClean="0">
                <a:latin typeface="Arial" panose="020B0604020202020204" pitchFamily="34" charset="0"/>
                <a:cs typeface="Arial" panose="020B0604020202020204" pitchFamily="34" charset="0"/>
              </a:rPr>
              <a:t> new cities are formed</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Absence of research on </a:t>
            </a:r>
            <a:r>
              <a:rPr lang="en-US" sz="2500" i="1" dirty="0" smtClean="0">
                <a:latin typeface="Arial" panose="020B0604020202020204" pitchFamily="34" charset="0"/>
                <a:cs typeface="Arial" panose="020B0604020202020204" pitchFamily="34" charset="0"/>
              </a:rPr>
              <a:t>what </a:t>
            </a:r>
            <a:r>
              <a:rPr lang="en-US" sz="2500" dirty="0" smtClean="0">
                <a:latin typeface="Arial" panose="020B0604020202020204" pitchFamily="34" charset="0"/>
                <a:cs typeface="Arial" panose="020B0604020202020204" pitchFamily="34" charset="0"/>
              </a:rPr>
              <a:t>effects incorporation has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Useful for formulating topical and methodological approach</a:t>
            </a:r>
            <a:endParaRPr lang="en-US" sz="2500" dirty="0">
              <a:latin typeface="Arial" panose="020B0604020202020204" pitchFamily="34" charset="0"/>
              <a:cs typeface="Arial" panose="020B0604020202020204" pitchFamily="34" charset="0"/>
            </a:endParaRPr>
          </a:p>
          <a:p>
            <a:pPr algn="l">
              <a:lnSpc>
                <a:spcPct val="100000"/>
              </a:lnSpc>
              <a:spcBef>
                <a:spcPts val="1500"/>
              </a:spcBef>
            </a:pPr>
            <a:r>
              <a:rPr lang="en-US" sz="3500" b="1" dirty="0" smtClean="0">
                <a:solidFill>
                  <a:schemeClr val="bg1">
                    <a:lumMod val="75000"/>
                  </a:schemeClr>
                </a:solidFill>
                <a:latin typeface="Arial" panose="020B0604020202020204" pitchFamily="34" charset="0"/>
                <a:cs typeface="Arial" panose="020B0604020202020204" pitchFamily="34" charset="0"/>
              </a:rPr>
              <a:t>Clustering</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Studies dating to 1950s find new cities form in clusters</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Sandy Springs first new city in Fulton County in 80 years</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Seven others have since formed in suburbs north of Atlanta</a:t>
            </a:r>
          </a:p>
        </p:txBody>
      </p:sp>
      <p:sp>
        <p:nvSpPr>
          <p:cNvPr id="4" name="TextBox 3"/>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a:solidFill>
                  <a:schemeClr val="bg2">
                    <a:lumMod val="25000"/>
                  </a:schemeClr>
                </a:solidFill>
                <a:latin typeface="Arial Black" panose="020B0A04020102020204" pitchFamily="34" charset="0"/>
              </a:rPr>
              <a:t>9</a:t>
            </a:r>
          </a:p>
        </p:txBody>
      </p:sp>
    </p:spTree>
    <p:extLst>
      <p:ext uri="{BB962C8B-B14F-4D97-AF65-F5344CB8AC3E}">
        <p14:creationId xmlns:p14="http://schemas.microsoft.com/office/powerpoint/2010/main" val="2690865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Research on New Cities</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1580537" y="707924"/>
            <a:ext cx="9030925" cy="59435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Newly Incorporated Municipalities (NIMs)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Small body of scholarship by geographic researchers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Focus on </a:t>
            </a:r>
            <a:r>
              <a:rPr lang="en-US" sz="2500" i="1" dirty="0" smtClean="0">
                <a:latin typeface="Arial" panose="020B0604020202020204" pitchFamily="34" charset="0"/>
                <a:cs typeface="Arial" panose="020B0604020202020204" pitchFamily="34" charset="0"/>
              </a:rPr>
              <a:t>how</a:t>
            </a:r>
            <a:r>
              <a:rPr lang="en-US" sz="2500" dirty="0" smtClean="0">
                <a:latin typeface="Arial" panose="020B0604020202020204" pitchFamily="34" charset="0"/>
                <a:cs typeface="Arial" panose="020B0604020202020204" pitchFamily="34" charset="0"/>
              </a:rPr>
              <a:t>, </a:t>
            </a:r>
            <a:r>
              <a:rPr lang="en-US" sz="2500" i="1" dirty="0" smtClean="0">
                <a:latin typeface="Arial" panose="020B0604020202020204" pitchFamily="34" charset="0"/>
                <a:cs typeface="Arial" panose="020B0604020202020204" pitchFamily="34" charset="0"/>
              </a:rPr>
              <a:t>why</a:t>
            </a:r>
            <a:r>
              <a:rPr lang="en-US" sz="2500" dirty="0" smtClean="0">
                <a:latin typeface="Arial" panose="020B0604020202020204" pitchFamily="34" charset="0"/>
                <a:cs typeface="Arial" panose="020B0604020202020204" pitchFamily="34" charset="0"/>
              </a:rPr>
              <a:t>, and </a:t>
            </a:r>
            <a:r>
              <a:rPr lang="en-US" sz="2500" i="1" dirty="0" smtClean="0">
                <a:latin typeface="Arial" panose="020B0604020202020204" pitchFamily="34" charset="0"/>
                <a:cs typeface="Arial" panose="020B0604020202020204" pitchFamily="34" charset="0"/>
              </a:rPr>
              <a:t>where</a:t>
            </a:r>
            <a:r>
              <a:rPr lang="en-US" sz="2500" dirty="0" smtClean="0">
                <a:latin typeface="Arial" panose="020B0604020202020204" pitchFamily="34" charset="0"/>
                <a:cs typeface="Arial" panose="020B0604020202020204" pitchFamily="34" charset="0"/>
              </a:rPr>
              <a:t> new cities are formed</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Absence of research on </a:t>
            </a:r>
            <a:r>
              <a:rPr lang="en-US" sz="2500" i="1" dirty="0" smtClean="0">
                <a:latin typeface="Arial" panose="020B0604020202020204" pitchFamily="34" charset="0"/>
                <a:cs typeface="Arial" panose="020B0604020202020204" pitchFamily="34" charset="0"/>
              </a:rPr>
              <a:t>what </a:t>
            </a:r>
            <a:r>
              <a:rPr lang="en-US" sz="2500" dirty="0" smtClean="0">
                <a:latin typeface="Arial" panose="020B0604020202020204" pitchFamily="34" charset="0"/>
                <a:cs typeface="Arial" panose="020B0604020202020204" pitchFamily="34" charset="0"/>
              </a:rPr>
              <a:t>effects incorporation has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Useful for formulating topical and methodological approach</a:t>
            </a:r>
            <a:endParaRPr lang="en-US" sz="2500" dirty="0">
              <a:latin typeface="Arial" panose="020B0604020202020204" pitchFamily="34" charset="0"/>
              <a:cs typeface="Arial" panose="020B0604020202020204" pitchFamily="34" charset="0"/>
            </a:endParaRPr>
          </a:p>
          <a:p>
            <a:pPr algn="l">
              <a:lnSpc>
                <a:spcPct val="100000"/>
              </a:lnSpc>
              <a:spcBef>
                <a:spcPts val="1500"/>
              </a:spcBef>
            </a:pPr>
            <a:r>
              <a:rPr lang="en-US" sz="3500" b="1" dirty="0" smtClean="0">
                <a:latin typeface="Arial" panose="020B0604020202020204" pitchFamily="34" charset="0"/>
                <a:cs typeface="Arial" panose="020B0604020202020204" pitchFamily="34" charset="0"/>
              </a:rPr>
              <a:t>Clustering</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Studies dating to 1950s find new cities form in clusters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Sandy Springs first new city in Fulton County in 80 years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Seven others have since formed across Atlanta region</a:t>
            </a:r>
          </a:p>
        </p:txBody>
      </p:sp>
      <p:sp>
        <p:nvSpPr>
          <p:cNvPr id="5" name="TextBox 4"/>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a:solidFill>
                  <a:schemeClr val="bg2">
                    <a:lumMod val="25000"/>
                  </a:schemeClr>
                </a:solidFill>
                <a:latin typeface="Arial Black" panose="020B0A04020102020204" pitchFamily="34" charset="0"/>
              </a:rPr>
              <a:t>9</a:t>
            </a:r>
          </a:p>
        </p:txBody>
      </p:sp>
    </p:spTree>
    <p:extLst>
      <p:ext uri="{BB962C8B-B14F-4D97-AF65-F5344CB8AC3E}">
        <p14:creationId xmlns:p14="http://schemas.microsoft.com/office/powerpoint/2010/main" val="3172148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Research on New Cities</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1580537" y="707924"/>
            <a:ext cx="9030925" cy="59435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Race and Income Homogeneity</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Leon-</a:t>
            </a:r>
            <a:r>
              <a:rPr lang="en-US" sz="2500" dirty="0" err="1" smtClean="0">
                <a:latin typeface="Arial" panose="020B0604020202020204" pitchFamily="34" charset="0"/>
                <a:cs typeface="Arial" panose="020B0604020202020204" pitchFamily="34" charset="0"/>
              </a:rPr>
              <a:t>Moreta</a:t>
            </a:r>
            <a:r>
              <a:rPr lang="en-US" sz="2500" dirty="0" smtClean="0">
                <a:latin typeface="Arial" panose="020B0604020202020204" pitchFamily="34" charset="0"/>
                <a:cs typeface="Arial" panose="020B0604020202020204" pitchFamily="34" charset="0"/>
              </a:rPr>
              <a:t> (2015) found pursuit of income homogeneity had clearer effect on incorporation probability than race</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Cities form to avoid class diversity, redistributive tax policies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Effects of race and class are not mutually exclusive </a:t>
            </a:r>
            <a:endParaRPr lang="en-US" sz="2500" dirty="0">
              <a:latin typeface="Arial" panose="020B0604020202020204" pitchFamily="34" charset="0"/>
              <a:cs typeface="Arial" panose="020B0604020202020204" pitchFamily="34" charset="0"/>
            </a:endParaRPr>
          </a:p>
          <a:p>
            <a:pPr algn="l">
              <a:lnSpc>
                <a:spcPct val="100000"/>
              </a:lnSpc>
              <a:spcBef>
                <a:spcPts val="1500"/>
              </a:spcBef>
            </a:pPr>
            <a:r>
              <a:rPr lang="en-US" sz="3500" b="1" dirty="0" smtClean="0">
                <a:solidFill>
                  <a:schemeClr val="bg1">
                    <a:lumMod val="75000"/>
                  </a:schemeClr>
                </a:solidFill>
                <a:latin typeface="Arial" panose="020B0604020202020204" pitchFamily="34" charset="0"/>
                <a:cs typeface="Arial" panose="020B0604020202020204" pitchFamily="34" charset="0"/>
              </a:rPr>
              <a:t>Dearth of Geographic Scholarship</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Smith and </a:t>
            </a:r>
            <a:r>
              <a:rPr lang="en-US" sz="2500" dirty="0" err="1" smtClean="0">
                <a:solidFill>
                  <a:schemeClr val="bg1">
                    <a:lumMod val="75000"/>
                  </a:schemeClr>
                </a:solidFill>
                <a:latin typeface="Arial" panose="020B0604020202020204" pitchFamily="34" charset="0"/>
                <a:cs typeface="Arial" panose="020B0604020202020204" pitchFamily="34" charset="0"/>
              </a:rPr>
              <a:t>Debbage</a:t>
            </a:r>
            <a:r>
              <a:rPr lang="en-US" sz="2500" dirty="0" smtClean="0">
                <a:solidFill>
                  <a:schemeClr val="bg1">
                    <a:lumMod val="75000"/>
                  </a:schemeClr>
                </a:solidFill>
                <a:latin typeface="Arial" panose="020B0604020202020204" pitchFamily="34" charset="0"/>
                <a:cs typeface="Arial" panose="020B0604020202020204" pitchFamily="34" charset="0"/>
              </a:rPr>
              <a:t> (2006) advocate more spatial study</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City formation viewed as a political not geographic process</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Absence of research on demographic and economic effects of municipal incorporation a significant gap in literature</a:t>
            </a:r>
          </a:p>
        </p:txBody>
      </p:sp>
      <p:sp>
        <p:nvSpPr>
          <p:cNvPr id="4" name="TextBox 3"/>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10</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380641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Research on New Cities</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1580537" y="707924"/>
            <a:ext cx="9030925" cy="59435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Race and Income Homogeneity</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Leon-</a:t>
            </a:r>
            <a:r>
              <a:rPr lang="en-US" sz="2500" dirty="0" err="1" smtClean="0">
                <a:latin typeface="Arial" panose="020B0604020202020204" pitchFamily="34" charset="0"/>
                <a:cs typeface="Arial" panose="020B0604020202020204" pitchFamily="34" charset="0"/>
              </a:rPr>
              <a:t>Moreta</a:t>
            </a:r>
            <a:r>
              <a:rPr lang="en-US" sz="2500" dirty="0" smtClean="0">
                <a:latin typeface="Arial" panose="020B0604020202020204" pitchFamily="34" charset="0"/>
                <a:cs typeface="Arial" panose="020B0604020202020204" pitchFamily="34" charset="0"/>
              </a:rPr>
              <a:t> (2015) found pursuit of income homogeneity had clearer effect on incorporation probability than race</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Cities form to avoid class diversity, redistributive tax policies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Effects of race and class are not mutually exclusive </a:t>
            </a:r>
            <a:endParaRPr lang="en-US" sz="2500" dirty="0">
              <a:latin typeface="Arial" panose="020B0604020202020204" pitchFamily="34" charset="0"/>
              <a:cs typeface="Arial" panose="020B0604020202020204" pitchFamily="34" charset="0"/>
            </a:endParaRPr>
          </a:p>
          <a:p>
            <a:pPr algn="l">
              <a:lnSpc>
                <a:spcPct val="100000"/>
              </a:lnSpc>
              <a:spcBef>
                <a:spcPts val="1500"/>
              </a:spcBef>
            </a:pPr>
            <a:r>
              <a:rPr lang="en-US" sz="3500" b="1" dirty="0" smtClean="0">
                <a:latin typeface="Arial" panose="020B0604020202020204" pitchFamily="34" charset="0"/>
                <a:cs typeface="Arial" panose="020B0604020202020204" pitchFamily="34" charset="0"/>
              </a:rPr>
              <a:t>Dearth of Geographic Scholarship</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Smith and </a:t>
            </a:r>
            <a:r>
              <a:rPr lang="en-US" sz="2500" dirty="0" err="1" smtClean="0">
                <a:latin typeface="Arial" panose="020B0604020202020204" pitchFamily="34" charset="0"/>
                <a:cs typeface="Arial" panose="020B0604020202020204" pitchFamily="34" charset="0"/>
              </a:rPr>
              <a:t>Debbage</a:t>
            </a:r>
            <a:r>
              <a:rPr lang="en-US" sz="2500" dirty="0" smtClean="0">
                <a:latin typeface="Arial" panose="020B0604020202020204" pitchFamily="34" charset="0"/>
                <a:cs typeface="Arial" panose="020B0604020202020204" pitchFamily="34" charset="0"/>
              </a:rPr>
              <a:t> (2006) advocate more spatial study</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City formation viewed as a political not geographic process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Absence of research on demographic and economic effects of municipal incorporation a significant gap in literature</a:t>
            </a:r>
          </a:p>
        </p:txBody>
      </p:sp>
      <p:sp>
        <p:nvSpPr>
          <p:cNvPr id="5" name="TextBox 4"/>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10</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2464833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Summary</a:t>
            </a:r>
            <a:endParaRPr lang="en-US" sz="2500" b="1" dirty="0">
              <a:solidFill>
                <a:schemeClr val="bg1"/>
              </a:solidFill>
              <a:latin typeface="Arial Black" panose="020B0A04020102020204" pitchFamily="34" charset="0"/>
              <a:cs typeface="Arial" panose="020B0604020202020204" pitchFamily="34" charset="0"/>
            </a:endParaRPr>
          </a:p>
        </p:txBody>
      </p:sp>
      <p:sp>
        <p:nvSpPr>
          <p:cNvPr id="9" name="TextBox 8"/>
          <p:cNvSpPr txBox="1"/>
          <p:nvPr/>
        </p:nvSpPr>
        <p:spPr>
          <a:xfrm>
            <a:off x="11582400" y="-1"/>
            <a:ext cx="609600" cy="457200"/>
          </a:xfrm>
          <a:prstGeom prst="rect">
            <a:avLst/>
          </a:prstGeom>
          <a:solidFill>
            <a:schemeClr val="bg1">
              <a:lumMod val="50000"/>
            </a:schemeClr>
          </a:solidFill>
        </p:spPr>
        <p:txBody>
          <a:bodyPr wrap="square" rtlCol="0" anchor="ctr" anchorCtr="0">
            <a:spAutoFit/>
          </a:bodyPr>
          <a:lstStyle/>
          <a:p>
            <a:pPr algn="r"/>
            <a:r>
              <a:rPr lang="en-US" sz="2500" dirty="0">
                <a:solidFill>
                  <a:schemeClr val="bg2">
                    <a:lumMod val="25000"/>
                  </a:schemeClr>
                </a:solidFill>
                <a:latin typeface="Arial Black" panose="020B0A04020102020204" pitchFamily="34" charset="0"/>
              </a:rPr>
              <a:t>1</a:t>
            </a:r>
          </a:p>
        </p:txBody>
      </p:sp>
      <p:sp>
        <p:nvSpPr>
          <p:cNvPr id="5" name="Subtitle 2"/>
          <p:cNvSpPr txBox="1">
            <a:spLocks/>
          </p:cNvSpPr>
          <p:nvPr/>
        </p:nvSpPr>
        <p:spPr>
          <a:xfrm>
            <a:off x="2290925" y="1144948"/>
            <a:ext cx="7610149" cy="50253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Topic</a:t>
            </a:r>
          </a:p>
          <a:p>
            <a:pPr algn="l">
              <a:lnSpc>
                <a:spcPct val="100000"/>
              </a:lnSpc>
              <a:spcBef>
                <a:spcPts val="1500"/>
              </a:spcBef>
            </a:pPr>
            <a:r>
              <a:rPr lang="en-US" sz="2500" dirty="0" smtClean="0">
                <a:latin typeface="Arial" panose="020B0604020202020204" pitchFamily="34" charset="0"/>
                <a:cs typeface="Arial" panose="020B0604020202020204" pitchFamily="34" charset="0"/>
              </a:rPr>
              <a:t>Sandy Springs, a decade-old city in the Atlanta area</a:t>
            </a:r>
          </a:p>
          <a:p>
            <a:pPr algn="l">
              <a:lnSpc>
                <a:spcPct val="100000"/>
              </a:lnSpc>
              <a:spcBef>
                <a:spcPts val="1500"/>
              </a:spcBef>
            </a:pPr>
            <a:r>
              <a:rPr lang="en-US" sz="3500" b="1" dirty="0" smtClean="0">
                <a:latin typeface="Arial" panose="020B0604020202020204" pitchFamily="34" charset="0"/>
                <a:cs typeface="Arial" panose="020B0604020202020204" pitchFamily="34" charset="0"/>
              </a:rPr>
              <a:t>Research Question</a:t>
            </a:r>
          </a:p>
          <a:p>
            <a:pPr algn="l">
              <a:lnSpc>
                <a:spcPct val="100000"/>
              </a:lnSpc>
              <a:spcBef>
                <a:spcPts val="1500"/>
              </a:spcBef>
            </a:pPr>
            <a:r>
              <a:rPr lang="en-US" sz="2500" dirty="0" smtClean="0">
                <a:latin typeface="Arial" panose="020B0604020202020204" pitchFamily="34" charset="0"/>
                <a:cs typeface="Arial" panose="020B0604020202020204" pitchFamily="34" charset="0"/>
              </a:rPr>
              <a:t>What are the demographic and economic effects of municipal incorporation?</a:t>
            </a:r>
          </a:p>
          <a:p>
            <a:pPr algn="l">
              <a:lnSpc>
                <a:spcPct val="100000"/>
              </a:lnSpc>
              <a:spcBef>
                <a:spcPts val="1500"/>
              </a:spcBef>
            </a:pPr>
            <a:r>
              <a:rPr lang="en-US" sz="3500" b="1" dirty="0" smtClean="0">
                <a:latin typeface="Arial" panose="020B0604020202020204" pitchFamily="34" charset="0"/>
                <a:cs typeface="Arial" panose="020B0604020202020204" pitchFamily="34" charset="0"/>
              </a:rPr>
              <a:t>Goal</a:t>
            </a:r>
          </a:p>
          <a:p>
            <a:pPr algn="l">
              <a:lnSpc>
                <a:spcPct val="100000"/>
              </a:lnSpc>
              <a:spcBef>
                <a:spcPts val="1500"/>
              </a:spcBef>
            </a:pPr>
            <a:r>
              <a:rPr lang="en-US" sz="2500" dirty="0" smtClean="0">
                <a:latin typeface="Arial" panose="020B0604020202020204" pitchFamily="34" charset="0"/>
                <a:cs typeface="Arial" panose="020B0604020202020204" pitchFamily="34" charset="0"/>
              </a:rPr>
              <a:t>Profile of demographic and economic change in Sandy Springs, a baseline for further study of the effects of new city formation</a:t>
            </a:r>
          </a:p>
        </p:txBody>
      </p:sp>
    </p:spTree>
    <p:extLst>
      <p:ext uri="{BB962C8B-B14F-4D97-AF65-F5344CB8AC3E}">
        <p14:creationId xmlns:p14="http://schemas.microsoft.com/office/powerpoint/2010/main" val="2885945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Proposed Methods</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1580537" y="707924"/>
            <a:ext cx="9030925" cy="59435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Primary Topics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Race and ethnicity: More or less diverse or diversified differently than surrounding communities? Segregation?</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Income: Increased economic homogeneity, inequality, or class-based segregation?</a:t>
            </a:r>
          </a:p>
          <a:p>
            <a:pPr algn="l">
              <a:lnSpc>
                <a:spcPct val="100000"/>
              </a:lnSpc>
              <a:spcBef>
                <a:spcPts val="1500"/>
              </a:spcBef>
            </a:pPr>
            <a:r>
              <a:rPr lang="en-US" sz="3500" b="1" dirty="0" smtClean="0">
                <a:solidFill>
                  <a:schemeClr val="bg1">
                    <a:lumMod val="75000"/>
                  </a:schemeClr>
                </a:solidFill>
                <a:latin typeface="Arial" panose="020B0604020202020204" pitchFamily="34" charset="0"/>
                <a:cs typeface="Arial" panose="020B0604020202020204" pitchFamily="34" charset="0"/>
              </a:rPr>
              <a:t>Foundation in History and Research</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Mid-20th century roots of incorporation in Sandy Springs were unquestionably racial in nature</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Latter-day issues of political representation and service provision are inextricably linked to race and class</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NIMs scholarship highlights pursuit of income uniformity</a:t>
            </a:r>
          </a:p>
        </p:txBody>
      </p:sp>
      <p:sp>
        <p:nvSpPr>
          <p:cNvPr id="4" name="TextBox 3"/>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11</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25005151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Proposed Methods</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1580537" y="707924"/>
            <a:ext cx="9030925" cy="59435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Primary Topics</a:t>
            </a:r>
          </a:p>
          <a:p>
            <a:pPr marL="342900" indent="-342900" algn="l">
              <a:lnSpc>
                <a:spcPct val="100000"/>
              </a:lnSpc>
              <a:spcBef>
                <a:spcPts val="1500"/>
              </a:spcBef>
              <a:buFont typeface="Wingdings" panose="05000000000000000000" pitchFamily="2" charset="2"/>
              <a:buChar char="§"/>
            </a:pPr>
            <a:r>
              <a:rPr lang="en-US" sz="2500" dirty="0">
                <a:latin typeface="Arial" panose="020B0604020202020204" pitchFamily="34" charset="0"/>
                <a:cs typeface="Arial" panose="020B0604020202020204" pitchFamily="34" charset="0"/>
              </a:rPr>
              <a:t>Race and ethnicity: More or less diverse or diversified differently than surrounding communities? Segregation?</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Income: Increased economic homogeneity, inequality, or class-based segregation?</a:t>
            </a:r>
          </a:p>
          <a:p>
            <a:pPr algn="l">
              <a:lnSpc>
                <a:spcPct val="100000"/>
              </a:lnSpc>
              <a:spcBef>
                <a:spcPts val="1500"/>
              </a:spcBef>
            </a:pPr>
            <a:r>
              <a:rPr lang="en-US" sz="3500" b="1" dirty="0" smtClean="0">
                <a:latin typeface="Arial" panose="020B0604020202020204" pitchFamily="34" charset="0"/>
                <a:cs typeface="Arial" panose="020B0604020202020204" pitchFamily="34" charset="0"/>
              </a:rPr>
              <a:t>Foundation in History and Research</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Mid-20th century roots of incorporation in Sandy Springs were unquestionably racial in nature</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Latter-day issues of political representation and service provision are inextricably linked to race and class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NIMs scholarship highlights pursuit of income uniformity</a:t>
            </a:r>
          </a:p>
        </p:txBody>
      </p:sp>
      <p:sp>
        <p:nvSpPr>
          <p:cNvPr id="5" name="TextBox 4"/>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11</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2949906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Proposed Methods</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1580537" y="707924"/>
            <a:ext cx="9030925" cy="59435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Data Sources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U.S. Census Bureau</a:t>
            </a:r>
          </a:p>
          <a:p>
            <a:pPr marL="800100" lvl="1"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2000 and 2010 decennial censuses</a:t>
            </a:r>
          </a:p>
          <a:p>
            <a:pPr marL="800100" lvl="1"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American Community Survey</a:t>
            </a:r>
          </a:p>
          <a:p>
            <a:pPr marL="800100" lvl="1"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Geographic boundary data</a:t>
            </a:r>
          </a:p>
          <a:p>
            <a:pPr marL="457200" indent="-4572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Multi-agency Fulton County geospatial data portal</a:t>
            </a:r>
          </a:p>
          <a:p>
            <a:pPr algn="l">
              <a:lnSpc>
                <a:spcPct val="100000"/>
              </a:lnSpc>
              <a:spcBef>
                <a:spcPts val="1500"/>
              </a:spcBef>
            </a:pPr>
            <a:r>
              <a:rPr lang="en-US" sz="3500" b="1" dirty="0" smtClean="0">
                <a:solidFill>
                  <a:schemeClr val="bg1">
                    <a:lumMod val="75000"/>
                  </a:schemeClr>
                </a:solidFill>
                <a:latin typeface="Arial" panose="020B0604020202020204" pitchFamily="34" charset="0"/>
                <a:cs typeface="Arial" panose="020B0604020202020204" pitchFamily="34" charset="0"/>
              </a:rPr>
              <a:t>American Community Survey (ACS)</a:t>
            </a:r>
          </a:p>
          <a:p>
            <a:pPr marL="457200" indent="-457200" algn="l">
              <a:lnSpc>
                <a:spcPct val="100000"/>
              </a:lnSpc>
              <a:spcBef>
                <a:spcPts val="1500"/>
              </a:spcBef>
              <a:buFont typeface="Wingdings" panose="05000000000000000000" pitchFamily="2" charset="2"/>
              <a:buChar char="§"/>
            </a:pPr>
            <a:r>
              <a:rPr lang="en-US" sz="2500" dirty="0">
                <a:solidFill>
                  <a:schemeClr val="bg1">
                    <a:lumMod val="75000"/>
                  </a:schemeClr>
                </a:solidFill>
                <a:latin typeface="Arial" panose="020B0604020202020204" pitchFamily="34" charset="0"/>
                <a:cs typeface="Arial" panose="020B0604020202020204" pitchFamily="34" charset="0"/>
              </a:rPr>
              <a:t>1</a:t>
            </a:r>
            <a:r>
              <a:rPr lang="en-US" sz="2500" dirty="0" smtClean="0">
                <a:solidFill>
                  <a:schemeClr val="bg1">
                    <a:lumMod val="75000"/>
                  </a:schemeClr>
                </a:solidFill>
                <a:latin typeface="Arial" panose="020B0604020202020204" pitchFamily="34" charset="0"/>
                <a:cs typeface="Arial" panose="020B0604020202020204" pitchFamily="34" charset="0"/>
              </a:rPr>
              <a:t>-year estimates: More current, less reliable, large area</a:t>
            </a:r>
          </a:p>
          <a:p>
            <a:pPr marL="457200" indent="-457200" algn="l">
              <a:lnSpc>
                <a:spcPct val="100000"/>
              </a:lnSpc>
              <a:spcBef>
                <a:spcPts val="1500"/>
              </a:spcBef>
              <a:buFont typeface="Wingdings" panose="05000000000000000000" pitchFamily="2" charset="2"/>
              <a:buChar char="§"/>
            </a:pPr>
            <a:r>
              <a:rPr lang="en-US" sz="2500" dirty="0">
                <a:solidFill>
                  <a:schemeClr val="bg1">
                    <a:lumMod val="75000"/>
                  </a:schemeClr>
                </a:solidFill>
                <a:latin typeface="Arial" panose="020B0604020202020204" pitchFamily="34" charset="0"/>
                <a:cs typeface="Arial" panose="020B0604020202020204" pitchFamily="34" charset="0"/>
              </a:rPr>
              <a:t>5-year estimates: Less current, more reliable, small </a:t>
            </a:r>
            <a:r>
              <a:rPr lang="en-US" sz="2500" dirty="0" smtClean="0">
                <a:solidFill>
                  <a:schemeClr val="bg1">
                    <a:lumMod val="75000"/>
                  </a:schemeClr>
                </a:solidFill>
                <a:latin typeface="Arial" panose="020B0604020202020204" pitchFamily="34" charset="0"/>
                <a:cs typeface="Arial" panose="020B0604020202020204" pitchFamily="34" charset="0"/>
              </a:rPr>
              <a:t>area</a:t>
            </a:r>
            <a:endParaRPr lang="en-US" sz="2500" dirty="0">
              <a:solidFill>
                <a:schemeClr val="bg1">
                  <a:lumMod val="75000"/>
                </a:schemeClr>
              </a:solidFill>
              <a:latin typeface="Arial" panose="020B0604020202020204" pitchFamily="34" charset="0"/>
              <a:cs typeface="Arial" panose="020B0604020202020204" pitchFamily="34" charset="0"/>
            </a:endParaRPr>
          </a:p>
        </p:txBody>
      </p:sp>
      <p:sp>
        <p:nvSpPr>
          <p:cNvPr id="4" name="TextBox 3"/>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12</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2484405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Proposed Methods</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1580537" y="707924"/>
            <a:ext cx="9030925" cy="59435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Data Sources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U.S. Census Bureau</a:t>
            </a:r>
          </a:p>
          <a:p>
            <a:pPr marL="800100" lvl="1"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2000 and 2010 decennial censuses</a:t>
            </a:r>
          </a:p>
          <a:p>
            <a:pPr marL="800100" lvl="1"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American Community Survey</a:t>
            </a:r>
          </a:p>
          <a:p>
            <a:pPr marL="800100" lvl="1"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Geographic boundary data</a:t>
            </a:r>
          </a:p>
          <a:p>
            <a:pPr marL="457200" indent="-4572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Multi-agency Fulton County geospatial data portal</a:t>
            </a:r>
          </a:p>
          <a:p>
            <a:pPr algn="l">
              <a:lnSpc>
                <a:spcPct val="100000"/>
              </a:lnSpc>
              <a:spcBef>
                <a:spcPts val="1500"/>
              </a:spcBef>
            </a:pPr>
            <a:r>
              <a:rPr lang="en-US" sz="3500" b="1" dirty="0" smtClean="0">
                <a:latin typeface="Arial" panose="020B0604020202020204" pitchFamily="34" charset="0"/>
                <a:cs typeface="Arial" panose="020B0604020202020204" pitchFamily="34" charset="0"/>
              </a:rPr>
              <a:t>American Community Survey (ACS)</a:t>
            </a:r>
          </a:p>
          <a:p>
            <a:pPr marL="457200" indent="-457200" algn="l">
              <a:lnSpc>
                <a:spcPct val="100000"/>
              </a:lnSpc>
              <a:spcBef>
                <a:spcPts val="1500"/>
              </a:spcBef>
              <a:buFont typeface="Wingdings" panose="05000000000000000000" pitchFamily="2" charset="2"/>
              <a:buChar char="§"/>
            </a:pPr>
            <a:r>
              <a:rPr lang="en-US" sz="2500" dirty="0">
                <a:latin typeface="Arial" panose="020B0604020202020204" pitchFamily="34" charset="0"/>
                <a:cs typeface="Arial" panose="020B0604020202020204" pitchFamily="34" charset="0"/>
              </a:rPr>
              <a:t>1</a:t>
            </a:r>
            <a:r>
              <a:rPr lang="en-US" sz="2500" dirty="0" smtClean="0">
                <a:latin typeface="Arial" panose="020B0604020202020204" pitchFamily="34" charset="0"/>
                <a:cs typeface="Arial" panose="020B0604020202020204" pitchFamily="34" charset="0"/>
              </a:rPr>
              <a:t>-year estimates: More current, less reliable, large area</a:t>
            </a:r>
          </a:p>
          <a:p>
            <a:pPr marL="457200" indent="-457200" algn="l">
              <a:lnSpc>
                <a:spcPct val="100000"/>
              </a:lnSpc>
              <a:spcBef>
                <a:spcPts val="1500"/>
              </a:spcBef>
              <a:buFont typeface="Wingdings" panose="05000000000000000000" pitchFamily="2" charset="2"/>
              <a:buChar char="§"/>
            </a:pPr>
            <a:r>
              <a:rPr lang="en-US" sz="2500" dirty="0">
                <a:latin typeface="Arial" panose="020B0604020202020204" pitchFamily="34" charset="0"/>
                <a:cs typeface="Arial" panose="020B0604020202020204" pitchFamily="34" charset="0"/>
              </a:rPr>
              <a:t>5-year estimates: Less current, more reliable, small </a:t>
            </a:r>
            <a:r>
              <a:rPr lang="en-US" sz="2500" dirty="0" smtClean="0">
                <a:latin typeface="Arial" panose="020B0604020202020204" pitchFamily="34" charset="0"/>
                <a:cs typeface="Arial" panose="020B0604020202020204" pitchFamily="34" charset="0"/>
              </a:rPr>
              <a:t>area</a:t>
            </a:r>
            <a:endParaRPr lang="en-US" sz="2500" dirty="0">
              <a:latin typeface="Arial" panose="020B0604020202020204" pitchFamily="34" charset="0"/>
              <a:cs typeface="Arial" panose="020B0604020202020204" pitchFamily="34" charset="0"/>
            </a:endParaRPr>
          </a:p>
        </p:txBody>
      </p:sp>
      <p:sp>
        <p:nvSpPr>
          <p:cNvPr id="5" name="TextBox 4"/>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12</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12062496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Proposed Methods</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1580537" y="707925"/>
            <a:ext cx="9030925" cy="27210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5-year ACS Estimates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Combine five years of data collection into a rolling average</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Most recent period is 2010-2014</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Reduced timeliness offset by availability of data at the census tract and block group level</a:t>
            </a:r>
          </a:p>
        </p:txBody>
      </p:sp>
      <p:graphicFrame>
        <p:nvGraphicFramePr>
          <p:cNvPr id="2" name="Table 1"/>
          <p:cNvGraphicFramePr>
            <a:graphicFrameLocks noGrp="1"/>
          </p:cNvGraphicFramePr>
          <p:nvPr>
            <p:extLst>
              <p:ext uri="{D42A27DB-BD31-4B8C-83A1-F6EECF244321}">
                <p14:modId xmlns:p14="http://schemas.microsoft.com/office/powerpoint/2010/main" val="1268463803"/>
              </p:ext>
            </p:extLst>
          </p:nvPr>
        </p:nvGraphicFramePr>
        <p:xfrm>
          <a:off x="7297996" y="3548852"/>
          <a:ext cx="2912804" cy="914400"/>
        </p:xfrm>
        <a:graphic>
          <a:graphicData uri="http://schemas.openxmlformats.org/drawingml/2006/table">
            <a:tbl>
              <a:tblPr firstRow="1" firstCol="1" bandRow="1">
                <a:tableStyleId>{F5AB1C69-6EDB-4FF4-983F-18BD219EF322}</a:tableStyleId>
              </a:tblPr>
              <a:tblGrid>
                <a:gridCol w="1449764"/>
                <a:gridCol w="731520"/>
                <a:gridCol w="731520"/>
              </a:tblGrid>
              <a:tr h="343364">
                <a:tc>
                  <a:txBody>
                    <a:bodyPr/>
                    <a:lstStyle/>
                    <a:p>
                      <a:pPr marL="0" marR="0" algn="just">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lnSpc>
                          <a:spcPct val="107000"/>
                        </a:lnSpc>
                        <a:spcBef>
                          <a:spcPts val="0"/>
                        </a:spcBef>
                        <a:spcAft>
                          <a:spcPts val="0"/>
                        </a:spcAft>
                      </a:pPr>
                      <a:r>
                        <a:rPr lang="en-US" sz="1600" b="1" dirty="0">
                          <a:solidFill>
                            <a:schemeClr val="bg1">
                              <a:lumMod val="85000"/>
                            </a:schemeClr>
                          </a:solidFill>
                          <a:effectLst/>
                          <a:latin typeface="Arial" panose="020B0604020202020204" pitchFamily="34" charset="0"/>
                          <a:cs typeface="Arial" panose="020B0604020202020204" pitchFamily="34" charset="0"/>
                        </a:rPr>
                        <a:t>2000</a:t>
                      </a:r>
                      <a:endParaRPr lang="en-US" sz="1600" b="1"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lnSpc>
                          <a:spcPct val="107000"/>
                        </a:lnSpc>
                        <a:spcBef>
                          <a:spcPts val="0"/>
                        </a:spcBef>
                        <a:spcAft>
                          <a:spcPts val="0"/>
                        </a:spcAft>
                      </a:pPr>
                      <a:r>
                        <a:rPr lang="en-US" sz="1600" b="1" dirty="0">
                          <a:solidFill>
                            <a:schemeClr val="bg1">
                              <a:lumMod val="85000"/>
                            </a:schemeClr>
                          </a:solidFill>
                          <a:effectLst/>
                          <a:latin typeface="Arial" panose="020B0604020202020204" pitchFamily="34" charset="0"/>
                          <a:cs typeface="Arial" panose="020B0604020202020204" pitchFamily="34" charset="0"/>
                        </a:rPr>
                        <a:t>2010</a:t>
                      </a:r>
                      <a:endParaRPr lang="en-US" sz="1600" b="1"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85518">
                <a:tc>
                  <a:txBody>
                    <a:bodyPr/>
                    <a:lstStyle/>
                    <a:p>
                      <a:pPr marL="0" marR="0" algn="just">
                        <a:lnSpc>
                          <a:spcPct val="107000"/>
                        </a:lnSpc>
                        <a:spcBef>
                          <a:spcPts val="0"/>
                        </a:spcBef>
                        <a:spcAft>
                          <a:spcPts val="0"/>
                        </a:spcAft>
                      </a:pPr>
                      <a:r>
                        <a:rPr lang="en-US" sz="1600" b="0" dirty="0">
                          <a:solidFill>
                            <a:schemeClr val="bg1">
                              <a:lumMod val="75000"/>
                            </a:schemeClr>
                          </a:solidFill>
                          <a:effectLst/>
                          <a:latin typeface="Arial" panose="020B0604020202020204" pitchFamily="34" charset="0"/>
                          <a:cs typeface="Arial" panose="020B0604020202020204" pitchFamily="34" charset="0"/>
                        </a:rPr>
                        <a:t>Tracts</a:t>
                      </a:r>
                      <a:endParaRPr lang="en-US" sz="1600" b="0" dirty="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0" dirty="0">
                          <a:solidFill>
                            <a:schemeClr val="bg1">
                              <a:lumMod val="75000"/>
                            </a:schemeClr>
                          </a:solidFill>
                          <a:effectLst/>
                          <a:latin typeface="Arial" panose="020B0604020202020204" pitchFamily="34" charset="0"/>
                          <a:cs typeface="Arial" panose="020B0604020202020204" pitchFamily="34" charset="0"/>
                        </a:rPr>
                        <a:t>15</a:t>
                      </a:r>
                      <a:endParaRPr lang="en-US" sz="1600" b="0" dirty="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0" dirty="0">
                          <a:solidFill>
                            <a:schemeClr val="bg1">
                              <a:lumMod val="75000"/>
                            </a:schemeClr>
                          </a:solidFill>
                          <a:effectLst/>
                          <a:latin typeface="Arial" panose="020B0604020202020204" pitchFamily="34" charset="0"/>
                          <a:cs typeface="Arial" panose="020B0604020202020204" pitchFamily="34" charset="0"/>
                        </a:rPr>
                        <a:t>22</a:t>
                      </a:r>
                      <a:endParaRPr lang="en-US" sz="1600" b="0" dirty="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r>
              <a:tr h="285518">
                <a:tc>
                  <a:txBody>
                    <a:bodyPr/>
                    <a:lstStyle/>
                    <a:p>
                      <a:pPr marL="0" marR="0" algn="just">
                        <a:lnSpc>
                          <a:spcPct val="107000"/>
                        </a:lnSpc>
                        <a:spcBef>
                          <a:spcPts val="0"/>
                        </a:spcBef>
                        <a:spcAft>
                          <a:spcPts val="0"/>
                        </a:spcAft>
                      </a:pPr>
                      <a:r>
                        <a:rPr lang="en-US" sz="1600" b="0" dirty="0">
                          <a:solidFill>
                            <a:schemeClr val="bg1">
                              <a:lumMod val="75000"/>
                            </a:schemeClr>
                          </a:solidFill>
                          <a:effectLst/>
                          <a:latin typeface="Arial" panose="020B0604020202020204" pitchFamily="34" charset="0"/>
                          <a:cs typeface="Arial" panose="020B0604020202020204" pitchFamily="34" charset="0"/>
                        </a:rPr>
                        <a:t>Block groups</a:t>
                      </a:r>
                      <a:endParaRPr lang="en-US" sz="1600" b="0" dirty="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0" dirty="0">
                          <a:solidFill>
                            <a:schemeClr val="bg1">
                              <a:lumMod val="75000"/>
                            </a:schemeClr>
                          </a:solidFill>
                          <a:effectLst/>
                          <a:latin typeface="Arial" panose="020B0604020202020204" pitchFamily="34" charset="0"/>
                          <a:cs typeface="Arial" panose="020B0604020202020204" pitchFamily="34" charset="0"/>
                        </a:rPr>
                        <a:t>40</a:t>
                      </a:r>
                      <a:endParaRPr lang="en-US" sz="1600" b="0" dirty="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0" dirty="0">
                          <a:solidFill>
                            <a:schemeClr val="bg1">
                              <a:lumMod val="75000"/>
                            </a:schemeClr>
                          </a:solidFill>
                          <a:effectLst/>
                          <a:latin typeface="Arial" panose="020B0604020202020204" pitchFamily="34" charset="0"/>
                          <a:cs typeface="Arial" panose="020B0604020202020204" pitchFamily="34" charset="0"/>
                        </a:rPr>
                        <a:t>58</a:t>
                      </a:r>
                      <a:endParaRPr lang="en-US" sz="1600" b="0" dirty="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TextBox 3"/>
          <p:cNvSpPr txBox="1"/>
          <p:nvPr/>
        </p:nvSpPr>
        <p:spPr>
          <a:xfrm>
            <a:off x="1562100" y="3429001"/>
            <a:ext cx="5717459" cy="3323987"/>
          </a:xfrm>
          <a:prstGeom prst="rect">
            <a:avLst/>
          </a:prstGeom>
          <a:noFill/>
        </p:spPr>
        <p:txBody>
          <a:bodyPr wrap="square" rtlCol="0">
            <a:spAutoFit/>
          </a:bodyPr>
          <a:lstStyle/>
          <a:p>
            <a:pPr>
              <a:spcBef>
                <a:spcPts val="1500"/>
              </a:spcBef>
            </a:pPr>
            <a:r>
              <a:rPr lang="en-US" sz="3500" b="1" dirty="0">
                <a:solidFill>
                  <a:schemeClr val="bg1">
                    <a:lumMod val="75000"/>
                  </a:schemeClr>
                </a:solidFill>
                <a:latin typeface="Arial" panose="020B0604020202020204" pitchFamily="34" charset="0"/>
                <a:cs typeface="Arial" panose="020B0604020202020204" pitchFamily="34" charset="0"/>
              </a:rPr>
              <a:t>Boundary Changes</a:t>
            </a:r>
          </a:p>
          <a:p>
            <a:pPr marL="342900" indent="-342900">
              <a:spcBef>
                <a:spcPts val="1500"/>
              </a:spcBef>
              <a:buFont typeface="Wingdings" panose="05000000000000000000" pitchFamily="2" charset="2"/>
              <a:buChar char="§"/>
            </a:pPr>
            <a:r>
              <a:rPr lang="en-US" sz="2500" dirty="0">
                <a:solidFill>
                  <a:schemeClr val="bg1">
                    <a:lumMod val="75000"/>
                  </a:schemeClr>
                </a:solidFill>
                <a:latin typeface="Arial" panose="020B0604020202020204" pitchFamily="34" charset="0"/>
                <a:cs typeface="Arial" panose="020B0604020202020204" pitchFamily="34" charset="0"/>
              </a:rPr>
              <a:t>Reporting units </a:t>
            </a:r>
            <a:r>
              <a:rPr lang="en-US" sz="2500" dirty="0" smtClean="0">
                <a:solidFill>
                  <a:schemeClr val="bg1">
                    <a:lumMod val="75000"/>
                  </a:schemeClr>
                </a:solidFill>
                <a:latin typeface="Arial" panose="020B0604020202020204" pitchFamily="34" charset="0"/>
                <a:cs typeface="Arial" panose="020B0604020202020204" pitchFamily="34" charset="0"/>
              </a:rPr>
              <a:t>are added and removed due to population growth and decline</a:t>
            </a:r>
          </a:p>
          <a:p>
            <a:pPr marL="342900" indent="-342900">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To resolve mismatch, make areal units conform to earlier vintage by aggregating spilt areas</a:t>
            </a:r>
            <a:endParaRPr lang="en-US" sz="2500" dirty="0">
              <a:solidFill>
                <a:schemeClr val="bg1">
                  <a:lumMod val="75000"/>
                </a:schemeClr>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598323166"/>
              </p:ext>
            </p:extLst>
          </p:nvPr>
        </p:nvGraphicFramePr>
        <p:xfrm>
          <a:off x="7279559" y="4583104"/>
          <a:ext cx="2915262" cy="2056472"/>
        </p:xfrm>
        <a:graphic>
          <a:graphicData uri="http://schemas.openxmlformats.org/drawingml/2006/table">
            <a:tbl>
              <a:tblPr firstRow="1" firstCol="1" bandRow="1">
                <a:tableStyleId>{F5AB1C69-6EDB-4FF4-983F-18BD219EF322}</a:tableStyleId>
              </a:tblPr>
              <a:tblGrid>
                <a:gridCol w="1595284"/>
                <a:gridCol w="1319978"/>
              </a:tblGrid>
              <a:tr h="343364">
                <a:tc>
                  <a:txBody>
                    <a:bodyPr/>
                    <a:lstStyle/>
                    <a:p>
                      <a:pPr marL="0" marR="0" algn="just">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algn="ctr">
                        <a:lnSpc>
                          <a:spcPct val="107000"/>
                        </a:lnSpc>
                        <a:spcBef>
                          <a:spcPts val="0"/>
                        </a:spcBef>
                        <a:spcAft>
                          <a:spcPts val="0"/>
                        </a:spcAft>
                      </a:pPr>
                      <a:r>
                        <a:rPr lang="en-US" sz="1600" b="1" dirty="0" smtClean="0">
                          <a:solidFill>
                            <a:schemeClr val="bg1">
                              <a:lumMod val="85000"/>
                            </a:schemeClr>
                          </a:solidFill>
                          <a:effectLst/>
                          <a:latin typeface="Arial" panose="020B0604020202020204" pitchFamily="34" charset="0"/>
                          <a:cs typeface="Arial" panose="020B0604020202020204" pitchFamily="34" charset="0"/>
                        </a:rPr>
                        <a:t>Boundaries</a:t>
                      </a:r>
                      <a:endParaRPr lang="en-US" sz="1600" b="1" dirty="0">
                        <a:solidFill>
                          <a:schemeClr val="bg1">
                            <a:lumMod val="8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285518">
                <a:tc>
                  <a:txBody>
                    <a:bodyPr/>
                    <a:lstStyle/>
                    <a:p>
                      <a:pPr marL="0" marR="0" algn="just">
                        <a:lnSpc>
                          <a:spcPct val="107000"/>
                        </a:lnSpc>
                        <a:spcBef>
                          <a:spcPts val="0"/>
                        </a:spcBef>
                        <a:spcAft>
                          <a:spcPts val="0"/>
                        </a:spcAft>
                      </a:pPr>
                      <a:r>
                        <a:rPr lang="en-US" sz="1600" b="0" dirty="0" smtClean="0">
                          <a:solidFill>
                            <a:schemeClr val="bg1">
                              <a:lumMod val="75000"/>
                            </a:schemeClr>
                          </a:solidFill>
                          <a:effectLst/>
                          <a:latin typeface="Arial" panose="020B0604020202020204" pitchFamily="34" charset="0"/>
                          <a:cs typeface="Arial" panose="020B0604020202020204" pitchFamily="34" charset="0"/>
                        </a:rPr>
                        <a:t>ACS 2005-2009</a:t>
                      </a:r>
                      <a:endParaRPr lang="en-US" sz="1600" b="0" dirty="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0" dirty="0" smtClean="0">
                          <a:solidFill>
                            <a:schemeClr val="bg1">
                              <a:lumMod val="75000"/>
                            </a:schemeClr>
                          </a:solidFill>
                          <a:effectLst/>
                          <a:latin typeface="Arial" panose="020B0604020202020204" pitchFamily="34" charset="0"/>
                          <a:ea typeface="+mn-ea"/>
                          <a:cs typeface="Arial" panose="020B0604020202020204" pitchFamily="34" charset="0"/>
                        </a:rPr>
                        <a:t>2000</a:t>
                      </a:r>
                      <a:endParaRPr lang="en-US" sz="1600" b="0" dirty="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r>
              <a:tr h="285518">
                <a:tc>
                  <a:txBody>
                    <a:bodyPr/>
                    <a:lstStyle/>
                    <a:p>
                      <a:pPr marL="0" marR="0" algn="just">
                        <a:lnSpc>
                          <a:spcPct val="107000"/>
                        </a:lnSpc>
                        <a:spcBef>
                          <a:spcPts val="0"/>
                        </a:spcBef>
                        <a:spcAft>
                          <a:spcPts val="0"/>
                        </a:spcAft>
                      </a:pPr>
                      <a:r>
                        <a:rPr lang="en-US" sz="1600" b="0" dirty="0" smtClean="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rPr>
                        <a:t>ACS 2006-2010</a:t>
                      </a:r>
                    </a:p>
                  </a:txBody>
                  <a:tcPr marL="68580" marR="68580" marT="0" marB="0"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0" dirty="0" smtClean="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rPr>
                        <a:t>2010</a:t>
                      </a:r>
                      <a:endParaRPr lang="en-US" sz="1600" b="0" dirty="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r>
              <a:tr h="285518">
                <a:tc>
                  <a:txBody>
                    <a:bodyPr/>
                    <a:lstStyle/>
                    <a:p>
                      <a:pPr marL="0" marR="0" algn="just">
                        <a:lnSpc>
                          <a:spcPct val="107000"/>
                        </a:lnSpc>
                        <a:spcBef>
                          <a:spcPts val="0"/>
                        </a:spcBef>
                        <a:spcAft>
                          <a:spcPts val="0"/>
                        </a:spcAft>
                      </a:pPr>
                      <a:r>
                        <a:rPr lang="en-US" sz="1600" b="0" dirty="0" smtClean="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rPr>
                        <a:t>ACS 2007-2011</a:t>
                      </a:r>
                      <a:endParaRPr lang="en-US" sz="1600" b="0" dirty="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0" dirty="0" smtClean="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rPr>
                        <a:t>2010</a:t>
                      </a:r>
                      <a:endParaRPr lang="en-US" sz="1600" b="0" dirty="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r>
              <a:tr h="285518">
                <a:tc>
                  <a:txBody>
                    <a:bodyPr/>
                    <a:lstStyle/>
                    <a:p>
                      <a:pPr marL="0" marR="0" algn="just">
                        <a:lnSpc>
                          <a:spcPct val="107000"/>
                        </a:lnSpc>
                        <a:spcBef>
                          <a:spcPts val="0"/>
                        </a:spcBef>
                        <a:spcAft>
                          <a:spcPts val="0"/>
                        </a:spcAft>
                      </a:pPr>
                      <a:r>
                        <a:rPr lang="en-US" sz="1600" b="0" dirty="0" smtClean="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rPr>
                        <a:t>ACS 2008-2012</a:t>
                      </a:r>
                      <a:endParaRPr lang="en-US" sz="1600" b="0" dirty="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0" dirty="0" smtClean="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rPr>
                        <a:t>2010</a:t>
                      </a:r>
                      <a:endParaRPr lang="en-US" sz="1600" b="0" dirty="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r>
              <a:tr h="285518">
                <a:tc>
                  <a:txBody>
                    <a:bodyPr/>
                    <a:lstStyle/>
                    <a:p>
                      <a:pPr marL="0" marR="0" algn="just">
                        <a:lnSpc>
                          <a:spcPct val="107000"/>
                        </a:lnSpc>
                        <a:spcBef>
                          <a:spcPts val="0"/>
                        </a:spcBef>
                        <a:spcAft>
                          <a:spcPts val="0"/>
                        </a:spcAft>
                      </a:pPr>
                      <a:r>
                        <a:rPr lang="en-US" sz="1600" b="0" dirty="0" smtClean="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rPr>
                        <a:t>ACS 2009-2013</a:t>
                      </a:r>
                      <a:endParaRPr lang="en-US" sz="1600" b="0" dirty="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0" dirty="0" smtClean="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rPr>
                        <a:t>2010</a:t>
                      </a:r>
                      <a:endParaRPr lang="en-US" sz="1600" b="0" dirty="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bg1">
                          <a:lumMod val="75000"/>
                        </a:schemeClr>
                      </a:solidFill>
                      <a:prstDash val="sysDot"/>
                      <a:round/>
                      <a:headEnd type="none" w="med" len="med"/>
                      <a:tailEnd type="none" w="med" len="med"/>
                    </a:lnT>
                    <a:lnB w="6350" cap="flat" cmpd="sng" algn="ctr">
                      <a:solidFill>
                        <a:schemeClr val="bg1">
                          <a:lumMod val="75000"/>
                        </a:schemeClr>
                      </a:solidFill>
                      <a:prstDash val="sysDot"/>
                      <a:round/>
                      <a:headEnd type="none" w="med" len="med"/>
                      <a:tailEnd type="none" w="med" len="med"/>
                    </a:lnB>
                    <a:lnTlToBr w="12700" cmpd="sng">
                      <a:noFill/>
                      <a:prstDash val="solid"/>
                    </a:lnTlToBr>
                    <a:lnBlToTr w="12700" cmpd="sng">
                      <a:noFill/>
                      <a:prstDash val="solid"/>
                    </a:lnBlToTr>
                    <a:noFill/>
                  </a:tcPr>
                </a:tc>
              </a:tr>
              <a:tr h="285518">
                <a:tc>
                  <a:txBody>
                    <a:bodyPr/>
                    <a:lstStyle/>
                    <a:p>
                      <a:pPr marL="0" marR="0" algn="just">
                        <a:lnSpc>
                          <a:spcPct val="107000"/>
                        </a:lnSpc>
                        <a:spcBef>
                          <a:spcPts val="0"/>
                        </a:spcBef>
                        <a:spcAft>
                          <a:spcPts val="0"/>
                        </a:spcAft>
                      </a:pPr>
                      <a:r>
                        <a:rPr lang="en-US" sz="1600" b="0" dirty="0" smtClean="0">
                          <a:solidFill>
                            <a:schemeClr val="bg1">
                              <a:lumMod val="75000"/>
                            </a:schemeClr>
                          </a:solidFill>
                          <a:effectLst/>
                          <a:latin typeface="Arial" panose="020B0604020202020204" pitchFamily="34" charset="0"/>
                          <a:ea typeface="+mn-ea"/>
                          <a:cs typeface="Arial" panose="020B0604020202020204" pitchFamily="34" charset="0"/>
                        </a:rPr>
                        <a:t>ACS</a:t>
                      </a:r>
                      <a:r>
                        <a:rPr lang="en-US" sz="1600" b="0" baseline="0" dirty="0" smtClean="0">
                          <a:solidFill>
                            <a:schemeClr val="bg1">
                              <a:lumMod val="75000"/>
                            </a:schemeClr>
                          </a:solidFill>
                          <a:effectLst/>
                          <a:latin typeface="Arial" panose="020B0604020202020204" pitchFamily="34" charset="0"/>
                          <a:ea typeface="+mn-ea"/>
                          <a:cs typeface="Arial" panose="020B0604020202020204" pitchFamily="34" charset="0"/>
                        </a:rPr>
                        <a:t> 2010-2014</a:t>
                      </a:r>
                      <a:endParaRPr lang="en-US" sz="1600" b="0" dirty="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0" dirty="0" smtClean="0">
                          <a:solidFill>
                            <a:schemeClr val="bg1">
                              <a:lumMod val="75000"/>
                            </a:schemeClr>
                          </a:solidFill>
                          <a:effectLst/>
                          <a:latin typeface="Arial" panose="020B0604020202020204" pitchFamily="34" charset="0"/>
                          <a:ea typeface="+mn-ea"/>
                          <a:cs typeface="Arial" panose="020B0604020202020204" pitchFamily="34" charset="0"/>
                        </a:rPr>
                        <a:t>2010</a:t>
                      </a:r>
                      <a:endParaRPr lang="en-US" sz="1600" b="0" dirty="0">
                        <a:solidFill>
                          <a:schemeClr val="bg1">
                            <a:lumMod val="75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Box 8"/>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13</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3001864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Proposed Methods</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1580537" y="707925"/>
            <a:ext cx="9030925" cy="27210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5-year ACS Estimates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Combine five years of data collection into a rolling average</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Most recent period is 2010-2014</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Reduced timeliness offset by availability of data at the census tract and block group level</a:t>
            </a:r>
          </a:p>
        </p:txBody>
      </p:sp>
      <p:graphicFrame>
        <p:nvGraphicFramePr>
          <p:cNvPr id="2" name="Table 1"/>
          <p:cNvGraphicFramePr>
            <a:graphicFrameLocks noGrp="1"/>
          </p:cNvGraphicFramePr>
          <p:nvPr>
            <p:extLst>
              <p:ext uri="{D42A27DB-BD31-4B8C-83A1-F6EECF244321}">
                <p14:modId xmlns:p14="http://schemas.microsoft.com/office/powerpoint/2010/main" val="1343653101"/>
              </p:ext>
            </p:extLst>
          </p:nvPr>
        </p:nvGraphicFramePr>
        <p:xfrm>
          <a:off x="7297996" y="3548852"/>
          <a:ext cx="2912804" cy="914400"/>
        </p:xfrm>
        <a:graphic>
          <a:graphicData uri="http://schemas.openxmlformats.org/drawingml/2006/table">
            <a:tbl>
              <a:tblPr firstRow="1" firstCol="1" bandRow="1">
                <a:tableStyleId>{F5AB1C69-6EDB-4FF4-983F-18BD219EF322}</a:tableStyleId>
              </a:tblPr>
              <a:tblGrid>
                <a:gridCol w="1449764"/>
                <a:gridCol w="731520"/>
                <a:gridCol w="731520"/>
              </a:tblGrid>
              <a:tr h="343364">
                <a:tc>
                  <a:txBody>
                    <a:bodyPr/>
                    <a:lstStyle/>
                    <a:p>
                      <a:pPr marL="0" marR="0" algn="just">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marL="0" marR="0" algn="ctr">
                        <a:lnSpc>
                          <a:spcPct val="107000"/>
                        </a:lnSpc>
                        <a:spcBef>
                          <a:spcPts val="0"/>
                        </a:spcBef>
                        <a:spcAft>
                          <a:spcPts val="0"/>
                        </a:spcAft>
                      </a:pPr>
                      <a:r>
                        <a:rPr lang="en-US" sz="1600" b="1" dirty="0">
                          <a:solidFill>
                            <a:schemeClr val="bg1"/>
                          </a:solidFill>
                          <a:effectLst/>
                          <a:latin typeface="Arial" panose="020B0604020202020204" pitchFamily="34" charset="0"/>
                          <a:cs typeface="Arial" panose="020B0604020202020204" pitchFamily="34" charset="0"/>
                        </a:rPr>
                        <a:t>2000</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marL="0" marR="0" algn="ctr">
                        <a:lnSpc>
                          <a:spcPct val="107000"/>
                        </a:lnSpc>
                        <a:spcBef>
                          <a:spcPts val="0"/>
                        </a:spcBef>
                        <a:spcAft>
                          <a:spcPts val="0"/>
                        </a:spcAft>
                      </a:pPr>
                      <a:r>
                        <a:rPr lang="en-US" sz="1600" b="1" dirty="0">
                          <a:solidFill>
                            <a:schemeClr val="bg1"/>
                          </a:solidFill>
                          <a:effectLst/>
                          <a:latin typeface="Arial" panose="020B0604020202020204" pitchFamily="34" charset="0"/>
                          <a:cs typeface="Arial" panose="020B0604020202020204" pitchFamily="34" charset="0"/>
                        </a:rPr>
                        <a:t>2010</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r>
              <a:tr h="285518">
                <a:tc>
                  <a:txBody>
                    <a:bodyPr/>
                    <a:lstStyle/>
                    <a:p>
                      <a:pPr marL="0" marR="0" algn="just">
                        <a:lnSpc>
                          <a:spcPct val="107000"/>
                        </a:lnSpc>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Tracts</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15</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22</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285518">
                <a:tc>
                  <a:txBody>
                    <a:bodyPr/>
                    <a:lstStyle/>
                    <a:p>
                      <a:pPr marL="0" marR="0" algn="just">
                        <a:lnSpc>
                          <a:spcPct val="107000"/>
                        </a:lnSpc>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Block groups</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40</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0" dirty="0">
                          <a:solidFill>
                            <a:schemeClr val="tx1"/>
                          </a:solidFill>
                          <a:effectLst/>
                          <a:latin typeface="Arial" panose="020B0604020202020204" pitchFamily="34" charset="0"/>
                          <a:cs typeface="Arial" panose="020B0604020202020204" pitchFamily="34" charset="0"/>
                        </a:rPr>
                        <a:t>58</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 name="TextBox 3"/>
          <p:cNvSpPr txBox="1"/>
          <p:nvPr/>
        </p:nvSpPr>
        <p:spPr>
          <a:xfrm>
            <a:off x="1562100" y="3429001"/>
            <a:ext cx="5717459" cy="3323987"/>
          </a:xfrm>
          <a:prstGeom prst="rect">
            <a:avLst/>
          </a:prstGeom>
          <a:noFill/>
        </p:spPr>
        <p:txBody>
          <a:bodyPr wrap="square" rtlCol="0">
            <a:spAutoFit/>
          </a:bodyPr>
          <a:lstStyle/>
          <a:p>
            <a:pPr>
              <a:spcBef>
                <a:spcPts val="1500"/>
              </a:spcBef>
            </a:pPr>
            <a:r>
              <a:rPr lang="en-US" sz="3500" b="1" dirty="0">
                <a:latin typeface="Arial" panose="020B0604020202020204" pitchFamily="34" charset="0"/>
                <a:cs typeface="Arial" panose="020B0604020202020204" pitchFamily="34" charset="0"/>
              </a:rPr>
              <a:t>Boundary Changes</a:t>
            </a:r>
          </a:p>
          <a:p>
            <a:pPr marL="342900" indent="-342900">
              <a:spcBef>
                <a:spcPts val="1500"/>
              </a:spcBef>
              <a:buFont typeface="Wingdings" panose="05000000000000000000" pitchFamily="2" charset="2"/>
              <a:buChar char="§"/>
            </a:pPr>
            <a:r>
              <a:rPr lang="en-US" sz="2500" dirty="0">
                <a:latin typeface="Arial" panose="020B0604020202020204" pitchFamily="34" charset="0"/>
                <a:cs typeface="Arial" panose="020B0604020202020204" pitchFamily="34" charset="0"/>
              </a:rPr>
              <a:t>Reporting units </a:t>
            </a:r>
            <a:r>
              <a:rPr lang="en-US" sz="2500" dirty="0" smtClean="0">
                <a:latin typeface="Arial" panose="020B0604020202020204" pitchFamily="34" charset="0"/>
                <a:cs typeface="Arial" panose="020B0604020202020204" pitchFamily="34" charset="0"/>
              </a:rPr>
              <a:t>are added and removed due to population growth and decline</a:t>
            </a:r>
          </a:p>
          <a:p>
            <a:pPr marL="342900" indent="-342900">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To resolve mismatch, make areal units conform to earlier vintage by aggregating spilt areas</a:t>
            </a:r>
            <a:endParaRPr lang="en-US" sz="25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65219151"/>
              </p:ext>
            </p:extLst>
          </p:nvPr>
        </p:nvGraphicFramePr>
        <p:xfrm>
          <a:off x="7279559" y="4583104"/>
          <a:ext cx="2915262" cy="2056472"/>
        </p:xfrm>
        <a:graphic>
          <a:graphicData uri="http://schemas.openxmlformats.org/drawingml/2006/table">
            <a:tbl>
              <a:tblPr firstRow="1" firstCol="1" bandRow="1">
                <a:tableStyleId>{F5AB1C69-6EDB-4FF4-983F-18BD219EF322}</a:tableStyleId>
              </a:tblPr>
              <a:tblGrid>
                <a:gridCol w="1595284"/>
                <a:gridCol w="1319978"/>
              </a:tblGrid>
              <a:tr h="343364">
                <a:tc>
                  <a:txBody>
                    <a:bodyPr/>
                    <a:lstStyle/>
                    <a:p>
                      <a:pPr marL="0" marR="0" algn="just">
                        <a:lnSpc>
                          <a:spcPct val="107000"/>
                        </a:lnSpc>
                        <a:spcBef>
                          <a:spcPts val="0"/>
                        </a:spcBef>
                        <a:spcAft>
                          <a:spcPts val="0"/>
                        </a:spcAft>
                      </a:pPr>
                      <a:r>
                        <a:rPr lang="en-US" sz="1600" dirty="0">
                          <a:solidFill>
                            <a:schemeClr val="tx1"/>
                          </a:solidFill>
                          <a:effectLst/>
                          <a:latin typeface="Arial" panose="020B0604020202020204" pitchFamily="34" charset="0"/>
                          <a:cs typeface="Arial" panose="020B0604020202020204" pitchFamily="34" charset="0"/>
                        </a:rPr>
                        <a:t>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c>
                  <a:txBody>
                    <a:bodyPr/>
                    <a:lstStyle/>
                    <a:p>
                      <a:pPr marL="0" marR="0" algn="ctr">
                        <a:lnSpc>
                          <a:spcPct val="107000"/>
                        </a:lnSpc>
                        <a:spcBef>
                          <a:spcPts val="0"/>
                        </a:spcBef>
                        <a:spcAft>
                          <a:spcPts val="0"/>
                        </a:spcAft>
                      </a:pPr>
                      <a:r>
                        <a:rPr lang="en-US" sz="1600" b="1" dirty="0" smtClean="0">
                          <a:solidFill>
                            <a:schemeClr val="bg1"/>
                          </a:solidFill>
                          <a:effectLst/>
                          <a:latin typeface="Arial" panose="020B0604020202020204" pitchFamily="34" charset="0"/>
                          <a:cs typeface="Arial" panose="020B0604020202020204" pitchFamily="34" charset="0"/>
                        </a:rPr>
                        <a:t>Boundaries</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5000"/>
                      </a:schemeClr>
                    </a:solidFill>
                  </a:tcPr>
                </a:tc>
              </a:tr>
              <a:tr h="285518">
                <a:tc>
                  <a:txBody>
                    <a:bodyPr/>
                    <a:lstStyle/>
                    <a:p>
                      <a:pPr marL="0" marR="0" algn="just">
                        <a:lnSpc>
                          <a:spcPct val="107000"/>
                        </a:lnSpc>
                        <a:spcBef>
                          <a:spcPts val="0"/>
                        </a:spcBef>
                        <a:spcAft>
                          <a:spcPts val="0"/>
                        </a:spcAft>
                      </a:pPr>
                      <a:r>
                        <a:rPr lang="en-US" sz="1600" b="0" dirty="0" smtClean="0">
                          <a:solidFill>
                            <a:schemeClr val="tx1"/>
                          </a:solidFill>
                          <a:effectLst/>
                          <a:latin typeface="Arial" panose="020B0604020202020204" pitchFamily="34" charset="0"/>
                          <a:cs typeface="Arial" panose="020B0604020202020204" pitchFamily="34" charset="0"/>
                        </a:rPr>
                        <a:t>ACS 2005-2009</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0" dirty="0" smtClean="0">
                          <a:solidFill>
                            <a:schemeClr val="tx1"/>
                          </a:solidFill>
                          <a:effectLst/>
                          <a:latin typeface="Arial" panose="020B0604020202020204" pitchFamily="34" charset="0"/>
                          <a:ea typeface="+mn-ea"/>
                          <a:cs typeface="Arial" panose="020B0604020202020204" pitchFamily="34" charset="0"/>
                        </a:rPr>
                        <a:t>2000</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285518">
                <a:tc>
                  <a:txBody>
                    <a:bodyPr/>
                    <a:lstStyle/>
                    <a:p>
                      <a:pPr marL="0" marR="0" algn="just">
                        <a:lnSpc>
                          <a:spcPct val="107000"/>
                        </a:lnSpc>
                        <a:spcBef>
                          <a:spcPts val="0"/>
                        </a:spcBef>
                        <a:spcAft>
                          <a:spcPts val="0"/>
                        </a:spcAft>
                      </a:pPr>
                      <a:r>
                        <a:rPr lang="en-US" sz="16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ACS 2006-2010</a:t>
                      </a:r>
                    </a:p>
                  </a:txBody>
                  <a:tcPr marL="68580" marR="68580" marT="0" marB="0" anchor="ctr">
                    <a:lnL w="12700" cmpd="sng">
                      <a:noFill/>
                    </a:lnL>
                    <a:lnR w="12700" cmpd="sng">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2010</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285518">
                <a:tc>
                  <a:txBody>
                    <a:bodyPr/>
                    <a:lstStyle/>
                    <a:p>
                      <a:pPr marL="0" marR="0" algn="just">
                        <a:lnSpc>
                          <a:spcPct val="107000"/>
                        </a:lnSpc>
                        <a:spcBef>
                          <a:spcPts val="0"/>
                        </a:spcBef>
                        <a:spcAft>
                          <a:spcPts val="0"/>
                        </a:spcAft>
                      </a:pPr>
                      <a:r>
                        <a:rPr lang="en-US" sz="16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ACS 2007-2011</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2010</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285518">
                <a:tc>
                  <a:txBody>
                    <a:bodyPr/>
                    <a:lstStyle/>
                    <a:p>
                      <a:pPr marL="0" marR="0" algn="just">
                        <a:lnSpc>
                          <a:spcPct val="107000"/>
                        </a:lnSpc>
                        <a:spcBef>
                          <a:spcPts val="0"/>
                        </a:spcBef>
                        <a:spcAft>
                          <a:spcPts val="0"/>
                        </a:spcAft>
                      </a:pPr>
                      <a:r>
                        <a:rPr lang="en-US" sz="16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ACS 2008-2012</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2010</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285518">
                <a:tc>
                  <a:txBody>
                    <a:bodyPr/>
                    <a:lstStyle/>
                    <a:p>
                      <a:pPr marL="0" marR="0" algn="just">
                        <a:lnSpc>
                          <a:spcPct val="107000"/>
                        </a:lnSpc>
                        <a:spcBef>
                          <a:spcPts val="0"/>
                        </a:spcBef>
                        <a:spcAft>
                          <a:spcPts val="0"/>
                        </a:spcAft>
                      </a:pPr>
                      <a:r>
                        <a:rPr lang="en-US" sz="16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ACS 2009-2013</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2010</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r>
              <a:tr h="285518">
                <a:tc>
                  <a:txBody>
                    <a:bodyPr/>
                    <a:lstStyle/>
                    <a:p>
                      <a:pPr marL="0" marR="0" algn="just">
                        <a:lnSpc>
                          <a:spcPct val="107000"/>
                        </a:lnSpc>
                        <a:spcBef>
                          <a:spcPts val="0"/>
                        </a:spcBef>
                        <a:spcAft>
                          <a:spcPts val="0"/>
                        </a:spcAft>
                      </a:pPr>
                      <a:r>
                        <a:rPr lang="en-US" sz="1600" b="0" dirty="0" smtClean="0">
                          <a:solidFill>
                            <a:schemeClr val="tx1"/>
                          </a:solidFill>
                          <a:effectLst/>
                          <a:latin typeface="Arial" panose="020B0604020202020204" pitchFamily="34" charset="0"/>
                          <a:ea typeface="+mn-ea"/>
                          <a:cs typeface="Arial" panose="020B0604020202020204" pitchFamily="34" charset="0"/>
                        </a:rPr>
                        <a:t>ACS</a:t>
                      </a:r>
                      <a:r>
                        <a:rPr lang="en-US" sz="1600" b="0" baseline="0" dirty="0" smtClean="0">
                          <a:solidFill>
                            <a:schemeClr val="tx1"/>
                          </a:solidFill>
                          <a:effectLst/>
                          <a:latin typeface="Arial" panose="020B0604020202020204" pitchFamily="34" charset="0"/>
                          <a:ea typeface="+mn-ea"/>
                          <a:cs typeface="Arial" panose="020B0604020202020204" pitchFamily="34" charset="0"/>
                        </a:rPr>
                        <a:t> 2010-2014</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600" b="0" dirty="0" smtClean="0">
                          <a:solidFill>
                            <a:schemeClr val="tx1"/>
                          </a:solidFill>
                          <a:effectLst/>
                          <a:latin typeface="Arial" panose="020B0604020202020204" pitchFamily="34" charset="0"/>
                          <a:ea typeface="+mn-ea"/>
                          <a:cs typeface="Arial" panose="020B0604020202020204" pitchFamily="34" charset="0"/>
                        </a:rPr>
                        <a:t>2010</a:t>
                      </a:r>
                      <a:endParaRPr lang="en-US" sz="16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12700" cmpd="sng">
                      <a:noFill/>
                    </a:lnR>
                    <a:lnT w="6350" cap="flat" cmpd="sng" algn="ctr">
                      <a:solidFill>
                        <a:schemeClr val="tx1"/>
                      </a:solidFill>
                      <a:prstDash val="sys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0" name="TextBox 9"/>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13</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3254638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Proposed Methods</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5143500" y="685801"/>
            <a:ext cx="6819900" cy="5943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Racial and Ethnic Indicators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Black population of Sandy Springs doubled from 2005-2009 to 2010-2014 periods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White proportion down from 68% to 57%</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Cities can be both very diverse and very segregated, or homogenous but integrated</a:t>
            </a:r>
          </a:p>
          <a:p>
            <a:pPr algn="l">
              <a:lnSpc>
                <a:spcPct val="100000"/>
              </a:lnSpc>
              <a:spcBef>
                <a:spcPts val="1500"/>
              </a:spcBef>
            </a:pPr>
            <a:r>
              <a:rPr lang="en-US" sz="3500" b="1" dirty="0" smtClean="0">
                <a:solidFill>
                  <a:schemeClr val="bg1">
                    <a:lumMod val="75000"/>
                  </a:schemeClr>
                </a:solidFill>
                <a:latin typeface="Arial" panose="020B0604020202020204" pitchFamily="34" charset="0"/>
                <a:cs typeface="Arial" panose="020B0604020202020204" pitchFamily="34" charset="0"/>
              </a:rPr>
              <a:t>Measures of Segregation </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Dissimilarity index, a measure of the </a:t>
            </a:r>
            <a:r>
              <a:rPr lang="en-US" sz="2500" i="1" dirty="0" smtClean="0">
                <a:solidFill>
                  <a:schemeClr val="bg1">
                    <a:lumMod val="75000"/>
                  </a:schemeClr>
                </a:solidFill>
                <a:latin typeface="Arial" panose="020B0604020202020204" pitchFamily="34" charset="0"/>
                <a:cs typeface="Arial" panose="020B0604020202020204" pitchFamily="34" charset="0"/>
              </a:rPr>
              <a:t>evenness</a:t>
            </a:r>
            <a:r>
              <a:rPr lang="en-US" sz="2500" dirty="0" smtClean="0">
                <a:solidFill>
                  <a:schemeClr val="bg1">
                    <a:lumMod val="75000"/>
                  </a:schemeClr>
                </a:solidFill>
                <a:latin typeface="Arial" panose="020B0604020202020204" pitchFamily="34" charset="0"/>
                <a:cs typeface="Arial" panose="020B0604020202020204" pitchFamily="34" charset="0"/>
              </a:rPr>
              <a:t> of a group’s spatial distribution</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Isolation index, a measure of the </a:t>
            </a:r>
            <a:r>
              <a:rPr lang="en-US" sz="2500" i="1" dirty="0" smtClean="0">
                <a:solidFill>
                  <a:schemeClr val="bg1">
                    <a:lumMod val="75000"/>
                  </a:schemeClr>
                </a:solidFill>
                <a:latin typeface="Arial" panose="020B0604020202020204" pitchFamily="34" charset="0"/>
                <a:cs typeface="Arial" panose="020B0604020202020204" pitchFamily="34" charset="0"/>
              </a:rPr>
              <a:t>exposure</a:t>
            </a:r>
            <a:r>
              <a:rPr lang="en-US" sz="2500" dirty="0" smtClean="0">
                <a:solidFill>
                  <a:schemeClr val="bg1">
                    <a:lumMod val="75000"/>
                  </a:schemeClr>
                </a:solidFill>
                <a:latin typeface="Arial" panose="020B0604020202020204" pitchFamily="34" charset="0"/>
                <a:cs typeface="Arial" panose="020B0604020202020204" pitchFamily="34" charset="0"/>
              </a:rPr>
              <a:t> a group has to others</a:t>
            </a:r>
            <a:endParaRPr lang="en-US" sz="2500" dirty="0">
              <a:solidFill>
                <a:schemeClr val="bg1">
                  <a:lumMod val="75000"/>
                </a:schemeClr>
              </a:solidFill>
              <a:latin typeface="Arial" panose="020B060402020202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3896371501"/>
              </p:ext>
            </p:extLst>
          </p:nvPr>
        </p:nvGraphicFramePr>
        <p:xfrm>
          <a:off x="0" y="457199"/>
          <a:ext cx="4914900" cy="320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1153456637"/>
              </p:ext>
            </p:extLst>
          </p:nvPr>
        </p:nvGraphicFramePr>
        <p:xfrm>
          <a:off x="0" y="3657600"/>
          <a:ext cx="4914899" cy="320039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p:cNvCxnSpPr/>
          <p:nvPr/>
        </p:nvCxnSpPr>
        <p:spPr>
          <a:xfrm flipH="1">
            <a:off x="0" y="3657600"/>
            <a:ext cx="4926775"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14</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39157203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Proposed Methods</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5143500" y="685801"/>
            <a:ext cx="6819900" cy="5943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Racial and Ethnic Indicators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Black population of Sandy Springs doubled from 2005-2009 to 2010-2014 periods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White proportion down from 68% to 57%</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Cities can be both very diverse and very segregated, or homogenous but integrated</a:t>
            </a:r>
          </a:p>
          <a:p>
            <a:pPr algn="l">
              <a:lnSpc>
                <a:spcPct val="100000"/>
              </a:lnSpc>
              <a:spcBef>
                <a:spcPts val="1500"/>
              </a:spcBef>
            </a:pPr>
            <a:r>
              <a:rPr lang="en-US" sz="3500" b="1" dirty="0" smtClean="0">
                <a:latin typeface="Arial" panose="020B0604020202020204" pitchFamily="34" charset="0"/>
                <a:cs typeface="Arial" panose="020B0604020202020204" pitchFamily="34" charset="0"/>
              </a:rPr>
              <a:t>Measures of Segregation </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Dissimilarity index, a measure of the </a:t>
            </a:r>
            <a:r>
              <a:rPr lang="en-US" sz="2500" i="1" dirty="0" smtClean="0">
                <a:latin typeface="Arial" panose="020B0604020202020204" pitchFamily="34" charset="0"/>
                <a:cs typeface="Arial" panose="020B0604020202020204" pitchFamily="34" charset="0"/>
              </a:rPr>
              <a:t>evenness</a:t>
            </a:r>
            <a:r>
              <a:rPr lang="en-US" sz="2500" dirty="0" smtClean="0">
                <a:latin typeface="Arial" panose="020B0604020202020204" pitchFamily="34" charset="0"/>
                <a:cs typeface="Arial" panose="020B0604020202020204" pitchFamily="34" charset="0"/>
              </a:rPr>
              <a:t> of a group’s spatial distribution</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Isolation index, a measure of the </a:t>
            </a:r>
            <a:r>
              <a:rPr lang="en-US" sz="2500" i="1" dirty="0" smtClean="0">
                <a:latin typeface="Arial" panose="020B0604020202020204" pitchFamily="34" charset="0"/>
                <a:cs typeface="Arial" panose="020B0604020202020204" pitchFamily="34" charset="0"/>
              </a:rPr>
              <a:t>exposure</a:t>
            </a:r>
            <a:r>
              <a:rPr lang="en-US" sz="2500" dirty="0" smtClean="0">
                <a:latin typeface="Arial" panose="020B0604020202020204" pitchFamily="34" charset="0"/>
                <a:cs typeface="Arial" panose="020B0604020202020204" pitchFamily="34" charset="0"/>
              </a:rPr>
              <a:t> a group has to others</a:t>
            </a:r>
            <a:endParaRPr lang="en-US" sz="2500" dirty="0">
              <a:latin typeface="Arial" panose="020B060402020202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1798695700"/>
              </p:ext>
            </p:extLst>
          </p:nvPr>
        </p:nvGraphicFramePr>
        <p:xfrm>
          <a:off x="0" y="457199"/>
          <a:ext cx="4914900" cy="320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3368240024"/>
              </p:ext>
            </p:extLst>
          </p:nvPr>
        </p:nvGraphicFramePr>
        <p:xfrm>
          <a:off x="0" y="3657600"/>
          <a:ext cx="4914899" cy="320039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p:cNvCxnSpPr/>
          <p:nvPr/>
        </p:nvCxnSpPr>
        <p:spPr>
          <a:xfrm flipH="1">
            <a:off x="0" y="3657600"/>
            <a:ext cx="492677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14</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5675592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Proposed Methods</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1580537" y="707924"/>
            <a:ext cx="9154757" cy="59435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Dissimilarity Index</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Most common measure of residential segregation</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Quantifies % of a group that would have to move for each sub-area measured to have same proportion as overall area</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Evenness not dependent on relative size of groups compared</a:t>
            </a:r>
          </a:p>
          <a:p>
            <a:pPr algn="l">
              <a:lnSpc>
                <a:spcPct val="100000"/>
              </a:lnSpc>
              <a:spcBef>
                <a:spcPts val="1500"/>
              </a:spcBef>
            </a:pPr>
            <a:r>
              <a:rPr lang="en-US" sz="3500" b="1" dirty="0" smtClean="0">
                <a:solidFill>
                  <a:schemeClr val="bg1">
                    <a:lumMod val="75000"/>
                  </a:schemeClr>
                </a:solidFill>
                <a:latin typeface="Arial" panose="020B0604020202020204" pitchFamily="34" charset="0"/>
                <a:cs typeface="Arial" panose="020B0604020202020204" pitchFamily="34" charset="0"/>
              </a:rPr>
              <a:t>Isolation Index</a:t>
            </a:r>
          </a:p>
          <a:p>
            <a:pPr marL="457200" indent="-4572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Very common measure of residential segregation</a:t>
            </a:r>
          </a:p>
          <a:p>
            <a:pPr marL="457200" indent="-4572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Measures extent to which a group is exposed only to one another, rather than to members of other groups</a:t>
            </a:r>
          </a:p>
          <a:p>
            <a:pPr marL="457200" indent="-4572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Exposure is dependent on relative size of groups compared</a:t>
            </a:r>
            <a:endParaRPr lang="en-US" sz="2500" dirty="0">
              <a:solidFill>
                <a:schemeClr val="bg1">
                  <a:lumMod val="75000"/>
                </a:schemeClr>
              </a:solidFill>
              <a:latin typeface="Arial" panose="020B0604020202020204" pitchFamily="34" charset="0"/>
              <a:cs typeface="Arial" panose="020B0604020202020204" pitchFamily="34" charset="0"/>
            </a:endParaRPr>
          </a:p>
        </p:txBody>
      </p:sp>
      <p:sp>
        <p:nvSpPr>
          <p:cNvPr id="4" name="TextBox 3"/>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15</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34819607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Proposed Methods</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1580537" y="707924"/>
            <a:ext cx="9154757" cy="59435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Dissimilarity Index</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Most common measure of residential segregation</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Quantifies % of a group that would have to move for each sub-area measured to have same proportion as overall area</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Evenness not dependent on relative size of groups compared</a:t>
            </a:r>
          </a:p>
          <a:p>
            <a:pPr algn="l">
              <a:lnSpc>
                <a:spcPct val="100000"/>
              </a:lnSpc>
              <a:spcBef>
                <a:spcPts val="1500"/>
              </a:spcBef>
            </a:pPr>
            <a:r>
              <a:rPr lang="en-US" sz="3500" b="1" dirty="0" smtClean="0">
                <a:latin typeface="Arial" panose="020B0604020202020204" pitchFamily="34" charset="0"/>
                <a:cs typeface="Arial" panose="020B0604020202020204" pitchFamily="34" charset="0"/>
              </a:rPr>
              <a:t>Isolation Index</a:t>
            </a:r>
          </a:p>
          <a:p>
            <a:pPr marL="457200" indent="-4572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Very common measure of residential segregation</a:t>
            </a:r>
          </a:p>
          <a:p>
            <a:pPr marL="457200" indent="-4572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Measures extent to which a group is exposed only to one another, rather than to members of other groups</a:t>
            </a:r>
          </a:p>
          <a:p>
            <a:pPr marL="457200" indent="-4572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Exposure is dependent on relative size of groups compared</a:t>
            </a:r>
            <a:endParaRPr lang="en-US" sz="2500" dirty="0">
              <a:latin typeface="Arial" panose="020B0604020202020204" pitchFamily="34" charset="0"/>
              <a:cs typeface="Arial" panose="020B0604020202020204" pitchFamily="34" charset="0"/>
            </a:endParaRPr>
          </a:p>
        </p:txBody>
      </p:sp>
      <p:sp>
        <p:nvSpPr>
          <p:cNvPr id="7" name="TextBox 6"/>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15</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661554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Overview</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2290925" y="681229"/>
            <a:ext cx="7610149" cy="59100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Background</a:t>
            </a:r>
          </a:p>
          <a:p>
            <a:pPr algn="l">
              <a:lnSpc>
                <a:spcPct val="100000"/>
              </a:lnSpc>
              <a:spcBef>
                <a:spcPts val="1500"/>
              </a:spcBef>
            </a:pPr>
            <a:r>
              <a:rPr lang="en-US" sz="2500" dirty="0" smtClean="0">
                <a:latin typeface="Arial" panose="020B0604020202020204" pitchFamily="34" charset="0"/>
                <a:cs typeface="Arial" panose="020B0604020202020204" pitchFamily="34" charset="0"/>
              </a:rPr>
              <a:t>Sandy Springs and the social and political history that led to its incorporation</a:t>
            </a:r>
          </a:p>
          <a:p>
            <a:pPr algn="l">
              <a:lnSpc>
                <a:spcPct val="100000"/>
              </a:lnSpc>
              <a:spcBef>
                <a:spcPts val="1500"/>
              </a:spcBef>
            </a:pPr>
            <a:r>
              <a:rPr lang="en-US" sz="3500" b="1" dirty="0" smtClean="0">
                <a:solidFill>
                  <a:schemeClr val="bg1">
                    <a:lumMod val="75000"/>
                  </a:schemeClr>
                </a:solidFill>
                <a:latin typeface="Arial" panose="020B0604020202020204" pitchFamily="34" charset="0"/>
                <a:cs typeface="Arial" panose="020B0604020202020204" pitchFamily="34" charset="0"/>
              </a:rPr>
              <a:t>Research on New Cities</a:t>
            </a:r>
          </a:p>
          <a:p>
            <a:pPr algn="l">
              <a:lnSpc>
                <a:spcPct val="100000"/>
              </a:lnSpc>
              <a:spcBef>
                <a:spcPts val="1500"/>
              </a:spcBef>
            </a:pPr>
            <a:r>
              <a:rPr lang="en-US" sz="2500" dirty="0" smtClean="0">
                <a:solidFill>
                  <a:schemeClr val="bg1">
                    <a:lumMod val="75000"/>
                  </a:schemeClr>
                </a:solidFill>
                <a:latin typeface="Arial" panose="020B0604020202020204" pitchFamily="34" charset="0"/>
                <a:cs typeface="Arial" panose="020B0604020202020204" pitchFamily="34" charset="0"/>
              </a:rPr>
              <a:t>Review of the scholarship on newly incorporated municipalities </a:t>
            </a:r>
          </a:p>
          <a:p>
            <a:pPr algn="l">
              <a:lnSpc>
                <a:spcPct val="100000"/>
              </a:lnSpc>
              <a:spcBef>
                <a:spcPts val="1500"/>
              </a:spcBef>
            </a:pPr>
            <a:r>
              <a:rPr lang="en-US" sz="3500" b="1" dirty="0" smtClean="0">
                <a:solidFill>
                  <a:schemeClr val="bg1">
                    <a:lumMod val="75000"/>
                  </a:schemeClr>
                </a:solidFill>
                <a:latin typeface="Arial" panose="020B0604020202020204" pitchFamily="34" charset="0"/>
                <a:cs typeface="Arial" panose="020B0604020202020204" pitchFamily="34" charset="0"/>
              </a:rPr>
              <a:t>Proposed Methods</a:t>
            </a:r>
          </a:p>
          <a:p>
            <a:pPr algn="l">
              <a:lnSpc>
                <a:spcPct val="100000"/>
              </a:lnSpc>
              <a:spcBef>
                <a:spcPts val="1500"/>
              </a:spcBef>
            </a:pPr>
            <a:r>
              <a:rPr lang="en-US" sz="2500" dirty="0" smtClean="0">
                <a:solidFill>
                  <a:schemeClr val="bg1">
                    <a:lumMod val="75000"/>
                  </a:schemeClr>
                </a:solidFill>
                <a:latin typeface="Arial" panose="020B0604020202020204" pitchFamily="34" charset="0"/>
                <a:cs typeface="Arial" panose="020B0604020202020204" pitchFamily="34" charset="0"/>
              </a:rPr>
              <a:t>Focus, data sources, and analytical approach</a:t>
            </a:r>
          </a:p>
          <a:p>
            <a:pPr algn="l">
              <a:lnSpc>
                <a:spcPct val="100000"/>
              </a:lnSpc>
              <a:spcBef>
                <a:spcPts val="1500"/>
              </a:spcBef>
            </a:pPr>
            <a:r>
              <a:rPr lang="en-US" sz="3500" b="1" dirty="0" smtClean="0">
                <a:solidFill>
                  <a:schemeClr val="bg1">
                    <a:lumMod val="75000"/>
                  </a:schemeClr>
                </a:solidFill>
                <a:latin typeface="Arial" panose="020B0604020202020204" pitchFamily="34" charset="0"/>
                <a:cs typeface="Arial" panose="020B0604020202020204" pitchFamily="34" charset="0"/>
              </a:rPr>
              <a:t>Conclusion</a:t>
            </a:r>
          </a:p>
          <a:p>
            <a:pPr algn="l">
              <a:lnSpc>
                <a:spcPct val="100000"/>
              </a:lnSpc>
              <a:spcBef>
                <a:spcPts val="1500"/>
              </a:spcBef>
            </a:pPr>
            <a:r>
              <a:rPr lang="en-US" sz="2500" dirty="0" smtClean="0">
                <a:solidFill>
                  <a:schemeClr val="bg1">
                    <a:lumMod val="75000"/>
                  </a:schemeClr>
                </a:solidFill>
                <a:latin typeface="Arial" panose="020B0604020202020204" pitchFamily="34" charset="0"/>
                <a:cs typeface="Arial" panose="020B0604020202020204" pitchFamily="34" charset="0"/>
              </a:rPr>
              <a:t>Review, looking ahead, and questions</a:t>
            </a:r>
            <a:endParaRPr lang="en-US" sz="2500" dirty="0">
              <a:solidFill>
                <a:schemeClr val="bg1">
                  <a:lumMod val="75000"/>
                </a:schemeClr>
              </a:solidFill>
              <a:latin typeface="Arial" panose="020B0604020202020204" pitchFamily="34" charset="0"/>
              <a:cs typeface="Arial" panose="020B0604020202020204" pitchFamily="34" charset="0"/>
            </a:endParaRPr>
          </a:p>
          <a:p>
            <a:pPr algn="l">
              <a:lnSpc>
                <a:spcPct val="100000"/>
              </a:lnSpc>
              <a:spcBef>
                <a:spcPts val="0"/>
              </a:spcBef>
              <a:spcAft>
                <a:spcPts val="1000"/>
              </a:spcAft>
            </a:pPr>
            <a:endParaRPr lang="en-US" sz="2500" dirty="0" smtClean="0">
              <a:latin typeface="FranklinGothicURWBoo" pitchFamily="2" charset="0"/>
              <a:cs typeface="Arial" panose="020B0604020202020204" pitchFamily="34" charset="0"/>
            </a:endParaRPr>
          </a:p>
        </p:txBody>
      </p:sp>
      <p:sp>
        <p:nvSpPr>
          <p:cNvPr id="9" name="TextBox 8"/>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2</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14390211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Proposed Methods</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5143500" y="685801"/>
            <a:ext cx="6819900" cy="5943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Economic Indicators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White median household income in Fulton County 2.5 times figure for black households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1-in-10 black households in Fulton have income of $100,000 or more</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Becoming more diverse racially but less diverse economically?</a:t>
            </a:r>
          </a:p>
          <a:p>
            <a:pPr algn="l">
              <a:lnSpc>
                <a:spcPct val="100000"/>
              </a:lnSpc>
              <a:spcBef>
                <a:spcPts val="1500"/>
              </a:spcBef>
            </a:pPr>
            <a:r>
              <a:rPr lang="en-US" sz="3500" b="1" dirty="0" smtClean="0">
                <a:solidFill>
                  <a:schemeClr val="bg1">
                    <a:lumMod val="75000"/>
                  </a:schemeClr>
                </a:solidFill>
                <a:latin typeface="Arial" panose="020B0604020202020204" pitchFamily="34" charset="0"/>
                <a:cs typeface="Arial" panose="020B0604020202020204" pitchFamily="34" charset="0"/>
              </a:rPr>
              <a:t>Measures of Income Inequality</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Gini coefficient</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Quintile shares</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Percentile limit ratios</a:t>
            </a:r>
            <a:endParaRPr lang="en-US" sz="2500" dirty="0">
              <a:solidFill>
                <a:schemeClr val="bg1">
                  <a:lumMod val="75000"/>
                </a:schemeClr>
              </a:solidFill>
              <a:latin typeface="Arial" panose="020B0604020202020204" pitchFamily="34" charset="0"/>
              <a:cs typeface="Arial" panose="020B0604020202020204" pitchFamily="34" charset="0"/>
            </a:endParaRPr>
          </a:p>
        </p:txBody>
      </p:sp>
      <p:graphicFrame>
        <p:nvGraphicFramePr>
          <p:cNvPr id="11" name="Chart 10"/>
          <p:cNvGraphicFramePr/>
          <p:nvPr>
            <p:extLst>
              <p:ext uri="{D42A27DB-BD31-4B8C-83A1-F6EECF244321}">
                <p14:modId xmlns:p14="http://schemas.microsoft.com/office/powerpoint/2010/main" val="1655271500"/>
              </p:ext>
            </p:extLst>
          </p:nvPr>
        </p:nvGraphicFramePr>
        <p:xfrm>
          <a:off x="0" y="3657600"/>
          <a:ext cx="4923144" cy="320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4163521925"/>
              </p:ext>
            </p:extLst>
          </p:nvPr>
        </p:nvGraphicFramePr>
        <p:xfrm>
          <a:off x="0" y="457199"/>
          <a:ext cx="4923144" cy="3200401"/>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p:cNvCxnSpPr/>
          <p:nvPr/>
        </p:nvCxnSpPr>
        <p:spPr>
          <a:xfrm flipH="1">
            <a:off x="0" y="3657600"/>
            <a:ext cx="492314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16</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37989957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Proposed Methods</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5143500" y="685801"/>
            <a:ext cx="6819900" cy="5943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Economic Indicators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White median household income in Fulton County 2.5 times figure for black households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1-in-10 black households in Fulton have income of $100,000 or more</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Becoming more diverse racially but less diverse economically?</a:t>
            </a:r>
          </a:p>
          <a:p>
            <a:pPr algn="l">
              <a:lnSpc>
                <a:spcPct val="100000"/>
              </a:lnSpc>
              <a:spcBef>
                <a:spcPts val="1500"/>
              </a:spcBef>
            </a:pPr>
            <a:r>
              <a:rPr lang="en-US" sz="3500" b="1" dirty="0" smtClean="0">
                <a:latin typeface="Arial" panose="020B0604020202020204" pitchFamily="34" charset="0"/>
                <a:cs typeface="Arial" panose="020B0604020202020204" pitchFamily="34" charset="0"/>
              </a:rPr>
              <a:t>Measures of Income Inequality</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Gini coefficient</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Quintile shares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Percentile limit ratios</a:t>
            </a:r>
            <a:endParaRPr lang="en-US" sz="2500" dirty="0">
              <a:latin typeface="Arial" panose="020B0604020202020204" pitchFamily="34" charset="0"/>
              <a:cs typeface="Arial" panose="020B0604020202020204" pitchFamily="34" charset="0"/>
            </a:endParaRPr>
          </a:p>
        </p:txBody>
      </p:sp>
      <p:graphicFrame>
        <p:nvGraphicFramePr>
          <p:cNvPr id="11" name="Chart 10"/>
          <p:cNvGraphicFramePr/>
          <p:nvPr>
            <p:extLst>
              <p:ext uri="{D42A27DB-BD31-4B8C-83A1-F6EECF244321}">
                <p14:modId xmlns:p14="http://schemas.microsoft.com/office/powerpoint/2010/main" val="3436518678"/>
              </p:ext>
            </p:extLst>
          </p:nvPr>
        </p:nvGraphicFramePr>
        <p:xfrm>
          <a:off x="0" y="3657600"/>
          <a:ext cx="4923144" cy="320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1636677517"/>
              </p:ext>
            </p:extLst>
          </p:nvPr>
        </p:nvGraphicFramePr>
        <p:xfrm>
          <a:off x="0" y="457199"/>
          <a:ext cx="4923144" cy="3200401"/>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p:cNvCxnSpPr/>
          <p:nvPr/>
        </p:nvCxnSpPr>
        <p:spPr>
          <a:xfrm flipH="1">
            <a:off x="0" y="3657600"/>
            <a:ext cx="492314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16</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26186068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Proposed Methods</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1595812" y="659081"/>
            <a:ext cx="9000376" cy="59435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Gini Coefficient</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Most common measure of income inequality</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High median income and low Gini, uniformly high earnings</a:t>
            </a:r>
          </a:p>
          <a:p>
            <a:pPr algn="l">
              <a:lnSpc>
                <a:spcPct val="100000"/>
              </a:lnSpc>
              <a:spcBef>
                <a:spcPts val="1500"/>
              </a:spcBef>
            </a:pPr>
            <a:r>
              <a:rPr lang="en-US" sz="3500" b="1" dirty="0" smtClean="0">
                <a:solidFill>
                  <a:schemeClr val="bg1">
                    <a:lumMod val="75000"/>
                  </a:schemeClr>
                </a:solidFill>
                <a:latin typeface="Arial" panose="020B0604020202020204" pitchFamily="34" charset="0"/>
                <a:cs typeface="Arial" panose="020B0604020202020204" pitchFamily="34" charset="0"/>
              </a:rPr>
              <a:t>Quintile Shares</a:t>
            </a:r>
          </a:p>
          <a:p>
            <a:pPr marL="457200" indent="-4572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Comparison of aggregate proportion of household income received by each fifth of the income distribution</a:t>
            </a:r>
          </a:p>
          <a:p>
            <a:pPr marL="457200" indent="-4572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Consistently measures earnings distribution across time</a:t>
            </a:r>
          </a:p>
          <a:p>
            <a:pPr algn="l">
              <a:lnSpc>
                <a:spcPct val="100000"/>
              </a:lnSpc>
              <a:spcBef>
                <a:spcPts val="1500"/>
              </a:spcBef>
            </a:pPr>
            <a:r>
              <a:rPr lang="en-US" sz="3500" b="1" dirty="0" smtClean="0">
                <a:solidFill>
                  <a:schemeClr val="bg1">
                    <a:lumMod val="75000"/>
                  </a:schemeClr>
                </a:solidFill>
                <a:latin typeface="Arial" panose="020B0604020202020204" pitchFamily="34" charset="0"/>
                <a:cs typeface="Arial" panose="020B0604020202020204" pitchFamily="34" charset="0"/>
              </a:rPr>
              <a:t>Percentile Limit Ratios</a:t>
            </a:r>
            <a:endParaRPr lang="en-US" sz="3500" b="1" dirty="0">
              <a:solidFill>
                <a:schemeClr val="bg1">
                  <a:lumMod val="75000"/>
                </a:schemeClr>
              </a:solidFill>
              <a:latin typeface="Arial" panose="020B0604020202020204" pitchFamily="34" charset="0"/>
              <a:cs typeface="Arial" panose="020B0604020202020204" pitchFamily="34" charset="0"/>
            </a:endParaRP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Comparison of income at selected percentiles, such as the household at the 95th percentile to household at 20th</a:t>
            </a:r>
            <a:endParaRPr lang="en-US" sz="2500" dirty="0">
              <a:solidFill>
                <a:schemeClr val="bg1">
                  <a:lumMod val="75000"/>
                </a:schemeClr>
              </a:solidFill>
              <a:latin typeface="Arial" panose="020B0604020202020204" pitchFamily="34" charset="0"/>
              <a:cs typeface="Arial" panose="020B0604020202020204" pitchFamily="34" charset="0"/>
            </a:endParaRPr>
          </a:p>
          <a:p>
            <a:pPr marL="457200" indent="-457200" algn="l">
              <a:lnSpc>
                <a:spcPct val="100000"/>
              </a:lnSpc>
              <a:spcBef>
                <a:spcPts val="1500"/>
              </a:spcBef>
              <a:buFont typeface="Wingdings" panose="05000000000000000000" pitchFamily="2" charset="2"/>
              <a:buChar char="§"/>
            </a:pPr>
            <a:endParaRPr lang="en-US" sz="2500" dirty="0">
              <a:latin typeface="Arial" panose="020B0604020202020204" pitchFamily="34" charset="0"/>
              <a:cs typeface="Arial" panose="020B0604020202020204" pitchFamily="34" charset="0"/>
            </a:endParaRPr>
          </a:p>
        </p:txBody>
      </p:sp>
      <p:sp>
        <p:nvSpPr>
          <p:cNvPr id="4" name="TextBox 3"/>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17</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31334737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Proposed Methods</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1595812" y="659081"/>
            <a:ext cx="9000376" cy="59435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Gini Coefficient</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Most common measure of income inequality</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High median income and low Gini, uniformly high earnings</a:t>
            </a:r>
          </a:p>
          <a:p>
            <a:pPr algn="l">
              <a:lnSpc>
                <a:spcPct val="100000"/>
              </a:lnSpc>
              <a:spcBef>
                <a:spcPts val="1500"/>
              </a:spcBef>
            </a:pPr>
            <a:r>
              <a:rPr lang="en-US" sz="3500" b="1" dirty="0" smtClean="0">
                <a:latin typeface="Arial" panose="020B0604020202020204" pitchFamily="34" charset="0"/>
                <a:cs typeface="Arial" panose="020B0604020202020204" pitchFamily="34" charset="0"/>
              </a:rPr>
              <a:t>Quintile Shares</a:t>
            </a:r>
          </a:p>
          <a:p>
            <a:pPr marL="457200" indent="-4572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Comparison of aggregate proportion of household income received by each fifth of the income distribution</a:t>
            </a:r>
          </a:p>
          <a:p>
            <a:pPr marL="457200" indent="-4572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Consistently measures earnings distribution across time</a:t>
            </a:r>
          </a:p>
          <a:p>
            <a:pPr algn="l">
              <a:lnSpc>
                <a:spcPct val="100000"/>
              </a:lnSpc>
              <a:spcBef>
                <a:spcPts val="1500"/>
              </a:spcBef>
            </a:pPr>
            <a:r>
              <a:rPr lang="en-US" sz="3500" b="1" dirty="0" smtClean="0">
                <a:solidFill>
                  <a:schemeClr val="bg1">
                    <a:lumMod val="75000"/>
                  </a:schemeClr>
                </a:solidFill>
                <a:latin typeface="Arial" panose="020B0604020202020204" pitchFamily="34" charset="0"/>
                <a:cs typeface="Arial" panose="020B0604020202020204" pitchFamily="34" charset="0"/>
              </a:rPr>
              <a:t>Percentile Limit Ratios</a:t>
            </a:r>
            <a:endParaRPr lang="en-US" sz="3500" b="1" dirty="0">
              <a:solidFill>
                <a:schemeClr val="bg1">
                  <a:lumMod val="75000"/>
                </a:schemeClr>
              </a:solidFill>
              <a:latin typeface="Arial" panose="020B0604020202020204" pitchFamily="34" charset="0"/>
              <a:cs typeface="Arial" panose="020B0604020202020204" pitchFamily="34" charset="0"/>
            </a:endParaRP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Comparison of income at selected percentiles, such as the household at the 95th percentile to household at 20th</a:t>
            </a:r>
            <a:endParaRPr lang="en-US" sz="2500" dirty="0">
              <a:solidFill>
                <a:schemeClr val="bg1">
                  <a:lumMod val="75000"/>
                </a:schemeClr>
              </a:solidFill>
              <a:latin typeface="Arial" panose="020B0604020202020204" pitchFamily="34" charset="0"/>
              <a:cs typeface="Arial" panose="020B0604020202020204" pitchFamily="34" charset="0"/>
            </a:endParaRPr>
          </a:p>
          <a:p>
            <a:pPr marL="457200" indent="-457200" algn="l">
              <a:lnSpc>
                <a:spcPct val="100000"/>
              </a:lnSpc>
              <a:spcBef>
                <a:spcPts val="1500"/>
              </a:spcBef>
              <a:buFont typeface="Wingdings" panose="05000000000000000000" pitchFamily="2" charset="2"/>
              <a:buChar char="§"/>
            </a:pPr>
            <a:endParaRPr lang="en-US" sz="2500" dirty="0">
              <a:latin typeface="Arial" panose="020B0604020202020204" pitchFamily="34" charset="0"/>
              <a:cs typeface="Arial" panose="020B0604020202020204" pitchFamily="34" charset="0"/>
            </a:endParaRPr>
          </a:p>
        </p:txBody>
      </p:sp>
      <p:sp>
        <p:nvSpPr>
          <p:cNvPr id="5" name="TextBox 4"/>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17</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10929841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Proposed Methods</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1595812" y="659081"/>
            <a:ext cx="9000376" cy="59435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Gini Coefficient</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Most common measure of income inequality</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High median income and low Gini, uniformly high earnings</a:t>
            </a:r>
          </a:p>
          <a:p>
            <a:pPr algn="l">
              <a:lnSpc>
                <a:spcPct val="100000"/>
              </a:lnSpc>
              <a:spcBef>
                <a:spcPts val="1500"/>
              </a:spcBef>
            </a:pPr>
            <a:r>
              <a:rPr lang="en-US" sz="3500" b="1" dirty="0" smtClean="0">
                <a:latin typeface="Arial" panose="020B0604020202020204" pitchFamily="34" charset="0"/>
                <a:cs typeface="Arial" panose="020B0604020202020204" pitchFamily="34" charset="0"/>
              </a:rPr>
              <a:t>Quintile Shares</a:t>
            </a:r>
          </a:p>
          <a:p>
            <a:pPr marL="457200" indent="-4572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Comparison of aggregate proportion of household income received by each fifth of the income distribution</a:t>
            </a:r>
          </a:p>
          <a:p>
            <a:pPr marL="457200" indent="-4572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Consistently measures earnings distribution across time</a:t>
            </a:r>
          </a:p>
          <a:p>
            <a:pPr algn="l">
              <a:lnSpc>
                <a:spcPct val="100000"/>
              </a:lnSpc>
              <a:spcBef>
                <a:spcPts val="1500"/>
              </a:spcBef>
            </a:pPr>
            <a:r>
              <a:rPr lang="en-US" sz="3500" b="1" dirty="0" smtClean="0">
                <a:latin typeface="Arial" panose="020B0604020202020204" pitchFamily="34" charset="0"/>
                <a:cs typeface="Arial" panose="020B0604020202020204" pitchFamily="34" charset="0"/>
              </a:rPr>
              <a:t>Percentile Limit Ratios</a:t>
            </a:r>
            <a:endParaRPr lang="en-US" sz="3500" b="1" dirty="0">
              <a:latin typeface="Arial" panose="020B0604020202020204" pitchFamily="34" charset="0"/>
              <a:cs typeface="Arial" panose="020B0604020202020204" pitchFamily="34" charset="0"/>
            </a:endParaRP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Comparison of income at selected percentiles, such as the household at the 95th percentile to household at 20th</a:t>
            </a:r>
            <a:endParaRPr lang="en-US" sz="2500" dirty="0">
              <a:latin typeface="Arial" panose="020B0604020202020204" pitchFamily="34" charset="0"/>
              <a:cs typeface="Arial" panose="020B0604020202020204" pitchFamily="34" charset="0"/>
            </a:endParaRPr>
          </a:p>
          <a:p>
            <a:pPr marL="457200" indent="-457200" algn="l">
              <a:lnSpc>
                <a:spcPct val="100000"/>
              </a:lnSpc>
              <a:spcBef>
                <a:spcPts val="1500"/>
              </a:spcBef>
              <a:buFont typeface="Wingdings" panose="05000000000000000000" pitchFamily="2" charset="2"/>
              <a:buChar char="§"/>
            </a:pPr>
            <a:endParaRPr lang="en-US" sz="2500" dirty="0">
              <a:latin typeface="Arial" panose="020B0604020202020204" pitchFamily="34" charset="0"/>
              <a:cs typeface="Arial" panose="020B0604020202020204" pitchFamily="34" charset="0"/>
            </a:endParaRPr>
          </a:p>
        </p:txBody>
      </p:sp>
      <p:sp>
        <p:nvSpPr>
          <p:cNvPr id="5" name="TextBox 4"/>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17</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11244559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Proposed Methods</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1583936" y="685800"/>
            <a:ext cx="9024128" cy="59435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Economic Segregation</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Dissimilarity and isolation indexes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At tract or block group level, proportion of households in citywide top quintile of income vs. all others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Proportion of households in citywide bottom quintile of income vs. all others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Proportion of households that own residence vs. renters</a:t>
            </a:r>
            <a:endParaRPr lang="en-US" sz="2500" dirty="0">
              <a:latin typeface="Arial" panose="020B0604020202020204" pitchFamily="34" charset="0"/>
              <a:cs typeface="Arial" panose="020B0604020202020204" pitchFamily="34" charset="0"/>
            </a:endParaRPr>
          </a:p>
          <a:p>
            <a:pPr marL="457200" indent="-457200" algn="l">
              <a:lnSpc>
                <a:spcPct val="100000"/>
              </a:lnSpc>
              <a:spcBef>
                <a:spcPts val="1500"/>
              </a:spcBef>
              <a:buFont typeface="Wingdings" panose="05000000000000000000" pitchFamily="2" charset="2"/>
              <a:buChar char="§"/>
            </a:pPr>
            <a:endParaRPr lang="en-US" sz="2500" dirty="0">
              <a:latin typeface="Arial" panose="020B0604020202020204" pitchFamily="34" charset="0"/>
              <a:cs typeface="Arial" panose="020B0604020202020204" pitchFamily="34" charset="0"/>
            </a:endParaRPr>
          </a:p>
        </p:txBody>
      </p:sp>
      <p:sp>
        <p:nvSpPr>
          <p:cNvPr id="4" name="TextBox 3"/>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18</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1598940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Conclusion</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1583936" y="1668780"/>
            <a:ext cx="9024128" cy="39776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Background</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Sandy Springs incorporated 2005 following decades of effort</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Started a wave of municipal incorporations that continues</a:t>
            </a:r>
          </a:p>
          <a:p>
            <a:pPr algn="l">
              <a:lnSpc>
                <a:spcPct val="100000"/>
              </a:lnSpc>
              <a:spcBef>
                <a:spcPts val="1500"/>
              </a:spcBef>
            </a:pPr>
            <a:r>
              <a:rPr lang="en-US" sz="3500" b="1" dirty="0">
                <a:solidFill>
                  <a:schemeClr val="bg1">
                    <a:lumMod val="75000"/>
                  </a:schemeClr>
                </a:solidFill>
                <a:latin typeface="Arial" panose="020B0604020202020204" pitchFamily="34" charset="0"/>
                <a:cs typeface="Arial" panose="020B0604020202020204" pitchFamily="34" charset="0"/>
              </a:rPr>
              <a:t>Research on New Cities</a:t>
            </a:r>
          </a:p>
          <a:p>
            <a:pPr marL="342900" indent="-342900" algn="l">
              <a:lnSpc>
                <a:spcPct val="100000"/>
              </a:lnSpc>
              <a:spcBef>
                <a:spcPts val="1500"/>
              </a:spcBef>
              <a:buFont typeface="Wingdings" panose="05000000000000000000" pitchFamily="2" charset="2"/>
              <a:buChar char="§"/>
            </a:pPr>
            <a:r>
              <a:rPr lang="en-US" sz="2500" dirty="0">
                <a:solidFill>
                  <a:schemeClr val="bg1">
                    <a:lumMod val="75000"/>
                  </a:schemeClr>
                </a:solidFill>
                <a:latin typeface="Arial" panose="020B0604020202020204" pitchFamily="34" charset="0"/>
                <a:cs typeface="Arial" panose="020B0604020202020204" pitchFamily="34" charset="0"/>
              </a:rPr>
              <a:t>NIMs research focused on </a:t>
            </a:r>
            <a:r>
              <a:rPr lang="en-US" sz="2500" i="1" dirty="0">
                <a:solidFill>
                  <a:schemeClr val="bg1">
                    <a:lumMod val="75000"/>
                  </a:schemeClr>
                </a:solidFill>
                <a:latin typeface="Arial" panose="020B0604020202020204" pitchFamily="34" charset="0"/>
                <a:cs typeface="Arial" panose="020B0604020202020204" pitchFamily="34" charset="0"/>
              </a:rPr>
              <a:t>how</a:t>
            </a:r>
            <a:r>
              <a:rPr lang="en-US" sz="2500" dirty="0">
                <a:solidFill>
                  <a:schemeClr val="bg1">
                    <a:lumMod val="75000"/>
                  </a:schemeClr>
                </a:solidFill>
                <a:latin typeface="Arial" panose="020B0604020202020204" pitchFamily="34" charset="0"/>
                <a:cs typeface="Arial" panose="020B0604020202020204" pitchFamily="34" charset="0"/>
              </a:rPr>
              <a:t>, </a:t>
            </a:r>
            <a:r>
              <a:rPr lang="en-US" sz="2500" i="1" dirty="0">
                <a:solidFill>
                  <a:schemeClr val="bg1">
                    <a:lumMod val="75000"/>
                  </a:schemeClr>
                </a:solidFill>
                <a:latin typeface="Arial" panose="020B0604020202020204" pitchFamily="34" charset="0"/>
                <a:cs typeface="Arial" panose="020B0604020202020204" pitchFamily="34" charset="0"/>
              </a:rPr>
              <a:t>why</a:t>
            </a:r>
            <a:r>
              <a:rPr lang="en-US" sz="2500" dirty="0">
                <a:solidFill>
                  <a:schemeClr val="bg1">
                    <a:lumMod val="75000"/>
                  </a:schemeClr>
                </a:solidFill>
                <a:latin typeface="Arial" panose="020B0604020202020204" pitchFamily="34" charset="0"/>
                <a:cs typeface="Arial" panose="020B0604020202020204" pitchFamily="34" charset="0"/>
              </a:rPr>
              <a:t>, </a:t>
            </a:r>
            <a:r>
              <a:rPr lang="en-US" sz="2500" i="1" dirty="0">
                <a:solidFill>
                  <a:schemeClr val="bg1">
                    <a:lumMod val="75000"/>
                  </a:schemeClr>
                </a:solidFill>
                <a:latin typeface="Arial" panose="020B0604020202020204" pitchFamily="34" charset="0"/>
                <a:cs typeface="Arial" panose="020B0604020202020204" pitchFamily="34" charset="0"/>
              </a:rPr>
              <a:t>where</a:t>
            </a:r>
            <a:r>
              <a:rPr lang="en-US" sz="2500" dirty="0">
                <a:solidFill>
                  <a:schemeClr val="bg1">
                    <a:lumMod val="75000"/>
                  </a:schemeClr>
                </a:solidFill>
                <a:latin typeface="Arial" panose="020B0604020202020204" pitchFamily="34" charset="0"/>
                <a:cs typeface="Arial" panose="020B0604020202020204" pitchFamily="34" charset="0"/>
              </a:rPr>
              <a:t> new cities form</a:t>
            </a:r>
          </a:p>
          <a:p>
            <a:pPr marL="342900" indent="-342900" algn="l">
              <a:lnSpc>
                <a:spcPct val="100000"/>
              </a:lnSpc>
              <a:spcBef>
                <a:spcPts val="1500"/>
              </a:spcBef>
              <a:buFont typeface="Wingdings" panose="05000000000000000000" pitchFamily="2" charset="2"/>
              <a:buChar char="§"/>
            </a:pPr>
            <a:r>
              <a:rPr lang="en-US" sz="2500" dirty="0">
                <a:solidFill>
                  <a:schemeClr val="bg1">
                    <a:lumMod val="75000"/>
                  </a:schemeClr>
                </a:solidFill>
                <a:latin typeface="Arial" panose="020B0604020202020204" pitchFamily="34" charset="0"/>
                <a:cs typeface="Arial" panose="020B0604020202020204" pitchFamily="34" charset="0"/>
              </a:rPr>
              <a:t>Pursuit of class uniformity more pronounced effect than </a:t>
            </a:r>
            <a:r>
              <a:rPr lang="en-US" sz="2500" dirty="0" smtClean="0">
                <a:solidFill>
                  <a:schemeClr val="bg1">
                    <a:lumMod val="75000"/>
                  </a:schemeClr>
                </a:solidFill>
                <a:latin typeface="Arial" panose="020B0604020202020204" pitchFamily="34" charset="0"/>
                <a:cs typeface="Arial" panose="020B0604020202020204" pitchFamily="34" charset="0"/>
              </a:rPr>
              <a:t>race</a:t>
            </a:r>
          </a:p>
          <a:p>
            <a:pPr marL="342900" indent="-342900" algn="l">
              <a:lnSpc>
                <a:spcPct val="100000"/>
              </a:lnSpc>
              <a:spcBef>
                <a:spcPts val="1500"/>
              </a:spcBef>
              <a:buFont typeface="Wingdings" panose="05000000000000000000" pitchFamily="2" charset="2"/>
              <a:buChar char="§"/>
            </a:pPr>
            <a:endParaRPr lang="en-US" sz="2500" dirty="0">
              <a:latin typeface="Arial" panose="020B0604020202020204" pitchFamily="34" charset="0"/>
              <a:cs typeface="Arial" panose="020B0604020202020204" pitchFamily="34" charset="0"/>
            </a:endParaRPr>
          </a:p>
          <a:p>
            <a:pPr marL="457200" indent="-457200" algn="l">
              <a:lnSpc>
                <a:spcPct val="100000"/>
              </a:lnSpc>
              <a:spcBef>
                <a:spcPts val="1500"/>
              </a:spcBef>
              <a:buFont typeface="Wingdings" panose="05000000000000000000" pitchFamily="2" charset="2"/>
              <a:buChar char="§"/>
            </a:pPr>
            <a:endParaRPr lang="en-US" sz="2500" dirty="0">
              <a:latin typeface="Arial" panose="020B0604020202020204" pitchFamily="34" charset="0"/>
              <a:cs typeface="Arial" panose="020B0604020202020204" pitchFamily="34" charset="0"/>
            </a:endParaRPr>
          </a:p>
        </p:txBody>
      </p:sp>
      <p:sp>
        <p:nvSpPr>
          <p:cNvPr id="4" name="TextBox 3"/>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19</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16140333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Conclusion</a:t>
            </a:r>
            <a:endParaRPr lang="en-US" sz="2500" b="1" dirty="0">
              <a:solidFill>
                <a:schemeClr val="bg1"/>
              </a:solidFill>
              <a:latin typeface="Arial Black" panose="020B0A04020102020204" pitchFamily="34" charset="0"/>
              <a:cs typeface="Arial" panose="020B0604020202020204" pitchFamily="34" charset="0"/>
            </a:endParaRPr>
          </a:p>
        </p:txBody>
      </p:sp>
      <p:sp>
        <p:nvSpPr>
          <p:cNvPr id="5" name="TextBox 4"/>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19</a:t>
            </a:r>
            <a:endParaRPr lang="en-US" sz="2500" dirty="0">
              <a:solidFill>
                <a:schemeClr val="bg2">
                  <a:lumMod val="25000"/>
                </a:schemeClr>
              </a:solidFill>
              <a:latin typeface="Arial Black" panose="020B0A04020102020204" pitchFamily="34" charset="0"/>
            </a:endParaRPr>
          </a:p>
        </p:txBody>
      </p:sp>
      <p:sp>
        <p:nvSpPr>
          <p:cNvPr id="7" name="Subtitle 2"/>
          <p:cNvSpPr txBox="1">
            <a:spLocks/>
          </p:cNvSpPr>
          <p:nvPr/>
        </p:nvSpPr>
        <p:spPr>
          <a:xfrm>
            <a:off x="1583936" y="1668780"/>
            <a:ext cx="9024128" cy="39776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Background</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Sandy Springs incorporated 2005 following decades of effort</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Started a wave of municipal incorporations that continues</a:t>
            </a:r>
          </a:p>
          <a:p>
            <a:pPr algn="l">
              <a:lnSpc>
                <a:spcPct val="100000"/>
              </a:lnSpc>
              <a:spcBef>
                <a:spcPts val="1500"/>
              </a:spcBef>
            </a:pPr>
            <a:r>
              <a:rPr lang="en-US" sz="3500" b="1" dirty="0">
                <a:latin typeface="Arial" panose="020B0604020202020204" pitchFamily="34" charset="0"/>
                <a:cs typeface="Arial" panose="020B0604020202020204" pitchFamily="34" charset="0"/>
              </a:rPr>
              <a:t>Research on New Cities</a:t>
            </a:r>
          </a:p>
          <a:p>
            <a:pPr marL="342900" indent="-342900" algn="l">
              <a:lnSpc>
                <a:spcPct val="100000"/>
              </a:lnSpc>
              <a:spcBef>
                <a:spcPts val="1500"/>
              </a:spcBef>
              <a:buFont typeface="Wingdings" panose="05000000000000000000" pitchFamily="2" charset="2"/>
              <a:buChar char="§"/>
            </a:pPr>
            <a:r>
              <a:rPr lang="en-US" sz="2500" dirty="0">
                <a:latin typeface="Arial" panose="020B0604020202020204" pitchFamily="34" charset="0"/>
                <a:cs typeface="Arial" panose="020B0604020202020204" pitchFamily="34" charset="0"/>
              </a:rPr>
              <a:t>NIMs research focused on </a:t>
            </a:r>
            <a:r>
              <a:rPr lang="en-US" sz="2500" i="1" dirty="0">
                <a:latin typeface="Arial" panose="020B0604020202020204" pitchFamily="34" charset="0"/>
                <a:cs typeface="Arial" panose="020B0604020202020204" pitchFamily="34" charset="0"/>
              </a:rPr>
              <a:t>how</a:t>
            </a:r>
            <a:r>
              <a:rPr lang="en-US" sz="2500" dirty="0">
                <a:latin typeface="Arial" panose="020B0604020202020204" pitchFamily="34" charset="0"/>
                <a:cs typeface="Arial" panose="020B0604020202020204" pitchFamily="34" charset="0"/>
              </a:rPr>
              <a:t>, </a:t>
            </a:r>
            <a:r>
              <a:rPr lang="en-US" sz="2500" i="1" dirty="0">
                <a:latin typeface="Arial" panose="020B0604020202020204" pitchFamily="34" charset="0"/>
                <a:cs typeface="Arial" panose="020B0604020202020204" pitchFamily="34" charset="0"/>
              </a:rPr>
              <a:t>why</a:t>
            </a:r>
            <a:r>
              <a:rPr lang="en-US" sz="2500" dirty="0">
                <a:latin typeface="Arial" panose="020B0604020202020204" pitchFamily="34" charset="0"/>
                <a:cs typeface="Arial" panose="020B0604020202020204" pitchFamily="34" charset="0"/>
              </a:rPr>
              <a:t>, </a:t>
            </a:r>
            <a:r>
              <a:rPr lang="en-US" sz="2500" i="1" dirty="0">
                <a:latin typeface="Arial" panose="020B0604020202020204" pitchFamily="34" charset="0"/>
                <a:cs typeface="Arial" panose="020B0604020202020204" pitchFamily="34" charset="0"/>
              </a:rPr>
              <a:t>where</a:t>
            </a:r>
            <a:r>
              <a:rPr lang="en-US" sz="2500" dirty="0">
                <a:latin typeface="Arial" panose="020B0604020202020204" pitchFamily="34" charset="0"/>
                <a:cs typeface="Arial" panose="020B0604020202020204" pitchFamily="34" charset="0"/>
              </a:rPr>
              <a:t> new cities form</a:t>
            </a:r>
          </a:p>
          <a:p>
            <a:pPr marL="342900" indent="-342900" algn="l">
              <a:lnSpc>
                <a:spcPct val="100000"/>
              </a:lnSpc>
              <a:spcBef>
                <a:spcPts val="1500"/>
              </a:spcBef>
              <a:buFont typeface="Wingdings" panose="05000000000000000000" pitchFamily="2" charset="2"/>
              <a:buChar char="§"/>
            </a:pPr>
            <a:r>
              <a:rPr lang="en-US" sz="2500" dirty="0">
                <a:latin typeface="Arial" panose="020B0604020202020204" pitchFamily="34" charset="0"/>
                <a:cs typeface="Arial" panose="020B0604020202020204" pitchFamily="34" charset="0"/>
              </a:rPr>
              <a:t>Pursuit of class uniformity more pronounced effect than </a:t>
            </a:r>
            <a:r>
              <a:rPr lang="en-US" sz="2500" dirty="0" smtClean="0">
                <a:latin typeface="Arial" panose="020B0604020202020204" pitchFamily="34" charset="0"/>
                <a:cs typeface="Arial" panose="020B0604020202020204" pitchFamily="34" charset="0"/>
              </a:rPr>
              <a:t>race</a:t>
            </a:r>
          </a:p>
          <a:p>
            <a:pPr marL="342900" indent="-342900" algn="l">
              <a:lnSpc>
                <a:spcPct val="100000"/>
              </a:lnSpc>
              <a:spcBef>
                <a:spcPts val="1500"/>
              </a:spcBef>
              <a:buFont typeface="Wingdings" panose="05000000000000000000" pitchFamily="2" charset="2"/>
              <a:buChar char="§"/>
            </a:pPr>
            <a:endParaRPr lang="en-US" sz="2500" dirty="0">
              <a:latin typeface="Arial" panose="020B0604020202020204" pitchFamily="34" charset="0"/>
              <a:cs typeface="Arial" panose="020B0604020202020204" pitchFamily="34" charset="0"/>
            </a:endParaRPr>
          </a:p>
          <a:p>
            <a:pPr marL="457200" indent="-457200" algn="l">
              <a:lnSpc>
                <a:spcPct val="100000"/>
              </a:lnSpc>
              <a:spcBef>
                <a:spcPts val="1500"/>
              </a:spcBef>
              <a:buFont typeface="Wingdings" panose="05000000000000000000" pitchFamily="2" charset="2"/>
              <a:buChar char="§"/>
            </a:pPr>
            <a:endParaRPr 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9149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Conclusion</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1583936" y="685800"/>
            <a:ext cx="9024128" cy="59435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Proposed Methods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Decennial census and American Community Survey data</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Dissimilarity, isolation to measure residential segregation</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Gini, quintile shares, percentile limits to measure inequality</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Dissimilarity, isolation to assess economic segregation</a:t>
            </a:r>
          </a:p>
          <a:p>
            <a:pPr algn="l">
              <a:lnSpc>
                <a:spcPct val="100000"/>
              </a:lnSpc>
              <a:spcBef>
                <a:spcPts val="1500"/>
              </a:spcBef>
            </a:pPr>
            <a:r>
              <a:rPr lang="en-US" sz="3500" b="1" dirty="0" smtClean="0">
                <a:solidFill>
                  <a:schemeClr val="bg1">
                    <a:lumMod val="75000"/>
                  </a:schemeClr>
                </a:solidFill>
                <a:latin typeface="Arial" panose="020B0604020202020204" pitchFamily="34" charset="0"/>
                <a:cs typeface="Arial" panose="020B0604020202020204" pitchFamily="34" charset="0"/>
              </a:rPr>
              <a:t>Next Steps</a:t>
            </a:r>
          </a:p>
          <a:p>
            <a:pPr marL="342900" indent="-342900" algn="l">
              <a:lnSpc>
                <a:spcPct val="100000"/>
              </a:lnSpc>
              <a:spcBef>
                <a:spcPts val="1500"/>
              </a:spcBef>
              <a:buFont typeface="Wingdings" panose="05000000000000000000" pitchFamily="2" charset="2"/>
              <a:buChar char="§"/>
            </a:pPr>
            <a:r>
              <a:rPr lang="en-US" sz="2500" dirty="0">
                <a:solidFill>
                  <a:schemeClr val="bg1">
                    <a:lumMod val="75000"/>
                  </a:schemeClr>
                </a:solidFill>
                <a:latin typeface="Arial" panose="020B0604020202020204" pitchFamily="34" charset="0"/>
                <a:cs typeface="Arial" panose="020B0604020202020204" pitchFamily="34" charset="0"/>
              </a:rPr>
              <a:t>Demographic and economic profile of Sandy </a:t>
            </a:r>
            <a:r>
              <a:rPr lang="en-US" sz="2500" dirty="0" smtClean="0">
                <a:solidFill>
                  <a:schemeClr val="bg1">
                    <a:lumMod val="75000"/>
                  </a:schemeClr>
                </a:solidFill>
                <a:latin typeface="Arial" panose="020B0604020202020204" pitchFamily="34" charset="0"/>
                <a:cs typeface="Arial" panose="020B0604020202020204" pitchFamily="34" charset="0"/>
              </a:rPr>
              <a:t>Springs</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January and February: Analysis</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March and April: Writing and production</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Venue and data of final report to be determined soon</a:t>
            </a:r>
          </a:p>
          <a:p>
            <a:pPr marL="342900" indent="-342900" algn="l">
              <a:lnSpc>
                <a:spcPct val="100000"/>
              </a:lnSpc>
              <a:spcBef>
                <a:spcPts val="1500"/>
              </a:spcBef>
              <a:buFont typeface="Wingdings" panose="05000000000000000000" pitchFamily="2" charset="2"/>
              <a:buChar char="§"/>
            </a:pPr>
            <a:endParaRPr lang="en-US" sz="2500" dirty="0">
              <a:latin typeface="Arial" panose="020B0604020202020204" pitchFamily="34" charset="0"/>
              <a:cs typeface="Arial" panose="020B0604020202020204" pitchFamily="34" charset="0"/>
            </a:endParaRPr>
          </a:p>
          <a:p>
            <a:pPr marL="457200" indent="-457200" algn="l">
              <a:lnSpc>
                <a:spcPct val="100000"/>
              </a:lnSpc>
              <a:spcBef>
                <a:spcPts val="1500"/>
              </a:spcBef>
              <a:buFont typeface="Wingdings" panose="05000000000000000000" pitchFamily="2" charset="2"/>
              <a:buChar char="§"/>
            </a:pPr>
            <a:endParaRPr lang="en-US" sz="2500" dirty="0">
              <a:latin typeface="Arial" panose="020B0604020202020204" pitchFamily="34" charset="0"/>
              <a:cs typeface="Arial" panose="020B0604020202020204" pitchFamily="34" charset="0"/>
            </a:endParaRPr>
          </a:p>
        </p:txBody>
      </p:sp>
      <p:sp>
        <p:nvSpPr>
          <p:cNvPr id="5" name="TextBox 4"/>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20</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38483170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Conclusion</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1583936" y="685800"/>
            <a:ext cx="9024128" cy="59435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Proposed Methods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Decennial census and American Community Survey data</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Dissimilarity, isolation to measure residential segregation</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Gini, quintile shares, percentile limits to measure inequality</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Dissimilarity, isolation to assess economic segregation</a:t>
            </a:r>
          </a:p>
          <a:p>
            <a:pPr algn="l">
              <a:lnSpc>
                <a:spcPct val="100000"/>
              </a:lnSpc>
              <a:spcBef>
                <a:spcPts val="1500"/>
              </a:spcBef>
            </a:pPr>
            <a:r>
              <a:rPr lang="en-US" sz="3500" b="1" dirty="0" smtClean="0">
                <a:latin typeface="Arial" panose="020B0604020202020204" pitchFamily="34" charset="0"/>
                <a:cs typeface="Arial" panose="020B0604020202020204" pitchFamily="34" charset="0"/>
              </a:rPr>
              <a:t>Next Steps</a:t>
            </a:r>
          </a:p>
          <a:p>
            <a:pPr marL="342900" indent="-342900" algn="l">
              <a:lnSpc>
                <a:spcPct val="100000"/>
              </a:lnSpc>
              <a:spcBef>
                <a:spcPts val="1500"/>
              </a:spcBef>
              <a:buFont typeface="Wingdings" panose="05000000000000000000" pitchFamily="2" charset="2"/>
              <a:buChar char="§"/>
            </a:pPr>
            <a:r>
              <a:rPr lang="en-US" sz="2500" dirty="0">
                <a:latin typeface="Arial" panose="020B0604020202020204" pitchFamily="34" charset="0"/>
                <a:cs typeface="Arial" panose="020B0604020202020204" pitchFamily="34" charset="0"/>
              </a:rPr>
              <a:t>Demographic and economic profile of Sandy </a:t>
            </a:r>
            <a:r>
              <a:rPr lang="en-US" sz="2500" dirty="0" smtClean="0">
                <a:latin typeface="Arial" panose="020B0604020202020204" pitchFamily="34" charset="0"/>
                <a:cs typeface="Arial" panose="020B0604020202020204" pitchFamily="34" charset="0"/>
              </a:rPr>
              <a:t>Springs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January and February: Analysis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March and April: Writing and production</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Venue and date of final report to be determined soon</a:t>
            </a:r>
          </a:p>
          <a:p>
            <a:pPr marL="342900" indent="-342900" algn="l">
              <a:lnSpc>
                <a:spcPct val="100000"/>
              </a:lnSpc>
              <a:spcBef>
                <a:spcPts val="1500"/>
              </a:spcBef>
              <a:buFont typeface="Wingdings" panose="05000000000000000000" pitchFamily="2" charset="2"/>
              <a:buChar char="§"/>
            </a:pPr>
            <a:endParaRPr lang="en-US" sz="2500" dirty="0">
              <a:latin typeface="Arial" panose="020B0604020202020204" pitchFamily="34" charset="0"/>
              <a:cs typeface="Arial" panose="020B0604020202020204" pitchFamily="34" charset="0"/>
            </a:endParaRPr>
          </a:p>
          <a:p>
            <a:pPr marL="457200" indent="-457200" algn="l">
              <a:lnSpc>
                <a:spcPct val="100000"/>
              </a:lnSpc>
              <a:spcBef>
                <a:spcPts val="1500"/>
              </a:spcBef>
              <a:buFont typeface="Wingdings" panose="05000000000000000000" pitchFamily="2" charset="2"/>
              <a:buChar char="§"/>
            </a:pPr>
            <a:endParaRPr lang="en-US" sz="2500" dirty="0">
              <a:latin typeface="Arial" panose="020B0604020202020204" pitchFamily="34" charset="0"/>
              <a:cs typeface="Arial" panose="020B0604020202020204" pitchFamily="34" charset="0"/>
            </a:endParaRPr>
          </a:p>
        </p:txBody>
      </p:sp>
      <p:sp>
        <p:nvSpPr>
          <p:cNvPr id="7" name="TextBox 6"/>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20</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913224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Overview</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2290925" y="681229"/>
            <a:ext cx="7610149" cy="59100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Background</a:t>
            </a:r>
          </a:p>
          <a:p>
            <a:pPr algn="l">
              <a:lnSpc>
                <a:spcPct val="100000"/>
              </a:lnSpc>
              <a:spcBef>
                <a:spcPts val="1500"/>
              </a:spcBef>
            </a:pPr>
            <a:r>
              <a:rPr lang="en-US" sz="2500" dirty="0" smtClean="0">
                <a:latin typeface="Arial" panose="020B0604020202020204" pitchFamily="34" charset="0"/>
                <a:cs typeface="Arial" panose="020B0604020202020204" pitchFamily="34" charset="0"/>
              </a:rPr>
              <a:t>Sandy Springs and the social and political history that led to its incorporation</a:t>
            </a:r>
          </a:p>
          <a:p>
            <a:pPr algn="l">
              <a:lnSpc>
                <a:spcPct val="100000"/>
              </a:lnSpc>
              <a:spcBef>
                <a:spcPts val="1500"/>
              </a:spcBef>
            </a:pPr>
            <a:r>
              <a:rPr lang="en-US" sz="3500" b="1" dirty="0" smtClean="0">
                <a:latin typeface="Arial" panose="020B0604020202020204" pitchFamily="34" charset="0"/>
                <a:cs typeface="Arial" panose="020B0604020202020204" pitchFamily="34" charset="0"/>
              </a:rPr>
              <a:t>Research on New Cities</a:t>
            </a:r>
          </a:p>
          <a:p>
            <a:pPr algn="l">
              <a:lnSpc>
                <a:spcPct val="100000"/>
              </a:lnSpc>
              <a:spcBef>
                <a:spcPts val="1500"/>
              </a:spcBef>
            </a:pPr>
            <a:r>
              <a:rPr lang="en-US" sz="2500" dirty="0" smtClean="0">
                <a:latin typeface="Arial" panose="020B0604020202020204" pitchFamily="34" charset="0"/>
                <a:cs typeface="Arial" panose="020B0604020202020204" pitchFamily="34" charset="0"/>
              </a:rPr>
              <a:t>Review of the scholarship on newly incorporated municipalities </a:t>
            </a:r>
          </a:p>
          <a:p>
            <a:pPr algn="l">
              <a:lnSpc>
                <a:spcPct val="100000"/>
              </a:lnSpc>
              <a:spcBef>
                <a:spcPts val="1500"/>
              </a:spcBef>
            </a:pPr>
            <a:r>
              <a:rPr lang="en-US" sz="3500" b="1" dirty="0" smtClean="0">
                <a:solidFill>
                  <a:schemeClr val="bg1">
                    <a:lumMod val="75000"/>
                  </a:schemeClr>
                </a:solidFill>
                <a:latin typeface="Arial" panose="020B0604020202020204" pitchFamily="34" charset="0"/>
                <a:cs typeface="Arial" panose="020B0604020202020204" pitchFamily="34" charset="0"/>
              </a:rPr>
              <a:t>Proposed Methods</a:t>
            </a:r>
          </a:p>
          <a:p>
            <a:pPr algn="l">
              <a:lnSpc>
                <a:spcPct val="100000"/>
              </a:lnSpc>
              <a:spcBef>
                <a:spcPts val="1500"/>
              </a:spcBef>
            </a:pPr>
            <a:r>
              <a:rPr lang="en-US" sz="2500" dirty="0" smtClean="0">
                <a:solidFill>
                  <a:schemeClr val="bg1">
                    <a:lumMod val="75000"/>
                  </a:schemeClr>
                </a:solidFill>
                <a:latin typeface="Arial" panose="020B0604020202020204" pitchFamily="34" charset="0"/>
                <a:cs typeface="Arial" panose="020B0604020202020204" pitchFamily="34" charset="0"/>
              </a:rPr>
              <a:t>Focus, data sources, and analytical approach</a:t>
            </a:r>
          </a:p>
          <a:p>
            <a:pPr algn="l">
              <a:lnSpc>
                <a:spcPct val="100000"/>
              </a:lnSpc>
              <a:spcBef>
                <a:spcPts val="1500"/>
              </a:spcBef>
            </a:pPr>
            <a:r>
              <a:rPr lang="en-US" sz="3500" b="1" dirty="0" smtClean="0">
                <a:solidFill>
                  <a:schemeClr val="bg1">
                    <a:lumMod val="75000"/>
                  </a:schemeClr>
                </a:solidFill>
                <a:latin typeface="Arial" panose="020B0604020202020204" pitchFamily="34" charset="0"/>
                <a:cs typeface="Arial" panose="020B0604020202020204" pitchFamily="34" charset="0"/>
              </a:rPr>
              <a:t>Conclusion</a:t>
            </a:r>
          </a:p>
          <a:p>
            <a:pPr algn="l">
              <a:lnSpc>
                <a:spcPct val="100000"/>
              </a:lnSpc>
              <a:spcBef>
                <a:spcPts val="1500"/>
              </a:spcBef>
            </a:pPr>
            <a:r>
              <a:rPr lang="en-US" sz="2500" dirty="0" smtClean="0">
                <a:solidFill>
                  <a:schemeClr val="bg1">
                    <a:lumMod val="75000"/>
                  </a:schemeClr>
                </a:solidFill>
                <a:latin typeface="Arial" panose="020B0604020202020204" pitchFamily="34" charset="0"/>
                <a:cs typeface="Arial" panose="020B0604020202020204" pitchFamily="34" charset="0"/>
              </a:rPr>
              <a:t>Review, looking ahead, and questions</a:t>
            </a:r>
            <a:endParaRPr lang="en-US" sz="2500" dirty="0">
              <a:solidFill>
                <a:schemeClr val="bg1">
                  <a:lumMod val="75000"/>
                </a:schemeClr>
              </a:solidFill>
              <a:latin typeface="Arial" panose="020B0604020202020204" pitchFamily="34" charset="0"/>
              <a:cs typeface="Arial" panose="020B0604020202020204" pitchFamily="34" charset="0"/>
            </a:endParaRPr>
          </a:p>
          <a:p>
            <a:pPr algn="l">
              <a:lnSpc>
                <a:spcPct val="100000"/>
              </a:lnSpc>
              <a:spcBef>
                <a:spcPts val="0"/>
              </a:spcBef>
              <a:spcAft>
                <a:spcPts val="1000"/>
              </a:spcAft>
            </a:pPr>
            <a:endParaRPr lang="en-US" sz="2500" dirty="0" smtClean="0">
              <a:latin typeface="FranklinGothicURWBoo" pitchFamily="2" charset="0"/>
              <a:cs typeface="Arial" panose="020B0604020202020204" pitchFamily="34" charset="0"/>
            </a:endParaRPr>
          </a:p>
        </p:txBody>
      </p:sp>
      <p:sp>
        <p:nvSpPr>
          <p:cNvPr id="5" name="TextBox 4"/>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2</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9664213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499955"/>
            <a:ext cx="5448300" cy="3116580"/>
          </a:xfrm>
          <a:noFill/>
        </p:spPr>
        <p:txBody>
          <a:bodyPr>
            <a:noAutofit/>
          </a:bodyPr>
          <a:lstStyle/>
          <a:p>
            <a:pPr algn="r"/>
            <a:r>
              <a:rPr lang="en-US" sz="3500" b="1" dirty="0" smtClean="0">
                <a:solidFill>
                  <a:schemeClr val="bg1"/>
                </a:solidFill>
                <a:latin typeface="Arial" panose="020B0604020202020204" pitchFamily="34" charset="0"/>
                <a:cs typeface="Arial" panose="020B0604020202020204" pitchFamily="34" charset="0"/>
              </a:rPr>
              <a:t>Slides with Notes </a:t>
            </a:r>
            <a:r>
              <a:rPr lang="en-US" sz="3500" dirty="0" smtClean="0">
                <a:solidFill>
                  <a:schemeClr val="bg1"/>
                </a:solidFill>
                <a:latin typeface="Arial" panose="020B0604020202020204" pitchFamily="34" charset="0"/>
                <a:cs typeface="Arial" panose="020B0604020202020204" pitchFamily="34" charset="0"/>
              </a:rPr>
              <a:t>tiny.cc/</a:t>
            </a:r>
            <a:r>
              <a:rPr lang="en-US" sz="3500" dirty="0" err="1" smtClean="0">
                <a:solidFill>
                  <a:schemeClr val="bg1"/>
                </a:solidFill>
                <a:latin typeface="Arial" panose="020B0604020202020204" pitchFamily="34" charset="0"/>
                <a:cs typeface="Arial" panose="020B0604020202020204" pitchFamily="34" charset="0"/>
              </a:rPr>
              <a:t>WMH_slides</a:t>
            </a:r>
            <a:r>
              <a:rPr lang="en-US" sz="3500" dirty="0" smtClean="0">
                <a:solidFill>
                  <a:schemeClr val="bg1"/>
                </a:solidFill>
                <a:latin typeface="Arial" panose="020B0604020202020204" pitchFamily="34" charset="0"/>
                <a:cs typeface="Arial" panose="020B0604020202020204" pitchFamily="34" charset="0"/>
              </a:rPr>
              <a:t/>
            </a:r>
            <a:br>
              <a:rPr lang="en-US" sz="3500" dirty="0" smtClean="0">
                <a:solidFill>
                  <a:schemeClr val="bg1"/>
                </a:solidFill>
                <a:latin typeface="Arial" panose="020B0604020202020204" pitchFamily="34" charset="0"/>
                <a:cs typeface="Arial" panose="020B0604020202020204" pitchFamily="34" charset="0"/>
              </a:rPr>
            </a:br>
            <a:r>
              <a:rPr lang="en-US" sz="3500" dirty="0">
                <a:solidFill>
                  <a:schemeClr val="bg1"/>
                </a:solidFill>
                <a:latin typeface="Arial" panose="020B0604020202020204" pitchFamily="34" charset="0"/>
                <a:cs typeface="Arial" panose="020B0604020202020204" pitchFamily="34" charset="0"/>
              </a:rPr>
              <a:t/>
            </a:r>
            <a:br>
              <a:rPr lang="en-US" sz="3500" dirty="0">
                <a:solidFill>
                  <a:schemeClr val="bg1"/>
                </a:solidFill>
                <a:latin typeface="Arial" panose="020B0604020202020204" pitchFamily="34" charset="0"/>
                <a:cs typeface="Arial" panose="020B0604020202020204" pitchFamily="34" charset="0"/>
              </a:rPr>
            </a:br>
            <a:r>
              <a:rPr lang="en-US" sz="3500" b="1" dirty="0" smtClean="0">
                <a:solidFill>
                  <a:schemeClr val="bg1"/>
                </a:solidFill>
                <a:latin typeface="Arial" panose="020B0604020202020204" pitchFamily="34" charset="0"/>
                <a:cs typeface="Arial" panose="020B0604020202020204" pitchFamily="34" charset="0"/>
              </a:rPr>
              <a:t>Report with References </a:t>
            </a:r>
            <a:r>
              <a:rPr lang="en-US" sz="3500" dirty="0" smtClean="0">
                <a:solidFill>
                  <a:schemeClr val="bg1"/>
                </a:solidFill>
                <a:latin typeface="Arial" panose="020B0604020202020204" pitchFamily="34" charset="0"/>
                <a:cs typeface="Arial" panose="020B0604020202020204" pitchFamily="34" charset="0"/>
              </a:rPr>
              <a:t>tiny.cc/</a:t>
            </a:r>
            <a:r>
              <a:rPr lang="en-US" sz="3500" dirty="0" err="1" smtClean="0">
                <a:solidFill>
                  <a:schemeClr val="bg1"/>
                </a:solidFill>
                <a:latin typeface="Arial" panose="020B0604020202020204" pitchFamily="34" charset="0"/>
                <a:cs typeface="Arial" panose="020B0604020202020204" pitchFamily="34" charset="0"/>
              </a:rPr>
              <a:t>WMH_report</a:t>
            </a:r>
            <a:r>
              <a:rPr lang="en-US" sz="3500" dirty="0" smtClean="0">
                <a:solidFill>
                  <a:schemeClr val="bg1"/>
                </a:solidFill>
                <a:latin typeface="Arial" panose="020B0604020202020204" pitchFamily="34" charset="0"/>
                <a:cs typeface="Arial" panose="020B0604020202020204" pitchFamily="34" charset="0"/>
              </a:rPr>
              <a:t> </a:t>
            </a:r>
            <a:endParaRPr lang="en-US" sz="3500"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5459" y="0"/>
            <a:ext cx="6276541" cy="6858000"/>
          </a:xfrm>
          <a:prstGeom prst="rect">
            <a:avLst/>
          </a:prstGeom>
        </p:spPr>
      </p:pic>
    </p:spTree>
    <p:extLst>
      <p:ext uri="{BB962C8B-B14F-4D97-AF65-F5344CB8AC3E}">
        <p14:creationId xmlns:p14="http://schemas.microsoft.com/office/powerpoint/2010/main" val="2507162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Overview</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2290925" y="681229"/>
            <a:ext cx="7610149" cy="59100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Background</a:t>
            </a:r>
          </a:p>
          <a:p>
            <a:pPr algn="l">
              <a:lnSpc>
                <a:spcPct val="100000"/>
              </a:lnSpc>
              <a:spcBef>
                <a:spcPts val="1500"/>
              </a:spcBef>
            </a:pPr>
            <a:r>
              <a:rPr lang="en-US" sz="2500" dirty="0" smtClean="0">
                <a:latin typeface="Arial" panose="020B0604020202020204" pitchFamily="34" charset="0"/>
                <a:cs typeface="Arial" panose="020B0604020202020204" pitchFamily="34" charset="0"/>
              </a:rPr>
              <a:t>Sandy Springs and the social and political history that led to its incorporation</a:t>
            </a:r>
          </a:p>
          <a:p>
            <a:pPr algn="l">
              <a:lnSpc>
                <a:spcPct val="100000"/>
              </a:lnSpc>
              <a:spcBef>
                <a:spcPts val="1500"/>
              </a:spcBef>
            </a:pPr>
            <a:r>
              <a:rPr lang="en-US" sz="3500" b="1" dirty="0" smtClean="0">
                <a:latin typeface="Arial" panose="020B0604020202020204" pitchFamily="34" charset="0"/>
                <a:cs typeface="Arial" panose="020B0604020202020204" pitchFamily="34" charset="0"/>
              </a:rPr>
              <a:t>Research on New Cities</a:t>
            </a:r>
          </a:p>
          <a:p>
            <a:pPr algn="l">
              <a:lnSpc>
                <a:spcPct val="100000"/>
              </a:lnSpc>
              <a:spcBef>
                <a:spcPts val="1500"/>
              </a:spcBef>
            </a:pPr>
            <a:r>
              <a:rPr lang="en-US" sz="2500" dirty="0" smtClean="0">
                <a:latin typeface="Arial" panose="020B0604020202020204" pitchFamily="34" charset="0"/>
                <a:cs typeface="Arial" panose="020B0604020202020204" pitchFamily="34" charset="0"/>
              </a:rPr>
              <a:t>Review of the scholarship on newly incorporated municipalities </a:t>
            </a:r>
          </a:p>
          <a:p>
            <a:pPr algn="l">
              <a:lnSpc>
                <a:spcPct val="100000"/>
              </a:lnSpc>
              <a:spcBef>
                <a:spcPts val="1500"/>
              </a:spcBef>
            </a:pPr>
            <a:r>
              <a:rPr lang="en-US" sz="3500" b="1" dirty="0" smtClean="0">
                <a:latin typeface="Arial" panose="020B0604020202020204" pitchFamily="34" charset="0"/>
                <a:cs typeface="Arial" panose="020B0604020202020204" pitchFamily="34" charset="0"/>
              </a:rPr>
              <a:t>Proposed Methods</a:t>
            </a:r>
          </a:p>
          <a:p>
            <a:pPr algn="l">
              <a:lnSpc>
                <a:spcPct val="100000"/>
              </a:lnSpc>
              <a:spcBef>
                <a:spcPts val="1500"/>
              </a:spcBef>
            </a:pPr>
            <a:r>
              <a:rPr lang="en-US" sz="2500" dirty="0" smtClean="0">
                <a:latin typeface="Arial" panose="020B0604020202020204" pitchFamily="34" charset="0"/>
                <a:cs typeface="Arial" panose="020B0604020202020204" pitchFamily="34" charset="0"/>
              </a:rPr>
              <a:t>Focus, data sources, and analytical approach</a:t>
            </a:r>
          </a:p>
          <a:p>
            <a:pPr algn="l">
              <a:lnSpc>
                <a:spcPct val="100000"/>
              </a:lnSpc>
              <a:spcBef>
                <a:spcPts val="1500"/>
              </a:spcBef>
            </a:pPr>
            <a:r>
              <a:rPr lang="en-US" sz="3500" b="1" dirty="0" smtClean="0">
                <a:solidFill>
                  <a:schemeClr val="bg1">
                    <a:lumMod val="75000"/>
                  </a:schemeClr>
                </a:solidFill>
                <a:latin typeface="Arial" panose="020B0604020202020204" pitchFamily="34" charset="0"/>
                <a:cs typeface="Arial" panose="020B0604020202020204" pitchFamily="34" charset="0"/>
              </a:rPr>
              <a:t>Conclusion</a:t>
            </a:r>
          </a:p>
          <a:p>
            <a:pPr algn="l">
              <a:lnSpc>
                <a:spcPct val="100000"/>
              </a:lnSpc>
              <a:spcBef>
                <a:spcPts val="1500"/>
              </a:spcBef>
            </a:pPr>
            <a:r>
              <a:rPr lang="en-US" sz="2500" dirty="0" smtClean="0">
                <a:solidFill>
                  <a:schemeClr val="bg1">
                    <a:lumMod val="75000"/>
                  </a:schemeClr>
                </a:solidFill>
                <a:latin typeface="Arial" panose="020B0604020202020204" pitchFamily="34" charset="0"/>
                <a:cs typeface="Arial" panose="020B0604020202020204" pitchFamily="34" charset="0"/>
              </a:rPr>
              <a:t>Review, looking ahead, and questions</a:t>
            </a:r>
            <a:endParaRPr lang="en-US" sz="2500" dirty="0">
              <a:solidFill>
                <a:schemeClr val="bg1">
                  <a:lumMod val="75000"/>
                </a:schemeClr>
              </a:solidFill>
              <a:latin typeface="Arial" panose="020B0604020202020204" pitchFamily="34" charset="0"/>
              <a:cs typeface="Arial" panose="020B0604020202020204" pitchFamily="34" charset="0"/>
            </a:endParaRPr>
          </a:p>
          <a:p>
            <a:pPr algn="l">
              <a:lnSpc>
                <a:spcPct val="100000"/>
              </a:lnSpc>
              <a:spcBef>
                <a:spcPts val="0"/>
              </a:spcBef>
              <a:spcAft>
                <a:spcPts val="1000"/>
              </a:spcAft>
            </a:pPr>
            <a:endParaRPr lang="en-US" sz="2500" dirty="0" smtClean="0">
              <a:latin typeface="FranklinGothicURWBoo" pitchFamily="2" charset="0"/>
              <a:cs typeface="Arial" panose="020B0604020202020204" pitchFamily="34" charset="0"/>
            </a:endParaRPr>
          </a:p>
        </p:txBody>
      </p:sp>
      <p:sp>
        <p:nvSpPr>
          <p:cNvPr id="5" name="TextBox 4"/>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2</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788858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121920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Overview</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2290925" y="681229"/>
            <a:ext cx="7610149" cy="59100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Background</a:t>
            </a:r>
          </a:p>
          <a:p>
            <a:pPr algn="l">
              <a:lnSpc>
                <a:spcPct val="100000"/>
              </a:lnSpc>
              <a:spcBef>
                <a:spcPts val="1500"/>
              </a:spcBef>
            </a:pPr>
            <a:r>
              <a:rPr lang="en-US" sz="2500" dirty="0" smtClean="0">
                <a:latin typeface="Arial" panose="020B0604020202020204" pitchFamily="34" charset="0"/>
                <a:cs typeface="Arial" panose="020B0604020202020204" pitchFamily="34" charset="0"/>
              </a:rPr>
              <a:t>Sandy Springs and the social and political history that led to its incorporation</a:t>
            </a:r>
          </a:p>
          <a:p>
            <a:pPr algn="l">
              <a:lnSpc>
                <a:spcPct val="100000"/>
              </a:lnSpc>
              <a:spcBef>
                <a:spcPts val="1500"/>
              </a:spcBef>
            </a:pPr>
            <a:r>
              <a:rPr lang="en-US" sz="3500" b="1" dirty="0" smtClean="0">
                <a:latin typeface="Arial" panose="020B0604020202020204" pitchFamily="34" charset="0"/>
                <a:cs typeface="Arial" panose="020B0604020202020204" pitchFamily="34" charset="0"/>
              </a:rPr>
              <a:t>Research on New Cities</a:t>
            </a:r>
          </a:p>
          <a:p>
            <a:pPr algn="l">
              <a:lnSpc>
                <a:spcPct val="100000"/>
              </a:lnSpc>
              <a:spcBef>
                <a:spcPts val="1500"/>
              </a:spcBef>
            </a:pPr>
            <a:r>
              <a:rPr lang="en-US" sz="2500" dirty="0" smtClean="0">
                <a:latin typeface="Arial" panose="020B0604020202020204" pitchFamily="34" charset="0"/>
                <a:cs typeface="Arial" panose="020B0604020202020204" pitchFamily="34" charset="0"/>
              </a:rPr>
              <a:t>Review of the scholarship on newly incorporated municipalities </a:t>
            </a:r>
          </a:p>
          <a:p>
            <a:pPr algn="l">
              <a:lnSpc>
                <a:spcPct val="100000"/>
              </a:lnSpc>
              <a:spcBef>
                <a:spcPts val="1500"/>
              </a:spcBef>
            </a:pPr>
            <a:r>
              <a:rPr lang="en-US" sz="3500" b="1" dirty="0" smtClean="0">
                <a:latin typeface="Arial" panose="020B0604020202020204" pitchFamily="34" charset="0"/>
                <a:cs typeface="Arial" panose="020B0604020202020204" pitchFamily="34" charset="0"/>
              </a:rPr>
              <a:t>Proposed Methods</a:t>
            </a:r>
          </a:p>
          <a:p>
            <a:pPr algn="l">
              <a:lnSpc>
                <a:spcPct val="100000"/>
              </a:lnSpc>
              <a:spcBef>
                <a:spcPts val="1500"/>
              </a:spcBef>
            </a:pPr>
            <a:r>
              <a:rPr lang="en-US" sz="2500" dirty="0" smtClean="0">
                <a:latin typeface="Arial" panose="020B0604020202020204" pitchFamily="34" charset="0"/>
                <a:cs typeface="Arial" panose="020B0604020202020204" pitchFamily="34" charset="0"/>
              </a:rPr>
              <a:t>Focus, data sources, and analytical approach</a:t>
            </a:r>
          </a:p>
          <a:p>
            <a:pPr algn="l">
              <a:lnSpc>
                <a:spcPct val="100000"/>
              </a:lnSpc>
              <a:spcBef>
                <a:spcPts val="1500"/>
              </a:spcBef>
            </a:pPr>
            <a:r>
              <a:rPr lang="en-US" sz="3500" b="1" dirty="0" smtClean="0">
                <a:latin typeface="Arial" panose="020B0604020202020204" pitchFamily="34" charset="0"/>
                <a:cs typeface="Arial" panose="020B0604020202020204" pitchFamily="34" charset="0"/>
              </a:rPr>
              <a:t>Conclusion</a:t>
            </a:r>
          </a:p>
          <a:p>
            <a:pPr algn="l">
              <a:lnSpc>
                <a:spcPct val="100000"/>
              </a:lnSpc>
              <a:spcBef>
                <a:spcPts val="1500"/>
              </a:spcBef>
            </a:pPr>
            <a:r>
              <a:rPr lang="en-US" sz="2500" dirty="0" smtClean="0">
                <a:latin typeface="Arial" panose="020B0604020202020204" pitchFamily="34" charset="0"/>
                <a:cs typeface="Arial" panose="020B0604020202020204" pitchFamily="34" charset="0"/>
              </a:rPr>
              <a:t>Review, look ahead, and questions</a:t>
            </a:r>
            <a:endParaRPr lang="en-US" sz="2500" dirty="0">
              <a:latin typeface="Arial" panose="020B0604020202020204" pitchFamily="34" charset="0"/>
              <a:cs typeface="Arial" panose="020B0604020202020204" pitchFamily="34" charset="0"/>
            </a:endParaRPr>
          </a:p>
          <a:p>
            <a:pPr algn="l">
              <a:lnSpc>
                <a:spcPct val="100000"/>
              </a:lnSpc>
              <a:spcBef>
                <a:spcPts val="0"/>
              </a:spcBef>
              <a:spcAft>
                <a:spcPts val="1000"/>
              </a:spcAft>
            </a:pPr>
            <a:endParaRPr lang="en-US" sz="2500" dirty="0" smtClean="0">
              <a:latin typeface="FranklinGothicURWBoo" pitchFamily="2" charset="0"/>
              <a:cs typeface="Arial" panose="020B0604020202020204" pitchFamily="34" charset="0"/>
            </a:endParaRPr>
          </a:p>
        </p:txBody>
      </p:sp>
      <p:sp>
        <p:nvSpPr>
          <p:cNvPr id="5" name="TextBox 4"/>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smtClean="0">
                <a:solidFill>
                  <a:schemeClr val="bg2">
                    <a:lumMod val="25000"/>
                  </a:schemeClr>
                </a:solidFill>
                <a:latin typeface="Arial Black" panose="020B0A04020102020204" pitchFamily="34" charset="0"/>
              </a:rPr>
              <a:t>2</a:t>
            </a:r>
            <a:endParaRPr lang="en-US" sz="2500" dirty="0">
              <a:solidFill>
                <a:schemeClr val="bg2">
                  <a:lumMod val="25000"/>
                </a:schemeClr>
              </a:solidFill>
              <a:latin typeface="Arial Black" panose="020B0A04020102020204" pitchFamily="34" charset="0"/>
            </a:endParaRPr>
          </a:p>
        </p:txBody>
      </p:sp>
    </p:spTree>
    <p:extLst>
      <p:ext uri="{BB962C8B-B14F-4D97-AF65-F5344CB8AC3E}">
        <p14:creationId xmlns:p14="http://schemas.microsoft.com/office/powerpoint/2010/main" val="386441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3218688" y="868680"/>
            <a:ext cx="5754624" cy="512064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9000" dirty="0" smtClean="0">
                <a:solidFill>
                  <a:schemeClr val="bg1"/>
                </a:solidFill>
                <a:latin typeface="Arial Black" panose="020B0A04020102020204" pitchFamily="34" charset="0"/>
                <a:cs typeface="Arial" panose="020B0604020202020204" pitchFamily="34" charset="0"/>
              </a:rPr>
              <a:t>Why Sandy Springs?</a:t>
            </a:r>
            <a:endParaRPr lang="en-US" sz="9000" dirty="0">
              <a:solidFill>
                <a:schemeClr val="bg1"/>
              </a:solidFill>
              <a:latin typeface="Arial Black" panose="020B0A04020102020204" pitchFamily="34" charset="0"/>
              <a:cs typeface="Arial" panose="020B0604020202020204" pitchFamily="34" charset="0"/>
            </a:endParaRPr>
          </a:p>
        </p:txBody>
      </p:sp>
      <p:sp>
        <p:nvSpPr>
          <p:cNvPr id="5" name="TextBox 4"/>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a:solidFill>
                  <a:schemeClr val="bg2">
                    <a:lumMod val="25000"/>
                  </a:schemeClr>
                </a:solidFill>
                <a:latin typeface="Arial Black" panose="020B0A04020102020204" pitchFamily="34" charset="0"/>
              </a:rPr>
              <a:t>3</a:t>
            </a:r>
          </a:p>
        </p:txBody>
      </p:sp>
    </p:spTree>
    <p:extLst>
      <p:ext uri="{BB962C8B-B14F-4D97-AF65-F5344CB8AC3E}">
        <p14:creationId xmlns:p14="http://schemas.microsoft.com/office/powerpoint/2010/main" val="1990652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0" y="0"/>
            <a:ext cx="115824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Background</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5715000" y="685800"/>
            <a:ext cx="6248400" cy="5943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Sandy Springs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Population: 100,000</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Area: 38 square miles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Incorporated 2005</a:t>
            </a:r>
          </a:p>
          <a:p>
            <a:pPr algn="l">
              <a:lnSpc>
                <a:spcPct val="100000"/>
              </a:lnSpc>
              <a:spcBef>
                <a:spcPts val="1500"/>
              </a:spcBef>
            </a:pPr>
            <a:r>
              <a:rPr lang="en-US" sz="3500" b="1" dirty="0" smtClean="0">
                <a:solidFill>
                  <a:schemeClr val="bg1">
                    <a:lumMod val="75000"/>
                  </a:schemeClr>
                </a:solidFill>
                <a:latin typeface="Arial" panose="020B0604020202020204" pitchFamily="34" charset="0"/>
                <a:cs typeface="Arial" panose="020B0604020202020204" pitchFamily="34" charset="0"/>
              </a:rPr>
              <a:t>Fulton County</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Population: 1 million</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Area: 527 square miles</a:t>
            </a:r>
          </a:p>
          <a:p>
            <a:pPr marL="342900" indent="-342900" algn="l">
              <a:lnSpc>
                <a:spcPct val="100000"/>
              </a:lnSpc>
              <a:spcBef>
                <a:spcPts val="1500"/>
              </a:spcBef>
              <a:buFont typeface="Wingdings" panose="05000000000000000000" pitchFamily="2" charset="2"/>
              <a:buChar char="§"/>
            </a:pPr>
            <a:r>
              <a:rPr lang="en-US" sz="2500" dirty="0" smtClean="0">
                <a:solidFill>
                  <a:schemeClr val="bg1">
                    <a:lumMod val="75000"/>
                  </a:schemeClr>
                </a:solidFill>
                <a:latin typeface="Arial" panose="020B0604020202020204" pitchFamily="34" charset="0"/>
                <a:cs typeface="Arial" panose="020B0604020202020204" pitchFamily="34" charset="0"/>
              </a:rPr>
              <a:t>Borders result of 1932 merger with     two neighboring counties</a:t>
            </a:r>
          </a:p>
          <a:p>
            <a:pPr algn="l">
              <a:lnSpc>
                <a:spcPct val="100000"/>
              </a:lnSpc>
              <a:spcBef>
                <a:spcPts val="1500"/>
              </a:spcBef>
            </a:pPr>
            <a:endParaRPr lang="en-US" sz="2500" dirty="0">
              <a:latin typeface="Arial" panose="020B0604020202020204" pitchFamily="34" charset="0"/>
              <a:cs typeface="Arial" panose="020B0604020202020204" pitchFamily="34" charset="0"/>
            </a:endParaRPr>
          </a:p>
          <a:p>
            <a:pPr algn="l">
              <a:lnSpc>
                <a:spcPct val="100000"/>
              </a:lnSpc>
              <a:spcBef>
                <a:spcPts val="0"/>
              </a:spcBef>
              <a:spcAft>
                <a:spcPts val="1000"/>
              </a:spcAft>
            </a:pPr>
            <a:endParaRPr lang="en-US" sz="2500" dirty="0" smtClean="0">
              <a:latin typeface="FranklinGothicURWBoo" pitchFamily="2"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199"/>
            <a:ext cx="5502121" cy="6400801"/>
          </a:xfrm>
          <a:prstGeom prst="rect">
            <a:avLst/>
          </a:prstGeom>
        </p:spPr>
      </p:pic>
      <p:sp>
        <p:nvSpPr>
          <p:cNvPr id="7" name="TextBox 6"/>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a:solidFill>
                  <a:schemeClr val="bg2">
                    <a:lumMod val="25000"/>
                  </a:schemeClr>
                </a:solidFill>
                <a:latin typeface="Arial Black" panose="020B0A04020102020204" pitchFamily="34" charset="0"/>
              </a:rPr>
              <a:t>4</a:t>
            </a:r>
          </a:p>
        </p:txBody>
      </p:sp>
    </p:spTree>
    <p:extLst>
      <p:ext uri="{BB962C8B-B14F-4D97-AF65-F5344CB8AC3E}">
        <p14:creationId xmlns:p14="http://schemas.microsoft.com/office/powerpoint/2010/main" val="267610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0" y="0"/>
            <a:ext cx="11582400" cy="457199"/>
          </a:xfrm>
          <a:prstGeom prst="rect">
            <a:avLst/>
          </a:prstGeom>
          <a:solidFill>
            <a:schemeClr val="bg2">
              <a:lumMod val="2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smtClean="0">
                <a:solidFill>
                  <a:schemeClr val="bg1"/>
                </a:solidFill>
                <a:latin typeface="Arial Black" panose="020B0A04020102020204" pitchFamily="34" charset="0"/>
                <a:cs typeface="Arial" panose="020B0604020202020204" pitchFamily="34" charset="0"/>
              </a:rPr>
              <a:t>Background</a:t>
            </a:r>
            <a:endParaRPr lang="en-US" sz="2500" b="1" dirty="0">
              <a:solidFill>
                <a:schemeClr val="bg1"/>
              </a:solidFill>
              <a:latin typeface="Arial Black" panose="020B0A04020102020204" pitchFamily="34" charset="0"/>
              <a:cs typeface="Arial" panose="020B0604020202020204" pitchFamily="34" charset="0"/>
            </a:endParaRPr>
          </a:p>
        </p:txBody>
      </p:sp>
      <p:sp>
        <p:nvSpPr>
          <p:cNvPr id="6" name="Subtitle 2"/>
          <p:cNvSpPr txBox="1">
            <a:spLocks/>
          </p:cNvSpPr>
          <p:nvPr/>
        </p:nvSpPr>
        <p:spPr>
          <a:xfrm>
            <a:off x="5715000" y="685800"/>
            <a:ext cx="6248400" cy="59436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500"/>
              </a:spcBef>
            </a:pPr>
            <a:r>
              <a:rPr lang="en-US" sz="3500" b="1" dirty="0" smtClean="0">
                <a:latin typeface="Arial" panose="020B0604020202020204" pitchFamily="34" charset="0"/>
                <a:cs typeface="Arial" panose="020B0604020202020204" pitchFamily="34" charset="0"/>
              </a:rPr>
              <a:t>Sandy Springs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Population: 100,000</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Area: 38 square miles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Incorporated 2005</a:t>
            </a:r>
          </a:p>
          <a:p>
            <a:pPr algn="l">
              <a:lnSpc>
                <a:spcPct val="100000"/>
              </a:lnSpc>
              <a:spcBef>
                <a:spcPts val="1500"/>
              </a:spcBef>
            </a:pPr>
            <a:r>
              <a:rPr lang="en-US" sz="3500" b="1" dirty="0" smtClean="0">
                <a:latin typeface="Arial" panose="020B0604020202020204" pitchFamily="34" charset="0"/>
                <a:cs typeface="Arial" panose="020B0604020202020204" pitchFamily="34" charset="0"/>
              </a:rPr>
              <a:t>Fulton County</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Population: 1 million</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Area: 527 square miles</a:t>
            </a:r>
          </a:p>
          <a:p>
            <a:pPr marL="342900" indent="-342900" algn="l">
              <a:lnSpc>
                <a:spcPct val="100000"/>
              </a:lnSpc>
              <a:spcBef>
                <a:spcPts val="1500"/>
              </a:spcBef>
              <a:buFont typeface="Wingdings" panose="05000000000000000000" pitchFamily="2" charset="2"/>
              <a:buChar char="§"/>
            </a:pPr>
            <a:r>
              <a:rPr lang="en-US" sz="2500" dirty="0" smtClean="0">
                <a:latin typeface="Arial" panose="020B0604020202020204" pitchFamily="34" charset="0"/>
                <a:cs typeface="Arial" panose="020B0604020202020204" pitchFamily="34" charset="0"/>
              </a:rPr>
              <a:t>Borders result of 1932 merger with     two neighboring counties</a:t>
            </a:r>
          </a:p>
          <a:p>
            <a:pPr algn="l">
              <a:lnSpc>
                <a:spcPct val="100000"/>
              </a:lnSpc>
              <a:spcBef>
                <a:spcPts val="1500"/>
              </a:spcBef>
            </a:pPr>
            <a:endParaRPr lang="en-US" sz="2500" dirty="0">
              <a:latin typeface="Arial" panose="020B0604020202020204" pitchFamily="34" charset="0"/>
              <a:cs typeface="Arial" panose="020B0604020202020204" pitchFamily="34" charset="0"/>
            </a:endParaRPr>
          </a:p>
          <a:p>
            <a:pPr algn="l">
              <a:lnSpc>
                <a:spcPct val="100000"/>
              </a:lnSpc>
              <a:spcBef>
                <a:spcPts val="0"/>
              </a:spcBef>
              <a:spcAft>
                <a:spcPts val="1000"/>
              </a:spcAft>
            </a:pPr>
            <a:endParaRPr lang="en-US" sz="2500" dirty="0" smtClean="0">
              <a:latin typeface="FranklinGothicURWBoo" pitchFamily="2"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199"/>
            <a:ext cx="5502121" cy="6400801"/>
          </a:xfrm>
          <a:prstGeom prst="rect">
            <a:avLst/>
          </a:prstGeom>
        </p:spPr>
      </p:pic>
      <p:sp>
        <p:nvSpPr>
          <p:cNvPr id="9" name="TextBox 8"/>
          <p:cNvSpPr txBox="1"/>
          <p:nvPr/>
        </p:nvSpPr>
        <p:spPr>
          <a:xfrm>
            <a:off x="11582400" y="0"/>
            <a:ext cx="609600" cy="457200"/>
          </a:xfrm>
          <a:prstGeom prst="rect">
            <a:avLst/>
          </a:prstGeom>
          <a:solidFill>
            <a:schemeClr val="bg1">
              <a:lumMod val="50000"/>
            </a:schemeClr>
          </a:solidFill>
        </p:spPr>
        <p:txBody>
          <a:bodyPr wrap="square" rtlCol="0" anchor="ctr" anchorCtr="0">
            <a:spAutoFit/>
          </a:bodyPr>
          <a:lstStyle/>
          <a:p>
            <a:pPr algn="r"/>
            <a:r>
              <a:rPr lang="en-US" sz="2500" dirty="0">
                <a:solidFill>
                  <a:schemeClr val="bg2">
                    <a:lumMod val="25000"/>
                  </a:schemeClr>
                </a:solidFill>
                <a:latin typeface="Arial Black" panose="020B0A04020102020204" pitchFamily="34" charset="0"/>
              </a:rPr>
              <a:t>4</a:t>
            </a:r>
          </a:p>
        </p:txBody>
      </p:sp>
    </p:spTree>
    <p:extLst>
      <p:ext uri="{BB962C8B-B14F-4D97-AF65-F5344CB8AC3E}">
        <p14:creationId xmlns:p14="http://schemas.microsoft.com/office/powerpoint/2010/main" val="1770309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5132</TotalTime>
  <Words>5927</Words>
  <Application>Microsoft Office PowerPoint</Application>
  <PresentationFormat>Widescreen</PresentationFormat>
  <Paragraphs>622</Paragraphs>
  <Slides>40</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Black</vt:lpstr>
      <vt:lpstr>Calibri</vt:lpstr>
      <vt:lpstr>Calibri Light</vt:lpstr>
      <vt:lpstr>FranklinGothicURWBoo</vt:lpstr>
      <vt:lpstr>Wingdings</vt:lpstr>
      <vt:lpstr>Office Theme</vt:lpstr>
      <vt:lpstr>New City at Ten: Demographic and Economic Change in Sandy Springs, Georgia a Decade after Incorporation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Slides with Notes tiny.cc/WMH_slides  Report with References tiny.cc/WMH_report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for Identifying the Distinct Needs of Primary Users of a Local Property Tax Assessment GIS</dc:title>
  <dc:creator>wmhartnett</dc:creator>
  <cp:lastModifiedBy>exf107</cp:lastModifiedBy>
  <cp:revision>507</cp:revision>
  <dcterms:created xsi:type="dcterms:W3CDTF">2015-03-06T14:39:41Z</dcterms:created>
  <dcterms:modified xsi:type="dcterms:W3CDTF">2015-12-18T18:36:57Z</dcterms:modified>
</cp:coreProperties>
</file>