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66" r:id="rId4"/>
    <p:sldId id="262" r:id="rId5"/>
    <p:sldId id="265" r:id="rId6"/>
    <p:sldId id="277" r:id="rId7"/>
    <p:sldId id="275" r:id="rId8"/>
    <p:sldId id="267" r:id="rId9"/>
    <p:sldId id="279" r:id="rId10"/>
    <p:sldId id="280" r:id="rId11"/>
    <p:sldId id="278" r:id="rId12"/>
    <p:sldId id="276" r:id="rId13"/>
    <p:sldId id="282" r:id="rId14"/>
    <p:sldId id="270" r:id="rId15"/>
    <p:sldId id="272" r:id="rId16"/>
    <p:sldId id="263" r:id="rId17"/>
    <p:sldId id="26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226"/>
    <a:srgbClr val="9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70351" autoAdjust="0"/>
  </p:normalViewPr>
  <p:slideViewPr>
    <p:cSldViewPr snapToGrid="0" showGuides="1">
      <p:cViewPr varScale="1">
        <p:scale>
          <a:sx n="58" d="100"/>
          <a:sy n="58" d="100"/>
        </p:scale>
        <p:origin x="1238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7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774" y="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79D33-190F-4E6F-8CFE-F59CE92FADF7}" type="datetimeFigureOut">
              <a:rPr lang="en-CA" smtClean="0"/>
              <a:t>2018-04-30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E7F8-B21C-4F5E-8C0F-80D1A1840D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356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969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412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11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3754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8432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39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98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716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37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402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677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310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044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496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294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2938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E7F8-B21C-4F5E-8C0F-80D1A1840D6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25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388" y="6382212"/>
            <a:ext cx="6297612" cy="586449"/>
          </a:xfrm>
        </p:spPr>
        <p:txBody>
          <a:bodyPr/>
          <a:lstStyle>
            <a:lvl1pPr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Breeding Waterfowl </a:t>
            </a:r>
            <a:r>
              <a:rPr lang="en-US" dirty="0" smtClean="0">
                <a:solidFill>
                  <a:srgbClr val="90C226"/>
                </a:solidFill>
              </a:rPr>
              <a:t>Distribution/Abundance</a:t>
            </a:r>
            <a:r>
              <a:rPr lang="en-US" dirty="0" smtClean="0"/>
              <a:t> Models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77933" y="6492873"/>
            <a:ext cx="798176" cy="365127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r>
              <a:rPr lang="en-US" dirty="0" smtClean="0"/>
              <a:t>/18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Breeding Waterfowl Distribution Models for British Columbia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268.5215.126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54400"/>
            <a:ext cx="9045403" cy="1646302"/>
          </a:xfrm>
        </p:spPr>
        <p:txBody>
          <a:bodyPr/>
          <a:lstStyle/>
          <a:p>
            <a:r>
              <a:rPr lang="en-US" dirty="0" smtClean="0"/>
              <a:t>Evaluating Predictors of Breeding Waterfowl Distribution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955" y="3847633"/>
            <a:ext cx="8079048" cy="135244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90C226"/>
                </a:solidFill>
              </a:rPr>
              <a:t>Exploring Species Distribution and Abundance Models for the Central Interior Plateau of British Columbia</a:t>
            </a:r>
            <a:endParaRPr lang="en-US" sz="2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07067" y="5200073"/>
            <a:ext cx="7766936" cy="13478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 smtClean="0"/>
              <a:t>GEOG 596A Capstone Proposal</a:t>
            </a:r>
          </a:p>
          <a:p>
            <a:r>
              <a:rPr lang="en-US" sz="2900" dirty="0" smtClean="0"/>
              <a:t>Advisor: Dr. Julian D. Avery</a:t>
            </a:r>
          </a:p>
          <a:p>
            <a:r>
              <a:rPr lang="en-US" sz="2900" dirty="0" smtClean="0"/>
              <a:t>Yuriko Hashimoto</a:t>
            </a:r>
          </a:p>
          <a:p>
            <a:r>
              <a:rPr lang="en-US" sz="2900" dirty="0" smtClean="0"/>
              <a:t>April 30, 2018</a:t>
            </a:r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Breeding Waterfowl Distribution Models for British Columbia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3244" y="6492875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819" y="5837081"/>
            <a:ext cx="1090253" cy="8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Modeling—Environmental Predictors*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324" y="2406120"/>
            <a:ext cx="9205969" cy="48809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Climate: </a:t>
            </a:r>
            <a:r>
              <a:rPr lang="en-US" sz="1800" dirty="0" smtClean="0"/>
              <a:t>Temperature</a:t>
            </a:r>
            <a:r>
              <a:rPr lang="en-US" dirty="0" smtClean="0"/>
              <a:t>, </a:t>
            </a:r>
            <a:r>
              <a:rPr lang="en-US" sz="1800" dirty="0" smtClean="0"/>
              <a:t>Precipitation</a:t>
            </a:r>
            <a:r>
              <a:rPr lang="en-US" dirty="0" smtClean="0"/>
              <a:t>, </a:t>
            </a:r>
            <a:r>
              <a:rPr lang="en-US" sz="1800" dirty="0" smtClean="0"/>
              <a:t>Snow depth (April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), </a:t>
            </a:r>
            <a:r>
              <a:rPr lang="en-US" sz="1800" dirty="0" err="1" smtClean="0"/>
              <a:t>ClimateBC</a:t>
            </a:r>
            <a:r>
              <a:rPr lang="en-US" sz="1800" dirty="0" smtClean="0"/>
              <a:t> predictions</a:t>
            </a:r>
          </a:p>
          <a:p>
            <a:r>
              <a:rPr lang="en-US" dirty="0" smtClean="0"/>
              <a:t>Freshwater Atlas: Lakes, Rivers, Wetlands, Streams</a:t>
            </a:r>
            <a:endParaRPr lang="en-US" sz="1800" dirty="0" smtClean="0"/>
          </a:p>
          <a:p>
            <a:r>
              <a:rPr lang="en-US" dirty="0" smtClean="0"/>
              <a:t>Land Cover - Landsat</a:t>
            </a:r>
          </a:p>
          <a:p>
            <a:r>
              <a:rPr lang="en-US" dirty="0" smtClean="0"/>
              <a:t>Roads—index of development</a:t>
            </a:r>
          </a:p>
          <a:p>
            <a:r>
              <a:rPr lang="en-US" dirty="0" smtClean="0"/>
              <a:t>Census area—population </a:t>
            </a:r>
          </a:p>
          <a:p>
            <a:r>
              <a:rPr lang="en-US" dirty="0" err="1" smtClean="0"/>
              <a:t>Biogeoclimatic</a:t>
            </a:r>
            <a:r>
              <a:rPr lang="en-US" dirty="0" smtClean="0"/>
              <a:t> Zones</a:t>
            </a:r>
          </a:p>
          <a:p>
            <a:r>
              <a:rPr lang="en-US" dirty="0" smtClean="0"/>
              <a:t>Terrestrial Ecosystem Mapping - Vegetation Resource Inventory</a:t>
            </a:r>
          </a:p>
          <a:p>
            <a:r>
              <a:rPr lang="en-US" dirty="0" smtClean="0"/>
              <a:t>Agriculture, Forestry Cut-blocks, Mountain Pine Beetle Kill</a:t>
            </a:r>
          </a:p>
          <a:p>
            <a:r>
              <a:rPr lang="en-US" dirty="0" smtClean="0"/>
              <a:t>Boundaries: Sub-drainage Basin, Snow Basin, Watershed, </a:t>
            </a:r>
            <a:r>
              <a:rPr lang="en-US" dirty="0" err="1" smtClean="0"/>
              <a:t>Ecosection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51690" y="6197546"/>
            <a:ext cx="3532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* DataBC – BC Data Catalogue</a:t>
            </a:r>
            <a:endParaRPr lang="en-CA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89" y="1194435"/>
            <a:ext cx="4492953" cy="1693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06743" y="2523159"/>
            <a:ext cx="2089894" cy="22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</a:rPr>
              <a:t>Figure: Antoine </a:t>
            </a:r>
            <a:r>
              <a:rPr lang="en-US" sz="1000" dirty="0" err="1" smtClean="0">
                <a:solidFill>
                  <a:schemeClr val="bg2">
                    <a:lumMod val="50000"/>
                  </a:schemeClr>
                </a:solidFill>
              </a:rPr>
              <a:t>Guisan</a:t>
            </a:r>
            <a:endParaRPr lang="en-CA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80472" cy="1320800"/>
          </a:xfrm>
        </p:spPr>
        <p:txBody>
          <a:bodyPr/>
          <a:lstStyle/>
          <a:p>
            <a:r>
              <a:rPr lang="en-US" dirty="0" smtClean="0"/>
              <a:t>Modeling Species Distribution/Abundance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813" y="1094510"/>
            <a:ext cx="8702502" cy="5672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Weaknesses</a:t>
            </a:r>
            <a:r>
              <a:rPr lang="en-US" dirty="0"/>
              <a:t>, Uncertainties &amp; Potential Problems</a:t>
            </a:r>
            <a:r>
              <a:rPr lang="en-US" dirty="0" smtClean="0"/>
              <a:t>*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Scale and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Positional accuracy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Timeliness – Temporal Accuracy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Completeness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Attribute </a:t>
            </a:r>
            <a:r>
              <a:rPr lang="en-US" sz="1800" dirty="0" smtClean="0"/>
              <a:t>Accuracy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Classification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dirty="0" smtClean="0"/>
              <a:t>Model—A </a:t>
            </a:r>
            <a:r>
              <a:rPr lang="en-US" dirty="0"/>
              <a:t>simplified description, especially a mathematical one, of a system or process, to assist calculations and predictions. – Oxford English Dictionary</a:t>
            </a:r>
          </a:p>
          <a:p>
            <a:endParaRPr lang="en-US" dirty="0" smtClean="0"/>
          </a:p>
          <a:p>
            <a:r>
              <a:rPr lang="en-US" dirty="0" smtClean="0"/>
              <a:t>Strengths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Embrace complexity, plan for uncertainty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Inform Environmental </a:t>
            </a:r>
            <a:r>
              <a:rPr lang="en-US" sz="1800" dirty="0"/>
              <a:t>Assessment, conservation planning</a:t>
            </a:r>
          </a:p>
          <a:p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20033" y="6197546"/>
            <a:ext cx="2887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2">
                    <a:lumMod val="50000"/>
                  </a:schemeClr>
                </a:solidFill>
              </a:rPr>
              <a:t>*(</a:t>
            </a:r>
            <a:r>
              <a:rPr lang="en-CA" sz="1600" dirty="0" err="1" smtClean="0">
                <a:solidFill>
                  <a:schemeClr val="bg2">
                    <a:lumMod val="50000"/>
                  </a:schemeClr>
                </a:solidFill>
              </a:rPr>
              <a:t>Thapa</a:t>
            </a:r>
            <a:r>
              <a:rPr lang="en-CA" sz="1600" dirty="0" smtClean="0">
                <a:solidFill>
                  <a:schemeClr val="bg2">
                    <a:lumMod val="50000"/>
                  </a:schemeClr>
                </a:solidFill>
              </a:rPr>
              <a:t> et al, 1992):</a:t>
            </a:r>
            <a:endParaRPr lang="en-CA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80472" cy="1320800"/>
          </a:xfrm>
        </p:spPr>
        <p:txBody>
          <a:bodyPr/>
          <a:lstStyle/>
          <a:p>
            <a:r>
              <a:rPr lang="en-US" dirty="0" smtClean="0"/>
              <a:t>Modeling Species Distribution/Abundance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98" y="1252826"/>
            <a:ext cx="10046084" cy="5422609"/>
          </a:xfrm>
        </p:spPr>
        <p:txBody>
          <a:bodyPr>
            <a:normAutofit/>
          </a:bodyPr>
          <a:lstStyle/>
          <a:p>
            <a:r>
              <a:rPr lang="en-US" dirty="0"/>
              <a:t>Methods* </a:t>
            </a:r>
          </a:p>
          <a:p>
            <a:pPr lvl="1"/>
            <a:r>
              <a:rPr lang="en-US" sz="1800" dirty="0"/>
              <a:t>1. Data preparation in ArcGIS </a:t>
            </a:r>
            <a:endParaRPr lang="en-US" sz="18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 err="1" smtClean="0"/>
              <a:t>Ecosection</a:t>
            </a:r>
            <a:r>
              <a:rPr lang="en-US" sz="1800" dirty="0" smtClean="0"/>
              <a:t> by </a:t>
            </a:r>
            <a:r>
              <a:rPr lang="en-US" sz="1800" dirty="0" err="1"/>
              <a:t>e</a:t>
            </a:r>
            <a:r>
              <a:rPr lang="en-US" sz="1800" dirty="0" err="1" smtClean="0"/>
              <a:t>cosection</a:t>
            </a:r>
            <a:r>
              <a:rPr lang="en-US" sz="1800" dirty="0" smtClean="0"/>
              <a:t> basis</a:t>
            </a:r>
            <a:endParaRPr lang="en-US" sz="1800" dirty="0"/>
          </a:p>
          <a:p>
            <a:pPr lvl="1"/>
            <a:r>
              <a:rPr lang="en-US" sz="1800" dirty="0" smtClean="0"/>
              <a:t>2. </a:t>
            </a:r>
            <a:r>
              <a:rPr lang="en-US" sz="1800" dirty="0"/>
              <a:t>Model fitting – GLMM, bootstrapping regression </a:t>
            </a:r>
            <a:r>
              <a:rPr lang="en-US" sz="1800" dirty="0" smtClean="0"/>
              <a:t>models</a:t>
            </a:r>
            <a:endParaRPr lang="en-US" sz="1800" dirty="0"/>
          </a:p>
          <a:p>
            <a:pPr lvl="1"/>
            <a:r>
              <a:rPr lang="en-US" sz="1800" dirty="0"/>
              <a:t>3. Model predictions</a:t>
            </a:r>
          </a:p>
          <a:p>
            <a:pPr lvl="1"/>
            <a:r>
              <a:rPr lang="en-US" sz="1800" dirty="0"/>
              <a:t>4. Model evaluation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Evaluate if reasonable, ecological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 </a:t>
            </a:r>
            <a:r>
              <a:rPr lang="en-US" dirty="0"/>
              <a:t>packages: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raster, </a:t>
            </a:r>
            <a:r>
              <a:rPr lang="en-US" sz="1800" dirty="0" smtClean="0"/>
              <a:t>spatial, MASS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Mixed modeling: </a:t>
            </a:r>
            <a:r>
              <a:rPr lang="en-US" sz="1800" dirty="0" err="1"/>
              <a:t>glmm</a:t>
            </a:r>
            <a:r>
              <a:rPr lang="en-US" sz="1800" dirty="0"/>
              <a:t>, </a:t>
            </a:r>
            <a:r>
              <a:rPr lang="en-US" sz="1800" dirty="0" smtClean="0"/>
              <a:t>lme4, </a:t>
            </a:r>
            <a:r>
              <a:rPr lang="en-US" sz="1800" dirty="0" err="1" smtClean="0"/>
              <a:t>glmmPQL</a:t>
            </a:r>
            <a:endParaRPr lang="en-US" sz="1800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r>
              <a:rPr lang="en-US" dirty="0" smtClean="0"/>
              <a:t>/18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45533" y="6428163"/>
            <a:ext cx="2887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2">
                    <a:lumMod val="50000"/>
                  </a:schemeClr>
                </a:solidFill>
              </a:rPr>
              <a:t>*(</a:t>
            </a:r>
            <a:r>
              <a:rPr lang="en-CA" sz="1600" dirty="0" err="1">
                <a:solidFill>
                  <a:schemeClr val="bg2">
                    <a:lumMod val="50000"/>
                  </a:schemeClr>
                </a:solidFill>
              </a:rPr>
              <a:t>Hijman</a:t>
            </a:r>
            <a:r>
              <a:rPr lang="en-CA" sz="1600" dirty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en-CA" sz="1600" dirty="0" err="1">
                <a:solidFill>
                  <a:schemeClr val="bg2">
                    <a:lumMod val="50000"/>
                  </a:schemeClr>
                </a:solidFill>
              </a:rPr>
              <a:t>Elith</a:t>
            </a:r>
            <a:r>
              <a:rPr lang="en-CA" sz="1600" dirty="0">
                <a:solidFill>
                  <a:schemeClr val="bg2">
                    <a:lumMod val="50000"/>
                  </a:schemeClr>
                </a:solidFill>
              </a:rPr>
              <a:t>, 2017):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16" y="3964130"/>
            <a:ext cx="5382640" cy="1197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274" y="4110584"/>
            <a:ext cx="20574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69" y="1270000"/>
            <a:ext cx="5680364" cy="2992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980472" cy="1320800"/>
          </a:xfrm>
        </p:spPr>
        <p:txBody>
          <a:bodyPr/>
          <a:lstStyle/>
          <a:p>
            <a:r>
              <a:rPr lang="en-US" dirty="0" smtClean="0"/>
              <a:t>Cariboo </a:t>
            </a:r>
            <a:r>
              <a:rPr lang="en-US" dirty="0" err="1" smtClean="0"/>
              <a:t>Ecosection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598" y="1252826"/>
            <a:ext cx="10046084" cy="542260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Anticipated results</a:t>
            </a:r>
            <a:endParaRPr lang="en-US" dirty="0"/>
          </a:p>
          <a:p>
            <a:pPr lvl="1"/>
            <a:r>
              <a:rPr lang="en-US" dirty="0" smtClean="0"/>
              <a:t>1. </a:t>
            </a:r>
            <a:r>
              <a:rPr lang="en-CA" dirty="0" smtClean="0"/>
              <a:t>Species-specific </a:t>
            </a:r>
            <a:r>
              <a:rPr lang="en-CA" dirty="0"/>
              <a:t>habitat relationships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dirty="0"/>
              <a:t>e.g</a:t>
            </a:r>
            <a:r>
              <a:rPr lang="en-CA" dirty="0" smtClean="0"/>
              <a:t>. </a:t>
            </a:r>
            <a:r>
              <a:rPr lang="en-CA" dirty="0"/>
              <a:t>↑</a:t>
            </a:r>
            <a:r>
              <a:rPr lang="en-CA" dirty="0" smtClean="0"/>
              <a:t> </a:t>
            </a:r>
            <a:r>
              <a:rPr lang="en-CA" dirty="0"/>
              <a:t>Forest cover and forest age correlated with </a:t>
            </a:r>
            <a:r>
              <a:rPr lang="en-CA" dirty="0" smtClean="0"/>
              <a:t>↑ cavity-nesting </a:t>
            </a:r>
            <a:r>
              <a:rPr lang="en-CA" dirty="0"/>
              <a:t>species</a:t>
            </a:r>
          </a:p>
          <a:p>
            <a:pPr lvl="1"/>
            <a:r>
              <a:rPr lang="en-CA" dirty="0"/>
              <a:t>Positive correlation between wetland density (</a:t>
            </a:r>
            <a:r>
              <a:rPr lang="en-CA" dirty="0" err="1"/>
              <a:t>esp</a:t>
            </a:r>
            <a:r>
              <a:rPr lang="en-CA" dirty="0"/>
              <a:t> </a:t>
            </a:r>
            <a:r>
              <a:rPr lang="en-CA" dirty="0" smtClean="0"/>
              <a:t>&lt;2 </a:t>
            </a:r>
            <a:r>
              <a:rPr lang="en-CA" dirty="0"/>
              <a:t>ha) and </a:t>
            </a:r>
            <a:r>
              <a:rPr lang="en-CA" dirty="0" smtClean="0"/>
              <a:t>abundance</a:t>
            </a:r>
            <a:endParaRPr lang="en-CA" dirty="0"/>
          </a:p>
          <a:p>
            <a:pPr lvl="1"/>
            <a:r>
              <a:rPr lang="en-CA" dirty="0"/>
              <a:t>Lower elevation wetlands positively correlated with </a:t>
            </a:r>
            <a:r>
              <a:rPr lang="en-CA" dirty="0" smtClean="0"/>
              <a:t>abundance</a:t>
            </a:r>
            <a:endParaRPr lang="en-CA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CA" dirty="0"/>
              <a:t>Autocorrelation (greater # wetlands at lower elevations due to hydrology)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dirty="0"/>
              <a:t>Implications for climate change—increased vulnerability</a:t>
            </a:r>
          </a:p>
          <a:p>
            <a:pPr marL="0" indent="0">
              <a:buNone/>
            </a:pPr>
            <a:endParaRPr lang="en-US" dirty="0" smtClean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45533" y="6428163"/>
            <a:ext cx="2887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2">
                    <a:lumMod val="50000"/>
                  </a:schemeClr>
                </a:solidFill>
              </a:rPr>
              <a:t>*(</a:t>
            </a:r>
            <a:r>
              <a:rPr lang="en-CA" sz="1600" dirty="0" err="1">
                <a:solidFill>
                  <a:schemeClr val="bg2">
                    <a:lumMod val="50000"/>
                  </a:schemeClr>
                </a:solidFill>
              </a:rPr>
              <a:t>Hijman</a:t>
            </a:r>
            <a:r>
              <a:rPr lang="en-CA" sz="1600" dirty="0">
                <a:solidFill>
                  <a:schemeClr val="bg2">
                    <a:lumMod val="50000"/>
                  </a:schemeClr>
                </a:solidFill>
              </a:rPr>
              <a:t> &amp; </a:t>
            </a:r>
            <a:r>
              <a:rPr lang="en-CA" sz="1600" dirty="0" err="1">
                <a:solidFill>
                  <a:schemeClr val="bg2">
                    <a:lumMod val="50000"/>
                  </a:schemeClr>
                </a:solidFill>
              </a:rPr>
              <a:t>Elith</a:t>
            </a:r>
            <a:r>
              <a:rPr lang="en-CA" sz="1600" dirty="0">
                <a:solidFill>
                  <a:schemeClr val="bg2">
                    <a:lumMod val="50000"/>
                  </a:schemeClr>
                </a:solidFill>
              </a:rPr>
              <a:t>, 2017):</a:t>
            </a:r>
          </a:p>
        </p:txBody>
      </p:sp>
    </p:spTree>
    <p:extLst>
      <p:ext uri="{BB962C8B-B14F-4D97-AF65-F5344CB8AC3E}">
        <p14:creationId xmlns:p14="http://schemas.microsoft.com/office/powerpoint/2010/main" val="34982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Trends and Change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62214"/>
            <a:ext cx="8596668" cy="506466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90C226"/>
                </a:solidFill>
              </a:rPr>
              <a:t>Historical data from 1900-2013*</a:t>
            </a:r>
          </a:p>
          <a:p>
            <a:r>
              <a:rPr lang="en-US" sz="7200" dirty="0"/>
              <a:t>Temperature —</a:t>
            </a:r>
            <a:r>
              <a:rPr lang="en-CA" sz="7200" dirty="0"/>
              <a:t>↑↑ seasonal variability</a:t>
            </a:r>
            <a:endParaRPr lang="en-US" sz="72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Overall </a:t>
            </a:r>
            <a:r>
              <a:rPr lang="en-US" sz="7200" dirty="0" err="1"/>
              <a:t>avg</a:t>
            </a:r>
            <a:r>
              <a:rPr lang="en-US" sz="7200" dirty="0"/>
              <a:t> annual +1.4°C (+3.1°C night time temperatures)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Spring thaw earlier   </a:t>
            </a:r>
          </a:p>
          <a:p>
            <a:r>
              <a:rPr lang="en-US" sz="7200" dirty="0"/>
              <a:t>Precipitation — </a:t>
            </a:r>
            <a:r>
              <a:rPr lang="en-CA" sz="7200" dirty="0"/>
              <a:t>↓↑ </a:t>
            </a:r>
            <a:r>
              <a:rPr lang="en-US" sz="7200" dirty="0"/>
              <a:t>trends highly variable spatially and temporally**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Overall </a:t>
            </a:r>
            <a:r>
              <a:rPr lang="en-US" sz="7200" dirty="0" err="1"/>
              <a:t>avg</a:t>
            </a:r>
            <a:r>
              <a:rPr lang="en-US" sz="7200" dirty="0"/>
              <a:t> annual +12%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Last 50 </a:t>
            </a:r>
            <a:r>
              <a:rPr lang="en-US" sz="7200" dirty="0" err="1"/>
              <a:t>yrs</a:t>
            </a:r>
            <a:r>
              <a:rPr lang="en-US" sz="7200" dirty="0"/>
              <a:t> in Southern: ↓ winter, </a:t>
            </a:r>
            <a:r>
              <a:rPr lang="en-CA" sz="7200" dirty="0"/>
              <a:t>↑</a:t>
            </a:r>
            <a:r>
              <a:rPr lang="en-US" sz="7200" dirty="0"/>
              <a:t> spring; Northern: little change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Precipitation falling as snow — </a:t>
            </a:r>
            <a:r>
              <a:rPr lang="en-CA" sz="7200" dirty="0"/>
              <a:t>↓↔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Snowpack drives hydrology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/>
              <a:t>Overall </a:t>
            </a:r>
            <a:r>
              <a:rPr lang="en-CA" sz="7200" dirty="0"/>
              <a:t>↓ in snow</a:t>
            </a:r>
            <a:r>
              <a:rPr lang="en-US" sz="7200" dirty="0"/>
              <a:t> 1900 - 1970 ↑ in snowfall, marked ↓ until early 1980s</a:t>
            </a:r>
          </a:p>
          <a:p>
            <a:endParaRPr lang="en-US" sz="7200" dirty="0" smtClean="0"/>
          </a:p>
          <a:p>
            <a:pPr marL="0" indent="0">
              <a:buNone/>
            </a:pPr>
            <a:r>
              <a:rPr lang="en-US" sz="7200" dirty="0" smtClean="0">
                <a:solidFill>
                  <a:srgbClr val="90C226"/>
                </a:solidFill>
              </a:rPr>
              <a:t>Climate Predictions —</a:t>
            </a:r>
            <a:r>
              <a:rPr lang="en-CA" sz="7200" dirty="0" smtClean="0">
                <a:solidFill>
                  <a:srgbClr val="90C226"/>
                </a:solidFill>
              </a:rPr>
              <a:t>2020s, 2050s **</a:t>
            </a:r>
            <a:endParaRPr lang="en-US" sz="7200" dirty="0" smtClean="0">
              <a:solidFill>
                <a:srgbClr val="90C226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 smtClean="0"/>
              <a:t>Greater precipitation / High seasonal variability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 smtClean="0"/>
              <a:t>Warmer temperatures</a:t>
            </a:r>
            <a:r>
              <a:rPr lang="en-US" sz="7200" dirty="0"/>
              <a:t> </a:t>
            </a:r>
            <a:r>
              <a:rPr lang="en-US" sz="7200" dirty="0" smtClean="0"/>
              <a:t>/ Less precipitation as snow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7200" dirty="0" smtClean="0"/>
              <a:t>Overall </a:t>
            </a:r>
            <a:r>
              <a:rPr lang="en-CA" sz="7200" dirty="0" smtClean="0"/>
              <a:t>↓ in snow</a:t>
            </a:r>
            <a:r>
              <a:rPr lang="en-US" sz="7200" dirty="0" smtClean="0"/>
              <a:t> pack / ↑ Uncertainty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3800" dirty="0" smtClean="0"/>
          </a:p>
          <a:p>
            <a:pPr marL="914400" lvl="2" indent="0">
              <a:buNone/>
            </a:pPr>
            <a:endParaRPr lang="en-US" sz="3800" dirty="0" smtClean="0">
              <a:solidFill>
                <a:srgbClr val="90C226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3800" dirty="0" smtClean="0"/>
          </a:p>
          <a:p>
            <a:pPr marL="914400" lvl="2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dirty="0" smtClean="0"/>
          </a:p>
          <a:p>
            <a:pPr marL="2743200" lvl="6" indent="0" algn="r">
              <a:buNone/>
            </a:pPr>
            <a:r>
              <a:rPr lang="en-US" sz="2200" dirty="0" smtClean="0"/>
              <a:t>(*BC Ministry of Environment, 2016; **Pike et al, 2010)</a:t>
            </a:r>
          </a:p>
          <a:p>
            <a:pPr marL="2743200" lvl="6" indent="0" algn="r">
              <a:buNone/>
            </a:pPr>
            <a:endParaRPr lang="en-US" dirty="0" smtClean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76592" y="6326881"/>
            <a:ext cx="447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BC MOE (2016), **Wang et al (2012)</a:t>
            </a:r>
            <a:endParaRPr lang="en-C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Predictions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347"/>
                    </a14:imgEffect>
                    <a14:imgEffect>
                      <a14:saturation sat="174000"/>
                    </a14:imgEffect>
                  </a14:imgLayer>
                </a14:imgProps>
              </a:ext>
            </a:extLst>
          </a:blip>
          <a:srcRect t="7244"/>
          <a:stretch/>
        </p:blipFill>
        <p:spPr>
          <a:xfrm>
            <a:off x="1462664" y="1463040"/>
            <a:ext cx="7014787" cy="45789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51710" y="3429000"/>
            <a:ext cx="5587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“I prefer the term ‘global weirding,’ … because the rise in average global temperature is going to lead to all sorts of crazy things…” (Friedman, 2007)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Timeline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36519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90C226"/>
                </a:solidFill>
              </a:rPr>
              <a:t>2018</a:t>
            </a:r>
          </a:p>
          <a:p>
            <a:r>
              <a:rPr lang="en-US" dirty="0" smtClean="0"/>
              <a:t>May — continue data identification, collation, preparation</a:t>
            </a:r>
          </a:p>
          <a:p>
            <a:r>
              <a:rPr lang="en-US" dirty="0" smtClean="0"/>
              <a:t>June – July — explore different SDM/SAM methods and approaches</a:t>
            </a:r>
          </a:p>
          <a:p>
            <a:r>
              <a:rPr lang="en-US" dirty="0" smtClean="0"/>
              <a:t>Aug - Sept — Refine the methodology</a:t>
            </a:r>
          </a:p>
          <a:p>
            <a:r>
              <a:rPr lang="en-US" dirty="0" smtClean="0"/>
              <a:t>Oct - Dec — GEOG 596B write-up </a:t>
            </a:r>
          </a:p>
          <a:p>
            <a:r>
              <a:rPr lang="en-US" dirty="0" smtClean="0"/>
              <a:t>Nov 8 — ESRI Regional Users Conference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9154" y="6492874"/>
            <a:ext cx="6297612" cy="365125"/>
          </a:xfrm>
        </p:spPr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412661" y="6492875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72836" y="1471858"/>
            <a:ext cx="7938655" cy="4699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marR="0" indent="-304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BC MOE. (2016). </a:t>
            </a:r>
            <a:r>
              <a:rPr lang="en-CA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Climate Change Indicators for British Columbia 2016 Update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A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marR="0" indent="-304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Islam, S. </a:t>
            </a:r>
            <a:r>
              <a:rPr lang="fr-CA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ul</a:t>
            </a:r>
            <a:r>
              <a:rPr lang="fr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Déry, S. J., Werner, A. T., Islam, S. </a:t>
            </a:r>
            <a:r>
              <a:rPr lang="fr-CA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ul</a:t>
            </a:r>
            <a:r>
              <a:rPr lang="fr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Déry, S. J., &amp; Werner, A. T. (2017). 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Future Climate Change Impacts on Snow and Water Resources of the Fraser River Basin, British Columbia. </a:t>
            </a:r>
            <a:r>
              <a:rPr lang="en-CA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Journal of Hydrometeorology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(2), 473–496. https://doi.org/10.1175/JHM-D-16-0012.1</a:t>
            </a:r>
            <a:endParaRPr lang="en-CA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marR="0" indent="-304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Pike, R. G., Bennett, K. E., Redding, T. E., Werner, A. T., </a:t>
            </a:r>
            <a:r>
              <a:rPr lang="en-CA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Spittlehouse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D. L., Moore, R. D. D., … </a:t>
            </a:r>
            <a:r>
              <a:rPr lang="en-CA" sz="16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Tschaplinski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P. J. (2010). Climate Change Effects on Watershed Processes in British Columbia. In </a:t>
            </a:r>
            <a:r>
              <a:rPr lang="en-CA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Compendium of Forest Hydrology and Geomorphology in British Columbia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(Vol. 3). https://doi.org/10.5194/nhess-12-1-2012</a:t>
            </a:r>
            <a:endParaRPr lang="en-CA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marR="0" indent="-304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Smith, G. (1995). </a:t>
            </a:r>
            <a:r>
              <a:rPr lang="en-CA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 Critical Review of the Aerial and Ground Surveys of Breeding Waterfowl in North America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CA" sz="1600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Biological Science Report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(Vol. 268). </a:t>
            </a:r>
            <a:r>
              <a:rPr lang="en-CA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CA" sz="1600" dirty="0" smtClean="0"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doi.org/10.1126/science.268.5215.1262</a:t>
            </a:r>
            <a:endParaRPr lang="en-CA" sz="1600" dirty="0" smtClean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0" marR="0" indent="-304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</a:rPr>
              <a:t>Wang, T., </a:t>
            </a:r>
            <a:r>
              <a:rPr lang="en-US" sz="1600" dirty="0" err="1">
                <a:latin typeface="+mj-lt"/>
              </a:rPr>
              <a:t>Hamann</a:t>
            </a:r>
            <a:r>
              <a:rPr lang="en-US" sz="1600" dirty="0">
                <a:latin typeface="+mj-lt"/>
              </a:rPr>
              <a:t>, A., </a:t>
            </a:r>
            <a:r>
              <a:rPr lang="en-US" sz="1600" dirty="0" err="1">
                <a:latin typeface="+mj-lt"/>
              </a:rPr>
              <a:t>Spittlehouse</a:t>
            </a:r>
            <a:r>
              <a:rPr lang="en-US" sz="1600" dirty="0">
                <a:latin typeface="+mj-lt"/>
              </a:rPr>
              <a:t>, D.L., Murdock, T., 2012. </a:t>
            </a:r>
            <a:r>
              <a:rPr lang="en-US" sz="1600" dirty="0" err="1">
                <a:latin typeface="+mj-lt"/>
              </a:rPr>
              <a:t>ClimateWNA</a:t>
            </a:r>
            <a:r>
              <a:rPr lang="en-US" sz="1600" dirty="0">
                <a:latin typeface="+mj-lt"/>
              </a:rPr>
              <a:t> - High-Resolution Spatial Climate Data for Western North America. </a:t>
            </a:r>
            <a:r>
              <a:rPr lang="en-US" sz="1600" i="1" dirty="0">
                <a:latin typeface="+mj-lt"/>
              </a:rPr>
              <a:t>Journal of Applied Meteorology and Climatology</a:t>
            </a:r>
            <a:r>
              <a:rPr lang="en-US" sz="1600" dirty="0">
                <a:latin typeface="+mj-lt"/>
              </a:rPr>
              <a:t>, 51: 16-29.</a:t>
            </a:r>
            <a:endParaRPr lang="en-CA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Questions, Comments, Advice?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02248" y="6492873"/>
            <a:ext cx="335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Images: </a:t>
            </a:r>
            <a:r>
              <a:rPr lang="en-CA" dirty="0"/>
              <a:t>© </a:t>
            </a:r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Macaulay Library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6" y="1930400"/>
            <a:ext cx="8596312" cy="3570887"/>
          </a:xfrm>
        </p:spPr>
      </p:pic>
    </p:spTree>
    <p:extLst>
      <p:ext uri="{BB962C8B-B14F-4D97-AF65-F5344CB8AC3E}">
        <p14:creationId xmlns:p14="http://schemas.microsoft.com/office/powerpoint/2010/main" val="15680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18" y="1537337"/>
            <a:ext cx="4650387" cy="4883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536192"/>
            <a:ext cx="4650107" cy="4882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687" y="1592137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Who am I?</a:t>
            </a:r>
          </a:p>
          <a:p>
            <a:r>
              <a:rPr lang="en-US" dirty="0" smtClean="0"/>
              <a:t>Why am I here?</a:t>
            </a:r>
          </a:p>
          <a:p>
            <a:r>
              <a:rPr lang="en-US" dirty="0" smtClean="0"/>
              <a:t>Where are we going?</a:t>
            </a:r>
          </a:p>
          <a:p>
            <a:endParaRPr lang="en-US" dirty="0" smtClean="0"/>
          </a:p>
          <a:p>
            <a:r>
              <a:rPr lang="en-US" dirty="0" smtClean="0"/>
              <a:t>Canadian Wildlife Service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Migratory Birds, SAR, Protected Areas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Breeding Waterfowl Surveys (2007-17)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North American Waterfowl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Management Plan (NAWMP)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Hunting Regulations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3480961" y="602205"/>
            <a:ext cx="2122714" cy="1115643"/>
            <a:chOff x="4815191" y="1743500"/>
            <a:chExt cx="3521439" cy="17876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191" y="1743500"/>
              <a:ext cx="1335000" cy="178764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5675" y="1770753"/>
              <a:ext cx="1670955" cy="1459300"/>
            </a:xfrm>
            <a:prstGeom prst="rect">
              <a:avLst/>
            </a:prstGeom>
          </p:spPr>
        </p:pic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95983" y="6516930"/>
            <a:ext cx="6297612" cy="365125"/>
          </a:xfrm>
        </p:spPr>
        <p:txBody>
          <a:bodyPr/>
          <a:lstStyle/>
          <a:p>
            <a:r>
              <a:rPr lang="en-US" dirty="0"/>
              <a:t>Breeding Waterfowl </a:t>
            </a:r>
            <a:r>
              <a:rPr lang="en-US" dirty="0">
                <a:solidFill>
                  <a:srgbClr val="90C226"/>
                </a:solidFill>
              </a:rPr>
              <a:t>Distribution/Abundance</a:t>
            </a:r>
            <a:r>
              <a:rPr lang="en-US" dirty="0"/>
              <a:t> Models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5412661" y="6473814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r>
              <a:rPr lang="en-US" dirty="0" smtClean="0"/>
              <a:t>/18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205" y="581449"/>
            <a:ext cx="794272" cy="948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2325" y="666112"/>
            <a:ext cx="1500617" cy="77916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993669" y="3004840"/>
            <a:ext cx="5028745" cy="1906878"/>
            <a:chOff x="6993669" y="3004840"/>
            <a:chExt cx="5028745" cy="1906878"/>
          </a:xfrm>
        </p:grpSpPr>
        <p:grpSp>
          <p:nvGrpSpPr>
            <p:cNvPr id="6" name="Group 5"/>
            <p:cNvGrpSpPr/>
            <p:nvPr/>
          </p:nvGrpSpPr>
          <p:grpSpPr>
            <a:xfrm>
              <a:off x="9280635" y="3004840"/>
              <a:ext cx="2741779" cy="1906878"/>
              <a:chOff x="10114197" y="3723926"/>
              <a:chExt cx="2676232" cy="1860354"/>
            </a:xfrm>
            <a:effectLst>
              <a:glow rad="63500">
                <a:schemeClr val="accent1">
                  <a:lumMod val="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14197" y="3723926"/>
                <a:ext cx="2550801" cy="1854025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0151373" y="5307281"/>
                <a:ext cx="263905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200" dirty="0">
                    <a:solidFill>
                      <a:schemeClr val="bg1"/>
                    </a:solidFill>
                  </a:rPr>
                  <a:t>https://www.biodiversitylibrary.org</a:t>
                </a: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 flipH="1">
              <a:off x="6993669" y="3004840"/>
              <a:ext cx="2286670" cy="1289975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993669" y="4337931"/>
              <a:ext cx="2324755" cy="56730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77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77334" y="1664200"/>
            <a:ext cx="8596668" cy="3880773"/>
          </a:xfrm>
        </p:spPr>
        <p:txBody>
          <a:bodyPr/>
          <a:lstStyle/>
          <a:p>
            <a:r>
              <a:rPr lang="en-US" dirty="0" smtClean="0"/>
              <a:t>1. Background/Purpose</a:t>
            </a:r>
          </a:p>
          <a:p>
            <a:r>
              <a:rPr lang="en-US" dirty="0" smtClean="0"/>
              <a:t>2. Breeding Waterfowl Survey Design</a:t>
            </a:r>
          </a:p>
          <a:p>
            <a:r>
              <a:rPr lang="en-US" dirty="0" smtClean="0"/>
              <a:t>3. Breeding Waterfowl Data </a:t>
            </a:r>
          </a:p>
          <a:p>
            <a:r>
              <a:rPr lang="en-US" dirty="0" smtClean="0"/>
              <a:t>4. Data Sources and Inputs (Predictor Variables)</a:t>
            </a:r>
          </a:p>
          <a:p>
            <a:r>
              <a:rPr lang="en-US" dirty="0" smtClean="0"/>
              <a:t>5. Methodology</a:t>
            </a:r>
          </a:p>
          <a:p>
            <a:r>
              <a:rPr lang="en-US" dirty="0" smtClean="0"/>
              <a:t>6. Preliminary and Anticipated Results</a:t>
            </a:r>
          </a:p>
          <a:p>
            <a:r>
              <a:rPr lang="en-US" dirty="0" smtClean="0"/>
              <a:t>7. Timeline</a:t>
            </a:r>
          </a:p>
          <a:p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83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7314" y="1270001"/>
            <a:ext cx="6885411" cy="52950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97178" y="1682616"/>
            <a:ext cx="7533559" cy="4882400"/>
            <a:chOff x="1527315" y="1724607"/>
            <a:chExt cx="7746687" cy="50408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7315" y="1724607"/>
              <a:ext cx="7232222" cy="504080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390274" y="6411760"/>
              <a:ext cx="488372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100" dirty="0" smtClean="0">
                  <a:solidFill>
                    <a:schemeClr val="bg1">
                      <a:lumMod val="50000"/>
                    </a:schemeClr>
                  </a:solidFill>
                </a:rPr>
                <a:t>https://migbirdapps.fws.gov/mbdc/databases/mas/maydb.asp</a:t>
              </a:r>
              <a:endParaRPr lang="en-CA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403" y="1995269"/>
            <a:ext cx="5993414" cy="1724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73248" cy="1320800"/>
          </a:xfrm>
        </p:spPr>
        <p:txBody>
          <a:bodyPr/>
          <a:lstStyle/>
          <a:p>
            <a:r>
              <a:rPr lang="en-US" dirty="0" smtClean="0"/>
              <a:t>Breeding Waterfowl Population &amp; Habitat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3880187" y="6248468"/>
            <a:ext cx="6096000" cy="316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100" dirty="0">
                <a:solidFill>
                  <a:schemeClr val="bg1">
                    <a:lumMod val="50000"/>
                  </a:schemeClr>
                </a:solidFill>
              </a:rPr>
              <a:t>https://migbirdapps.fws.gov/mbdc/databases/mas/maydb.asp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197864"/>
            <a:ext cx="5268379" cy="5532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8326"/>
            <a:ext cx="5268380" cy="5532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Interior Plateau - Survey Area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865" y="1017357"/>
            <a:ext cx="8596668" cy="65078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E–W transects, 400m wide, 10 mi apart</a:t>
            </a:r>
          </a:p>
          <a:p>
            <a:r>
              <a:rPr lang="en-US" dirty="0"/>
              <a:t>Early–Late May ~ 22 </a:t>
            </a:r>
            <a:r>
              <a:rPr lang="en-US" dirty="0" smtClean="0"/>
              <a:t>days</a:t>
            </a:r>
          </a:p>
          <a:p>
            <a:r>
              <a:rPr lang="en-US" dirty="0" smtClean="0"/>
              <a:t>Distance – 6,624 km (4,107 mi)</a:t>
            </a:r>
          </a:p>
          <a:p>
            <a:r>
              <a:rPr lang="en-US" dirty="0" smtClean="0"/>
              <a:t>8 </a:t>
            </a:r>
            <a:r>
              <a:rPr lang="en-US" dirty="0" err="1" smtClean="0"/>
              <a:t>Ecosections</a:t>
            </a:r>
            <a:r>
              <a:rPr lang="en-US" dirty="0" smtClean="0"/>
              <a:t>—regions of similar: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climate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physiography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hydrology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vegetation 					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wildlife</a:t>
            </a:r>
          </a:p>
          <a:p>
            <a:r>
              <a:rPr lang="en-US" dirty="0" smtClean="0"/>
              <a:t>Total Area </a:t>
            </a:r>
          </a:p>
          <a:p>
            <a:pPr lvl="1"/>
            <a:r>
              <a:rPr lang="en-US" sz="1800" dirty="0" smtClean="0"/>
              <a:t>~10,714,000 ha </a:t>
            </a:r>
            <a:r>
              <a:rPr lang="en-US" sz="1800" dirty="0"/>
              <a:t>(26,474,000 acres</a:t>
            </a:r>
            <a:r>
              <a:rPr lang="en-US" sz="1800" dirty="0" smtClean="0"/>
              <a:t>)</a:t>
            </a:r>
          </a:p>
          <a:p>
            <a:r>
              <a:rPr lang="en-US" dirty="0" smtClean="0"/>
              <a:t>Total Strip Transect Area (~2.47%)</a:t>
            </a:r>
          </a:p>
          <a:p>
            <a:pPr lvl="1"/>
            <a:r>
              <a:rPr lang="en-US" sz="1800" dirty="0" smtClean="0"/>
              <a:t>264,904 ha (654,590 acres)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9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Interior Plateau - Survey 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6784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Compare/Contrast Traditional BWPHS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CA" dirty="0"/>
              <a:t>Habitat Assessment: Pond counts—Not observed vs </a:t>
            </a:r>
            <a:r>
              <a:rPr lang="en-CA" dirty="0" smtClean="0"/>
              <a:t>Observed</a:t>
            </a:r>
            <a:endParaRPr lang="en-US" dirty="0" smtClean="0"/>
          </a:p>
          <a:p>
            <a:r>
              <a:rPr lang="en-CA" dirty="0"/>
              <a:t>Helicopter Survey vs Fixed-Wing</a:t>
            </a:r>
          </a:p>
          <a:p>
            <a:r>
              <a:rPr lang="en-CA" dirty="0" err="1"/>
              <a:t>Ecosection</a:t>
            </a:r>
            <a:r>
              <a:rPr lang="en-CA" dirty="0"/>
              <a:t>-based vs High/Low Density Strata</a:t>
            </a:r>
          </a:p>
          <a:p>
            <a:r>
              <a:rPr lang="en-CA" dirty="0"/>
              <a:t>Operational since 2006 vs 1955 to present (study period 2007-2017)</a:t>
            </a:r>
          </a:p>
          <a:p>
            <a:r>
              <a:rPr lang="en-CA" dirty="0" smtClean="0"/>
              <a:t>Ground </a:t>
            </a:r>
            <a:r>
              <a:rPr lang="en-CA" dirty="0"/>
              <a:t>Observations</a:t>
            </a:r>
            <a:r>
              <a:rPr lang="en-CA" dirty="0" smtClean="0"/>
              <a:t>: Visibility Correction Factor—None </a:t>
            </a:r>
            <a:r>
              <a:rPr lang="en-CA" dirty="0"/>
              <a:t>vs Complementary Ground </a:t>
            </a:r>
            <a:r>
              <a:rPr lang="en-CA" dirty="0" smtClean="0"/>
              <a:t>Surveys </a:t>
            </a:r>
            <a:endParaRPr lang="en-CA" dirty="0"/>
          </a:p>
          <a:p>
            <a:r>
              <a:rPr lang="en-US" dirty="0" smtClean="0"/>
              <a:t>All transects vs Sub-sample of Transects/Strata each year</a:t>
            </a:r>
          </a:p>
          <a:p>
            <a:r>
              <a:rPr lang="en-US" dirty="0" smtClean="0"/>
              <a:t>Both survey methodologies subject to technological change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636" y="1148080"/>
            <a:ext cx="5264446" cy="55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Interior Plateau—Survey Data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46784"/>
            <a:ext cx="8596668" cy="3880773"/>
          </a:xfrm>
        </p:spPr>
        <p:txBody>
          <a:bodyPr>
            <a:noAutofit/>
          </a:bodyPr>
          <a:lstStyle/>
          <a:p>
            <a:r>
              <a:rPr lang="en-US" dirty="0" smtClean="0"/>
              <a:t>Occurrences — species, count, sex (Smith, 1995) </a:t>
            </a:r>
          </a:p>
          <a:p>
            <a:r>
              <a:rPr lang="en-US" dirty="0" smtClean="0"/>
              <a:t>Total # of records: 36,228</a:t>
            </a:r>
          </a:p>
          <a:p>
            <a:r>
              <a:rPr lang="en-US" dirty="0" smtClean="0"/>
              <a:t>Total Waterfowl-only records: 35,671</a:t>
            </a:r>
          </a:p>
          <a:p>
            <a:r>
              <a:rPr lang="en-US" dirty="0" smtClean="0"/>
              <a:t>Waterfowl – cumulative TIBP surveyed: 80,454</a:t>
            </a:r>
          </a:p>
          <a:p>
            <a:r>
              <a:rPr lang="en-US" dirty="0" smtClean="0"/>
              <a:t>Top 5 Abundant Species</a:t>
            </a:r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152144"/>
            <a:ext cx="5268380" cy="5532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32" y="3650647"/>
            <a:ext cx="4810161" cy="23715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19957" cy="1320800"/>
          </a:xfrm>
        </p:spPr>
        <p:txBody>
          <a:bodyPr/>
          <a:lstStyle/>
          <a:p>
            <a:r>
              <a:rPr lang="en-US" dirty="0" err="1" smtClean="0"/>
              <a:t>Ecosection</a:t>
            </a:r>
            <a:r>
              <a:rPr lang="en-US" dirty="0" smtClean="0"/>
              <a:t> — TIBP </a:t>
            </a:r>
            <a:r>
              <a:rPr lang="en-US" sz="2200" dirty="0" smtClean="0"/>
              <a:t>(Total Indicated Breeding Population)</a:t>
            </a:r>
            <a:endParaRPr lang="en-CA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72" y="1143316"/>
            <a:ext cx="5268380" cy="553212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47" y="1324628"/>
            <a:ext cx="5991225" cy="3190875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622996"/>
              </p:ext>
            </p:extLst>
          </p:nvPr>
        </p:nvGraphicFramePr>
        <p:xfrm>
          <a:off x="1017917" y="4515503"/>
          <a:ext cx="3805874" cy="1866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921">
                  <a:extLst>
                    <a:ext uri="{9D8B030D-6E8A-4147-A177-3AD203B41FA5}">
                      <a16:colId xmlns:a16="http://schemas.microsoft.com/office/drawing/2014/main" val="2766588310"/>
                    </a:ext>
                  </a:extLst>
                </a:gridCol>
                <a:gridCol w="1620953">
                  <a:extLst>
                    <a:ext uri="{9D8B030D-6E8A-4147-A177-3AD203B41FA5}">
                      <a16:colId xmlns:a16="http://schemas.microsoft.com/office/drawing/2014/main" val="3447898919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Density of </a:t>
                      </a:r>
                      <a:r>
                        <a:rPr lang="en-CA" sz="1100" dirty="0" smtClean="0">
                          <a:effectLst/>
                        </a:rPr>
                        <a:t>Total Indicated Breeding Population</a:t>
                      </a:r>
                      <a:r>
                        <a:rPr lang="en-CA" sz="1100" baseline="0" dirty="0" smtClean="0">
                          <a:effectLst/>
                        </a:rPr>
                        <a:t> (TIBP)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4244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Ecosection</a:t>
                      </a:r>
                      <a:endParaRPr lang="en-CA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b="1" dirty="0" smtClean="0">
                          <a:effectLst/>
                        </a:rPr>
                        <a:t>Total Pop per </a:t>
                      </a:r>
                      <a:r>
                        <a:rPr lang="en-CA" sz="1100" b="1" dirty="0" err="1" smtClean="0">
                          <a:effectLst/>
                        </a:rPr>
                        <a:t>sqkm</a:t>
                      </a:r>
                      <a:endParaRPr lang="en-CA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1887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Babine Upland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12.9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08426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Bulkley Basin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20.2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143327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Cariboo Basin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86.0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343537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Chilcotin Plateau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38.7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063786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Nazko Upland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25.7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42874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Nechako Lowland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31.4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171072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Quesnel Lowland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22.4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48857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Western Chilcotin Upland</a:t>
                      </a:r>
                      <a:endParaRPr lang="en-C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dirty="0">
                          <a:effectLst/>
                        </a:rPr>
                        <a:t>24.6</a:t>
                      </a:r>
                      <a:endParaRPr lang="en-C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987100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r>
              <a:rPr lang="en-US" dirty="0" smtClean="0"/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91790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19957" cy="1320800"/>
          </a:xfrm>
        </p:spPr>
        <p:txBody>
          <a:bodyPr/>
          <a:lstStyle/>
          <a:p>
            <a:r>
              <a:rPr lang="en-US" dirty="0" err="1" smtClean="0"/>
              <a:t>Ecosection</a:t>
            </a:r>
            <a:r>
              <a:rPr lang="en-US" dirty="0" smtClean="0"/>
              <a:t> — Observation Summaries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Breeding Waterfowl Distribution Models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2" y="1143315"/>
            <a:ext cx="8596668" cy="553212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Top 5 Abundant Species within </a:t>
            </a:r>
            <a:r>
              <a:rPr lang="en-US" dirty="0" err="1" smtClean="0"/>
              <a:t>Ecosection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Species Richness – comparable across survey </a:t>
            </a:r>
          </a:p>
          <a:p>
            <a:r>
              <a:rPr lang="en-US" dirty="0" smtClean="0"/>
              <a:t>MALL – Habitat Generalist, Opportunistic</a:t>
            </a:r>
          </a:p>
          <a:p>
            <a:r>
              <a:rPr lang="en-US" dirty="0" smtClean="0"/>
              <a:t>GADW – </a:t>
            </a:r>
            <a:r>
              <a:rPr lang="en-US" dirty="0" err="1" smtClean="0"/>
              <a:t>Philopatric</a:t>
            </a:r>
            <a:r>
              <a:rPr lang="en-US" dirty="0" smtClean="0"/>
              <a:t>, primary range Dakotas</a:t>
            </a:r>
          </a:p>
          <a:p>
            <a:r>
              <a:rPr lang="en-US" dirty="0" smtClean="0"/>
              <a:t>REDH – </a:t>
            </a:r>
            <a:r>
              <a:rPr lang="en-US" dirty="0" err="1" smtClean="0"/>
              <a:t>Philopatric</a:t>
            </a:r>
            <a:r>
              <a:rPr lang="en-US" dirty="0" smtClean="0"/>
              <a:t>, semi-permanent</a:t>
            </a:r>
          </a:p>
          <a:p>
            <a:r>
              <a:rPr lang="en-US" dirty="0" smtClean="0"/>
              <a:t>CANV – least populous, stable permanent ponds</a:t>
            </a:r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152144"/>
            <a:ext cx="5268380" cy="5532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152144"/>
            <a:ext cx="5268379" cy="5532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79" y="1152144"/>
            <a:ext cx="5268380" cy="5532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152144"/>
            <a:ext cx="5268380" cy="5532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152144"/>
            <a:ext cx="5268380" cy="5532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152144"/>
            <a:ext cx="5268380" cy="553212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18592"/>
              </p:ext>
            </p:extLst>
          </p:nvPr>
        </p:nvGraphicFramePr>
        <p:xfrm>
          <a:off x="454042" y="2041061"/>
          <a:ext cx="5594620" cy="2282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2607">
                  <a:extLst>
                    <a:ext uri="{9D8B030D-6E8A-4147-A177-3AD203B41FA5}">
                      <a16:colId xmlns:a16="http://schemas.microsoft.com/office/drawing/2014/main" val="1594574239"/>
                    </a:ext>
                  </a:extLst>
                </a:gridCol>
                <a:gridCol w="605165">
                  <a:extLst>
                    <a:ext uri="{9D8B030D-6E8A-4147-A177-3AD203B41FA5}">
                      <a16:colId xmlns:a16="http://schemas.microsoft.com/office/drawing/2014/main" val="2263719382"/>
                    </a:ext>
                  </a:extLst>
                </a:gridCol>
                <a:gridCol w="624864">
                  <a:extLst>
                    <a:ext uri="{9D8B030D-6E8A-4147-A177-3AD203B41FA5}">
                      <a16:colId xmlns:a16="http://schemas.microsoft.com/office/drawing/2014/main" val="1822504656"/>
                    </a:ext>
                  </a:extLst>
                </a:gridCol>
                <a:gridCol w="624864">
                  <a:extLst>
                    <a:ext uri="{9D8B030D-6E8A-4147-A177-3AD203B41FA5}">
                      <a16:colId xmlns:a16="http://schemas.microsoft.com/office/drawing/2014/main" val="3591582689"/>
                    </a:ext>
                  </a:extLst>
                </a:gridCol>
                <a:gridCol w="612256">
                  <a:extLst>
                    <a:ext uri="{9D8B030D-6E8A-4147-A177-3AD203B41FA5}">
                      <a16:colId xmlns:a16="http://schemas.microsoft.com/office/drawing/2014/main" val="343966197"/>
                    </a:ext>
                  </a:extLst>
                </a:gridCol>
                <a:gridCol w="624864">
                  <a:extLst>
                    <a:ext uri="{9D8B030D-6E8A-4147-A177-3AD203B41FA5}">
                      <a16:colId xmlns:a16="http://schemas.microsoft.com/office/drawing/2014/main" val="1015444262"/>
                    </a:ext>
                  </a:extLst>
                </a:gridCol>
              </a:tblGrid>
              <a:tr h="20574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Top 5 Abundant Species 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7727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Ecosection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sp_1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sp_2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sp_3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sp_4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sp_5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4906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Babine Upland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GWTE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87707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Bulkley Basin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233688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Cariboo Basin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SCAU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457031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 err="1">
                          <a:effectLst/>
                        </a:rPr>
                        <a:t>Chilcotin</a:t>
                      </a:r>
                      <a:r>
                        <a:rPr lang="en-CA" sz="1400" dirty="0">
                          <a:effectLst/>
                        </a:rPr>
                        <a:t> Plateau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GWTE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53015917"/>
                  </a:ext>
                </a:extLst>
              </a:tr>
              <a:tr h="1775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Nazko Upland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GWTE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1476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Nechako Lowland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GWTE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18405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Quesnel Lowland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CAGO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BAGO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107180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Western Chilcotin Upland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MALL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GWTE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BUFF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RNDU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CAGO</a:t>
                      </a:r>
                      <a:endParaRPr lang="en-C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6806217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r>
              <a:rPr lang="en-US" dirty="0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uiExpand="1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4566</TotalTime>
  <Words>1272</Words>
  <Application>Microsoft Office PowerPoint</Application>
  <PresentationFormat>Widescreen</PresentationFormat>
  <Paragraphs>307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Evaluating Predictors of Breeding Waterfowl Distribution</vt:lpstr>
      <vt:lpstr>Introduction</vt:lpstr>
      <vt:lpstr>Outline</vt:lpstr>
      <vt:lpstr>Breeding Waterfowl Population &amp; Habitat</vt:lpstr>
      <vt:lpstr>Central Interior Plateau - Survey Area</vt:lpstr>
      <vt:lpstr>Central Interior Plateau - Survey Design</vt:lpstr>
      <vt:lpstr>Central Interior Plateau—Survey Data</vt:lpstr>
      <vt:lpstr>Ecosection — TIBP (Total Indicated Breeding Population)</vt:lpstr>
      <vt:lpstr>Ecosection — Observation Summaries</vt:lpstr>
      <vt:lpstr>Modeling—Environmental Predictors*</vt:lpstr>
      <vt:lpstr>Modeling Species Distribution/Abundance</vt:lpstr>
      <vt:lpstr>Modeling Species Distribution/Abundance</vt:lpstr>
      <vt:lpstr>Cariboo Ecosection</vt:lpstr>
      <vt:lpstr>Climate Trends and Change</vt:lpstr>
      <vt:lpstr>Climate Change Predictions</vt:lpstr>
      <vt:lpstr>Project Timeline</vt:lpstr>
      <vt:lpstr>References</vt:lpstr>
      <vt:lpstr>Questions, Comments, Advice?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Hashimoto,Yuriko [PYR]</dc:creator>
  <cp:lastModifiedBy>Hashimoto,Yuriko [PYR]</cp:lastModifiedBy>
  <cp:revision>133</cp:revision>
  <dcterms:created xsi:type="dcterms:W3CDTF">2018-04-25T00:47:50Z</dcterms:created>
  <dcterms:modified xsi:type="dcterms:W3CDTF">2018-04-30T14:34:04Z</dcterms:modified>
</cp:coreProperties>
</file>