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3"/>
  </p:notesMasterIdLst>
  <p:sldIdLst>
    <p:sldId id="257" r:id="rId4"/>
    <p:sldId id="258" r:id="rId5"/>
    <p:sldId id="259" r:id="rId6"/>
    <p:sldId id="261" r:id="rId7"/>
    <p:sldId id="262" r:id="rId8"/>
    <p:sldId id="263" r:id="rId9"/>
    <p:sldId id="264" r:id="rId10"/>
    <p:sldId id="270" r:id="rId11"/>
    <p:sldId id="265" r:id="rId12"/>
    <p:sldId id="279" r:id="rId13"/>
    <p:sldId id="268" r:id="rId14"/>
    <p:sldId id="269" r:id="rId15"/>
    <p:sldId id="271" r:id="rId16"/>
    <p:sldId id="272" r:id="rId17"/>
    <p:sldId id="273" r:id="rId18"/>
    <p:sldId id="278" r:id="rId19"/>
    <p:sldId id="274" r:id="rId20"/>
    <p:sldId id="275"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542" autoAdjust="0"/>
  </p:normalViewPr>
  <p:slideViewPr>
    <p:cSldViewPr>
      <p:cViewPr varScale="1">
        <p:scale>
          <a:sx n="36" d="100"/>
          <a:sy n="36" d="100"/>
        </p:scale>
        <p:origin x="1140"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E14A37-49D7-4315-9000-C15651DB727C}" type="datetimeFigureOut">
              <a:rPr lang="en-US" smtClean="0"/>
              <a:t>12/16/2015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FF0659-18E9-4216-A2F2-59F4058268DC}" type="slidenum">
              <a:rPr lang="en-US" smtClean="0"/>
              <a:t>‹#›</a:t>
            </a:fld>
            <a:endParaRPr lang="en-US"/>
          </a:p>
        </p:txBody>
      </p:sp>
    </p:spTree>
    <p:extLst>
      <p:ext uri="{BB962C8B-B14F-4D97-AF65-F5344CB8AC3E}">
        <p14:creationId xmlns:p14="http://schemas.microsoft.com/office/powerpoint/2010/main" val="93375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12/16/2015 6:50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1775481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Failure</a:t>
            </a:r>
            <a:r>
              <a:rPr lang="en-US" baseline="0" dirty="0" smtClean="0"/>
              <a:t> to Pay Debts can result in loss of security clearance, disciplinary action, loss of rank, confinement, and separation</a:t>
            </a:r>
          </a:p>
          <a:p>
            <a:endParaRPr lang="en-US" baseline="0" dirty="0" smtClean="0"/>
          </a:p>
          <a:p>
            <a:r>
              <a:rPr lang="en-US" baseline="0" dirty="0" smtClean="0"/>
              <a:t>Military can go to prison for failing to pay debts</a:t>
            </a:r>
          </a:p>
          <a:p>
            <a:endParaRPr lang="en-US" baseline="0" dirty="0" smtClean="0"/>
          </a:p>
          <a:p>
            <a:r>
              <a:rPr lang="en-US" baseline="0" dirty="0" smtClean="0"/>
              <a:t>Military can have debts seized from paycheck by commanders (easy process)</a:t>
            </a:r>
          </a:p>
          <a:p>
            <a:endParaRPr lang="en-US" baseline="0" dirty="0" smtClean="0"/>
          </a:p>
          <a:p>
            <a:r>
              <a:rPr lang="en-US" baseline="0" dirty="0" smtClean="0"/>
              <a:t>Hampton Roads has unique makeup in a small area:  for example, as reported in the 2010 Census, the City of Hampton is 49.6% black, while York county is 95.1% white.  Household incomes vary from $55,170 (City of Williamsburg) per year to $101, 801 (Poquoson)</a:t>
            </a:r>
          </a:p>
          <a:p>
            <a:endParaRPr lang="en-US" baseline="0"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12/16/2015 6:50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1671199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12/16/2015 6:50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3742322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trying to curb payday lending, federal, military and state measures were put into action</a:t>
            </a:r>
          </a:p>
          <a:p>
            <a:endParaRPr lang="en-US" baseline="0" dirty="0" smtClean="0"/>
          </a:p>
          <a:p>
            <a:r>
              <a:rPr lang="en-US" baseline="0" dirty="0" smtClean="0"/>
              <a:t>SCRA prevents military from being pursed by debtors while serving overseas in a contingency operation and caps interest rates at 6% for all debts incurred prior to that time</a:t>
            </a:r>
          </a:p>
          <a:p>
            <a:endParaRPr lang="en-US" baseline="0" dirty="0" smtClean="0"/>
          </a:p>
          <a:p>
            <a:r>
              <a:rPr lang="en-US" baseline="0" dirty="0" smtClean="0"/>
              <a:t>Congress has actually passed this in three phases, the last of which was in 2015, which closed loopholes in the original act after a 3 year study</a:t>
            </a:r>
            <a:endParaRPr lang="en-US" dirty="0"/>
          </a:p>
        </p:txBody>
      </p:sp>
      <p:sp>
        <p:nvSpPr>
          <p:cNvPr id="4" name="Slide Number Placeholder 3"/>
          <p:cNvSpPr>
            <a:spLocks noGrp="1"/>
          </p:cNvSpPr>
          <p:nvPr>
            <p:ph type="sldNum" sz="quarter" idx="10"/>
          </p:nvPr>
        </p:nvSpPr>
        <p:spPr/>
        <p:txBody>
          <a:bodyPr/>
          <a:lstStyle/>
          <a:p>
            <a:fld id="{F1FF0659-18E9-4216-A2F2-59F4058268DC}" type="slidenum">
              <a:rPr lang="en-US" smtClean="0"/>
              <a:t>4</a:t>
            </a:fld>
            <a:endParaRPr lang="en-US"/>
          </a:p>
        </p:txBody>
      </p:sp>
    </p:spTree>
    <p:extLst>
      <p:ext uri="{BB962C8B-B14F-4D97-AF65-F5344CB8AC3E}">
        <p14:creationId xmlns:p14="http://schemas.microsoft.com/office/powerpoint/2010/main" val="2111843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Repayment times must be 2x</a:t>
            </a:r>
            <a:r>
              <a:rPr lang="en-US" baseline="0" dirty="0" smtClean="0"/>
              <a:t> the borrowers pay cycle for example if a borrower has a pay cycle of 2 weeks, a minimum repayment period must be 4 weeks.</a:t>
            </a:r>
            <a:endParaRPr lang="en-US" dirty="0"/>
          </a:p>
        </p:txBody>
      </p:sp>
      <p:sp>
        <p:nvSpPr>
          <p:cNvPr id="4" name="Slide Number Placeholder 3"/>
          <p:cNvSpPr>
            <a:spLocks noGrp="1"/>
          </p:cNvSpPr>
          <p:nvPr>
            <p:ph type="sldNum" sz="quarter" idx="10"/>
          </p:nvPr>
        </p:nvSpPr>
        <p:spPr/>
        <p:txBody>
          <a:bodyPr/>
          <a:lstStyle/>
          <a:p>
            <a:fld id="{F1FF0659-18E9-4216-A2F2-59F4058268DC}" type="slidenum">
              <a:rPr lang="en-US" smtClean="0"/>
              <a:t>5</a:t>
            </a:fld>
            <a:endParaRPr lang="en-US"/>
          </a:p>
        </p:txBody>
      </p:sp>
    </p:spTree>
    <p:extLst>
      <p:ext uri="{BB962C8B-B14F-4D97-AF65-F5344CB8AC3E}">
        <p14:creationId xmlns:p14="http://schemas.microsoft.com/office/powerpoint/2010/main" val="322288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a:t>
            </a:r>
            <a:r>
              <a:rPr lang="en-US" baseline="0" dirty="0" smtClean="0"/>
              <a:t> through where in USA Hampton Roads is.  Mid-Atlantic states, south of Washington, DC.</a:t>
            </a:r>
            <a:endParaRPr lang="en-US" dirty="0"/>
          </a:p>
        </p:txBody>
      </p:sp>
      <p:sp>
        <p:nvSpPr>
          <p:cNvPr id="4" name="Slide Number Placeholder 3"/>
          <p:cNvSpPr>
            <a:spLocks noGrp="1"/>
          </p:cNvSpPr>
          <p:nvPr>
            <p:ph type="sldNum" sz="quarter" idx="10"/>
          </p:nvPr>
        </p:nvSpPr>
        <p:spPr/>
        <p:txBody>
          <a:bodyPr/>
          <a:lstStyle/>
          <a:p>
            <a:fld id="{F1FF0659-18E9-4216-A2F2-59F4058268DC}" type="slidenum">
              <a:rPr lang="en-US" smtClean="0"/>
              <a:t>6</a:t>
            </a:fld>
            <a:endParaRPr lang="en-US"/>
          </a:p>
        </p:txBody>
      </p:sp>
    </p:spTree>
    <p:extLst>
      <p:ext uri="{BB962C8B-B14F-4D97-AF65-F5344CB8AC3E}">
        <p14:creationId xmlns:p14="http://schemas.microsoft.com/office/powerpoint/2010/main" val="1063074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Graves and Peterson found in 2005 </a:t>
            </a:r>
            <a:r>
              <a:rPr lang="en-US" baseline="0" dirty="0" smtClean="0"/>
              <a:t> t</a:t>
            </a:r>
            <a:r>
              <a:rPr lang="en-US" dirty="0" smtClean="0"/>
              <a:t>he 4 counties (Newport News, Hampton,</a:t>
            </a:r>
            <a:r>
              <a:rPr lang="en-US" baseline="0" dirty="0" smtClean="0"/>
              <a:t> Norfolk, and Portsmouth</a:t>
            </a:r>
            <a:r>
              <a:rPr lang="en-US" dirty="0" smtClean="0"/>
              <a:t>) in Hampton Roads that house the majority of the military population all ranked among the 10 worst counties in Virginia</a:t>
            </a:r>
          </a:p>
          <a:p>
            <a:endParaRPr lang="en-US" dirty="0"/>
          </a:p>
        </p:txBody>
      </p:sp>
      <p:sp>
        <p:nvSpPr>
          <p:cNvPr id="4" name="Slide Number Placeholder 3"/>
          <p:cNvSpPr>
            <a:spLocks noGrp="1"/>
          </p:cNvSpPr>
          <p:nvPr>
            <p:ph type="sldNum" sz="quarter" idx="10"/>
          </p:nvPr>
        </p:nvSpPr>
        <p:spPr/>
        <p:txBody>
          <a:bodyPr/>
          <a:lstStyle/>
          <a:p>
            <a:fld id="{F1FF0659-18E9-4216-A2F2-59F4058268DC}" type="slidenum">
              <a:rPr lang="en-US" smtClean="0"/>
              <a:t>7</a:t>
            </a:fld>
            <a:endParaRPr lang="en-US"/>
          </a:p>
        </p:txBody>
      </p:sp>
    </p:spTree>
    <p:extLst>
      <p:ext uri="{BB962C8B-B14F-4D97-AF65-F5344CB8AC3E}">
        <p14:creationId xmlns:p14="http://schemas.microsoft.com/office/powerpoint/2010/main" val="1117751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census block and ZIP code?  Businesses</a:t>
            </a:r>
            <a:r>
              <a:rPr lang="en-US" baseline="0" dirty="0" smtClean="0"/>
              <a:t> select locations primarily on ZIP code data.  Census blocks show areas of equal population.</a:t>
            </a:r>
          </a:p>
          <a:p>
            <a:endParaRPr lang="en-US" baseline="0" dirty="0" smtClean="0"/>
          </a:p>
          <a:p>
            <a:r>
              <a:rPr lang="en-US" baseline="0" dirty="0" smtClean="0"/>
              <a:t>Why consider banks:  banks offer alternative to payday lenders.</a:t>
            </a:r>
            <a:endParaRPr lang="en-US" dirty="0"/>
          </a:p>
        </p:txBody>
      </p:sp>
      <p:sp>
        <p:nvSpPr>
          <p:cNvPr id="4" name="Slide Number Placeholder 3"/>
          <p:cNvSpPr>
            <a:spLocks noGrp="1"/>
          </p:cNvSpPr>
          <p:nvPr>
            <p:ph type="sldNum" sz="quarter" idx="10"/>
          </p:nvPr>
        </p:nvSpPr>
        <p:spPr/>
        <p:txBody>
          <a:bodyPr/>
          <a:lstStyle/>
          <a:p>
            <a:fld id="{F1FF0659-18E9-4216-A2F2-59F4058268DC}" type="slidenum">
              <a:rPr lang="en-US" smtClean="0"/>
              <a:t>10</a:t>
            </a:fld>
            <a:endParaRPr lang="en-US"/>
          </a:p>
        </p:txBody>
      </p:sp>
    </p:spTree>
    <p:extLst>
      <p:ext uri="{BB962C8B-B14F-4D97-AF65-F5344CB8AC3E}">
        <p14:creationId xmlns:p14="http://schemas.microsoft.com/office/powerpoint/2010/main" val="3204145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Location</a:t>
            </a:r>
            <a:r>
              <a:rPr lang="en-US" b="0" baseline="0" dirty="0" smtClean="0"/>
              <a:t> Quotient is a ratio that compares a region to a larger reference region according to a characteristic.</a:t>
            </a:r>
            <a:endParaRPr lang="en-US" b="0" dirty="0"/>
          </a:p>
        </p:txBody>
      </p:sp>
      <p:sp>
        <p:nvSpPr>
          <p:cNvPr id="4" name="Slide Number Placeholder 3"/>
          <p:cNvSpPr>
            <a:spLocks noGrp="1"/>
          </p:cNvSpPr>
          <p:nvPr>
            <p:ph type="sldNum" sz="quarter" idx="10"/>
          </p:nvPr>
        </p:nvSpPr>
        <p:spPr/>
        <p:txBody>
          <a:bodyPr/>
          <a:lstStyle/>
          <a:p>
            <a:fld id="{F1FF0659-18E9-4216-A2F2-59F4058268DC}" type="slidenum">
              <a:rPr lang="en-US" smtClean="0"/>
              <a:t>14</a:t>
            </a:fld>
            <a:endParaRPr lang="en-US"/>
          </a:p>
        </p:txBody>
      </p:sp>
    </p:spTree>
    <p:extLst>
      <p:ext uri="{BB962C8B-B14F-4D97-AF65-F5344CB8AC3E}">
        <p14:creationId xmlns:p14="http://schemas.microsoft.com/office/powerpoint/2010/main" val="1864156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681913" cy="2438400"/>
          </a:xfrm>
        </p:spPr>
        <p:txBody>
          <a:bodyPr/>
          <a:lstStyle/>
          <a:p>
            <a:r>
              <a:rPr lang="en-US" dirty="0" smtClean="0"/>
              <a:t>Payday Lenders and the Military:  A Study of Hampton Roads, Virginia</a:t>
            </a:r>
            <a:endParaRPr lang="en-US" dirty="0"/>
          </a:p>
        </p:txBody>
      </p:sp>
      <p:sp>
        <p:nvSpPr>
          <p:cNvPr id="3" name="Subtitle 2"/>
          <p:cNvSpPr>
            <a:spLocks noGrp="1"/>
          </p:cNvSpPr>
          <p:nvPr>
            <p:ph type="subTitle" idx="1"/>
          </p:nvPr>
        </p:nvSpPr>
        <p:spPr>
          <a:xfrm>
            <a:off x="730249" y="3581400"/>
            <a:ext cx="7681913" cy="2743200"/>
          </a:xfrm>
        </p:spPr>
        <p:txBody>
          <a:bodyPr>
            <a:normAutofit lnSpcReduction="10000"/>
          </a:bodyPr>
          <a:lstStyle/>
          <a:p>
            <a:pPr algn="ctr"/>
            <a:r>
              <a:rPr lang="en-US" sz="4000" dirty="0" smtClean="0"/>
              <a:t>Karen J. Hastings</a:t>
            </a:r>
          </a:p>
          <a:p>
            <a:pPr algn="ctr"/>
            <a:endParaRPr lang="en-US" sz="4000" dirty="0" smtClean="0"/>
          </a:p>
          <a:p>
            <a:pPr algn="ctr"/>
            <a:endParaRPr lang="en-US" sz="4000" dirty="0" smtClean="0"/>
          </a:p>
          <a:p>
            <a:r>
              <a:rPr lang="en-US" sz="2800" dirty="0" smtClean="0"/>
              <a:t>Advisor:  Gregory Thomas</a:t>
            </a:r>
          </a:p>
          <a:p>
            <a:r>
              <a:rPr lang="en-US" sz="2800" dirty="0" smtClean="0"/>
              <a:t>Pennsylvania State University</a:t>
            </a:r>
          </a:p>
          <a:p>
            <a:r>
              <a:rPr lang="en-US" sz="2800" dirty="0"/>
              <a:t>GEOG 596A, Fall 2 2015</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411552"/>
            <a:ext cx="8382000" cy="5675400"/>
          </a:xfrm>
        </p:spPr>
        <p:txBody>
          <a:bodyPr/>
          <a:lstStyle/>
          <a:p>
            <a:r>
              <a:rPr lang="en-US" dirty="0" smtClean="0"/>
              <a:t>Compare </a:t>
            </a:r>
            <a:r>
              <a:rPr lang="en-US" dirty="0"/>
              <a:t>Raw Counts </a:t>
            </a:r>
            <a:endParaRPr lang="en-US" dirty="0" smtClean="0"/>
          </a:p>
          <a:p>
            <a:pPr lvl="1"/>
            <a:r>
              <a:rPr lang="en-US" dirty="0" smtClean="0"/>
              <a:t>Compare </a:t>
            </a:r>
            <a:r>
              <a:rPr lang="en-US" dirty="0"/>
              <a:t>historical numbers and current numbers of payday lenders and </a:t>
            </a:r>
            <a:r>
              <a:rPr lang="en-US" dirty="0" smtClean="0"/>
              <a:t>banks</a:t>
            </a:r>
          </a:p>
          <a:p>
            <a:pPr lvl="1"/>
            <a:r>
              <a:rPr lang="en-US" dirty="0" smtClean="0"/>
              <a:t>Accomplished </a:t>
            </a:r>
            <a:r>
              <a:rPr lang="en-US" dirty="0"/>
              <a:t>by census block and ZIP code </a:t>
            </a:r>
            <a:endParaRPr lang="en-US" dirty="0" smtClean="0"/>
          </a:p>
          <a:p>
            <a:pPr lvl="1"/>
            <a:r>
              <a:rPr lang="en-US" dirty="0" smtClean="0"/>
              <a:t>Table </a:t>
            </a:r>
            <a:r>
              <a:rPr lang="en-US" dirty="0"/>
              <a:t>and/or map showing </a:t>
            </a:r>
            <a:r>
              <a:rPr lang="en-US" dirty="0" smtClean="0"/>
              <a:t>trends</a:t>
            </a:r>
          </a:p>
          <a:p>
            <a:pPr lvl="1"/>
            <a:r>
              <a:rPr lang="en-US" dirty="0" smtClean="0"/>
              <a:t>Overlay </a:t>
            </a:r>
            <a:r>
              <a:rPr lang="en-US" dirty="0"/>
              <a:t>3, 6, 9 mile buffers from military installations</a:t>
            </a:r>
          </a:p>
          <a:p>
            <a:pPr lvl="3"/>
            <a:r>
              <a:rPr lang="en-US" dirty="0"/>
              <a:t>Why? Payday lending industry wants locations w/in 3 miles of the populations they serve</a:t>
            </a:r>
          </a:p>
          <a:p>
            <a:pPr lvl="3"/>
            <a:r>
              <a:rPr lang="en-US" dirty="0"/>
              <a:t>Counts of payday lenders, people, and banks in the zones</a:t>
            </a:r>
          </a:p>
          <a:p>
            <a:endParaRPr lang="en-US" dirty="0" smtClean="0"/>
          </a:p>
          <a:p>
            <a:endParaRPr lang="en-US" dirty="0"/>
          </a:p>
        </p:txBody>
      </p:sp>
      <p:sp>
        <p:nvSpPr>
          <p:cNvPr id="4" name="Title 1"/>
          <p:cNvSpPr>
            <a:spLocks noGrp="1"/>
          </p:cNvSpPr>
          <p:nvPr>
            <p:ph type="title"/>
          </p:nvPr>
        </p:nvSpPr>
        <p:spPr/>
        <p:txBody>
          <a:bodyPr/>
          <a:lstStyle/>
          <a:p>
            <a:r>
              <a:rPr lang="en-US" dirty="0"/>
              <a:t>Proposed Methodology:  Phase </a:t>
            </a:r>
            <a:r>
              <a:rPr lang="en-US" dirty="0" smtClean="0"/>
              <a:t>II</a:t>
            </a:r>
            <a:endParaRPr lang="en-US" dirty="0"/>
          </a:p>
        </p:txBody>
      </p:sp>
    </p:spTree>
    <p:extLst>
      <p:ext uri="{BB962C8B-B14F-4D97-AF65-F5344CB8AC3E}">
        <p14:creationId xmlns:p14="http://schemas.microsoft.com/office/powerpoint/2010/main" val="52401192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Phase II:  Complete Hot Spot Analysis</a:t>
            </a:r>
            <a:endParaRPr lang="en-US" dirty="0"/>
          </a:p>
        </p:txBody>
      </p:sp>
      <p:sp>
        <p:nvSpPr>
          <p:cNvPr id="3" name="Text Placeholder 2"/>
          <p:cNvSpPr>
            <a:spLocks noGrp="1"/>
          </p:cNvSpPr>
          <p:nvPr>
            <p:ph type="body" sz="quarter" idx="10"/>
          </p:nvPr>
        </p:nvSpPr>
        <p:spPr>
          <a:xfrm>
            <a:off x="228600" y="1905000"/>
            <a:ext cx="8382000" cy="3939540"/>
          </a:xfrm>
        </p:spPr>
        <p:txBody>
          <a:bodyPr/>
          <a:lstStyle/>
          <a:p>
            <a:r>
              <a:rPr lang="en-US" dirty="0" smtClean="0"/>
              <a:t>Aggregate current point data by census </a:t>
            </a:r>
            <a:r>
              <a:rPr lang="en-US" dirty="0"/>
              <a:t>b</a:t>
            </a:r>
            <a:r>
              <a:rPr lang="en-US" dirty="0" smtClean="0"/>
              <a:t>lock &amp; ZIP code</a:t>
            </a:r>
          </a:p>
          <a:p>
            <a:r>
              <a:rPr lang="en-US" dirty="0" smtClean="0"/>
              <a:t>Will identify statistically significant clusters of high and low values of payday lenders</a:t>
            </a:r>
          </a:p>
          <a:p>
            <a:r>
              <a:rPr lang="en-US" dirty="0" smtClean="0"/>
              <a:t>Overlay 3, 6, 9 mile buffers from military installations</a:t>
            </a:r>
          </a:p>
          <a:p>
            <a:pPr marL="0" indent="0">
              <a:buNone/>
            </a:pPr>
            <a:endParaRPr lang="en-US" dirty="0" smtClean="0"/>
          </a:p>
          <a:p>
            <a:endParaRPr lang="en-US" dirty="0"/>
          </a:p>
        </p:txBody>
      </p:sp>
    </p:spTree>
    <p:extLst>
      <p:ext uri="{BB962C8B-B14F-4D97-AF65-F5344CB8AC3E}">
        <p14:creationId xmlns:p14="http://schemas.microsoft.com/office/powerpoint/2010/main" val="314842113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Phase II:  Complete </a:t>
            </a:r>
            <a:r>
              <a:rPr lang="en-US" dirty="0" err="1" smtClean="0"/>
              <a:t>Anselin</a:t>
            </a:r>
            <a:r>
              <a:rPr lang="en-US" dirty="0" smtClean="0"/>
              <a:t> Local Moran’s I Analysis </a:t>
            </a:r>
            <a:endParaRPr lang="en-US" dirty="0"/>
          </a:p>
        </p:txBody>
      </p:sp>
      <p:sp>
        <p:nvSpPr>
          <p:cNvPr id="3" name="Text Placeholder 2"/>
          <p:cNvSpPr>
            <a:spLocks noGrp="1"/>
          </p:cNvSpPr>
          <p:nvPr>
            <p:ph type="body" sz="quarter" idx="10"/>
          </p:nvPr>
        </p:nvSpPr>
        <p:spPr>
          <a:xfrm>
            <a:off x="304800" y="1916643"/>
            <a:ext cx="8382000" cy="4103158"/>
          </a:xfrm>
        </p:spPr>
        <p:txBody>
          <a:bodyPr/>
          <a:lstStyle/>
          <a:p>
            <a:r>
              <a:rPr lang="en-US" dirty="0"/>
              <a:t>Aggregate current point data by census block &amp; ZIP </a:t>
            </a:r>
            <a:r>
              <a:rPr lang="en-US" dirty="0" smtClean="0"/>
              <a:t>code</a:t>
            </a:r>
          </a:p>
          <a:p>
            <a:r>
              <a:rPr lang="en-US" dirty="0" smtClean="0"/>
              <a:t>Identify any spatial clusters of features with high or low values</a:t>
            </a:r>
          </a:p>
          <a:p>
            <a:r>
              <a:rPr lang="en-US" dirty="0" smtClean="0"/>
              <a:t>Only tool that will identify statistically significant outliers</a:t>
            </a:r>
          </a:p>
          <a:p>
            <a:r>
              <a:rPr lang="en-US" dirty="0"/>
              <a:t>Overlay 3, 6, 9 mile buffers from military installations</a:t>
            </a:r>
          </a:p>
          <a:p>
            <a:pPr marL="0" indent="0">
              <a:buNone/>
            </a:pPr>
            <a:endParaRPr lang="en-US" dirty="0" smtClean="0"/>
          </a:p>
          <a:p>
            <a:endParaRPr lang="en-US" dirty="0"/>
          </a:p>
        </p:txBody>
      </p:sp>
    </p:spTree>
    <p:extLst>
      <p:ext uri="{BB962C8B-B14F-4D97-AF65-F5344CB8AC3E}">
        <p14:creationId xmlns:p14="http://schemas.microsoft.com/office/powerpoint/2010/main" val="93287588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Recreate Graves and Peterson Study</a:t>
            </a:r>
            <a:endParaRPr lang="en-US" dirty="0"/>
          </a:p>
        </p:txBody>
      </p:sp>
      <p:sp>
        <p:nvSpPr>
          <p:cNvPr id="3" name="Text Placeholder 2"/>
          <p:cNvSpPr>
            <a:spLocks noGrp="1"/>
          </p:cNvSpPr>
          <p:nvPr>
            <p:ph type="body" sz="quarter" idx="10"/>
          </p:nvPr>
        </p:nvSpPr>
        <p:spPr>
          <a:xfrm>
            <a:off x="381000" y="1411552"/>
            <a:ext cx="8382000" cy="6334042"/>
          </a:xfrm>
        </p:spPr>
        <p:txBody>
          <a:bodyPr/>
          <a:lstStyle/>
          <a:p>
            <a:r>
              <a:rPr lang="en-US" dirty="0" smtClean="0"/>
              <a:t>Calculate Statewide Average of Payday Lenders Per 100K people</a:t>
            </a:r>
          </a:p>
          <a:p>
            <a:pPr lvl="1"/>
            <a:r>
              <a:rPr lang="en-US" dirty="0"/>
              <a:t>Enables </a:t>
            </a:r>
            <a:r>
              <a:rPr lang="en-US" dirty="0" smtClean="0"/>
              <a:t>prediction </a:t>
            </a:r>
            <a:r>
              <a:rPr lang="en-US" dirty="0"/>
              <a:t>of payday lenders per unit </a:t>
            </a:r>
            <a:r>
              <a:rPr lang="en-US" dirty="0" smtClean="0"/>
              <a:t>(county or </a:t>
            </a:r>
            <a:r>
              <a:rPr lang="en-US" dirty="0"/>
              <a:t>ZIP code)</a:t>
            </a:r>
          </a:p>
          <a:p>
            <a:pPr lvl="1"/>
            <a:r>
              <a:rPr lang="en-US" dirty="0"/>
              <a:t>Allows comparison of predicted numbers vs. actual numbers in any given </a:t>
            </a:r>
            <a:r>
              <a:rPr lang="en-US" dirty="0" smtClean="0"/>
              <a:t>area</a:t>
            </a:r>
            <a:endParaRPr lang="en-US" dirty="0"/>
          </a:p>
          <a:p>
            <a:r>
              <a:rPr lang="en-US" dirty="0" smtClean="0"/>
              <a:t>Data presented by ZIP </a:t>
            </a:r>
            <a:r>
              <a:rPr lang="en-US" dirty="0"/>
              <a:t>Codes and </a:t>
            </a:r>
            <a:r>
              <a:rPr lang="en-US" dirty="0" smtClean="0"/>
              <a:t>Counties</a:t>
            </a:r>
          </a:p>
          <a:p>
            <a:pPr lvl="1"/>
            <a:r>
              <a:rPr lang="en-US" dirty="0" smtClean="0"/>
              <a:t>Rank Payday Lenders</a:t>
            </a:r>
          </a:p>
          <a:p>
            <a:pPr lvl="1"/>
            <a:r>
              <a:rPr lang="en-US" dirty="0" smtClean="0"/>
              <a:t>Rank Payday Lenders Per Capita</a:t>
            </a:r>
          </a:p>
          <a:p>
            <a:endParaRPr lang="en-US" dirty="0" smtClean="0"/>
          </a:p>
          <a:p>
            <a:pPr marL="0" indent="0">
              <a:buNone/>
            </a:pPr>
            <a:endParaRPr lang="en-US" dirty="0" smtClean="0"/>
          </a:p>
          <a:p>
            <a:pPr marL="517525" lvl="1"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420793365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Recreate Graves and Peterson Study</a:t>
            </a:r>
          </a:p>
        </p:txBody>
      </p:sp>
      <mc:AlternateContent xmlns:mc="http://schemas.openxmlformats.org/markup-compatibility/2006" xmlns:a14="http://schemas.microsoft.com/office/drawing/2010/main">
        <mc:Choice Requires="a14">
          <p:sp>
            <p:nvSpPr>
              <p:cNvPr id="4" name="Text Placeholder 2"/>
              <p:cNvSpPr>
                <a:spLocks noGrp="1"/>
              </p:cNvSpPr>
              <p:nvPr>
                <p:ph type="body" sz="quarter" idx="10"/>
              </p:nvPr>
            </p:nvSpPr>
            <p:spPr>
              <a:xfrm>
                <a:off x="381000" y="1411552"/>
                <a:ext cx="8382000" cy="5327356"/>
              </a:xfrm>
            </p:spPr>
            <p:txBody>
              <a:bodyPr/>
              <a:lstStyle/>
              <a:p>
                <a:r>
                  <a:rPr lang="en-US" dirty="0" smtClean="0"/>
                  <a:t>Calculate Location Quotient</a:t>
                </a:r>
              </a:p>
              <a:p>
                <a:pPr marL="914400" lvl="2" indent="0">
                  <a:buNone/>
                </a:pPr>
                <a:r>
                  <a:rPr lang="en-US" dirty="0"/>
                  <a:t>	</a:t>
                </a:r>
              </a:p>
              <a:p>
                <a:pPr marL="0" indent="0">
                  <a:buNone/>
                </a:pPr>
                <a:r>
                  <a:rPr lang="en-US" dirty="0" smtClean="0"/>
                  <a:t>	ZIP Code </a:t>
                </a:r>
                <a14:m>
                  <m:oMath xmlns:m="http://schemas.openxmlformats.org/officeDocument/2006/math">
                    <m:r>
                      <a:rPr lang="en-US" i="1">
                        <a:latin typeface="Cambria Math" panose="02040503050406030204" pitchFamily="18" charset="0"/>
                      </a:rPr>
                      <m:t>𝐿𝑄</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𝑋</m:t>
                            </m:r>
                          </m:num>
                          <m:den>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𝑌</m:t>
                                </m:r>
                              </m:e>
                            </m:d>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100}</m:t>
                            </m:r>
                          </m:den>
                        </m:f>
                      </m:e>
                    </m:d>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oMath>
                </a14:m>
                <a:endParaRPr lang="en-US" dirty="0"/>
              </a:p>
              <a:p>
                <a:pPr marL="0" indent="0">
                  <a:buNone/>
                </a:pPr>
                <a:endParaRPr lang="en-US" dirty="0" smtClean="0"/>
              </a:p>
              <a:p>
                <a:pPr marL="0" indent="0">
                  <a:buNone/>
                </a:pPr>
                <a:r>
                  <a:rPr lang="en-US" dirty="0" smtClean="0"/>
                  <a:t> 	County</a:t>
                </a:r>
                <a:r>
                  <a:rPr lang="en-US" i="1" dirty="0" smtClean="0"/>
                  <a:t> </a:t>
                </a:r>
                <a14:m>
                  <m:oMath xmlns:m="http://schemas.openxmlformats.org/officeDocument/2006/math">
                    <m:r>
                      <a:rPr lang="en-US" i="1">
                        <a:latin typeface="Cambria Math" panose="02040503050406030204" pitchFamily="18" charset="0"/>
                      </a:rPr>
                      <m:t>𝐿𝑄</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𝑋</m:t>
                            </m:r>
                          </m:num>
                          <m:den>
                            <m:r>
                              <a:rPr lang="en-US" b="0" i="1" smtClean="0">
                                <a:latin typeface="Cambria Math" panose="02040503050406030204" pitchFamily="18" charset="0"/>
                              </a:rPr>
                              <m:t>𝑌</m:t>
                            </m:r>
                            <m:r>
                              <a:rPr lang="en-US" i="1">
                                <a:latin typeface="Cambria Math" panose="02040503050406030204" pitchFamily="18" charset="0"/>
                              </a:rPr>
                              <m:t> </m:t>
                            </m:r>
                          </m:den>
                        </m:f>
                      </m:e>
                    </m:d>
                    <m:r>
                      <a:rPr lang="en-US" b="0" i="1" smtClean="0">
                        <a:latin typeface="Cambria Math" panose="02040503050406030204" pitchFamily="18" charset="0"/>
                      </a:rPr>
                      <m:t>𝑥</m:t>
                    </m:r>
                    <m:r>
                      <a:rPr lang="en-US" b="0" i="1" smtClean="0">
                        <a:latin typeface="Cambria Math" panose="02040503050406030204" pitchFamily="18" charset="0"/>
                      </a:rPr>
                      <m:t> 100</m:t>
                    </m:r>
                  </m:oMath>
                </a14:m>
                <a:endParaRPr lang="en-US" dirty="0"/>
              </a:p>
              <a:p>
                <a:pPr marL="0" indent="0">
                  <a:buNone/>
                </a:pPr>
                <a:endParaRPr lang="en-US" dirty="0"/>
              </a:p>
              <a:p>
                <a:pPr marL="0" indent="0" algn="ctr">
                  <a:buNone/>
                </a:pPr>
                <a:r>
                  <a:rPr lang="en-US" sz="2000" dirty="0"/>
                  <a:t>LQ= Location Quotient, X and Y = Banks and Payday Lenders</a:t>
                </a:r>
              </a:p>
              <a:p>
                <a:pPr marL="0" indent="0">
                  <a:buNone/>
                </a:pPr>
                <a:r>
                  <a:rPr lang="en-US" dirty="0" smtClean="0"/>
                  <a:t>* </a:t>
                </a:r>
                <a:r>
                  <a:rPr lang="en-US" sz="2000" dirty="0" smtClean="0"/>
                  <a:t>Not standard LQ formula but ones developed by Graves and Peterson</a:t>
                </a:r>
                <a:endParaRPr lang="en-US" sz="2400" dirty="0" smtClean="0"/>
              </a:p>
              <a:p>
                <a:pPr marL="0" indent="0">
                  <a:buNone/>
                </a:pPr>
                <a:endParaRPr lang="en-US" dirty="0" smtClean="0"/>
              </a:p>
            </p:txBody>
          </p:sp>
        </mc:Choice>
        <mc:Fallback xmlns="">
          <p:sp>
            <p:nvSpPr>
              <p:cNvPr id="4" name="Text Placeholder 2"/>
              <p:cNvSpPr>
                <a:spLocks noGrp="1" noRot="1" noChangeAspect="1" noMove="1" noResize="1" noEditPoints="1" noAdjustHandles="1" noChangeArrowheads="1" noChangeShapeType="1" noTextEdit="1"/>
              </p:cNvSpPr>
              <p:nvPr>
                <p:ph type="body" sz="quarter" idx="10"/>
              </p:nvPr>
            </p:nvSpPr>
            <p:spPr>
              <a:xfrm>
                <a:off x="381000" y="1411552"/>
                <a:ext cx="8382000" cy="5327356"/>
              </a:xfrm>
              <a:blipFill rotWithShape="0">
                <a:blip r:embed="rId3"/>
                <a:stretch>
                  <a:fillRect l="-2982" t="-3322"/>
                </a:stretch>
              </a:blipFill>
            </p:spPr>
            <p:txBody>
              <a:bodyPr/>
              <a:lstStyle/>
              <a:p>
                <a:r>
                  <a:rPr lang="en-US">
                    <a:noFill/>
                  </a:rPr>
                  <a:t> </a:t>
                </a:r>
              </a:p>
            </p:txBody>
          </p:sp>
        </mc:Fallback>
      </mc:AlternateContent>
    </p:spTree>
    <p:extLst>
      <p:ext uri="{BB962C8B-B14F-4D97-AF65-F5344CB8AC3E}">
        <p14:creationId xmlns:p14="http://schemas.microsoft.com/office/powerpoint/2010/main" val="248177758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Recreate Graves and Peterson Study</a:t>
            </a:r>
          </a:p>
        </p:txBody>
      </p:sp>
      <p:sp>
        <p:nvSpPr>
          <p:cNvPr id="3" name="Text Placeholder 2"/>
          <p:cNvSpPr>
            <a:spLocks noGrp="1"/>
          </p:cNvSpPr>
          <p:nvPr>
            <p:ph type="body" sz="quarter" idx="10"/>
          </p:nvPr>
        </p:nvSpPr>
        <p:spPr>
          <a:xfrm>
            <a:off x="381000" y="1411552"/>
            <a:ext cx="8382000" cy="4081117"/>
          </a:xfrm>
        </p:spPr>
        <p:txBody>
          <a:bodyPr/>
          <a:lstStyle/>
          <a:p>
            <a:r>
              <a:rPr lang="en-US" dirty="0" smtClean="0"/>
              <a:t>Calculate Composite Index</a:t>
            </a:r>
          </a:p>
          <a:p>
            <a:pPr lvl="1"/>
            <a:r>
              <a:rPr lang="en-US" dirty="0" smtClean="0"/>
              <a:t>Average </a:t>
            </a:r>
            <a:r>
              <a:rPr lang="en-US" dirty="0"/>
              <a:t>of Rank of Payday Lenders, Payday Lenders </a:t>
            </a:r>
            <a:r>
              <a:rPr lang="en-US" dirty="0" smtClean="0"/>
              <a:t>per Capita Rank, </a:t>
            </a:r>
            <a:r>
              <a:rPr lang="en-US" dirty="0"/>
              <a:t>and Location Quotient for each county and ZIP </a:t>
            </a:r>
            <a:r>
              <a:rPr lang="en-US" dirty="0" smtClean="0"/>
              <a:t>code</a:t>
            </a:r>
          </a:p>
          <a:p>
            <a:pPr lvl="1"/>
            <a:r>
              <a:rPr lang="en-US" dirty="0" smtClean="0"/>
              <a:t>This creates a method for showing proximity of payday lenders to bases with a single number</a:t>
            </a:r>
          </a:p>
          <a:p>
            <a:r>
              <a:rPr lang="en-US" dirty="0"/>
              <a:t>Create 3, 6, 9 mile buffer zones around military installations</a:t>
            </a:r>
          </a:p>
          <a:p>
            <a:r>
              <a:rPr lang="en-US" dirty="0" smtClean="0"/>
              <a:t>Rank &amp; Present results by County and ZIP code</a:t>
            </a:r>
          </a:p>
        </p:txBody>
      </p:sp>
    </p:spTree>
    <p:extLst>
      <p:ext uri="{BB962C8B-B14F-4D97-AF65-F5344CB8AC3E}">
        <p14:creationId xmlns:p14="http://schemas.microsoft.com/office/powerpoint/2010/main" val="26302085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Graves &amp; Peterson Virginia Results </a:t>
            </a:r>
            <a:endParaRPr lang="en-US" dirty="0"/>
          </a:p>
        </p:txBody>
      </p:sp>
      <p:pic>
        <p:nvPicPr>
          <p:cNvPr id="4" name="Picture 3"/>
          <p:cNvPicPr/>
          <p:nvPr/>
        </p:nvPicPr>
        <p:blipFill rotWithShape="1">
          <a:blip r:embed="rId2"/>
          <a:srcRect l="23724" t="20856" r="16228" b="9676"/>
          <a:stretch/>
        </p:blipFill>
        <p:spPr bwMode="auto">
          <a:xfrm>
            <a:off x="409755" y="762000"/>
            <a:ext cx="8353245" cy="6019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859197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III and Anticipated Results</a:t>
            </a:r>
            <a:endParaRPr lang="en-US" dirty="0"/>
          </a:p>
        </p:txBody>
      </p:sp>
      <p:sp>
        <p:nvSpPr>
          <p:cNvPr id="3" name="Text Placeholder 2"/>
          <p:cNvSpPr>
            <a:spLocks noGrp="1"/>
          </p:cNvSpPr>
          <p:nvPr>
            <p:ph type="body" sz="quarter" idx="10"/>
          </p:nvPr>
        </p:nvSpPr>
        <p:spPr>
          <a:xfrm>
            <a:off x="381000" y="1411552"/>
            <a:ext cx="8382000" cy="3422475"/>
          </a:xfrm>
        </p:spPr>
        <p:txBody>
          <a:bodyPr/>
          <a:lstStyle/>
          <a:p>
            <a:r>
              <a:rPr lang="en-US" dirty="0" smtClean="0"/>
              <a:t>Compile results</a:t>
            </a:r>
          </a:p>
          <a:p>
            <a:r>
              <a:rPr lang="en-US" dirty="0" smtClean="0"/>
              <a:t>Finish Report and Visual Aids</a:t>
            </a:r>
          </a:p>
          <a:p>
            <a:r>
              <a:rPr lang="en-US" dirty="0" smtClean="0"/>
              <a:t>Anticipated Results</a:t>
            </a:r>
          </a:p>
          <a:p>
            <a:pPr lvl="1"/>
            <a:r>
              <a:rPr lang="en-US" dirty="0"/>
              <a:t>Reduction In Payday Lenders</a:t>
            </a:r>
          </a:p>
          <a:p>
            <a:pPr lvl="1"/>
            <a:r>
              <a:rPr lang="en-US" dirty="0"/>
              <a:t>Move away from Military Installations</a:t>
            </a:r>
          </a:p>
          <a:p>
            <a:pPr lvl="1"/>
            <a:r>
              <a:rPr lang="en-US" dirty="0"/>
              <a:t>Banks will have remained stable</a:t>
            </a:r>
          </a:p>
          <a:p>
            <a:pPr lvl="1"/>
            <a:endParaRPr lang="en-US" dirty="0" smtClean="0"/>
          </a:p>
        </p:txBody>
      </p:sp>
    </p:spTree>
    <p:extLst>
      <p:ext uri="{BB962C8B-B14F-4D97-AF65-F5344CB8AC3E}">
        <p14:creationId xmlns:p14="http://schemas.microsoft.com/office/powerpoint/2010/main" val="159638375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 and Presentation</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274164156"/>
              </p:ext>
            </p:extLst>
          </p:nvPr>
        </p:nvGraphicFramePr>
        <p:xfrm>
          <a:off x="266700" y="1524000"/>
          <a:ext cx="8610600" cy="1854200"/>
        </p:xfrm>
        <a:graphic>
          <a:graphicData uri="http://schemas.openxmlformats.org/drawingml/2006/table">
            <a:tbl>
              <a:tblPr firstRow="1" bandRow="1">
                <a:tableStyleId>{5C22544A-7EE6-4342-B048-85BDC9FD1C3A}</a:tableStyleId>
              </a:tblPr>
              <a:tblGrid>
                <a:gridCol w="861060"/>
                <a:gridCol w="861060"/>
                <a:gridCol w="861060"/>
                <a:gridCol w="861060"/>
                <a:gridCol w="861060"/>
                <a:gridCol w="861060"/>
                <a:gridCol w="861060"/>
                <a:gridCol w="861060"/>
                <a:gridCol w="861060"/>
                <a:gridCol w="861060"/>
              </a:tblGrid>
              <a:tr h="370840">
                <a:tc>
                  <a:txBody>
                    <a:bodyPr/>
                    <a:lstStyle/>
                    <a:p>
                      <a:r>
                        <a:rPr lang="en-US" dirty="0" smtClean="0"/>
                        <a:t>Jan</a:t>
                      </a:r>
                      <a:endParaRPr lang="en-US" dirty="0"/>
                    </a:p>
                  </a:txBody>
                  <a:tcPr/>
                </a:tc>
                <a:tc>
                  <a:txBody>
                    <a:bodyPr/>
                    <a:lstStyle/>
                    <a:p>
                      <a:r>
                        <a:rPr lang="en-US" dirty="0" smtClean="0"/>
                        <a:t>Feb</a:t>
                      </a:r>
                      <a:endParaRPr lang="en-US" dirty="0"/>
                    </a:p>
                  </a:txBody>
                  <a:tcPr/>
                </a:tc>
                <a:tc>
                  <a:txBody>
                    <a:bodyPr/>
                    <a:lstStyle/>
                    <a:p>
                      <a:r>
                        <a:rPr lang="en-US" dirty="0" smtClean="0"/>
                        <a:t>Mar</a:t>
                      </a:r>
                      <a:endParaRPr lang="en-US" dirty="0"/>
                    </a:p>
                  </a:txBody>
                  <a:tcPr/>
                </a:tc>
                <a:tc>
                  <a:txBody>
                    <a:bodyPr/>
                    <a:lstStyle/>
                    <a:p>
                      <a:r>
                        <a:rPr lang="en-US" dirty="0" smtClean="0"/>
                        <a:t>Apr</a:t>
                      </a:r>
                      <a:endParaRPr lang="en-US" dirty="0"/>
                    </a:p>
                  </a:txBody>
                  <a:tcPr/>
                </a:tc>
                <a:tc>
                  <a:txBody>
                    <a:bodyPr/>
                    <a:lstStyle/>
                    <a:p>
                      <a:r>
                        <a:rPr lang="en-US" dirty="0" smtClean="0"/>
                        <a:t>May</a:t>
                      </a:r>
                      <a:endParaRPr lang="en-US" dirty="0"/>
                    </a:p>
                  </a:txBody>
                  <a:tcPr/>
                </a:tc>
                <a:tc>
                  <a:txBody>
                    <a:bodyPr/>
                    <a:lstStyle/>
                    <a:p>
                      <a:r>
                        <a:rPr lang="en-US" dirty="0" smtClean="0"/>
                        <a:t>Jun</a:t>
                      </a:r>
                      <a:endParaRPr lang="en-US" dirty="0"/>
                    </a:p>
                  </a:txBody>
                  <a:tcPr/>
                </a:tc>
                <a:tc>
                  <a:txBody>
                    <a:bodyPr/>
                    <a:lstStyle/>
                    <a:p>
                      <a:r>
                        <a:rPr lang="en-US" dirty="0" smtClean="0"/>
                        <a:t>Jul</a:t>
                      </a:r>
                      <a:endParaRPr lang="en-US" dirty="0"/>
                    </a:p>
                  </a:txBody>
                  <a:tcPr/>
                </a:tc>
                <a:tc>
                  <a:txBody>
                    <a:bodyPr/>
                    <a:lstStyle/>
                    <a:p>
                      <a:r>
                        <a:rPr lang="en-US" dirty="0" smtClean="0"/>
                        <a:t>Aug</a:t>
                      </a:r>
                      <a:endParaRPr lang="en-US" dirty="0"/>
                    </a:p>
                  </a:txBody>
                  <a:tcPr/>
                </a:tc>
                <a:tc>
                  <a:txBody>
                    <a:bodyPr/>
                    <a:lstStyle/>
                    <a:p>
                      <a:r>
                        <a:rPr lang="en-US" dirty="0" smtClean="0"/>
                        <a:t>Sep</a:t>
                      </a:r>
                      <a:endParaRPr lang="en-US" dirty="0"/>
                    </a:p>
                  </a:txBody>
                  <a:tcPr/>
                </a:tc>
                <a:tc>
                  <a:txBody>
                    <a:bodyPr/>
                    <a:lstStyle/>
                    <a:p>
                      <a:r>
                        <a:rPr lang="en-US" dirty="0" smtClean="0"/>
                        <a:t>Oct</a:t>
                      </a:r>
                      <a:endParaRPr lang="en-US" dirty="0"/>
                    </a:p>
                  </a:txBody>
                  <a:tcPr/>
                </a:tc>
              </a:tr>
              <a:tr h="370840">
                <a:tc gridSpan="3">
                  <a:txBody>
                    <a:bodyPr/>
                    <a:lstStyle/>
                    <a:p>
                      <a:pPr algn="ctr"/>
                      <a:r>
                        <a:rPr lang="en-US" dirty="0" smtClean="0"/>
                        <a:t>Phase I</a:t>
                      </a:r>
                      <a:endParaRPr lang="en-US" dirty="0"/>
                    </a:p>
                  </a:txBody>
                  <a:tcPr>
                    <a:solidFill>
                      <a:schemeClr val="tx2">
                        <a:lumMod val="75000"/>
                      </a:schemeClr>
                    </a:solidFill>
                  </a:tcPr>
                </a:tc>
                <a:tc hMerge="1">
                  <a:txBody>
                    <a:bodyPr/>
                    <a:lstStyle/>
                    <a:p>
                      <a:endParaRPr lang="en-US" dirty="0"/>
                    </a:p>
                  </a:txBody>
                  <a:tcPr/>
                </a:tc>
                <a:tc hMerge="1">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a:p>
                  </a:txBody>
                  <a:tcPr/>
                </a:tc>
                <a:tc gridSpan="3">
                  <a:txBody>
                    <a:bodyPr/>
                    <a:lstStyle/>
                    <a:p>
                      <a:pPr algn="ctr"/>
                      <a:r>
                        <a:rPr lang="en-US" dirty="0" smtClean="0"/>
                        <a:t>Phase</a:t>
                      </a:r>
                      <a:r>
                        <a:rPr lang="en-US" baseline="0" dirty="0" smtClean="0"/>
                        <a:t> II</a:t>
                      </a:r>
                      <a:endParaRPr lang="en-US" dirty="0"/>
                    </a:p>
                  </a:txBody>
                  <a:tcPr>
                    <a:solidFill>
                      <a:schemeClr val="tx2">
                        <a:lumMod val="75000"/>
                      </a:schemeClr>
                    </a:solidFill>
                  </a:tcPr>
                </a:tc>
                <a:tc hMerge="1">
                  <a:txBody>
                    <a:bodyPr/>
                    <a:lstStyle/>
                    <a:p>
                      <a:endParaRPr lang="en-US" dirty="0"/>
                    </a:p>
                  </a:txBody>
                  <a:tcPr/>
                </a:tc>
                <a:tc hMerge="1">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gridSpan="2">
                  <a:txBody>
                    <a:bodyPr/>
                    <a:lstStyle/>
                    <a:p>
                      <a:pPr algn="ctr"/>
                      <a:r>
                        <a:rPr lang="en-US" dirty="0" smtClean="0"/>
                        <a:t>Phase</a:t>
                      </a:r>
                      <a:r>
                        <a:rPr lang="en-US" baseline="0" dirty="0" smtClean="0"/>
                        <a:t> III</a:t>
                      </a:r>
                      <a:endParaRPr lang="en-US" dirty="0"/>
                    </a:p>
                  </a:txBody>
                  <a:tcPr>
                    <a:solidFill>
                      <a:schemeClr val="tx2">
                        <a:lumMod val="75000"/>
                      </a:schemeClr>
                    </a:solidFill>
                  </a:tcPr>
                </a:tc>
                <a:tc hMerge="1">
                  <a:txBody>
                    <a:bodyPr/>
                    <a:lstStyle/>
                    <a:p>
                      <a:endParaRPr lang="en-US" dirty="0"/>
                    </a:p>
                  </a:txBody>
                  <a:tcPr/>
                </a:tc>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gridSpan="2">
                  <a:txBody>
                    <a:bodyPr/>
                    <a:lstStyle/>
                    <a:p>
                      <a:pPr algn="ctr"/>
                      <a:r>
                        <a:rPr lang="en-US" dirty="0" smtClean="0"/>
                        <a:t>Present</a:t>
                      </a:r>
                      <a:endParaRPr lang="en-US" dirty="0"/>
                    </a:p>
                  </a:txBody>
                  <a:tcPr>
                    <a:solidFill>
                      <a:schemeClr val="tx2">
                        <a:lumMod val="75000"/>
                      </a:schemeClr>
                    </a:solidFill>
                  </a:tcPr>
                </a:tc>
                <a:tc hMerge="1">
                  <a:txBody>
                    <a:bodyPr/>
                    <a:lstStyle/>
                    <a:p>
                      <a:endParaRPr lang="en-US" dirty="0"/>
                    </a:p>
                  </a:txBody>
                  <a:tcPr/>
                </a:tc>
              </a:tr>
            </a:tbl>
          </a:graphicData>
        </a:graphic>
      </p:graphicFrame>
      <p:sp>
        <p:nvSpPr>
          <p:cNvPr id="9" name="Text Placeholder 2"/>
          <p:cNvSpPr>
            <a:spLocks noGrp="1"/>
          </p:cNvSpPr>
          <p:nvPr>
            <p:ph type="body" sz="quarter" idx="10"/>
          </p:nvPr>
        </p:nvSpPr>
        <p:spPr>
          <a:xfrm>
            <a:off x="303362" y="3724460"/>
            <a:ext cx="8382000" cy="1458861"/>
          </a:xfrm>
        </p:spPr>
        <p:txBody>
          <a:bodyPr/>
          <a:lstStyle/>
          <a:p>
            <a:r>
              <a:rPr lang="en-US" dirty="0" smtClean="0"/>
              <a:t>Virginia GIS Conference</a:t>
            </a:r>
          </a:p>
          <a:p>
            <a:r>
              <a:rPr lang="en-US" dirty="0" smtClean="0"/>
              <a:t>Backup Conference </a:t>
            </a:r>
          </a:p>
          <a:p>
            <a:pPr lvl="1"/>
            <a:r>
              <a:rPr lang="en-US" dirty="0" smtClean="0"/>
              <a:t>ESRI 2017</a:t>
            </a:r>
          </a:p>
        </p:txBody>
      </p:sp>
    </p:spTree>
    <p:extLst>
      <p:ext uri="{BB962C8B-B14F-4D97-AF65-F5344CB8AC3E}">
        <p14:creationId xmlns:p14="http://schemas.microsoft.com/office/powerpoint/2010/main" val="221879866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82000" cy="664797"/>
          </a:xfrm>
        </p:spPr>
        <p:txBody>
          <a:bodyPr/>
          <a:lstStyle/>
          <a:p>
            <a:r>
              <a:rPr lang="en-US" dirty="0" smtClean="0"/>
              <a:t>Sources</a:t>
            </a:r>
            <a:endParaRPr lang="en-US" dirty="0"/>
          </a:p>
        </p:txBody>
      </p:sp>
      <p:sp>
        <p:nvSpPr>
          <p:cNvPr id="3" name="Rectangle 2"/>
          <p:cNvSpPr/>
          <p:nvPr/>
        </p:nvSpPr>
        <p:spPr>
          <a:xfrm>
            <a:off x="228600" y="990600"/>
            <a:ext cx="8604738" cy="4691862"/>
          </a:xfrm>
          <a:prstGeom prst="rect">
            <a:avLst/>
          </a:prstGeom>
        </p:spPr>
        <p:txBody>
          <a:bodyPr wrap="square">
            <a:spAutoFit/>
          </a:bodyPr>
          <a:lstStyle/>
          <a:p>
            <a:pPr algn="just">
              <a:lnSpc>
                <a:spcPct val="115000"/>
              </a:lnSpc>
              <a:spcAft>
                <a:spcPts val="100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10 VAC-200. “Payday Lending (Final </a:t>
            </a:r>
            <a:r>
              <a:rPr lang="en-US" sz="1400" dirty="0" smtClean="0">
                <a:latin typeface="Calibri" panose="020F0502020204030204" pitchFamily="34" charset="0"/>
                <a:ea typeface="Times New Roman" panose="02020603050405020304" pitchFamily="18" charset="0"/>
                <a:cs typeface="Times New Roman" panose="02020603050405020304" pitchFamily="18" charset="0"/>
              </a:rPr>
              <a:t>Regulation)”.  </a:t>
            </a:r>
            <a:r>
              <a:rPr lang="en-US" sz="1400" i="1" dirty="0">
                <a:latin typeface="Calibri" panose="020F0502020204030204" pitchFamily="34" charset="0"/>
                <a:ea typeface="Times New Roman" panose="02020603050405020304" pitchFamily="18" charset="0"/>
                <a:cs typeface="Times New Roman" panose="02020603050405020304" pitchFamily="18" charset="0"/>
              </a:rPr>
              <a:t>The Virginia Register</a:t>
            </a:r>
            <a:r>
              <a:rPr lang="en-US" sz="1400" dirty="0">
                <a:latin typeface="Calibri" panose="020F0502020204030204" pitchFamily="34" charset="0"/>
                <a:ea typeface="Times New Roman" panose="02020603050405020304" pitchFamily="18" charset="0"/>
                <a:cs typeface="Times New Roman" panose="02020603050405020304" pitchFamily="18" charset="0"/>
              </a:rPr>
              <a:t>, 1 June 2012.  Web.  15 November 2015.</a:t>
            </a:r>
          </a:p>
          <a:p>
            <a:pPr algn="just">
              <a:lnSpc>
                <a:spcPct val="115000"/>
              </a:lnSpc>
              <a:spcAft>
                <a:spcPts val="100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ArcGIS Online.  “USA Counties”.  </a:t>
            </a:r>
            <a:r>
              <a:rPr lang="en-US" sz="1400" dirty="0" err="1">
                <a:latin typeface="Calibri" panose="020F0502020204030204" pitchFamily="34" charset="0"/>
                <a:ea typeface="Times New Roman" panose="02020603050405020304" pitchFamily="18" charset="0"/>
                <a:cs typeface="Times New Roman" panose="02020603050405020304" pitchFamily="18" charset="0"/>
              </a:rPr>
              <a:t>Esri</a:t>
            </a:r>
            <a:r>
              <a:rPr lang="en-US" sz="1400" dirty="0">
                <a:latin typeface="Calibri" panose="020F0502020204030204" pitchFamily="34" charset="0"/>
                <a:ea typeface="Times New Roman" panose="02020603050405020304" pitchFamily="18" charset="0"/>
                <a:cs typeface="Times New Roman" panose="02020603050405020304" pitchFamily="18" charset="0"/>
              </a:rPr>
              <a:t>, TomTom, U.S. Department of Commerce, U.S. Census Bureau. 28 November 2015.</a:t>
            </a:r>
          </a:p>
          <a:p>
            <a:pPr algn="just">
              <a:lnSpc>
                <a:spcPct val="115000"/>
              </a:lnSpc>
              <a:spcAft>
                <a:spcPts val="100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ArcGIS Online.  “World Ocean Base”.   </a:t>
            </a:r>
            <a:r>
              <a:rPr lang="en-US" sz="1400" dirty="0" err="1">
                <a:latin typeface="Calibri" panose="020F0502020204030204" pitchFamily="34" charset="0"/>
                <a:ea typeface="Times New Roman" panose="02020603050405020304" pitchFamily="18" charset="0"/>
                <a:cs typeface="Times New Roman" panose="02020603050405020304" pitchFamily="18" charset="0"/>
              </a:rPr>
              <a:t>Esri</a:t>
            </a:r>
            <a:r>
              <a:rPr lang="en-US" sz="1400" dirty="0">
                <a:latin typeface="Calibri" panose="020F0502020204030204" pitchFamily="34" charset="0"/>
                <a:ea typeface="Times New Roman" panose="02020603050405020304" pitchFamily="18" charset="0"/>
                <a:cs typeface="Times New Roman" panose="02020603050405020304" pitchFamily="18" charset="0"/>
              </a:rPr>
              <a:t>, GEBCO, NOAA, </a:t>
            </a:r>
            <a:r>
              <a:rPr lang="en-US" sz="1400" dirty="0" err="1">
                <a:latin typeface="Calibri" panose="020F0502020204030204" pitchFamily="34" charset="0"/>
                <a:ea typeface="Times New Roman" panose="02020603050405020304" pitchFamily="18" charset="0"/>
                <a:cs typeface="Times New Roman" panose="02020603050405020304" pitchFamily="18" charset="0"/>
              </a:rPr>
              <a:t>DeLorme</a:t>
            </a:r>
            <a:r>
              <a:rPr lang="en-US" sz="1400" dirty="0">
                <a:latin typeface="Calibri" panose="020F0502020204030204" pitchFamily="34" charset="0"/>
                <a:ea typeface="Times New Roman" panose="02020603050405020304" pitchFamily="18" charset="0"/>
                <a:cs typeface="Times New Roman" panose="02020603050405020304" pitchFamily="18" charset="0"/>
              </a:rPr>
              <a:t>, HERE and other contributors.  28 November 2015.</a:t>
            </a:r>
          </a:p>
          <a:p>
            <a:pPr algn="just">
              <a:lnSpc>
                <a:spcPct val="115000"/>
              </a:lnSpc>
              <a:spcAft>
                <a:spcPts val="1000"/>
              </a:spcAft>
            </a:pPr>
            <a:r>
              <a:rPr lang="en-US" sz="1400" dirty="0" smtClean="0">
                <a:latin typeface="Calibri" panose="020F0502020204030204" pitchFamily="34" charset="0"/>
                <a:ea typeface="Times New Roman" panose="02020603050405020304" pitchFamily="18" charset="0"/>
                <a:cs typeface="Times New Roman" panose="02020603050405020304" pitchFamily="18" charset="0"/>
              </a:rPr>
              <a:t>“</a:t>
            </a:r>
            <a:r>
              <a:rPr lang="en-US" sz="1400" dirty="0">
                <a:latin typeface="Calibri" panose="020F0502020204030204" pitchFamily="34" charset="0"/>
                <a:ea typeface="Times New Roman" panose="02020603050405020304" pitchFamily="18" charset="0"/>
                <a:cs typeface="Times New Roman" panose="02020603050405020304" pitchFamily="18" charset="0"/>
              </a:rPr>
              <a:t>Department of Defense Issues Final Military Lending Act Rule”.   </a:t>
            </a:r>
            <a:r>
              <a:rPr lang="en-US" sz="1400" i="1" dirty="0">
                <a:latin typeface="Calibri" panose="020F0502020204030204" pitchFamily="34" charset="0"/>
                <a:ea typeface="Times New Roman" panose="02020603050405020304" pitchFamily="18" charset="0"/>
                <a:cs typeface="Times New Roman" panose="02020603050405020304" pitchFamily="18" charset="0"/>
              </a:rPr>
              <a:t>U.S. Department of Defense Press Release No: NR-289-15</a:t>
            </a:r>
            <a:r>
              <a:rPr lang="en-US" sz="1400" dirty="0">
                <a:latin typeface="Calibri" panose="020F0502020204030204" pitchFamily="34" charset="0"/>
                <a:ea typeface="Times New Roman" panose="02020603050405020304" pitchFamily="18" charset="0"/>
                <a:cs typeface="Times New Roman" panose="02020603050405020304" pitchFamily="18" charset="0"/>
              </a:rPr>
              <a:t>:  21 July, 2015.  Web.  11 October 2015.</a:t>
            </a:r>
          </a:p>
          <a:p>
            <a:pPr>
              <a:lnSpc>
                <a:spcPct val="115000"/>
              </a:lnSpc>
              <a:spcAft>
                <a:spcPts val="1000"/>
              </a:spcAft>
              <a:tabLst>
                <a:tab pos="457200" algn="l"/>
              </a:tabLst>
            </a:pPr>
            <a:r>
              <a:rPr lang="en-US" sz="1400" dirty="0" smtClean="0">
                <a:latin typeface="Calibri" panose="020F0502020204030204" pitchFamily="34" charset="0"/>
                <a:ea typeface="Times New Roman" panose="02020603050405020304" pitchFamily="18" charset="0"/>
                <a:cs typeface="Times New Roman" panose="02020603050405020304" pitchFamily="18" charset="0"/>
              </a:rPr>
              <a:t>Graves</a:t>
            </a:r>
            <a:r>
              <a:rPr lang="en-US" sz="1400" dirty="0">
                <a:latin typeface="Calibri" panose="020F0502020204030204" pitchFamily="34" charset="0"/>
                <a:ea typeface="Times New Roman" panose="02020603050405020304" pitchFamily="18" charset="0"/>
                <a:cs typeface="Times New Roman" panose="02020603050405020304" pitchFamily="18" charset="0"/>
              </a:rPr>
              <a:t>, Steven M. and Peterson, Christopher L. “Predatory Lending and the Military:  The Law and Geography of ‘Payday’ Loans in Military Towns.” </a:t>
            </a:r>
            <a:r>
              <a:rPr lang="en-US" sz="1400" i="1" dirty="0">
                <a:latin typeface="Calibri" panose="020F0502020204030204" pitchFamily="34" charset="0"/>
                <a:ea typeface="Times New Roman" panose="02020603050405020304" pitchFamily="18" charset="0"/>
                <a:cs typeface="Times New Roman" panose="02020603050405020304" pitchFamily="18" charset="0"/>
              </a:rPr>
              <a:t>Ohio State Law Journal </a:t>
            </a:r>
            <a:r>
              <a:rPr lang="en-US" sz="1400" dirty="0">
                <a:latin typeface="Calibri" panose="020F0502020204030204" pitchFamily="34" charset="0"/>
                <a:ea typeface="Times New Roman" panose="02020603050405020304" pitchFamily="18" charset="0"/>
                <a:cs typeface="Times New Roman" panose="02020603050405020304" pitchFamily="18" charset="0"/>
              </a:rPr>
              <a:t>vol. 66, no. 4 (2005): 653-832.  Web.  11 October 2015.</a:t>
            </a:r>
          </a:p>
          <a:p>
            <a:pPr>
              <a:lnSpc>
                <a:spcPct val="115000"/>
              </a:lnSpc>
              <a:spcAft>
                <a:spcPts val="1000"/>
              </a:spcAft>
              <a:tabLst>
                <a:tab pos="457200" algn="l"/>
              </a:tabLst>
            </a:pPr>
            <a:r>
              <a:rPr lang="en-US" sz="1400" dirty="0" smtClean="0">
                <a:latin typeface="Calibri" panose="020F0502020204030204" pitchFamily="34" charset="0"/>
                <a:ea typeface="Times New Roman" panose="02020603050405020304" pitchFamily="18" charset="0"/>
                <a:cs typeface="Times New Roman" panose="02020603050405020304" pitchFamily="18" charset="0"/>
              </a:rPr>
              <a:t>“</a:t>
            </a:r>
            <a:r>
              <a:rPr lang="en-US" sz="1400" dirty="0">
                <a:latin typeface="Calibri" panose="020F0502020204030204" pitchFamily="34" charset="0"/>
                <a:ea typeface="Times New Roman" panose="02020603050405020304" pitchFamily="18" charset="0"/>
                <a:cs typeface="Times New Roman" panose="02020603050405020304" pitchFamily="18" charset="0"/>
              </a:rPr>
              <a:t>Notice to Virginia Payday Loan Customers”.  Commonwealth of Virginia State Corporation Commission.  Web.  15 November </a:t>
            </a:r>
            <a:r>
              <a:rPr lang="en-US" sz="1400">
                <a:latin typeface="Calibri" panose="020F0502020204030204" pitchFamily="34" charset="0"/>
                <a:ea typeface="Times New Roman" panose="02020603050405020304" pitchFamily="18" charset="0"/>
                <a:cs typeface="Times New Roman" panose="02020603050405020304" pitchFamily="18" charset="0"/>
              </a:rPr>
              <a:t>2015</a:t>
            </a:r>
            <a:r>
              <a:rPr lang="en-US" sz="1400" smtClean="0">
                <a:latin typeface="Calibri" panose="020F0502020204030204" pitchFamily="34" charset="0"/>
                <a:ea typeface="Times New Roman" panose="02020603050405020304" pitchFamily="18" charset="0"/>
                <a:cs typeface="Times New Roman" panose="02020603050405020304" pitchFamily="18" charset="0"/>
              </a:rPr>
              <a:t>.</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tabLst>
                <a:tab pos="457200" algn="l"/>
              </a:tabLst>
            </a:pPr>
            <a:r>
              <a:rPr lang="en-US" sz="1400" dirty="0" smtClean="0">
                <a:latin typeface="Calibri" panose="020F0502020204030204" pitchFamily="34" charset="0"/>
                <a:ea typeface="Times New Roman" panose="02020603050405020304" pitchFamily="18" charset="0"/>
                <a:cs typeface="Times New Roman" panose="02020603050405020304" pitchFamily="18" charset="0"/>
              </a:rPr>
              <a:t>U.S</a:t>
            </a:r>
            <a:r>
              <a:rPr lang="en-US" sz="1400" dirty="0">
                <a:latin typeface="Calibri" panose="020F0502020204030204" pitchFamily="34" charset="0"/>
                <a:ea typeface="Times New Roman" panose="02020603050405020304" pitchFamily="18" charset="0"/>
                <a:cs typeface="Times New Roman" panose="02020603050405020304" pitchFamily="18" charset="0"/>
              </a:rPr>
              <a:t>. Census Bureau, Geography Division.  “Military Installations”.  TIGER/Line Shapefiles 2015.  Web.  28 November 2105.</a:t>
            </a:r>
          </a:p>
          <a:p>
            <a:pPr algn="just">
              <a:lnSpc>
                <a:spcPct val="115000"/>
              </a:lnSpc>
              <a:spcAft>
                <a:spcPts val="100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 </a:t>
            </a:r>
            <a:r>
              <a:rPr lang="en-US" sz="1400" dirty="0" err="1" smtClean="0">
                <a:latin typeface="Calibri" panose="020F0502020204030204" pitchFamily="34" charset="0"/>
                <a:ea typeface="Times New Roman" panose="02020603050405020304" pitchFamily="18" charset="0"/>
                <a:cs typeface="Times New Roman" panose="02020603050405020304" pitchFamily="18" charset="0"/>
              </a:rPr>
              <a:t>Vertiec</a:t>
            </a:r>
            <a:r>
              <a:rPr lang="en-US" sz="14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1400" dirty="0">
                <a:latin typeface="Calibri" panose="020F0502020204030204" pitchFamily="34" charset="0"/>
                <a:ea typeface="Times New Roman" panose="02020603050405020304" pitchFamily="18" charset="0"/>
                <a:cs typeface="Times New Roman" panose="02020603050405020304" pitchFamily="18" charset="0"/>
              </a:rPr>
              <a:t>Solutions, LLC, on behalf of the Bureau of Financial Institutions State Corporation Commission, “</a:t>
            </a:r>
            <a:r>
              <a:rPr lang="en-US" sz="1400" dirty="0">
                <a:latin typeface="Calibri" panose="020F0502020204030204" pitchFamily="34" charset="0"/>
                <a:ea typeface="Times New Roman" panose="02020603050405020304" pitchFamily="18" charset="0"/>
                <a:cs typeface="Arial" panose="020B0604020202020204" pitchFamily="34" charset="0"/>
              </a:rPr>
              <a:t>Report on Virginia Payday Lending Activity For the Year Ending December 31, 2009 “.  Web.  17 November 2015.</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1593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Text Placeholder 2"/>
          <p:cNvSpPr>
            <a:spLocks noGrp="1"/>
          </p:cNvSpPr>
          <p:nvPr>
            <p:ph type="body" sz="quarter" idx="10"/>
          </p:nvPr>
        </p:nvSpPr>
        <p:spPr>
          <a:xfrm>
            <a:off x="381000" y="1411552"/>
            <a:ext cx="8382000" cy="5539978"/>
          </a:xfrm>
        </p:spPr>
        <p:txBody>
          <a:bodyPr/>
          <a:lstStyle/>
          <a:p>
            <a:r>
              <a:rPr lang="en-US" dirty="0" smtClean="0"/>
              <a:t>Payday Lenders have long been identified as targeting military populations</a:t>
            </a:r>
          </a:p>
          <a:p>
            <a:pPr lvl="1"/>
            <a:r>
              <a:rPr lang="en-US" dirty="0" smtClean="0"/>
              <a:t>Area of concern to leadership due to security risks </a:t>
            </a:r>
          </a:p>
          <a:p>
            <a:r>
              <a:rPr lang="en-US" dirty="0" smtClean="0"/>
              <a:t>Hampton Roads has unique military and civilian makeup, making it an ideal area to study</a:t>
            </a:r>
          </a:p>
          <a:p>
            <a:pPr lvl="1"/>
            <a:r>
              <a:rPr lang="en-US" dirty="0" smtClean="0"/>
              <a:t>Large Military Population:  Army, Navy, Air Force, and Coast Guard (arguably the most militarized region in the US)</a:t>
            </a:r>
          </a:p>
          <a:p>
            <a:pPr lvl="1"/>
            <a:r>
              <a:rPr lang="en-US" dirty="0" smtClean="0"/>
              <a:t>Varied Civilian Population:  income, rural/urban, ethnic groups</a:t>
            </a:r>
          </a:p>
          <a:p>
            <a:pPr marL="0" indent="0">
              <a:buNone/>
            </a:pPr>
            <a:endParaRPr lang="en-US" dirty="0" smtClean="0"/>
          </a:p>
          <a:p>
            <a:pPr marL="0" indent="0">
              <a:buNone/>
            </a:pPr>
            <a:endParaRPr lang="en-US"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Background</a:t>
            </a:r>
            <a:endParaRPr lang="en-US" dirty="0">
              <a:solidFill>
                <a:schemeClr val="tx2"/>
              </a:solidFill>
            </a:endParaRPr>
          </a:p>
        </p:txBody>
      </p:sp>
      <p:sp>
        <p:nvSpPr>
          <p:cNvPr id="3" name="Text Placeholder 2"/>
          <p:cNvSpPr>
            <a:spLocks noGrp="1"/>
          </p:cNvSpPr>
          <p:nvPr>
            <p:ph type="body" sz="quarter" idx="10"/>
          </p:nvPr>
        </p:nvSpPr>
        <p:spPr>
          <a:xfrm>
            <a:off x="373811" y="1066800"/>
            <a:ext cx="8382000" cy="3502497"/>
          </a:xfrm>
        </p:spPr>
        <p:txBody>
          <a:bodyPr>
            <a:normAutofit fontScale="92500" lnSpcReduction="20000"/>
          </a:bodyPr>
          <a:lstStyle/>
          <a:p>
            <a:r>
              <a:rPr lang="en-US" dirty="0" smtClean="0"/>
              <a:t>Payday Lenders charge extremely high interest rates and have historically preyed on junior service members</a:t>
            </a:r>
          </a:p>
          <a:p>
            <a:r>
              <a:rPr lang="en-US" dirty="0" smtClean="0"/>
              <a:t>2005 Graves and Peterson “Predatory Lending and the Military:  The Law and Geography of ‘Payday’ Loans in Military Towns”</a:t>
            </a:r>
          </a:p>
          <a:p>
            <a:pPr lvl="1"/>
            <a:r>
              <a:rPr lang="en-US" dirty="0" smtClean="0"/>
              <a:t>Looked at 20 states, 109 military installations, and 15,000 payday lenders</a:t>
            </a:r>
          </a:p>
          <a:p>
            <a:pPr lvl="1"/>
            <a:r>
              <a:rPr lang="en-US" dirty="0" smtClean="0"/>
              <a:t>Found greater concentrations of payday lenders per capita near military installations </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Measures</a:t>
            </a:r>
            <a:endParaRPr lang="en-US" dirty="0"/>
          </a:p>
        </p:txBody>
      </p:sp>
      <p:sp>
        <p:nvSpPr>
          <p:cNvPr id="3" name="Text Placeholder 2"/>
          <p:cNvSpPr>
            <a:spLocks noGrp="1"/>
          </p:cNvSpPr>
          <p:nvPr>
            <p:ph type="body" sz="quarter" idx="10"/>
          </p:nvPr>
        </p:nvSpPr>
        <p:spPr>
          <a:xfrm>
            <a:off x="375138" y="1143000"/>
            <a:ext cx="8382000" cy="6469463"/>
          </a:xfrm>
        </p:spPr>
        <p:txBody>
          <a:bodyPr/>
          <a:lstStyle/>
          <a:p>
            <a:r>
              <a:rPr lang="en-US" dirty="0" smtClean="0"/>
              <a:t>Congress passes Military Lending Act in 2006</a:t>
            </a:r>
          </a:p>
          <a:p>
            <a:pPr lvl="1"/>
            <a:r>
              <a:rPr lang="en-US" dirty="0"/>
              <a:t>Caps interest rate at 36%</a:t>
            </a:r>
          </a:p>
          <a:p>
            <a:pPr lvl="1"/>
            <a:r>
              <a:rPr lang="en-US" dirty="0"/>
              <a:t>Requires rights disclosure</a:t>
            </a:r>
          </a:p>
          <a:p>
            <a:pPr lvl="1"/>
            <a:r>
              <a:rPr lang="en-US" dirty="0"/>
              <a:t>Prohibits arbitration</a:t>
            </a:r>
          </a:p>
          <a:p>
            <a:pPr lvl="1"/>
            <a:r>
              <a:rPr lang="en-US" dirty="0"/>
              <a:t>Can’t waive Service member’s Civil Relief Act (2015</a:t>
            </a:r>
            <a:r>
              <a:rPr lang="en-US" dirty="0" smtClean="0"/>
              <a:t>)</a:t>
            </a:r>
          </a:p>
          <a:p>
            <a:r>
              <a:rPr lang="en-US" dirty="0" smtClean="0"/>
              <a:t>Service Response</a:t>
            </a:r>
          </a:p>
          <a:p>
            <a:pPr lvl="1"/>
            <a:r>
              <a:rPr lang="en-US" dirty="0" smtClean="0"/>
              <a:t>Varies by Service</a:t>
            </a:r>
          </a:p>
          <a:p>
            <a:pPr lvl="1"/>
            <a:r>
              <a:rPr lang="en-US" dirty="0" smtClean="0"/>
              <a:t>Air Force </a:t>
            </a:r>
          </a:p>
          <a:p>
            <a:pPr lvl="2"/>
            <a:r>
              <a:rPr lang="en-US" dirty="0" smtClean="0"/>
              <a:t>Briefings to new personnel</a:t>
            </a:r>
          </a:p>
          <a:p>
            <a:pPr lvl="2"/>
            <a:r>
              <a:rPr lang="en-US" dirty="0" smtClean="0"/>
              <a:t>No interest/low interest loans</a:t>
            </a:r>
          </a:p>
          <a:p>
            <a:pPr lvl="2"/>
            <a:r>
              <a:rPr lang="en-US" dirty="0" smtClean="0"/>
              <a:t>Offers free financial readiness classes</a:t>
            </a:r>
          </a:p>
          <a:p>
            <a:pPr marL="517525" lvl="1"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65374369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Measures</a:t>
            </a:r>
            <a:endParaRPr lang="en-US" dirty="0"/>
          </a:p>
        </p:txBody>
      </p:sp>
      <p:sp>
        <p:nvSpPr>
          <p:cNvPr id="3" name="Text Placeholder 2"/>
          <p:cNvSpPr>
            <a:spLocks noGrp="1"/>
          </p:cNvSpPr>
          <p:nvPr>
            <p:ph type="body" sz="quarter" idx="10"/>
          </p:nvPr>
        </p:nvSpPr>
        <p:spPr>
          <a:xfrm>
            <a:off x="363415" y="1143000"/>
            <a:ext cx="8382000" cy="5484578"/>
          </a:xfrm>
        </p:spPr>
        <p:txBody>
          <a:bodyPr/>
          <a:lstStyle/>
          <a:p>
            <a:r>
              <a:rPr lang="en-US" dirty="0" smtClean="0"/>
              <a:t>Virginia (2009)</a:t>
            </a:r>
          </a:p>
          <a:p>
            <a:pPr lvl="1"/>
            <a:r>
              <a:rPr lang="en-US" dirty="0" smtClean="0"/>
              <a:t>Restricted loans to one at a time per borrower</a:t>
            </a:r>
          </a:p>
          <a:p>
            <a:pPr lvl="1"/>
            <a:r>
              <a:rPr lang="en-US" dirty="0" smtClean="0"/>
              <a:t>Established tracking database to determine eligibility</a:t>
            </a:r>
          </a:p>
          <a:p>
            <a:pPr lvl="1"/>
            <a:r>
              <a:rPr lang="en-US" dirty="0" smtClean="0"/>
              <a:t>Created mandatory longer repayment times</a:t>
            </a:r>
          </a:p>
          <a:p>
            <a:pPr lvl="1"/>
            <a:r>
              <a:rPr lang="en-US" dirty="0" smtClean="0"/>
              <a:t>Capped interest rate at 36%</a:t>
            </a:r>
          </a:p>
          <a:p>
            <a:pPr lvl="1"/>
            <a:r>
              <a:rPr lang="en-US" dirty="0" smtClean="0"/>
              <a:t>Limited fees to 20% of loan</a:t>
            </a:r>
          </a:p>
          <a:p>
            <a:pPr lvl="1"/>
            <a:r>
              <a:rPr lang="en-US" dirty="0" smtClean="0"/>
              <a:t>May not make loans to military members, spouses or dependents</a:t>
            </a:r>
          </a:p>
          <a:p>
            <a:pPr lvl="1"/>
            <a:r>
              <a:rPr lang="en-US" dirty="0" smtClean="0"/>
              <a:t>$1,000 fine </a:t>
            </a:r>
            <a:r>
              <a:rPr lang="en-US" i="1" dirty="0" smtClean="0"/>
              <a:t>per violation </a:t>
            </a:r>
          </a:p>
          <a:p>
            <a:pPr lvl="1"/>
            <a:r>
              <a:rPr lang="en-US" dirty="0" smtClean="0"/>
              <a:t>29.41% decrease in Payday Lenders in 2009</a:t>
            </a:r>
          </a:p>
          <a:p>
            <a:pPr lvl="1"/>
            <a:endParaRPr lang="en-US" dirty="0"/>
          </a:p>
        </p:txBody>
      </p:sp>
    </p:spTree>
    <p:extLst>
      <p:ext uri="{BB962C8B-B14F-4D97-AF65-F5344CB8AC3E}">
        <p14:creationId xmlns:p14="http://schemas.microsoft.com/office/powerpoint/2010/main" val="142231378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Hampton Roads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301" t="17778" r="8301" b="18889"/>
          <a:stretch/>
        </p:blipFill>
        <p:spPr>
          <a:xfrm>
            <a:off x="1524000" y="894985"/>
            <a:ext cx="5943600" cy="5841124"/>
          </a:xfrm>
          <a:prstGeom prst="rect">
            <a:avLst/>
          </a:prstGeom>
        </p:spPr>
      </p:pic>
    </p:spTree>
    <p:extLst>
      <p:ext uri="{BB962C8B-B14F-4D97-AF65-F5344CB8AC3E}">
        <p14:creationId xmlns:p14="http://schemas.microsoft.com/office/powerpoint/2010/main" val="143831831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a:t>
            </a:r>
            <a:endParaRPr lang="en-US" dirty="0"/>
          </a:p>
        </p:txBody>
      </p:sp>
      <p:sp>
        <p:nvSpPr>
          <p:cNvPr id="3" name="Text Placeholder 2"/>
          <p:cNvSpPr>
            <a:spLocks noGrp="1"/>
          </p:cNvSpPr>
          <p:nvPr>
            <p:ph type="body" sz="quarter" idx="10"/>
          </p:nvPr>
        </p:nvSpPr>
        <p:spPr>
          <a:xfrm>
            <a:off x="381000" y="1411552"/>
            <a:ext cx="8382000" cy="1871282"/>
          </a:xfrm>
        </p:spPr>
        <p:txBody>
          <a:bodyPr/>
          <a:lstStyle/>
          <a:p>
            <a:r>
              <a:rPr lang="en-US" dirty="0" smtClean="0"/>
              <a:t>Determine if numbers of payday lenders have decreased since 2005</a:t>
            </a:r>
          </a:p>
          <a:p>
            <a:r>
              <a:rPr lang="en-US" dirty="0" smtClean="0"/>
              <a:t>Determine if Military has continued to be a target</a:t>
            </a:r>
          </a:p>
        </p:txBody>
      </p:sp>
    </p:spTree>
    <p:extLst>
      <p:ext uri="{BB962C8B-B14F-4D97-AF65-F5344CB8AC3E}">
        <p14:creationId xmlns:p14="http://schemas.microsoft.com/office/powerpoint/2010/main" val="97092704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Methodology</a:t>
            </a:r>
            <a:endParaRPr lang="en-US" dirty="0"/>
          </a:p>
        </p:txBody>
      </p:sp>
      <p:pic>
        <p:nvPicPr>
          <p:cNvPr id="5" name="Picture 4"/>
          <p:cNvPicPr>
            <a:picLocks noChangeAspect="1"/>
          </p:cNvPicPr>
          <p:nvPr/>
        </p:nvPicPr>
        <p:blipFill rotWithShape="1">
          <a:blip r:embed="rId2"/>
          <a:srcRect l="11962" t="20595" r="26441" b="19999"/>
          <a:stretch/>
        </p:blipFill>
        <p:spPr>
          <a:xfrm>
            <a:off x="152401" y="1143000"/>
            <a:ext cx="8839200" cy="5364480"/>
          </a:xfrm>
          <a:prstGeom prst="rect">
            <a:avLst/>
          </a:prstGeom>
        </p:spPr>
      </p:pic>
    </p:spTree>
    <p:extLst>
      <p:ext uri="{BB962C8B-B14F-4D97-AF65-F5344CB8AC3E}">
        <p14:creationId xmlns:p14="http://schemas.microsoft.com/office/powerpoint/2010/main" val="14459973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Methodology:  Phase I</a:t>
            </a:r>
            <a:endParaRPr lang="en-US" dirty="0"/>
          </a:p>
        </p:txBody>
      </p:sp>
      <p:sp>
        <p:nvSpPr>
          <p:cNvPr id="3" name="Text Placeholder 2"/>
          <p:cNvSpPr>
            <a:spLocks noGrp="1"/>
          </p:cNvSpPr>
          <p:nvPr>
            <p:ph type="body" sz="quarter" idx="10"/>
          </p:nvPr>
        </p:nvSpPr>
        <p:spPr>
          <a:xfrm>
            <a:off x="381000" y="1411552"/>
            <a:ext cx="8382000" cy="4776692"/>
          </a:xfrm>
        </p:spPr>
        <p:txBody>
          <a:bodyPr/>
          <a:lstStyle/>
          <a:p>
            <a:r>
              <a:rPr lang="en-US" dirty="0" smtClean="0"/>
              <a:t>Obtain Data</a:t>
            </a:r>
          </a:p>
          <a:p>
            <a:r>
              <a:rPr lang="en-US" dirty="0" smtClean="0"/>
              <a:t>Background data</a:t>
            </a:r>
          </a:p>
          <a:p>
            <a:pPr lvl="1"/>
            <a:r>
              <a:rPr lang="en-US" dirty="0" smtClean="0"/>
              <a:t>US Census Bureau TIGER</a:t>
            </a:r>
          </a:p>
          <a:p>
            <a:pPr lvl="1"/>
            <a:r>
              <a:rPr lang="en-US" dirty="0" smtClean="0"/>
              <a:t>US Geological Survey</a:t>
            </a:r>
          </a:p>
          <a:p>
            <a:pPr lvl="1"/>
            <a:r>
              <a:rPr lang="en-US" dirty="0" smtClean="0"/>
              <a:t>ESRI ArcGIS Online</a:t>
            </a:r>
          </a:p>
          <a:p>
            <a:r>
              <a:rPr lang="en-US" dirty="0" smtClean="0"/>
              <a:t>Payday Lenders/Banks</a:t>
            </a:r>
          </a:p>
          <a:p>
            <a:pPr lvl="1"/>
            <a:r>
              <a:rPr lang="en-US" dirty="0" smtClean="0"/>
              <a:t>American Factfinder (historical numbers)</a:t>
            </a:r>
          </a:p>
          <a:p>
            <a:pPr lvl="1"/>
            <a:r>
              <a:rPr lang="en-US" dirty="0" smtClean="0"/>
              <a:t>Virginia State Corporation Commission</a:t>
            </a:r>
          </a:p>
          <a:p>
            <a:pPr lvl="2"/>
            <a:r>
              <a:rPr lang="en-US" dirty="0" smtClean="0"/>
              <a:t>Geocode</a:t>
            </a:r>
          </a:p>
          <a:p>
            <a:pPr lvl="1"/>
            <a:endParaRPr lang="en-US" dirty="0"/>
          </a:p>
        </p:txBody>
      </p:sp>
    </p:spTree>
    <p:extLst>
      <p:ext uri="{BB962C8B-B14F-4D97-AF65-F5344CB8AC3E}">
        <p14:creationId xmlns:p14="http://schemas.microsoft.com/office/powerpoint/2010/main" val="236709811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DC09DAB-225A-4858-B846-84C0E3F3AF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(Stipple blue design)</Template>
  <TotalTime>310</TotalTime>
  <Words>1525</Words>
  <Application>Microsoft Office PowerPoint</Application>
  <PresentationFormat>On-screen Show (4:3)</PresentationFormat>
  <Paragraphs>170</Paragraphs>
  <Slides>19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Cambria Math</vt:lpstr>
      <vt:lpstr>Courier New</vt:lpstr>
      <vt:lpstr>Times New Roman</vt:lpstr>
      <vt:lpstr>Wingdings</vt:lpstr>
      <vt:lpstr>Blue Segoe 4-3 template-template_April-17-2007</vt:lpstr>
      <vt:lpstr>White with Courier font for code slides</vt:lpstr>
      <vt:lpstr>Payday Lenders and the Military:  A Study of Hampton Roads, Virginia</vt:lpstr>
      <vt:lpstr>Introduction</vt:lpstr>
      <vt:lpstr>Background</vt:lpstr>
      <vt:lpstr>Federal Measures</vt:lpstr>
      <vt:lpstr>State Measures</vt:lpstr>
      <vt:lpstr>Hampton Roads</vt:lpstr>
      <vt:lpstr>Goals and Objectives</vt:lpstr>
      <vt:lpstr>Proposed Methodology</vt:lpstr>
      <vt:lpstr>Proposed Methodology:  Phase I</vt:lpstr>
      <vt:lpstr>Proposed Methodology:  Phase II</vt:lpstr>
      <vt:lpstr>Phase II:  Complete Hot Spot Analysis</vt:lpstr>
      <vt:lpstr>Phase II:  Complete Anselin Local Moran’s I Analysis </vt:lpstr>
      <vt:lpstr>Recreate Graves and Peterson Study</vt:lpstr>
      <vt:lpstr>Recreate Graves and Peterson Study</vt:lpstr>
      <vt:lpstr>Recreate Graves and Peterson Study</vt:lpstr>
      <vt:lpstr>Graves &amp; Peterson Virginia Results </vt:lpstr>
      <vt:lpstr>Phase III and Anticipated Results</vt:lpstr>
      <vt:lpstr>Project Timeline and Presentation</vt:lpstr>
      <vt:lpstr>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Payday Lenders and the Military:  A Study of Hampton Roads, Virginia</dc:title>
  <dc:creator>Karen Hastings</dc:creator>
  <cp:keywords/>
  <cp:lastModifiedBy>Beth King</cp:lastModifiedBy>
  <cp:revision>35</cp:revision>
  <dcterms:created xsi:type="dcterms:W3CDTF">2015-12-05T18:05:07Z</dcterms:created>
  <dcterms:modified xsi:type="dcterms:W3CDTF">2015-12-16T23:51:18Z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TC102867769990</vt:lpwstr>
  </property>
</Properties>
</file>