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86" r:id="rId6"/>
    <p:sldId id="260" r:id="rId7"/>
    <p:sldId id="284" r:id="rId8"/>
    <p:sldId id="262" r:id="rId9"/>
    <p:sldId id="285" r:id="rId10"/>
    <p:sldId id="266" r:id="rId11"/>
    <p:sldId id="263" r:id="rId12"/>
    <p:sldId id="289" r:id="rId13"/>
    <p:sldId id="288" r:id="rId14"/>
    <p:sldId id="264" r:id="rId15"/>
    <p:sldId id="265" r:id="rId16"/>
    <p:sldId id="290" r:id="rId17"/>
    <p:sldId id="267" r:id="rId18"/>
    <p:sldId id="268" r:id="rId19"/>
    <p:sldId id="293" r:id="rId20"/>
    <p:sldId id="291" r:id="rId21"/>
    <p:sldId id="278" r:id="rId22"/>
    <p:sldId id="279" r:id="rId23"/>
    <p:sldId id="281" r:id="rId24"/>
    <p:sldId id="282" r:id="rId25"/>
    <p:sldId id="270" r:id="rId26"/>
    <p:sldId id="272" r:id="rId27"/>
    <p:sldId id="273" r:id="rId28"/>
    <p:sldId id="275" r:id="rId29"/>
    <p:sldId id="276" r:id="rId30"/>
    <p:sldId id="274" r:id="rId31"/>
    <p:sldId id="277" r:id="rId32"/>
    <p:sldId id="283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3763" autoAdjust="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18CF1-CDFB-40CB-9A2E-4D6CDBAAA783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97AC1-3D8F-45B6-99CD-F602B847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78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Example 1940 census of Charles Darwin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5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slon Antique" panose="02027200000000000000" pitchFamily="18" charset="0"/>
              </a:rPr>
              <a:t>Show image of coat hanger style graphic with highlighted direct line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Explain benefits of looking at this segment</a:t>
            </a:r>
          </a:p>
          <a:p>
            <a:pPr lvl="2"/>
            <a:r>
              <a:rPr lang="en-US" dirty="0" smtClean="0">
                <a:latin typeface="Caslon Antique" panose="02027200000000000000" pitchFamily="18" charset="0"/>
              </a:rPr>
              <a:t>Can examine further time slice of family</a:t>
            </a:r>
          </a:p>
          <a:p>
            <a:pPr lvl="2"/>
            <a:r>
              <a:rPr lang="en-US" dirty="0" smtClean="0">
                <a:latin typeface="Caslon Antique" panose="02027200000000000000" pitchFamily="18" charset="0"/>
              </a:rPr>
              <a:t>Can test methods on segment and build out</a:t>
            </a:r>
          </a:p>
          <a:p>
            <a:pPr lvl="2"/>
            <a:endParaRPr lang="en-US" dirty="0" smtClean="0">
              <a:latin typeface="Caslon Antique" panose="02027200000000000000" pitchFamily="18" charset="0"/>
            </a:endParaRPr>
          </a:p>
          <a:p>
            <a:pPr lvl="2"/>
            <a:r>
              <a:rPr lang="en-US" dirty="0" smtClean="0">
                <a:latin typeface="Caslon Antique" panose="02027200000000000000" pitchFamily="18" charset="0"/>
              </a:rPr>
              <a:t>Remove</a:t>
            </a:r>
            <a:r>
              <a:rPr lang="en-US" baseline="0" dirty="0" smtClean="0">
                <a:latin typeface="Caslon Antique" panose="02027200000000000000" pitchFamily="18" charset="0"/>
              </a:rPr>
              <a:t> brothers and sisters not enough room</a:t>
            </a:r>
            <a:endParaRPr lang="en-US" dirty="0" smtClean="0">
              <a:latin typeface="Caslon Antique" panose="02027200000000000000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67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4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5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Discuss</a:t>
            </a:r>
            <a:r>
              <a:rPr lang="en-US" baseline="0" dirty="0" smtClean="0"/>
              <a:t> benefit of looking at a single line for concept presentation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13 generations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6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slon Antique" panose="02027200000000000000" pitchFamily="18" charset="0"/>
              </a:rPr>
              <a:t>Show a possible way to highlight time 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Show graphic of overlapping family members through time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Highlight time scale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Highlight life events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Explain how these life events have locations</a:t>
            </a:r>
          </a:p>
          <a:p>
            <a:pPr lvl="1"/>
            <a:endParaRPr lang="en-US" dirty="0" smtClean="0">
              <a:latin typeface="Caslon Antique" panose="02027200000000000000" pitchFamily="18" charset="0"/>
            </a:endParaRPr>
          </a:p>
          <a:p>
            <a:pPr lvl="1"/>
            <a:endParaRPr lang="en-US" dirty="0" smtClean="0">
              <a:latin typeface="Caslon Antique" panose="02027200000000000000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69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slon Antique" panose="02027200000000000000" pitchFamily="18" charset="0"/>
              </a:rPr>
              <a:t>Show a possible way to highlight time 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Show graphic of overlapping family members through time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Highlight time scale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Highlight life events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Explain how these life events have locations</a:t>
            </a:r>
          </a:p>
          <a:p>
            <a:pPr lvl="1"/>
            <a:endParaRPr lang="en-US" dirty="0" smtClean="0">
              <a:latin typeface="Caslon Antique" panose="02027200000000000000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31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place to start relating the temporal element to the spatial element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Add in Virginia</a:t>
            </a:r>
            <a:r>
              <a:rPr lang="en-US" baseline="0" dirty="0" smtClean="0"/>
              <a:t> (red for Virginia)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Prespeterian</a:t>
            </a:r>
            <a:r>
              <a:rPr lang="en-US" baseline="0" dirty="0" smtClean="0"/>
              <a:t> blue for Scotland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02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r>
              <a:rPr lang="en-US" baseline="0" dirty="0" smtClean="0"/>
              <a:t> of other methods to represent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data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Life-path graphic showing significant events along a line of time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73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r>
              <a:rPr lang="en-US" baseline="0" dirty="0" smtClean="0"/>
              <a:t> of other methods to represent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data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Time-space path and prism showing known locations along a 3D line, with height representing time scale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0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Caslon Antique" panose="02027200000000000000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84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98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84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transportation study as a continuing</a:t>
            </a:r>
            <a:r>
              <a:rPr lang="en-US" baseline="0" dirty="0" smtClean="0"/>
              <a:t> look instead of definite time slices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01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slon Antique" panose="02027200000000000000" pitchFamily="18" charset="0"/>
              </a:rPr>
              <a:t>Discuss what open source packages are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Discuss how these are different from commercial packages (like Arc)</a:t>
            </a:r>
          </a:p>
          <a:p>
            <a:pPr lvl="1"/>
            <a:r>
              <a:rPr lang="en-US" dirty="0" smtClean="0">
                <a:latin typeface="Caslon Antique" panose="02027200000000000000" pitchFamily="18" charset="0"/>
              </a:rPr>
              <a:t>Name a few packages (show image of some)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8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Discuss</a:t>
            </a:r>
            <a:r>
              <a:rPr lang="en-US" baseline="0" dirty="0" smtClean="0"/>
              <a:t> a quick overview of what is meant by genealogy for this 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Relate the listed sources to this project by naming examples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34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Series of slide to show some of the specific sources used during this project.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Discuss the</a:t>
            </a:r>
            <a:r>
              <a:rPr lang="en-US" baseline="0" dirty="0" smtClean="0"/>
              <a:t> role of the Hawley society and contacts made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Discuss membership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22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Discuss</a:t>
            </a:r>
            <a:r>
              <a:rPr lang="en-US" baseline="0" dirty="0" smtClean="0"/>
              <a:t> how this information is navigated and what is commonly found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5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Discuss</a:t>
            </a:r>
            <a:r>
              <a:rPr lang="en-US" baseline="0" dirty="0" smtClean="0"/>
              <a:t> how this information is navigated and what is commonly found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91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Bottom</a:t>
            </a:r>
            <a:r>
              <a:rPr lang="en-US" baseline="0" dirty="0" smtClean="0"/>
              <a:t> of image source as family record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Talk about spatiality of tree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Could red highlight box to point out place names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Could point out spread of different trees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Could place map in lower left of places in this 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Point out key information that can be gathered from these 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Highlight</a:t>
            </a:r>
            <a:r>
              <a:rPr lang="en-US" baseline="0" dirty="0" smtClean="0"/>
              <a:t> in blue spatial information to point out spatial element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51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Highlight spatial element in timeline with temporal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Point out not mapped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97AC1-3D8F-45B6-99CD-F602B84785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5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9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1C030-1B23-49F8-BDF9-F98B9AB48012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C6F98-B02F-4EA5-9244-BB448622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9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image" Target="../media/image25.tmp"/><Relationship Id="rId7" Type="http://schemas.openxmlformats.org/officeDocument/2006/relationships/image" Target="../media/image29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sri.com/" TargetMode="External"/><Relationship Id="rId3" Type="http://schemas.openxmlformats.org/officeDocument/2006/relationships/hyperlink" Target="http://www.ancestry.com/" TargetMode="External"/><Relationship Id="rId7" Type="http://schemas.openxmlformats.org/officeDocument/2006/relationships/hyperlink" Target="http://www.history-map.com/picture/004/pictures/Richmond-Danville-Railroad.jpg" TargetMode="External"/><Relationship Id="rId2" Type="http://schemas.openxmlformats.org/officeDocument/2006/relationships/hyperlink" Target="http://www.hawleysociety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earnnc.org/lp/media/collections/nc/maps/1854/nc-railroads-1854.jpg" TargetMode="External"/><Relationship Id="rId5" Type="http://schemas.openxmlformats.org/officeDocument/2006/relationships/hyperlink" Target="http://meipokwan.org/" TargetMode="External"/><Relationship Id="rId10" Type="http://schemas.openxmlformats.org/officeDocument/2006/relationships/hyperlink" Target="http://www.google.com/drive/apps.html#fusiontables" TargetMode="External"/><Relationship Id="rId4" Type="http://schemas.openxmlformats.org/officeDocument/2006/relationships/hyperlink" Target="http://www2.geog.okstate.edu/users/HongboYu/NSF-Project-Website/publications/Yu_Shaw_2005.pdf" TargetMode="External"/><Relationship Id="rId9" Type="http://schemas.openxmlformats.org/officeDocument/2006/relationships/hyperlink" Target="http://www.qgis.org/en/sit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Exploring Techniques for </a:t>
            </a:r>
            <a:r>
              <a:rPr lang="en-US" dirty="0" err="1" smtClean="0">
                <a:latin typeface="Calibri" panose="020F0502020204030204" pitchFamily="34" charset="0"/>
              </a:rPr>
              <a:t>Spatio</a:t>
            </a:r>
            <a:r>
              <a:rPr lang="en-US" dirty="0" smtClean="0">
                <a:latin typeface="Calibri" panose="020F0502020204030204" pitchFamily="34" charset="0"/>
              </a:rPr>
              <a:t>-Temporal </a:t>
            </a:r>
            <a:r>
              <a:rPr lang="en-US" dirty="0">
                <a:latin typeface="Calibri" panose="020F0502020204030204" pitchFamily="34" charset="0"/>
              </a:rPr>
              <a:t>Analysis in Genealogy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97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A Case Study of </a:t>
            </a:r>
            <a:r>
              <a:rPr lang="en-US" sz="3200" dirty="0">
                <a:latin typeface="Calibri" panose="020F0502020204030204" pitchFamily="34" charset="0"/>
              </a:rPr>
              <a:t>t</a:t>
            </a:r>
            <a:r>
              <a:rPr lang="en-US" sz="3200" dirty="0" smtClean="0">
                <a:latin typeface="Calibri" panose="020F0502020204030204" pitchFamily="34" charset="0"/>
              </a:rPr>
              <a:t>he Hawley Record</a:t>
            </a:r>
          </a:p>
          <a:p>
            <a:endParaRPr lang="en-US" sz="3200" dirty="0" smtClean="0">
              <a:latin typeface="Calibri" panose="020F0502020204030204" pitchFamily="34" charset="0"/>
            </a:endParaRPr>
          </a:p>
          <a:p>
            <a:r>
              <a:rPr lang="en-US" sz="3200" dirty="0" smtClean="0">
                <a:latin typeface="Calibri" panose="020F0502020204030204" pitchFamily="34" charset="0"/>
              </a:rPr>
              <a:t>Bennett Hawley</a:t>
            </a:r>
          </a:p>
          <a:p>
            <a:r>
              <a:rPr lang="en-US" sz="3200" dirty="0" smtClean="0">
                <a:latin typeface="Calibri" panose="020F0502020204030204" pitchFamily="34" charset="0"/>
              </a:rPr>
              <a:t>GEOG 596A</a:t>
            </a:r>
          </a:p>
        </p:txBody>
      </p:sp>
    </p:spTree>
    <p:extLst>
      <p:ext uri="{BB962C8B-B14F-4D97-AF65-F5344CB8AC3E}">
        <p14:creationId xmlns:p14="http://schemas.microsoft.com/office/powerpoint/2010/main" val="19219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995" y="0"/>
            <a:ext cx="996401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496810" y="2021840"/>
            <a:ext cx="814070" cy="21336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78010" y="2021840"/>
            <a:ext cx="610870" cy="21336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64730" y="3647440"/>
            <a:ext cx="875030" cy="321056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85530" y="3647440"/>
            <a:ext cx="2175510" cy="321056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1130" y="1127760"/>
            <a:ext cx="814070" cy="47752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35450" y="1127760"/>
            <a:ext cx="1504950" cy="47752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051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Immediate Hawley Family Tree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7" name="Picture 6" descr="Draft_Hawley_Basic_Lineage_09162013.pdf - Adobe Reader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2209800"/>
            <a:ext cx="12191995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5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Immediate Hawley Family Tree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4" descr="Draft_Hawley_Basic_Lineage_09162013.pdf - Adobe Reader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55408"/>
            <a:ext cx="12171721" cy="4628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7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Immediate Hawley Family Tree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" name="Picture 2" descr="Draft_Hawley_Basic_Lineage_09162013.pdf - Adobe Reader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55408"/>
            <a:ext cx="12192001" cy="4674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05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raft_Hawley_Basic_Lineage_09162013.pdf - Adobe Reader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669"/>
            <a:ext cx="12192000" cy="6448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0448"/>
            <a:ext cx="12192000" cy="5997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1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" y="3512"/>
            <a:ext cx="11064240" cy="6850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01" y="4470400"/>
            <a:ext cx="2556496" cy="13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172"/>
            <a:ext cx="12192000" cy="6277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4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039" y="98860"/>
            <a:ext cx="5548811" cy="6237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4428" y="6336100"/>
            <a:ext cx="450088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Knowles, A.K. 1995. Immigrant trajectories through the rural-industrial transition in Wales and the United States, 1795-1850. </a:t>
            </a: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sz="1000" b="0" i="1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nnals, Association of American Geographers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85, 2:246-266.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009" y="1673079"/>
            <a:ext cx="6206266" cy="956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3039" y="1981200"/>
            <a:ext cx="5548811" cy="146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039" y="3449912"/>
            <a:ext cx="5548811" cy="146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3038" y="4836700"/>
            <a:ext cx="5548811" cy="146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inesetimespac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160" y="104512"/>
            <a:ext cx="4815840" cy="6254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360160" y="6382266"/>
            <a:ext cx="4815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McGlinn,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1995. Power networks and early Chinese immigrants in Pennsylvania.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Journal of Historical</a:t>
            </a:r>
            <a:r>
              <a:rPr kumimoji="0" lang="en-US" sz="12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Geography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21, </a:t>
            </a:r>
            <a:r>
              <a:rPr lang="en-US" sz="12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4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:430-445.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14" y="1127057"/>
            <a:ext cx="4934761" cy="420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22614" y="540122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http://www2.geog.okstate.edu/users/HongboYu/NSF-Project-Website/publications/Yu_Shaw_2005.pdf</a:t>
            </a:r>
          </a:p>
        </p:txBody>
      </p:sp>
    </p:spTree>
    <p:extLst>
      <p:ext uri="{BB962C8B-B14F-4D97-AF65-F5344CB8AC3E}">
        <p14:creationId xmlns:p14="http://schemas.microsoft.com/office/powerpoint/2010/main" val="37062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Introduction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92384" cy="4351338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Purpose of this project</a:t>
            </a:r>
          </a:p>
          <a:p>
            <a:pPr lvl="1"/>
            <a:r>
              <a:rPr lang="en-US" dirty="0" smtClean="0"/>
              <a:t>Examine </a:t>
            </a:r>
            <a:r>
              <a:rPr lang="en-US" dirty="0" err="1" smtClean="0"/>
              <a:t>Spatio</a:t>
            </a:r>
            <a:r>
              <a:rPr lang="en-US" dirty="0" smtClean="0"/>
              <a:t>-Temporal analysis in genealogy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This Presentation</a:t>
            </a:r>
          </a:p>
          <a:p>
            <a:pPr lvl="1"/>
            <a:r>
              <a:rPr lang="en-US" dirty="0" smtClean="0"/>
              <a:t>Brief overview of genealogy</a:t>
            </a:r>
          </a:p>
          <a:p>
            <a:pPr lvl="1"/>
            <a:r>
              <a:rPr lang="en-US" dirty="0" smtClean="0"/>
              <a:t>Sources of data</a:t>
            </a:r>
          </a:p>
          <a:p>
            <a:pPr lvl="1"/>
            <a:r>
              <a:rPr lang="en-US" dirty="0" smtClean="0"/>
              <a:t>Representation techniques</a:t>
            </a:r>
          </a:p>
          <a:p>
            <a:pPr lvl="1"/>
            <a:r>
              <a:rPr lang="en-US" dirty="0" smtClean="0"/>
              <a:t>Highlight </a:t>
            </a:r>
            <a:r>
              <a:rPr lang="en-US" dirty="0"/>
              <a:t>example </a:t>
            </a:r>
            <a:r>
              <a:rPr lang="en-US" dirty="0" smtClean="0"/>
              <a:t>questions</a:t>
            </a:r>
          </a:p>
          <a:p>
            <a:pPr lvl="1"/>
            <a:endParaRPr lang="en-US" dirty="0" smtClean="0"/>
          </a:p>
          <a:p>
            <a:pPr lvl="1"/>
            <a:endParaRPr lang="en-US" dirty="0" smtClean="0">
              <a:latin typeface="Caslon Antique" panose="02027200000000000000" pitchFamily="18" charset="0"/>
            </a:endParaRPr>
          </a:p>
          <a:p>
            <a:pPr lvl="1"/>
            <a:endParaRPr lang="en-US" dirty="0">
              <a:latin typeface="Caslon Antique" panose="02027200000000000000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584" y="975642"/>
            <a:ext cx="3023216" cy="5236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799385" y="6211669"/>
            <a:ext cx="5392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http://www.history-map.com/picture/004/pictures/Richmond-Danville-Railroad.jpg</a:t>
            </a:r>
          </a:p>
        </p:txBody>
      </p:sp>
    </p:spTree>
    <p:extLst>
      <p:ext uri="{BB962C8B-B14F-4D97-AF65-F5344CB8AC3E}">
        <p14:creationId xmlns:p14="http://schemas.microsoft.com/office/powerpoint/2010/main" val="3719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738" y="1626816"/>
            <a:ext cx="6878525" cy="5231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4342"/>
            <a:ext cx="12192000" cy="3493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10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738" y="1626817"/>
            <a:ext cx="6878525" cy="5233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625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859" y="0"/>
            <a:ext cx="613828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5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474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Why Explore the Spatial Element?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7339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Demonstrate spatial element usefulness by answering specific questions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What do the </a:t>
            </a:r>
            <a:r>
              <a:rPr lang="en-US" dirty="0" err="1" smtClean="0">
                <a:latin typeface="Calibri" panose="020F0502020204030204" pitchFamily="34" charset="0"/>
              </a:rPr>
              <a:t>lifepaths</a:t>
            </a:r>
            <a:r>
              <a:rPr lang="en-US" dirty="0" smtClean="0">
                <a:latin typeface="Calibri" panose="020F0502020204030204" pitchFamily="34" charset="0"/>
              </a:rPr>
              <a:t> of the </a:t>
            </a:r>
            <a:r>
              <a:rPr lang="en-US" dirty="0" err="1" smtClean="0">
                <a:latin typeface="Calibri" panose="020F0502020204030204" pitchFamily="34" charset="0"/>
              </a:rPr>
              <a:t>Hawleys</a:t>
            </a:r>
            <a:r>
              <a:rPr lang="en-US" dirty="0" smtClean="0">
                <a:latin typeface="Calibri" panose="020F0502020204030204" pitchFamily="34" charset="0"/>
              </a:rPr>
              <a:t> look like through time?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How does the average birth distance from person to person change over time?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How do the life paths of the </a:t>
            </a:r>
            <a:r>
              <a:rPr lang="en-US" dirty="0" err="1" smtClean="0">
                <a:latin typeface="Calibri" panose="020F0502020204030204" pitchFamily="34" charset="0"/>
              </a:rPr>
              <a:t>Hawleys</a:t>
            </a:r>
            <a:r>
              <a:rPr lang="en-US" dirty="0" smtClean="0">
                <a:latin typeface="Calibri" panose="020F0502020204030204" pitchFamily="34" charset="0"/>
              </a:rPr>
              <a:t> change with the introduction of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Roads/Cars?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Rail?</a:t>
            </a:r>
          </a:p>
          <a:p>
            <a:pPr lvl="1"/>
            <a:endParaRPr lang="en-US" dirty="0" smtClean="0">
              <a:latin typeface="Caslon Antique" panose="02027200000000000000" pitchFamily="18" charset="0"/>
            </a:endParaRPr>
          </a:p>
          <a:p>
            <a:pPr lvl="1"/>
            <a:endParaRPr lang="en-US" dirty="0">
              <a:latin typeface="Caslon Antique" panose="02027200000000000000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590" y="1938525"/>
            <a:ext cx="5748282" cy="437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7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L</a:t>
            </a:r>
            <a:r>
              <a:rPr lang="en-US" dirty="0" err="1" smtClean="0">
                <a:latin typeface="Calibri" panose="020F0502020204030204" pitchFamily="34" charset="0"/>
              </a:rPr>
              <a:t>ifepaths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of the </a:t>
            </a:r>
            <a:r>
              <a:rPr lang="en-US" dirty="0" err="1">
                <a:latin typeface="Calibri" panose="020F0502020204030204" pitchFamily="34" charset="0"/>
              </a:rPr>
              <a:t>Hawleys</a:t>
            </a:r>
            <a:r>
              <a:rPr lang="en-US" dirty="0">
                <a:latin typeface="Calibri" panose="020F0502020204030204" pitchFamily="34" charset="0"/>
              </a:rPr>
              <a:t> T</a:t>
            </a:r>
            <a:r>
              <a:rPr lang="en-US" dirty="0" smtClean="0">
                <a:latin typeface="Calibri" panose="020F0502020204030204" pitchFamily="34" charset="0"/>
              </a:rPr>
              <a:t>hrough </a:t>
            </a:r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ime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83820" cy="435133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Observe the </a:t>
            </a:r>
            <a:r>
              <a:rPr lang="en-US" dirty="0" err="1" smtClean="0">
                <a:latin typeface="Calibri" panose="020F0502020204030204" pitchFamily="34" charset="0"/>
              </a:rPr>
              <a:t>lifepath</a:t>
            </a:r>
            <a:r>
              <a:rPr lang="en-US" dirty="0" smtClean="0">
                <a:latin typeface="Calibri" panose="020F0502020204030204" pitchFamily="34" charset="0"/>
              </a:rPr>
              <a:t> of the paternal straight-line descendants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Link together each known location using lines 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Link in the order of time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C</a:t>
            </a:r>
            <a:r>
              <a:rPr lang="en-US" dirty="0" smtClean="0">
                <a:latin typeface="Calibri" panose="020F0502020204030204" pitchFamily="34" charset="0"/>
              </a:rPr>
              <a:t>alculate the total straight-line distance for each person</a:t>
            </a:r>
          </a:p>
          <a:p>
            <a:pPr lvl="1"/>
            <a:endParaRPr lang="en-US" dirty="0" smtClean="0">
              <a:latin typeface="Caslon Antique" panose="02027200000000000000" pitchFamily="18" charset="0"/>
            </a:endParaRPr>
          </a:p>
          <a:p>
            <a:pPr lvl="1"/>
            <a:endParaRPr lang="en-US" dirty="0">
              <a:latin typeface="Caslon Antique" panose="02027200000000000000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020" y="1825625"/>
            <a:ext cx="5231780" cy="4580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>
            <a:off x="9768468" y="3178098"/>
            <a:ext cx="122664" cy="1895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173844" y="3367668"/>
            <a:ext cx="1717288" cy="19737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173845" y="4560849"/>
            <a:ext cx="488794" cy="7805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2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Average Birth Distance Change Over Time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0366" cy="435133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Observe the birth to birth distance of the family over time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Link together each known Birth location to the next descendant's birth location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Observe the change over time</a:t>
            </a:r>
          </a:p>
          <a:p>
            <a:pPr lvl="1"/>
            <a:endParaRPr lang="en-US" dirty="0">
              <a:latin typeface="Caslon Antique" panose="02027200000000000000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366892" y="1547994"/>
            <a:ext cx="3903133" cy="5190207"/>
            <a:chOff x="6740186" y="1311826"/>
            <a:chExt cx="4142232" cy="5378935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34" r="9876"/>
            <a:stretch/>
          </p:blipFill>
          <p:spPr>
            <a:xfrm>
              <a:off x="6740186" y="1311826"/>
              <a:ext cx="4142232" cy="53789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8967439" y="1690688"/>
              <a:ext cx="1425499" cy="3628444"/>
            </a:xfrm>
            <a:prstGeom prst="straightConnector1">
              <a:avLst/>
            </a:prstGeom>
            <a:ln w="25400">
              <a:solidFill>
                <a:schemeClr val="tx1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8967439" y="5319132"/>
              <a:ext cx="0" cy="178419"/>
            </a:xfrm>
            <a:prstGeom prst="straightConnector1">
              <a:avLst/>
            </a:prstGeom>
            <a:ln w="25400">
              <a:solidFill>
                <a:schemeClr val="tx1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967438" y="4001293"/>
              <a:ext cx="321528" cy="1317839"/>
            </a:xfrm>
            <a:prstGeom prst="straightConnector1">
              <a:avLst/>
            </a:prstGeom>
            <a:ln w="25400">
              <a:solidFill>
                <a:schemeClr val="tx1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8474927" y="4001293"/>
              <a:ext cx="814039" cy="1016756"/>
            </a:xfrm>
            <a:prstGeom prst="straightConnector1">
              <a:avLst/>
            </a:prstGeom>
            <a:ln w="25400">
              <a:solidFill>
                <a:schemeClr val="tx1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8196146" y="5011477"/>
              <a:ext cx="278781" cy="1165486"/>
            </a:xfrm>
            <a:prstGeom prst="straightConnector1">
              <a:avLst/>
            </a:prstGeom>
            <a:ln w="25400">
              <a:solidFill>
                <a:schemeClr val="tx1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8214729" y="2553629"/>
              <a:ext cx="1626222" cy="3623335"/>
            </a:xfrm>
            <a:prstGeom prst="straightConnector1">
              <a:avLst/>
            </a:prstGeom>
            <a:ln w="25400">
              <a:solidFill>
                <a:schemeClr val="tx1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9288966" y="2618542"/>
              <a:ext cx="570569" cy="671068"/>
            </a:xfrm>
            <a:prstGeom prst="straightConnector1">
              <a:avLst/>
            </a:prstGeom>
            <a:ln w="25400">
              <a:solidFill>
                <a:schemeClr val="tx1">
                  <a:alpha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54" y="4067237"/>
            <a:ext cx="5925826" cy="275563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8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Calibri" panose="020F0502020204030204" pitchFamily="34" charset="0"/>
              </a:rPr>
              <a:t>Lifepaths</a:t>
            </a:r>
            <a:r>
              <a:rPr lang="en-US" dirty="0" smtClean="0">
                <a:latin typeface="Calibri" panose="020F0502020204030204" pitchFamily="34" charset="0"/>
              </a:rPr>
              <a:t> During Introduction of Transportation Methods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65431" cy="435133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Observe the </a:t>
            </a:r>
            <a:r>
              <a:rPr lang="en-US" dirty="0" err="1" smtClean="0">
                <a:latin typeface="Calibri" panose="020F0502020204030204" pitchFamily="34" charset="0"/>
              </a:rPr>
              <a:t>lifepath</a:t>
            </a:r>
            <a:r>
              <a:rPr lang="en-US" dirty="0" smtClean="0">
                <a:latin typeface="Calibri" panose="020F0502020204030204" pitchFamily="34" charset="0"/>
              </a:rPr>
              <a:t> of the </a:t>
            </a:r>
            <a:r>
              <a:rPr lang="en-US" dirty="0" err="1" smtClean="0">
                <a:latin typeface="Calibri" panose="020F0502020204030204" pitchFamily="34" charset="0"/>
              </a:rPr>
              <a:t>Hawleys</a:t>
            </a:r>
            <a:r>
              <a:rPr lang="en-US" dirty="0" smtClean="0">
                <a:latin typeface="Calibri" panose="020F0502020204030204" pitchFamily="34" charset="0"/>
              </a:rPr>
              <a:t> after the introduction of certain modes of transportation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Connect all known residencies for each Hawley member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Observe the distances between each movement when modes of transport are introduced</a:t>
            </a:r>
          </a:p>
          <a:p>
            <a:pPr lvl="1"/>
            <a:endParaRPr lang="en-US" dirty="0">
              <a:latin typeface="Caslon Antique" panose="02027200000000000000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631" y="1825625"/>
            <a:ext cx="6486326" cy="3754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498123" y="5665569"/>
            <a:ext cx="65918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http://www.learnnc.org/lp/media/collections/nc/maps/1854/nc-railroads-1854.jpg</a:t>
            </a:r>
          </a:p>
        </p:txBody>
      </p:sp>
    </p:spTree>
    <p:extLst>
      <p:ext uri="{BB962C8B-B14F-4D97-AF65-F5344CB8AC3E}">
        <p14:creationId xmlns:p14="http://schemas.microsoft.com/office/powerpoint/2010/main" val="42069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Platforms to Analyze Hawley Spatial Data	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94972" cy="4351338"/>
          </a:xfrm>
        </p:spPr>
        <p:txBody>
          <a:bodyPr anchor="t"/>
          <a:lstStyle/>
          <a:p>
            <a:r>
              <a:rPr lang="en-US" dirty="0" smtClean="0">
                <a:latin typeface="Calibri" panose="020F0502020204030204" pitchFamily="34" charset="0"/>
              </a:rPr>
              <a:t>Several methods to explore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ArcMap </a:t>
            </a:r>
          </a:p>
          <a:p>
            <a:pPr lvl="2"/>
            <a:r>
              <a:rPr lang="en-US" dirty="0">
                <a:latin typeface="Calibri" panose="020F0502020204030204" pitchFamily="34" charset="0"/>
              </a:rPr>
              <a:t>http://www.esri.com/</a:t>
            </a:r>
            <a:endParaRPr lang="en-US" dirty="0" smtClean="0">
              <a:latin typeface="Calibri" panose="020F0502020204030204" pitchFamily="34" charset="0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Open source GIS packages</a:t>
            </a:r>
          </a:p>
          <a:p>
            <a:pPr lvl="2"/>
            <a:r>
              <a:rPr lang="en-US" dirty="0">
                <a:latin typeface="Calibri" panose="020F0502020204030204" pitchFamily="34" charset="0"/>
              </a:rPr>
              <a:t>http://www.qgis.org/en/site/</a:t>
            </a:r>
            <a:endParaRPr lang="en-US" dirty="0" smtClean="0">
              <a:latin typeface="Calibri" panose="020F0502020204030204" pitchFamily="34" charset="0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Google </a:t>
            </a:r>
            <a:r>
              <a:rPr lang="en-US" dirty="0">
                <a:latin typeface="Calibri" panose="020F0502020204030204" pitchFamily="34" charset="0"/>
              </a:rPr>
              <a:t>f</a:t>
            </a:r>
            <a:r>
              <a:rPr lang="en-US" dirty="0" smtClean="0">
                <a:latin typeface="Calibri" panose="020F0502020204030204" pitchFamily="34" charset="0"/>
              </a:rPr>
              <a:t>usion tables</a:t>
            </a:r>
          </a:p>
          <a:p>
            <a:pPr lvl="2"/>
            <a:r>
              <a:rPr lang="en-US" dirty="0">
                <a:latin typeface="Calibri" panose="020F0502020204030204" pitchFamily="34" charset="0"/>
              </a:rPr>
              <a:t>http://www.google.com/drive/apps.html#fusiontables</a:t>
            </a:r>
            <a:endParaRPr lang="en-US" dirty="0" smtClean="0">
              <a:latin typeface="Calibri" panose="020F0502020204030204" pitchFamily="34" charset="0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Possible others?</a:t>
            </a:r>
          </a:p>
        </p:txBody>
      </p:sp>
      <p:pic>
        <p:nvPicPr>
          <p:cNvPr id="1026" name="Picture 2" descr="http://www.ok.gov/oswg/images/esri-logo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836" y="1690688"/>
            <a:ext cx="4708216" cy="1939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rocessamentodigital.com.br/wp-content/uploads/2011/07/QGISBann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836" y="3747598"/>
            <a:ext cx="4708216" cy="2057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erekeder.com/images/blog/fusion-tables-logo-bet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835" y="5934166"/>
            <a:ext cx="4708217" cy="677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2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Calibri" panose="020F0502020204030204" pitchFamily="34" charset="0"/>
              </a:rPr>
              <a:t>Arcmap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71946" cy="4351338"/>
          </a:xfrm>
        </p:spPr>
        <p:txBody>
          <a:bodyPr anchor="t"/>
          <a:lstStyle/>
          <a:p>
            <a:r>
              <a:rPr lang="en-US" dirty="0" smtClean="0">
                <a:latin typeface="Calibri" panose="020F0502020204030204" pitchFamily="34" charset="0"/>
              </a:rPr>
              <a:t>Benefits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Familiar platform to many GIS analysts and students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Wide acceptability in field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Diverse functionality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Large body of knowledge and help online</a:t>
            </a:r>
          </a:p>
          <a:p>
            <a:pPr lvl="2"/>
            <a:endParaRPr lang="en-US" dirty="0" smtClean="0">
              <a:latin typeface="Caslon Antique" panose="02027200000000000000" pitchFamily="18" charset="0"/>
            </a:endParaRPr>
          </a:p>
          <a:p>
            <a:pPr lvl="2"/>
            <a:endParaRPr lang="en-US" dirty="0">
              <a:latin typeface="Caslon Antique" panose="02027200000000000000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341" y="1411912"/>
            <a:ext cx="3839737" cy="5328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://www.ok.gov/oswg/images/esri-logo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1411" y="4768590"/>
            <a:ext cx="3745523" cy="1543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Calibri" panose="020F0502020204030204" pitchFamily="34" charset="0"/>
              </a:rPr>
              <a:t>Arcmap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15107" cy="4351338"/>
          </a:xfrm>
        </p:spPr>
        <p:txBody>
          <a:bodyPr anchor="t"/>
          <a:lstStyle/>
          <a:p>
            <a:r>
              <a:rPr lang="en-US" dirty="0" smtClean="0">
                <a:latin typeface="Calibri" panose="020F0502020204030204" pitchFamily="34" charset="0"/>
              </a:rPr>
              <a:t>Challenges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Expensive license cost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Learning curve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Proprietary formats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767" y="1410254"/>
            <a:ext cx="3841198" cy="5330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://www.ok.gov/oswg/images/esri-logo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837" y="4768590"/>
            <a:ext cx="3753102" cy="1543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Open Source GIS Packages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28846" cy="435133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Benefits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Most are freely available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Large variety of packages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Constant development to improve</a:t>
            </a:r>
          </a:p>
          <a:p>
            <a:pPr lvl="1"/>
            <a:endParaRPr lang="en-US" dirty="0" smtClean="0">
              <a:latin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4" descr="http://www.processamentodigital.com.br/wp-content/uploads/2011/07/QGISBann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493" y="4408889"/>
            <a:ext cx="4045862" cy="1768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74812"/>
            <a:ext cx="5992452" cy="3695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044648" y="5370756"/>
            <a:ext cx="4641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http://qgis.org/en/site/about/screenshots.html</a:t>
            </a:r>
          </a:p>
        </p:txBody>
      </p:sp>
    </p:spTree>
    <p:extLst>
      <p:ext uri="{BB962C8B-B14F-4D97-AF65-F5344CB8AC3E}">
        <p14:creationId xmlns:p14="http://schemas.microsoft.com/office/powerpoint/2010/main" val="23301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Open Source GIS Packages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26723" cy="435133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Challenges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No “ownership” of program base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Not as much support as a large commercial platform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Variable development to address concerns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endParaRPr lang="en-US" dirty="0">
              <a:latin typeface="Caslon Antique" panose="02027200000000000000" pitchFamily="18" charset="0"/>
            </a:endParaRPr>
          </a:p>
        </p:txBody>
      </p:sp>
      <p:pic>
        <p:nvPicPr>
          <p:cNvPr id="4" name="Picture 4" descr="http://www.processamentodigital.com.br/wp-content/uploads/2011/07/QGISBanne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493" y="4408889"/>
            <a:ext cx="4045862" cy="1768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094" y="1690688"/>
            <a:ext cx="5960245" cy="3731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044648" y="5430050"/>
            <a:ext cx="4641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http://qgis.org/en/site/about/screenshots.html</a:t>
            </a:r>
          </a:p>
        </p:txBody>
      </p:sp>
    </p:spTree>
    <p:extLst>
      <p:ext uri="{BB962C8B-B14F-4D97-AF65-F5344CB8AC3E}">
        <p14:creationId xmlns:p14="http://schemas.microsoft.com/office/powerpoint/2010/main" val="27329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What is Genealogy?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53100" cy="4351338"/>
          </a:xfrm>
        </p:spPr>
        <p:txBody>
          <a:bodyPr anchor="t"/>
          <a:lstStyle/>
          <a:p>
            <a:pPr marL="457200" lvl="1" indent="0">
              <a:buNone/>
            </a:pPr>
            <a:r>
              <a:rPr lang="en-US" dirty="0" smtClean="0"/>
              <a:t>“An </a:t>
            </a:r>
            <a:r>
              <a:rPr lang="en-US" dirty="0"/>
              <a:t>account of the descent of a person, family, or group from an ancestor or from older </a:t>
            </a:r>
            <a:r>
              <a:rPr lang="en-US" dirty="0" smtClean="0"/>
              <a:t>forms” </a:t>
            </a:r>
          </a:p>
          <a:p>
            <a:pPr marL="457200" lvl="1" indent="0">
              <a:buNone/>
            </a:pPr>
            <a:r>
              <a:rPr lang="en-US" dirty="0" smtClean="0"/>
              <a:t>-</a:t>
            </a:r>
            <a:r>
              <a:rPr lang="en-US" sz="1600" dirty="0"/>
              <a:t>http://</a:t>
            </a:r>
            <a:r>
              <a:rPr lang="en-US" sz="1600" dirty="0" smtClean="0"/>
              <a:t>www.merriam-webster.com/dictionary/genealogy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Source Examples:</a:t>
            </a:r>
          </a:p>
          <a:p>
            <a:pPr lvl="2"/>
            <a:r>
              <a:rPr lang="en-US" dirty="0"/>
              <a:t>Interviews (</a:t>
            </a:r>
            <a:r>
              <a:rPr lang="en-US" dirty="0" smtClean="0"/>
              <a:t>first-hand </a:t>
            </a:r>
            <a:r>
              <a:rPr lang="en-US" dirty="0"/>
              <a:t>sources)</a:t>
            </a:r>
          </a:p>
          <a:p>
            <a:pPr lvl="2"/>
            <a:r>
              <a:rPr lang="en-US" dirty="0"/>
              <a:t>Historical Records</a:t>
            </a:r>
          </a:p>
          <a:p>
            <a:pPr lvl="3"/>
            <a:r>
              <a:rPr lang="en-US" dirty="0"/>
              <a:t>Census</a:t>
            </a:r>
          </a:p>
          <a:p>
            <a:pPr lvl="3"/>
            <a:r>
              <a:rPr lang="en-US" dirty="0"/>
              <a:t>Obituaries</a:t>
            </a:r>
          </a:p>
          <a:p>
            <a:pPr lvl="3"/>
            <a:r>
              <a:rPr lang="en-US" dirty="0"/>
              <a:t>Birth records</a:t>
            </a:r>
          </a:p>
          <a:p>
            <a:pPr lvl="2"/>
            <a:endParaRPr lang="en-US" dirty="0">
              <a:latin typeface="Caslon Antique" panose="02027200000000000000" pitchFamily="18" charset="0"/>
            </a:endParaRPr>
          </a:p>
        </p:txBody>
      </p:sp>
      <p:pic>
        <p:nvPicPr>
          <p:cNvPr id="1026" name="Picture 2" descr="http://www.norwoodnylibrary.org/sites/norwoodnylibrary.org/files/public/Genealogy2_800_600-500x3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1300" y="2605088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91300" y="6176963"/>
            <a:ext cx="4435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http://www.norwoodnylibrary.org/genealogy</a:t>
            </a:r>
          </a:p>
        </p:txBody>
      </p:sp>
    </p:spTree>
    <p:extLst>
      <p:ext uri="{BB962C8B-B14F-4D97-AF65-F5344CB8AC3E}">
        <p14:creationId xmlns:p14="http://schemas.microsoft.com/office/powerpoint/2010/main" val="12273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Google Fusion </a:t>
            </a:r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ables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64015" cy="4351338"/>
          </a:xfrm>
        </p:spPr>
        <p:txBody>
          <a:bodyPr anchor="t"/>
          <a:lstStyle/>
          <a:p>
            <a:r>
              <a:rPr lang="en-US" dirty="0" smtClean="0">
                <a:latin typeface="Calibri" panose="020F0502020204030204" pitchFamily="34" charset="0"/>
              </a:rPr>
              <a:t>Benefits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Online platform, no software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Built to share results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Very easy to import data and start analyzing</a:t>
            </a:r>
          </a:p>
        </p:txBody>
      </p:sp>
      <p:pic>
        <p:nvPicPr>
          <p:cNvPr id="4" name="Picture 6" descr="http://derekeder.com/images/blog/fusion-tables-logo-bet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098" y="5207335"/>
            <a:ext cx="4708217" cy="677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wley_Family_Locationsv2 - Google Fusion Table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212" y="1690688"/>
            <a:ext cx="6191109" cy="4194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002212" y="5992297"/>
            <a:ext cx="3769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https://www.google.com/fusiontables</a:t>
            </a:r>
          </a:p>
        </p:txBody>
      </p:sp>
    </p:spTree>
    <p:extLst>
      <p:ext uri="{BB962C8B-B14F-4D97-AF65-F5344CB8AC3E}">
        <p14:creationId xmlns:p14="http://schemas.microsoft.com/office/powerpoint/2010/main" val="42489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Google Fusion </a:t>
            </a:r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ables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27431" cy="4351338"/>
          </a:xfrm>
        </p:spPr>
        <p:txBody>
          <a:bodyPr anchor="t"/>
          <a:lstStyle/>
          <a:p>
            <a:r>
              <a:rPr lang="en-US" dirty="0" smtClean="0">
                <a:latin typeface="Calibri" panose="020F0502020204030204" pitchFamily="34" charset="0"/>
              </a:rPr>
              <a:t>Challenges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Importing data into Google-owned server base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Limited flexibility with functions without programming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6" descr="http://derekeder.com/images/blog/fusion-tables-logo-bet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098" y="5207335"/>
            <a:ext cx="4708217" cy="677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awley_Family_Locationsv2 - Google Fusion Table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213" y="1995224"/>
            <a:ext cx="6155485" cy="3889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002213" y="5992868"/>
            <a:ext cx="3769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https://www.google.com/fusiontables</a:t>
            </a:r>
          </a:p>
        </p:txBody>
      </p:sp>
    </p:spTree>
    <p:extLst>
      <p:ext uri="{BB962C8B-B14F-4D97-AF65-F5344CB8AC3E}">
        <p14:creationId xmlns:p14="http://schemas.microsoft.com/office/powerpoint/2010/main" val="20922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Review/Conclusion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72348" cy="4351338"/>
          </a:xfrm>
        </p:spPr>
        <p:txBody>
          <a:bodyPr anchor="t"/>
          <a:lstStyle/>
          <a:p>
            <a:r>
              <a:rPr lang="en-US" dirty="0" smtClean="0">
                <a:latin typeface="Calibri" panose="020F0502020204030204" pitchFamily="34" charset="0"/>
              </a:rPr>
              <a:t>Spatial element an important descriptive resource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Helps describe more information than traditionally available with family trees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Able to answer more location- based questions with data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Several methods to perform analysis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http://www.klahorst.com/Genealogy/Images/GenealogyTre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2654268"/>
            <a:ext cx="2743330" cy="26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ownloads2.esri.com/ESRIpress/images/197/TAGIS_Lr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351" y="2654268"/>
            <a:ext cx="2241449" cy="26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03453" y="5348317"/>
            <a:ext cx="2350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http://downloads2.esri.com/ESRIpress/images/197/TAGIS_Lrg.jpg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0548" y="5440650"/>
            <a:ext cx="28287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http://www.klahorst.com/Genealogy/</a:t>
            </a:r>
          </a:p>
        </p:txBody>
      </p:sp>
    </p:spTree>
    <p:extLst>
      <p:ext uri="{BB962C8B-B14F-4D97-AF65-F5344CB8AC3E}">
        <p14:creationId xmlns:p14="http://schemas.microsoft.com/office/powerpoint/2010/main" val="16067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Bibliography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4031"/>
            <a:ext cx="10515600" cy="5533292"/>
          </a:xfrm>
        </p:spPr>
        <p:txBody>
          <a:bodyPr>
            <a:noAutofit/>
          </a:bodyPr>
          <a:lstStyle/>
          <a:p>
            <a:r>
              <a:rPr lang="en-US" sz="1400" dirty="0" smtClean="0"/>
              <a:t>The Hawley Society</a:t>
            </a:r>
          </a:p>
          <a:p>
            <a:pPr lvl="1"/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www.hawleysociety.org/</a:t>
            </a:r>
            <a:endParaRPr lang="en-US" sz="1400" dirty="0"/>
          </a:p>
          <a:p>
            <a:r>
              <a:rPr lang="en-US" sz="1400" dirty="0" smtClean="0"/>
              <a:t>Ancestery.com</a:t>
            </a:r>
          </a:p>
          <a:p>
            <a:pPr lvl="1"/>
            <a:r>
              <a:rPr lang="en-US" sz="1400" dirty="0">
                <a:hlinkClick r:id="rId3"/>
              </a:rPr>
              <a:t>http://www.ancestry.com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 smtClean="0"/>
          </a:p>
          <a:p>
            <a:r>
              <a:rPr lang="en-US" sz="1400" dirty="0" smtClean="0"/>
              <a:t>Life-path line </a:t>
            </a:r>
            <a:r>
              <a:rPr lang="en-US" sz="1400" dirty="0"/>
              <a:t>d</a:t>
            </a:r>
            <a:r>
              <a:rPr lang="en-US" sz="1400" dirty="0" smtClean="0"/>
              <a:t>iagrams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Knowles, A.K. 1995. Immigrant trajectories through the rural-industrial transition in Wales and the United States, 1795-1850. </a:t>
            </a:r>
            <a:r>
              <a:rPr lang="en-US" sz="1400" i="1" dirty="0">
                <a:solidFill>
                  <a:srgbClr val="000000"/>
                </a:solidFill>
                <a:ea typeface="Times New Roman" panose="02020603050405020304" pitchFamily="18" charset="0"/>
              </a:rPr>
              <a:t>A</a:t>
            </a:r>
            <a:r>
              <a:rPr lang="en-US" sz="1400" i="1" dirty="0" bmk="">
                <a:solidFill>
                  <a:srgbClr val="000000"/>
                </a:solidFill>
                <a:ea typeface="Times New Roman" panose="02020603050405020304" pitchFamily="18" charset="0"/>
              </a:rPr>
              <a:t>nnals, Association of American Geographers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, 85, 2:246-266.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Time-space prisms</a:t>
            </a:r>
          </a:p>
          <a:p>
            <a:pPr lvl="1"/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www2.geog.okstate.edu/users/HongboYu/NSF-Project-Website/publications/Yu_Shaw_2005.pdf</a:t>
            </a:r>
            <a:endParaRPr lang="en-US" sz="1400" dirty="0" smtClean="0"/>
          </a:p>
          <a:p>
            <a:pPr lvl="1"/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McGlinn, L. 1995. Power networks and early Chinese immigrants in Pennsylvania. </a:t>
            </a:r>
            <a:r>
              <a:rPr lang="en-US" sz="1400" i="1" dirty="0">
                <a:solidFill>
                  <a:srgbClr val="000000"/>
                </a:solidFill>
                <a:ea typeface="Times New Roman" panose="02020603050405020304" pitchFamily="18" charset="0"/>
              </a:rPr>
              <a:t>Journal of Historical Geography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, 21, 4:430-445</a:t>
            </a:r>
            <a:r>
              <a:rPr lang="en-US" sz="1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lvl="1"/>
            <a:r>
              <a:rPr lang="en-US" sz="1400" u="sng" dirty="0">
                <a:hlinkClick r:id="rId5"/>
              </a:rPr>
              <a:t>http://meipokwan.org</a:t>
            </a:r>
            <a:r>
              <a:rPr lang="en-US" sz="1400" u="sng" dirty="0" smtClean="0">
                <a:hlinkClick r:id="rId5"/>
              </a:rPr>
              <a:t>/</a:t>
            </a:r>
            <a:endParaRPr lang="en-US" sz="1400" u="sng" dirty="0"/>
          </a:p>
          <a:p>
            <a:r>
              <a:rPr lang="en-US" sz="1400" dirty="0" smtClean="0"/>
              <a:t>Historic transportation </a:t>
            </a:r>
            <a:r>
              <a:rPr lang="en-US" sz="1400" dirty="0"/>
              <a:t>m</a:t>
            </a:r>
            <a:r>
              <a:rPr lang="en-US" sz="1400" dirty="0" smtClean="0"/>
              <a:t>aps</a:t>
            </a:r>
          </a:p>
          <a:p>
            <a:pPr lvl="1"/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www.learnnc.org/lp/media/collections/nc/maps/1854/nc-railroads-1854.jpg</a:t>
            </a:r>
            <a:endParaRPr lang="en-US" sz="1400" dirty="0" smtClean="0"/>
          </a:p>
          <a:p>
            <a:pPr lvl="1"/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www.history-map.com/picture/004/pictures/Richmond-Danville-Railroad.jpg</a:t>
            </a:r>
            <a:endParaRPr lang="en-US" sz="1400" dirty="0"/>
          </a:p>
          <a:p>
            <a:r>
              <a:rPr lang="en-US" sz="1400" dirty="0" smtClean="0"/>
              <a:t>Environmental Science Research Institute (ESRI)</a:t>
            </a:r>
            <a:endParaRPr lang="en-US" sz="1400" dirty="0"/>
          </a:p>
          <a:p>
            <a:pPr lvl="1"/>
            <a:r>
              <a:rPr lang="en-US" sz="1400" dirty="0">
                <a:hlinkClick r:id="rId8"/>
              </a:rPr>
              <a:t>http://www.esri.com</a:t>
            </a:r>
            <a:r>
              <a:rPr lang="en-US" sz="1400" dirty="0" smtClean="0">
                <a:hlinkClick r:id="rId8"/>
              </a:rPr>
              <a:t>/</a:t>
            </a:r>
            <a:endParaRPr lang="en-US" sz="1400" dirty="0"/>
          </a:p>
          <a:p>
            <a:r>
              <a:rPr lang="en-US" sz="1400" dirty="0" smtClean="0"/>
              <a:t>QGIS open source GIS package</a:t>
            </a:r>
            <a:endParaRPr lang="en-US" sz="1400" dirty="0"/>
          </a:p>
          <a:p>
            <a:pPr lvl="1"/>
            <a:r>
              <a:rPr lang="en-US" sz="1400" dirty="0">
                <a:hlinkClick r:id="rId9"/>
              </a:rPr>
              <a:t>http://www.qgis.org/en/site</a:t>
            </a:r>
            <a:r>
              <a:rPr lang="en-US" sz="1400" dirty="0" smtClean="0">
                <a:hlinkClick r:id="rId9"/>
              </a:rPr>
              <a:t>/</a:t>
            </a:r>
            <a:endParaRPr lang="en-US" sz="1400" dirty="0"/>
          </a:p>
          <a:p>
            <a:r>
              <a:rPr lang="en-US" sz="1400" dirty="0"/>
              <a:t>Google fusion tables</a:t>
            </a:r>
          </a:p>
          <a:p>
            <a:pPr lvl="1"/>
            <a:r>
              <a:rPr lang="en-US" sz="1400" dirty="0">
                <a:hlinkClick r:id="rId10"/>
              </a:rPr>
              <a:t>http://</a:t>
            </a:r>
            <a:r>
              <a:rPr lang="en-US" sz="1400" dirty="0" smtClean="0">
                <a:hlinkClick r:id="rId10"/>
              </a:rPr>
              <a:t>www.google.com/drive/apps.html#fusiontables</a:t>
            </a:r>
            <a:endParaRPr lang="en-US" sz="1400" dirty="0" smtClean="0"/>
          </a:p>
          <a:p>
            <a:pPr marL="457200" lvl="1" indent="0">
              <a:buNone/>
            </a:pPr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pPr lvl="1"/>
            <a:endParaRPr lang="en-US" sz="1600" u="sng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7270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Sources of Base Data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14520" cy="4351338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The Hawley Society</a:t>
            </a:r>
          </a:p>
          <a:p>
            <a:pPr lvl="1"/>
            <a:r>
              <a:rPr lang="en-US" dirty="0" smtClean="0"/>
              <a:t>Genealogy research into the Hawley Surname</a:t>
            </a:r>
          </a:p>
          <a:p>
            <a:pPr lvl="1"/>
            <a:r>
              <a:rPr lang="en-US" dirty="0" smtClean="0"/>
              <a:t>Online searchable database</a:t>
            </a:r>
          </a:p>
        </p:txBody>
      </p:sp>
      <p:pic>
        <p:nvPicPr>
          <p:cNvPr id="4" name="Picture 3" descr="Society of the Hawley Family » Website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920" y="1521937"/>
            <a:ext cx="6024880" cy="46550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28920" y="6176963"/>
            <a:ext cx="3129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http://www.hawleysociety.org/</a:t>
            </a:r>
          </a:p>
        </p:txBody>
      </p:sp>
    </p:spTree>
    <p:extLst>
      <p:ext uri="{BB962C8B-B14F-4D97-AF65-F5344CB8AC3E}">
        <p14:creationId xmlns:p14="http://schemas.microsoft.com/office/powerpoint/2010/main" val="3378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tsWeb's WorldConnect Project: THE HAWLEY RECORD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7120" y="88217"/>
            <a:ext cx="7477760" cy="6681567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448560" y="3566160"/>
            <a:ext cx="1930400" cy="7416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tsWeb's WorldConnect Project: THE HAWLEY RECORD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537588"/>
            <a:ext cx="6471920" cy="5782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RootsWeb's WorldConnect Project: THE HAWLEY RECORD - Mozilla Firefox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440" y="91396"/>
            <a:ext cx="5384800" cy="6675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82880" y="3535680"/>
            <a:ext cx="1676400" cy="7010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0" y="264160"/>
            <a:ext cx="2143760" cy="16256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Sources of Base Data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9849"/>
            <a:ext cx="3703320" cy="1678151"/>
          </a:xfrm>
        </p:spPr>
        <p:txBody>
          <a:bodyPr/>
          <a:lstStyle/>
          <a:p>
            <a:r>
              <a:rPr lang="en-US" dirty="0"/>
              <a:t>Personal documentation</a:t>
            </a:r>
          </a:p>
          <a:p>
            <a:pPr lvl="1"/>
            <a:r>
              <a:rPr lang="en-US" dirty="0"/>
              <a:t>Obituaries</a:t>
            </a:r>
          </a:p>
          <a:p>
            <a:pPr lvl="1"/>
            <a:r>
              <a:rPr lang="en-US" dirty="0"/>
              <a:t>Family documents</a:t>
            </a:r>
          </a:p>
          <a:p>
            <a:endParaRPr lang="en-US" dirty="0"/>
          </a:p>
        </p:txBody>
      </p:sp>
      <p:pic>
        <p:nvPicPr>
          <p:cNvPr id="5" name="Picture 4" descr="20101227091809402.pdf - Adobe Reader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840" y="1400329"/>
            <a:ext cx="7579360" cy="507475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60240" y="6444606"/>
            <a:ext cx="458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Family document created by Charles D. Hawley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80" y="2973458"/>
            <a:ext cx="2960914" cy="3810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609840" y="1991360"/>
            <a:ext cx="1280160" cy="13208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07580" y="2659852"/>
            <a:ext cx="1280160" cy="13208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97520" y="3469237"/>
            <a:ext cx="1280160" cy="13208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0325" y="3869526"/>
            <a:ext cx="1058635" cy="143673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9685" y="4275926"/>
            <a:ext cx="1251675" cy="143674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61926" y="3069754"/>
            <a:ext cx="1077050" cy="162396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61925" y="4011050"/>
            <a:ext cx="1000850" cy="151375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61926" y="3232150"/>
            <a:ext cx="699224" cy="13335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22051" y="3093962"/>
            <a:ext cx="851624" cy="160413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60142" y="3469237"/>
            <a:ext cx="851624" cy="160413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22051" y="4011050"/>
            <a:ext cx="1245324" cy="151375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22051" y="4558918"/>
            <a:ext cx="1245324" cy="151375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03126" y="2535218"/>
            <a:ext cx="851624" cy="160413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1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" y="121342"/>
            <a:ext cx="4817809" cy="6595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harles Darwin Hawley Obituary: View Charles Hawley's Obituary by News Record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791" y="182543"/>
            <a:ext cx="7013833" cy="649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985760" y="3413760"/>
            <a:ext cx="1615440" cy="20320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1280" y="4003040"/>
            <a:ext cx="1076960" cy="20320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" y="4206240"/>
            <a:ext cx="538480" cy="21336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35440" y="1026160"/>
            <a:ext cx="365760" cy="21336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71440" y="1239520"/>
            <a:ext cx="1920240" cy="20320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320" y="1909407"/>
            <a:ext cx="2153920" cy="183553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" y="2092960"/>
            <a:ext cx="233680" cy="22352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32240" y="2794000"/>
            <a:ext cx="568960" cy="19304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71440" y="2987040"/>
            <a:ext cx="3860800" cy="22352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320" y="4632960"/>
            <a:ext cx="4531360" cy="19304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320" y="4846320"/>
            <a:ext cx="538480" cy="19304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918" y="415887"/>
            <a:ext cx="2794001" cy="183553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54467" y="2113280"/>
            <a:ext cx="1727533" cy="20320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31561" y="2580640"/>
            <a:ext cx="1457960" cy="20320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439401" y="3901440"/>
            <a:ext cx="807719" cy="20320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89241" y="4104640"/>
            <a:ext cx="1031239" cy="186373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89240" y="4291013"/>
            <a:ext cx="878523" cy="220027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01200" y="4515168"/>
            <a:ext cx="878523" cy="220027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4321" y="3972560"/>
            <a:ext cx="754380" cy="23368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4090" y="4206240"/>
            <a:ext cx="779840" cy="21336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083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Sources of Base Data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388360" cy="4351338"/>
          </a:xfrm>
        </p:spPr>
        <p:txBody>
          <a:bodyPr/>
          <a:lstStyle/>
          <a:p>
            <a:r>
              <a:rPr lang="en-US" dirty="0" smtClean="0"/>
              <a:t>Ancestry.com</a:t>
            </a:r>
            <a:endParaRPr lang="en-US" dirty="0"/>
          </a:p>
          <a:p>
            <a:pPr lvl="1"/>
            <a:r>
              <a:rPr lang="en-US" dirty="0"/>
              <a:t>Census data</a:t>
            </a:r>
          </a:p>
          <a:p>
            <a:pPr lvl="1"/>
            <a:r>
              <a:rPr lang="en-US" dirty="0"/>
              <a:t>Birth/Death records</a:t>
            </a:r>
          </a:p>
          <a:p>
            <a:pPr lvl="1"/>
            <a:r>
              <a:rPr lang="en-US" dirty="0"/>
              <a:t>Event records</a:t>
            </a:r>
          </a:p>
          <a:p>
            <a:endParaRPr lang="en-US" dirty="0"/>
          </a:p>
        </p:txBody>
      </p:sp>
      <p:pic>
        <p:nvPicPr>
          <p:cNvPr id="4" name="Picture 3" descr="Family View - Ancestry.com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880" y="1342630"/>
            <a:ext cx="7620000" cy="5452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679589" y="3814764"/>
            <a:ext cx="855186" cy="15629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29950" y="4537869"/>
            <a:ext cx="885824" cy="15629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29949" y="5886450"/>
            <a:ext cx="777875" cy="145256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82206" y="6031706"/>
            <a:ext cx="728743" cy="131842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79588" y="4694159"/>
            <a:ext cx="1236185" cy="15629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9755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</TotalTime>
  <Words>1082</Words>
  <Application>Microsoft Office PowerPoint</Application>
  <PresentationFormat>Widescreen</PresentationFormat>
  <Paragraphs>225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Caslon Antique</vt:lpstr>
      <vt:lpstr>Times New Roman</vt:lpstr>
      <vt:lpstr>Office Theme</vt:lpstr>
      <vt:lpstr>Exploring Techniques for Spatio-Temporal Analysis in Genealogy</vt:lpstr>
      <vt:lpstr>Introduction</vt:lpstr>
      <vt:lpstr>What is Genealogy?</vt:lpstr>
      <vt:lpstr>Sources of Base Data</vt:lpstr>
      <vt:lpstr>PowerPoint Presentation</vt:lpstr>
      <vt:lpstr>PowerPoint Presentation</vt:lpstr>
      <vt:lpstr>Sources of Base Data</vt:lpstr>
      <vt:lpstr>PowerPoint Presentation</vt:lpstr>
      <vt:lpstr>Sources of Base Data</vt:lpstr>
      <vt:lpstr>PowerPoint Presentation</vt:lpstr>
      <vt:lpstr>Immediate Hawley Family Tree</vt:lpstr>
      <vt:lpstr>Immediate Hawley Family Tree</vt:lpstr>
      <vt:lpstr>Immediate Hawley Family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Explore the Spatial Element?</vt:lpstr>
      <vt:lpstr>Lifepaths of the Hawleys Through Time</vt:lpstr>
      <vt:lpstr>Average Birth Distance Change Over Time</vt:lpstr>
      <vt:lpstr>Lifepaths During Introduction of Transportation Methods</vt:lpstr>
      <vt:lpstr>Platforms to Analyze Hawley Spatial Data </vt:lpstr>
      <vt:lpstr>Arcmap</vt:lpstr>
      <vt:lpstr>Arcmap</vt:lpstr>
      <vt:lpstr>Open Source GIS Packages</vt:lpstr>
      <vt:lpstr>Open Source GIS Packages</vt:lpstr>
      <vt:lpstr>Google Fusion Tables</vt:lpstr>
      <vt:lpstr>Google Fusion Tables</vt:lpstr>
      <vt:lpstr>Review/Conclusion</vt:lpstr>
      <vt:lpstr>Bibliography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spatial study of the Hawley Record</dc:title>
  <dc:creator>Bennett</dc:creator>
  <cp:lastModifiedBy>Bennett</cp:lastModifiedBy>
  <cp:revision>255</cp:revision>
  <dcterms:created xsi:type="dcterms:W3CDTF">2013-09-24T00:07:12Z</dcterms:created>
  <dcterms:modified xsi:type="dcterms:W3CDTF">2013-10-28T00:34:53Z</dcterms:modified>
</cp:coreProperties>
</file>