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7" r:id="rId3"/>
    <p:sldId id="284" r:id="rId4"/>
    <p:sldId id="278" r:id="rId5"/>
    <p:sldId id="280" r:id="rId6"/>
    <p:sldId id="291" r:id="rId7"/>
    <p:sldId id="290" r:id="rId8"/>
    <p:sldId id="282" r:id="rId9"/>
    <p:sldId id="286" r:id="rId10"/>
    <p:sldId id="287" r:id="rId11"/>
    <p:sldId id="28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2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3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7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3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GIS in international relations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9982198" cy="1143000"/>
          </a:xfrm>
        </p:spPr>
        <p:txBody>
          <a:bodyPr/>
          <a:lstStyle/>
          <a:p>
            <a:r>
              <a:rPr lang="en-US" dirty="0"/>
              <a:t>Mackenzie Higgins | Advisor: Dr. Gregory Thomas | Penn State MGIS Program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Project timeline and 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8F8B2-396B-37FB-29D0-6D1ED9701FBF}"/>
              </a:ext>
            </a:extLst>
          </p:cNvPr>
          <p:cNvSpPr/>
          <p:nvPr/>
        </p:nvSpPr>
        <p:spPr>
          <a:xfrm>
            <a:off x="3424382" y="2209800"/>
            <a:ext cx="2514600" cy="1676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FB05A-C23A-D164-1111-1A1623F7F793}"/>
              </a:ext>
            </a:extLst>
          </p:cNvPr>
          <p:cNvSpPr/>
          <p:nvPr/>
        </p:nvSpPr>
        <p:spPr>
          <a:xfrm>
            <a:off x="528782" y="2209800"/>
            <a:ext cx="2514600" cy="1676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Research into the topic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collection and organization</a:t>
            </a:r>
          </a:p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E84E7-AE0A-A642-937B-ADEAC8896D18}"/>
              </a:ext>
            </a:extLst>
          </p:cNvPr>
          <p:cNvSpPr/>
          <p:nvPr/>
        </p:nvSpPr>
        <p:spPr>
          <a:xfrm>
            <a:off x="528782" y="1752600"/>
            <a:ext cx="2514600" cy="457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Aug-Oct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A5A40-EA02-BB99-83B0-9882F39A42D4}"/>
              </a:ext>
            </a:extLst>
          </p:cNvPr>
          <p:cNvSpPr/>
          <p:nvPr/>
        </p:nvSpPr>
        <p:spPr>
          <a:xfrm>
            <a:off x="3424382" y="1759527"/>
            <a:ext cx="2514600" cy="457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Jan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DC8E36-1264-6E5E-A798-0CC5B69B2710}"/>
              </a:ext>
            </a:extLst>
          </p:cNvPr>
          <p:cNvSpPr/>
          <p:nvPr/>
        </p:nvSpPr>
        <p:spPr>
          <a:xfrm>
            <a:off x="6243782" y="1759527"/>
            <a:ext cx="2514600" cy="457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Feb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283C48-1227-2D4C-1290-CEB2FB6BB198}"/>
              </a:ext>
            </a:extLst>
          </p:cNvPr>
          <p:cNvSpPr/>
          <p:nvPr/>
        </p:nvSpPr>
        <p:spPr>
          <a:xfrm>
            <a:off x="6243782" y="2209800"/>
            <a:ext cx="2514600" cy="1676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Communicate results through Experience Builder and final paper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C3FAE0-C20F-9D67-F267-E2F5F7DCDD9F}"/>
              </a:ext>
            </a:extLst>
          </p:cNvPr>
          <p:cNvSpPr/>
          <p:nvPr/>
        </p:nvSpPr>
        <p:spPr>
          <a:xfrm>
            <a:off x="9066212" y="2209800"/>
            <a:ext cx="2514600" cy="1676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Presentation Preparation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271EFE-2B74-FBE4-96BA-E886DA8D6F6F}"/>
              </a:ext>
            </a:extLst>
          </p:cNvPr>
          <p:cNvSpPr/>
          <p:nvPr/>
        </p:nvSpPr>
        <p:spPr>
          <a:xfrm>
            <a:off x="9063182" y="1759527"/>
            <a:ext cx="2514600" cy="457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Mar 2023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22676A-5757-E7B3-1837-9D2F88C435C7}"/>
              </a:ext>
            </a:extLst>
          </p:cNvPr>
          <p:cNvGrpSpPr/>
          <p:nvPr/>
        </p:nvGrpSpPr>
        <p:grpSpPr>
          <a:xfrm>
            <a:off x="375515" y="5144768"/>
            <a:ext cx="3893127" cy="494146"/>
            <a:chOff x="1003420" y="1678965"/>
            <a:chExt cx="6969021" cy="80871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1015A4B-58BF-3AF1-A559-C7E35C00BF70}"/>
                </a:ext>
              </a:extLst>
            </p:cNvPr>
            <p:cNvSpPr/>
            <p:nvPr/>
          </p:nvSpPr>
          <p:spPr>
            <a:xfrm>
              <a:off x="1003420" y="1678965"/>
              <a:ext cx="6969021" cy="808719"/>
            </a:xfrm>
            <a:prstGeom prst="roundRect">
              <a:avLst>
                <a:gd name="adj" fmla="val 1667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C8060EFE-4F6E-B111-F1E4-DC0EB99BB006}"/>
                </a:ext>
              </a:extLst>
            </p:cNvPr>
            <p:cNvSpPr txBox="1"/>
            <p:nvPr/>
          </p:nvSpPr>
          <p:spPr>
            <a:xfrm>
              <a:off x="1042906" y="1718451"/>
              <a:ext cx="6890049" cy="7297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accent1">
                      <a:lumMod val="50000"/>
                    </a:schemeClr>
                  </a:solidFill>
                </a:rPr>
                <a:t>St. Louis| 21-24 May 2023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E2A8E9D-7766-4312-0A9B-605B9483592D}"/>
              </a:ext>
            </a:extLst>
          </p:cNvPr>
          <p:cNvSpPr txBox="1"/>
          <p:nvPr/>
        </p:nvSpPr>
        <p:spPr>
          <a:xfrm>
            <a:off x="379412" y="4627419"/>
            <a:ext cx="3893127" cy="341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accent1">
                    <a:lumMod val="50000"/>
                  </a:schemeClr>
                </a:solidFill>
              </a:rPr>
              <a:t>USGIF GEOINT Symposium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93F3DE-5594-688D-A265-7210578F0EB3}"/>
              </a:ext>
            </a:extLst>
          </p:cNvPr>
          <p:cNvSpPr txBox="1"/>
          <p:nvPr/>
        </p:nvSpPr>
        <p:spPr>
          <a:xfrm>
            <a:off x="6076660" y="4627419"/>
            <a:ext cx="3893127" cy="341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accent1">
                    <a:lumMod val="50000"/>
                  </a:schemeClr>
                </a:solidFill>
              </a:rPr>
              <a:t>ESRI Federal GIS Conference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513343-B455-5CFE-E730-A0634D3DF190}"/>
              </a:ext>
            </a:extLst>
          </p:cNvPr>
          <p:cNvGrpSpPr/>
          <p:nvPr/>
        </p:nvGrpSpPr>
        <p:grpSpPr>
          <a:xfrm>
            <a:off x="6243782" y="5105400"/>
            <a:ext cx="3893127" cy="494146"/>
            <a:chOff x="1003420" y="1678965"/>
            <a:chExt cx="6969021" cy="80871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4F6EDF3-0FF9-5547-AAA1-4FFAC92165DD}"/>
                </a:ext>
              </a:extLst>
            </p:cNvPr>
            <p:cNvSpPr/>
            <p:nvPr/>
          </p:nvSpPr>
          <p:spPr>
            <a:xfrm>
              <a:off x="1003420" y="1678965"/>
              <a:ext cx="6969021" cy="808719"/>
            </a:xfrm>
            <a:prstGeom prst="roundRect">
              <a:avLst>
                <a:gd name="adj" fmla="val 1667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D043FD46-47FF-E62F-CB1A-CF62519181F7}"/>
                </a:ext>
              </a:extLst>
            </p:cNvPr>
            <p:cNvSpPr txBox="1"/>
            <p:nvPr/>
          </p:nvSpPr>
          <p:spPr>
            <a:xfrm>
              <a:off x="1042906" y="1718451"/>
              <a:ext cx="6890049" cy="7297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D.C.</a:t>
              </a:r>
              <a:r>
                <a:rPr lang="en-US" sz="1200" kern="1200" dirty="0">
                  <a:solidFill>
                    <a:schemeClr val="accent1">
                      <a:lumMod val="50000"/>
                    </a:schemeClr>
                  </a:solidFill>
                </a:rPr>
                <a:t>| 7-8 Feb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6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212" y="138240"/>
            <a:ext cx="9753600" cy="79216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F0EA06-BDA2-D8C5-1F35-9529F5B9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6" y="1066800"/>
            <a:ext cx="5942076" cy="49362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AB5EFF-196C-E7C3-6CDA-A1BCD4768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3" y="1066800"/>
            <a:ext cx="5942076" cy="54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828800"/>
            <a:ext cx="11277599" cy="4343400"/>
          </a:xfrm>
        </p:spPr>
        <p:txBody>
          <a:bodyPr>
            <a:normAutofit/>
          </a:bodyPr>
          <a:lstStyle/>
          <a:p>
            <a:r>
              <a:rPr lang="en-US" sz="2000" dirty="0"/>
              <a:t>Background</a:t>
            </a:r>
          </a:p>
          <a:p>
            <a:r>
              <a:rPr lang="en-US" sz="2000" dirty="0"/>
              <a:t>Objectives</a:t>
            </a:r>
          </a:p>
          <a:p>
            <a:r>
              <a:rPr lang="en-US" sz="2000" dirty="0"/>
              <a:t>Methodology</a:t>
            </a:r>
          </a:p>
          <a:p>
            <a:r>
              <a:rPr lang="en-US" sz="2000" dirty="0"/>
              <a:t>Data</a:t>
            </a:r>
          </a:p>
          <a:p>
            <a:r>
              <a:rPr lang="en-US" sz="2000" dirty="0"/>
              <a:t>Anticipated Results</a:t>
            </a:r>
          </a:p>
          <a:p>
            <a:r>
              <a:rPr lang="en-US" sz="2000" dirty="0"/>
              <a:t>Project Timeline</a:t>
            </a:r>
          </a:p>
          <a:p>
            <a:r>
              <a:rPr lang="en-US" sz="2000" dirty="0"/>
              <a:t>Project Venue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1412277"/>
            <a:ext cx="11887200" cy="4596156"/>
          </a:xfrm>
        </p:spPr>
        <p:txBody>
          <a:bodyPr numCol="1">
            <a:normAutofit/>
          </a:bodyPr>
          <a:lstStyle/>
          <a:p>
            <a:pPr marL="45720" indent="0">
              <a:buNone/>
            </a:pPr>
            <a:r>
              <a:rPr lang="en-US" sz="1800" dirty="0"/>
              <a:t>Russia’s 14 bordering countries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Azerbaijan</a:t>
            </a:r>
          </a:p>
          <a:p>
            <a:pPr lvl="1"/>
            <a:r>
              <a:rPr lang="en-US" sz="1400" dirty="0"/>
              <a:t>Belarus</a:t>
            </a:r>
          </a:p>
          <a:p>
            <a:pPr lvl="1"/>
            <a:r>
              <a:rPr lang="en-US" sz="1400" dirty="0"/>
              <a:t>China</a:t>
            </a:r>
          </a:p>
          <a:p>
            <a:pPr lvl="1"/>
            <a:r>
              <a:rPr lang="en-US" sz="1400" dirty="0"/>
              <a:t>Estonia</a:t>
            </a:r>
          </a:p>
          <a:p>
            <a:pPr lvl="1"/>
            <a:r>
              <a:rPr lang="en-US" sz="1400" dirty="0"/>
              <a:t>Finland</a:t>
            </a:r>
          </a:p>
          <a:p>
            <a:pPr lvl="1"/>
            <a:r>
              <a:rPr lang="en-US" sz="1400" dirty="0"/>
              <a:t>Georgia</a:t>
            </a:r>
          </a:p>
          <a:p>
            <a:pPr lvl="1"/>
            <a:r>
              <a:rPr lang="en-US" sz="1400" dirty="0"/>
              <a:t>Kazakhstan</a:t>
            </a:r>
          </a:p>
          <a:p>
            <a:pPr lvl="1"/>
            <a:r>
              <a:rPr lang="en-US" sz="1400" dirty="0"/>
              <a:t>North Korea</a:t>
            </a:r>
          </a:p>
          <a:p>
            <a:pPr lvl="1"/>
            <a:r>
              <a:rPr lang="en-US" sz="1400" dirty="0"/>
              <a:t>Latvia</a:t>
            </a:r>
          </a:p>
          <a:p>
            <a:pPr lvl="1"/>
            <a:r>
              <a:rPr lang="en-US" sz="1400" dirty="0"/>
              <a:t>Lithuania</a:t>
            </a:r>
          </a:p>
          <a:p>
            <a:pPr lvl="1"/>
            <a:r>
              <a:rPr lang="en-US" sz="1400" dirty="0"/>
              <a:t>Mongolia</a:t>
            </a:r>
          </a:p>
          <a:p>
            <a:pPr lvl="1"/>
            <a:r>
              <a:rPr lang="en-US" sz="1400" dirty="0"/>
              <a:t>Norway</a:t>
            </a:r>
          </a:p>
          <a:p>
            <a:pPr lvl="1"/>
            <a:r>
              <a:rPr lang="en-US" sz="1400" dirty="0"/>
              <a:t>Poland</a:t>
            </a:r>
          </a:p>
          <a:p>
            <a:pPr lvl="1"/>
            <a:r>
              <a:rPr lang="en-US" sz="1400" dirty="0"/>
              <a:t>Ukraine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52593-179F-2829-4E36-CEC7CC98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12" y="1828800"/>
            <a:ext cx="9941993" cy="41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container ship">
            <a:extLst>
              <a:ext uri="{FF2B5EF4-FFF2-40B4-BE49-F238E27FC236}">
                <a16:creationId xmlns:a16="http://schemas.microsoft.com/office/drawing/2014/main" id="{CCB39D54-166E-0B94-354B-5469950D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1" y="0"/>
            <a:ext cx="12188824" cy="689545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9627" y="1794755"/>
            <a:ext cx="3830387" cy="4343400"/>
          </a:xfrm>
        </p:spPr>
        <p:txBody>
          <a:bodyPr>
            <a:normAutofit/>
          </a:bodyPr>
          <a:lstStyle/>
          <a:p>
            <a:r>
              <a:rPr lang="en-US" sz="2000" dirty="0"/>
              <a:t>Border Variables</a:t>
            </a:r>
          </a:p>
          <a:p>
            <a:pPr lvl="1"/>
            <a:r>
              <a:rPr lang="en-US" sz="1800" dirty="0"/>
              <a:t>Ethnicities</a:t>
            </a:r>
          </a:p>
          <a:p>
            <a:pPr lvl="1"/>
            <a:r>
              <a:rPr lang="en-US" sz="1800" dirty="0"/>
              <a:t>Economics</a:t>
            </a:r>
          </a:p>
          <a:p>
            <a:pPr lvl="1"/>
            <a:r>
              <a:rPr lang="en-US" sz="1800" dirty="0"/>
              <a:t>History</a:t>
            </a:r>
          </a:p>
          <a:p>
            <a:pPr lvl="1"/>
            <a:r>
              <a:rPr lang="en-US" sz="1800" dirty="0"/>
              <a:t>Population</a:t>
            </a:r>
          </a:p>
          <a:p>
            <a:pPr lvl="1"/>
            <a:r>
              <a:rPr lang="en-US" sz="1800" dirty="0"/>
              <a:t>Terrain</a:t>
            </a:r>
          </a:p>
          <a:p>
            <a:pPr lvl="1"/>
            <a:r>
              <a:rPr lang="en-US" sz="1800" dirty="0"/>
              <a:t>Length</a:t>
            </a:r>
            <a:endParaRPr lang="en-US" sz="16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97C28C-4382-8A3B-4A71-8AC5989A4BE5}"/>
              </a:ext>
            </a:extLst>
          </p:cNvPr>
          <p:cNvSpPr txBox="1">
            <a:spLocks/>
          </p:cNvSpPr>
          <p:nvPr/>
        </p:nvSpPr>
        <p:spPr>
          <a:xfrm>
            <a:off x="531812" y="1828800"/>
            <a:ext cx="7924800" cy="43434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452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Diplomatic Ranking Variables </a:t>
            </a:r>
          </a:p>
          <a:p>
            <a:pPr lvl="1"/>
            <a:r>
              <a:rPr lang="en-US" sz="1800" dirty="0"/>
              <a:t>Overall Trade</a:t>
            </a:r>
          </a:p>
          <a:p>
            <a:pPr lvl="1"/>
            <a:r>
              <a:rPr lang="en-US" sz="1800" dirty="0"/>
              <a:t>Military Comparisons</a:t>
            </a:r>
          </a:p>
          <a:p>
            <a:pPr lvl="1"/>
            <a:r>
              <a:rPr lang="en-US" sz="1800" dirty="0"/>
              <a:t>NATO/CSTO/Neither</a:t>
            </a:r>
          </a:p>
          <a:p>
            <a:pPr lvl="1"/>
            <a:r>
              <a:rPr lang="en-US" sz="1800" dirty="0"/>
              <a:t>Conflict Disputes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5683D-3F7C-410C-AB68-CFF7868224EA}"/>
              </a:ext>
            </a:extLst>
          </p:cNvPr>
          <p:cNvSpPr txBox="1"/>
          <p:nvPr/>
        </p:nvSpPr>
        <p:spPr>
          <a:xfrm>
            <a:off x="828811" y="5105400"/>
            <a:ext cx="915180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Border characteristics and relations through willingness and opportunity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400" dirty="0"/>
              <a:t>Starr, H. (2013). On geopolitics: Space, place, and international relations. Paradigm.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66F0C3-4178-2461-A200-DF42382B6F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33" t="1" r="35334" b="11904"/>
          <a:stretch/>
        </p:blipFill>
        <p:spPr>
          <a:xfrm>
            <a:off x="9807521" y="4267200"/>
            <a:ext cx="1507250" cy="2376487"/>
          </a:xfrm>
          <a:prstGeom prst="rect">
            <a:avLst/>
          </a:prstGeom>
        </p:spPr>
      </p:pic>
      <p:pic>
        <p:nvPicPr>
          <p:cNvPr id="20" name="Graphic 19" descr="Topography Map outline">
            <a:extLst>
              <a:ext uri="{FF2B5EF4-FFF2-40B4-BE49-F238E27FC236}">
                <a16:creationId xmlns:a16="http://schemas.microsoft.com/office/drawing/2014/main" id="{F67824A9-5B00-4414-CD7B-655838B1C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1212" y="259527"/>
            <a:ext cx="914400" cy="914400"/>
          </a:xfrm>
          <a:prstGeom prst="rect">
            <a:avLst/>
          </a:prstGeom>
        </p:spPr>
      </p:pic>
      <p:pic>
        <p:nvPicPr>
          <p:cNvPr id="22" name="Graphic 21" descr="Earth globe: Africa and Europe with solid fill">
            <a:extLst>
              <a:ext uri="{FF2B5EF4-FFF2-40B4-BE49-F238E27FC236}">
                <a16:creationId xmlns:a16="http://schemas.microsoft.com/office/drawing/2014/main" id="{D4A7E5A7-8717-E381-A77A-292992477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6877" y="1337555"/>
            <a:ext cx="914400" cy="914400"/>
          </a:xfrm>
          <a:prstGeom prst="rect">
            <a:avLst/>
          </a:prstGeom>
        </p:spPr>
      </p:pic>
      <p:pic>
        <p:nvPicPr>
          <p:cNvPr id="24" name="Graphic 23" descr="Mountains outline">
            <a:extLst>
              <a:ext uri="{FF2B5EF4-FFF2-40B4-BE49-F238E27FC236}">
                <a16:creationId xmlns:a16="http://schemas.microsoft.com/office/drawing/2014/main" id="{EE4CAA2E-9C98-32FA-D61C-EFBC11E64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5546" y="24155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4980D0-6ACC-2C1B-DB5D-2B7898ECF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2895600"/>
            <a:ext cx="7182130" cy="4567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406" y="1432525"/>
            <a:ext cx="11277599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Diplomatic ranking</a:t>
            </a:r>
          </a:p>
          <a:p>
            <a:r>
              <a:rPr lang="en-US" dirty="0"/>
              <a:t>Trade – overall trade balance between Russia and bordering countries</a:t>
            </a:r>
          </a:p>
          <a:p>
            <a:r>
              <a:rPr lang="en-US" dirty="0"/>
              <a:t>Military – size and location of military</a:t>
            </a:r>
          </a:p>
          <a:p>
            <a:r>
              <a:rPr lang="en-US" dirty="0"/>
              <a:t>Collective Security Treaty Organization (CSTO) </a:t>
            </a:r>
            <a:r>
              <a:rPr lang="en-US" sz="1600" dirty="0"/>
              <a:t>(Weitz 2018)</a:t>
            </a:r>
          </a:p>
          <a:p>
            <a:r>
              <a:rPr lang="en-US" dirty="0"/>
              <a:t>North Atlantic Treaty Organization (NATO) </a:t>
            </a:r>
            <a:r>
              <a:rPr lang="en-US" sz="1600" dirty="0"/>
              <a:t>(NATO 2020)</a:t>
            </a:r>
          </a:p>
          <a:p>
            <a:r>
              <a:rPr lang="en-US" dirty="0"/>
              <a:t>Conflict – Indicator of current relationships between Russia and bordering countries </a:t>
            </a:r>
          </a:p>
        </p:txBody>
      </p:sp>
    </p:spTree>
    <p:extLst>
      <p:ext uri="{BB962C8B-B14F-4D97-AF65-F5344CB8AC3E}">
        <p14:creationId xmlns:p14="http://schemas.microsoft.com/office/powerpoint/2010/main" val="20670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D4C80-DB55-B625-2886-1D3C38332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t="10969" b="-6264"/>
          <a:stretch/>
        </p:blipFill>
        <p:spPr>
          <a:xfrm>
            <a:off x="-2" y="0"/>
            <a:ext cx="12188825" cy="73404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4191000" cy="792162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752600"/>
            <a:ext cx="8382000" cy="4419600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200" dirty="0"/>
          </a:p>
          <a:p>
            <a:pPr marL="45720" indent="0">
              <a:buNone/>
            </a:pPr>
            <a:r>
              <a:rPr lang="en-US" dirty="0"/>
              <a:t>Border Variables </a:t>
            </a:r>
            <a:r>
              <a:rPr lang="en-US" sz="1700" dirty="0"/>
              <a:t>(</a:t>
            </a:r>
            <a:r>
              <a:rPr lang="en-US" sz="1700" dirty="0" err="1"/>
              <a:t>Gleditsch</a:t>
            </a:r>
            <a:r>
              <a:rPr lang="en-US" sz="1700" dirty="0"/>
              <a:t> &amp; </a:t>
            </a:r>
            <a:r>
              <a:rPr lang="en-US" sz="1700" dirty="0" err="1"/>
              <a:t>Weidmann</a:t>
            </a:r>
            <a:r>
              <a:rPr lang="en-US" sz="1700" dirty="0"/>
              <a:t>, 2012) </a:t>
            </a:r>
          </a:p>
          <a:p>
            <a:r>
              <a:rPr lang="en-US" dirty="0"/>
              <a:t>Political</a:t>
            </a:r>
          </a:p>
          <a:p>
            <a:pPr lvl="1"/>
            <a:r>
              <a:rPr lang="en-US" dirty="0"/>
              <a:t>Length of border</a:t>
            </a:r>
          </a:p>
          <a:p>
            <a:pPr lvl="1"/>
            <a:r>
              <a:rPr lang="en-US" dirty="0"/>
              <a:t>History shown through spatial and temporal changes of border</a:t>
            </a:r>
          </a:p>
          <a:p>
            <a:r>
              <a:rPr lang="en-US" dirty="0"/>
              <a:t>Demographic</a:t>
            </a:r>
          </a:p>
          <a:p>
            <a:pPr lvl="1"/>
            <a:r>
              <a:rPr lang="en-US" dirty="0"/>
              <a:t>Population along borders</a:t>
            </a:r>
          </a:p>
          <a:p>
            <a:pPr lvl="1"/>
            <a:r>
              <a:rPr lang="en-US" dirty="0"/>
              <a:t>Ethnicity groups along borders </a:t>
            </a:r>
            <a:r>
              <a:rPr lang="en-US" sz="1700" dirty="0"/>
              <a:t>(Khan, Hamza, Burke, and Nawaz-</a:t>
            </a:r>
            <a:r>
              <a:rPr lang="en-US" sz="1700" dirty="0" err="1"/>
              <a:t>ul</a:t>
            </a:r>
            <a:r>
              <a:rPr lang="en-US" sz="1700" dirty="0"/>
              <a:t>-Huda, 2020)</a:t>
            </a:r>
          </a:p>
          <a:p>
            <a:r>
              <a:rPr lang="en-US" dirty="0"/>
              <a:t>Socioeconomic</a:t>
            </a:r>
          </a:p>
          <a:p>
            <a:pPr lvl="1"/>
            <a:r>
              <a:rPr lang="en-US" dirty="0"/>
              <a:t>Economic standing between Russia and bordering countries</a:t>
            </a:r>
          </a:p>
          <a:p>
            <a:r>
              <a:rPr lang="en-US" dirty="0"/>
              <a:t>Environmental</a:t>
            </a:r>
          </a:p>
          <a:p>
            <a:pPr lvl="1"/>
            <a:r>
              <a:rPr lang="en-US" dirty="0"/>
              <a:t>Terrain along borders such as elevation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295400"/>
            <a:ext cx="11277599" cy="4876800"/>
          </a:xfrm>
        </p:spPr>
        <p:txBody>
          <a:bodyPr>
            <a:normAutofit/>
          </a:bodyPr>
          <a:lstStyle/>
          <a:p>
            <a:r>
              <a:rPr lang="en-US" dirty="0"/>
              <a:t>Mix of qualitative and quantitative</a:t>
            </a:r>
          </a:p>
          <a:p>
            <a:r>
              <a:rPr lang="en-US" dirty="0"/>
              <a:t>Clean, manage, analyze, and visualize data</a:t>
            </a:r>
          </a:p>
          <a:p>
            <a:r>
              <a:rPr lang="en-US" dirty="0"/>
              <a:t>ArcGIS Pro for spatial analysis</a:t>
            </a:r>
          </a:p>
          <a:p>
            <a:r>
              <a:rPr lang="en-US" dirty="0"/>
              <a:t>ArcGIS Experience Builder to present and communicate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42993-1446-9167-4AD8-4523DB7E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26" y="2647276"/>
            <a:ext cx="6316085" cy="4210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45CCB-065E-114D-90DC-52AD2571B508}"/>
              </a:ext>
            </a:extLst>
          </p:cNvPr>
          <p:cNvSpPr txBox="1"/>
          <p:nvPr/>
        </p:nvSpPr>
        <p:spPr>
          <a:xfrm>
            <a:off x="6475412" y="6657509"/>
            <a:ext cx="6096000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https://www.esri.com/en-us/arcgis/products/arcgis-experience-builder/overview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422CC-C627-2871-F506-8D0F0095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03" y="3631530"/>
            <a:ext cx="5266315" cy="3226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C0A223-762D-D3F5-B184-9D0B102F23C9}"/>
              </a:ext>
            </a:extLst>
          </p:cNvPr>
          <p:cNvSpPr txBox="1"/>
          <p:nvPr/>
        </p:nvSpPr>
        <p:spPr>
          <a:xfrm>
            <a:off x="0" y="6626950"/>
            <a:ext cx="6331526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https://www.esri.com/en-us/arcgis/products/arcgis-spatial-analyst/overview</a:t>
            </a:r>
          </a:p>
        </p:txBody>
      </p:sp>
    </p:spTree>
    <p:extLst>
      <p:ext uri="{BB962C8B-B14F-4D97-AF65-F5344CB8AC3E}">
        <p14:creationId xmlns:p14="http://schemas.microsoft.com/office/powerpoint/2010/main" val="15566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566DE8-D6DB-4E1E-AF16-DE6D654DA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78194"/>
              </p:ext>
            </p:extLst>
          </p:nvPr>
        </p:nvGraphicFramePr>
        <p:xfrm>
          <a:off x="760412" y="1234275"/>
          <a:ext cx="10744200" cy="5475635"/>
        </p:xfrm>
        <a:graphic>
          <a:graphicData uri="http://schemas.openxmlformats.org/drawingml/2006/table">
            <a:tbl>
              <a:tblPr/>
              <a:tblGrid>
                <a:gridCol w="1242860">
                  <a:extLst>
                    <a:ext uri="{9D8B030D-6E8A-4147-A177-3AD203B41FA5}">
                      <a16:colId xmlns:a16="http://schemas.microsoft.com/office/drawing/2014/main" val="4016567591"/>
                    </a:ext>
                  </a:extLst>
                </a:gridCol>
                <a:gridCol w="4268240">
                  <a:extLst>
                    <a:ext uri="{9D8B030D-6E8A-4147-A177-3AD203B41FA5}">
                      <a16:colId xmlns:a16="http://schemas.microsoft.com/office/drawing/2014/main" val="188064986"/>
                    </a:ext>
                  </a:extLst>
                </a:gridCol>
                <a:gridCol w="1118300">
                  <a:extLst>
                    <a:ext uri="{9D8B030D-6E8A-4147-A177-3AD203B41FA5}">
                      <a16:colId xmlns:a16="http://schemas.microsoft.com/office/drawing/2014/main" val="3879116421"/>
                    </a:ext>
                  </a:extLst>
                </a:gridCol>
                <a:gridCol w="974940">
                  <a:extLst>
                    <a:ext uri="{9D8B030D-6E8A-4147-A177-3AD203B41FA5}">
                      <a16:colId xmlns:a16="http://schemas.microsoft.com/office/drawing/2014/main" val="890836405"/>
                    </a:ext>
                  </a:extLst>
                </a:gridCol>
                <a:gridCol w="1046620">
                  <a:extLst>
                    <a:ext uri="{9D8B030D-6E8A-4147-A177-3AD203B41FA5}">
                      <a16:colId xmlns:a16="http://schemas.microsoft.com/office/drawing/2014/main" val="939207886"/>
                    </a:ext>
                  </a:extLst>
                </a:gridCol>
                <a:gridCol w="1046620">
                  <a:extLst>
                    <a:ext uri="{9D8B030D-6E8A-4147-A177-3AD203B41FA5}">
                      <a16:colId xmlns:a16="http://schemas.microsoft.com/office/drawing/2014/main" val="102748035"/>
                    </a:ext>
                  </a:extLst>
                </a:gridCol>
                <a:gridCol w="1046620">
                  <a:extLst>
                    <a:ext uri="{9D8B030D-6E8A-4147-A177-3AD203B41FA5}">
                      <a16:colId xmlns:a16="http://schemas.microsoft.com/office/drawing/2014/main" val="2599992440"/>
                    </a:ext>
                  </a:extLst>
                </a:gridCol>
              </a:tblGrid>
              <a:tr h="38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Coord System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 Span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Last Updated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Types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75872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Political 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43600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History/Length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Cshapes</a:t>
                      </a:r>
                      <a:endParaRPr lang="en-US" sz="12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WGS84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1889-2021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88799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Demographic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46143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Ethnicities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err="1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GeoEPR</a:t>
                      </a:r>
                      <a:endParaRPr lang="en-US" sz="12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Vector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WGS84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1880-2021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Shapefile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78353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GPW Gridded Population of the World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Raster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WGS84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GeoTIFF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4816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Socioeconomic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31495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Economic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G-Econ Geographically Based Economic Data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1990-2005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May-11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98838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22927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Elevation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GTOPO30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Raster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WGS84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GeoTIFF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81760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Trade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57471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World Integrated Trade Solution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964766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Military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00415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World Population Review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69150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Russian Military Forces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3075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How Many Military Bases Does Russia Have Overseas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71624"/>
                  </a:ext>
                </a:extLst>
              </a:tr>
              <a:tr h="206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Conflict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33733"/>
                  </a:ext>
                </a:extLst>
              </a:tr>
              <a:tr h="312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Correlate of War Datasets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~1800-2014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18685"/>
                  </a:ext>
                </a:extLst>
              </a:tr>
              <a:tr h="382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87" marR="5787" marT="57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Armed Conflict Location &amp; Event Data (ACLED)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Tabular w/ coordinates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~1997-2022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5787" marR="5787" marT="57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6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2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2" y="289719"/>
            <a:ext cx="9753600" cy="792162"/>
          </a:xfrm>
        </p:spPr>
        <p:txBody>
          <a:bodyPr/>
          <a:lstStyle/>
          <a:p>
            <a:r>
              <a:rPr lang="en-US" dirty="0"/>
              <a:t>Anticipated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2" y="1828800"/>
            <a:ext cx="11277599" cy="43434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country’s diplomatic relationship will not have a strong correlation to its ethnic makeup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2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Russia’s neighboring country has a history of changing its border demarcations, then the diplomatic relations will be lower.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3: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terrain between Russia and the bordering country is unencumbered by natural barriers then relations will be lower between the two countries.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4305</TotalTime>
  <Words>741</Words>
  <Application>Microsoft Office PowerPoint</Application>
  <PresentationFormat>Custom</PresentationFormat>
  <Paragraphs>256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World country report presentation</vt:lpstr>
      <vt:lpstr>Using GIS in international relations</vt:lpstr>
      <vt:lpstr>Agenda</vt:lpstr>
      <vt:lpstr>Background</vt:lpstr>
      <vt:lpstr>Objective</vt:lpstr>
      <vt:lpstr>Methodology</vt:lpstr>
      <vt:lpstr>Methodology</vt:lpstr>
      <vt:lpstr>Methodology</vt:lpstr>
      <vt:lpstr>Data</vt:lpstr>
      <vt:lpstr>Anticipated Results</vt:lpstr>
      <vt:lpstr>Project timeline and Venue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GIS in international relations</dc:title>
  <dc:creator>Mackenzie Higgins</dc:creator>
  <cp:lastModifiedBy>Mackenzie Higgins</cp:lastModifiedBy>
  <cp:revision>11</cp:revision>
  <dcterms:created xsi:type="dcterms:W3CDTF">2022-10-16T01:01:28Z</dcterms:created>
  <dcterms:modified xsi:type="dcterms:W3CDTF">2022-10-25T14:49:45Z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