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3"/>
  </p:notesMasterIdLst>
  <p:sldIdLst>
    <p:sldId id="256" r:id="rId2"/>
    <p:sldId id="280" r:id="rId3"/>
    <p:sldId id="258" r:id="rId4"/>
    <p:sldId id="259" r:id="rId5"/>
    <p:sldId id="261" r:id="rId6"/>
    <p:sldId id="262" r:id="rId7"/>
    <p:sldId id="273" r:id="rId8"/>
    <p:sldId id="271" r:id="rId9"/>
    <p:sldId id="272" r:id="rId10"/>
    <p:sldId id="279" r:id="rId11"/>
    <p:sldId id="276" r:id="rId12"/>
    <p:sldId id="264" r:id="rId13"/>
    <p:sldId id="274" r:id="rId14"/>
    <p:sldId id="275" r:id="rId15"/>
    <p:sldId id="278" r:id="rId16"/>
    <p:sldId id="265" r:id="rId17"/>
    <p:sldId id="266" r:id="rId18"/>
    <p:sldId id="27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93" autoAdjust="0"/>
  </p:normalViewPr>
  <p:slideViewPr>
    <p:cSldViewPr>
      <p:cViewPr varScale="1">
        <p:scale>
          <a:sx n="76" d="100"/>
          <a:sy n="76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07FCE-0011-4DE0-8686-32A9C30337C0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2E6E-E08C-4F71-A557-178383B88D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87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44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r>
              <a:rPr lang="en-US" baseline="0" dirty="0" smtClean="0"/>
              <a:t> Layers</a:t>
            </a:r>
          </a:p>
          <a:p>
            <a:r>
              <a:rPr lang="en-US" baseline="0" dirty="0" err="1" smtClean="0"/>
              <a:t>AOI</a:t>
            </a:r>
            <a:r>
              <a:rPr lang="en-US" baseline="0" dirty="0" smtClean="0"/>
              <a:t> is broken down into a grid of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81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82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94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8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87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itchFamily="34" charset="0"/>
              <a:buChar char="•"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708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686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21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42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42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03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itchFamily="34" charset="0"/>
              <a:buChar char="•"/>
            </a:pPr>
            <a:endParaRPr lang="en-US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59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itchFamily="34" charset="0"/>
              <a:buChar char="•"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06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6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22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2E6E-E08C-4F71-A557-178383B88D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7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C56D01E-B221-4F45-A393-CBD708841D7D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5BD6F51-4B9B-4C96-95BA-841972617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2960"/>
            <a:ext cx="6324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CR-Site:  </a:t>
            </a:r>
            <a:br>
              <a:rPr lang="en-US" dirty="0" smtClean="0"/>
            </a:br>
            <a:r>
              <a:rPr lang="en-US" dirty="0" smtClean="0"/>
              <a:t>An Infrastructure Siting Tool for Crisis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9881" y="4876800"/>
            <a:ext cx="3206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Ehren Hill</a:t>
            </a:r>
          </a:p>
          <a:p>
            <a:pPr algn="ctr"/>
            <a:r>
              <a:rPr lang="en-US" sz="2400" dirty="0" smtClean="0">
                <a:latin typeface="+mj-lt"/>
              </a:rPr>
              <a:t>Advisor: Frank </a:t>
            </a:r>
            <a:r>
              <a:rPr lang="en-US" sz="2400" dirty="0" err="1" smtClean="0">
                <a:latin typeface="+mj-lt"/>
              </a:rPr>
              <a:t>Hardisty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34" y="1917700"/>
            <a:ext cx="8058331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</a:t>
            </a:r>
            <a:br>
              <a:rPr lang="en-US" dirty="0" smtClean="0"/>
            </a:br>
            <a:r>
              <a:rPr lang="en-US" dirty="0" smtClean="0"/>
              <a:t>Input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6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687" y="1905000"/>
            <a:ext cx="4510025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</a:t>
            </a:r>
            <a:br>
              <a:rPr lang="en-US" dirty="0" smtClean="0"/>
            </a:br>
            <a:r>
              <a:rPr lang="en-US" dirty="0" smtClean="0"/>
              <a:t>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00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34" y="2057400"/>
            <a:ext cx="8058331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</a:t>
            </a:r>
            <a:br>
              <a:rPr lang="en-US" dirty="0" smtClean="0"/>
            </a:br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50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34" y="2070100"/>
            <a:ext cx="8058331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</a:t>
            </a:r>
            <a:br>
              <a:rPr lang="en-US" dirty="0" smtClean="0"/>
            </a:br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19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0008577"/>
              </p:ext>
            </p:extLst>
          </p:nvPr>
        </p:nvGraphicFramePr>
        <p:xfrm>
          <a:off x="1066800" y="3657600"/>
          <a:ext cx="7543799" cy="2743200"/>
        </p:xfrm>
        <a:graphic>
          <a:graphicData uri="http://schemas.openxmlformats.org/drawingml/2006/table">
            <a:tbl>
              <a:tblPr/>
              <a:tblGrid>
                <a:gridCol w="1524000"/>
                <a:gridCol w="1143000"/>
                <a:gridCol w="1676400"/>
                <a:gridCol w="1600200"/>
                <a:gridCol w="1600199"/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Input Layers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Ranking Value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User Defined Weight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Normalized Weight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Suitability Value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Elevation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Roads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Ports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(Sea &amp; Air)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Streams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Land Use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(Land Cover)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Undefined Input #1 (Hospital)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Undefined Input #2 (Existing Camp)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TOTALS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Total Suitability Value:  5.5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</a:t>
            </a:r>
            <a:br>
              <a:rPr lang="en-US" dirty="0" smtClean="0"/>
            </a:br>
            <a:r>
              <a:rPr lang="en-US" dirty="0" smtClean="0"/>
              <a:t>Example Calculation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305" y="1752600"/>
            <a:ext cx="176939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6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4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/>
              <a:t>c</a:t>
            </a:r>
            <a:r>
              <a:rPr lang="en-US" dirty="0" smtClean="0"/>
              <a:t>ontained 100 output </a:t>
            </a:r>
            <a:r>
              <a:rPr lang="en-US" dirty="0"/>
              <a:t>c</a:t>
            </a:r>
            <a:r>
              <a:rPr lang="en-US" dirty="0" smtClean="0"/>
              <a:t>ells</a:t>
            </a:r>
          </a:p>
          <a:p>
            <a:r>
              <a:rPr lang="en-US" dirty="0" smtClean="0"/>
              <a:t>Around 5 minutes for 10,000</a:t>
            </a:r>
          </a:p>
          <a:p>
            <a:r>
              <a:rPr lang="en-US" dirty="0" smtClean="0"/>
              <a:t>Around 30 minutes for 62,500 Cells</a:t>
            </a:r>
          </a:p>
          <a:p>
            <a:r>
              <a:rPr lang="en-US" dirty="0" smtClean="0"/>
              <a:t>50 Sq. KM area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in_memory</a:t>
            </a:r>
            <a:r>
              <a:rPr lang="en-US" dirty="0" smtClean="0"/>
              <a:t> processing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</a:t>
            </a:r>
            <a:br>
              <a:rPr lang="en-US" dirty="0" smtClean="0"/>
            </a:br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4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048069"/>
            <a:ext cx="3946813" cy="39319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057400"/>
            <a:ext cx="3025706" cy="393192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10000" y="36576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based </a:t>
            </a:r>
            <a:r>
              <a:rPr lang="en-US" dirty="0"/>
              <a:t>on </a:t>
            </a:r>
            <a:r>
              <a:rPr lang="en-US" dirty="0" smtClean="0"/>
              <a:t>feedback </a:t>
            </a:r>
            <a:r>
              <a:rPr lang="en-US" dirty="0"/>
              <a:t>from </a:t>
            </a:r>
            <a:r>
              <a:rPr lang="en-US" dirty="0" err="1"/>
              <a:t>ISCRAM</a:t>
            </a:r>
            <a:r>
              <a:rPr lang="en-US" dirty="0"/>
              <a:t> </a:t>
            </a:r>
            <a:r>
              <a:rPr lang="en-US" dirty="0" smtClean="0"/>
              <a:t>conference</a:t>
            </a:r>
          </a:p>
          <a:p>
            <a:r>
              <a:rPr lang="en-US" dirty="0" smtClean="0"/>
              <a:t>Change to web based tool</a:t>
            </a:r>
          </a:p>
          <a:p>
            <a:r>
              <a:rPr lang="en-US" dirty="0" smtClean="0"/>
              <a:t>Compare to previous crisis response efforts</a:t>
            </a:r>
          </a:p>
          <a:p>
            <a:r>
              <a:rPr lang="en-US" dirty="0" smtClean="0"/>
              <a:t>Create a CR-Site Basic and CR-Site Advanced</a:t>
            </a:r>
          </a:p>
          <a:p>
            <a:r>
              <a:rPr lang="en-US" dirty="0" smtClean="0"/>
              <a:t>New enhancement options in ArcGIS 10.1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Work:</a:t>
            </a:r>
            <a:br>
              <a:rPr lang="en-US" dirty="0" smtClean="0"/>
            </a:br>
            <a:r>
              <a:rPr lang="en-US" dirty="0" smtClean="0"/>
              <a:t>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1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ISCRAM</a:t>
            </a:r>
            <a:r>
              <a:rPr lang="en-US" dirty="0" smtClean="0"/>
              <a:t> 2012 in Vancouver, British Columbia</a:t>
            </a:r>
          </a:p>
          <a:p>
            <a:pPr lvl="1"/>
            <a:r>
              <a:rPr lang="en-US" dirty="0" smtClean="0"/>
              <a:t>Poster Session</a:t>
            </a:r>
          </a:p>
          <a:p>
            <a:pPr lvl="1"/>
            <a:r>
              <a:rPr lang="en-US" dirty="0" smtClean="0"/>
              <a:t>Live Demo Session</a:t>
            </a:r>
          </a:p>
          <a:p>
            <a:r>
              <a:rPr lang="en-US" dirty="0" smtClean="0"/>
              <a:t>CR-Site will be released as open source project on Google Code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9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 smtClean="0"/>
              <a:t>Development </a:t>
            </a:r>
            <a:r>
              <a:rPr lang="en-US" dirty="0"/>
              <a:t>Process</a:t>
            </a:r>
          </a:p>
          <a:p>
            <a:r>
              <a:rPr lang="en-US" dirty="0"/>
              <a:t>Use Case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Outreach</a:t>
            </a:r>
          </a:p>
          <a:p>
            <a:r>
              <a:rPr lang="en-US" dirty="0"/>
              <a:t>Conclusions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tonight’s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2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a prototype tool</a:t>
            </a:r>
          </a:p>
          <a:p>
            <a:r>
              <a:rPr lang="en-US" dirty="0" smtClean="0"/>
              <a:t>Available for users of all levels</a:t>
            </a:r>
          </a:p>
          <a:p>
            <a:r>
              <a:rPr lang="en-US" dirty="0" smtClean="0"/>
              <a:t>Feedback from conference</a:t>
            </a:r>
          </a:p>
          <a:p>
            <a:r>
              <a:rPr lang="en-US" dirty="0" smtClean="0"/>
              <a:t>Continued </a:t>
            </a:r>
            <a:r>
              <a:rPr lang="en-US" dirty="0"/>
              <a:t>d</a:t>
            </a:r>
            <a:r>
              <a:rPr lang="en-US" dirty="0" smtClean="0"/>
              <a:t>evelopment</a:t>
            </a:r>
          </a:p>
          <a:p>
            <a:r>
              <a:rPr lang="en-US" dirty="0" smtClean="0"/>
              <a:t>Freely available</a:t>
            </a:r>
          </a:p>
          <a:p>
            <a:endParaRPr lang="en-US" dirty="0" smtClean="0"/>
          </a:p>
          <a:p>
            <a:r>
              <a:rPr lang="en-US" dirty="0" smtClean="0"/>
              <a:t>Thanks to Dr. Frank </a:t>
            </a:r>
            <a:r>
              <a:rPr lang="en-US" dirty="0" err="1" smtClean="0"/>
              <a:t>Hardisty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8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hren.hill\AppData\Local\Microsoft\Windows\Temporary Internet Files\Content.IE5\DUXS7595\MC90005396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54017" y="3500260"/>
            <a:ext cx="861365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6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</a:p>
          <a:p>
            <a:r>
              <a:rPr lang="en-US" dirty="0" smtClean="0"/>
              <a:t>What is CR-Site?</a:t>
            </a:r>
          </a:p>
          <a:p>
            <a:r>
              <a:rPr lang="en-US" dirty="0" smtClean="0"/>
              <a:t>Why was this topic selected?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4643" y="6248400"/>
            <a:ext cx="3414713" cy="365125"/>
          </a:xfrm>
        </p:spPr>
        <p:txBody>
          <a:bodyPr/>
          <a:lstStyle/>
          <a:p>
            <a:r>
              <a:rPr lang="en-US" dirty="0" smtClean="0"/>
              <a:t>Image courtesy of Cleveland Plain Dealer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5088" y="3200400"/>
            <a:ext cx="39338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7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300354"/>
          </a:xfrm>
        </p:spPr>
        <p:txBody>
          <a:bodyPr/>
          <a:lstStyle/>
          <a:p>
            <a:r>
              <a:rPr lang="en-US" dirty="0" smtClean="0"/>
              <a:t>Designed in ModelBuilder and Python</a:t>
            </a:r>
          </a:p>
          <a:p>
            <a:r>
              <a:rPr lang="en-US" dirty="0" smtClean="0"/>
              <a:t>Run through the ArcGIS environment</a:t>
            </a:r>
          </a:p>
          <a:p>
            <a:r>
              <a:rPr lang="en-US" dirty="0" smtClean="0"/>
              <a:t>CR-Site uses multiple user parameters, most are optional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br>
              <a:rPr lang="en-US" dirty="0" smtClean="0"/>
            </a:br>
            <a:r>
              <a:rPr lang="en-US" dirty="0" smtClean="0"/>
              <a:t>How CR-Site 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019425"/>
            <a:ext cx="2286000" cy="1495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114" y="3145755"/>
            <a:ext cx="2286000" cy="1243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015" y="3352443"/>
            <a:ext cx="2286000" cy="829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114" y="5150746"/>
            <a:ext cx="2286000" cy="1243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557" y="4648200"/>
            <a:ext cx="1436915" cy="1867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5147174"/>
            <a:ext cx="2286000" cy="125015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95600" y="3665801"/>
            <a:ext cx="304800" cy="156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19502" y="3665801"/>
            <a:ext cx="304800" cy="156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75215" y="5694199"/>
            <a:ext cx="304800" cy="156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66015" y="5694199"/>
            <a:ext cx="304800" cy="156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2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78" y="1993900"/>
            <a:ext cx="8104643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Process:</a:t>
            </a:r>
            <a:br>
              <a:rPr lang="en-US" dirty="0" smtClean="0"/>
            </a:br>
            <a:r>
              <a:rPr lang="en-US" dirty="0" smtClean="0"/>
              <a:t>ModelBuilder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1383"/>
            <a:ext cx="8407400" cy="30512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Process:</a:t>
            </a:r>
            <a:br>
              <a:rPr lang="en-US" dirty="0" smtClean="0"/>
            </a:br>
            <a:r>
              <a:rPr lang="en-US" dirty="0" smtClean="0"/>
              <a:t>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2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9588122"/>
              </p:ext>
            </p:extLst>
          </p:nvPr>
        </p:nvGraphicFramePr>
        <p:xfrm>
          <a:off x="1066800" y="2209800"/>
          <a:ext cx="7010399" cy="3722347"/>
        </p:xfrm>
        <a:graphic>
          <a:graphicData uri="http://schemas.openxmlformats.org/drawingml/2006/table">
            <a:tbl>
              <a:tblPr/>
              <a:tblGrid>
                <a:gridCol w="1095160"/>
                <a:gridCol w="845026"/>
                <a:gridCol w="5070213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Input Layer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Parameter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Ranking Value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Elevation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Slope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that meet user specified slope receive ranking of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All other cells receive ranking of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Roads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Distance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with 2 or more roads within user specified distance receive ranking of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with 1 road within user specified distance receive ranking of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All other cells receive ranking of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Ports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(Sea &amp; Air)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Distance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with 2 or more ports within specified distance receive ranking of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with 1 port within specified distance receive ranking of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All other cells receive ranking of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Streams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Distance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with 2 or more streams within specified distance receive ranking of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with 1 stream within specified distance receive ranking of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All other cells receive ranking of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Land Use (Land Cover)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that intersect land use layer receive ranking of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All other cells receive ranking of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User Defined Input #1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that intersect user defined layer receive ranking of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All other cells receive ranking of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User Defined Input #2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Cells that intersect user defined layer receive ranking of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All other cells receive ranking of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Exclusion Layer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All cells that intersect the exclusion layer will be set to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Process:</a:t>
            </a:r>
            <a:br>
              <a:rPr lang="en-US" dirty="0" smtClean="0"/>
            </a:br>
            <a:r>
              <a:rPr lang="en-US" dirty="0" smtClean="0"/>
              <a:t>Criteria &amp; Rankings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38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397" y="1993900"/>
            <a:ext cx="3402606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Process:</a:t>
            </a:r>
            <a:br>
              <a:rPr lang="en-US" dirty="0" smtClean="0"/>
            </a:br>
            <a:r>
              <a:rPr lang="en-US" dirty="0" smtClean="0"/>
              <a:t>Creating a Geoprocessing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CR-Site will be delivered with usable data</a:t>
            </a:r>
          </a:p>
          <a:p>
            <a:r>
              <a:rPr lang="en-US" dirty="0" smtClean="0"/>
              <a:t>Data will be broken into regions</a:t>
            </a:r>
          </a:p>
          <a:p>
            <a:r>
              <a:rPr lang="en-US" dirty="0" smtClean="0"/>
              <a:t>Default data can always be replaced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Case: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4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548</Words>
  <Application>Microsoft Office PowerPoint</Application>
  <PresentationFormat>On-screen Show (4:3)</PresentationFormat>
  <Paragraphs>164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CR-Site:   An Infrastructure Siting Tool for Crisis Response</vt:lpstr>
      <vt:lpstr>Agenda for tonight’s presentation</vt:lpstr>
      <vt:lpstr>Background</vt:lpstr>
      <vt:lpstr>Background: How CR-Site Works</vt:lpstr>
      <vt:lpstr>Development Process: ModelBuilder</vt:lpstr>
      <vt:lpstr>Development Process: Python</vt:lpstr>
      <vt:lpstr>Development Process: Criteria &amp; Rankings</vt:lpstr>
      <vt:lpstr>Development Process: Creating a Geoprocessing Tool</vt:lpstr>
      <vt:lpstr>Use Case: Data</vt:lpstr>
      <vt:lpstr>Use Case: Input Layers</vt:lpstr>
      <vt:lpstr>Use Case: Parameters</vt:lpstr>
      <vt:lpstr>Use Case: Output</vt:lpstr>
      <vt:lpstr>Use Case: Output</vt:lpstr>
      <vt:lpstr>Use Case: Example Calculation</vt:lpstr>
      <vt:lpstr>Live Demo</vt:lpstr>
      <vt:lpstr>Use Case: Performance</vt:lpstr>
      <vt:lpstr>Future Work</vt:lpstr>
      <vt:lpstr>Future Work: Enhancements</vt:lpstr>
      <vt:lpstr>Outreach</vt:lpstr>
      <vt:lpstr>Conclusion</vt:lpstr>
      <vt:lpstr>Questions?</vt:lpstr>
    </vt:vector>
  </TitlesOfParts>
  <Company>Tetra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CR-Site:   An Infrastructure Siting Tool for Crisis Response</dc:title>
  <dc:creator>Ehren Hill</dc:creator>
  <cp:lastModifiedBy>exf107</cp:lastModifiedBy>
  <cp:revision>60</cp:revision>
  <dcterms:created xsi:type="dcterms:W3CDTF">2012-03-19T23:47:00Z</dcterms:created>
  <dcterms:modified xsi:type="dcterms:W3CDTF">2012-06-25T15:30:03Z</dcterms:modified>
</cp:coreProperties>
</file>