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56" r:id="rId2"/>
    <p:sldId id="257" r:id="rId3"/>
    <p:sldId id="258" r:id="rId4"/>
    <p:sldId id="259" r:id="rId5"/>
    <p:sldId id="261" r:id="rId6"/>
    <p:sldId id="260" r:id="rId7"/>
    <p:sldId id="279" r:id="rId8"/>
    <p:sldId id="280" r:id="rId9"/>
    <p:sldId id="262" r:id="rId10"/>
    <p:sldId id="282" r:id="rId11"/>
    <p:sldId id="263" r:id="rId12"/>
    <p:sldId id="264" r:id="rId13"/>
    <p:sldId id="265" r:id="rId14"/>
    <p:sldId id="266" r:id="rId15"/>
    <p:sldId id="267" r:id="rId16"/>
    <p:sldId id="283" r:id="rId17"/>
    <p:sldId id="268" r:id="rId18"/>
    <p:sldId id="284" r:id="rId19"/>
    <p:sldId id="269" r:id="rId20"/>
    <p:sldId id="270" r:id="rId21"/>
    <p:sldId id="272" r:id="rId22"/>
    <p:sldId id="273" r:id="rId23"/>
    <p:sldId id="285" r:id="rId24"/>
    <p:sldId id="278" r:id="rId25"/>
    <p:sldId id="274" r:id="rId26"/>
    <p:sldId id="281" r:id="rId27"/>
    <p:sldId id="275" r:id="rId28"/>
    <p:sldId id="276" r:id="rId29"/>
    <p:sldId id="286"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37" autoAdjust="0"/>
  </p:normalViewPr>
  <p:slideViewPr>
    <p:cSldViewPr snapToGrid="0" snapToObjects="1">
      <p:cViewPr>
        <p:scale>
          <a:sx n="103" d="100"/>
          <a:sy n="103" d="100"/>
        </p:scale>
        <p:origin x="-1256"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E64787-45B6-4D40-A516-B698300D1FD0}" type="datetimeFigureOut">
              <a:rPr lang="en-US" smtClean="0"/>
              <a:t>10/19/20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932161-9AD8-1B4F-9F11-2506CDD2E12F}" type="slidenum">
              <a:rPr lang="en-US" smtClean="0"/>
              <a:t>‹#›</a:t>
            </a:fld>
            <a:endParaRPr lang="en-US" dirty="0"/>
          </a:p>
        </p:txBody>
      </p:sp>
    </p:spTree>
    <p:extLst>
      <p:ext uri="{BB962C8B-B14F-4D97-AF65-F5344CB8AC3E}">
        <p14:creationId xmlns:p14="http://schemas.microsoft.com/office/powerpoint/2010/main" val="35519095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932161-9AD8-1B4F-9F11-2506CDD2E12F}" type="slidenum">
              <a:rPr lang="en-US" smtClean="0"/>
              <a:t>1</a:t>
            </a:fld>
            <a:endParaRPr lang="en-US" dirty="0"/>
          </a:p>
        </p:txBody>
      </p:sp>
    </p:spTree>
    <p:extLst>
      <p:ext uri="{BB962C8B-B14F-4D97-AF65-F5344CB8AC3E}">
        <p14:creationId xmlns:p14="http://schemas.microsoft.com/office/powerpoint/2010/main" val="2099629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932161-9AD8-1B4F-9F11-2506CDD2E12F}" type="slidenum">
              <a:rPr lang="en-US" smtClean="0"/>
              <a:t>10</a:t>
            </a:fld>
            <a:endParaRPr lang="en-US" dirty="0"/>
          </a:p>
        </p:txBody>
      </p:sp>
    </p:spTree>
    <p:extLst>
      <p:ext uri="{BB962C8B-B14F-4D97-AF65-F5344CB8AC3E}">
        <p14:creationId xmlns:p14="http://schemas.microsoft.com/office/powerpoint/2010/main" val="1608947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932161-9AD8-1B4F-9F11-2506CDD2E12F}" type="slidenum">
              <a:rPr lang="en-US" smtClean="0"/>
              <a:t>11</a:t>
            </a:fld>
            <a:endParaRPr lang="en-US" dirty="0"/>
          </a:p>
        </p:txBody>
      </p:sp>
    </p:spTree>
    <p:extLst>
      <p:ext uri="{BB962C8B-B14F-4D97-AF65-F5344CB8AC3E}">
        <p14:creationId xmlns:p14="http://schemas.microsoft.com/office/powerpoint/2010/main" val="1608947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932161-9AD8-1B4F-9F11-2506CDD2E12F}" type="slidenum">
              <a:rPr lang="en-US" smtClean="0"/>
              <a:t>12</a:t>
            </a:fld>
            <a:endParaRPr lang="en-US" dirty="0"/>
          </a:p>
        </p:txBody>
      </p:sp>
    </p:spTree>
    <p:extLst>
      <p:ext uri="{BB962C8B-B14F-4D97-AF65-F5344CB8AC3E}">
        <p14:creationId xmlns:p14="http://schemas.microsoft.com/office/powerpoint/2010/main" val="1608947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932161-9AD8-1B4F-9F11-2506CDD2E12F}" type="slidenum">
              <a:rPr lang="en-US" smtClean="0"/>
              <a:t>13</a:t>
            </a:fld>
            <a:endParaRPr lang="en-US" dirty="0"/>
          </a:p>
        </p:txBody>
      </p:sp>
    </p:spTree>
    <p:extLst>
      <p:ext uri="{BB962C8B-B14F-4D97-AF65-F5344CB8AC3E}">
        <p14:creationId xmlns:p14="http://schemas.microsoft.com/office/powerpoint/2010/main" val="1608947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932161-9AD8-1B4F-9F11-2506CDD2E12F}" type="slidenum">
              <a:rPr lang="en-US" smtClean="0"/>
              <a:t>14</a:t>
            </a:fld>
            <a:endParaRPr lang="en-US" dirty="0"/>
          </a:p>
        </p:txBody>
      </p:sp>
    </p:spTree>
    <p:extLst>
      <p:ext uri="{BB962C8B-B14F-4D97-AF65-F5344CB8AC3E}">
        <p14:creationId xmlns:p14="http://schemas.microsoft.com/office/powerpoint/2010/main" val="1608947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932161-9AD8-1B4F-9F11-2506CDD2E12F}" type="slidenum">
              <a:rPr lang="en-US" smtClean="0"/>
              <a:t>15</a:t>
            </a:fld>
            <a:endParaRPr lang="en-US" dirty="0"/>
          </a:p>
        </p:txBody>
      </p:sp>
    </p:spTree>
    <p:extLst>
      <p:ext uri="{BB962C8B-B14F-4D97-AF65-F5344CB8AC3E}">
        <p14:creationId xmlns:p14="http://schemas.microsoft.com/office/powerpoint/2010/main" val="1608947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Stuff from comprehensive plan</a:t>
            </a:r>
          </a:p>
          <a:p>
            <a:r>
              <a:rPr lang="en-US" baseline="0" dirty="0" smtClean="0"/>
              <a:t>Talk about land use, housing stock, redevelopment strategy</a:t>
            </a:r>
          </a:p>
          <a:p>
            <a:endParaRPr lang="en-US" dirty="0"/>
          </a:p>
        </p:txBody>
      </p:sp>
      <p:sp>
        <p:nvSpPr>
          <p:cNvPr id="4" name="Slide Number Placeholder 3"/>
          <p:cNvSpPr>
            <a:spLocks noGrp="1"/>
          </p:cNvSpPr>
          <p:nvPr>
            <p:ph type="sldNum" sz="quarter" idx="10"/>
          </p:nvPr>
        </p:nvSpPr>
        <p:spPr/>
        <p:txBody>
          <a:bodyPr/>
          <a:lstStyle/>
          <a:p>
            <a:fld id="{4F932161-9AD8-1B4F-9F11-2506CDD2E12F}" type="slidenum">
              <a:rPr lang="en-US" smtClean="0"/>
              <a:t>16</a:t>
            </a:fld>
            <a:endParaRPr lang="en-US" dirty="0"/>
          </a:p>
        </p:txBody>
      </p:sp>
    </p:spTree>
    <p:extLst>
      <p:ext uri="{BB962C8B-B14F-4D97-AF65-F5344CB8AC3E}">
        <p14:creationId xmlns:p14="http://schemas.microsoft.com/office/powerpoint/2010/main" val="1608947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932161-9AD8-1B4F-9F11-2506CDD2E12F}" type="slidenum">
              <a:rPr lang="en-US" smtClean="0"/>
              <a:t>17</a:t>
            </a:fld>
            <a:endParaRPr lang="en-US" dirty="0"/>
          </a:p>
        </p:txBody>
      </p:sp>
    </p:spTree>
    <p:extLst>
      <p:ext uri="{BB962C8B-B14F-4D97-AF65-F5344CB8AC3E}">
        <p14:creationId xmlns:p14="http://schemas.microsoft.com/office/powerpoint/2010/main" val="1608947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932161-9AD8-1B4F-9F11-2506CDD2E12F}" type="slidenum">
              <a:rPr lang="en-US" smtClean="0"/>
              <a:t>19</a:t>
            </a:fld>
            <a:endParaRPr lang="en-US" dirty="0"/>
          </a:p>
        </p:txBody>
      </p:sp>
    </p:spTree>
    <p:extLst>
      <p:ext uri="{BB962C8B-B14F-4D97-AF65-F5344CB8AC3E}">
        <p14:creationId xmlns:p14="http://schemas.microsoft.com/office/powerpoint/2010/main" val="1608947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932161-9AD8-1B4F-9F11-2506CDD2E12F}" type="slidenum">
              <a:rPr lang="en-US" smtClean="0"/>
              <a:t>20</a:t>
            </a:fld>
            <a:endParaRPr lang="en-US" dirty="0"/>
          </a:p>
        </p:txBody>
      </p:sp>
    </p:spTree>
    <p:extLst>
      <p:ext uri="{BB962C8B-B14F-4D97-AF65-F5344CB8AC3E}">
        <p14:creationId xmlns:p14="http://schemas.microsoft.com/office/powerpoint/2010/main" val="1608947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932161-9AD8-1B4F-9F11-2506CDD2E12F}" type="slidenum">
              <a:rPr lang="en-US" smtClean="0"/>
              <a:t>2</a:t>
            </a:fld>
            <a:endParaRPr lang="en-US" dirty="0"/>
          </a:p>
        </p:txBody>
      </p:sp>
    </p:spTree>
    <p:extLst>
      <p:ext uri="{BB962C8B-B14F-4D97-AF65-F5344CB8AC3E}">
        <p14:creationId xmlns:p14="http://schemas.microsoft.com/office/powerpoint/2010/main" val="1608947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932161-9AD8-1B4F-9F11-2506CDD2E12F}" type="slidenum">
              <a:rPr lang="en-US" smtClean="0"/>
              <a:t>21</a:t>
            </a:fld>
            <a:endParaRPr lang="en-US" dirty="0"/>
          </a:p>
        </p:txBody>
      </p:sp>
    </p:spTree>
    <p:extLst>
      <p:ext uri="{BB962C8B-B14F-4D97-AF65-F5344CB8AC3E}">
        <p14:creationId xmlns:p14="http://schemas.microsoft.com/office/powerpoint/2010/main" val="1608947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932161-9AD8-1B4F-9F11-2506CDD2E12F}" type="slidenum">
              <a:rPr lang="en-US" smtClean="0"/>
              <a:t>22</a:t>
            </a:fld>
            <a:endParaRPr lang="en-US" dirty="0"/>
          </a:p>
        </p:txBody>
      </p:sp>
    </p:spTree>
    <p:extLst>
      <p:ext uri="{BB962C8B-B14F-4D97-AF65-F5344CB8AC3E}">
        <p14:creationId xmlns:p14="http://schemas.microsoft.com/office/powerpoint/2010/main" val="1608947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932161-9AD8-1B4F-9F11-2506CDD2E12F}" type="slidenum">
              <a:rPr lang="en-US" smtClean="0"/>
              <a:t>23</a:t>
            </a:fld>
            <a:endParaRPr lang="en-US" dirty="0"/>
          </a:p>
        </p:txBody>
      </p:sp>
    </p:spTree>
    <p:extLst>
      <p:ext uri="{BB962C8B-B14F-4D97-AF65-F5344CB8AC3E}">
        <p14:creationId xmlns:p14="http://schemas.microsoft.com/office/powerpoint/2010/main" val="1608947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932161-9AD8-1B4F-9F11-2506CDD2E12F}" type="slidenum">
              <a:rPr lang="en-US" smtClean="0"/>
              <a:t>24</a:t>
            </a:fld>
            <a:endParaRPr lang="en-US" dirty="0"/>
          </a:p>
        </p:txBody>
      </p:sp>
    </p:spTree>
    <p:extLst>
      <p:ext uri="{BB962C8B-B14F-4D97-AF65-F5344CB8AC3E}">
        <p14:creationId xmlns:p14="http://schemas.microsoft.com/office/powerpoint/2010/main" val="1608947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932161-9AD8-1B4F-9F11-2506CDD2E12F}" type="slidenum">
              <a:rPr lang="en-US" smtClean="0"/>
              <a:t>25</a:t>
            </a:fld>
            <a:endParaRPr lang="en-US" dirty="0"/>
          </a:p>
        </p:txBody>
      </p:sp>
    </p:spTree>
    <p:extLst>
      <p:ext uri="{BB962C8B-B14F-4D97-AF65-F5344CB8AC3E}">
        <p14:creationId xmlns:p14="http://schemas.microsoft.com/office/powerpoint/2010/main" val="16089472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932161-9AD8-1B4F-9F11-2506CDD2E12F}" type="slidenum">
              <a:rPr lang="en-US" smtClean="0"/>
              <a:t>26</a:t>
            </a:fld>
            <a:endParaRPr lang="en-US" dirty="0"/>
          </a:p>
        </p:txBody>
      </p:sp>
    </p:spTree>
    <p:extLst>
      <p:ext uri="{BB962C8B-B14F-4D97-AF65-F5344CB8AC3E}">
        <p14:creationId xmlns:p14="http://schemas.microsoft.com/office/powerpoint/2010/main" val="1608947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F932161-9AD8-1B4F-9F11-2506CDD2E12F}" type="slidenum">
              <a:rPr lang="en-US" smtClean="0"/>
              <a:t>27</a:t>
            </a:fld>
            <a:endParaRPr lang="en-US" dirty="0"/>
          </a:p>
        </p:txBody>
      </p:sp>
    </p:spTree>
    <p:extLst>
      <p:ext uri="{BB962C8B-B14F-4D97-AF65-F5344CB8AC3E}">
        <p14:creationId xmlns:p14="http://schemas.microsoft.com/office/powerpoint/2010/main" val="16089472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932161-9AD8-1B4F-9F11-2506CDD2E12F}" type="slidenum">
              <a:rPr lang="en-US" smtClean="0"/>
              <a:t>28</a:t>
            </a:fld>
            <a:endParaRPr lang="en-US" dirty="0"/>
          </a:p>
        </p:txBody>
      </p:sp>
    </p:spTree>
    <p:extLst>
      <p:ext uri="{BB962C8B-B14F-4D97-AF65-F5344CB8AC3E}">
        <p14:creationId xmlns:p14="http://schemas.microsoft.com/office/powerpoint/2010/main" val="16089472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932161-9AD8-1B4F-9F11-2506CDD2E12F}" type="slidenum">
              <a:rPr lang="en-US" smtClean="0"/>
              <a:t>29</a:t>
            </a:fld>
            <a:endParaRPr lang="en-US" dirty="0"/>
          </a:p>
        </p:txBody>
      </p:sp>
    </p:spTree>
    <p:extLst>
      <p:ext uri="{BB962C8B-B14F-4D97-AF65-F5344CB8AC3E}">
        <p14:creationId xmlns:p14="http://schemas.microsoft.com/office/powerpoint/2010/main" val="1608947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932161-9AD8-1B4F-9F11-2506CDD2E12F}" type="slidenum">
              <a:rPr lang="en-US" smtClean="0"/>
              <a:t>3</a:t>
            </a:fld>
            <a:endParaRPr lang="en-US" dirty="0"/>
          </a:p>
        </p:txBody>
      </p:sp>
    </p:spTree>
    <p:extLst>
      <p:ext uri="{BB962C8B-B14F-4D97-AF65-F5344CB8AC3E}">
        <p14:creationId xmlns:p14="http://schemas.microsoft.com/office/powerpoint/2010/main" val="160894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932161-9AD8-1B4F-9F11-2506CDD2E12F}" type="slidenum">
              <a:rPr lang="en-US" smtClean="0"/>
              <a:t>4</a:t>
            </a:fld>
            <a:endParaRPr lang="en-US" dirty="0"/>
          </a:p>
        </p:txBody>
      </p:sp>
    </p:spTree>
    <p:extLst>
      <p:ext uri="{BB962C8B-B14F-4D97-AF65-F5344CB8AC3E}">
        <p14:creationId xmlns:p14="http://schemas.microsoft.com/office/powerpoint/2010/main" val="1608947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932161-9AD8-1B4F-9F11-2506CDD2E12F}" type="slidenum">
              <a:rPr lang="en-US" smtClean="0"/>
              <a:t>5</a:t>
            </a:fld>
            <a:endParaRPr lang="en-US" dirty="0"/>
          </a:p>
        </p:txBody>
      </p:sp>
    </p:spTree>
    <p:extLst>
      <p:ext uri="{BB962C8B-B14F-4D97-AF65-F5344CB8AC3E}">
        <p14:creationId xmlns:p14="http://schemas.microsoft.com/office/powerpoint/2010/main" val="1608947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932161-9AD8-1B4F-9F11-2506CDD2E12F}" type="slidenum">
              <a:rPr lang="en-US" smtClean="0"/>
              <a:t>6</a:t>
            </a:fld>
            <a:endParaRPr lang="en-US" dirty="0"/>
          </a:p>
        </p:txBody>
      </p:sp>
    </p:spTree>
    <p:extLst>
      <p:ext uri="{BB962C8B-B14F-4D97-AF65-F5344CB8AC3E}">
        <p14:creationId xmlns:p14="http://schemas.microsoft.com/office/powerpoint/2010/main" val="1608947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932161-9AD8-1B4F-9F11-2506CDD2E12F}" type="slidenum">
              <a:rPr lang="en-US" smtClean="0"/>
              <a:t>7</a:t>
            </a:fld>
            <a:endParaRPr lang="en-US" dirty="0"/>
          </a:p>
        </p:txBody>
      </p:sp>
    </p:spTree>
    <p:extLst>
      <p:ext uri="{BB962C8B-B14F-4D97-AF65-F5344CB8AC3E}">
        <p14:creationId xmlns:p14="http://schemas.microsoft.com/office/powerpoint/2010/main" val="1608947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932161-9AD8-1B4F-9F11-2506CDD2E12F}" type="slidenum">
              <a:rPr lang="en-US" smtClean="0"/>
              <a:t>8</a:t>
            </a:fld>
            <a:endParaRPr lang="en-US" dirty="0"/>
          </a:p>
        </p:txBody>
      </p:sp>
    </p:spTree>
    <p:extLst>
      <p:ext uri="{BB962C8B-B14F-4D97-AF65-F5344CB8AC3E}">
        <p14:creationId xmlns:p14="http://schemas.microsoft.com/office/powerpoint/2010/main" val="1608947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932161-9AD8-1B4F-9F11-2506CDD2E12F}" type="slidenum">
              <a:rPr lang="en-US" smtClean="0"/>
              <a:t>9</a:t>
            </a:fld>
            <a:endParaRPr lang="en-US" dirty="0"/>
          </a:p>
        </p:txBody>
      </p:sp>
    </p:spTree>
    <p:extLst>
      <p:ext uri="{BB962C8B-B14F-4D97-AF65-F5344CB8AC3E}">
        <p14:creationId xmlns:p14="http://schemas.microsoft.com/office/powerpoint/2010/main" val="1608947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E5A1872A-6472-5E46-B486-628CDC8A66E1}" type="datetimeFigureOut">
              <a:rPr lang="en-US" smtClean="0"/>
              <a:t>10/19/20</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9957D6ED-6E56-C743-95F9-814DEAB2DD78}" type="slidenum">
              <a:rPr lang="en-US" smtClean="0"/>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A1872A-6472-5E46-B486-628CDC8A66E1}" type="datetimeFigureOut">
              <a:rPr lang="en-US" smtClean="0"/>
              <a:t>10/19/20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57D6ED-6E56-C743-95F9-814DEAB2DD7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A1872A-6472-5E46-B486-628CDC8A66E1}" type="datetimeFigureOut">
              <a:rPr lang="en-US" smtClean="0"/>
              <a:t>10/19/20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57D6ED-6E56-C743-95F9-814DEAB2DD7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A1872A-6472-5E46-B486-628CDC8A66E1}" type="datetimeFigureOut">
              <a:rPr lang="en-US" smtClean="0"/>
              <a:t>10/19/20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57D6ED-6E56-C743-95F9-814DEAB2DD7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A1872A-6472-5E46-B486-628CDC8A66E1}" type="datetimeFigureOut">
              <a:rPr lang="en-US" smtClean="0"/>
              <a:t>10/19/20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57D6ED-6E56-C743-95F9-814DEAB2DD78}"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5A1872A-6472-5E46-B486-628CDC8A66E1}" type="datetimeFigureOut">
              <a:rPr lang="en-US" smtClean="0"/>
              <a:t>10/19/20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57D6ED-6E56-C743-95F9-814DEAB2DD78}" type="slidenum">
              <a:rPr lang="en-US" smtClean="0"/>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A1872A-6472-5E46-B486-628CDC8A66E1}" type="datetimeFigureOut">
              <a:rPr lang="en-US" smtClean="0"/>
              <a:t>10/19/20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957D6ED-6E56-C743-95F9-814DEAB2DD7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A1872A-6472-5E46-B486-628CDC8A66E1}" type="datetimeFigureOut">
              <a:rPr lang="en-US" smtClean="0"/>
              <a:t>10/19/20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57D6ED-6E56-C743-95F9-814DEAB2DD7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A1872A-6472-5E46-B486-628CDC8A66E1}" type="datetimeFigureOut">
              <a:rPr lang="en-US" smtClean="0"/>
              <a:t>10/19/20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957D6ED-6E56-C743-95F9-814DEAB2DD7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E5A1872A-6472-5E46-B486-628CDC8A66E1}" type="datetimeFigureOut">
              <a:rPr lang="en-US" smtClean="0"/>
              <a:t>10/19/20</a:t>
            </a:fld>
            <a:endParaRPr lang="en-US" dirty="0"/>
          </a:p>
        </p:txBody>
      </p:sp>
      <p:sp>
        <p:nvSpPr>
          <p:cNvPr id="7" name="Slide Number Placeholder 6"/>
          <p:cNvSpPr>
            <a:spLocks noGrp="1"/>
          </p:cNvSpPr>
          <p:nvPr>
            <p:ph type="sldNum" sz="quarter" idx="12"/>
          </p:nvPr>
        </p:nvSpPr>
        <p:spPr/>
        <p:txBody>
          <a:bodyPr/>
          <a:lstStyle/>
          <a:p>
            <a:fld id="{9957D6ED-6E56-C743-95F9-814DEAB2DD78}" type="slidenum">
              <a:rPr lang="en-US" smtClean="0"/>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A1872A-6472-5E46-B486-628CDC8A66E1}" type="datetimeFigureOut">
              <a:rPr lang="en-US" smtClean="0"/>
              <a:t>10/19/20</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9957D6ED-6E56-C743-95F9-814DEAB2DD78}"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E5A1872A-6472-5E46-B486-628CDC8A66E1}" type="datetimeFigureOut">
              <a:rPr lang="en-US" smtClean="0"/>
              <a:t>10/19/20</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9957D6ED-6E56-C743-95F9-814DEAB2DD7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6.jpg"/><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4.jpeg"/><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3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29813" y="2326345"/>
            <a:ext cx="3442892" cy="1994136"/>
          </a:xfrm>
        </p:spPr>
        <p:txBody>
          <a:bodyPr>
            <a:normAutofit/>
          </a:bodyPr>
          <a:lstStyle/>
          <a:p>
            <a:r>
              <a:rPr lang="en-US" sz="2400" b="1" dirty="0" smtClean="0"/>
              <a:t>Critiquing tax-based land use models in small cities: a GIS-based inquiry in Eagan, MN</a:t>
            </a:r>
            <a:endParaRPr lang="en-US" sz="2400" dirty="0"/>
          </a:p>
        </p:txBody>
      </p:sp>
      <p:sp>
        <p:nvSpPr>
          <p:cNvPr id="3" name="Subtitle 2"/>
          <p:cNvSpPr>
            <a:spLocks noGrp="1"/>
          </p:cNvSpPr>
          <p:nvPr>
            <p:ph type="subTitle" idx="1"/>
          </p:nvPr>
        </p:nvSpPr>
        <p:spPr/>
        <p:txBody>
          <a:bodyPr>
            <a:normAutofit/>
          </a:bodyPr>
          <a:lstStyle/>
          <a:p>
            <a:endParaRPr lang="en-US" dirty="0" smtClean="0"/>
          </a:p>
          <a:p>
            <a:r>
              <a:rPr lang="en-US" sz="1600" dirty="0" smtClean="0"/>
              <a:t>Presented by: Kendell Hillis</a:t>
            </a:r>
          </a:p>
          <a:p>
            <a:r>
              <a:rPr lang="en-US" sz="1600" dirty="0" smtClean="0"/>
              <a:t>Adviser: Stephen Mainzer</a:t>
            </a:r>
          </a:p>
          <a:p>
            <a:r>
              <a:rPr lang="en-US" sz="1600" dirty="0" smtClean="0"/>
              <a:t>October 20, 2020</a:t>
            </a:r>
            <a:endParaRPr lang="en-US" sz="1600" dirty="0"/>
          </a:p>
        </p:txBody>
      </p:sp>
      <p:pic>
        <p:nvPicPr>
          <p:cNvPr id="6" name="Picture 5" descr="Screen Shot 2020-10-19 at 5.00.04 PM.png"/>
          <p:cNvPicPr>
            <a:picLocks noChangeAspect="1"/>
          </p:cNvPicPr>
          <p:nvPr/>
        </p:nvPicPr>
        <p:blipFill rotWithShape="1">
          <a:blip r:embed="rId4">
            <a:extLst>
              <a:ext uri="{28A0092B-C50C-407E-A947-70E740481C1C}">
                <a14:useLocalDpi xmlns:a14="http://schemas.microsoft.com/office/drawing/2010/main" val="0"/>
              </a:ext>
            </a:extLst>
          </a:blip>
          <a:srcRect r="10593"/>
          <a:stretch/>
        </p:blipFill>
        <p:spPr>
          <a:xfrm>
            <a:off x="861370" y="2326345"/>
            <a:ext cx="1967644" cy="2765834"/>
          </a:xfrm>
          <a:prstGeom prst="rect">
            <a:avLst/>
          </a:prstGeom>
          <a:ln>
            <a:solidFill>
              <a:schemeClr val="tx1"/>
            </a:solidFill>
          </a:ln>
        </p:spPr>
      </p:pic>
      <p:sp>
        <p:nvSpPr>
          <p:cNvPr id="7" name="TextBox 6"/>
          <p:cNvSpPr txBox="1"/>
          <p:nvPr/>
        </p:nvSpPr>
        <p:spPr>
          <a:xfrm>
            <a:off x="0" y="6624364"/>
            <a:ext cx="2442607" cy="230832"/>
          </a:xfrm>
          <a:prstGeom prst="rect">
            <a:avLst/>
          </a:prstGeom>
          <a:noFill/>
        </p:spPr>
        <p:txBody>
          <a:bodyPr wrap="square" rtlCol="0">
            <a:spAutoFit/>
          </a:bodyPr>
          <a:lstStyle/>
          <a:p>
            <a:r>
              <a:rPr lang="en-US" sz="900" dirty="0" smtClean="0"/>
              <a:t>Image source: buzzbuzzhome</a:t>
            </a:r>
            <a:endParaRPr lang="en-US" sz="900" dirty="0"/>
          </a:p>
        </p:txBody>
      </p:sp>
    </p:spTree>
    <p:extLst>
      <p:ext uri="{BB962C8B-B14F-4D97-AF65-F5344CB8AC3E}">
        <p14:creationId xmlns:p14="http://schemas.microsoft.com/office/powerpoint/2010/main" val="27800307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3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3492" y="499521"/>
            <a:ext cx="7024744" cy="1143000"/>
          </a:xfrm>
        </p:spPr>
        <p:txBody>
          <a:bodyPr>
            <a:normAutofit/>
          </a:bodyPr>
          <a:lstStyle/>
          <a:p>
            <a:r>
              <a:rPr lang="en-US" dirty="0" smtClean="0"/>
              <a:t>(continued)</a:t>
            </a:r>
            <a:endParaRPr lang="en-US" dirty="0"/>
          </a:p>
        </p:txBody>
      </p:sp>
      <p:sp>
        <p:nvSpPr>
          <p:cNvPr id="3" name="Content Placeholder 2"/>
          <p:cNvSpPr>
            <a:spLocks noGrp="1"/>
          </p:cNvSpPr>
          <p:nvPr>
            <p:ph idx="1"/>
          </p:nvPr>
        </p:nvSpPr>
        <p:spPr>
          <a:xfrm>
            <a:off x="1043492" y="1847472"/>
            <a:ext cx="6777317" cy="952360"/>
          </a:xfrm>
        </p:spPr>
        <p:txBody>
          <a:bodyPr>
            <a:normAutofit/>
          </a:bodyPr>
          <a:lstStyle/>
          <a:p>
            <a:pPr marL="68580" indent="0">
              <a:buNone/>
            </a:pPr>
            <a:r>
              <a:rPr lang="en-US" dirty="0" smtClean="0"/>
              <a:t>Architecture and design were direct reflections of the needs of the community </a:t>
            </a:r>
          </a:p>
          <a:p>
            <a:pPr marL="68580" indent="0">
              <a:buNone/>
            </a:pPr>
            <a:endParaRPr lang="en-US" dirty="0"/>
          </a:p>
        </p:txBody>
      </p:sp>
      <p:pic>
        <p:nvPicPr>
          <p:cNvPr id="4" name="Picture 3" descr="strongtowns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3476" y="2723191"/>
            <a:ext cx="3302218" cy="3270768"/>
          </a:xfrm>
          <a:prstGeom prst="rect">
            <a:avLst/>
          </a:prstGeom>
        </p:spPr>
      </p:pic>
      <p:sp>
        <p:nvSpPr>
          <p:cNvPr id="5" name="TextBox 4"/>
          <p:cNvSpPr txBox="1"/>
          <p:nvPr/>
        </p:nvSpPr>
        <p:spPr>
          <a:xfrm>
            <a:off x="0" y="6488668"/>
            <a:ext cx="2826537" cy="369332"/>
          </a:xfrm>
          <a:prstGeom prst="rect">
            <a:avLst/>
          </a:prstGeom>
          <a:noFill/>
        </p:spPr>
        <p:txBody>
          <a:bodyPr wrap="square" rtlCol="0">
            <a:spAutoFit/>
          </a:bodyPr>
          <a:lstStyle/>
          <a:p>
            <a:r>
              <a:rPr lang="en-US" sz="900" dirty="0" smtClean="0"/>
              <a:t>Image source (L) : Strong Towns, Leon Krier</a:t>
            </a:r>
          </a:p>
          <a:p>
            <a:r>
              <a:rPr lang="en-US" sz="900" dirty="0" smtClean="0"/>
              <a:t>Image source (R): Furniture Academy</a:t>
            </a:r>
            <a:endParaRPr lang="en-US" sz="900" dirty="0"/>
          </a:p>
        </p:txBody>
      </p:sp>
      <p:pic>
        <p:nvPicPr>
          <p:cNvPr id="6" name="Picture 5" descr="lexington.jpg"/>
          <p:cNvPicPr>
            <a:picLocks noChangeAspect="1"/>
          </p:cNvPicPr>
          <p:nvPr/>
        </p:nvPicPr>
        <p:blipFill rotWithShape="1">
          <a:blip r:embed="rId5">
            <a:extLst>
              <a:ext uri="{28A0092B-C50C-407E-A947-70E740481C1C}">
                <a14:useLocalDpi xmlns:a14="http://schemas.microsoft.com/office/drawing/2010/main" val="0"/>
              </a:ext>
            </a:extLst>
          </a:blip>
          <a:srcRect l="28449"/>
          <a:stretch/>
        </p:blipFill>
        <p:spPr>
          <a:xfrm>
            <a:off x="4779384" y="3051652"/>
            <a:ext cx="3484998" cy="2618613"/>
          </a:xfrm>
          <a:prstGeom prst="rect">
            <a:avLst/>
          </a:prstGeom>
          <a:ln>
            <a:solidFill>
              <a:srgbClr val="000000"/>
            </a:solidFill>
          </a:ln>
        </p:spPr>
      </p:pic>
    </p:spTree>
    <p:extLst>
      <p:ext uri="{BB962C8B-B14F-4D97-AF65-F5344CB8AC3E}">
        <p14:creationId xmlns:p14="http://schemas.microsoft.com/office/powerpoint/2010/main" val="83937210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3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“Suburban Experiment”</a:t>
            </a:r>
            <a:endParaRPr lang="en-US" dirty="0"/>
          </a:p>
        </p:txBody>
      </p:sp>
      <p:sp>
        <p:nvSpPr>
          <p:cNvPr id="3" name="Content Placeholder 2"/>
          <p:cNvSpPr>
            <a:spLocks noGrp="1"/>
          </p:cNvSpPr>
          <p:nvPr>
            <p:ph idx="1"/>
          </p:nvPr>
        </p:nvSpPr>
        <p:spPr>
          <a:xfrm>
            <a:off x="1043492" y="2323652"/>
            <a:ext cx="6777317" cy="3303986"/>
          </a:xfrm>
        </p:spPr>
        <p:txBody>
          <a:bodyPr>
            <a:normAutofit fontScale="92500" lnSpcReduction="20000"/>
          </a:bodyPr>
          <a:lstStyle/>
          <a:p>
            <a:r>
              <a:rPr lang="en-US" dirty="0" smtClean="0"/>
              <a:t>Suburban development pattern after World War II is a massive experiment</a:t>
            </a:r>
          </a:p>
          <a:p>
            <a:pPr lvl="1"/>
            <a:r>
              <a:rPr lang="en-US" dirty="0" smtClean="0"/>
              <a:t>It has not been tried in history</a:t>
            </a:r>
          </a:p>
          <a:p>
            <a:r>
              <a:rPr lang="en-US" dirty="0" smtClean="0"/>
              <a:t>Strong Towns refers to this development as the “Suburban Experiment”</a:t>
            </a:r>
          </a:p>
          <a:p>
            <a:r>
              <a:rPr lang="en-US" dirty="0" smtClean="0"/>
              <a:t>New way of building and financing cities</a:t>
            </a:r>
          </a:p>
          <a:p>
            <a:r>
              <a:rPr lang="en-US" dirty="0" smtClean="0"/>
              <a:t>Sacrificed resiliency for growth</a:t>
            </a:r>
          </a:p>
          <a:p>
            <a:r>
              <a:rPr lang="en-US" dirty="0" smtClean="0"/>
              <a:t>American cities have spread out beyond their abilities to financially sustain themselves</a:t>
            </a:r>
          </a:p>
          <a:p>
            <a:r>
              <a:rPr lang="en-US" dirty="0" smtClean="0"/>
              <a:t>Requires continuous growth to sustain</a:t>
            </a:r>
            <a:endParaRPr lang="en-US" dirty="0"/>
          </a:p>
        </p:txBody>
      </p:sp>
      <p:pic>
        <p:nvPicPr>
          <p:cNvPr id="6" name="Content Placeholder 3" descr="strongtowns2.png"/>
          <p:cNvPicPr>
            <a:picLocks noChangeAspect="1"/>
          </p:cNvPicPr>
          <p:nvPr/>
        </p:nvPicPr>
        <p:blipFill>
          <a:blip r:embed="rId4">
            <a:extLst>
              <a:ext uri="{28A0092B-C50C-407E-A947-70E740481C1C}">
                <a14:useLocalDpi xmlns:a14="http://schemas.microsoft.com/office/drawing/2010/main" val="0"/>
              </a:ext>
            </a:extLst>
          </a:blip>
          <a:srcRect l="272" r="272"/>
          <a:stretch>
            <a:fillRect/>
          </a:stretch>
        </p:blipFill>
        <p:spPr>
          <a:xfrm>
            <a:off x="6751802" y="5518151"/>
            <a:ext cx="1847391" cy="956492"/>
          </a:xfrm>
          <a:prstGeom prst="rect">
            <a:avLst/>
          </a:prstGeom>
        </p:spPr>
      </p:pic>
    </p:spTree>
    <p:extLst>
      <p:ext uri="{BB962C8B-B14F-4D97-AF65-F5344CB8AC3E}">
        <p14:creationId xmlns:p14="http://schemas.microsoft.com/office/powerpoint/2010/main" val="379329908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3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the Suburban Experiment is supported</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Strong Towns describes low-density suburban development as an “Illusion of Wealth”</a:t>
            </a:r>
          </a:p>
          <a:p>
            <a:r>
              <a:rPr lang="en-US" dirty="0" smtClean="0"/>
              <a:t>Each round of continued unsustainable development generates short-term revenue for cities, but long-term liabilities such as infrastructure maintenance are not considered</a:t>
            </a:r>
          </a:p>
          <a:p>
            <a:r>
              <a:rPr lang="en-US" dirty="0" smtClean="0"/>
              <a:t>Communities do not have adequate property tax bases to pay bills long-term</a:t>
            </a:r>
          </a:p>
          <a:p>
            <a:r>
              <a:rPr lang="en-US" dirty="0" smtClean="0"/>
              <a:t>Cities are forced to continue to grow to create revenue to pay for previous projects </a:t>
            </a:r>
            <a:r>
              <a:rPr lang="mr-IN" dirty="0" smtClean="0"/>
              <a:t>–</a:t>
            </a:r>
            <a:r>
              <a:rPr lang="en-US" dirty="0" smtClean="0"/>
              <a:t> like a Ponzi scheme </a:t>
            </a:r>
          </a:p>
          <a:p>
            <a:endParaRPr lang="en-US" dirty="0"/>
          </a:p>
        </p:txBody>
      </p:sp>
    </p:spTree>
    <p:extLst>
      <p:ext uri="{BB962C8B-B14F-4D97-AF65-F5344CB8AC3E}">
        <p14:creationId xmlns:p14="http://schemas.microsoft.com/office/powerpoint/2010/main" val="25142542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3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a:t>
            </a:r>
            <a:endParaRPr lang="en-US" dirty="0"/>
          </a:p>
        </p:txBody>
      </p:sp>
      <p:sp>
        <p:nvSpPr>
          <p:cNvPr id="3" name="Content Placeholder 2"/>
          <p:cNvSpPr>
            <a:spLocks noGrp="1"/>
          </p:cNvSpPr>
          <p:nvPr>
            <p:ph idx="1"/>
          </p:nvPr>
        </p:nvSpPr>
        <p:spPr/>
        <p:txBody>
          <a:bodyPr>
            <a:normAutofit lnSpcReduction="10000"/>
          </a:bodyPr>
          <a:lstStyle/>
          <a:p>
            <a:r>
              <a:rPr lang="en-US" sz="1600" dirty="0" smtClean="0"/>
              <a:t>Strong Towns founder, Charles Marohn provided evidence of the imbalance</a:t>
            </a:r>
          </a:p>
          <a:p>
            <a:pPr lvl="1"/>
            <a:r>
              <a:rPr lang="en-US" sz="1400" dirty="0"/>
              <a:t>H</a:t>
            </a:r>
            <a:r>
              <a:rPr lang="en-US" sz="1400" dirty="0" smtClean="0"/>
              <a:t>e </a:t>
            </a:r>
            <a:r>
              <a:rPr lang="en-US" sz="1400" dirty="0"/>
              <a:t>quotes the cost to resurface a suburban road at </a:t>
            </a:r>
            <a:r>
              <a:rPr lang="en-US" sz="1400" b="1" dirty="0"/>
              <a:t>$354,000</a:t>
            </a:r>
            <a:r>
              <a:rPr lang="en-US" sz="1400" dirty="0"/>
              <a:t>. Based on the property taxes being paid by the property owners along the road, it would take </a:t>
            </a:r>
            <a:r>
              <a:rPr lang="en-US" sz="1400" b="1" dirty="0"/>
              <a:t>79 years </a:t>
            </a:r>
            <a:r>
              <a:rPr lang="en-US" sz="1400" dirty="0"/>
              <a:t>to recoup that cost. For the city to recoup the costs immediately, the city would have to increase the property taxes of those property owners by </a:t>
            </a:r>
            <a:r>
              <a:rPr lang="en-US" sz="1400" b="1" dirty="0"/>
              <a:t>46%</a:t>
            </a:r>
            <a:r>
              <a:rPr lang="en-US" sz="1400" dirty="0"/>
              <a:t>. </a:t>
            </a:r>
            <a:endParaRPr lang="en-US" sz="1400" dirty="0" smtClean="0"/>
          </a:p>
          <a:p>
            <a:pPr lvl="1"/>
            <a:r>
              <a:rPr lang="en-US" sz="1400" dirty="0" smtClean="0"/>
              <a:t>City </a:t>
            </a:r>
            <a:r>
              <a:rPr lang="en-US" sz="1400" dirty="0"/>
              <a:t>officials would like to service </a:t>
            </a:r>
            <a:r>
              <a:rPr lang="en-US" sz="1400" dirty="0" smtClean="0"/>
              <a:t>a low-density industrial </a:t>
            </a:r>
            <a:r>
              <a:rPr lang="en-US" sz="1400" dirty="0"/>
              <a:t>park with municipal sewer and water utilities. It would require </a:t>
            </a:r>
            <a:r>
              <a:rPr lang="en-US" sz="1400" b="1" dirty="0"/>
              <a:t>$316,000 </a:t>
            </a:r>
            <a:r>
              <a:rPr lang="en-US" sz="1400" dirty="0"/>
              <a:t>of private development to pay for this infrastructure – </a:t>
            </a:r>
            <a:r>
              <a:rPr lang="en-US" sz="1400" b="1" dirty="0"/>
              <a:t>double</a:t>
            </a:r>
            <a:r>
              <a:rPr lang="en-US" sz="1400" dirty="0"/>
              <a:t> the current rate of investment in the park. </a:t>
            </a:r>
            <a:endParaRPr lang="en-US" sz="1400" dirty="0" smtClean="0"/>
          </a:p>
          <a:p>
            <a:r>
              <a:rPr lang="en-US" sz="1600" dirty="0" smtClean="0"/>
              <a:t>Marohn </a:t>
            </a:r>
            <a:r>
              <a:rPr lang="en-US" sz="1600" dirty="0"/>
              <a:t>suggests that solving this problem involves a more productive pattern of development that creates more return on investment at the local level. Local governments often face low initial costs of entry for </a:t>
            </a:r>
            <a:r>
              <a:rPr lang="en-US" sz="1600" dirty="0" smtClean="0"/>
              <a:t>development</a:t>
            </a:r>
            <a:r>
              <a:rPr lang="en-US" sz="1600" dirty="0"/>
              <a:t> </a:t>
            </a:r>
            <a:r>
              <a:rPr lang="en-US" sz="1600" dirty="0" smtClean="0"/>
              <a:t>but kick the can down the road on paying for maintenance costs to support it</a:t>
            </a:r>
            <a:endParaRPr lang="en-US" sz="1600" dirty="0"/>
          </a:p>
        </p:txBody>
      </p:sp>
    </p:spTree>
    <p:extLst>
      <p:ext uri="{BB962C8B-B14F-4D97-AF65-F5344CB8AC3E}">
        <p14:creationId xmlns:p14="http://schemas.microsoft.com/office/powerpoint/2010/main" val="2417230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3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3490" y="732049"/>
            <a:ext cx="7024744" cy="1143000"/>
          </a:xfrm>
        </p:spPr>
        <p:txBody>
          <a:bodyPr>
            <a:normAutofit fontScale="90000"/>
          </a:bodyPr>
          <a:lstStyle/>
          <a:p>
            <a:r>
              <a:rPr lang="en-US" dirty="0" smtClean="0"/>
              <a:t>Eagan, MN Community Profile</a:t>
            </a:r>
            <a:endParaRPr lang="en-US" dirty="0"/>
          </a:p>
        </p:txBody>
      </p:sp>
      <p:sp>
        <p:nvSpPr>
          <p:cNvPr id="3" name="Content Placeholder 2"/>
          <p:cNvSpPr>
            <a:spLocks noGrp="1"/>
          </p:cNvSpPr>
          <p:nvPr>
            <p:ph idx="1"/>
          </p:nvPr>
        </p:nvSpPr>
        <p:spPr>
          <a:xfrm>
            <a:off x="1043493" y="2004666"/>
            <a:ext cx="6061514" cy="939064"/>
          </a:xfrm>
        </p:spPr>
        <p:txBody>
          <a:bodyPr>
            <a:normAutofit fontScale="70000" lnSpcReduction="20000"/>
          </a:bodyPr>
          <a:lstStyle/>
          <a:p>
            <a:r>
              <a:rPr lang="en-US" dirty="0" smtClean="0"/>
              <a:t>Suburb in the Minneapolis-St. Paul Metropolitan Area</a:t>
            </a:r>
          </a:p>
          <a:p>
            <a:r>
              <a:rPr lang="en-US" dirty="0" smtClean="0"/>
              <a:t>Population of 64,206 (2010 census)</a:t>
            </a:r>
          </a:p>
          <a:p>
            <a:r>
              <a:rPr lang="en-US" dirty="0" smtClean="0"/>
              <a:t>34 sq. miles or 21,000 acres</a:t>
            </a:r>
            <a:endParaRPr lang="en-US" dirty="0"/>
          </a:p>
        </p:txBody>
      </p:sp>
      <p:pic>
        <p:nvPicPr>
          <p:cNvPr id="4" name="Picture 3" descr="Screen Shot 2020-10-19 at 11.06.5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5729" y="3148545"/>
            <a:ext cx="3247825" cy="2694880"/>
          </a:xfrm>
          <a:prstGeom prst="rect">
            <a:avLst/>
          </a:prstGeom>
          <a:ln>
            <a:solidFill>
              <a:srgbClr val="000000"/>
            </a:solidFill>
          </a:ln>
        </p:spPr>
      </p:pic>
      <p:pic>
        <p:nvPicPr>
          <p:cNvPr id="5" name="Picture 4" descr="Screen Shot 2020-10-19 at 11.09.5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3914" y="3054691"/>
            <a:ext cx="3029025" cy="2887273"/>
          </a:xfrm>
          <a:prstGeom prst="rect">
            <a:avLst/>
          </a:prstGeom>
          <a:ln>
            <a:solidFill>
              <a:srgbClr val="000000"/>
            </a:solidFill>
          </a:ln>
        </p:spPr>
      </p:pic>
      <p:sp>
        <p:nvSpPr>
          <p:cNvPr id="6" name="TextBox 5"/>
          <p:cNvSpPr txBox="1"/>
          <p:nvPr/>
        </p:nvSpPr>
        <p:spPr>
          <a:xfrm>
            <a:off x="0" y="6624364"/>
            <a:ext cx="2442607" cy="230832"/>
          </a:xfrm>
          <a:prstGeom prst="rect">
            <a:avLst/>
          </a:prstGeom>
          <a:noFill/>
        </p:spPr>
        <p:txBody>
          <a:bodyPr wrap="square" rtlCol="0">
            <a:spAutoFit/>
          </a:bodyPr>
          <a:lstStyle/>
          <a:p>
            <a:r>
              <a:rPr lang="en-US" sz="900" dirty="0" smtClean="0"/>
              <a:t>Image source: ArcGIS Online</a:t>
            </a:r>
            <a:endParaRPr lang="en-US" sz="900" dirty="0"/>
          </a:p>
        </p:txBody>
      </p:sp>
    </p:spTree>
    <p:extLst>
      <p:ext uri="{BB962C8B-B14F-4D97-AF65-F5344CB8AC3E}">
        <p14:creationId xmlns:p14="http://schemas.microsoft.com/office/powerpoint/2010/main" val="3481924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3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2040 Eagan Comprehensive Plan</a:t>
            </a:r>
            <a:endParaRPr lang="en-US" dirty="0"/>
          </a:p>
        </p:txBody>
      </p:sp>
      <p:sp>
        <p:nvSpPr>
          <p:cNvPr id="3" name="Content Placeholder 2"/>
          <p:cNvSpPr>
            <a:spLocks noGrp="1"/>
          </p:cNvSpPr>
          <p:nvPr>
            <p:ph idx="1"/>
          </p:nvPr>
        </p:nvSpPr>
        <p:spPr>
          <a:xfrm>
            <a:off x="1043492" y="2323652"/>
            <a:ext cx="6777317" cy="3754539"/>
          </a:xfrm>
        </p:spPr>
        <p:txBody>
          <a:bodyPr>
            <a:normAutofit fontScale="77500" lnSpcReduction="20000"/>
          </a:bodyPr>
          <a:lstStyle/>
          <a:p>
            <a:r>
              <a:rPr lang="en-US" sz="2200" dirty="0"/>
              <a:t>D</a:t>
            </a:r>
            <a:r>
              <a:rPr lang="en-US" sz="2200" dirty="0" smtClean="0"/>
              <a:t>ocument </a:t>
            </a:r>
            <a:r>
              <a:rPr lang="en-US" sz="2200" dirty="0"/>
              <a:t>serves as a guide for Eagan’s future growth, development, and redevelopment. </a:t>
            </a:r>
            <a:r>
              <a:rPr lang="en-US" sz="2200" dirty="0" smtClean="0"/>
              <a:t>The plan </a:t>
            </a:r>
            <a:r>
              <a:rPr lang="en-US" sz="2200" dirty="0"/>
              <a:t>influences the form, pace, and location of new </a:t>
            </a:r>
            <a:r>
              <a:rPr lang="en-US" sz="2200" dirty="0" smtClean="0"/>
              <a:t>development</a:t>
            </a:r>
          </a:p>
          <a:p>
            <a:r>
              <a:rPr lang="en-US" sz="2200" dirty="0" smtClean="0"/>
              <a:t>Key takeaways:</a:t>
            </a:r>
          </a:p>
          <a:p>
            <a:pPr lvl="1"/>
            <a:r>
              <a:rPr lang="en-US" sz="2000" dirty="0" smtClean="0"/>
              <a:t>98% of the land has been developed</a:t>
            </a:r>
          </a:p>
          <a:p>
            <a:pPr lvl="1"/>
            <a:r>
              <a:rPr lang="en-US" sz="2000" dirty="0" smtClean="0"/>
              <a:t>28.5% of land is dedicated to low-density and large lot residential land use</a:t>
            </a:r>
          </a:p>
          <a:p>
            <a:pPr lvl="1"/>
            <a:r>
              <a:rPr lang="en-US" sz="2000" dirty="0" smtClean="0"/>
              <a:t>Less than 5% of vacant land is available for development</a:t>
            </a:r>
          </a:p>
          <a:p>
            <a:pPr lvl="1"/>
            <a:r>
              <a:rPr lang="en-US" sz="2000" dirty="0" smtClean="0"/>
              <a:t>52% of housing stock is single-family detached, 22% is attached townhomes, 26% is multifamily</a:t>
            </a:r>
          </a:p>
          <a:p>
            <a:pPr lvl="1"/>
            <a:r>
              <a:rPr lang="en-US" sz="2000" dirty="0" smtClean="0"/>
              <a:t>More townhome, apartment, and senior living units were built than single-family detached homes in 2014</a:t>
            </a:r>
          </a:p>
          <a:p>
            <a:pPr lvl="1"/>
            <a:r>
              <a:rPr lang="en-US" sz="2100" dirty="0" smtClean="0"/>
              <a:t>Only 2% </a:t>
            </a:r>
            <a:r>
              <a:rPr lang="en-US" sz="2100" dirty="0"/>
              <a:t>of residential land in Eagan is identified to have potential for infill residential development</a:t>
            </a:r>
            <a:r>
              <a:rPr lang="en-US" sz="2100" dirty="0"/>
              <a:t> </a:t>
            </a:r>
          </a:p>
        </p:txBody>
      </p:sp>
    </p:spTree>
    <p:extLst>
      <p:ext uri="{BB962C8B-B14F-4D97-AF65-F5344CB8AC3E}">
        <p14:creationId xmlns:p14="http://schemas.microsoft.com/office/powerpoint/2010/main" val="784641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3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Goals of the Land Use Plan</a:t>
            </a:r>
            <a:endParaRPr lang="en-US" dirty="0"/>
          </a:p>
        </p:txBody>
      </p:sp>
      <p:sp>
        <p:nvSpPr>
          <p:cNvPr id="3" name="Content Placeholder 2"/>
          <p:cNvSpPr>
            <a:spLocks noGrp="1"/>
          </p:cNvSpPr>
          <p:nvPr>
            <p:ph idx="1"/>
          </p:nvPr>
        </p:nvSpPr>
        <p:spPr>
          <a:xfrm>
            <a:off x="1043492" y="2323652"/>
            <a:ext cx="6777317" cy="3951803"/>
          </a:xfrm>
        </p:spPr>
        <p:txBody>
          <a:bodyPr>
            <a:normAutofit fontScale="55000" lnSpcReduction="20000"/>
          </a:bodyPr>
          <a:lstStyle/>
          <a:p>
            <a:r>
              <a:rPr lang="en-US" sz="2700" dirty="0"/>
              <a:t>As part of the Comprehensive Plan, the Land Use Plan provides the framework for how every parcel will be used in the </a:t>
            </a:r>
            <a:r>
              <a:rPr lang="en-US" sz="2700" dirty="0" smtClean="0"/>
              <a:t>future</a:t>
            </a:r>
          </a:p>
          <a:p>
            <a:r>
              <a:rPr lang="en-US" sz="2700" dirty="0" smtClean="0"/>
              <a:t>Some goals of the Land Use Plan include:</a:t>
            </a:r>
          </a:p>
          <a:p>
            <a:pPr lvl="1"/>
            <a:r>
              <a:rPr lang="en-US" sz="2600" dirty="0"/>
              <a:t>M</a:t>
            </a:r>
            <a:r>
              <a:rPr lang="en-US" sz="2600" dirty="0" smtClean="0"/>
              <a:t>aintain </a:t>
            </a:r>
            <a:r>
              <a:rPr lang="en-US" sz="2600" dirty="0"/>
              <a:t>a land use pattern that reflects a variety of land uses including residential neighborhoods of varying densities and housing types; retail commercial and office areas; and industrial and service employment </a:t>
            </a:r>
            <a:r>
              <a:rPr lang="en-US" sz="2600" dirty="0" smtClean="0"/>
              <a:t>areas</a:t>
            </a:r>
            <a:endParaRPr lang="en-US" sz="2600" dirty="0"/>
          </a:p>
          <a:p>
            <a:pPr lvl="1"/>
            <a:r>
              <a:rPr lang="en-US" sz="2600" dirty="0" smtClean="0"/>
              <a:t>Encourage </a:t>
            </a:r>
            <a:r>
              <a:rPr lang="en-US" sz="2600" dirty="0"/>
              <a:t>a mix of land uses that help to maintain a strong tax base in the </a:t>
            </a:r>
            <a:r>
              <a:rPr lang="en-US" sz="2600" dirty="0" smtClean="0"/>
              <a:t>community</a:t>
            </a:r>
          </a:p>
          <a:p>
            <a:pPr lvl="1"/>
            <a:r>
              <a:rPr lang="en-US" sz="2600" dirty="0" smtClean="0"/>
              <a:t>Create housing </a:t>
            </a:r>
            <a:r>
              <a:rPr lang="en-US" sz="2600" dirty="0"/>
              <a:t>near shopping areas, recreational opportunities, and support services</a:t>
            </a:r>
            <a:r>
              <a:rPr lang="en-US" sz="2600" dirty="0"/>
              <a:t> </a:t>
            </a:r>
            <a:endParaRPr lang="en-US" sz="2600" dirty="0" smtClean="0"/>
          </a:p>
          <a:p>
            <a:pPr lvl="1"/>
            <a:r>
              <a:rPr lang="en-US" sz="2600" dirty="0" smtClean="0"/>
              <a:t>Designate sufficient land for higher density housing</a:t>
            </a:r>
          </a:p>
          <a:p>
            <a:pPr lvl="1"/>
            <a:r>
              <a:rPr lang="en-US" sz="2600" dirty="0" smtClean="0"/>
              <a:t>Increase connectivity between neighborhoods and destinations</a:t>
            </a:r>
          </a:p>
          <a:p>
            <a:pPr lvl="1"/>
            <a:r>
              <a:rPr lang="en-US" sz="2600" dirty="0" smtClean="0"/>
              <a:t>Encourage mixed uses to support walkability and non-automobile transportation</a:t>
            </a:r>
          </a:p>
          <a:p>
            <a:pPr lvl="1"/>
            <a:r>
              <a:rPr lang="en-US" sz="2600" dirty="0" smtClean="0"/>
              <a:t>Redevelop underutilized properties</a:t>
            </a:r>
          </a:p>
          <a:p>
            <a:pPr lvl="1"/>
            <a:r>
              <a:rPr lang="en-US" sz="2600" dirty="0" smtClean="0"/>
              <a:t>Support compact development patterns that can provide a mix of jobs and housing</a:t>
            </a:r>
            <a:endParaRPr lang="en-US" sz="2600" dirty="0"/>
          </a:p>
          <a:p>
            <a:pPr marL="365760" lvl="1" indent="0">
              <a:buNone/>
            </a:pPr>
            <a:endParaRPr lang="en-US" sz="1800" dirty="0"/>
          </a:p>
          <a:p>
            <a:pPr lvl="1"/>
            <a:endParaRPr lang="en-US" sz="1800" dirty="0"/>
          </a:p>
        </p:txBody>
      </p:sp>
    </p:spTree>
    <p:extLst>
      <p:ext uri="{BB962C8B-B14F-4D97-AF65-F5344CB8AC3E}">
        <p14:creationId xmlns:p14="http://schemas.microsoft.com/office/powerpoint/2010/main" val="754495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3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productivity</a:t>
            </a:r>
            <a:endParaRPr lang="en-US" dirty="0"/>
          </a:p>
        </p:txBody>
      </p:sp>
      <p:sp>
        <p:nvSpPr>
          <p:cNvPr id="3" name="Content Placeholder 2"/>
          <p:cNvSpPr>
            <a:spLocks noGrp="1"/>
          </p:cNvSpPr>
          <p:nvPr>
            <p:ph idx="1"/>
          </p:nvPr>
        </p:nvSpPr>
        <p:spPr/>
        <p:txBody>
          <a:bodyPr/>
          <a:lstStyle/>
          <a:p>
            <a:r>
              <a:rPr lang="en-US" dirty="0" smtClean="0"/>
              <a:t>“Land is the base resource from which community prosperity is built and sustained. It must not be squandered.” </a:t>
            </a:r>
            <a:r>
              <a:rPr lang="mr-IN" dirty="0" smtClean="0"/>
              <a:t>–</a:t>
            </a:r>
            <a:r>
              <a:rPr lang="en-US" dirty="0" smtClean="0"/>
              <a:t> Strong Towns </a:t>
            </a:r>
          </a:p>
          <a:p>
            <a:r>
              <a:rPr lang="en-US" dirty="0" smtClean="0"/>
              <a:t>“Do the math”</a:t>
            </a:r>
          </a:p>
          <a:p>
            <a:r>
              <a:rPr lang="en-US" dirty="0" smtClean="0"/>
              <a:t>Property should create enough wealth to support infrastructure and services needed for the place to exist and thrive</a:t>
            </a:r>
          </a:p>
          <a:p>
            <a:endParaRPr lang="en-US" dirty="0"/>
          </a:p>
        </p:txBody>
      </p:sp>
    </p:spTree>
    <p:extLst>
      <p:ext uri="{BB962C8B-B14F-4D97-AF65-F5344CB8AC3E}">
        <p14:creationId xmlns:p14="http://schemas.microsoft.com/office/powerpoint/2010/main" val="966769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nicozzi-tab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191" y="851814"/>
            <a:ext cx="4837375" cy="5428044"/>
          </a:xfrm>
          <a:prstGeom prst="rect">
            <a:avLst/>
          </a:prstGeom>
        </p:spPr>
      </p:pic>
      <p:sp>
        <p:nvSpPr>
          <p:cNvPr id="6" name="TextBox 5"/>
          <p:cNvSpPr txBox="1"/>
          <p:nvPr/>
        </p:nvSpPr>
        <p:spPr>
          <a:xfrm>
            <a:off x="0" y="6624364"/>
            <a:ext cx="2442607" cy="230832"/>
          </a:xfrm>
          <a:prstGeom prst="rect">
            <a:avLst/>
          </a:prstGeom>
          <a:noFill/>
        </p:spPr>
        <p:txBody>
          <a:bodyPr wrap="square" rtlCol="0">
            <a:spAutoFit/>
          </a:bodyPr>
          <a:lstStyle/>
          <a:p>
            <a:r>
              <a:rPr lang="en-US" sz="900" dirty="0" smtClean="0"/>
              <a:t>Image source: Urban3</a:t>
            </a:r>
            <a:endParaRPr lang="en-US" sz="900" dirty="0"/>
          </a:p>
        </p:txBody>
      </p:sp>
    </p:spTree>
    <p:extLst>
      <p:ext uri="{BB962C8B-B14F-4D97-AF65-F5344CB8AC3E}">
        <p14:creationId xmlns:p14="http://schemas.microsoft.com/office/powerpoint/2010/main" val="1121879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3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property is taxed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Value of land and structures (improvements) are assessed</a:t>
            </a:r>
          </a:p>
          <a:p>
            <a:r>
              <a:rPr lang="en-US" dirty="0"/>
              <a:t>C</a:t>
            </a:r>
            <a:r>
              <a:rPr lang="en-US" dirty="0" smtClean="0"/>
              <a:t>urrent </a:t>
            </a:r>
            <a:r>
              <a:rPr lang="en-US" dirty="0"/>
              <a:t>traditional property tax system taxes the total value of properties</a:t>
            </a:r>
            <a:r>
              <a:rPr lang="en-US" dirty="0"/>
              <a:t> </a:t>
            </a:r>
            <a:r>
              <a:rPr lang="en-US" dirty="0" smtClean="0"/>
              <a:t> </a:t>
            </a:r>
          </a:p>
          <a:p>
            <a:r>
              <a:rPr lang="en-US" dirty="0"/>
              <a:t>C</a:t>
            </a:r>
            <a:r>
              <a:rPr lang="en-US" dirty="0" smtClean="0"/>
              <a:t>urrent </a:t>
            </a:r>
            <a:r>
              <a:rPr lang="en-US" dirty="0"/>
              <a:t>property tax more heavily taxes the building value</a:t>
            </a:r>
            <a:r>
              <a:rPr lang="en-US" dirty="0"/>
              <a:t> </a:t>
            </a:r>
            <a:endParaRPr lang="en-US" dirty="0" smtClean="0"/>
          </a:p>
          <a:p>
            <a:r>
              <a:rPr lang="en-US" dirty="0" smtClean="0"/>
              <a:t>Land value tax taxes only the land</a:t>
            </a:r>
          </a:p>
          <a:p>
            <a:pPr lvl="1"/>
            <a:r>
              <a:rPr lang="en-US" dirty="0"/>
              <a:t>I</a:t>
            </a:r>
            <a:r>
              <a:rPr lang="en-US" dirty="0" smtClean="0"/>
              <a:t>ncentivizes </a:t>
            </a:r>
            <a:r>
              <a:rPr lang="en-US" dirty="0"/>
              <a:t>in-fill and redevelopment of underutilized </a:t>
            </a:r>
            <a:r>
              <a:rPr lang="en-US" dirty="0" smtClean="0"/>
              <a:t>land</a:t>
            </a:r>
          </a:p>
          <a:p>
            <a:pPr lvl="1"/>
            <a:r>
              <a:rPr lang="en-US" dirty="0" smtClean="0"/>
              <a:t>Creates </a:t>
            </a:r>
            <a:r>
              <a:rPr lang="en-US" dirty="0"/>
              <a:t>built-in pressure to develop and reduce the amount of space dedicated to </a:t>
            </a:r>
            <a:r>
              <a:rPr lang="en-US" dirty="0" smtClean="0"/>
              <a:t>parking</a:t>
            </a:r>
          </a:p>
          <a:p>
            <a:r>
              <a:rPr lang="en-US" dirty="0" smtClean="0"/>
              <a:t>Improvement to Land (I/L) Ratio</a:t>
            </a:r>
            <a:endParaRPr lang="en-US" dirty="0"/>
          </a:p>
        </p:txBody>
      </p:sp>
    </p:spTree>
    <p:extLst>
      <p:ext uri="{BB962C8B-B14F-4D97-AF65-F5344CB8AC3E}">
        <p14:creationId xmlns:p14="http://schemas.microsoft.com/office/powerpoint/2010/main" val="1164496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3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 chose this project</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36168" y="2653291"/>
            <a:ext cx="3665942" cy="2439518"/>
          </a:xfrm>
          <a:ln>
            <a:solidFill>
              <a:srgbClr val="000000"/>
            </a:solidFill>
          </a:ln>
        </p:spPr>
      </p:pic>
      <p:pic>
        <p:nvPicPr>
          <p:cNvPr id="5" name="Picture 4" descr="stroad.jpg"/>
          <p:cNvPicPr>
            <a:picLocks noChangeAspect="1"/>
          </p:cNvPicPr>
          <p:nvPr/>
        </p:nvPicPr>
        <p:blipFill rotWithShape="1">
          <a:blip r:embed="rId5">
            <a:extLst>
              <a:ext uri="{28A0092B-C50C-407E-A947-70E740481C1C}">
                <a14:useLocalDpi xmlns:a14="http://schemas.microsoft.com/office/drawing/2010/main" val="0"/>
              </a:ext>
            </a:extLst>
          </a:blip>
          <a:srcRect r="15402" b="15225"/>
          <a:stretch/>
        </p:blipFill>
        <p:spPr>
          <a:xfrm>
            <a:off x="4659067" y="2653291"/>
            <a:ext cx="3665942" cy="2439518"/>
          </a:xfrm>
          <a:prstGeom prst="rect">
            <a:avLst/>
          </a:prstGeom>
          <a:ln>
            <a:solidFill>
              <a:srgbClr val="000000"/>
            </a:solidFill>
          </a:ln>
        </p:spPr>
      </p:pic>
      <p:sp>
        <p:nvSpPr>
          <p:cNvPr id="6" name="TextBox 5"/>
          <p:cNvSpPr txBox="1"/>
          <p:nvPr/>
        </p:nvSpPr>
        <p:spPr>
          <a:xfrm>
            <a:off x="0" y="6488668"/>
            <a:ext cx="2791293" cy="369332"/>
          </a:xfrm>
          <a:prstGeom prst="rect">
            <a:avLst/>
          </a:prstGeom>
          <a:noFill/>
        </p:spPr>
        <p:txBody>
          <a:bodyPr wrap="square" rtlCol="0">
            <a:spAutoFit/>
          </a:bodyPr>
          <a:lstStyle/>
          <a:p>
            <a:r>
              <a:rPr lang="en-US" sz="900" dirty="0" smtClean="0"/>
              <a:t>Image source (L): Redlands Community News</a:t>
            </a:r>
          </a:p>
          <a:p>
            <a:r>
              <a:rPr lang="en-US" sz="900" dirty="0" smtClean="0"/>
              <a:t>Image source (R): Strong Towns</a:t>
            </a:r>
            <a:endParaRPr lang="en-US" sz="900" dirty="0"/>
          </a:p>
        </p:txBody>
      </p:sp>
    </p:spTree>
    <p:extLst>
      <p:ext uri="{BB962C8B-B14F-4D97-AF65-F5344CB8AC3E}">
        <p14:creationId xmlns:p14="http://schemas.microsoft.com/office/powerpoint/2010/main" val="215053744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3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3490" y="723035"/>
            <a:ext cx="7024744" cy="1143000"/>
          </a:xfrm>
        </p:spPr>
        <p:txBody>
          <a:bodyPr>
            <a:normAutofit fontScale="90000"/>
          </a:bodyPr>
          <a:lstStyle/>
          <a:p>
            <a:r>
              <a:rPr lang="en-US" dirty="0" smtClean="0"/>
              <a:t>Visualizing Financial Productivity</a:t>
            </a:r>
            <a:endParaRPr lang="en-US" dirty="0"/>
          </a:p>
        </p:txBody>
      </p:sp>
      <p:pic>
        <p:nvPicPr>
          <p:cNvPr id="6" name="Picture 5"/>
          <p:cNvPicPr>
            <a:picLocks noChangeAspect="1"/>
          </p:cNvPicPr>
          <p:nvPr/>
        </p:nvPicPr>
        <p:blipFill>
          <a:blip r:embed="rId4"/>
          <a:stretch>
            <a:fillRect/>
          </a:stretch>
        </p:blipFill>
        <p:spPr>
          <a:xfrm>
            <a:off x="951329" y="1972638"/>
            <a:ext cx="7314180" cy="4117883"/>
          </a:xfrm>
          <a:prstGeom prst="rect">
            <a:avLst/>
          </a:prstGeom>
        </p:spPr>
      </p:pic>
      <p:sp>
        <p:nvSpPr>
          <p:cNvPr id="7" name="TextBox 6"/>
          <p:cNvSpPr txBox="1"/>
          <p:nvPr/>
        </p:nvSpPr>
        <p:spPr>
          <a:xfrm>
            <a:off x="0" y="6624364"/>
            <a:ext cx="2442607" cy="230832"/>
          </a:xfrm>
          <a:prstGeom prst="rect">
            <a:avLst/>
          </a:prstGeom>
          <a:noFill/>
        </p:spPr>
        <p:txBody>
          <a:bodyPr wrap="square" rtlCol="0">
            <a:spAutoFit/>
          </a:bodyPr>
          <a:lstStyle/>
          <a:p>
            <a:r>
              <a:rPr lang="en-US" sz="900" dirty="0" smtClean="0"/>
              <a:t>Image source: Urban3</a:t>
            </a:r>
            <a:endParaRPr lang="en-US" sz="900" dirty="0"/>
          </a:p>
        </p:txBody>
      </p:sp>
    </p:spTree>
    <p:extLst>
      <p:ext uri="{BB962C8B-B14F-4D97-AF65-F5344CB8AC3E}">
        <p14:creationId xmlns:p14="http://schemas.microsoft.com/office/powerpoint/2010/main" val="1803866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3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and Objectives</a:t>
            </a:r>
            <a:endParaRPr lang="en-US" dirty="0"/>
          </a:p>
        </p:txBody>
      </p:sp>
      <p:sp>
        <p:nvSpPr>
          <p:cNvPr id="3" name="Content Placeholder 2"/>
          <p:cNvSpPr>
            <a:spLocks noGrp="1"/>
          </p:cNvSpPr>
          <p:nvPr>
            <p:ph idx="1"/>
          </p:nvPr>
        </p:nvSpPr>
        <p:spPr/>
        <p:txBody>
          <a:bodyPr>
            <a:normAutofit fontScale="92500"/>
          </a:bodyPr>
          <a:lstStyle/>
          <a:p>
            <a:pPr marL="68580" indent="0">
              <a:buNone/>
            </a:pPr>
            <a:r>
              <a:rPr lang="en-US" dirty="0"/>
              <a:t>The goal of this study is to use GIS to visualize financial productivity of parcels in Eagan, MN. By analyzing the spatial distribution of tax </a:t>
            </a:r>
            <a:r>
              <a:rPr lang="en-US" dirty="0" smtClean="0"/>
              <a:t>revenue and exploring </a:t>
            </a:r>
            <a:r>
              <a:rPr lang="en-US" dirty="0"/>
              <a:t>alternative taxation approaches, city officials can more precisely plan for development that achieves the policies and goals of the 2040 Comprehensive Plan. Mapping the productivity of the city will allow users to identify </a:t>
            </a:r>
            <a:r>
              <a:rPr lang="en-US" dirty="0" smtClean="0"/>
              <a:t>opportunities for infill or redevelopment.</a:t>
            </a:r>
            <a:endParaRPr lang="en-US" dirty="0"/>
          </a:p>
          <a:p>
            <a:pPr marL="68580" indent="0">
              <a:buNone/>
            </a:pPr>
            <a:endParaRPr lang="en-US" dirty="0"/>
          </a:p>
        </p:txBody>
      </p:sp>
    </p:spTree>
    <p:extLst>
      <p:ext uri="{BB962C8B-B14F-4D97-AF65-F5344CB8AC3E}">
        <p14:creationId xmlns:p14="http://schemas.microsoft.com/office/powerpoint/2010/main" val="3992956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3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Methodology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Data</a:t>
            </a:r>
          </a:p>
          <a:p>
            <a:pPr lvl="1"/>
            <a:r>
              <a:rPr lang="en-US" dirty="0"/>
              <a:t>Dakota County Assessor’s parcel GIS data</a:t>
            </a:r>
          </a:p>
          <a:p>
            <a:pPr lvl="1"/>
            <a:r>
              <a:rPr lang="en-US" dirty="0"/>
              <a:t>Locations of city points of </a:t>
            </a:r>
            <a:r>
              <a:rPr lang="en-US" dirty="0" smtClean="0"/>
              <a:t>interest</a:t>
            </a:r>
          </a:p>
          <a:p>
            <a:r>
              <a:rPr lang="en-US" dirty="0" smtClean="0"/>
              <a:t>Technology</a:t>
            </a:r>
          </a:p>
          <a:p>
            <a:pPr lvl="1"/>
            <a:r>
              <a:rPr lang="en-US" dirty="0" smtClean="0"/>
              <a:t>ArcGIS Online, ArcGIS Pro</a:t>
            </a:r>
          </a:p>
          <a:p>
            <a:r>
              <a:rPr lang="en-US" dirty="0" smtClean="0"/>
              <a:t>Deliverables</a:t>
            </a:r>
          </a:p>
          <a:p>
            <a:pPr lvl="1"/>
            <a:r>
              <a:rPr lang="en-US" dirty="0" smtClean="0"/>
              <a:t>3D visualization, interactive web application showing value per acre for properties</a:t>
            </a:r>
          </a:p>
          <a:p>
            <a:pPr lvl="1"/>
            <a:r>
              <a:rPr lang="en-US" dirty="0" smtClean="0"/>
              <a:t>Map showing Improvement to Land (L/I) Ratio of properties</a:t>
            </a:r>
          </a:p>
          <a:p>
            <a:pPr lvl="1"/>
            <a:r>
              <a:rPr lang="en-US" dirty="0" smtClean="0"/>
              <a:t>Map identifying vacant or underutilized properties</a:t>
            </a:r>
          </a:p>
          <a:p>
            <a:pPr lvl="1"/>
            <a:r>
              <a:rPr lang="en-US" dirty="0" smtClean="0"/>
              <a:t>Model comparing traditional property tax to land value tax</a:t>
            </a:r>
          </a:p>
          <a:p>
            <a:pPr lvl="1"/>
            <a:r>
              <a:rPr lang="en-US" dirty="0" smtClean="0"/>
              <a:t>Model that compares low-density development to more intense uses such as the addition of accessory dwelling units or duplexes</a:t>
            </a:r>
          </a:p>
          <a:p>
            <a:pPr lvl="1"/>
            <a:r>
              <a:rPr lang="en-US" dirty="0" smtClean="0"/>
              <a:t>Identify areas for potential connectivity between commercial and residential areas</a:t>
            </a:r>
          </a:p>
          <a:p>
            <a:pPr lvl="1"/>
            <a:endParaRPr lang="en-US" dirty="0"/>
          </a:p>
          <a:p>
            <a:pPr lvl="1"/>
            <a:endParaRPr lang="en-US" dirty="0"/>
          </a:p>
        </p:txBody>
      </p:sp>
    </p:spTree>
    <p:extLst>
      <p:ext uri="{BB962C8B-B14F-4D97-AF65-F5344CB8AC3E}">
        <p14:creationId xmlns:p14="http://schemas.microsoft.com/office/powerpoint/2010/main" val="2883925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30000"/>
          </a:blip>
          <a:stretch>
            <a:fillRect/>
          </a:stretch>
        </a:blipFill>
        <a:effectLst/>
      </p:bgPr>
    </p:bg>
    <p:spTree>
      <p:nvGrpSpPr>
        <p:cNvPr id="1" name=""/>
        <p:cNvGrpSpPr/>
        <p:nvPr/>
      </p:nvGrpSpPr>
      <p:grpSpPr>
        <a:xfrm>
          <a:off x="0" y="0"/>
          <a:ext cx="0" cy="0"/>
          <a:chOff x="0" y="0"/>
          <a:chExt cx="0" cy="0"/>
        </a:xfrm>
      </p:grpSpPr>
      <p:pic>
        <p:nvPicPr>
          <p:cNvPr id="4" name="Picture 3" descr="Screen Shot 2020-10-20 at 1.10.5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866" y="826043"/>
            <a:ext cx="7558317" cy="5478916"/>
          </a:xfrm>
          <a:prstGeom prst="rect">
            <a:avLst/>
          </a:prstGeom>
        </p:spPr>
      </p:pic>
    </p:spTree>
    <p:extLst>
      <p:ext uri="{BB962C8B-B14F-4D97-AF65-F5344CB8AC3E}">
        <p14:creationId xmlns:p14="http://schemas.microsoft.com/office/powerpoint/2010/main" val="1489449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3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 Research</a:t>
            </a:r>
            <a:endParaRPr lang="en-US" dirty="0"/>
          </a:p>
        </p:txBody>
      </p:sp>
      <p:sp>
        <p:nvSpPr>
          <p:cNvPr id="3" name="Content Placeholder 2"/>
          <p:cNvSpPr>
            <a:spLocks noGrp="1"/>
          </p:cNvSpPr>
          <p:nvPr>
            <p:ph idx="1"/>
          </p:nvPr>
        </p:nvSpPr>
        <p:spPr/>
        <p:txBody>
          <a:bodyPr/>
          <a:lstStyle/>
          <a:p>
            <a:r>
              <a:rPr lang="en-US" dirty="0" smtClean="0"/>
              <a:t>Are there cultural or social preferences that prevent more intense land uses?</a:t>
            </a:r>
          </a:p>
          <a:p>
            <a:r>
              <a:rPr lang="en-US" dirty="0" smtClean="0"/>
              <a:t>Is land value tax appropriate at large scale or just specific neighborhoods?</a:t>
            </a:r>
          </a:p>
          <a:p>
            <a:r>
              <a:rPr lang="en-US" dirty="0" smtClean="0"/>
              <a:t>What are the factors that affect land value in Eagan, specifically?</a:t>
            </a:r>
          </a:p>
        </p:txBody>
      </p:sp>
    </p:spTree>
    <p:extLst>
      <p:ext uri="{BB962C8B-B14F-4D97-AF65-F5344CB8AC3E}">
        <p14:creationId xmlns:p14="http://schemas.microsoft.com/office/powerpoint/2010/main" val="79695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3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Anticipated Results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Dense areas of city will show most value per acre</a:t>
            </a:r>
          </a:p>
          <a:p>
            <a:r>
              <a:rPr lang="en-US" dirty="0" smtClean="0"/>
              <a:t>Areas of city with older housing stock will show low Improvement to Land (I/L) Ratio</a:t>
            </a:r>
          </a:p>
          <a:p>
            <a:r>
              <a:rPr lang="en-US" dirty="0" smtClean="0"/>
              <a:t>A land value tax system would most impact properties with low floor area ratio (FAR)</a:t>
            </a:r>
          </a:p>
          <a:p>
            <a:r>
              <a:rPr lang="en-US" dirty="0" smtClean="0"/>
              <a:t>Opportunities for connectivity to commercial and mixed use areas will likely include higher-density housing rather than single-family detached homes</a:t>
            </a:r>
            <a:endParaRPr lang="en-US" dirty="0"/>
          </a:p>
        </p:txBody>
      </p:sp>
    </p:spTree>
    <p:extLst>
      <p:ext uri="{BB962C8B-B14F-4D97-AF65-F5344CB8AC3E}">
        <p14:creationId xmlns:p14="http://schemas.microsoft.com/office/powerpoint/2010/main" val="2170060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3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Timeline</a:t>
            </a:r>
            <a:endParaRPr lang="en-US" dirty="0"/>
          </a:p>
        </p:txBody>
      </p:sp>
      <p:sp>
        <p:nvSpPr>
          <p:cNvPr id="3" name="Content Placeholder 2"/>
          <p:cNvSpPr>
            <a:spLocks noGrp="1"/>
          </p:cNvSpPr>
          <p:nvPr>
            <p:ph idx="1"/>
          </p:nvPr>
        </p:nvSpPr>
        <p:spPr>
          <a:xfrm>
            <a:off x="1043492" y="2323652"/>
            <a:ext cx="6777317" cy="3915495"/>
          </a:xfrm>
        </p:spPr>
        <p:txBody>
          <a:bodyPr>
            <a:normAutofit fontScale="92500" lnSpcReduction="10000"/>
          </a:bodyPr>
          <a:lstStyle/>
          <a:p>
            <a:r>
              <a:rPr lang="en-US" dirty="0" smtClean="0"/>
              <a:t>November 2020</a:t>
            </a:r>
          </a:p>
          <a:p>
            <a:pPr lvl="1"/>
            <a:r>
              <a:rPr lang="en-US" dirty="0"/>
              <a:t>A</a:t>
            </a:r>
            <a:r>
              <a:rPr lang="en-US" dirty="0" smtClean="0"/>
              <a:t>ssess feedback from peers, adviser</a:t>
            </a:r>
          </a:p>
          <a:p>
            <a:pPr lvl="1"/>
            <a:r>
              <a:rPr lang="en-US" dirty="0" smtClean="0"/>
              <a:t>Data will be acquired and assessed</a:t>
            </a:r>
          </a:p>
          <a:p>
            <a:pPr lvl="1"/>
            <a:r>
              <a:rPr lang="en-US" dirty="0" smtClean="0"/>
              <a:t>Submit abstract to Wisconsin Land Information Association (WLIA) for annual conference</a:t>
            </a:r>
          </a:p>
          <a:p>
            <a:r>
              <a:rPr lang="en-US" dirty="0" smtClean="0"/>
              <a:t>November </a:t>
            </a:r>
            <a:r>
              <a:rPr lang="mr-IN" dirty="0" smtClean="0"/>
              <a:t>–</a:t>
            </a:r>
            <a:r>
              <a:rPr lang="en-US" dirty="0" smtClean="0"/>
              <a:t> December 2020</a:t>
            </a:r>
          </a:p>
          <a:p>
            <a:pPr lvl="1"/>
            <a:r>
              <a:rPr lang="en-US" dirty="0" smtClean="0"/>
              <a:t>Analysis and visualization of data</a:t>
            </a:r>
          </a:p>
          <a:p>
            <a:r>
              <a:rPr lang="en-US" dirty="0" smtClean="0"/>
              <a:t>January </a:t>
            </a:r>
            <a:r>
              <a:rPr lang="mr-IN" dirty="0" smtClean="0"/>
              <a:t>–</a:t>
            </a:r>
            <a:r>
              <a:rPr lang="en-US" dirty="0" smtClean="0"/>
              <a:t> February 2021</a:t>
            </a:r>
          </a:p>
          <a:p>
            <a:pPr lvl="1"/>
            <a:r>
              <a:rPr lang="en-US" dirty="0" smtClean="0"/>
              <a:t>Final project and presentation to be completed</a:t>
            </a:r>
          </a:p>
          <a:p>
            <a:r>
              <a:rPr lang="en-US" dirty="0" smtClean="0"/>
              <a:t>February 17-21, 2021</a:t>
            </a:r>
          </a:p>
          <a:p>
            <a:pPr lvl="1"/>
            <a:r>
              <a:rPr lang="en-US" dirty="0" smtClean="0"/>
              <a:t>Present final project at WLIA Annual Conference </a:t>
            </a:r>
          </a:p>
          <a:p>
            <a:endParaRPr lang="en-US" dirty="0" smtClean="0"/>
          </a:p>
          <a:p>
            <a:pPr lvl="1"/>
            <a:endParaRPr lang="en-US" dirty="0"/>
          </a:p>
        </p:txBody>
      </p:sp>
    </p:spTree>
    <p:extLst>
      <p:ext uri="{BB962C8B-B14F-4D97-AF65-F5344CB8AC3E}">
        <p14:creationId xmlns:p14="http://schemas.microsoft.com/office/powerpoint/2010/main" val="3193134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3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Venue</a:t>
            </a:r>
            <a:endParaRPr lang="en-US" dirty="0"/>
          </a:p>
        </p:txBody>
      </p:sp>
      <p:sp>
        <p:nvSpPr>
          <p:cNvPr id="3" name="Content Placeholder 2"/>
          <p:cNvSpPr>
            <a:spLocks noGrp="1"/>
          </p:cNvSpPr>
          <p:nvPr>
            <p:ph idx="1"/>
          </p:nvPr>
        </p:nvSpPr>
        <p:spPr>
          <a:xfrm>
            <a:off x="1043492" y="2323652"/>
            <a:ext cx="6777317" cy="3657831"/>
          </a:xfrm>
        </p:spPr>
        <p:txBody>
          <a:bodyPr>
            <a:normAutofit/>
          </a:bodyPr>
          <a:lstStyle/>
          <a:p>
            <a:r>
              <a:rPr lang="en-US" sz="2200" dirty="0"/>
              <a:t>Wisconsin Land Information Association (WLIA) Annual Conference</a:t>
            </a:r>
          </a:p>
          <a:p>
            <a:pPr lvl="1"/>
            <a:r>
              <a:rPr lang="en-US" sz="1800" dirty="0"/>
              <a:t>February 17-19</a:t>
            </a:r>
          </a:p>
          <a:p>
            <a:pPr lvl="1"/>
            <a:r>
              <a:rPr lang="en-US" sz="1800" dirty="0"/>
              <a:t>Wisconsin Dells, WI</a:t>
            </a:r>
          </a:p>
          <a:p>
            <a:pPr lvl="1"/>
            <a:r>
              <a:rPr lang="en-US" sz="1800" dirty="0"/>
              <a:t>Anticipated to be held </a:t>
            </a:r>
            <a:r>
              <a:rPr lang="en-US" sz="1800" dirty="0" smtClean="0"/>
              <a:t>virtually or in hybrid format</a:t>
            </a:r>
            <a:endParaRPr lang="en-US" sz="1800" dirty="0"/>
          </a:p>
          <a:p>
            <a:r>
              <a:rPr lang="en-US" sz="2200" dirty="0" smtClean="0"/>
              <a:t>WLIA is an organization representing professionals working to develop, maintain, and apply a network of statewide land information systems </a:t>
            </a:r>
          </a:p>
          <a:p>
            <a:pPr marL="365760" lvl="1" indent="0">
              <a:buNone/>
            </a:pPr>
            <a:r>
              <a:rPr lang="en-US" dirty="0" smtClean="0"/>
              <a:t>	</a:t>
            </a:r>
          </a:p>
          <a:p>
            <a:pPr marL="365760" lvl="1" indent="0">
              <a:buNone/>
            </a:pPr>
            <a:endParaRPr lang="en-US" dirty="0" smtClean="0"/>
          </a:p>
          <a:p>
            <a:pPr marL="365760" lvl="1" indent="0">
              <a:buNone/>
            </a:pPr>
            <a:endParaRPr lang="en-US" dirty="0"/>
          </a:p>
        </p:txBody>
      </p:sp>
      <p:pic>
        <p:nvPicPr>
          <p:cNvPr id="4" name="Picture 3" descr="wli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1625" y="5462718"/>
            <a:ext cx="2913454" cy="739821"/>
          </a:xfrm>
          <a:prstGeom prst="rect">
            <a:avLst/>
          </a:prstGeom>
        </p:spPr>
      </p:pic>
    </p:spTree>
    <p:extLst>
      <p:ext uri="{BB962C8B-B14F-4D97-AF65-F5344CB8AC3E}">
        <p14:creationId xmlns:p14="http://schemas.microsoft.com/office/powerpoint/2010/main" val="3755202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3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3490" y="456164"/>
            <a:ext cx="7024744" cy="1143000"/>
          </a:xfrm>
        </p:spPr>
        <p:txBody>
          <a:bodyPr/>
          <a:lstStyle/>
          <a:p>
            <a:r>
              <a:rPr lang="en-US" dirty="0" smtClean="0"/>
              <a:t>References</a:t>
            </a:r>
            <a:endParaRPr lang="en-US" dirty="0"/>
          </a:p>
        </p:txBody>
      </p:sp>
      <p:sp>
        <p:nvSpPr>
          <p:cNvPr id="3" name="Content Placeholder 2"/>
          <p:cNvSpPr>
            <a:spLocks noGrp="1"/>
          </p:cNvSpPr>
          <p:nvPr>
            <p:ph idx="1"/>
          </p:nvPr>
        </p:nvSpPr>
        <p:spPr>
          <a:xfrm>
            <a:off x="678132" y="1726058"/>
            <a:ext cx="7718381" cy="4106571"/>
          </a:xfrm>
        </p:spPr>
        <p:txBody>
          <a:bodyPr>
            <a:normAutofit fontScale="55000" lnSpcReduction="20000"/>
          </a:bodyPr>
          <a:lstStyle/>
          <a:p>
            <a:r>
              <a:rPr lang="en-US" sz="2500" dirty="0"/>
              <a:t>Berger, A., &amp; Kotkin, J. (Eds.). (2018). </a:t>
            </a:r>
            <a:r>
              <a:rPr lang="en-US" sz="2500" i="1" dirty="0"/>
              <a:t>Infinite suburbia</a:t>
            </a:r>
            <a:r>
              <a:rPr lang="en-US" sz="2500" dirty="0"/>
              <a:t>. Chronicle Books.</a:t>
            </a:r>
          </a:p>
          <a:p>
            <a:r>
              <a:rPr lang="en-US" sz="2500" dirty="0"/>
              <a:t>Burns, A., &amp; Nymoen, R. (2020, February 10). </a:t>
            </a:r>
            <a:r>
              <a:rPr lang="en-US" sz="2500" i="1" dirty="0"/>
              <a:t>Land Value Tax: A promising land-use tool proposed for our communities</a:t>
            </a:r>
            <a:r>
              <a:rPr lang="en-US" sz="2500" dirty="0"/>
              <a:t>. MinnPost. https://www.minnpost.com/community-voices/2020/02/land-value-tax-a-</a:t>
            </a:r>
          </a:p>
          <a:p>
            <a:r>
              <a:rPr lang="en-US" sz="2500" dirty="0"/>
              <a:t>City of Eagan. (2020). </a:t>
            </a:r>
            <a:r>
              <a:rPr lang="en-US" sz="2500" i="1" dirty="0"/>
              <a:t>2040 Comprehensive Plan</a:t>
            </a:r>
            <a:r>
              <a:rPr lang="en-US" sz="2500" dirty="0"/>
              <a:t>. https://www.cityofeagan.com/2040plan</a:t>
            </a:r>
          </a:p>
          <a:p>
            <a:r>
              <a:rPr lang="en-US" sz="2500" dirty="0"/>
              <a:t>Dakota County. (2020, October 15). </a:t>
            </a:r>
            <a:r>
              <a:rPr lang="en-US" sz="2500" i="1" dirty="0"/>
              <a:t>Tax Parcels - Points and Polygons, Dakota County, Minnesota</a:t>
            </a:r>
            <a:r>
              <a:rPr lang="en-US" sz="2500" dirty="0"/>
              <a:t> [Dataset]. Minnesota Spatial Geocommons. https://gisdata.mn.gov/dataset/us-mn-co-dakota-plan-parcels</a:t>
            </a:r>
          </a:p>
          <a:p>
            <a:r>
              <a:rPr lang="en-US" sz="2500" dirty="0"/>
              <a:t>Herriges, D. (2020a, July 29). </a:t>
            </a:r>
            <a:r>
              <a:rPr lang="en-US" sz="2500" i="1" dirty="0"/>
              <a:t>The Road to Insolvency is Long</a:t>
            </a:r>
            <a:r>
              <a:rPr lang="en-US" sz="2500" dirty="0"/>
              <a:t>. Strong Towns. https://www.strongtowns.org/journal/2020/7/26/the-road-to-insolvency-is-long</a:t>
            </a:r>
          </a:p>
          <a:p>
            <a:r>
              <a:rPr lang="en-US" sz="2500" dirty="0"/>
              <a:t>Marohn, C. (2019). </a:t>
            </a:r>
            <a:r>
              <a:rPr lang="en-US" sz="2500" i="1" dirty="0"/>
              <a:t>Strong Towns: A Bottom-Up Revolution to Rebuild American Prosperity</a:t>
            </a:r>
            <a:r>
              <a:rPr lang="en-US" sz="2500" dirty="0"/>
              <a:t> (1st ed.). Wiley.</a:t>
            </a:r>
          </a:p>
          <a:p>
            <a:r>
              <a:rPr lang="en-US" sz="2500" dirty="0"/>
              <a:t>Marohn, C. (2017, June 15). </a:t>
            </a:r>
            <a:r>
              <a:rPr lang="en-US" sz="2500" i="1" dirty="0"/>
              <a:t>Three neighborhoods in arrested development</a:t>
            </a:r>
            <a:r>
              <a:rPr lang="en-US" sz="2500" dirty="0"/>
              <a:t>. Strong Towns. https://www.strongtowns.org/journal/2017/6/15/three-neighborhoods-in-arrested-development</a:t>
            </a:r>
          </a:p>
          <a:p>
            <a:r>
              <a:rPr lang="en-US" sz="2500" dirty="0"/>
              <a:t>Marohn, C. (2013). Suburban Ponzi Scheme. </a:t>
            </a:r>
            <a:r>
              <a:rPr lang="en-US" sz="2500" i="1" dirty="0"/>
              <a:t>Leadership and Management in Engineering</a:t>
            </a:r>
            <a:r>
              <a:rPr lang="en-US" sz="2500" dirty="0"/>
              <a:t>, </a:t>
            </a:r>
            <a:r>
              <a:rPr lang="en-US" sz="2500" i="1" dirty="0"/>
              <a:t>13</a:t>
            </a:r>
            <a:r>
              <a:rPr lang="en-US" sz="2500" dirty="0"/>
              <a:t>(3), 181–189. https://doi.org/10.1061/(asce)lm.1943-5630.0000234</a:t>
            </a:r>
          </a:p>
          <a:p>
            <a:r>
              <a:rPr lang="en-US" sz="2500" dirty="0"/>
              <a:t>Minicozzi, J. (2012, January 23). </a:t>
            </a:r>
            <a:r>
              <a:rPr lang="en-US" sz="2500" i="1" dirty="0"/>
              <a:t>The Smart Math of Mixed-Use Development</a:t>
            </a:r>
            <a:r>
              <a:rPr lang="en-US" sz="2500" dirty="0"/>
              <a:t>. Planetizen. https://www.planetizen.com/node/53922</a:t>
            </a:r>
          </a:p>
          <a:p>
            <a:pPr marL="68580" indent="0">
              <a:buNone/>
            </a:pPr>
            <a:endParaRPr lang="en-US" dirty="0"/>
          </a:p>
        </p:txBody>
      </p:sp>
    </p:spTree>
    <p:extLst>
      <p:ext uri="{BB962C8B-B14F-4D97-AF65-F5344CB8AC3E}">
        <p14:creationId xmlns:p14="http://schemas.microsoft.com/office/powerpoint/2010/main" val="1512418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3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3490" y="456164"/>
            <a:ext cx="7024744" cy="1143000"/>
          </a:xfrm>
        </p:spPr>
        <p:txBody>
          <a:bodyPr/>
          <a:lstStyle/>
          <a:p>
            <a:r>
              <a:rPr lang="en-US" dirty="0" smtClean="0"/>
              <a:t>(continued)</a:t>
            </a:r>
            <a:endParaRPr lang="en-US" dirty="0"/>
          </a:p>
        </p:txBody>
      </p:sp>
      <p:sp>
        <p:nvSpPr>
          <p:cNvPr id="3" name="Content Placeholder 2"/>
          <p:cNvSpPr>
            <a:spLocks noGrp="1"/>
          </p:cNvSpPr>
          <p:nvPr>
            <p:ph idx="1"/>
          </p:nvPr>
        </p:nvSpPr>
        <p:spPr>
          <a:xfrm>
            <a:off x="678132" y="1726058"/>
            <a:ext cx="7718381" cy="4106571"/>
          </a:xfrm>
        </p:spPr>
        <p:txBody>
          <a:bodyPr>
            <a:normAutofit fontScale="85000" lnSpcReduction="20000"/>
          </a:bodyPr>
          <a:lstStyle/>
          <a:p>
            <a:r>
              <a:rPr lang="en-US" sz="1600" dirty="0"/>
              <a:t>Narayanan, S. (2020, August 28). </a:t>
            </a:r>
            <a:r>
              <a:rPr lang="en-US" sz="1600" i="1" dirty="0"/>
              <a:t>Why Minnesota Needs a Land Value Tax</a:t>
            </a:r>
            <a:r>
              <a:rPr lang="en-US" sz="1600" dirty="0"/>
              <a:t>. Streets MN. https://streets.mn/2020/08/28/why-minneapolis-needs-a-land-value-tax/</a:t>
            </a:r>
          </a:p>
          <a:p>
            <a:r>
              <a:rPr lang="en-US" sz="1600" dirty="0"/>
              <a:t>Nielsen, C. (2018a, July 2). </a:t>
            </a:r>
            <a:r>
              <a:rPr lang="en-US" sz="1600" i="1" dirty="0"/>
              <a:t>How Property Taxes Shape Our Cities</a:t>
            </a:r>
            <a:r>
              <a:rPr lang="en-US" sz="1600" dirty="0"/>
              <a:t>. Strong Towns. https://www.strongtowns.org/journal/2018/6/28/how-property-taxes-shape-our-cities</a:t>
            </a:r>
          </a:p>
          <a:p>
            <a:r>
              <a:rPr lang="en-US" sz="1600" dirty="0"/>
              <a:t>Nielsen, C. (2018b, July 12). </a:t>
            </a:r>
            <a:r>
              <a:rPr lang="en-US" sz="1600" i="1" dirty="0"/>
              <a:t>Breaking Down Atlanta’s Suburban Experiment</a:t>
            </a:r>
            <a:r>
              <a:rPr lang="en-US" sz="1600" dirty="0"/>
              <a:t>. Strong Towns. https://www.strongtowns.org/journal/2018/7/11/breaking-down-atlantas-suburban-experiment</a:t>
            </a:r>
          </a:p>
          <a:p>
            <a:r>
              <a:rPr lang="en-US" sz="1600" dirty="0"/>
              <a:t>Stein, J. (2020, May 2). </a:t>
            </a:r>
            <a:r>
              <a:rPr lang="en-US" sz="1600" i="1" dirty="0"/>
              <a:t>The Weeds: the land value tax, explained (out loud)</a:t>
            </a:r>
            <a:r>
              <a:rPr lang="en-US" sz="1600" dirty="0"/>
              <a:t>. Vox. https://www.vox.com/2016/5/2/11533936/the-weeds-land-value-tax-explained</a:t>
            </a:r>
          </a:p>
          <a:p>
            <a:r>
              <a:rPr lang="en-US" sz="1600" dirty="0"/>
              <a:t>The Congress for the New Urbanism, Sprawl Retrofit Initiative. (2011, November). </a:t>
            </a:r>
            <a:r>
              <a:rPr lang="en-US" sz="1600" i="1" dirty="0"/>
              <a:t>The unbearable costs of sprawl</a:t>
            </a:r>
            <a:r>
              <a:rPr lang="en-US" sz="1600" dirty="0"/>
              <a:t>. https://www.cnu.org/sites/default/files/SPRAWL-RETROFIT-UNB_1.pdf</a:t>
            </a:r>
          </a:p>
          <a:p>
            <a:r>
              <a:rPr lang="en-US" sz="1600" dirty="0"/>
              <a:t>Wright, R. O. (2007). </a:t>
            </a:r>
            <a:r>
              <a:rPr lang="en-US" sz="1600" i="1" dirty="0"/>
              <a:t>Chronology of Housing in the United States</a:t>
            </a:r>
            <a:r>
              <a:rPr lang="en-US" sz="1600" dirty="0"/>
              <a:t>. McFarland.</a:t>
            </a:r>
          </a:p>
          <a:p>
            <a:r>
              <a:rPr lang="en-US" sz="1600" dirty="0"/>
              <a:t>Zhang, A. (2019, April 30). </a:t>
            </a:r>
            <a:r>
              <a:rPr lang="en-US" sz="1600" i="1" dirty="0"/>
              <a:t>My City Has Massive Infrastructure Liabilities. So Do 99% of the Cities in America</a:t>
            </a:r>
            <a:r>
              <a:rPr lang="en-US" sz="1600" dirty="0"/>
              <a:t>. Strong Towns. https://www.strongtowns.org/journal/2019/4/30/my-city-has-massive-infrastructure-liabilities-so-do-99-of-the-cities-in-america</a:t>
            </a:r>
          </a:p>
          <a:p>
            <a:r>
              <a:rPr lang="en-US" sz="1600" dirty="0"/>
              <a:t>Zuegel, D. (2017, October 20). </a:t>
            </a:r>
            <a:r>
              <a:rPr lang="en-US" sz="1600" i="1" dirty="0"/>
              <a:t>How We Subsidize Suburbia</a:t>
            </a:r>
            <a:r>
              <a:rPr lang="en-US" sz="1600" dirty="0"/>
              <a:t>. The American Conservative. https://www.theamericanconservative.com/urbs/we-have-always-subsidized-suburbia/</a:t>
            </a:r>
          </a:p>
        </p:txBody>
      </p:sp>
    </p:spTree>
    <p:extLst>
      <p:ext uri="{BB962C8B-B14F-4D97-AF65-F5344CB8AC3E}">
        <p14:creationId xmlns:p14="http://schemas.microsoft.com/office/powerpoint/2010/main" val="1254847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3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Statement</a:t>
            </a:r>
            <a:endParaRPr lang="en-US" dirty="0"/>
          </a:p>
        </p:txBody>
      </p:sp>
      <p:sp>
        <p:nvSpPr>
          <p:cNvPr id="3" name="Content Placeholder 2"/>
          <p:cNvSpPr>
            <a:spLocks noGrp="1"/>
          </p:cNvSpPr>
          <p:nvPr>
            <p:ph idx="1"/>
          </p:nvPr>
        </p:nvSpPr>
        <p:spPr>
          <a:xfrm>
            <a:off x="1043492" y="2323652"/>
            <a:ext cx="7141787" cy="3850591"/>
          </a:xfrm>
        </p:spPr>
        <p:txBody>
          <a:bodyPr>
            <a:normAutofit fontScale="92500" lnSpcReduction="10000"/>
          </a:bodyPr>
          <a:lstStyle/>
          <a:p>
            <a:pPr marL="68580" indent="0">
              <a:buNone/>
            </a:pPr>
            <a:r>
              <a:rPr lang="en-US" dirty="0">
                <a:solidFill>
                  <a:schemeClr val="tx1"/>
                </a:solidFill>
              </a:rPr>
              <a:t>The suburban development pattern has contributed to communities being financially unproductive, fragile, homogenous, and inefficient. </a:t>
            </a:r>
            <a:r>
              <a:rPr lang="en-US" dirty="0" smtClean="0">
                <a:solidFill>
                  <a:schemeClr val="tx1"/>
                </a:solidFill>
              </a:rPr>
              <a:t>Low-density development has </a:t>
            </a:r>
            <a:r>
              <a:rPr lang="en-US" dirty="0">
                <a:solidFill>
                  <a:schemeClr val="tx1"/>
                </a:solidFill>
              </a:rPr>
              <a:t>shown to limit choices for residents, landowners, business owners, and workers. The goal of this study is to use economic data to visualize the effect of policy on community design in Eagan, Minnesota. A model will be created that spatially compares taxation methods and the financial outcomes of land use </a:t>
            </a:r>
            <a:r>
              <a:rPr lang="en-US" dirty="0" smtClean="0">
                <a:solidFill>
                  <a:schemeClr val="tx1"/>
                </a:solidFill>
              </a:rPr>
              <a:t>decisions. The analysis will assist in executing the goals of the City’s 2040 Comprehensive Plan.</a:t>
            </a:r>
            <a:endParaRPr lang="en-US" dirty="0">
              <a:solidFill>
                <a:schemeClr val="tx1"/>
              </a:solidFill>
            </a:endParaRPr>
          </a:p>
          <a:p>
            <a:endParaRPr lang="en-US" dirty="0"/>
          </a:p>
        </p:txBody>
      </p:sp>
    </p:spTree>
    <p:extLst>
      <p:ext uri="{BB962C8B-B14F-4D97-AF65-F5344CB8AC3E}">
        <p14:creationId xmlns:p14="http://schemas.microsoft.com/office/powerpoint/2010/main" val="2843391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3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Overview</a:t>
            </a:r>
            <a:endParaRPr lang="en-US" dirty="0"/>
          </a:p>
        </p:txBody>
      </p:sp>
      <p:sp>
        <p:nvSpPr>
          <p:cNvPr id="3" name="Content Placeholder 2"/>
          <p:cNvSpPr>
            <a:spLocks noGrp="1"/>
          </p:cNvSpPr>
          <p:nvPr>
            <p:ph idx="1"/>
          </p:nvPr>
        </p:nvSpPr>
        <p:spPr>
          <a:xfrm>
            <a:off x="1043492" y="2323652"/>
            <a:ext cx="6777317" cy="3938615"/>
          </a:xfrm>
        </p:spPr>
        <p:txBody>
          <a:bodyPr>
            <a:normAutofit fontScale="85000" lnSpcReduction="20000"/>
          </a:bodyPr>
          <a:lstStyle/>
          <a:p>
            <a:r>
              <a:rPr lang="en-US" dirty="0" smtClean="0"/>
              <a:t>Background</a:t>
            </a:r>
          </a:p>
          <a:p>
            <a:pPr lvl="1"/>
            <a:r>
              <a:rPr lang="en-US" dirty="0" smtClean="0"/>
              <a:t>History of suburbs</a:t>
            </a:r>
          </a:p>
          <a:p>
            <a:pPr lvl="1"/>
            <a:r>
              <a:rPr lang="en-US" dirty="0" smtClean="0"/>
              <a:t>Characteristics of </a:t>
            </a:r>
            <a:r>
              <a:rPr lang="en-US" dirty="0"/>
              <a:t>s</a:t>
            </a:r>
            <a:r>
              <a:rPr lang="en-US" dirty="0" smtClean="0"/>
              <a:t>uburbs</a:t>
            </a:r>
          </a:p>
          <a:p>
            <a:pPr lvl="1"/>
            <a:r>
              <a:rPr lang="en-US" dirty="0" smtClean="0"/>
              <a:t>Economic outcomes of suburban development</a:t>
            </a:r>
          </a:p>
          <a:p>
            <a:pPr lvl="1"/>
            <a:r>
              <a:rPr lang="en-US" dirty="0" smtClean="0"/>
              <a:t>Eagan community profile</a:t>
            </a:r>
          </a:p>
          <a:p>
            <a:pPr lvl="1"/>
            <a:r>
              <a:rPr lang="en-US" dirty="0" smtClean="0"/>
              <a:t>How property is taxed</a:t>
            </a:r>
          </a:p>
          <a:p>
            <a:pPr lvl="1"/>
            <a:r>
              <a:rPr lang="en-US" dirty="0" smtClean="0"/>
              <a:t>Visualizing financial productivity</a:t>
            </a:r>
          </a:p>
          <a:p>
            <a:r>
              <a:rPr lang="en-US" dirty="0" smtClean="0"/>
              <a:t>Goals and Objectives</a:t>
            </a:r>
          </a:p>
          <a:p>
            <a:r>
              <a:rPr lang="en-US" dirty="0" smtClean="0"/>
              <a:t>Methodology</a:t>
            </a:r>
          </a:p>
          <a:p>
            <a:pPr lvl="1"/>
            <a:r>
              <a:rPr lang="en-US" dirty="0" smtClean="0"/>
              <a:t>Challenges/Considerations</a:t>
            </a:r>
          </a:p>
          <a:p>
            <a:r>
              <a:rPr lang="en-US" dirty="0" smtClean="0"/>
              <a:t>Anticipated Results</a:t>
            </a:r>
          </a:p>
          <a:p>
            <a:r>
              <a:rPr lang="en-US" dirty="0" smtClean="0"/>
              <a:t>Project Timeline</a:t>
            </a:r>
          </a:p>
          <a:p>
            <a:r>
              <a:rPr lang="en-US" dirty="0" smtClean="0"/>
              <a:t>Presentation Venue</a:t>
            </a:r>
          </a:p>
          <a:p>
            <a:endParaRPr lang="en-US" dirty="0" smtClean="0"/>
          </a:p>
          <a:p>
            <a:endParaRPr lang="en-US" dirty="0"/>
          </a:p>
          <a:p>
            <a:endParaRPr lang="en-US" dirty="0"/>
          </a:p>
        </p:txBody>
      </p:sp>
    </p:spTree>
    <p:extLst>
      <p:ext uri="{BB962C8B-B14F-4D97-AF65-F5344CB8AC3E}">
        <p14:creationId xmlns:p14="http://schemas.microsoft.com/office/powerpoint/2010/main" val="40924772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3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suburb?</a:t>
            </a:r>
            <a:endParaRPr lang="en-US" dirty="0"/>
          </a:p>
        </p:txBody>
      </p:sp>
      <p:sp>
        <p:nvSpPr>
          <p:cNvPr id="3" name="Content Placeholder 2"/>
          <p:cNvSpPr>
            <a:spLocks noGrp="1"/>
          </p:cNvSpPr>
          <p:nvPr>
            <p:ph idx="1"/>
          </p:nvPr>
        </p:nvSpPr>
        <p:spPr/>
        <p:txBody>
          <a:bodyPr/>
          <a:lstStyle/>
          <a:p>
            <a:r>
              <a:rPr lang="en-US" dirty="0"/>
              <a:t>B</a:t>
            </a:r>
            <a:r>
              <a:rPr lang="en-US" dirty="0" smtClean="0"/>
              <a:t>roadly </a:t>
            </a:r>
            <a:r>
              <a:rPr lang="en-US" dirty="0"/>
              <a:t>defined as lower-density areas outside the city core</a:t>
            </a:r>
            <a:r>
              <a:rPr lang="en-US" dirty="0"/>
              <a:t> </a:t>
            </a:r>
            <a:endParaRPr lang="en-US" dirty="0" smtClean="0"/>
          </a:p>
          <a:p>
            <a:r>
              <a:rPr lang="en-US" dirty="0" smtClean="0"/>
              <a:t>Additional criteria include:</a:t>
            </a:r>
          </a:p>
          <a:p>
            <a:pPr lvl="1"/>
            <a:r>
              <a:rPr lang="en-US" dirty="0"/>
              <a:t>predominance of single-family </a:t>
            </a:r>
            <a:r>
              <a:rPr lang="en-US" dirty="0" smtClean="0"/>
              <a:t>housing</a:t>
            </a:r>
          </a:p>
          <a:p>
            <a:pPr lvl="1"/>
            <a:r>
              <a:rPr lang="en-US" dirty="0" smtClean="0"/>
              <a:t>dependence </a:t>
            </a:r>
            <a:r>
              <a:rPr lang="en-US" dirty="0"/>
              <a:t>on automobiles (particularly for non-work trips</a:t>
            </a:r>
            <a:r>
              <a:rPr lang="en-US" dirty="0" smtClean="0"/>
              <a:t>)</a:t>
            </a:r>
            <a:endParaRPr lang="en-US" dirty="0"/>
          </a:p>
          <a:p>
            <a:pPr lvl="1"/>
            <a:r>
              <a:rPr lang="en-US" dirty="0" smtClean="0"/>
              <a:t>age </a:t>
            </a:r>
            <a:r>
              <a:rPr lang="en-US" dirty="0"/>
              <a:t>of housing </a:t>
            </a:r>
            <a:r>
              <a:rPr lang="en-US" dirty="0" smtClean="0"/>
              <a:t>stock</a:t>
            </a:r>
            <a:endParaRPr lang="en-US" dirty="0"/>
          </a:p>
          <a:p>
            <a:pPr lvl="1"/>
            <a:r>
              <a:rPr lang="en-US" dirty="0" smtClean="0"/>
              <a:t>distance </a:t>
            </a:r>
            <a:r>
              <a:rPr lang="en-US" dirty="0"/>
              <a:t>from central </a:t>
            </a:r>
            <a:r>
              <a:rPr lang="en-US" dirty="0" smtClean="0"/>
              <a:t>core </a:t>
            </a:r>
            <a:endParaRPr lang="en-US" dirty="0"/>
          </a:p>
        </p:txBody>
      </p:sp>
    </p:spTree>
    <p:extLst>
      <p:ext uri="{BB962C8B-B14F-4D97-AF65-F5344CB8AC3E}">
        <p14:creationId xmlns:p14="http://schemas.microsoft.com/office/powerpoint/2010/main" val="96648717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3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history of suburbs in the United States</a:t>
            </a:r>
            <a:endParaRPr lang="en-US" dirty="0"/>
          </a:p>
        </p:txBody>
      </p:sp>
      <p:sp>
        <p:nvSpPr>
          <p:cNvPr id="3" name="Content Placeholder 2"/>
          <p:cNvSpPr>
            <a:spLocks noGrp="1"/>
          </p:cNvSpPr>
          <p:nvPr>
            <p:ph idx="1"/>
          </p:nvPr>
        </p:nvSpPr>
        <p:spPr/>
        <p:txBody>
          <a:bodyPr/>
          <a:lstStyle/>
          <a:p>
            <a:r>
              <a:rPr lang="en-US" dirty="0" smtClean="0"/>
              <a:t>After Industrial Revolution, most Americans moved from farms to rural areas</a:t>
            </a:r>
          </a:p>
          <a:p>
            <a:r>
              <a:rPr lang="en-US" dirty="0" smtClean="0"/>
              <a:t>Movement to surrounding areas was facilitated by railroads and automobiles</a:t>
            </a:r>
          </a:p>
          <a:p>
            <a:r>
              <a:rPr lang="en-US" dirty="0" smtClean="0"/>
              <a:t>Cars would become affordable and massive roadbuilding was necessary</a:t>
            </a:r>
          </a:p>
          <a:p>
            <a:r>
              <a:rPr lang="en-US" dirty="0"/>
              <a:t>L</a:t>
            </a:r>
            <a:r>
              <a:rPr lang="en-US" dirty="0" smtClean="0"/>
              <a:t>and values around new or improved roads increased</a:t>
            </a:r>
            <a:endParaRPr lang="en-US" dirty="0"/>
          </a:p>
        </p:txBody>
      </p:sp>
    </p:spTree>
    <p:extLst>
      <p:ext uri="{BB962C8B-B14F-4D97-AF65-F5344CB8AC3E}">
        <p14:creationId xmlns:p14="http://schemas.microsoft.com/office/powerpoint/2010/main" val="207974137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3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(continued)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Suburbs experienced rapid growth after WWII</a:t>
            </a:r>
          </a:p>
          <a:p>
            <a:r>
              <a:rPr lang="en-US" dirty="0" smtClean="0"/>
              <a:t>To meet demand of returnees from war, developers began to build quickly and cheaply</a:t>
            </a:r>
          </a:p>
          <a:p>
            <a:r>
              <a:rPr lang="en-US" dirty="0" smtClean="0"/>
              <a:t>Private homeownership was pitched as essential in maintaining individualistic identity</a:t>
            </a:r>
          </a:p>
          <a:p>
            <a:r>
              <a:rPr lang="en-US" dirty="0" smtClean="0"/>
              <a:t>Developments often consisted of single-purpose zoning that prohibited mixed-use, common in urban areas</a:t>
            </a:r>
          </a:p>
          <a:p>
            <a:r>
              <a:rPr lang="en-US" dirty="0" smtClean="0"/>
              <a:t>This model was repeated throughout the country</a:t>
            </a:r>
            <a:endParaRPr lang="en-US" dirty="0"/>
          </a:p>
        </p:txBody>
      </p:sp>
    </p:spTree>
    <p:extLst>
      <p:ext uri="{BB962C8B-B14F-4D97-AF65-F5344CB8AC3E}">
        <p14:creationId xmlns:p14="http://schemas.microsoft.com/office/powerpoint/2010/main" val="11099271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3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Federal Government’s role in suburbs</a:t>
            </a:r>
            <a:endParaRPr lang="en-US" dirty="0"/>
          </a:p>
        </p:txBody>
      </p:sp>
      <p:sp>
        <p:nvSpPr>
          <p:cNvPr id="3" name="Content Placeholder 2"/>
          <p:cNvSpPr>
            <a:spLocks noGrp="1"/>
          </p:cNvSpPr>
          <p:nvPr>
            <p:ph idx="1"/>
          </p:nvPr>
        </p:nvSpPr>
        <p:spPr>
          <a:xfrm>
            <a:off x="1043492" y="2323652"/>
            <a:ext cx="6777317" cy="3841876"/>
          </a:xfrm>
        </p:spPr>
        <p:txBody>
          <a:bodyPr>
            <a:normAutofit lnSpcReduction="10000"/>
          </a:bodyPr>
          <a:lstStyle/>
          <a:p>
            <a:r>
              <a:rPr lang="en-US" dirty="0"/>
              <a:t>1933 </a:t>
            </a:r>
            <a:r>
              <a:rPr lang="mr-IN" dirty="0"/>
              <a:t>–</a:t>
            </a:r>
            <a:r>
              <a:rPr lang="en-US" dirty="0"/>
              <a:t> Home Owners’ Loan Corporation (HOLC</a:t>
            </a:r>
            <a:r>
              <a:rPr lang="en-US" dirty="0" smtClean="0"/>
              <a:t>)</a:t>
            </a:r>
          </a:p>
          <a:p>
            <a:pPr lvl="1"/>
            <a:r>
              <a:rPr lang="en-US" dirty="0" smtClean="0"/>
              <a:t>Mortgage terms extended to 20 years</a:t>
            </a:r>
          </a:p>
          <a:p>
            <a:r>
              <a:rPr lang="en-US" dirty="0" smtClean="0"/>
              <a:t>1934 </a:t>
            </a:r>
            <a:r>
              <a:rPr lang="mr-IN" dirty="0"/>
              <a:t>–</a:t>
            </a:r>
            <a:r>
              <a:rPr lang="en-US" dirty="0" smtClean="0"/>
              <a:t> Federal Housing Administration</a:t>
            </a:r>
          </a:p>
          <a:p>
            <a:pPr lvl="1"/>
            <a:r>
              <a:rPr lang="en-US" dirty="0" smtClean="0"/>
              <a:t>Made homeownership attainable for more Americans</a:t>
            </a:r>
          </a:p>
          <a:p>
            <a:pPr lvl="1"/>
            <a:r>
              <a:rPr lang="en-US" dirty="0" smtClean="0"/>
              <a:t>Standardized home building</a:t>
            </a:r>
          </a:p>
          <a:p>
            <a:r>
              <a:rPr lang="en-US" dirty="0" smtClean="0"/>
              <a:t>1956 </a:t>
            </a:r>
            <a:r>
              <a:rPr lang="mr-IN" dirty="0" smtClean="0"/>
              <a:t>–</a:t>
            </a:r>
            <a:r>
              <a:rPr lang="en-US" dirty="0"/>
              <a:t> </a:t>
            </a:r>
            <a:r>
              <a:rPr lang="en-US" dirty="0" smtClean="0"/>
              <a:t>National Interstate and Defense Highways Act</a:t>
            </a:r>
          </a:p>
          <a:p>
            <a:pPr lvl="1"/>
            <a:r>
              <a:rPr lang="en-US" dirty="0" smtClean="0"/>
              <a:t>Construction of Interstate Highway System</a:t>
            </a:r>
          </a:p>
        </p:txBody>
      </p:sp>
    </p:spTree>
    <p:extLst>
      <p:ext uri="{BB962C8B-B14F-4D97-AF65-F5344CB8AC3E}">
        <p14:creationId xmlns:p14="http://schemas.microsoft.com/office/powerpoint/2010/main" val="37203221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3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Traditional development pattern</a:t>
            </a:r>
            <a:endParaRPr lang="en-US" dirty="0"/>
          </a:p>
        </p:txBody>
      </p:sp>
      <p:sp>
        <p:nvSpPr>
          <p:cNvPr id="3" name="Content Placeholder 2"/>
          <p:cNvSpPr>
            <a:spLocks noGrp="1"/>
          </p:cNvSpPr>
          <p:nvPr>
            <p:ph idx="1"/>
          </p:nvPr>
        </p:nvSpPr>
        <p:spPr>
          <a:xfrm>
            <a:off x="1043492" y="2323652"/>
            <a:ext cx="6777317" cy="3952304"/>
          </a:xfrm>
        </p:spPr>
        <p:txBody>
          <a:bodyPr>
            <a:normAutofit fontScale="85000" lnSpcReduction="20000"/>
          </a:bodyPr>
          <a:lstStyle/>
          <a:p>
            <a:r>
              <a:rPr lang="en-US" dirty="0" smtClean="0"/>
              <a:t>Pattern of growth humans used for thousands of years</a:t>
            </a:r>
          </a:p>
          <a:p>
            <a:pPr lvl="1"/>
            <a:r>
              <a:rPr lang="en-US" dirty="0" smtClean="0"/>
              <a:t>Time-tested</a:t>
            </a:r>
          </a:p>
          <a:p>
            <a:pPr lvl="1"/>
            <a:r>
              <a:rPr lang="en-US" dirty="0" smtClean="0"/>
              <a:t>Trial-and-error approach</a:t>
            </a:r>
          </a:p>
          <a:p>
            <a:pPr lvl="1"/>
            <a:r>
              <a:rPr lang="en-US" dirty="0" smtClean="0"/>
              <a:t>Incremental</a:t>
            </a:r>
          </a:p>
          <a:p>
            <a:pPr lvl="1"/>
            <a:r>
              <a:rPr lang="en-US" dirty="0" smtClean="0"/>
              <a:t>Low-risk</a:t>
            </a:r>
          </a:p>
          <a:p>
            <a:pPr lvl="1"/>
            <a:r>
              <a:rPr lang="en-US" dirty="0" smtClean="0"/>
              <a:t>Iterative</a:t>
            </a:r>
          </a:p>
          <a:p>
            <a:r>
              <a:rPr lang="en-US" dirty="0" smtClean="0"/>
              <a:t>Built to human scale</a:t>
            </a:r>
          </a:p>
          <a:p>
            <a:r>
              <a:rPr lang="en-US" dirty="0" smtClean="0"/>
              <a:t>Revolved around pedestrian activity</a:t>
            </a:r>
          </a:p>
          <a:p>
            <a:r>
              <a:rPr lang="en-US" dirty="0" smtClean="0"/>
              <a:t>No long-term financing mechanisms</a:t>
            </a:r>
          </a:p>
          <a:p>
            <a:r>
              <a:rPr lang="en-US" dirty="0" smtClean="0"/>
              <a:t>Heterogeneous, mix of uses</a:t>
            </a:r>
          </a:p>
          <a:p>
            <a:r>
              <a:rPr lang="en-US" dirty="0" smtClean="0"/>
              <a:t>Less restrictive zoning ordinances</a:t>
            </a:r>
          </a:p>
          <a:p>
            <a:r>
              <a:rPr lang="en-US" dirty="0" smtClean="0"/>
              <a:t>Bottom-up approach</a:t>
            </a:r>
          </a:p>
          <a:p>
            <a:pPr marL="68580" indent="0">
              <a:buNone/>
            </a:pPr>
            <a:endParaRPr lang="en-US" dirty="0"/>
          </a:p>
        </p:txBody>
      </p:sp>
    </p:spTree>
    <p:extLst>
      <p:ext uri="{BB962C8B-B14F-4D97-AF65-F5344CB8AC3E}">
        <p14:creationId xmlns:p14="http://schemas.microsoft.com/office/powerpoint/2010/main" val="25535158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995</TotalTime>
  <Words>2050</Words>
  <Application>Microsoft Macintosh PowerPoint</Application>
  <PresentationFormat>On-screen Show (4:3)</PresentationFormat>
  <Paragraphs>218</Paragraphs>
  <Slides>29</Slides>
  <Notes>28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Austin</vt:lpstr>
      <vt:lpstr>Critiquing tax-based land use models in small cities: a GIS-based inquiry in Eagan, MN</vt:lpstr>
      <vt:lpstr>Why I chose this project</vt:lpstr>
      <vt:lpstr>Problem Statement</vt:lpstr>
      <vt:lpstr>Presentation Overview</vt:lpstr>
      <vt:lpstr>What is a suburb?</vt:lpstr>
      <vt:lpstr>The history of suburbs in the United States</vt:lpstr>
      <vt:lpstr>(continued)</vt:lpstr>
      <vt:lpstr>Federal Government’s role in suburbs</vt:lpstr>
      <vt:lpstr>Traditional development pattern</vt:lpstr>
      <vt:lpstr>(continued)</vt:lpstr>
      <vt:lpstr>The “Suburban Experiment”</vt:lpstr>
      <vt:lpstr>How the Suburban Experiment is supported</vt:lpstr>
      <vt:lpstr>Case Studies</vt:lpstr>
      <vt:lpstr>Eagan, MN Community Profile</vt:lpstr>
      <vt:lpstr>2040 Eagan Comprehensive Plan</vt:lpstr>
      <vt:lpstr>Goals of the Land Use Plan</vt:lpstr>
      <vt:lpstr>Measuring productivity</vt:lpstr>
      <vt:lpstr>PowerPoint Presentation</vt:lpstr>
      <vt:lpstr>How property is taxed</vt:lpstr>
      <vt:lpstr>Visualizing Financial Productivity</vt:lpstr>
      <vt:lpstr>Goals and Objectives</vt:lpstr>
      <vt:lpstr>Proposed Methodology</vt:lpstr>
      <vt:lpstr>PowerPoint Presentation</vt:lpstr>
      <vt:lpstr>Continued Research</vt:lpstr>
      <vt:lpstr>Anticipated Results</vt:lpstr>
      <vt:lpstr>Project Timeline</vt:lpstr>
      <vt:lpstr>Presentation Venue</vt:lpstr>
      <vt:lpstr>References</vt:lpstr>
      <vt:lpstr>(continued)</vt:lpstr>
    </vt:vector>
  </TitlesOfParts>
  <Company>Geography Dept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Lynette Likes</dc:creator>
  <cp:lastModifiedBy>Lynette Likes</cp:lastModifiedBy>
  <cp:revision>62</cp:revision>
  <dcterms:created xsi:type="dcterms:W3CDTF">2020-10-19T20:02:39Z</dcterms:created>
  <dcterms:modified xsi:type="dcterms:W3CDTF">2020-10-20T12:37:49Z</dcterms:modified>
</cp:coreProperties>
</file>