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tags/tag4.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0"/>
  </p:notesMasterIdLst>
  <p:sldIdLst>
    <p:sldId id="256" r:id="rId2"/>
    <p:sldId id="272" r:id="rId3"/>
    <p:sldId id="271" r:id="rId4"/>
    <p:sldId id="257" r:id="rId5"/>
    <p:sldId id="258" r:id="rId6"/>
    <p:sldId id="259" r:id="rId7"/>
    <p:sldId id="273" r:id="rId8"/>
    <p:sldId id="260" r:id="rId9"/>
    <p:sldId id="266" r:id="rId10"/>
    <p:sldId id="270" r:id="rId11"/>
    <p:sldId id="267" r:id="rId12"/>
    <p:sldId id="261" r:id="rId13"/>
    <p:sldId id="262" r:id="rId14"/>
    <p:sldId id="268" r:id="rId15"/>
    <p:sldId id="263" r:id="rId16"/>
    <p:sldId id="269" r:id="rId17"/>
    <p:sldId id="264"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EA4"/>
    <a:srgbClr val="EC9B0A"/>
    <a:srgbClr val="94CE6C"/>
    <a:srgbClr val="9A79AD"/>
    <a:srgbClr val="DEBB5A"/>
    <a:srgbClr val="DEAB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91" autoAdjust="0"/>
  </p:normalViewPr>
  <p:slideViewPr>
    <p:cSldViewPr>
      <p:cViewPr varScale="1">
        <p:scale>
          <a:sx n="94" d="100"/>
          <a:sy n="94" d="100"/>
        </p:scale>
        <p:origin x="-102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hinton\Dropbox\PSU\Capstone\CapstoneGantt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v>Start Date</c:v>
          </c:tx>
          <c:spPr>
            <a:noFill/>
            <a:ln>
              <a:noFill/>
            </a:ln>
          </c:spPr>
          <c:invertIfNegative val="0"/>
          <c:cat>
            <c:strRef>
              <c:f>Sheet1!$A$3:$A$9</c:f>
              <c:strCache>
                <c:ptCount val="7"/>
                <c:pt idx="0">
                  <c:v>Find data</c:v>
                </c:pt>
                <c:pt idx="1">
                  <c:v>Identify gaps and rectify (if possible)</c:v>
                </c:pt>
                <c:pt idx="2">
                  <c:v>Prep data for and import to GIS</c:v>
                </c:pt>
                <c:pt idx="3">
                  <c:v>Perform analysis</c:v>
                </c:pt>
                <c:pt idx="4">
                  <c:v>Produce maps</c:v>
                </c:pt>
                <c:pt idx="5">
                  <c:v>Write up results</c:v>
                </c:pt>
                <c:pt idx="6">
                  <c:v>Create presentation</c:v>
                </c:pt>
              </c:strCache>
            </c:strRef>
          </c:cat>
          <c:val>
            <c:numRef>
              <c:f>Sheet1!$B$3:$B$9</c:f>
              <c:numCache>
                <c:formatCode>d\-mmm</c:formatCode>
                <c:ptCount val="7"/>
                <c:pt idx="0">
                  <c:v>41548</c:v>
                </c:pt>
                <c:pt idx="1">
                  <c:v>41562</c:v>
                </c:pt>
                <c:pt idx="2">
                  <c:v>41569</c:v>
                </c:pt>
                <c:pt idx="3">
                  <c:v>41583</c:v>
                </c:pt>
                <c:pt idx="4">
                  <c:v>41597</c:v>
                </c:pt>
                <c:pt idx="5">
                  <c:v>41604</c:v>
                </c:pt>
                <c:pt idx="6">
                  <c:v>41618</c:v>
                </c:pt>
              </c:numCache>
            </c:numRef>
          </c:val>
        </c:ser>
        <c:ser>
          <c:idx val="1"/>
          <c:order val="1"/>
          <c:tx>
            <c:v>Duration</c:v>
          </c:tx>
          <c:spPr>
            <a:solidFill>
              <a:schemeClr val="tx1">
                <a:lumMod val="65000"/>
                <a:lumOff val="35000"/>
              </a:schemeClr>
            </a:solidFill>
          </c:spPr>
          <c:invertIfNegative val="0"/>
          <c:dLbls>
            <c:spPr>
              <a:noFill/>
            </c:spPr>
            <c:txPr>
              <a:bodyPr/>
              <a:lstStyle/>
              <a:p>
                <a:pPr>
                  <a:defRPr sz="1200">
                    <a:solidFill>
                      <a:schemeClr val="bg1"/>
                    </a:solidFill>
                  </a:defRPr>
                </a:pPr>
                <a:endParaRPr lang="en-US"/>
              </a:p>
            </c:txPr>
            <c:showLegendKey val="0"/>
            <c:showVal val="1"/>
            <c:showCatName val="0"/>
            <c:showSerName val="0"/>
            <c:showPercent val="0"/>
            <c:showBubbleSize val="0"/>
            <c:showLeaderLines val="0"/>
          </c:dLbls>
          <c:cat>
            <c:strRef>
              <c:f>Sheet1!$A$3:$A$9</c:f>
              <c:strCache>
                <c:ptCount val="7"/>
                <c:pt idx="0">
                  <c:v>Find data</c:v>
                </c:pt>
                <c:pt idx="1">
                  <c:v>Identify gaps and rectify (if possible)</c:v>
                </c:pt>
                <c:pt idx="2">
                  <c:v>Prep data for and import to GIS</c:v>
                </c:pt>
                <c:pt idx="3">
                  <c:v>Perform analysis</c:v>
                </c:pt>
                <c:pt idx="4">
                  <c:v>Produce maps</c:v>
                </c:pt>
                <c:pt idx="5">
                  <c:v>Write up results</c:v>
                </c:pt>
                <c:pt idx="6">
                  <c:v>Create presentation</c:v>
                </c:pt>
              </c:strCache>
            </c:strRef>
          </c:cat>
          <c:val>
            <c:numRef>
              <c:f>Sheet1!$C$3:$C$9</c:f>
              <c:numCache>
                <c:formatCode>General</c:formatCode>
                <c:ptCount val="7"/>
                <c:pt idx="0">
                  <c:v>14</c:v>
                </c:pt>
                <c:pt idx="1">
                  <c:v>14</c:v>
                </c:pt>
                <c:pt idx="2">
                  <c:v>14</c:v>
                </c:pt>
                <c:pt idx="3">
                  <c:v>14</c:v>
                </c:pt>
                <c:pt idx="4">
                  <c:v>7</c:v>
                </c:pt>
                <c:pt idx="5">
                  <c:v>14</c:v>
                </c:pt>
                <c:pt idx="6">
                  <c:v>7</c:v>
                </c:pt>
              </c:numCache>
            </c:numRef>
          </c:val>
        </c:ser>
        <c:dLbls>
          <c:showLegendKey val="0"/>
          <c:showVal val="0"/>
          <c:showCatName val="0"/>
          <c:showSerName val="0"/>
          <c:showPercent val="0"/>
          <c:showBubbleSize val="0"/>
        </c:dLbls>
        <c:gapWidth val="150"/>
        <c:overlap val="100"/>
        <c:axId val="176823296"/>
        <c:axId val="176825088"/>
      </c:barChart>
      <c:catAx>
        <c:axId val="176823296"/>
        <c:scaling>
          <c:orientation val="maxMin"/>
        </c:scaling>
        <c:delete val="0"/>
        <c:axPos val="l"/>
        <c:majorTickMark val="out"/>
        <c:minorTickMark val="none"/>
        <c:tickLblPos val="nextTo"/>
        <c:txPr>
          <a:bodyPr/>
          <a:lstStyle/>
          <a:p>
            <a:pPr>
              <a:defRPr sz="1100"/>
            </a:pPr>
            <a:endParaRPr lang="en-US"/>
          </a:p>
        </c:txPr>
        <c:crossAx val="176825088"/>
        <c:crosses val="autoZero"/>
        <c:auto val="1"/>
        <c:lblAlgn val="ctr"/>
        <c:lblOffset val="100"/>
        <c:noMultiLvlLbl val="0"/>
      </c:catAx>
      <c:valAx>
        <c:axId val="176825088"/>
        <c:scaling>
          <c:orientation val="minMax"/>
          <c:max val="41625"/>
          <c:min val="41548"/>
        </c:scaling>
        <c:delete val="0"/>
        <c:axPos val="t"/>
        <c:majorGridlines/>
        <c:numFmt formatCode="d\-mmm" sourceLinked="1"/>
        <c:majorTickMark val="out"/>
        <c:minorTickMark val="none"/>
        <c:tickLblPos val="nextTo"/>
        <c:txPr>
          <a:bodyPr/>
          <a:lstStyle/>
          <a:p>
            <a:pPr>
              <a:defRPr sz="1100"/>
            </a:pPr>
            <a:endParaRPr lang="en-US"/>
          </a:p>
        </c:txPr>
        <c:crossAx val="176823296"/>
        <c:crosses val="autoZero"/>
        <c:crossBetween val="between"/>
        <c:majorUnit val="7"/>
      </c:valAx>
    </c:plotArea>
    <c:plotVisOnly val="1"/>
    <c:dispBlanksAs val="gap"/>
    <c:showDLblsOverMax val="0"/>
  </c:chart>
  <c:txPr>
    <a:bodyPr/>
    <a:lstStyle/>
    <a:p>
      <a:pPr>
        <a:defRPr sz="1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3206C5-ABD4-4B70-A3F9-418134331DF8}" type="datetimeFigureOut">
              <a:rPr lang="en-CA" smtClean="0"/>
              <a:pPr/>
              <a:t>31/07/2013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47C7A8-6789-4CDD-8408-D041A58473EB}" type="slidenum">
              <a:rPr lang="en-CA" smtClean="0"/>
              <a:pPr/>
              <a:t>‹#›</a:t>
            </a:fld>
            <a:endParaRPr lang="en-CA"/>
          </a:p>
        </p:txBody>
      </p:sp>
    </p:spTree>
    <p:extLst>
      <p:ext uri="{BB962C8B-B14F-4D97-AF65-F5344CB8AC3E}">
        <p14:creationId xmlns:p14="http://schemas.microsoft.com/office/powerpoint/2010/main" val="3442599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Opening remarks…</a:t>
            </a:r>
            <a:endParaRPr lang="en-CA"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There are several considerations when looking at the data needs for disaster preparedness.  With disasters, the more and sooner data is available, the better.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is no way to know all of the datasets that would be required for a particular event</a:t>
            </a:r>
            <a:r>
              <a:rPr lang="en-US" sz="1200" kern="1200" baseline="0" dirty="0" smtClean="0">
                <a:solidFill>
                  <a:schemeClr val="tx1"/>
                </a:solidFill>
                <a:effectLst/>
                <a:latin typeface="+mn-lt"/>
                <a:ea typeface="+mn-ea"/>
                <a:cs typeface="+mn-cs"/>
              </a:rPr>
              <a:t>, as each community and location will have specific information regarding its particular situation.  There are however several datasets that can be used for disaster preparedness, regardless of the disaster.</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For earthquakes, data on seismic activity, fault lines and soils/</a:t>
            </a:r>
            <a:r>
              <a:rPr lang="en-US" sz="1200" kern="1200" baseline="0" dirty="0" err="1" smtClean="0">
                <a:solidFill>
                  <a:schemeClr val="tx1"/>
                </a:solidFill>
                <a:effectLst/>
                <a:latin typeface="+mn-lt"/>
                <a:ea typeface="+mn-ea"/>
                <a:cs typeface="+mn-cs"/>
              </a:rPr>
              <a:t>surfical</a:t>
            </a:r>
            <a:r>
              <a:rPr lang="en-US" sz="1200" kern="1200" baseline="0" dirty="0" smtClean="0">
                <a:solidFill>
                  <a:schemeClr val="tx1"/>
                </a:solidFill>
                <a:effectLst/>
                <a:latin typeface="+mn-lt"/>
                <a:ea typeface="+mn-ea"/>
                <a:cs typeface="+mn-cs"/>
              </a:rPr>
              <a:t> geology would be needed.</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 more robust and attribute specific a dataset is the more robust the analysis and preparedness plan can be.</a:t>
            </a:r>
            <a:endParaRPr lang="en-CA"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12</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 many independent groups creating the data, issues with integrating these data together will inevitably crop up.</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Concerns that arise from data collected from various sources include: access,</a:t>
            </a:r>
            <a:r>
              <a:rPr lang="en-US" sz="1200" kern="1200" baseline="0" dirty="0" smtClean="0">
                <a:solidFill>
                  <a:schemeClr val="tx1"/>
                </a:solidFill>
                <a:effectLst/>
                <a:latin typeface="+mn-lt"/>
                <a:ea typeface="+mn-ea"/>
                <a:cs typeface="+mn-cs"/>
              </a:rPr>
              <a:t> interoperability, scale, accuracy, currency, coordinate system and redundancy.</a:t>
            </a:r>
          </a:p>
          <a:p>
            <a:endParaRPr lang="en-US" sz="1200" kern="1200" baseline="0" dirty="0" smtClean="0">
              <a:solidFill>
                <a:schemeClr val="tx1"/>
              </a:solidFill>
              <a:effectLst/>
              <a:latin typeface="+mn-lt"/>
              <a:ea typeface="+mn-ea"/>
              <a:cs typeface="+mn-cs"/>
            </a:endParaRPr>
          </a:p>
          <a:p>
            <a:r>
              <a:rPr lang="en-CA" dirty="0" smtClean="0"/>
              <a:t>All</a:t>
            </a:r>
            <a:r>
              <a:rPr lang="en-CA" baseline="0" dirty="0" smtClean="0"/>
              <a:t> of these issues and concerns </a:t>
            </a:r>
            <a:r>
              <a:rPr lang="en-US" sz="1200" kern="1200" dirty="0" smtClean="0">
                <a:solidFill>
                  <a:schemeClr val="tx1"/>
                </a:solidFill>
                <a:effectLst/>
                <a:latin typeface="+mn-lt"/>
                <a:ea typeface="+mn-ea"/>
                <a:cs typeface="+mn-cs"/>
              </a:rPr>
              <a:t>underscore the need for a preparedness plan and mitigation measures, </a:t>
            </a:r>
            <a:r>
              <a:rPr lang="en-US" sz="1200" i="1" kern="1200" dirty="0" smtClean="0">
                <a:solidFill>
                  <a:schemeClr val="tx1"/>
                </a:solidFill>
                <a:effectLst/>
                <a:latin typeface="+mn-lt"/>
                <a:ea typeface="+mn-ea"/>
                <a:cs typeface="+mn-cs"/>
              </a:rPr>
              <a:t>before</a:t>
            </a:r>
            <a:r>
              <a:rPr lang="en-US" sz="1200" kern="1200" dirty="0" smtClean="0">
                <a:solidFill>
                  <a:schemeClr val="tx1"/>
                </a:solidFill>
                <a:effectLst/>
                <a:latin typeface="+mn-lt"/>
                <a:ea typeface="+mn-ea"/>
                <a:cs typeface="+mn-cs"/>
              </a:rPr>
              <a:t> a disaster strikes. </a:t>
            </a:r>
            <a:endParaRPr lang="en-CA"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13</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these data have been captured in a useable geospatial format and is it available is the follow-up concern</a:t>
            </a:r>
            <a:r>
              <a:rPr lang="en-US" sz="1200" kern="1200" baseline="0" dirty="0" smtClean="0">
                <a:solidFill>
                  <a:schemeClr val="tx1"/>
                </a:solidFill>
                <a:effectLst/>
                <a:latin typeface="+mn-lt"/>
                <a:ea typeface="+mn-ea"/>
                <a:cs typeface="+mn-cs"/>
              </a:rPr>
              <a:t> now that many of the datasets and their respective concerns have been identified.</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Over the past several years many organizations have been creating data and making it available online for download.  Many of these sites allow the user to download and use the data without restriction.  It is from these sites that much of the needed data for this project can be acquired.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sites include:</a:t>
            </a:r>
          </a:p>
          <a:p>
            <a:endParaRPr lang="en-US" sz="1200" kern="1200" dirty="0" smtClean="0">
              <a:solidFill>
                <a:schemeClr val="tx1"/>
              </a:solidFill>
              <a:effectLst/>
              <a:latin typeface="+mn-lt"/>
              <a:ea typeface="+mn-ea"/>
              <a:cs typeface="+mn-cs"/>
            </a:endParaRPr>
          </a:p>
          <a:p>
            <a:pPr lvl="0"/>
            <a:r>
              <a:rPr lang="en-US" sz="1200" kern="1200" dirty="0" err="1" smtClean="0">
                <a:solidFill>
                  <a:schemeClr val="tx1"/>
                </a:solidFill>
                <a:effectLst/>
                <a:latin typeface="+mn-lt"/>
                <a:ea typeface="+mn-ea"/>
                <a:cs typeface="+mn-cs"/>
              </a:rPr>
              <a:t>OpenStreenMap</a:t>
            </a:r>
            <a:r>
              <a:rPr lang="en-US" sz="1200" kern="1200" dirty="0" smtClean="0">
                <a:solidFill>
                  <a:schemeClr val="tx1"/>
                </a:solidFill>
                <a:effectLst/>
                <a:latin typeface="+mn-lt"/>
                <a:ea typeface="+mn-ea"/>
                <a:cs typeface="+mn-cs"/>
              </a:rPr>
              <a:t> (OSM)</a:t>
            </a:r>
          </a:p>
          <a:p>
            <a:pPr lvl="0"/>
            <a:r>
              <a:rPr lang="en-US" sz="1200" kern="1200" dirty="0" smtClean="0">
                <a:solidFill>
                  <a:schemeClr val="tx1"/>
                </a:solidFill>
                <a:effectLst/>
                <a:latin typeface="+mn-lt"/>
                <a:ea typeface="+mn-ea"/>
                <a:cs typeface="+mn-cs"/>
              </a:rPr>
              <a:t>US Geological Survey (USGS)</a:t>
            </a:r>
          </a:p>
          <a:p>
            <a:pPr lvl="0"/>
            <a:r>
              <a:rPr lang="en-US" sz="1200" kern="1200" dirty="0" smtClean="0">
                <a:solidFill>
                  <a:schemeClr val="tx1"/>
                </a:solidFill>
                <a:effectLst/>
                <a:latin typeface="+mn-lt"/>
                <a:ea typeface="+mn-ea"/>
                <a:cs typeface="+mn-cs"/>
              </a:rPr>
              <a:t>Socioeconomic Data and Applications Center (SEDAC) </a:t>
            </a:r>
          </a:p>
          <a:p>
            <a:pPr lvl="0"/>
            <a:r>
              <a:rPr lang="en-US" sz="1200" kern="1200" dirty="0" smtClean="0">
                <a:solidFill>
                  <a:schemeClr val="tx1"/>
                </a:solidFill>
                <a:effectLst/>
                <a:latin typeface="+mn-lt"/>
                <a:ea typeface="+mn-ea"/>
                <a:cs typeface="+mn-cs"/>
              </a:rPr>
              <a:t>Food and Agriculture Organization </a:t>
            </a:r>
            <a:r>
              <a:rPr lang="en-US" sz="1200" kern="1200" dirty="0" err="1" smtClean="0">
                <a:solidFill>
                  <a:schemeClr val="tx1"/>
                </a:solidFill>
                <a:effectLst/>
                <a:latin typeface="+mn-lt"/>
                <a:ea typeface="+mn-ea"/>
                <a:cs typeface="+mn-cs"/>
              </a:rPr>
              <a:t>GeoNetwork</a:t>
            </a:r>
            <a:r>
              <a:rPr lang="en-US" sz="1200" kern="1200" dirty="0" smtClean="0">
                <a:solidFill>
                  <a:schemeClr val="tx1"/>
                </a:solidFill>
                <a:effectLst/>
                <a:latin typeface="+mn-lt"/>
                <a:ea typeface="+mn-ea"/>
                <a:cs typeface="+mn-cs"/>
              </a:rPr>
              <a:t> (FAO)</a:t>
            </a:r>
          </a:p>
          <a:p>
            <a:pPr lvl="0"/>
            <a:r>
              <a:rPr lang="en-US" sz="1200" kern="1200" dirty="0" smtClean="0">
                <a:solidFill>
                  <a:schemeClr val="tx1"/>
                </a:solidFill>
                <a:effectLst/>
                <a:latin typeface="+mn-lt"/>
                <a:ea typeface="+mn-ea"/>
                <a:cs typeface="+mn-cs"/>
              </a:rPr>
              <a:t>Geographic Information Support Team (GIST)</a:t>
            </a:r>
          </a:p>
          <a:p>
            <a:pPr lvl="0"/>
            <a:r>
              <a:rPr lang="en-US" sz="1200" kern="1200" dirty="0" smtClean="0">
                <a:solidFill>
                  <a:schemeClr val="tx1"/>
                </a:solidFill>
                <a:effectLst/>
                <a:latin typeface="+mn-lt"/>
                <a:ea typeface="+mn-ea"/>
                <a:cs typeface="+mn-cs"/>
              </a:rPr>
              <a:t>Natural Earth (NE)</a:t>
            </a:r>
          </a:p>
          <a:p>
            <a:pPr lvl="0"/>
            <a:r>
              <a:rPr lang="en-US" sz="1200" kern="1200" dirty="0" smtClean="0">
                <a:solidFill>
                  <a:schemeClr val="tx1"/>
                </a:solidFill>
                <a:effectLst/>
                <a:latin typeface="+mn-lt"/>
                <a:ea typeface="+mn-ea"/>
                <a:cs typeface="+mn-cs"/>
              </a:rPr>
              <a:t>ISRIC World Soil Information</a:t>
            </a:r>
          </a:p>
          <a:p>
            <a:pPr lvl="0"/>
            <a:r>
              <a:rPr lang="en-US" sz="1200" kern="1200" dirty="0" smtClean="0">
                <a:solidFill>
                  <a:schemeClr val="tx1"/>
                </a:solidFill>
                <a:effectLst/>
                <a:latin typeface="+mn-lt"/>
                <a:ea typeface="+mn-ea"/>
                <a:cs typeface="+mn-cs"/>
              </a:rPr>
              <a:t>United Nations Environmental Program</a:t>
            </a:r>
          </a:p>
        </p:txBody>
      </p:sp>
      <p:sp>
        <p:nvSpPr>
          <p:cNvPr id="4" name="Slide Number Placeholder 3"/>
          <p:cNvSpPr>
            <a:spLocks noGrp="1"/>
          </p:cNvSpPr>
          <p:nvPr>
            <p:ph type="sldNum" sz="quarter" idx="10"/>
          </p:nvPr>
        </p:nvSpPr>
        <p:spPr/>
        <p:txBody>
          <a:bodyPr/>
          <a:lstStyle/>
          <a:p>
            <a:fld id="{A347C7A8-6789-4CDD-8408-D041A58473EB}" type="slidenum">
              <a:rPr lang="en-CA" smtClean="0"/>
              <a:pPr/>
              <a:t>14</a:t>
            </a:fld>
            <a:endParaRPr lang="en-CA"/>
          </a:p>
        </p:txBody>
      </p:sp>
    </p:spTree>
    <p:extLst>
      <p:ext uri="{BB962C8B-B14F-4D97-AF65-F5344CB8AC3E}">
        <p14:creationId xmlns:p14="http://schemas.microsoft.com/office/powerpoint/2010/main" val="255139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Open source (OS) technologies and philosophy have been used with disaster management in many areas including academic research and international organizations. </a:t>
            </a:r>
          </a:p>
          <a:p>
            <a:endParaRPr lang="en-CA"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15</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Settle</a:t>
            </a:r>
            <a:r>
              <a:rPr lang="en-US" baseline="0" dirty="0" smtClean="0"/>
              <a:t> on location</a:t>
            </a:r>
          </a:p>
          <a:p>
            <a:endParaRPr lang="en-US" baseline="0" dirty="0" smtClean="0"/>
          </a:p>
          <a:p>
            <a:r>
              <a:rPr lang="en-US" baseline="0" dirty="0" smtClean="0"/>
              <a:t>Find data</a:t>
            </a:r>
          </a:p>
          <a:p>
            <a:endParaRPr lang="en-US" baseline="0" dirty="0" smtClean="0"/>
          </a:p>
          <a:p>
            <a:r>
              <a:rPr lang="en-US" baseline="0" dirty="0" smtClean="0"/>
              <a:t>Identify gaps and articulate new data if possible</a:t>
            </a:r>
          </a:p>
          <a:p>
            <a:endParaRPr lang="en-US" baseline="0" dirty="0" smtClean="0"/>
          </a:p>
          <a:p>
            <a:r>
              <a:rPr lang="en-US" baseline="0" dirty="0" smtClean="0"/>
              <a:t>Prep and import  data into GIS </a:t>
            </a:r>
          </a:p>
          <a:p>
            <a:endParaRPr lang="en-US" baseline="0" dirty="0" smtClean="0"/>
          </a:p>
          <a:p>
            <a:r>
              <a:rPr lang="en-US" baseline="0" dirty="0" smtClean="0"/>
              <a:t>Complete analysis</a:t>
            </a:r>
          </a:p>
          <a:p>
            <a:endParaRPr lang="en-US" baseline="0" dirty="0" smtClean="0"/>
          </a:p>
          <a:p>
            <a:r>
              <a:rPr lang="en-US" baseline="0" dirty="0" smtClean="0"/>
              <a:t>Produce maps</a:t>
            </a:r>
          </a:p>
          <a:p>
            <a:endParaRPr lang="en-US" baseline="0" dirty="0" smtClean="0"/>
          </a:p>
          <a:p>
            <a:r>
              <a:rPr lang="en-US" baseline="0" dirty="0" smtClean="0"/>
              <a:t>Write up results and create the final presentation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16</a:t>
            </a:fld>
            <a:endParaRPr lang="en-CA"/>
          </a:p>
        </p:txBody>
      </p:sp>
    </p:spTree>
    <p:extLst>
      <p:ext uri="{BB962C8B-B14F-4D97-AF65-F5344CB8AC3E}">
        <p14:creationId xmlns:p14="http://schemas.microsoft.com/office/powerpoint/2010/main" val="3723762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347C7A8-6789-4CDD-8408-D041A58473EB}" type="slidenum">
              <a:rPr lang="en-CA" smtClean="0"/>
              <a:pPr/>
              <a:t>17</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347C7A8-6789-4CDD-8408-D041A58473EB}" type="slidenum">
              <a:rPr lang="en-CA" smtClean="0"/>
              <a:pPr/>
              <a:t>18</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 remarks…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last 30 years has seen a steady and significant increase in the number and severity of disasters around the globe.</a:t>
            </a:r>
          </a:p>
          <a:p>
            <a:endParaRPr lang="en-US" dirty="0" smtClean="0"/>
          </a:p>
          <a:p>
            <a:r>
              <a:rPr lang="en-US" sz="1200" kern="1200" dirty="0" smtClean="0">
                <a:solidFill>
                  <a:schemeClr val="tx1"/>
                </a:solidFill>
                <a:effectLst/>
                <a:latin typeface="+mn-lt"/>
                <a:ea typeface="+mn-ea"/>
                <a:cs typeface="+mn-cs"/>
              </a:rPr>
              <a:t>Natural disasters and their broadly-felt effects are spatial by nature.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Developing countries frequently lack the infrastructure or resources to assess their vulnerability to a natural disaster and develop a preparedness plan.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Through the use of free and open source technologies (FOSS), key capabilities for data collection, analysis and storage are readily available, often requiring fewer resources to be allocated for their procurement and implementation when compared to proprietary systems.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3</a:t>
            </a:fld>
            <a:endParaRPr lang="en-CA"/>
          </a:p>
        </p:txBody>
      </p:sp>
    </p:spTree>
    <p:extLst>
      <p:ext uri="{BB962C8B-B14F-4D97-AF65-F5344CB8AC3E}">
        <p14:creationId xmlns:p14="http://schemas.microsoft.com/office/powerpoint/2010/main" val="907891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Emergency Response Cycle</a:t>
            </a:r>
          </a:p>
          <a:p>
            <a:endParaRPr lang="en-CA" dirty="0" smtClean="0"/>
          </a:p>
          <a:p>
            <a:r>
              <a:rPr lang="en-US" sz="1200" kern="1200" dirty="0" smtClean="0">
                <a:solidFill>
                  <a:schemeClr val="tx1"/>
                </a:solidFill>
                <a:effectLst/>
                <a:latin typeface="+mn-lt"/>
                <a:ea typeface="+mn-ea"/>
                <a:cs typeface="+mn-cs"/>
              </a:rPr>
              <a:t>the event occurs – such as an earthquake or flood - followed by response which includes rescue, relief and then recovery efforts.  The next phase is mitigation encompassing the longer term processes of reconstruction and preparedness.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you can see, it was only well after the event, that preparedness was made a priority.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Over the last several years however, more resources have been placed on pre-event preparedness.</a:t>
            </a:r>
          </a:p>
          <a:p>
            <a:endParaRPr lang="en-CA"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4</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In developed countries like here in the United States, citizens have access to well established resources on how to prepare for a disaster. Sites such as FEMA’s ‘Ready’ website educate and help people to prepare for a disaster. </a:t>
            </a:r>
          </a:p>
          <a:p>
            <a:endParaRPr lang="en-US"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GIS applications:</a:t>
            </a:r>
          </a:p>
          <a:p>
            <a:pPr marL="285750" indent="-285750">
              <a:buFont typeface="Arial" pitchFamily="34" charset="0"/>
              <a:buChar char="•"/>
            </a:pPr>
            <a:r>
              <a:rPr lang="en-US" dirty="0" smtClean="0"/>
              <a:t>portal for data delivery</a:t>
            </a:r>
          </a:p>
          <a:p>
            <a:pPr marL="285750" indent="-285750">
              <a:buFont typeface="Arial" pitchFamily="34" charset="0"/>
              <a:buChar char="•"/>
            </a:pPr>
            <a:r>
              <a:rPr lang="en-US" dirty="0" smtClean="0"/>
              <a:t>mobile damage assessment app </a:t>
            </a:r>
          </a:p>
          <a:p>
            <a:pPr marL="285750" indent="-285750">
              <a:buFont typeface="Arial" pitchFamily="34" charset="0"/>
              <a:buChar char="•"/>
            </a:pPr>
            <a:r>
              <a:rPr lang="en-US" dirty="0" smtClean="0"/>
              <a:t>efficient issuance of damage claims </a:t>
            </a:r>
          </a:p>
          <a:p>
            <a:endParaRPr lang="en-CA"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6</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Adopting the Free and Open Source Software (FOSS) business model allows for multiple users and developers to provide services and extensions without restriction concerning its distribution.  </a:t>
            </a:r>
          </a:p>
          <a:p>
            <a:r>
              <a:rPr lang="en-US" dirty="0" smtClean="0"/>
              <a:t>Here the focus is not on one specific software technology, but on any from the FOSS spectrum which can add flexibility and agility so as to better suit the dynamic needs of a disaster management context. </a:t>
            </a:r>
            <a:endParaRPr lang="en-US"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7</a:t>
            </a:fld>
            <a:endParaRPr lang="en-CA"/>
          </a:p>
        </p:txBody>
      </p:sp>
    </p:spTree>
    <p:extLst>
      <p:ext uri="{BB962C8B-B14F-4D97-AF65-F5344CB8AC3E}">
        <p14:creationId xmlns:p14="http://schemas.microsoft.com/office/powerpoint/2010/main" val="2123297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347C7A8-6789-4CDD-8408-D041A58473EB}" type="slidenum">
              <a:rPr lang="en-CA" smtClean="0"/>
              <a:pPr/>
              <a:t>8</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9</a:t>
            </a:fld>
            <a:endParaRPr lang="en-CA"/>
          </a:p>
        </p:txBody>
      </p:sp>
    </p:spTree>
    <p:extLst>
      <p:ext uri="{BB962C8B-B14F-4D97-AF65-F5344CB8AC3E}">
        <p14:creationId xmlns:p14="http://schemas.microsoft.com/office/powerpoint/2010/main" val="304605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Data sources</a:t>
            </a:r>
            <a:r>
              <a:rPr lang="en-US" baseline="0" dirty="0" smtClean="0"/>
              <a:t> include open source and free including crowd-sourced</a:t>
            </a:r>
          </a:p>
          <a:p>
            <a:endParaRPr lang="en-US" baseline="0" dirty="0" smtClean="0"/>
          </a:p>
          <a:p>
            <a:r>
              <a:rPr lang="en-US" baseline="0" dirty="0" smtClean="0"/>
              <a:t>Concerns, particularly with crowd sourced include quality, usability and security.  Quality and usability go hand in hand – if of sufficient quality it should be useable for the study area.</a:t>
            </a:r>
          </a:p>
          <a:p>
            <a:r>
              <a:rPr lang="en-US" baseline="0" dirty="0" smtClean="0"/>
              <a:t/>
            </a:r>
            <a:br>
              <a:rPr lang="en-US" baseline="0" dirty="0" smtClean="0"/>
            </a:br>
            <a:r>
              <a:rPr lang="en-US" baseline="0" dirty="0" smtClean="0"/>
              <a:t>Security – since all data is free and or open sourced, issues of privacy, ownership or sensitive information is minimized.</a:t>
            </a:r>
          </a:p>
          <a:p>
            <a:endParaRPr lang="en-US" baseline="0" dirty="0" smtClean="0"/>
          </a:p>
          <a:p>
            <a:r>
              <a:rPr lang="en-US" baseline="0" dirty="0" smtClean="0"/>
              <a:t>A couple of examples where crowd-sourced data work well is with USAID’s geocoding project. In 2010 USAID’s </a:t>
            </a:r>
            <a:r>
              <a:rPr lang="en-US" baseline="0" dirty="0" err="1" smtClean="0"/>
              <a:t>geocenter</a:t>
            </a:r>
            <a:r>
              <a:rPr lang="en-US" baseline="0" dirty="0" smtClean="0"/>
              <a:t> wished to geocode several thousand records in a database….</a:t>
            </a:r>
          </a:p>
          <a:p>
            <a:endParaRPr lang="en-US" baseline="0" dirty="0" smtClean="0"/>
          </a:p>
          <a:p>
            <a:r>
              <a:rPr lang="en-US" baseline="0" dirty="0" err="1" smtClean="0"/>
              <a:t>Ushahidi</a:t>
            </a:r>
            <a:r>
              <a:rPr lang="en-US" baseline="0" dirty="0" smtClean="0"/>
              <a:t>-Haiti Project.  To give some background for those unfamiliar with </a:t>
            </a:r>
            <a:r>
              <a:rPr lang="en-US" baseline="0" dirty="0" err="1" smtClean="0"/>
              <a:t>Ushahidi</a:t>
            </a:r>
            <a:r>
              <a:rPr lang="en-US" baseline="0" dirty="0" smtClean="0"/>
              <a:t>…</a:t>
            </a:r>
            <a:r>
              <a:rPr lang="en-US" baseline="0" dirty="0" err="1" smtClean="0"/>
              <a:t>Ushahidi</a:t>
            </a:r>
            <a:r>
              <a:rPr lang="en-US" baseline="0" dirty="0" smtClean="0"/>
              <a:t>, means ‘testimony’ in Swahili, this platform was originally created following the 2007-2008 post-election violence in Kenya. </a:t>
            </a:r>
            <a:r>
              <a:rPr lang="en-US" sz="1200" b="0" i="0" kern="1200" dirty="0" smtClean="0">
                <a:solidFill>
                  <a:schemeClr val="tx1"/>
                </a:solidFill>
                <a:effectLst/>
                <a:latin typeface="+mn-lt"/>
                <a:ea typeface="+mn-ea"/>
                <a:cs typeface="+mn-cs"/>
              </a:rPr>
              <a:t>The original website was used to map incidents of violence and peace efforts across the country based on reports submitted via the web and mobile phones by anyone</a:t>
            </a:r>
            <a:r>
              <a:rPr lang="en-US" sz="1200" b="0" i="0" kern="1200" baseline="0" dirty="0" smtClean="0">
                <a:solidFill>
                  <a:schemeClr val="tx1"/>
                </a:solidFill>
                <a:effectLst/>
                <a:latin typeface="+mn-lt"/>
                <a:ea typeface="+mn-ea"/>
                <a:cs typeface="+mn-cs"/>
              </a:rPr>
              <a:t> who witnessed them</a:t>
            </a:r>
            <a:r>
              <a:rPr lang="en-US" sz="1200" b="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These reports are then logged and illustrated on a web-based, interactive map.</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 then this platform</a:t>
            </a:r>
            <a:r>
              <a:rPr lang="en-US" sz="1200" kern="1200" baseline="0" dirty="0" smtClean="0">
                <a:solidFill>
                  <a:schemeClr val="tx1"/>
                </a:solidFill>
                <a:effectLst/>
                <a:latin typeface="+mn-lt"/>
                <a:ea typeface="+mn-ea"/>
                <a:cs typeface="+mn-cs"/>
              </a:rPr>
              <a:t> has been used by various organizations across the world.  </a:t>
            </a:r>
            <a:r>
              <a:rPr lang="en-US" sz="1200" kern="1200" dirty="0" smtClean="0">
                <a:solidFill>
                  <a:schemeClr val="tx1"/>
                </a:solidFill>
                <a:effectLst/>
                <a:latin typeface="+mn-lt"/>
                <a:ea typeface="+mn-ea"/>
                <a:cs typeface="+mn-cs"/>
              </a:rPr>
              <a:t>In the Haiti case, within the first few days of the 2010 earthquake, first responders were using the </a:t>
            </a:r>
            <a:r>
              <a:rPr lang="en-US" sz="1200" kern="1200" dirty="0" err="1" smtClean="0">
                <a:solidFill>
                  <a:schemeClr val="tx1"/>
                </a:solidFill>
                <a:effectLst/>
                <a:latin typeface="+mn-lt"/>
                <a:ea typeface="+mn-ea"/>
                <a:cs typeface="+mn-cs"/>
              </a:rPr>
              <a:t>Ushahidi</a:t>
            </a:r>
            <a:r>
              <a:rPr lang="en-US" sz="1200" kern="1200" dirty="0" smtClean="0">
                <a:solidFill>
                  <a:schemeClr val="tx1"/>
                </a:solidFill>
                <a:effectLst/>
                <a:latin typeface="+mn-lt"/>
                <a:ea typeface="+mn-ea"/>
                <a:cs typeface="+mn-cs"/>
              </a:rPr>
              <a:t>-Haiti maps and data. As reports came in they were reviewed, clarified and approved by over 100 volunteers.  In this situation it was impossible to validate all incoming reports, but the project team took the approach that any time lost responding to inaccurate reports was outweighed by the overall net benefit of logging all of the reports and verifying what they could.</a:t>
            </a:r>
            <a:endParaRPr lang="en-US" dirty="0"/>
          </a:p>
        </p:txBody>
      </p:sp>
      <p:sp>
        <p:nvSpPr>
          <p:cNvPr id="4" name="Slide Number Placeholder 3"/>
          <p:cNvSpPr>
            <a:spLocks noGrp="1"/>
          </p:cNvSpPr>
          <p:nvPr>
            <p:ph type="sldNum" sz="quarter" idx="10"/>
          </p:nvPr>
        </p:nvSpPr>
        <p:spPr/>
        <p:txBody>
          <a:bodyPr/>
          <a:lstStyle/>
          <a:p>
            <a:fld id="{A347C7A8-6789-4CDD-8408-D041A58473EB}" type="slidenum">
              <a:rPr lang="en-CA" smtClean="0"/>
              <a:pPr/>
              <a:t>11</a:t>
            </a:fld>
            <a:endParaRPr lang="en-CA"/>
          </a:p>
        </p:txBody>
      </p:sp>
    </p:spTree>
    <p:extLst>
      <p:ext uri="{BB962C8B-B14F-4D97-AF65-F5344CB8AC3E}">
        <p14:creationId xmlns:p14="http://schemas.microsoft.com/office/powerpoint/2010/main" val="1484278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455482-3AA4-43C2-8452-4E51E252D42B}"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B90FD-B7DC-4F85-9F40-1D524D9D7646}" type="slidenum">
              <a:rPr lang="en-US" smtClean="0"/>
              <a:pPr/>
              <a:t>‹#›</a:t>
            </a:fld>
            <a:endParaRPr lang="en-US"/>
          </a:p>
        </p:txBody>
      </p:sp>
    </p:spTree>
    <p:extLst>
      <p:ext uri="{BB962C8B-B14F-4D97-AF65-F5344CB8AC3E}">
        <p14:creationId xmlns:p14="http://schemas.microsoft.com/office/powerpoint/2010/main" val="615810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55482-3AA4-43C2-8452-4E51E252D42B}"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B90FD-B7DC-4F85-9F40-1D524D9D7646}" type="slidenum">
              <a:rPr lang="en-US" smtClean="0"/>
              <a:pPr/>
              <a:t>‹#›</a:t>
            </a:fld>
            <a:endParaRPr lang="en-US"/>
          </a:p>
        </p:txBody>
      </p:sp>
    </p:spTree>
    <p:extLst>
      <p:ext uri="{BB962C8B-B14F-4D97-AF65-F5344CB8AC3E}">
        <p14:creationId xmlns:p14="http://schemas.microsoft.com/office/powerpoint/2010/main" val="3813828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55482-3AA4-43C2-8452-4E51E252D42B}"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B90FD-B7DC-4F85-9F40-1D524D9D7646}" type="slidenum">
              <a:rPr lang="en-US" smtClean="0"/>
              <a:pPr/>
              <a:t>‹#›</a:t>
            </a:fld>
            <a:endParaRPr lang="en-US"/>
          </a:p>
        </p:txBody>
      </p:sp>
    </p:spTree>
    <p:extLst>
      <p:ext uri="{BB962C8B-B14F-4D97-AF65-F5344CB8AC3E}">
        <p14:creationId xmlns:p14="http://schemas.microsoft.com/office/powerpoint/2010/main" val="149041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55482-3AA4-43C2-8452-4E51E252D42B}"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B90FD-B7DC-4F85-9F40-1D524D9D7646}" type="slidenum">
              <a:rPr lang="en-US" smtClean="0"/>
              <a:pPr/>
              <a:t>‹#›</a:t>
            </a:fld>
            <a:endParaRPr lang="en-US"/>
          </a:p>
        </p:txBody>
      </p:sp>
    </p:spTree>
    <p:extLst>
      <p:ext uri="{BB962C8B-B14F-4D97-AF65-F5344CB8AC3E}">
        <p14:creationId xmlns:p14="http://schemas.microsoft.com/office/powerpoint/2010/main" val="202818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455482-3AA4-43C2-8452-4E51E252D42B}" type="datetimeFigureOut">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B90FD-B7DC-4F85-9F40-1D524D9D7646}" type="slidenum">
              <a:rPr lang="en-US" smtClean="0"/>
              <a:pPr/>
              <a:t>‹#›</a:t>
            </a:fld>
            <a:endParaRPr lang="en-US"/>
          </a:p>
        </p:txBody>
      </p:sp>
    </p:spTree>
    <p:extLst>
      <p:ext uri="{BB962C8B-B14F-4D97-AF65-F5344CB8AC3E}">
        <p14:creationId xmlns:p14="http://schemas.microsoft.com/office/powerpoint/2010/main" val="174126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455482-3AA4-43C2-8452-4E51E252D42B}" type="datetimeFigureOut">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B90FD-B7DC-4F85-9F40-1D524D9D7646}" type="slidenum">
              <a:rPr lang="en-US" smtClean="0"/>
              <a:pPr/>
              <a:t>‹#›</a:t>
            </a:fld>
            <a:endParaRPr lang="en-US"/>
          </a:p>
        </p:txBody>
      </p:sp>
    </p:spTree>
    <p:extLst>
      <p:ext uri="{BB962C8B-B14F-4D97-AF65-F5344CB8AC3E}">
        <p14:creationId xmlns:p14="http://schemas.microsoft.com/office/powerpoint/2010/main" val="206541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455482-3AA4-43C2-8452-4E51E252D42B}" type="datetimeFigureOut">
              <a:rPr lang="en-US" smtClean="0"/>
              <a:pPr/>
              <a:t>7/31/2013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1B90FD-B7DC-4F85-9F40-1D524D9D7646}" type="slidenum">
              <a:rPr lang="en-US" smtClean="0"/>
              <a:pPr/>
              <a:t>‹#›</a:t>
            </a:fld>
            <a:endParaRPr lang="en-US"/>
          </a:p>
        </p:txBody>
      </p:sp>
    </p:spTree>
    <p:extLst>
      <p:ext uri="{BB962C8B-B14F-4D97-AF65-F5344CB8AC3E}">
        <p14:creationId xmlns:p14="http://schemas.microsoft.com/office/powerpoint/2010/main" val="212184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455482-3AA4-43C2-8452-4E51E252D42B}" type="datetimeFigureOut">
              <a:rPr lang="en-US" smtClean="0"/>
              <a:pPr/>
              <a:t>7/31/2013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1B90FD-B7DC-4F85-9F40-1D524D9D7646}" type="slidenum">
              <a:rPr lang="en-US" smtClean="0"/>
              <a:pPr/>
              <a:t>‹#›</a:t>
            </a:fld>
            <a:endParaRPr lang="en-US"/>
          </a:p>
        </p:txBody>
      </p:sp>
    </p:spTree>
    <p:extLst>
      <p:ext uri="{BB962C8B-B14F-4D97-AF65-F5344CB8AC3E}">
        <p14:creationId xmlns:p14="http://schemas.microsoft.com/office/powerpoint/2010/main" val="396199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55482-3AA4-43C2-8452-4E51E252D42B}" type="datetimeFigureOut">
              <a:rPr lang="en-US" smtClean="0"/>
              <a:pPr/>
              <a:t>7/31/2013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1B90FD-B7DC-4F85-9F40-1D524D9D7646}" type="slidenum">
              <a:rPr lang="en-US" smtClean="0"/>
              <a:pPr/>
              <a:t>‹#›</a:t>
            </a:fld>
            <a:endParaRPr lang="en-US"/>
          </a:p>
        </p:txBody>
      </p:sp>
    </p:spTree>
    <p:extLst>
      <p:ext uri="{BB962C8B-B14F-4D97-AF65-F5344CB8AC3E}">
        <p14:creationId xmlns:p14="http://schemas.microsoft.com/office/powerpoint/2010/main" val="342501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55482-3AA4-43C2-8452-4E51E252D42B}" type="datetimeFigureOut">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B90FD-B7DC-4F85-9F40-1D524D9D7646}" type="slidenum">
              <a:rPr lang="en-US" smtClean="0"/>
              <a:pPr/>
              <a:t>‹#›</a:t>
            </a:fld>
            <a:endParaRPr lang="en-US"/>
          </a:p>
        </p:txBody>
      </p:sp>
    </p:spTree>
    <p:extLst>
      <p:ext uri="{BB962C8B-B14F-4D97-AF65-F5344CB8AC3E}">
        <p14:creationId xmlns:p14="http://schemas.microsoft.com/office/powerpoint/2010/main" val="260618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55482-3AA4-43C2-8452-4E51E252D42B}" type="datetimeFigureOut">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B90FD-B7DC-4F85-9F40-1D524D9D7646}" type="slidenum">
              <a:rPr lang="en-US" smtClean="0"/>
              <a:pPr/>
              <a:t>‹#›</a:t>
            </a:fld>
            <a:endParaRPr lang="en-US"/>
          </a:p>
        </p:txBody>
      </p:sp>
    </p:spTree>
    <p:extLst>
      <p:ext uri="{BB962C8B-B14F-4D97-AF65-F5344CB8AC3E}">
        <p14:creationId xmlns:p14="http://schemas.microsoft.com/office/powerpoint/2010/main" val="1947667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55482-3AA4-43C2-8452-4E51E252D42B}" type="datetimeFigureOut">
              <a:rPr lang="en-US" smtClean="0"/>
              <a:pPr/>
              <a:t>7/31/2013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B90FD-B7DC-4F85-9F40-1D524D9D7646}" type="slidenum">
              <a:rPr lang="en-US" smtClean="0"/>
              <a:pPr/>
              <a:t>‹#›</a:t>
            </a:fld>
            <a:endParaRPr lang="en-US"/>
          </a:p>
        </p:txBody>
      </p:sp>
    </p:spTree>
    <p:extLst>
      <p:ext uri="{BB962C8B-B14F-4D97-AF65-F5344CB8AC3E}">
        <p14:creationId xmlns:p14="http://schemas.microsoft.com/office/powerpoint/2010/main" val="96058242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notesSlide" Target="../notesSlides/notesSlide13.xml"/><Relationship Id="rId7" Type="http://schemas.openxmlformats.org/officeDocument/2006/relationships/image" Target="../media/image28.pn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23.png"/><Relationship Id="rId11" Type="http://schemas.openxmlformats.org/officeDocument/2006/relationships/image" Target="../media/image32.png"/><Relationship Id="rId5" Type="http://schemas.openxmlformats.org/officeDocument/2006/relationships/image" Target="../media/image27.png"/><Relationship Id="rId10" Type="http://schemas.openxmlformats.org/officeDocument/2006/relationships/image" Target="../media/image31.png"/><Relationship Id="rId4" Type="http://schemas.openxmlformats.org/officeDocument/2006/relationships/image" Target="../media/image26.png"/><Relationship Id="rId9"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5.jp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14.jp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6.gif"/><Relationship Id="rId7"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8.jpg"/><Relationship Id="rId5" Type="http://schemas.openxmlformats.org/officeDocument/2006/relationships/image" Target="../media/image12.png"/><Relationship Id="rId4" Type="http://schemas.openxmlformats.org/officeDocument/2006/relationships/image" Target="../media/image17.gi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8.jpg"/><Relationship Id="rId5" Type="http://schemas.openxmlformats.org/officeDocument/2006/relationships/image" Target="../media/image21.gif"/><Relationship Id="rId4" Type="http://schemas.openxmlformats.org/officeDocument/2006/relationships/image" Target="../media/image2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5425"/>
            <a:ext cx="8382000" cy="4041775"/>
          </a:xfrm>
        </p:spPr>
        <p:txBody>
          <a:bodyPr/>
          <a:lstStyle/>
          <a:p>
            <a:pPr algn="l"/>
            <a:r>
              <a:rPr lang="en-US" sz="4000" dirty="0" smtClean="0">
                <a:solidFill>
                  <a:schemeClr val="tx1">
                    <a:lumMod val="85000"/>
                    <a:lumOff val="15000"/>
                  </a:schemeClr>
                </a:solidFill>
              </a:rPr>
              <a:t>Open Source Mapping for </a:t>
            </a:r>
            <a:r>
              <a:rPr lang="en-US" sz="5400" dirty="0" smtClean="0">
                <a:solidFill>
                  <a:schemeClr val="tx1">
                    <a:lumMod val="85000"/>
                    <a:lumOff val="15000"/>
                  </a:schemeClr>
                </a:solidFill>
              </a:rPr>
              <a:t/>
            </a:r>
            <a:br>
              <a:rPr lang="en-US" sz="5400" dirty="0" smtClean="0">
                <a:solidFill>
                  <a:schemeClr val="tx1">
                    <a:lumMod val="85000"/>
                    <a:lumOff val="15000"/>
                  </a:schemeClr>
                </a:solidFill>
              </a:rPr>
            </a:br>
            <a:r>
              <a:rPr lang="en-US" sz="5400" dirty="0" smtClean="0">
                <a:solidFill>
                  <a:schemeClr val="tx1">
                    <a:lumMod val="85000"/>
                    <a:lumOff val="15000"/>
                  </a:schemeClr>
                </a:solidFill>
              </a:rPr>
              <a:t>Earthquake Risk Assessment and Risk Reduction</a:t>
            </a:r>
            <a:endParaRPr lang="en-US" sz="5400" dirty="0">
              <a:solidFill>
                <a:schemeClr val="tx1">
                  <a:lumMod val="85000"/>
                  <a:lumOff val="15000"/>
                </a:schemeClr>
              </a:solidFill>
            </a:endParaRPr>
          </a:p>
        </p:txBody>
      </p:sp>
      <p:sp>
        <p:nvSpPr>
          <p:cNvPr id="3" name="Subtitle 2"/>
          <p:cNvSpPr>
            <a:spLocks noGrp="1"/>
          </p:cNvSpPr>
          <p:nvPr>
            <p:ph type="subTitle" idx="1"/>
          </p:nvPr>
        </p:nvSpPr>
        <p:spPr>
          <a:xfrm>
            <a:off x="304800" y="5714999"/>
            <a:ext cx="3581400" cy="771611"/>
          </a:xfrm>
        </p:spPr>
        <p:txBody>
          <a:bodyPr>
            <a:normAutofit fontScale="62500" lnSpcReduction="20000"/>
          </a:bodyPr>
          <a:lstStyle/>
          <a:p>
            <a:pPr algn="l"/>
            <a:r>
              <a:rPr lang="en-US" dirty="0" smtClean="0"/>
              <a:t>Richard Hinton, </a:t>
            </a:r>
            <a:r>
              <a:rPr lang="en-US" i="1" dirty="0" smtClean="0"/>
              <a:t>MGIS Candidate</a:t>
            </a:r>
          </a:p>
          <a:p>
            <a:pPr algn="l"/>
            <a:r>
              <a:rPr lang="en-US" dirty="0" smtClean="0"/>
              <a:t>Dr. Anthony Robinson, </a:t>
            </a:r>
            <a:r>
              <a:rPr lang="en-US" i="1" dirty="0" smtClean="0"/>
              <a:t>Adviser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145" y="5791200"/>
            <a:ext cx="1829055" cy="619211"/>
          </a:xfrm>
          <a:prstGeom prst="rect">
            <a:avLst/>
          </a:prstGeom>
        </p:spPr>
      </p:pic>
    </p:spTree>
    <p:extLst>
      <p:ext uri="{BB962C8B-B14F-4D97-AF65-F5344CB8AC3E}">
        <p14:creationId xmlns:p14="http://schemas.microsoft.com/office/powerpoint/2010/main" val="1507987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625" y="1980426"/>
            <a:ext cx="1695450" cy="685800"/>
          </a:xfrm>
          <a:prstGeom prst="rect">
            <a:avLst/>
          </a:prstGeom>
        </p:spPr>
      </p:pic>
      <p:sp>
        <p:nvSpPr>
          <p:cNvPr id="10" name="Rectangle 9"/>
          <p:cNvSpPr/>
          <p:nvPr/>
        </p:nvSpPr>
        <p:spPr>
          <a:xfrm>
            <a:off x="3200400" y="1729740"/>
            <a:ext cx="4683760" cy="707886"/>
          </a:xfrm>
          <a:prstGeom prst="rect">
            <a:avLst/>
          </a:prstGeom>
        </p:spPr>
        <p:txBody>
          <a:bodyPr wrap="square">
            <a:spAutoFit/>
          </a:bodyPr>
          <a:lstStyle/>
          <a:p>
            <a:r>
              <a:rPr lang="en-US" sz="2000" b="1" dirty="0" smtClean="0"/>
              <a:t>PAGER</a:t>
            </a:r>
            <a:r>
              <a:rPr lang="en-US" sz="2000" dirty="0" smtClean="0"/>
              <a:t> – </a:t>
            </a:r>
            <a:r>
              <a:rPr lang="en-US" sz="2000" b="1" dirty="0" smtClean="0"/>
              <a:t>P</a:t>
            </a:r>
            <a:r>
              <a:rPr lang="en-US" sz="2000" dirty="0" smtClean="0"/>
              <a:t>rompt </a:t>
            </a:r>
            <a:r>
              <a:rPr lang="en-US" sz="2000" b="1" dirty="0" smtClean="0"/>
              <a:t>A</a:t>
            </a:r>
            <a:r>
              <a:rPr lang="en-US" sz="2000" dirty="0" smtClean="0"/>
              <a:t>ssessment of </a:t>
            </a:r>
            <a:r>
              <a:rPr lang="en-US" sz="2000" b="1" dirty="0" smtClean="0"/>
              <a:t>G</a:t>
            </a:r>
            <a:r>
              <a:rPr lang="en-US" sz="2000" dirty="0" smtClean="0"/>
              <a:t>lobal </a:t>
            </a:r>
            <a:r>
              <a:rPr lang="en-US" sz="2000" b="1" dirty="0" smtClean="0"/>
              <a:t>E</a:t>
            </a:r>
            <a:r>
              <a:rPr lang="en-US" sz="2000" dirty="0" smtClean="0"/>
              <a:t>arthquakes for </a:t>
            </a:r>
            <a:r>
              <a:rPr lang="en-US" sz="2000" b="1" dirty="0" smtClean="0"/>
              <a:t>R</a:t>
            </a:r>
            <a:r>
              <a:rPr lang="en-US" sz="2000" dirty="0" smtClean="0"/>
              <a:t>esponse</a:t>
            </a:r>
            <a:endParaRPr lang="en-US" sz="2000" dirty="0"/>
          </a:p>
        </p:txBody>
      </p:sp>
      <p:sp>
        <p:nvSpPr>
          <p:cNvPr id="11" name="Rectangle 10"/>
          <p:cNvSpPr/>
          <p:nvPr/>
        </p:nvSpPr>
        <p:spPr>
          <a:xfrm>
            <a:off x="3200400" y="2481560"/>
            <a:ext cx="4355872" cy="369332"/>
          </a:xfrm>
          <a:prstGeom prst="rect">
            <a:avLst/>
          </a:prstGeom>
        </p:spPr>
        <p:txBody>
          <a:bodyPr wrap="none">
            <a:spAutoFit/>
          </a:bodyPr>
          <a:lstStyle/>
          <a:p>
            <a:r>
              <a:rPr lang="en-US" dirty="0"/>
              <a:t>http://earthquake.usgs.gov/research/pager/</a:t>
            </a:r>
          </a:p>
        </p:txBody>
      </p:sp>
      <p:pic>
        <p:nvPicPr>
          <p:cNvPr id="13" name="Picture 12" descr="InaSAFE.png"/>
          <p:cNvPicPr>
            <a:picLocks noChangeAspect="1"/>
          </p:cNvPicPr>
          <p:nvPr/>
        </p:nvPicPr>
        <p:blipFill>
          <a:blip r:embed="rId3" cstate="print"/>
          <a:stretch>
            <a:fillRect/>
          </a:stretch>
        </p:blipFill>
        <p:spPr>
          <a:xfrm>
            <a:off x="1155084" y="4082051"/>
            <a:ext cx="1090969" cy="1024070"/>
          </a:xfrm>
          <a:prstGeom prst="rect">
            <a:avLst/>
          </a:prstGeom>
        </p:spPr>
      </p:pic>
      <p:sp>
        <p:nvSpPr>
          <p:cNvPr id="14" name="TextBox 13"/>
          <p:cNvSpPr txBox="1"/>
          <p:nvPr/>
        </p:nvSpPr>
        <p:spPr>
          <a:xfrm>
            <a:off x="3200400" y="4607071"/>
            <a:ext cx="3505200" cy="461665"/>
          </a:xfrm>
          <a:prstGeom prst="rect">
            <a:avLst/>
          </a:prstGeom>
          <a:noFill/>
        </p:spPr>
        <p:txBody>
          <a:bodyPr wrap="square" rtlCol="0">
            <a:spAutoFit/>
          </a:bodyPr>
          <a:lstStyle/>
          <a:p>
            <a:r>
              <a:rPr lang="en-US" sz="2400" dirty="0" smtClean="0"/>
              <a:t>inasafe.readthedocs.org</a:t>
            </a:r>
            <a:endParaRPr lang="en-CA" sz="2400" dirty="0"/>
          </a:p>
        </p:txBody>
      </p:sp>
      <p:sp>
        <p:nvSpPr>
          <p:cNvPr id="15" name="Rectangle 14"/>
          <p:cNvSpPr/>
          <p:nvPr/>
        </p:nvSpPr>
        <p:spPr>
          <a:xfrm>
            <a:off x="3200400" y="3886200"/>
            <a:ext cx="5105400" cy="707886"/>
          </a:xfrm>
          <a:prstGeom prst="rect">
            <a:avLst/>
          </a:prstGeom>
        </p:spPr>
        <p:txBody>
          <a:bodyPr wrap="square">
            <a:spAutoFit/>
          </a:bodyPr>
          <a:lstStyle/>
          <a:p>
            <a:r>
              <a:rPr lang="en-CA" sz="2000" b="1" dirty="0" err="1"/>
              <a:t>InaSAFE</a:t>
            </a:r>
            <a:r>
              <a:rPr lang="en-CA" sz="2000" dirty="0"/>
              <a:t> - </a:t>
            </a:r>
            <a:r>
              <a:rPr lang="en-US" sz="2000" b="1" dirty="0"/>
              <a:t>In</a:t>
            </a:r>
            <a:r>
              <a:rPr lang="en-US" sz="2000" dirty="0"/>
              <a:t>donesi</a:t>
            </a:r>
            <a:r>
              <a:rPr lang="en-US" sz="2000" b="1" dirty="0"/>
              <a:t>a</a:t>
            </a:r>
            <a:r>
              <a:rPr lang="en-US" sz="2000" dirty="0"/>
              <a:t> </a:t>
            </a:r>
            <a:r>
              <a:rPr lang="en-US" sz="2000" b="1" dirty="0"/>
              <a:t>S</a:t>
            </a:r>
            <a:r>
              <a:rPr lang="en-US" sz="2000" dirty="0"/>
              <a:t>cenario </a:t>
            </a:r>
            <a:r>
              <a:rPr lang="en-US" sz="2000" b="1" dirty="0"/>
              <a:t>A</a:t>
            </a:r>
            <a:r>
              <a:rPr lang="en-US" sz="2000" dirty="0"/>
              <a:t>ssessment for </a:t>
            </a:r>
            <a:r>
              <a:rPr lang="en-US" sz="2000" b="1" dirty="0"/>
              <a:t>E</a:t>
            </a:r>
            <a:r>
              <a:rPr lang="en-US" sz="2000" dirty="0"/>
              <a:t>mergences</a:t>
            </a:r>
          </a:p>
        </p:txBody>
      </p:sp>
      <p:sp>
        <p:nvSpPr>
          <p:cNvPr id="12"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Proposed Methodology </a:t>
            </a:r>
            <a:r>
              <a:rPr kumimoji="0" lang="en-US" sz="3600" b="0" i="0" u="none" strike="noStrike" kern="1200" cap="none" spc="-100" normalizeH="0" baseline="0" noProof="0" dirty="0" err="1" smtClean="0">
                <a:ln>
                  <a:noFill/>
                </a:ln>
                <a:solidFill>
                  <a:schemeClr val="tx1">
                    <a:lumMod val="85000"/>
                    <a:lumOff val="15000"/>
                  </a:schemeClr>
                </a:solidFill>
                <a:effectLst/>
                <a:uLnTx/>
                <a:uFillTx/>
                <a:latin typeface="+mj-lt"/>
                <a:ea typeface="+mj-ea"/>
                <a:cs typeface="+mj-cs"/>
              </a:rPr>
              <a:t>cont</a:t>
            </a: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spTree>
    <p:extLst>
      <p:ext uri="{BB962C8B-B14F-4D97-AF65-F5344CB8AC3E}">
        <p14:creationId xmlns:p14="http://schemas.microsoft.com/office/powerpoint/2010/main" val="199655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Data Considerations</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sp>
        <p:nvSpPr>
          <p:cNvPr id="5" name="TextBox 4"/>
          <p:cNvSpPr txBox="1"/>
          <p:nvPr/>
        </p:nvSpPr>
        <p:spPr>
          <a:xfrm>
            <a:off x="664464" y="1258669"/>
            <a:ext cx="5660136" cy="707886"/>
          </a:xfrm>
          <a:prstGeom prst="rect">
            <a:avLst/>
          </a:prstGeom>
          <a:noFill/>
        </p:spPr>
        <p:txBody>
          <a:bodyPr wrap="square" rtlCol="0">
            <a:spAutoFit/>
          </a:bodyPr>
          <a:lstStyle/>
          <a:p>
            <a:r>
              <a:rPr lang="en-US" sz="2000" b="1" dirty="0" smtClean="0"/>
              <a:t>Data Sources:</a:t>
            </a:r>
          </a:p>
          <a:p>
            <a:r>
              <a:rPr lang="en-US" sz="2000" dirty="0" smtClean="0"/>
              <a:t>Open Source	Free	</a:t>
            </a:r>
            <a:r>
              <a:rPr lang="en-US" sz="2000" i="1" dirty="0" smtClean="0"/>
              <a:t>Including</a:t>
            </a:r>
            <a:r>
              <a:rPr lang="en-US" sz="2000" dirty="0" smtClean="0"/>
              <a:t> Crowd-sourced</a:t>
            </a:r>
            <a:endParaRPr lang="en-US" sz="2000" dirty="0"/>
          </a:p>
        </p:txBody>
      </p:sp>
      <p:sp>
        <p:nvSpPr>
          <p:cNvPr id="6" name="TextBox 5"/>
          <p:cNvSpPr txBox="1"/>
          <p:nvPr/>
        </p:nvSpPr>
        <p:spPr>
          <a:xfrm>
            <a:off x="694944" y="2492514"/>
            <a:ext cx="4724400" cy="707886"/>
          </a:xfrm>
          <a:prstGeom prst="rect">
            <a:avLst/>
          </a:prstGeom>
          <a:noFill/>
        </p:spPr>
        <p:txBody>
          <a:bodyPr wrap="square" rtlCol="0">
            <a:spAutoFit/>
          </a:bodyPr>
          <a:lstStyle/>
          <a:p>
            <a:r>
              <a:rPr lang="en-US" sz="2000" b="1" dirty="0" smtClean="0"/>
              <a:t>Primary Data Concerns:</a:t>
            </a:r>
            <a:r>
              <a:rPr lang="en-US" sz="2000" dirty="0" smtClean="0"/>
              <a:t> </a:t>
            </a:r>
          </a:p>
          <a:p>
            <a:r>
              <a:rPr lang="en-US" sz="2000" dirty="0" smtClean="0"/>
              <a:t>Quality		Usability		Security</a:t>
            </a:r>
            <a:endParaRPr lang="en-US" sz="2000" dirty="0"/>
          </a:p>
        </p:txBody>
      </p:sp>
      <p:sp>
        <p:nvSpPr>
          <p:cNvPr id="7" name="TextBox 6"/>
          <p:cNvSpPr txBox="1"/>
          <p:nvPr/>
        </p:nvSpPr>
        <p:spPr>
          <a:xfrm>
            <a:off x="661416" y="3821668"/>
            <a:ext cx="4343400" cy="400110"/>
          </a:xfrm>
          <a:prstGeom prst="rect">
            <a:avLst/>
          </a:prstGeom>
          <a:noFill/>
        </p:spPr>
        <p:txBody>
          <a:bodyPr wrap="square" rtlCol="0">
            <a:spAutoFit/>
          </a:bodyPr>
          <a:lstStyle/>
          <a:p>
            <a:r>
              <a:rPr lang="en-US" sz="2000" b="1" dirty="0" smtClean="0"/>
              <a:t>Crowd-sourced proven useable:</a:t>
            </a:r>
            <a:endParaRPr lang="en-US" sz="2000" b="1"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7660" y="4267200"/>
            <a:ext cx="1800225" cy="561975"/>
          </a:xfrm>
          <a:prstGeom prst="rect">
            <a:avLst/>
          </a:prstGeom>
        </p:spPr>
      </p:pic>
      <p:sp>
        <p:nvSpPr>
          <p:cNvPr id="9" name="TextBox 8"/>
          <p:cNvSpPr txBox="1"/>
          <p:nvPr/>
        </p:nvSpPr>
        <p:spPr>
          <a:xfrm>
            <a:off x="1042416" y="4328651"/>
            <a:ext cx="3352800" cy="707886"/>
          </a:xfrm>
          <a:prstGeom prst="rect">
            <a:avLst/>
          </a:prstGeom>
          <a:noFill/>
        </p:spPr>
        <p:txBody>
          <a:bodyPr wrap="square" rtlCol="0">
            <a:spAutoFit/>
          </a:bodyPr>
          <a:lstStyle/>
          <a:p>
            <a:r>
              <a:rPr lang="en-US" sz="2000" dirty="0" smtClean="0"/>
              <a:t>Geocoding data project - proved to be 85% accurate</a:t>
            </a:r>
            <a:endParaRPr lang="en-US" sz="2000" dirty="0"/>
          </a:p>
        </p:txBody>
      </p:sp>
      <p:sp>
        <p:nvSpPr>
          <p:cNvPr id="10" name="TextBox 9"/>
          <p:cNvSpPr txBox="1"/>
          <p:nvPr/>
        </p:nvSpPr>
        <p:spPr>
          <a:xfrm>
            <a:off x="1042416" y="5650468"/>
            <a:ext cx="2996184" cy="400110"/>
          </a:xfrm>
          <a:prstGeom prst="rect">
            <a:avLst/>
          </a:prstGeom>
          <a:noFill/>
        </p:spPr>
        <p:txBody>
          <a:bodyPr wrap="square" rtlCol="0">
            <a:spAutoFit/>
          </a:bodyPr>
          <a:lstStyle/>
          <a:p>
            <a:r>
              <a:rPr lang="en-US" sz="2000" dirty="0" err="1" smtClean="0"/>
              <a:t>Ushahidi</a:t>
            </a:r>
            <a:r>
              <a:rPr lang="en-US" sz="2000" dirty="0" smtClean="0"/>
              <a:t>-Haiti Project</a:t>
            </a:r>
          </a:p>
        </p:txBody>
      </p:sp>
      <p:pic>
        <p:nvPicPr>
          <p:cNvPr id="11" name="Picture 10" descr="Ushahidi.png"/>
          <p:cNvPicPr>
            <a:picLocks noChangeAspect="1"/>
          </p:cNvPicPr>
          <p:nvPr/>
        </p:nvPicPr>
        <p:blipFill>
          <a:blip r:embed="rId4" cstate="print"/>
          <a:stretch>
            <a:fillRect/>
          </a:stretch>
        </p:blipFill>
        <p:spPr>
          <a:xfrm>
            <a:off x="4868775" y="5410201"/>
            <a:ext cx="1801011" cy="533400"/>
          </a:xfrm>
          <a:prstGeom prst="rect">
            <a:avLst/>
          </a:prstGeom>
        </p:spPr>
      </p:pic>
      <p:sp>
        <p:nvSpPr>
          <p:cNvPr id="12" name="TextBox 11"/>
          <p:cNvSpPr txBox="1"/>
          <p:nvPr/>
        </p:nvSpPr>
        <p:spPr>
          <a:xfrm>
            <a:off x="4727448" y="5924490"/>
            <a:ext cx="2209800" cy="400110"/>
          </a:xfrm>
          <a:prstGeom prst="rect">
            <a:avLst/>
          </a:prstGeom>
          <a:noFill/>
        </p:spPr>
        <p:txBody>
          <a:bodyPr wrap="square" rtlCol="0">
            <a:spAutoFit/>
          </a:bodyPr>
          <a:lstStyle/>
          <a:p>
            <a:r>
              <a:rPr lang="en-US" sz="2000" dirty="0" smtClean="0"/>
              <a:t>www.ushahidi.com</a:t>
            </a:r>
            <a:endParaRPr lang="en-CA" sz="2000" dirty="0"/>
          </a:p>
        </p:txBody>
      </p:sp>
      <p:sp>
        <p:nvSpPr>
          <p:cNvPr id="13" name="TextBox 12"/>
          <p:cNvSpPr txBox="1"/>
          <p:nvPr/>
        </p:nvSpPr>
        <p:spPr>
          <a:xfrm>
            <a:off x="4894421" y="4800600"/>
            <a:ext cx="1806702" cy="400110"/>
          </a:xfrm>
          <a:prstGeom prst="rect">
            <a:avLst/>
          </a:prstGeom>
          <a:noFill/>
        </p:spPr>
        <p:txBody>
          <a:bodyPr wrap="square" rtlCol="0">
            <a:spAutoFit/>
          </a:bodyPr>
          <a:lstStyle/>
          <a:p>
            <a:r>
              <a:rPr lang="en-US" sz="2000" dirty="0" smtClean="0"/>
              <a:t>www.usaid.gov</a:t>
            </a:r>
            <a:endParaRPr lang="en-CA" sz="2000" dirty="0"/>
          </a:p>
        </p:txBody>
      </p:sp>
    </p:spTree>
    <p:extLst>
      <p:ext uri="{BB962C8B-B14F-4D97-AF65-F5344CB8AC3E}">
        <p14:creationId xmlns:p14="http://schemas.microsoft.com/office/powerpoint/2010/main" val="241336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Data</a:t>
            </a:r>
            <a:r>
              <a:rPr kumimoji="0" lang="en-US" sz="3600" b="0" i="0" u="none" strike="noStrike" kern="1200" cap="none" spc="-100" normalizeH="0" baseline="0" noProof="0" dirty="0" smtClean="0">
                <a:ln>
                  <a:noFill/>
                </a:ln>
                <a:solidFill>
                  <a:schemeClr val="tx2"/>
                </a:solidFill>
                <a:effectLst/>
                <a:uLnTx/>
                <a:uFillTx/>
                <a:latin typeface="+mj-lt"/>
                <a:ea typeface="+mj-ea"/>
                <a:cs typeface="+mj-cs"/>
              </a:rPr>
              <a:t> </a:t>
            </a: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Considerations</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sp>
        <p:nvSpPr>
          <p:cNvPr id="5" name="TextBox 4"/>
          <p:cNvSpPr txBox="1"/>
          <p:nvPr/>
        </p:nvSpPr>
        <p:spPr>
          <a:xfrm>
            <a:off x="381000" y="1296412"/>
            <a:ext cx="7162800" cy="3046988"/>
          </a:xfrm>
          <a:prstGeom prst="rect">
            <a:avLst/>
          </a:prstGeom>
          <a:noFill/>
        </p:spPr>
        <p:txBody>
          <a:bodyPr wrap="square" rtlCol="0">
            <a:spAutoFit/>
          </a:bodyPr>
          <a:lstStyle/>
          <a:p>
            <a:r>
              <a:rPr lang="en-CA" sz="2400" dirty="0" smtClean="0"/>
              <a:t>Common datasets  include:</a:t>
            </a:r>
          </a:p>
          <a:p>
            <a:pPr marL="800100" lvl="1" indent="-342900">
              <a:buFont typeface="Arial" pitchFamily="34" charset="0"/>
              <a:buChar char="•"/>
            </a:pPr>
            <a:r>
              <a:rPr lang="en-US" sz="2400" dirty="0" smtClean="0"/>
              <a:t>Administrative boundaries and populated places</a:t>
            </a:r>
          </a:p>
          <a:p>
            <a:pPr marL="800100" lvl="1" indent="-342900">
              <a:buFont typeface="Arial" pitchFamily="34" charset="0"/>
              <a:buChar char="•"/>
            </a:pPr>
            <a:r>
              <a:rPr lang="en-US" sz="2400" dirty="0" smtClean="0"/>
              <a:t>Hydrography</a:t>
            </a:r>
          </a:p>
          <a:p>
            <a:pPr marL="800100" lvl="1" indent="-342900">
              <a:buFont typeface="Arial" pitchFamily="34" charset="0"/>
              <a:buChar char="•"/>
            </a:pPr>
            <a:r>
              <a:rPr lang="en-US" sz="2400" dirty="0" smtClean="0"/>
              <a:t>Topography</a:t>
            </a:r>
          </a:p>
          <a:p>
            <a:pPr marL="800100" lvl="1" indent="-342900">
              <a:buFont typeface="Arial" pitchFamily="34" charset="0"/>
              <a:buChar char="•"/>
            </a:pPr>
            <a:r>
              <a:rPr lang="en-US" sz="2400" dirty="0" smtClean="0"/>
              <a:t>Land cover and land use</a:t>
            </a:r>
          </a:p>
          <a:p>
            <a:pPr marL="800100" lvl="1" indent="-342900">
              <a:buFont typeface="Arial" pitchFamily="34" charset="0"/>
              <a:buChar char="•"/>
            </a:pPr>
            <a:r>
              <a:rPr lang="en-US" sz="2400" dirty="0" smtClean="0"/>
              <a:t>Utilities</a:t>
            </a:r>
          </a:p>
          <a:p>
            <a:pPr marL="800100" lvl="1" indent="-342900">
              <a:buFont typeface="Arial" pitchFamily="34" charset="0"/>
              <a:buChar char="•"/>
            </a:pPr>
            <a:r>
              <a:rPr lang="en-US" sz="2400" dirty="0" smtClean="0"/>
              <a:t>Critical infrastructure</a:t>
            </a:r>
          </a:p>
          <a:p>
            <a:pPr marL="800100" lvl="1" indent="-342900">
              <a:buFont typeface="Arial" pitchFamily="34" charset="0"/>
              <a:buChar char="•"/>
            </a:pPr>
            <a:r>
              <a:rPr lang="en-US" sz="2400" dirty="0" smtClean="0"/>
              <a:t>Demographic data</a:t>
            </a:r>
            <a:endParaRPr lang="en-CA" sz="2400" dirty="0"/>
          </a:p>
        </p:txBody>
      </p:sp>
      <p:sp>
        <p:nvSpPr>
          <p:cNvPr id="7" name="TextBox 6"/>
          <p:cNvSpPr txBox="1"/>
          <p:nvPr/>
        </p:nvSpPr>
        <p:spPr>
          <a:xfrm>
            <a:off x="381000" y="4678740"/>
            <a:ext cx="7162800" cy="1938992"/>
          </a:xfrm>
          <a:prstGeom prst="rect">
            <a:avLst/>
          </a:prstGeom>
          <a:noFill/>
        </p:spPr>
        <p:txBody>
          <a:bodyPr wrap="square" rtlCol="0">
            <a:spAutoFit/>
          </a:bodyPr>
          <a:lstStyle/>
          <a:p>
            <a:r>
              <a:rPr lang="en-CA" sz="2400" dirty="0" smtClean="0"/>
              <a:t>Disaster specific datasets for earthquake</a:t>
            </a:r>
            <a:r>
              <a:rPr lang="en-CA" sz="2400" dirty="0"/>
              <a:t>s</a:t>
            </a:r>
            <a:r>
              <a:rPr lang="en-CA" sz="2400" dirty="0" smtClean="0"/>
              <a:t>:</a:t>
            </a:r>
          </a:p>
          <a:p>
            <a:pPr marL="800100" lvl="1" indent="-342900">
              <a:buFont typeface="Arial" pitchFamily="34" charset="0"/>
              <a:buChar char="•"/>
            </a:pPr>
            <a:r>
              <a:rPr lang="en-CA" sz="2400" dirty="0" smtClean="0"/>
              <a:t>Fault lines</a:t>
            </a:r>
          </a:p>
          <a:p>
            <a:pPr marL="800100" lvl="1" indent="-342900">
              <a:buFont typeface="Arial" pitchFamily="34" charset="0"/>
              <a:buChar char="•"/>
            </a:pPr>
            <a:r>
              <a:rPr lang="en-CA" sz="2400" dirty="0" smtClean="0"/>
              <a:t>Historical </a:t>
            </a:r>
            <a:r>
              <a:rPr lang="en-CA" sz="2400" dirty="0"/>
              <a:t>seismic activity</a:t>
            </a:r>
          </a:p>
          <a:p>
            <a:pPr marL="800100" lvl="1" indent="-342900">
              <a:buFont typeface="Arial" pitchFamily="34" charset="0"/>
              <a:buChar char="•"/>
            </a:pPr>
            <a:r>
              <a:rPr lang="en-CA" sz="2400" dirty="0" smtClean="0"/>
              <a:t>Soil classification</a:t>
            </a:r>
          </a:p>
          <a:p>
            <a:r>
              <a:rPr lang="en-US" sz="2400" dirty="0" smtClean="0"/>
              <a:t>	</a:t>
            </a:r>
            <a:endParaRPr lang="en-CA" sz="2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296412"/>
            <a:ext cx="7162800" cy="3416320"/>
          </a:xfrm>
          <a:prstGeom prst="rect">
            <a:avLst/>
          </a:prstGeom>
          <a:noFill/>
        </p:spPr>
        <p:txBody>
          <a:bodyPr wrap="square" rtlCol="0">
            <a:spAutoFit/>
          </a:bodyPr>
          <a:lstStyle/>
          <a:p>
            <a:r>
              <a:rPr lang="en-CA" sz="2400" dirty="0" smtClean="0"/>
              <a:t>Issues with data from various sources:</a:t>
            </a:r>
          </a:p>
          <a:p>
            <a:r>
              <a:rPr lang="en-US" sz="2400" dirty="0" smtClean="0"/>
              <a:t>	Access</a:t>
            </a:r>
          </a:p>
          <a:p>
            <a:r>
              <a:rPr lang="en-US" sz="2400" dirty="0" smtClean="0"/>
              <a:t>	Interoperability</a:t>
            </a:r>
          </a:p>
          <a:p>
            <a:r>
              <a:rPr lang="en-US" sz="2400" dirty="0" smtClean="0"/>
              <a:t>	Scale</a:t>
            </a:r>
          </a:p>
          <a:p>
            <a:r>
              <a:rPr lang="en-US" sz="2400" dirty="0" smtClean="0"/>
              <a:t>	Accuracy</a:t>
            </a:r>
          </a:p>
          <a:p>
            <a:r>
              <a:rPr lang="en-US" sz="2400" dirty="0" smtClean="0"/>
              <a:t>	Currency</a:t>
            </a:r>
          </a:p>
          <a:p>
            <a:r>
              <a:rPr lang="en-US" sz="2400" dirty="0" smtClean="0"/>
              <a:t>	Coordinate system</a:t>
            </a:r>
          </a:p>
          <a:p>
            <a:r>
              <a:rPr lang="en-US" sz="2400" dirty="0" smtClean="0"/>
              <a:t>	Redundancy</a:t>
            </a:r>
          </a:p>
          <a:p>
            <a:endParaRPr lang="en-US" sz="2400" dirty="0" smtClean="0"/>
          </a:p>
        </p:txBody>
      </p:sp>
      <p:sp>
        <p:nvSpPr>
          <p:cNvPr id="2" name="TextBox 1"/>
          <p:cNvSpPr txBox="1"/>
          <p:nvPr/>
        </p:nvSpPr>
        <p:spPr>
          <a:xfrm>
            <a:off x="381000" y="4958080"/>
            <a:ext cx="6019800" cy="830997"/>
          </a:xfrm>
          <a:prstGeom prst="rect">
            <a:avLst/>
          </a:prstGeom>
          <a:noFill/>
        </p:spPr>
        <p:txBody>
          <a:bodyPr wrap="square" rtlCol="0">
            <a:spAutoFit/>
          </a:bodyPr>
          <a:lstStyle/>
          <a:p>
            <a:r>
              <a:rPr lang="en-US" sz="2400" dirty="0" smtClean="0"/>
              <a:t>Issues with data from developing countries</a:t>
            </a:r>
          </a:p>
          <a:p>
            <a:r>
              <a:rPr lang="en-US" sz="2400" dirty="0" smtClean="0"/>
              <a:t>	Slow/intermittent Internet connection</a:t>
            </a:r>
            <a:endParaRPr lang="en-US" sz="2400" dirty="0"/>
          </a:p>
        </p:txBody>
      </p:sp>
      <p:sp>
        <p:nvSpPr>
          <p:cNvPr id="6"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Data</a:t>
            </a:r>
            <a:r>
              <a:rPr kumimoji="0" lang="en-US" sz="3600" b="0" i="0" u="none" strike="noStrike" kern="1200" cap="none" spc="-100" normalizeH="0" baseline="0" noProof="0" dirty="0" smtClean="0">
                <a:ln>
                  <a:noFill/>
                </a:ln>
                <a:solidFill>
                  <a:schemeClr val="tx2"/>
                </a:solidFill>
                <a:effectLst/>
                <a:uLnTx/>
                <a:uFillTx/>
                <a:latin typeface="+mj-lt"/>
                <a:ea typeface="+mj-ea"/>
                <a:cs typeface="+mj-cs"/>
              </a:rPr>
              <a:t> </a:t>
            </a: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Considerations</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400" y="533400"/>
            <a:ext cx="2286000" cy="9144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Data</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Acquisition</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462002625"/>
              </p:ext>
            </p:extLst>
          </p:nvPr>
        </p:nvGraphicFramePr>
        <p:xfrm>
          <a:off x="2438403" y="152400"/>
          <a:ext cx="5791197" cy="6659880"/>
        </p:xfrm>
        <a:graphic>
          <a:graphicData uri="http://schemas.openxmlformats.org/drawingml/2006/table">
            <a:tbl>
              <a:tblPr firstRow="1" firstCol="1" bandRow="1">
                <a:tableStyleId>{073A0DAA-6AF3-43AB-8588-CEC1D06C72B9}</a:tableStyleId>
              </a:tblPr>
              <a:tblGrid>
                <a:gridCol w="1930399"/>
                <a:gridCol w="1930399"/>
                <a:gridCol w="1930399"/>
              </a:tblGrid>
              <a:tr h="143649">
                <a:tc>
                  <a:txBody>
                    <a:bodyPr/>
                    <a:lstStyle/>
                    <a:p>
                      <a:pPr marL="0" marR="0">
                        <a:lnSpc>
                          <a:spcPct val="115000"/>
                        </a:lnSpc>
                        <a:spcBef>
                          <a:spcPts val="0"/>
                        </a:spcBef>
                        <a:spcAft>
                          <a:spcPts val="0"/>
                        </a:spcAft>
                      </a:pPr>
                      <a:r>
                        <a:rPr lang="en-US" sz="950" dirty="0" smtClean="0">
                          <a:effectLst/>
                        </a:rPr>
                        <a:t>DATASETS</a:t>
                      </a:r>
                      <a:endParaRPr lang="en-US" sz="950" dirty="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a:effectLst/>
                        </a:rPr>
                        <a:t>FEATURE TYPE</a:t>
                      </a:r>
                      <a:endParaRPr lang="en-US" sz="95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dirty="0">
                          <a:effectLst/>
                        </a:rPr>
                        <a:t>POTENTIAL SOURCE(S)</a:t>
                      </a:r>
                      <a:endParaRPr lang="en-US" sz="950" dirty="0">
                        <a:effectLst/>
                        <a:latin typeface="Calibri"/>
                        <a:ea typeface="Times New Roman"/>
                        <a:cs typeface="Times New Roman"/>
                      </a:endParaRPr>
                    </a:p>
                  </a:txBody>
                  <a:tcPr marL="46962" marR="46962" marT="0" marB="0">
                    <a:solidFill>
                      <a:schemeClr val="tx1">
                        <a:lumMod val="65000"/>
                        <a:lumOff val="35000"/>
                      </a:schemeClr>
                    </a:solidFill>
                  </a:tcPr>
                </a:tc>
              </a:tr>
              <a:tr h="578779">
                <a:tc>
                  <a:txBody>
                    <a:bodyPr/>
                    <a:lstStyle/>
                    <a:p>
                      <a:pPr marL="0" marR="0">
                        <a:lnSpc>
                          <a:spcPct val="115000"/>
                        </a:lnSpc>
                        <a:spcBef>
                          <a:spcPts val="0"/>
                        </a:spcBef>
                        <a:spcAft>
                          <a:spcPts val="0"/>
                        </a:spcAft>
                      </a:pPr>
                      <a:r>
                        <a:rPr lang="en-US" sz="950" dirty="0">
                          <a:effectLst/>
                        </a:rPr>
                        <a:t>Administrative Boundaries</a:t>
                      </a:r>
                      <a:endParaRPr lang="en-US" sz="950" dirty="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dirty="0">
                          <a:effectLst/>
                        </a:rPr>
                        <a:t>Admin level 1</a:t>
                      </a:r>
                    </a:p>
                    <a:p>
                      <a:pPr marL="0" marR="0">
                        <a:lnSpc>
                          <a:spcPct val="115000"/>
                        </a:lnSpc>
                        <a:spcBef>
                          <a:spcPts val="0"/>
                        </a:spcBef>
                        <a:spcAft>
                          <a:spcPts val="0"/>
                        </a:spcAft>
                      </a:pPr>
                      <a:r>
                        <a:rPr lang="en-US" sz="950" dirty="0">
                          <a:effectLst/>
                        </a:rPr>
                        <a:t>Admin level 2</a:t>
                      </a:r>
                    </a:p>
                    <a:p>
                      <a:pPr marL="0" marR="0">
                        <a:lnSpc>
                          <a:spcPct val="115000"/>
                        </a:lnSpc>
                        <a:spcBef>
                          <a:spcPts val="0"/>
                        </a:spcBef>
                        <a:spcAft>
                          <a:spcPts val="0"/>
                        </a:spcAft>
                      </a:pPr>
                      <a:r>
                        <a:rPr lang="en-US" sz="950" dirty="0">
                          <a:effectLst/>
                        </a:rPr>
                        <a:t>Admin level 3</a:t>
                      </a:r>
                    </a:p>
                    <a:p>
                      <a:pPr marL="0" marR="0">
                        <a:lnSpc>
                          <a:spcPct val="115000"/>
                        </a:lnSpc>
                        <a:spcBef>
                          <a:spcPts val="0"/>
                        </a:spcBef>
                        <a:spcAft>
                          <a:spcPts val="0"/>
                        </a:spcAft>
                      </a:pPr>
                      <a:r>
                        <a:rPr lang="en-US" sz="950" dirty="0">
                          <a:effectLst/>
                        </a:rPr>
                        <a:t>Populated place</a:t>
                      </a:r>
                      <a:endParaRPr lang="en-US" sz="950" dirty="0">
                        <a:effectLst/>
                        <a:latin typeface="Calibri"/>
                        <a:ea typeface="Times New Roman"/>
                        <a:cs typeface="Times New Roman"/>
                      </a:endParaRPr>
                    </a:p>
                  </a:txBody>
                  <a:tcPr marL="46962" marR="46962" marT="0" marB="0"/>
                </a:tc>
                <a:tc>
                  <a:txBody>
                    <a:bodyPr/>
                    <a:lstStyle/>
                    <a:p>
                      <a:pPr marL="0" marR="0">
                        <a:lnSpc>
                          <a:spcPct val="115000"/>
                        </a:lnSpc>
                        <a:spcBef>
                          <a:spcPts val="0"/>
                        </a:spcBef>
                        <a:spcAft>
                          <a:spcPts val="0"/>
                        </a:spcAft>
                      </a:pPr>
                      <a:r>
                        <a:rPr lang="en-US" sz="950" dirty="0">
                          <a:effectLst/>
                        </a:rPr>
                        <a:t>OSM</a:t>
                      </a:r>
                    </a:p>
                    <a:p>
                      <a:pPr marL="0" marR="0">
                        <a:lnSpc>
                          <a:spcPct val="115000"/>
                        </a:lnSpc>
                        <a:spcBef>
                          <a:spcPts val="0"/>
                        </a:spcBef>
                        <a:spcAft>
                          <a:spcPts val="0"/>
                        </a:spcAft>
                      </a:pPr>
                      <a:r>
                        <a:rPr lang="en-US" sz="950" dirty="0">
                          <a:effectLst/>
                        </a:rPr>
                        <a:t>SEDAC</a:t>
                      </a:r>
                    </a:p>
                    <a:p>
                      <a:pPr marL="0" marR="0">
                        <a:lnSpc>
                          <a:spcPct val="115000"/>
                        </a:lnSpc>
                        <a:spcBef>
                          <a:spcPts val="0"/>
                        </a:spcBef>
                        <a:spcAft>
                          <a:spcPts val="0"/>
                        </a:spcAft>
                      </a:pPr>
                      <a:r>
                        <a:rPr lang="en-US" sz="950" dirty="0" err="1">
                          <a:effectLst/>
                        </a:rPr>
                        <a:t>GeoNetwork</a:t>
                      </a:r>
                      <a:r>
                        <a:rPr lang="en-US" sz="950" dirty="0">
                          <a:effectLst/>
                        </a:rPr>
                        <a:t> (FAO)</a:t>
                      </a:r>
                    </a:p>
                    <a:p>
                      <a:pPr marL="0" marR="0">
                        <a:lnSpc>
                          <a:spcPct val="115000"/>
                        </a:lnSpc>
                        <a:spcBef>
                          <a:spcPts val="0"/>
                        </a:spcBef>
                        <a:spcAft>
                          <a:spcPts val="0"/>
                        </a:spcAft>
                      </a:pPr>
                      <a:r>
                        <a:rPr lang="en-US" sz="950" dirty="0" err="1">
                          <a:effectLst/>
                        </a:rPr>
                        <a:t>GISTPortal</a:t>
                      </a:r>
                      <a:endParaRPr lang="en-US" sz="950" dirty="0">
                        <a:effectLst/>
                        <a:latin typeface="Calibri"/>
                        <a:ea typeface="Times New Roman"/>
                        <a:cs typeface="Times New Roman"/>
                      </a:endParaRPr>
                    </a:p>
                  </a:txBody>
                  <a:tcPr marL="46962" marR="46962" marT="0" marB="0"/>
                </a:tc>
              </a:tr>
              <a:tr h="725619">
                <a:tc>
                  <a:txBody>
                    <a:bodyPr/>
                    <a:lstStyle/>
                    <a:p>
                      <a:pPr marL="0" marR="0">
                        <a:lnSpc>
                          <a:spcPct val="115000"/>
                        </a:lnSpc>
                        <a:spcBef>
                          <a:spcPts val="0"/>
                        </a:spcBef>
                        <a:spcAft>
                          <a:spcPts val="0"/>
                        </a:spcAft>
                      </a:pPr>
                      <a:r>
                        <a:rPr lang="en-US" sz="950" dirty="0">
                          <a:effectLst/>
                        </a:rPr>
                        <a:t>Transportation</a:t>
                      </a:r>
                      <a:endParaRPr lang="en-US" sz="950" dirty="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dirty="0">
                          <a:effectLst/>
                        </a:rPr>
                        <a:t>Roads</a:t>
                      </a:r>
                    </a:p>
                    <a:p>
                      <a:pPr marL="0" marR="0">
                        <a:lnSpc>
                          <a:spcPct val="115000"/>
                        </a:lnSpc>
                        <a:spcBef>
                          <a:spcPts val="0"/>
                        </a:spcBef>
                        <a:spcAft>
                          <a:spcPts val="0"/>
                        </a:spcAft>
                      </a:pPr>
                      <a:r>
                        <a:rPr lang="en-US" sz="950" dirty="0">
                          <a:effectLst/>
                        </a:rPr>
                        <a:t>Airports</a:t>
                      </a:r>
                    </a:p>
                    <a:p>
                      <a:pPr marL="0" marR="0">
                        <a:lnSpc>
                          <a:spcPct val="115000"/>
                        </a:lnSpc>
                        <a:spcBef>
                          <a:spcPts val="0"/>
                        </a:spcBef>
                        <a:spcAft>
                          <a:spcPts val="0"/>
                        </a:spcAft>
                      </a:pPr>
                      <a:r>
                        <a:rPr lang="en-US" sz="950" dirty="0">
                          <a:effectLst/>
                        </a:rPr>
                        <a:t>Railroads</a:t>
                      </a:r>
                    </a:p>
                    <a:p>
                      <a:pPr marL="0" marR="0">
                        <a:lnSpc>
                          <a:spcPct val="115000"/>
                        </a:lnSpc>
                        <a:spcBef>
                          <a:spcPts val="0"/>
                        </a:spcBef>
                        <a:spcAft>
                          <a:spcPts val="0"/>
                        </a:spcAft>
                      </a:pPr>
                      <a:r>
                        <a:rPr lang="en-US" sz="950" dirty="0">
                          <a:effectLst/>
                        </a:rPr>
                        <a:t>Sea Ports</a:t>
                      </a:r>
                    </a:p>
                    <a:p>
                      <a:pPr marL="0" marR="0">
                        <a:lnSpc>
                          <a:spcPct val="115000"/>
                        </a:lnSpc>
                        <a:spcBef>
                          <a:spcPts val="0"/>
                        </a:spcBef>
                        <a:spcAft>
                          <a:spcPts val="0"/>
                        </a:spcAft>
                      </a:pPr>
                      <a:r>
                        <a:rPr lang="en-US" sz="950" dirty="0">
                          <a:effectLst/>
                        </a:rPr>
                        <a:t>Bridges</a:t>
                      </a:r>
                      <a:endParaRPr lang="en-US" sz="950" dirty="0">
                        <a:effectLst/>
                        <a:latin typeface="Calibri"/>
                        <a:ea typeface="Times New Roman"/>
                        <a:cs typeface="Times New Roman"/>
                      </a:endParaRPr>
                    </a:p>
                  </a:txBody>
                  <a:tcPr marL="46962" marR="46962" marT="0" marB="0"/>
                </a:tc>
                <a:tc>
                  <a:txBody>
                    <a:bodyPr/>
                    <a:lstStyle/>
                    <a:p>
                      <a:pPr marL="0" marR="0">
                        <a:lnSpc>
                          <a:spcPct val="115000"/>
                        </a:lnSpc>
                        <a:spcBef>
                          <a:spcPts val="0"/>
                        </a:spcBef>
                        <a:spcAft>
                          <a:spcPts val="0"/>
                        </a:spcAft>
                      </a:pPr>
                      <a:r>
                        <a:rPr lang="en-US" sz="950">
                          <a:effectLst/>
                        </a:rPr>
                        <a:t>OSM</a:t>
                      </a:r>
                    </a:p>
                    <a:p>
                      <a:pPr marL="0" marR="0">
                        <a:lnSpc>
                          <a:spcPct val="115000"/>
                        </a:lnSpc>
                        <a:spcBef>
                          <a:spcPts val="0"/>
                        </a:spcBef>
                        <a:spcAft>
                          <a:spcPts val="0"/>
                        </a:spcAft>
                      </a:pPr>
                      <a:r>
                        <a:rPr lang="en-US" sz="950">
                          <a:effectLst/>
                        </a:rPr>
                        <a:t>GeoNetwork (FAO)</a:t>
                      </a:r>
                    </a:p>
                    <a:p>
                      <a:pPr marL="0" marR="0">
                        <a:lnSpc>
                          <a:spcPct val="115000"/>
                        </a:lnSpc>
                        <a:spcBef>
                          <a:spcPts val="0"/>
                        </a:spcBef>
                        <a:spcAft>
                          <a:spcPts val="0"/>
                        </a:spcAft>
                      </a:pPr>
                      <a:r>
                        <a:rPr lang="en-US" sz="950">
                          <a:effectLst/>
                        </a:rPr>
                        <a:t>GISTPortal</a:t>
                      </a:r>
                      <a:endParaRPr lang="en-US" sz="950">
                        <a:effectLst/>
                        <a:latin typeface="Calibri"/>
                        <a:ea typeface="Times New Roman"/>
                        <a:cs typeface="Times New Roman"/>
                      </a:endParaRPr>
                    </a:p>
                  </a:txBody>
                  <a:tcPr marL="46962" marR="46962" marT="0" marB="0"/>
                </a:tc>
              </a:tr>
              <a:tr h="1019303">
                <a:tc>
                  <a:txBody>
                    <a:bodyPr/>
                    <a:lstStyle/>
                    <a:p>
                      <a:pPr marL="0" marR="0">
                        <a:lnSpc>
                          <a:spcPct val="115000"/>
                        </a:lnSpc>
                        <a:spcBef>
                          <a:spcPts val="0"/>
                        </a:spcBef>
                        <a:spcAft>
                          <a:spcPts val="0"/>
                        </a:spcAft>
                      </a:pPr>
                      <a:r>
                        <a:rPr lang="en-US" sz="950">
                          <a:effectLst/>
                        </a:rPr>
                        <a:t>Hydrography</a:t>
                      </a:r>
                      <a:endParaRPr lang="en-US" sz="95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dirty="0">
                          <a:effectLst/>
                        </a:rPr>
                        <a:t>Rivers</a:t>
                      </a:r>
                    </a:p>
                    <a:p>
                      <a:pPr marL="0" marR="0">
                        <a:lnSpc>
                          <a:spcPct val="115000"/>
                        </a:lnSpc>
                        <a:spcBef>
                          <a:spcPts val="0"/>
                        </a:spcBef>
                        <a:spcAft>
                          <a:spcPts val="0"/>
                        </a:spcAft>
                      </a:pPr>
                      <a:r>
                        <a:rPr lang="en-US" sz="950" dirty="0">
                          <a:effectLst/>
                        </a:rPr>
                        <a:t>Coastline</a:t>
                      </a:r>
                    </a:p>
                    <a:p>
                      <a:pPr marL="0" marR="0">
                        <a:lnSpc>
                          <a:spcPct val="115000"/>
                        </a:lnSpc>
                        <a:spcBef>
                          <a:spcPts val="0"/>
                        </a:spcBef>
                        <a:spcAft>
                          <a:spcPts val="0"/>
                        </a:spcAft>
                      </a:pPr>
                      <a:r>
                        <a:rPr lang="en-US" sz="950" dirty="0">
                          <a:effectLst/>
                        </a:rPr>
                        <a:t>Reservoirs</a:t>
                      </a:r>
                    </a:p>
                    <a:p>
                      <a:pPr marL="0" marR="0">
                        <a:lnSpc>
                          <a:spcPct val="115000"/>
                        </a:lnSpc>
                        <a:spcBef>
                          <a:spcPts val="0"/>
                        </a:spcBef>
                        <a:spcAft>
                          <a:spcPts val="0"/>
                        </a:spcAft>
                      </a:pPr>
                      <a:r>
                        <a:rPr lang="en-US" sz="950" dirty="0">
                          <a:effectLst/>
                        </a:rPr>
                        <a:t>Floodplains</a:t>
                      </a:r>
                    </a:p>
                    <a:p>
                      <a:pPr marL="0" marR="0">
                        <a:lnSpc>
                          <a:spcPct val="115000"/>
                        </a:lnSpc>
                        <a:spcBef>
                          <a:spcPts val="0"/>
                        </a:spcBef>
                        <a:spcAft>
                          <a:spcPts val="0"/>
                        </a:spcAft>
                      </a:pPr>
                      <a:r>
                        <a:rPr lang="en-US" sz="950" dirty="0">
                          <a:effectLst/>
                        </a:rPr>
                        <a:t>Lakes</a:t>
                      </a:r>
                    </a:p>
                    <a:p>
                      <a:pPr marL="0" marR="0">
                        <a:lnSpc>
                          <a:spcPct val="115000"/>
                        </a:lnSpc>
                        <a:spcBef>
                          <a:spcPts val="0"/>
                        </a:spcBef>
                        <a:spcAft>
                          <a:spcPts val="0"/>
                        </a:spcAft>
                      </a:pPr>
                      <a:r>
                        <a:rPr lang="en-US" sz="950" dirty="0">
                          <a:effectLst/>
                        </a:rPr>
                        <a:t>Dams</a:t>
                      </a:r>
                    </a:p>
                    <a:p>
                      <a:pPr marL="0" marR="0">
                        <a:lnSpc>
                          <a:spcPct val="115000"/>
                        </a:lnSpc>
                        <a:spcBef>
                          <a:spcPts val="0"/>
                        </a:spcBef>
                        <a:spcAft>
                          <a:spcPts val="0"/>
                        </a:spcAft>
                      </a:pPr>
                      <a:r>
                        <a:rPr lang="en-US" sz="950" dirty="0">
                          <a:effectLst/>
                        </a:rPr>
                        <a:t>Canals</a:t>
                      </a:r>
                      <a:endParaRPr lang="en-US" sz="950" dirty="0">
                        <a:effectLst/>
                        <a:latin typeface="Calibri"/>
                        <a:ea typeface="Times New Roman"/>
                        <a:cs typeface="Times New Roman"/>
                      </a:endParaRPr>
                    </a:p>
                  </a:txBody>
                  <a:tcPr marL="46962" marR="46962" marT="0" marB="0"/>
                </a:tc>
                <a:tc>
                  <a:txBody>
                    <a:bodyPr/>
                    <a:lstStyle/>
                    <a:p>
                      <a:pPr marL="0" marR="0">
                        <a:lnSpc>
                          <a:spcPct val="115000"/>
                        </a:lnSpc>
                        <a:spcBef>
                          <a:spcPts val="0"/>
                        </a:spcBef>
                        <a:spcAft>
                          <a:spcPts val="0"/>
                        </a:spcAft>
                      </a:pPr>
                      <a:r>
                        <a:rPr lang="en-US" sz="950">
                          <a:effectLst/>
                        </a:rPr>
                        <a:t>OSM</a:t>
                      </a:r>
                    </a:p>
                    <a:p>
                      <a:pPr marL="0" marR="0">
                        <a:lnSpc>
                          <a:spcPct val="115000"/>
                        </a:lnSpc>
                        <a:spcBef>
                          <a:spcPts val="0"/>
                        </a:spcBef>
                        <a:spcAft>
                          <a:spcPts val="0"/>
                        </a:spcAft>
                      </a:pPr>
                      <a:r>
                        <a:rPr lang="en-US" sz="950">
                          <a:effectLst/>
                        </a:rPr>
                        <a:t>SEDAC</a:t>
                      </a:r>
                    </a:p>
                    <a:p>
                      <a:pPr marL="0" marR="0">
                        <a:lnSpc>
                          <a:spcPct val="115000"/>
                        </a:lnSpc>
                        <a:spcBef>
                          <a:spcPts val="0"/>
                        </a:spcBef>
                        <a:spcAft>
                          <a:spcPts val="0"/>
                        </a:spcAft>
                      </a:pPr>
                      <a:r>
                        <a:rPr lang="en-US" sz="950">
                          <a:effectLst/>
                        </a:rPr>
                        <a:t>GeoNetwork (FAO)</a:t>
                      </a:r>
                    </a:p>
                    <a:p>
                      <a:pPr marL="0" marR="0">
                        <a:lnSpc>
                          <a:spcPct val="115000"/>
                        </a:lnSpc>
                        <a:spcBef>
                          <a:spcPts val="0"/>
                        </a:spcBef>
                        <a:spcAft>
                          <a:spcPts val="0"/>
                        </a:spcAft>
                      </a:pPr>
                      <a:r>
                        <a:rPr lang="en-US" sz="950">
                          <a:effectLst/>
                        </a:rPr>
                        <a:t>UNEP</a:t>
                      </a:r>
                    </a:p>
                    <a:p>
                      <a:pPr marL="0" marR="0">
                        <a:lnSpc>
                          <a:spcPct val="115000"/>
                        </a:lnSpc>
                        <a:spcBef>
                          <a:spcPts val="0"/>
                        </a:spcBef>
                        <a:spcAft>
                          <a:spcPts val="0"/>
                        </a:spcAft>
                      </a:pPr>
                      <a:r>
                        <a:rPr lang="en-US" sz="950">
                          <a:effectLst/>
                        </a:rPr>
                        <a:t> </a:t>
                      </a:r>
                      <a:endParaRPr lang="en-US" sz="950">
                        <a:effectLst/>
                        <a:latin typeface="Calibri"/>
                        <a:ea typeface="Times New Roman"/>
                        <a:cs typeface="Times New Roman"/>
                      </a:endParaRPr>
                    </a:p>
                  </a:txBody>
                  <a:tcPr marL="46962" marR="46962" marT="0" marB="0"/>
                </a:tc>
              </a:tr>
              <a:tr h="431937">
                <a:tc>
                  <a:txBody>
                    <a:bodyPr/>
                    <a:lstStyle/>
                    <a:p>
                      <a:pPr marL="0" marR="0">
                        <a:lnSpc>
                          <a:spcPct val="115000"/>
                        </a:lnSpc>
                        <a:spcBef>
                          <a:spcPts val="0"/>
                        </a:spcBef>
                        <a:spcAft>
                          <a:spcPts val="0"/>
                        </a:spcAft>
                      </a:pPr>
                      <a:r>
                        <a:rPr lang="en-US" sz="950" dirty="0">
                          <a:effectLst/>
                        </a:rPr>
                        <a:t>Land Use</a:t>
                      </a:r>
                      <a:endParaRPr lang="en-US" sz="950" dirty="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dirty="0">
                          <a:effectLst/>
                        </a:rPr>
                        <a:t>Forest</a:t>
                      </a:r>
                    </a:p>
                    <a:p>
                      <a:pPr marL="0" marR="0">
                        <a:lnSpc>
                          <a:spcPct val="115000"/>
                        </a:lnSpc>
                        <a:spcBef>
                          <a:spcPts val="0"/>
                        </a:spcBef>
                        <a:spcAft>
                          <a:spcPts val="0"/>
                        </a:spcAft>
                      </a:pPr>
                      <a:r>
                        <a:rPr lang="en-US" sz="950" dirty="0">
                          <a:effectLst/>
                        </a:rPr>
                        <a:t>Agriculture</a:t>
                      </a:r>
                    </a:p>
                    <a:p>
                      <a:pPr marL="0" marR="0">
                        <a:lnSpc>
                          <a:spcPct val="115000"/>
                        </a:lnSpc>
                        <a:spcBef>
                          <a:spcPts val="0"/>
                        </a:spcBef>
                        <a:spcAft>
                          <a:spcPts val="0"/>
                        </a:spcAft>
                      </a:pPr>
                      <a:r>
                        <a:rPr lang="en-US" sz="950" dirty="0">
                          <a:effectLst/>
                        </a:rPr>
                        <a:t>Urban/Rural</a:t>
                      </a:r>
                      <a:endParaRPr lang="en-US" sz="950" dirty="0">
                        <a:effectLst/>
                        <a:latin typeface="Calibri"/>
                        <a:ea typeface="Times New Roman"/>
                        <a:cs typeface="Times New Roman"/>
                      </a:endParaRPr>
                    </a:p>
                  </a:txBody>
                  <a:tcPr marL="46962" marR="46962" marT="0" marB="0"/>
                </a:tc>
                <a:tc>
                  <a:txBody>
                    <a:bodyPr/>
                    <a:lstStyle/>
                    <a:p>
                      <a:pPr marL="0" marR="0">
                        <a:lnSpc>
                          <a:spcPct val="115000"/>
                        </a:lnSpc>
                        <a:spcBef>
                          <a:spcPts val="0"/>
                        </a:spcBef>
                        <a:spcAft>
                          <a:spcPts val="0"/>
                        </a:spcAft>
                      </a:pPr>
                      <a:r>
                        <a:rPr lang="en-US" sz="950">
                          <a:effectLst/>
                        </a:rPr>
                        <a:t>OSM</a:t>
                      </a:r>
                    </a:p>
                    <a:p>
                      <a:pPr marL="0" marR="0">
                        <a:lnSpc>
                          <a:spcPct val="115000"/>
                        </a:lnSpc>
                        <a:spcBef>
                          <a:spcPts val="0"/>
                        </a:spcBef>
                        <a:spcAft>
                          <a:spcPts val="0"/>
                        </a:spcAft>
                      </a:pPr>
                      <a:r>
                        <a:rPr lang="en-US" sz="950">
                          <a:effectLst/>
                        </a:rPr>
                        <a:t>SEDAC</a:t>
                      </a:r>
                    </a:p>
                    <a:p>
                      <a:pPr marL="0" marR="0">
                        <a:lnSpc>
                          <a:spcPct val="115000"/>
                        </a:lnSpc>
                        <a:spcBef>
                          <a:spcPts val="0"/>
                        </a:spcBef>
                        <a:spcAft>
                          <a:spcPts val="0"/>
                        </a:spcAft>
                      </a:pPr>
                      <a:r>
                        <a:rPr lang="en-US" sz="950">
                          <a:effectLst/>
                        </a:rPr>
                        <a:t>GeoNetwork (FAO)</a:t>
                      </a:r>
                      <a:endParaRPr lang="en-US" sz="950">
                        <a:effectLst/>
                        <a:latin typeface="Calibri"/>
                        <a:ea typeface="Times New Roman"/>
                        <a:cs typeface="Times New Roman"/>
                      </a:endParaRPr>
                    </a:p>
                  </a:txBody>
                  <a:tcPr marL="46962" marR="46962" marT="0" marB="0"/>
                </a:tc>
              </a:tr>
              <a:tr h="578779">
                <a:tc>
                  <a:txBody>
                    <a:bodyPr/>
                    <a:lstStyle/>
                    <a:p>
                      <a:pPr marL="0" marR="0">
                        <a:lnSpc>
                          <a:spcPct val="115000"/>
                        </a:lnSpc>
                        <a:spcBef>
                          <a:spcPts val="0"/>
                        </a:spcBef>
                        <a:spcAft>
                          <a:spcPts val="0"/>
                        </a:spcAft>
                      </a:pPr>
                      <a:r>
                        <a:rPr lang="en-US" sz="950">
                          <a:effectLst/>
                        </a:rPr>
                        <a:t>Utilities</a:t>
                      </a:r>
                      <a:endParaRPr lang="en-US" sz="95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a:effectLst/>
                        </a:rPr>
                        <a:t>Water/sewer line</a:t>
                      </a:r>
                    </a:p>
                    <a:p>
                      <a:pPr marL="0" marR="0">
                        <a:lnSpc>
                          <a:spcPct val="115000"/>
                        </a:lnSpc>
                        <a:spcBef>
                          <a:spcPts val="0"/>
                        </a:spcBef>
                        <a:spcAft>
                          <a:spcPts val="0"/>
                        </a:spcAft>
                      </a:pPr>
                      <a:r>
                        <a:rPr lang="en-US" sz="950">
                          <a:effectLst/>
                        </a:rPr>
                        <a:t>Oil/gas line</a:t>
                      </a:r>
                    </a:p>
                    <a:p>
                      <a:pPr marL="0" marR="0">
                        <a:lnSpc>
                          <a:spcPct val="115000"/>
                        </a:lnSpc>
                        <a:spcBef>
                          <a:spcPts val="0"/>
                        </a:spcBef>
                        <a:spcAft>
                          <a:spcPts val="0"/>
                        </a:spcAft>
                      </a:pPr>
                      <a:r>
                        <a:rPr lang="en-US" sz="950">
                          <a:effectLst/>
                        </a:rPr>
                        <a:t>Electrical network</a:t>
                      </a:r>
                    </a:p>
                    <a:p>
                      <a:pPr marL="0" marR="0">
                        <a:lnSpc>
                          <a:spcPct val="115000"/>
                        </a:lnSpc>
                        <a:spcBef>
                          <a:spcPts val="0"/>
                        </a:spcBef>
                        <a:spcAft>
                          <a:spcPts val="0"/>
                        </a:spcAft>
                      </a:pPr>
                      <a:r>
                        <a:rPr lang="en-US" sz="950">
                          <a:effectLst/>
                        </a:rPr>
                        <a:t>Power plant location</a:t>
                      </a:r>
                      <a:endParaRPr lang="en-US" sz="950">
                        <a:effectLst/>
                        <a:latin typeface="Calibri"/>
                        <a:ea typeface="Times New Roman"/>
                        <a:cs typeface="Times New Roman"/>
                      </a:endParaRPr>
                    </a:p>
                  </a:txBody>
                  <a:tcPr marL="46962" marR="46962" marT="0" marB="0"/>
                </a:tc>
                <a:tc>
                  <a:txBody>
                    <a:bodyPr/>
                    <a:lstStyle/>
                    <a:p>
                      <a:pPr marL="0" marR="0">
                        <a:lnSpc>
                          <a:spcPct val="115000"/>
                        </a:lnSpc>
                        <a:spcBef>
                          <a:spcPts val="0"/>
                        </a:spcBef>
                        <a:spcAft>
                          <a:spcPts val="0"/>
                        </a:spcAft>
                      </a:pPr>
                      <a:r>
                        <a:rPr lang="en-US" sz="950">
                          <a:effectLst/>
                        </a:rPr>
                        <a:t> </a:t>
                      </a:r>
                      <a:endParaRPr lang="en-US" sz="950">
                        <a:effectLst/>
                        <a:latin typeface="Calibri"/>
                        <a:ea typeface="Times New Roman"/>
                        <a:cs typeface="Times New Roman"/>
                      </a:endParaRPr>
                    </a:p>
                  </a:txBody>
                  <a:tcPr marL="46962" marR="46962" marT="0" marB="0"/>
                </a:tc>
              </a:tr>
              <a:tr h="1019303">
                <a:tc>
                  <a:txBody>
                    <a:bodyPr/>
                    <a:lstStyle/>
                    <a:p>
                      <a:pPr marL="0" marR="0">
                        <a:lnSpc>
                          <a:spcPct val="115000"/>
                        </a:lnSpc>
                        <a:spcBef>
                          <a:spcPts val="0"/>
                        </a:spcBef>
                        <a:spcAft>
                          <a:spcPts val="0"/>
                        </a:spcAft>
                      </a:pPr>
                      <a:r>
                        <a:rPr lang="en-US" sz="950">
                          <a:effectLst/>
                        </a:rPr>
                        <a:t>Critical Infrastructure: building footprints where possible</a:t>
                      </a:r>
                      <a:endParaRPr lang="en-US" sz="95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a:effectLst/>
                        </a:rPr>
                        <a:t>Fire/Police/EMS stations</a:t>
                      </a:r>
                    </a:p>
                    <a:p>
                      <a:pPr marL="0" marR="0">
                        <a:lnSpc>
                          <a:spcPct val="115000"/>
                        </a:lnSpc>
                        <a:spcBef>
                          <a:spcPts val="0"/>
                        </a:spcBef>
                        <a:spcAft>
                          <a:spcPts val="0"/>
                        </a:spcAft>
                      </a:pPr>
                      <a:r>
                        <a:rPr lang="en-US" sz="950">
                          <a:effectLst/>
                        </a:rPr>
                        <a:t>Hospitals</a:t>
                      </a:r>
                    </a:p>
                    <a:p>
                      <a:pPr marL="0" marR="0">
                        <a:lnSpc>
                          <a:spcPct val="115000"/>
                        </a:lnSpc>
                        <a:spcBef>
                          <a:spcPts val="0"/>
                        </a:spcBef>
                        <a:spcAft>
                          <a:spcPts val="0"/>
                        </a:spcAft>
                      </a:pPr>
                      <a:r>
                        <a:rPr lang="en-US" sz="950">
                          <a:effectLst/>
                        </a:rPr>
                        <a:t>Military installation</a:t>
                      </a:r>
                    </a:p>
                    <a:p>
                      <a:pPr marL="0" marR="0">
                        <a:lnSpc>
                          <a:spcPct val="115000"/>
                        </a:lnSpc>
                        <a:spcBef>
                          <a:spcPts val="0"/>
                        </a:spcBef>
                        <a:spcAft>
                          <a:spcPts val="0"/>
                        </a:spcAft>
                      </a:pPr>
                      <a:r>
                        <a:rPr lang="en-US" sz="950">
                          <a:effectLst/>
                        </a:rPr>
                        <a:t>Government buildings</a:t>
                      </a:r>
                    </a:p>
                    <a:p>
                      <a:pPr marL="0" marR="0">
                        <a:lnSpc>
                          <a:spcPct val="115000"/>
                        </a:lnSpc>
                        <a:spcBef>
                          <a:spcPts val="0"/>
                        </a:spcBef>
                        <a:spcAft>
                          <a:spcPts val="0"/>
                        </a:spcAft>
                      </a:pPr>
                      <a:r>
                        <a:rPr lang="en-US" sz="950">
                          <a:effectLst/>
                        </a:rPr>
                        <a:t>Schools</a:t>
                      </a:r>
                    </a:p>
                    <a:p>
                      <a:pPr marL="0" marR="0">
                        <a:lnSpc>
                          <a:spcPct val="115000"/>
                        </a:lnSpc>
                        <a:spcBef>
                          <a:spcPts val="0"/>
                        </a:spcBef>
                        <a:spcAft>
                          <a:spcPts val="0"/>
                        </a:spcAft>
                      </a:pPr>
                      <a:r>
                        <a:rPr lang="en-US" sz="950">
                          <a:effectLst/>
                        </a:rPr>
                        <a:t>Community centres</a:t>
                      </a:r>
                    </a:p>
                    <a:p>
                      <a:pPr marL="0" marR="0">
                        <a:lnSpc>
                          <a:spcPct val="115000"/>
                        </a:lnSpc>
                        <a:spcBef>
                          <a:spcPts val="0"/>
                        </a:spcBef>
                        <a:spcAft>
                          <a:spcPts val="0"/>
                        </a:spcAft>
                      </a:pPr>
                      <a:r>
                        <a:rPr lang="en-US" sz="950">
                          <a:effectLst/>
                        </a:rPr>
                        <a:t>Elderly care facilities</a:t>
                      </a:r>
                      <a:endParaRPr lang="en-US" sz="950">
                        <a:effectLst/>
                        <a:latin typeface="Calibri"/>
                        <a:ea typeface="Times New Roman"/>
                        <a:cs typeface="Times New Roman"/>
                      </a:endParaRPr>
                    </a:p>
                  </a:txBody>
                  <a:tcPr marL="46962" marR="46962" marT="0" marB="0"/>
                </a:tc>
                <a:tc>
                  <a:txBody>
                    <a:bodyPr/>
                    <a:lstStyle/>
                    <a:p>
                      <a:pPr marL="0" marR="0">
                        <a:lnSpc>
                          <a:spcPct val="115000"/>
                        </a:lnSpc>
                        <a:spcBef>
                          <a:spcPts val="0"/>
                        </a:spcBef>
                        <a:spcAft>
                          <a:spcPts val="0"/>
                        </a:spcAft>
                      </a:pPr>
                      <a:r>
                        <a:rPr lang="en-US" sz="950">
                          <a:effectLst/>
                        </a:rPr>
                        <a:t>OSM</a:t>
                      </a:r>
                    </a:p>
                    <a:p>
                      <a:pPr marL="0" marR="0">
                        <a:lnSpc>
                          <a:spcPct val="115000"/>
                        </a:lnSpc>
                        <a:spcBef>
                          <a:spcPts val="0"/>
                        </a:spcBef>
                        <a:spcAft>
                          <a:spcPts val="0"/>
                        </a:spcAft>
                      </a:pPr>
                      <a:r>
                        <a:rPr lang="en-US" sz="950">
                          <a:effectLst/>
                        </a:rPr>
                        <a:t>GISTPortal</a:t>
                      </a:r>
                      <a:endParaRPr lang="en-US" sz="950">
                        <a:effectLst/>
                        <a:latin typeface="Calibri"/>
                        <a:ea typeface="Times New Roman"/>
                        <a:cs typeface="Times New Roman"/>
                      </a:endParaRPr>
                    </a:p>
                  </a:txBody>
                  <a:tcPr marL="46962" marR="46962" marT="0" marB="0"/>
                </a:tc>
              </a:tr>
              <a:tr h="431937">
                <a:tc>
                  <a:txBody>
                    <a:bodyPr/>
                    <a:lstStyle/>
                    <a:p>
                      <a:pPr marL="0" marR="0">
                        <a:lnSpc>
                          <a:spcPct val="115000"/>
                        </a:lnSpc>
                        <a:spcBef>
                          <a:spcPts val="0"/>
                        </a:spcBef>
                        <a:spcAft>
                          <a:spcPts val="0"/>
                        </a:spcAft>
                      </a:pPr>
                      <a:r>
                        <a:rPr lang="en-US" sz="950">
                          <a:effectLst/>
                        </a:rPr>
                        <a:t>Topography</a:t>
                      </a:r>
                      <a:endParaRPr lang="en-US" sz="95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a:effectLst/>
                        </a:rPr>
                        <a:t>Contour lines</a:t>
                      </a:r>
                    </a:p>
                    <a:p>
                      <a:pPr marL="0" marR="0">
                        <a:lnSpc>
                          <a:spcPct val="115000"/>
                        </a:lnSpc>
                        <a:spcBef>
                          <a:spcPts val="0"/>
                        </a:spcBef>
                        <a:spcAft>
                          <a:spcPts val="0"/>
                        </a:spcAft>
                      </a:pPr>
                      <a:r>
                        <a:rPr lang="en-US" sz="950">
                          <a:effectLst/>
                        </a:rPr>
                        <a:t>Spot elevation</a:t>
                      </a:r>
                    </a:p>
                    <a:p>
                      <a:pPr marL="0" marR="0">
                        <a:lnSpc>
                          <a:spcPct val="115000"/>
                        </a:lnSpc>
                        <a:spcBef>
                          <a:spcPts val="0"/>
                        </a:spcBef>
                        <a:spcAft>
                          <a:spcPts val="0"/>
                        </a:spcAft>
                      </a:pPr>
                      <a:r>
                        <a:rPr lang="en-US" sz="950">
                          <a:effectLst/>
                        </a:rPr>
                        <a:t>DEM</a:t>
                      </a:r>
                      <a:endParaRPr lang="en-US" sz="950">
                        <a:effectLst/>
                        <a:latin typeface="Calibri"/>
                        <a:ea typeface="Times New Roman"/>
                        <a:cs typeface="Times New Roman"/>
                      </a:endParaRPr>
                    </a:p>
                  </a:txBody>
                  <a:tcPr marL="46962" marR="46962" marT="0" marB="0"/>
                </a:tc>
                <a:tc>
                  <a:txBody>
                    <a:bodyPr/>
                    <a:lstStyle/>
                    <a:p>
                      <a:pPr marL="0" marR="0">
                        <a:lnSpc>
                          <a:spcPct val="115000"/>
                        </a:lnSpc>
                        <a:spcBef>
                          <a:spcPts val="0"/>
                        </a:spcBef>
                        <a:spcAft>
                          <a:spcPts val="0"/>
                        </a:spcAft>
                      </a:pPr>
                      <a:r>
                        <a:rPr lang="en-US" sz="950">
                          <a:effectLst/>
                        </a:rPr>
                        <a:t>GeoNetwork (FAO)</a:t>
                      </a:r>
                    </a:p>
                    <a:p>
                      <a:pPr marL="0" marR="0">
                        <a:lnSpc>
                          <a:spcPct val="115000"/>
                        </a:lnSpc>
                        <a:spcBef>
                          <a:spcPts val="0"/>
                        </a:spcBef>
                        <a:spcAft>
                          <a:spcPts val="0"/>
                        </a:spcAft>
                      </a:pPr>
                      <a:r>
                        <a:rPr lang="en-US" sz="950">
                          <a:effectLst/>
                        </a:rPr>
                        <a:t>GLCF</a:t>
                      </a:r>
                      <a:endParaRPr lang="en-US" sz="950">
                        <a:effectLst/>
                        <a:latin typeface="Calibri"/>
                        <a:ea typeface="Times New Roman"/>
                        <a:cs typeface="Times New Roman"/>
                      </a:endParaRPr>
                    </a:p>
                  </a:txBody>
                  <a:tcPr marL="46962" marR="46962" marT="0" marB="0"/>
                </a:tc>
              </a:tr>
              <a:tr h="287299">
                <a:tc>
                  <a:txBody>
                    <a:bodyPr/>
                    <a:lstStyle/>
                    <a:p>
                      <a:pPr marL="0" marR="0">
                        <a:lnSpc>
                          <a:spcPct val="115000"/>
                        </a:lnSpc>
                        <a:spcBef>
                          <a:spcPts val="0"/>
                        </a:spcBef>
                        <a:spcAft>
                          <a:spcPts val="0"/>
                        </a:spcAft>
                      </a:pPr>
                      <a:r>
                        <a:rPr lang="en-US" sz="950">
                          <a:effectLst/>
                        </a:rPr>
                        <a:t>Seismic</a:t>
                      </a:r>
                      <a:endParaRPr lang="en-US" sz="95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a:effectLst/>
                        </a:rPr>
                        <a:t>Historical seismic locations</a:t>
                      </a:r>
                    </a:p>
                    <a:p>
                      <a:pPr marL="0" marR="0">
                        <a:lnSpc>
                          <a:spcPct val="115000"/>
                        </a:lnSpc>
                        <a:spcBef>
                          <a:spcPts val="0"/>
                        </a:spcBef>
                        <a:spcAft>
                          <a:spcPts val="0"/>
                        </a:spcAft>
                      </a:pPr>
                      <a:r>
                        <a:rPr lang="en-US" sz="950">
                          <a:effectLst/>
                        </a:rPr>
                        <a:t>Fault lines</a:t>
                      </a:r>
                      <a:endParaRPr lang="en-US" sz="950">
                        <a:effectLst/>
                        <a:latin typeface="Calibri"/>
                        <a:ea typeface="Times New Roman"/>
                        <a:cs typeface="Times New Roman"/>
                      </a:endParaRPr>
                    </a:p>
                  </a:txBody>
                  <a:tcPr marL="46962" marR="46962" marT="0" marB="0"/>
                </a:tc>
                <a:tc>
                  <a:txBody>
                    <a:bodyPr/>
                    <a:lstStyle/>
                    <a:p>
                      <a:pPr marL="0" marR="0">
                        <a:lnSpc>
                          <a:spcPct val="115000"/>
                        </a:lnSpc>
                        <a:spcBef>
                          <a:spcPts val="0"/>
                        </a:spcBef>
                        <a:spcAft>
                          <a:spcPts val="0"/>
                        </a:spcAft>
                      </a:pPr>
                      <a:r>
                        <a:rPr lang="en-US" sz="950">
                          <a:effectLst/>
                        </a:rPr>
                        <a:t>USGS</a:t>
                      </a:r>
                    </a:p>
                    <a:p>
                      <a:pPr marL="0" marR="0">
                        <a:lnSpc>
                          <a:spcPct val="115000"/>
                        </a:lnSpc>
                        <a:spcBef>
                          <a:spcPts val="0"/>
                        </a:spcBef>
                        <a:spcAft>
                          <a:spcPts val="0"/>
                        </a:spcAft>
                      </a:pPr>
                      <a:r>
                        <a:rPr lang="en-US" sz="950">
                          <a:effectLst/>
                        </a:rPr>
                        <a:t>GeoTECH</a:t>
                      </a:r>
                      <a:endParaRPr lang="en-US" sz="950">
                        <a:effectLst/>
                        <a:latin typeface="Calibri"/>
                        <a:ea typeface="Times New Roman"/>
                        <a:cs typeface="Times New Roman"/>
                      </a:endParaRPr>
                    </a:p>
                  </a:txBody>
                  <a:tcPr marL="46962" marR="46962" marT="0" marB="0"/>
                </a:tc>
              </a:tr>
              <a:tr h="287299">
                <a:tc>
                  <a:txBody>
                    <a:bodyPr/>
                    <a:lstStyle/>
                    <a:p>
                      <a:pPr marL="0" marR="0">
                        <a:lnSpc>
                          <a:spcPct val="115000"/>
                        </a:lnSpc>
                        <a:spcBef>
                          <a:spcPts val="0"/>
                        </a:spcBef>
                        <a:spcAft>
                          <a:spcPts val="0"/>
                        </a:spcAft>
                      </a:pPr>
                      <a:r>
                        <a:rPr lang="en-US" sz="950">
                          <a:effectLst/>
                        </a:rPr>
                        <a:t>Demographic</a:t>
                      </a:r>
                      <a:endParaRPr lang="en-US" sz="95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a:effectLst/>
                        </a:rPr>
                        <a:t>Population distribution</a:t>
                      </a:r>
                      <a:endParaRPr lang="en-US" sz="950">
                        <a:effectLst/>
                        <a:latin typeface="Calibri"/>
                        <a:ea typeface="Times New Roman"/>
                        <a:cs typeface="Times New Roman"/>
                      </a:endParaRPr>
                    </a:p>
                  </a:txBody>
                  <a:tcPr marL="46962" marR="46962" marT="0" marB="0"/>
                </a:tc>
                <a:tc>
                  <a:txBody>
                    <a:bodyPr/>
                    <a:lstStyle/>
                    <a:p>
                      <a:pPr marL="0" marR="0">
                        <a:lnSpc>
                          <a:spcPct val="115000"/>
                        </a:lnSpc>
                        <a:spcBef>
                          <a:spcPts val="0"/>
                        </a:spcBef>
                        <a:spcAft>
                          <a:spcPts val="0"/>
                        </a:spcAft>
                      </a:pPr>
                      <a:r>
                        <a:rPr lang="en-US" sz="950">
                          <a:effectLst/>
                        </a:rPr>
                        <a:t>SEDAC</a:t>
                      </a:r>
                    </a:p>
                    <a:p>
                      <a:pPr marL="0" marR="0">
                        <a:lnSpc>
                          <a:spcPct val="115000"/>
                        </a:lnSpc>
                        <a:spcBef>
                          <a:spcPts val="0"/>
                        </a:spcBef>
                        <a:spcAft>
                          <a:spcPts val="0"/>
                        </a:spcAft>
                      </a:pPr>
                      <a:r>
                        <a:rPr lang="en-US" sz="950">
                          <a:effectLst/>
                        </a:rPr>
                        <a:t>GeoNetwork (FAO)</a:t>
                      </a:r>
                      <a:endParaRPr lang="en-US" sz="950">
                        <a:effectLst/>
                        <a:latin typeface="Calibri"/>
                        <a:ea typeface="Times New Roman"/>
                        <a:cs typeface="Times New Roman"/>
                      </a:endParaRPr>
                    </a:p>
                  </a:txBody>
                  <a:tcPr marL="46962" marR="46962" marT="0" marB="0"/>
                </a:tc>
              </a:tr>
              <a:tr h="287299">
                <a:tc>
                  <a:txBody>
                    <a:bodyPr/>
                    <a:lstStyle/>
                    <a:p>
                      <a:pPr marL="0" marR="0">
                        <a:lnSpc>
                          <a:spcPct val="115000"/>
                        </a:lnSpc>
                        <a:spcBef>
                          <a:spcPts val="0"/>
                        </a:spcBef>
                        <a:spcAft>
                          <a:spcPts val="0"/>
                        </a:spcAft>
                      </a:pPr>
                      <a:r>
                        <a:rPr lang="en-US" sz="950" dirty="0">
                          <a:effectLst/>
                        </a:rPr>
                        <a:t>Geological</a:t>
                      </a:r>
                      <a:endParaRPr lang="en-US" sz="950" dirty="0">
                        <a:effectLst/>
                        <a:latin typeface="Calibri"/>
                        <a:ea typeface="Times New Roman"/>
                        <a:cs typeface="Times New Roman"/>
                      </a:endParaRPr>
                    </a:p>
                  </a:txBody>
                  <a:tcPr marL="46962" marR="46962" marT="0" marB="0">
                    <a:solidFill>
                      <a:schemeClr val="tx1">
                        <a:lumMod val="65000"/>
                        <a:lumOff val="35000"/>
                      </a:schemeClr>
                    </a:solidFill>
                  </a:tcPr>
                </a:tc>
                <a:tc>
                  <a:txBody>
                    <a:bodyPr/>
                    <a:lstStyle/>
                    <a:p>
                      <a:pPr marL="0" marR="0">
                        <a:lnSpc>
                          <a:spcPct val="115000"/>
                        </a:lnSpc>
                        <a:spcBef>
                          <a:spcPts val="0"/>
                        </a:spcBef>
                        <a:spcAft>
                          <a:spcPts val="0"/>
                        </a:spcAft>
                      </a:pPr>
                      <a:r>
                        <a:rPr lang="en-US" sz="950" dirty="0" err="1">
                          <a:effectLst/>
                        </a:rPr>
                        <a:t>Surfical</a:t>
                      </a:r>
                      <a:r>
                        <a:rPr lang="en-US" sz="950" dirty="0">
                          <a:effectLst/>
                        </a:rPr>
                        <a:t> geology/Soil</a:t>
                      </a:r>
                      <a:endParaRPr lang="en-US" sz="950" dirty="0">
                        <a:effectLst/>
                        <a:latin typeface="Calibri"/>
                        <a:ea typeface="Times New Roman"/>
                        <a:cs typeface="Times New Roman"/>
                      </a:endParaRPr>
                    </a:p>
                  </a:txBody>
                  <a:tcPr marL="46962" marR="46962" marT="0" marB="0"/>
                </a:tc>
                <a:tc>
                  <a:txBody>
                    <a:bodyPr/>
                    <a:lstStyle/>
                    <a:p>
                      <a:pPr marL="0" marR="0">
                        <a:lnSpc>
                          <a:spcPct val="115000"/>
                        </a:lnSpc>
                        <a:spcBef>
                          <a:spcPts val="0"/>
                        </a:spcBef>
                        <a:spcAft>
                          <a:spcPts val="0"/>
                        </a:spcAft>
                      </a:pPr>
                      <a:r>
                        <a:rPr lang="en-US" sz="950" dirty="0">
                          <a:effectLst/>
                        </a:rPr>
                        <a:t>ISRIC </a:t>
                      </a:r>
                    </a:p>
                    <a:p>
                      <a:pPr marL="0" marR="0">
                        <a:lnSpc>
                          <a:spcPct val="115000"/>
                        </a:lnSpc>
                        <a:spcBef>
                          <a:spcPts val="0"/>
                        </a:spcBef>
                        <a:spcAft>
                          <a:spcPts val="0"/>
                        </a:spcAft>
                      </a:pPr>
                      <a:r>
                        <a:rPr lang="en-US" sz="950" dirty="0" err="1">
                          <a:effectLst/>
                        </a:rPr>
                        <a:t>GeoNetwork</a:t>
                      </a:r>
                      <a:r>
                        <a:rPr lang="en-US" sz="950" dirty="0">
                          <a:effectLst/>
                        </a:rPr>
                        <a:t> (FAO)</a:t>
                      </a:r>
                      <a:endParaRPr lang="en-US" sz="950" dirty="0">
                        <a:effectLst/>
                        <a:latin typeface="Calibri"/>
                        <a:ea typeface="Times New Roman"/>
                        <a:cs typeface="Times New Roman"/>
                      </a:endParaRPr>
                    </a:p>
                  </a:txBody>
                  <a:tcPr marL="46962" marR="46962" marT="0" marB="0"/>
                </a:tc>
              </a:tr>
            </a:tbl>
          </a:graphicData>
        </a:graphic>
      </p:graphicFrame>
    </p:spTree>
    <p:extLst>
      <p:ext uri="{BB962C8B-B14F-4D97-AF65-F5344CB8AC3E}">
        <p14:creationId xmlns:p14="http://schemas.microsoft.com/office/powerpoint/2010/main" val="2955192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Open Source</a:t>
            </a:r>
            <a:r>
              <a:rPr kumimoji="0" lang="en-US" sz="3600" b="0" i="0" u="none" strike="noStrike" kern="1200" cap="none" spc="-100" normalizeH="0" noProof="0" dirty="0" smtClean="0">
                <a:ln>
                  <a:noFill/>
                </a:ln>
                <a:solidFill>
                  <a:schemeClr val="tx1">
                    <a:lumMod val="85000"/>
                    <a:lumOff val="15000"/>
                  </a:schemeClr>
                </a:solidFill>
                <a:effectLst/>
                <a:uLnTx/>
                <a:uFillTx/>
                <a:latin typeface="+mj-lt"/>
                <a:ea typeface="+mj-ea"/>
                <a:cs typeface="+mj-cs"/>
              </a:rPr>
              <a:t> in Disaster Management</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pic>
        <p:nvPicPr>
          <p:cNvPr id="6" name="Picture 5" descr="GFDRR.png"/>
          <p:cNvPicPr>
            <a:picLocks noChangeAspect="1"/>
          </p:cNvPicPr>
          <p:nvPr/>
        </p:nvPicPr>
        <p:blipFill>
          <a:blip r:embed="rId4" cstate="print"/>
          <a:stretch>
            <a:fillRect/>
          </a:stretch>
        </p:blipFill>
        <p:spPr>
          <a:xfrm>
            <a:off x="457200" y="1499542"/>
            <a:ext cx="5562600" cy="625217"/>
          </a:xfrm>
          <a:prstGeom prst="rect">
            <a:avLst/>
          </a:prstGeom>
        </p:spPr>
      </p:pic>
      <p:sp>
        <p:nvSpPr>
          <p:cNvPr id="7" name="TextBox 6"/>
          <p:cNvSpPr txBox="1"/>
          <p:nvPr/>
        </p:nvSpPr>
        <p:spPr>
          <a:xfrm>
            <a:off x="457199" y="2133600"/>
            <a:ext cx="2971800" cy="369332"/>
          </a:xfrm>
          <a:prstGeom prst="rect">
            <a:avLst/>
          </a:prstGeom>
          <a:noFill/>
        </p:spPr>
        <p:txBody>
          <a:bodyPr wrap="square" rtlCol="0">
            <a:spAutoFit/>
          </a:bodyPr>
          <a:lstStyle/>
          <a:p>
            <a:r>
              <a:rPr lang="en-US" dirty="0" smtClean="0"/>
              <a:t>www.gfdrr.org/gfdrr/opendri</a:t>
            </a:r>
            <a:endParaRPr lang="en-CA" dirty="0"/>
          </a:p>
        </p:txBody>
      </p:sp>
      <p:sp>
        <p:nvSpPr>
          <p:cNvPr id="21" name="TextBox 20"/>
          <p:cNvSpPr txBox="1"/>
          <p:nvPr/>
        </p:nvSpPr>
        <p:spPr>
          <a:xfrm>
            <a:off x="5242559" y="5965224"/>
            <a:ext cx="2540823" cy="369332"/>
          </a:xfrm>
          <a:prstGeom prst="rect">
            <a:avLst/>
          </a:prstGeom>
          <a:noFill/>
        </p:spPr>
        <p:txBody>
          <a:bodyPr wrap="square" rtlCol="0">
            <a:spAutoFit/>
          </a:bodyPr>
          <a:lstStyle/>
          <a:p>
            <a:r>
              <a:rPr lang="en-US" dirty="0" smtClean="0"/>
              <a:t>www.unitar.org/unosat</a:t>
            </a:r>
            <a:r>
              <a:rPr lang="en-US" dirty="0"/>
              <a:t>/</a:t>
            </a:r>
            <a:endParaRPr lang="en-CA" dirty="0"/>
          </a:p>
        </p:txBody>
      </p:sp>
      <p:sp>
        <p:nvSpPr>
          <p:cNvPr id="2" name="Rectangle 1"/>
          <p:cNvSpPr/>
          <p:nvPr/>
        </p:nvSpPr>
        <p:spPr>
          <a:xfrm>
            <a:off x="381000" y="3821668"/>
            <a:ext cx="2626938" cy="369332"/>
          </a:xfrm>
          <a:prstGeom prst="rect">
            <a:avLst/>
          </a:prstGeom>
        </p:spPr>
        <p:txBody>
          <a:bodyPr wrap="none">
            <a:spAutoFit/>
          </a:bodyPr>
          <a:lstStyle/>
          <a:p>
            <a:r>
              <a:rPr lang="en-US" dirty="0" smtClean="0"/>
              <a:t>www.opengeospatial.org</a:t>
            </a:r>
            <a:r>
              <a:rPr lang="en-US" dirty="0"/>
              <a:t>/</a:t>
            </a: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6117" y="3191012"/>
            <a:ext cx="1440100" cy="557280"/>
          </a:xfrm>
          <a:prstGeom prst="rect">
            <a:avLst/>
          </a:prstGeom>
        </p:spPr>
      </p:pic>
      <p:pic>
        <p:nvPicPr>
          <p:cNvPr id="14" name="Picture 13" descr="InaSAFE.png"/>
          <p:cNvPicPr>
            <a:picLocks noChangeAspect="1"/>
          </p:cNvPicPr>
          <p:nvPr/>
        </p:nvPicPr>
        <p:blipFill>
          <a:blip r:embed="rId6" cstate="print"/>
          <a:stretch>
            <a:fillRect/>
          </a:stretch>
        </p:blipFill>
        <p:spPr>
          <a:xfrm>
            <a:off x="3938231" y="3050660"/>
            <a:ext cx="1090969" cy="1024070"/>
          </a:xfrm>
          <a:prstGeom prst="rect">
            <a:avLst/>
          </a:prstGeom>
        </p:spPr>
      </p:pic>
      <p:sp>
        <p:nvSpPr>
          <p:cNvPr id="15" name="TextBox 14"/>
          <p:cNvSpPr txBox="1"/>
          <p:nvPr/>
        </p:nvSpPr>
        <p:spPr>
          <a:xfrm>
            <a:off x="5125818" y="3810000"/>
            <a:ext cx="2588667" cy="369332"/>
          </a:xfrm>
          <a:prstGeom prst="rect">
            <a:avLst/>
          </a:prstGeom>
          <a:noFill/>
        </p:spPr>
        <p:txBody>
          <a:bodyPr wrap="square" rtlCol="0">
            <a:spAutoFit/>
          </a:bodyPr>
          <a:lstStyle/>
          <a:p>
            <a:r>
              <a:rPr lang="en-US" dirty="0" smtClean="0"/>
              <a:t>inasafe.readthedocs.org</a:t>
            </a:r>
            <a:endParaRPr lang="en-CA" dirty="0"/>
          </a:p>
        </p:txBody>
      </p:sp>
      <p:pic>
        <p:nvPicPr>
          <p:cNvPr id="16" name="Picture 15" descr="QGISlogo.png"/>
          <p:cNvPicPr>
            <a:picLocks noChangeAspect="1"/>
          </p:cNvPicPr>
          <p:nvPr/>
        </p:nvPicPr>
        <p:blipFill>
          <a:blip r:embed="rId7" cstate="print"/>
          <a:stretch>
            <a:fillRect/>
          </a:stretch>
        </p:blipFill>
        <p:spPr>
          <a:xfrm>
            <a:off x="888123" y="5181600"/>
            <a:ext cx="762174" cy="762174"/>
          </a:xfrm>
          <a:prstGeom prst="rect">
            <a:avLst/>
          </a:prstGeom>
        </p:spPr>
      </p:pic>
      <p:pic>
        <p:nvPicPr>
          <p:cNvPr id="23" name="Picture 22" descr="AusAIDlogo.png"/>
          <p:cNvPicPr>
            <a:picLocks noChangeAspect="1"/>
          </p:cNvPicPr>
          <p:nvPr/>
        </p:nvPicPr>
        <p:blipFill>
          <a:blip r:embed="rId8" cstate="print"/>
          <a:stretch>
            <a:fillRect/>
          </a:stretch>
        </p:blipFill>
        <p:spPr>
          <a:xfrm>
            <a:off x="5150287" y="3250389"/>
            <a:ext cx="790575" cy="357223"/>
          </a:xfrm>
          <a:prstGeom prst="rect">
            <a:avLst/>
          </a:prstGeom>
        </p:spPr>
      </p:pic>
      <p:pic>
        <p:nvPicPr>
          <p:cNvPr id="24" name="Picture 23" descr="logobnpb21.png"/>
          <p:cNvPicPr>
            <a:picLocks noChangeAspect="1"/>
          </p:cNvPicPr>
          <p:nvPr/>
        </p:nvPicPr>
        <p:blipFill>
          <a:blip r:embed="rId9" cstate="print"/>
          <a:srcRect r="87301"/>
          <a:stretch>
            <a:fillRect/>
          </a:stretch>
        </p:blipFill>
        <p:spPr>
          <a:xfrm>
            <a:off x="6298076" y="3124200"/>
            <a:ext cx="537314" cy="609600"/>
          </a:xfrm>
          <a:prstGeom prst="rect">
            <a:avLst/>
          </a:prstGeom>
        </p:spPr>
      </p:pic>
      <p:pic>
        <p:nvPicPr>
          <p:cNvPr id="25" name="Picture 24" descr="WorldBank.png"/>
          <p:cNvPicPr>
            <a:picLocks noChangeAspect="1"/>
          </p:cNvPicPr>
          <p:nvPr/>
        </p:nvPicPr>
        <p:blipFill>
          <a:blip r:embed="rId10" cstate="print"/>
          <a:stretch>
            <a:fillRect/>
          </a:stretch>
        </p:blipFill>
        <p:spPr>
          <a:xfrm>
            <a:off x="7212476" y="3045340"/>
            <a:ext cx="586146" cy="561026"/>
          </a:xfrm>
          <a:prstGeom prst="rect">
            <a:avLst/>
          </a:prstGeom>
        </p:spPr>
      </p:pic>
      <p:sp>
        <p:nvSpPr>
          <p:cNvPr id="26" name="TextBox 25"/>
          <p:cNvSpPr txBox="1"/>
          <p:nvPr/>
        </p:nvSpPr>
        <p:spPr>
          <a:xfrm>
            <a:off x="1676399" y="5248977"/>
            <a:ext cx="1547733" cy="369332"/>
          </a:xfrm>
          <a:prstGeom prst="rect">
            <a:avLst/>
          </a:prstGeom>
          <a:noFill/>
        </p:spPr>
        <p:txBody>
          <a:bodyPr wrap="square" rtlCol="0">
            <a:spAutoFit/>
          </a:bodyPr>
          <a:lstStyle/>
          <a:p>
            <a:r>
              <a:rPr lang="en-US" dirty="0" smtClean="0"/>
              <a:t>Quantum GIS</a:t>
            </a:r>
            <a:endParaRPr lang="en-CA" dirty="0"/>
          </a:p>
        </p:txBody>
      </p:sp>
      <p:sp>
        <p:nvSpPr>
          <p:cNvPr id="8" name="Rectangle 7"/>
          <p:cNvSpPr/>
          <p:nvPr/>
        </p:nvSpPr>
        <p:spPr>
          <a:xfrm>
            <a:off x="1661204" y="5587160"/>
            <a:ext cx="1562928" cy="369332"/>
          </a:xfrm>
          <a:prstGeom prst="rect">
            <a:avLst/>
          </a:prstGeom>
        </p:spPr>
        <p:txBody>
          <a:bodyPr wrap="none">
            <a:spAutoFit/>
          </a:bodyPr>
          <a:lstStyle/>
          <a:p>
            <a:r>
              <a:rPr lang="en-US" dirty="0" smtClean="0"/>
              <a:t>www.qgis.org</a:t>
            </a:r>
            <a:r>
              <a:rPr lang="en-US" dirty="0"/>
              <a:t>/</a:t>
            </a:r>
          </a:p>
        </p:txBody>
      </p:sp>
      <p:pic>
        <p:nvPicPr>
          <p:cNvPr id="5" name="Picture 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14938" y="4960992"/>
            <a:ext cx="3410426" cy="657317"/>
          </a:xfrm>
          <a:prstGeom prst="rect">
            <a:avLst/>
          </a:prstGeom>
        </p:spPr>
      </p:pic>
      <p:sp>
        <p:nvSpPr>
          <p:cNvPr id="9" name="Rectangle 8"/>
          <p:cNvSpPr/>
          <p:nvPr/>
        </p:nvSpPr>
        <p:spPr>
          <a:xfrm>
            <a:off x="5971341" y="5626372"/>
            <a:ext cx="984565" cy="369332"/>
          </a:xfrm>
          <a:prstGeom prst="rect">
            <a:avLst/>
          </a:prstGeom>
        </p:spPr>
        <p:txBody>
          <a:bodyPr wrap="none">
            <a:spAutoFit/>
          </a:bodyPr>
          <a:lstStyle/>
          <a:p>
            <a:r>
              <a:rPr lang="en-US" b="1" dirty="0" smtClean="0">
                <a:solidFill>
                  <a:schemeClr val="tx2"/>
                </a:solidFill>
              </a:rPr>
              <a:t>UNOSAT</a:t>
            </a:r>
            <a:endParaRPr lang="en-US" b="1" dirty="0">
              <a:solidFill>
                <a:schemeClr val="tx2"/>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par>
                                <p:cTn id="30" presetID="10" presetClass="entr" presetSubtype="0"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par>
                                <p:cTn id="52" presetID="10" presetClass="entr" presetSubtype="0" fill="hold" nodeType="with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fade">
                                      <p:cBhvr>
                                        <p:cTn id="54" dur="500"/>
                                        <p:tgtEl>
                                          <p:spTgt spid="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fade">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2" grpId="0"/>
      <p:bldP spid="15" grpId="0"/>
      <p:bldP spid="26"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The Road Ahead…</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graphicFrame>
        <p:nvGraphicFramePr>
          <p:cNvPr id="6" name="Chart 5"/>
          <p:cNvGraphicFramePr/>
          <p:nvPr>
            <p:extLst>
              <p:ext uri="{D42A27DB-BD31-4B8C-83A1-F6EECF244321}">
                <p14:modId xmlns:p14="http://schemas.microsoft.com/office/powerpoint/2010/main" val="712539039"/>
              </p:ext>
            </p:extLst>
          </p:nvPr>
        </p:nvGraphicFramePr>
        <p:xfrm>
          <a:off x="304800" y="1447800"/>
          <a:ext cx="80772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393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520" y="1600200"/>
            <a:ext cx="7924800" cy="4031873"/>
          </a:xfrm>
          <a:prstGeom prst="rect">
            <a:avLst/>
          </a:prstGeom>
          <a:noFill/>
        </p:spPr>
        <p:txBody>
          <a:bodyPr wrap="square" rtlCol="0">
            <a:spAutoFit/>
          </a:bodyPr>
          <a:lstStyle/>
          <a:p>
            <a:pPr marL="285750" indent="-285750">
              <a:lnSpc>
                <a:spcPct val="150000"/>
              </a:lnSpc>
              <a:buFont typeface="Arial" pitchFamily="34" charset="0"/>
              <a:buChar char="•"/>
            </a:pPr>
            <a:r>
              <a:rPr lang="en-US" sz="3200" dirty="0"/>
              <a:t>Open Source has been used with success</a:t>
            </a:r>
          </a:p>
          <a:p>
            <a:pPr marL="285750" indent="-285750">
              <a:lnSpc>
                <a:spcPct val="150000"/>
              </a:lnSpc>
              <a:buFont typeface="Arial" pitchFamily="34" charset="0"/>
              <a:buChar char="•"/>
            </a:pPr>
            <a:r>
              <a:rPr lang="en-US" sz="3200" dirty="0" smtClean="0"/>
              <a:t>Community involvement</a:t>
            </a:r>
          </a:p>
          <a:p>
            <a:pPr marL="285750" indent="-285750">
              <a:buFont typeface="Arial" pitchFamily="34" charset="0"/>
              <a:buChar char="•"/>
            </a:pPr>
            <a:r>
              <a:rPr lang="en-US" sz="3200" dirty="0" smtClean="0"/>
              <a:t>With little training, areas and infrastructure at risk can be identified</a:t>
            </a:r>
          </a:p>
          <a:p>
            <a:pPr marL="285750" indent="-285750">
              <a:lnSpc>
                <a:spcPct val="150000"/>
              </a:lnSpc>
              <a:buFont typeface="Arial" pitchFamily="34" charset="0"/>
              <a:buChar char="•"/>
            </a:pPr>
            <a:r>
              <a:rPr lang="en-US" sz="3200" dirty="0" smtClean="0"/>
              <a:t>Every community has it’s own specific needs </a:t>
            </a:r>
          </a:p>
          <a:p>
            <a:pPr marL="285750" indent="-285750">
              <a:lnSpc>
                <a:spcPct val="150000"/>
              </a:lnSpc>
              <a:buFont typeface="Arial" pitchFamily="34" charset="0"/>
              <a:buChar char="•"/>
            </a:pPr>
            <a:r>
              <a:rPr lang="en-US" sz="3200" dirty="0" smtClean="0"/>
              <a:t>Communities change over time</a:t>
            </a:r>
            <a:endParaRPr lang="en-US" sz="3200" dirty="0"/>
          </a:p>
        </p:txBody>
      </p:sp>
      <p:sp>
        <p:nvSpPr>
          <p:cNvPr id="3"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Closing Thoughts</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514600"/>
            <a:ext cx="3352800" cy="1143000"/>
          </a:xfrm>
        </p:spPr>
        <p:txBody>
          <a:bodyPr/>
          <a:lstStyle/>
          <a:p>
            <a:r>
              <a:rPr lang="en-CA" dirty="0" smtClean="0"/>
              <a:t>Thank you!</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Introduction</a:t>
            </a:r>
          </a:p>
          <a:p>
            <a:r>
              <a:rPr lang="en-US" dirty="0" smtClean="0"/>
              <a:t>Emergency Response Cycle</a:t>
            </a:r>
          </a:p>
          <a:p>
            <a:r>
              <a:rPr lang="en-US" dirty="0" smtClean="0"/>
              <a:t>Current Geospatial Frameworks</a:t>
            </a:r>
          </a:p>
          <a:p>
            <a:r>
              <a:rPr lang="en-US" dirty="0" smtClean="0"/>
              <a:t>Purposed Methodology</a:t>
            </a:r>
          </a:p>
          <a:p>
            <a:r>
              <a:rPr lang="en-US" dirty="0" smtClean="0"/>
              <a:t>Data Considerations</a:t>
            </a:r>
          </a:p>
          <a:p>
            <a:r>
              <a:rPr lang="en-US" dirty="0" smtClean="0"/>
              <a:t>Open Source in Disaster Management</a:t>
            </a:r>
          </a:p>
          <a:p>
            <a:r>
              <a:rPr lang="en-US" dirty="0" smtClean="0"/>
              <a:t>The Road Ahead</a:t>
            </a:r>
          </a:p>
          <a:p>
            <a:r>
              <a:rPr lang="en-US" dirty="0" smtClean="0"/>
              <a:t>Closing thoughts</a:t>
            </a:r>
          </a:p>
          <a:p>
            <a:endParaRPr lang="en-US" dirty="0" smtClean="0"/>
          </a:p>
          <a:p>
            <a:endParaRPr lang="en-US" dirty="0" smtClean="0"/>
          </a:p>
          <a:p>
            <a:endParaRPr lang="en-US" dirty="0"/>
          </a:p>
        </p:txBody>
      </p:sp>
      <p:sp>
        <p:nvSpPr>
          <p:cNvPr id="4"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Outline</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spTree>
    <p:extLst>
      <p:ext uri="{BB962C8B-B14F-4D97-AF65-F5344CB8AC3E}">
        <p14:creationId xmlns:p14="http://schemas.microsoft.com/office/powerpoint/2010/main" val="3103058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87714"/>
            <a:ext cx="2936975" cy="2118011"/>
          </a:xfrm>
          <a:prstGeom prst="rect">
            <a:avLst/>
          </a:prstGeom>
          <a:ln w="19050">
            <a:solidFill>
              <a:schemeClr val="bg1">
                <a:lumMod val="50000"/>
              </a:schemeClr>
            </a:solidFill>
          </a:ln>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 y="2330465"/>
            <a:ext cx="3033080" cy="1979927"/>
          </a:xfrm>
          <a:prstGeom prst="rect">
            <a:avLst/>
          </a:prstGeom>
          <a:ln w="19050">
            <a:solidFill>
              <a:schemeClr val="bg1">
                <a:lumMod val="50000"/>
              </a:schemeClr>
            </a:solidFill>
          </a:ln>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05618" y="87714"/>
            <a:ext cx="2040688" cy="2943300"/>
          </a:xfrm>
          <a:prstGeom prst="rect">
            <a:avLst/>
          </a:prstGeom>
          <a:ln w="19050">
            <a:solidFill>
              <a:schemeClr val="bg1">
                <a:lumMod val="50000"/>
              </a:schemeClr>
            </a:solidFill>
          </a:ln>
        </p:spPr>
      </p:pic>
      <p:pic>
        <p:nvPicPr>
          <p:cNvPr id="9" name="Picture 8"/>
          <p:cNvPicPr>
            <a:picLocks noChangeAspect="1"/>
          </p:cNvPicPr>
          <p:nvPr/>
        </p:nvPicPr>
        <p:blipFill rotWithShape="1">
          <a:blip r:embed="rId6">
            <a:extLst>
              <a:ext uri="{28A0092B-C50C-407E-A947-70E740481C1C}">
                <a14:useLocalDpi xmlns:a14="http://schemas.microsoft.com/office/drawing/2010/main" val="0"/>
              </a:ext>
            </a:extLst>
          </a:blip>
          <a:srcRect l="2593" b="9658"/>
          <a:stretch/>
        </p:blipFill>
        <p:spPr>
          <a:xfrm>
            <a:off x="3124200" y="87714"/>
            <a:ext cx="3719237" cy="2118011"/>
          </a:xfrm>
          <a:prstGeom prst="rect">
            <a:avLst/>
          </a:prstGeom>
          <a:ln w="19050">
            <a:solidFill>
              <a:schemeClr val="bg1">
                <a:lumMod val="50000"/>
              </a:schemeClr>
            </a:solidFill>
          </a:ln>
        </p:spPr>
      </p:pic>
      <p:pic>
        <p:nvPicPr>
          <p:cNvPr id="10" name="Picture 9"/>
          <p:cNvPicPr>
            <a:picLocks noChangeAspect="1"/>
          </p:cNvPicPr>
          <p:nvPr/>
        </p:nvPicPr>
        <p:blipFill rotWithShape="1">
          <a:blip r:embed="rId7">
            <a:extLst>
              <a:ext uri="{28A0092B-C50C-407E-A947-70E740481C1C}">
                <a14:useLocalDpi xmlns:a14="http://schemas.microsoft.com/office/drawing/2010/main" val="0"/>
              </a:ext>
            </a:extLst>
          </a:blip>
          <a:srcRect r="7749" b="14879"/>
          <a:stretch/>
        </p:blipFill>
        <p:spPr>
          <a:xfrm>
            <a:off x="3250269" y="2330466"/>
            <a:ext cx="3467099" cy="1979927"/>
          </a:xfrm>
          <a:prstGeom prst="rect">
            <a:avLst/>
          </a:prstGeom>
          <a:ln w="19050">
            <a:solidFill>
              <a:schemeClr val="bg1">
                <a:lumMod val="50000"/>
              </a:schemeClr>
            </a:solidFill>
          </a:ln>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00" y="4472710"/>
            <a:ext cx="3463636" cy="2309090"/>
          </a:xfrm>
          <a:prstGeom prst="rect">
            <a:avLst/>
          </a:prstGeom>
          <a:ln w="19050">
            <a:solidFill>
              <a:schemeClr val="bg1">
                <a:lumMod val="50000"/>
              </a:schemeClr>
            </a:solidFill>
          </a:ln>
        </p:spPr>
      </p:pic>
      <p:pic>
        <p:nvPicPr>
          <p:cNvPr id="8" name="Picture 7"/>
          <p:cNvPicPr>
            <a:picLocks noChangeAspect="1"/>
          </p:cNvPicPr>
          <p:nvPr/>
        </p:nvPicPr>
        <p:blipFill rotWithShape="1">
          <a:blip r:embed="rId9">
            <a:extLst>
              <a:ext uri="{28A0092B-C50C-407E-A947-70E740481C1C}">
                <a14:useLocalDpi xmlns:a14="http://schemas.microsoft.com/office/drawing/2010/main" val="0"/>
              </a:ext>
            </a:extLst>
          </a:blip>
          <a:srcRect t="7717" r="15443" b="11302"/>
          <a:stretch/>
        </p:blipFill>
        <p:spPr>
          <a:xfrm>
            <a:off x="6873193" y="4006866"/>
            <a:ext cx="2173113" cy="2774934"/>
          </a:xfrm>
          <a:prstGeom prst="rect">
            <a:avLst/>
          </a:prstGeom>
          <a:ln w="19050">
            <a:solidFill>
              <a:schemeClr val="bg1">
                <a:lumMod val="50000"/>
              </a:schemeClr>
            </a:solidFill>
          </a:ln>
        </p:spPr>
      </p:pic>
      <p:pic>
        <p:nvPicPr>
          <p:cNvPr id="12" name="Picture 11"/>
          <p:cNvPicPr>
            <a:picLocks noChangeAspect="1"/>
          </p:cNvPicPr>
          <p:nvPr/>
        </p:nvPicPr>
        <p:blipFill rotWithShape="1">
          <a:blip r:embed="rId10">
            <a:extLst>
              <a:ext uri="{28A0092B-C50C-407E-A947-70E740481C1C}">
                <a14:useLocalDpi xmlns:a14="http://schemas.microsoft.com/office/drawing/2010/main" val="0"/>
              </a:ext>
            </a:extLst>
          </a:blip>
          <a:srcRect r="32452" b="22439"/>
          <a:stretch/>
        </p:blipFill>
        <p:spPr>
          <a:xfrm>
            <a:off x="3810000" y="4472710"/>
            <a:ext cx="2834400" cy="2309090"/>
          </a:xfrm>
          <a:prstGeom prst="rect">
            <a:avLst/>
          </a:prstGeom>
          <a:ln w="19050">
            <a:solidFill>
              <a:schemeClr val="bg1">
                <a:lumMod val="50000"/>
              </a:schemeClr>
            </a:solidFill>
          </a:ln>
        </p:spPr>
      </p:pic>
      <p:pic>
        <p:nvPicPr>
          <p:cNvPr id="14" name="Picture 13"/>
          <p:cNvPicPr>
            <a:picLocks noChangeAspect="1"/>
          </p:cNvPicPr>
          <p:nvPr/>
        </p:nvPicPr>
        <p:blipFill rotWithShape="1">
          <a:blip r:embed="rId11" cstate="print">
            <a:extLst>
              <a:ext uri="{28A0092B-C50C-407E-A947-70E740481C1C}">
                <a14:useLocalDpi xmlns:a14="http://schemas.microsoft.com/office/drawing/2010/main" val="0"/>
              </a:ext>
            </a:extLst>
          </a:blip>
          <a:srcRect t="47666" b="5085"/>
          <a:stretch/>
        </p:blipFill>
        <p:spPr>
          <a:xfrm>
            <a:off x="6876419" y="3146954"/>
            <a:ext cx="2169887" cy="768927"/>
          </a:xfrm>
          <a:prstGeom prst="rect">
            <a:avLst/>
          </a:prstGeom>
          <a:ln w="19050">
            <a:solidFill>
              <a:schemeClr val="bg1">
                <a:lumMod val="50000"/>
              </a:schemeClr>
            </a:solidFill>
          </a:ln>
        </p:spPr>
      </p:pic>
    </p:spTree>
    <p:extLst>
      <p:ext uri="{BB962C8B-B14F-4D97-AF65-F5344CB8AC3E}">
        <p14:creationId xmlns:p14="http://schemas.microsoft.com/office/powerpoint/2010/main" val="3272269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Emergency Response Cycle</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130" y="1320197"/>
            <a:ext cx="7186590" cy="5004403"/>
          </a:xfrm>
          <a:prstGeom prst="rect">
            <a:avLst/>
          </a:prstGeom>
        </p:spPr>
      </p:pic>
    </p:spTree>
    <p:extLst>
      <p:ext uri="{BB962C8B-B14F-4D97-AF65-F5344CB8AC3E}">
        <p14:creationId xmlns:p14="http://schemas.microsoft.com/office/powerpoint/2010/main" val="3726060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ogo-fema.png"/>
          <p:cNvPicPr>
            <a:picLocks noGrp="1" noChangeAspect="1"/>
          </p:cNvPicPr>
          <p:nvPr>
            <p:ph idx="1"/>
          </p:nvPr>
        </p:nvPicPr>
        <p:blipFill>
          <a:blip r:embed="rId4" cstate="print"/>
          <a:stretch>
            <a:fillRect/>
          </a:stretch>
        </p:blipFill>
        <p:spPr>
          <a:xfrm>
            <a:off x="2590800" y="2362200"/>
            <a:ext cx="962025" cy="1028700"/>
          </a:xfrm>
        </p:spPr>
      </p:pic>
      <p:pic>
        <p:nvPicPr>
          <p:cNvPr id="5" name="Picture 4" descr="ReadLogo.png"/>
          <p:cNvPicPr>
            <a:picLocks noChangeAspect="1"/>
          </p:cNvPicPr>
          <p:nvPr/>
        </p:nvPicPr>
        <p:blipFill>
          <a:blip r:embed="rId5" cstate="print"/>
          <a:stretch>
            <a:fillRect/>
          </a:stretch>
        </p:blipFill>
        <p:spPr>
          <a:xfrm>
            <a:off x="762000" y="2362200"/>
            <a:ext cx="1828800" cy="1028700"/>
          </a:xfrm>
          <a:prstGeom prst="rect">
            <a:avLst/>
          </a:prstGeom>
        </p:spPr>
      </p:pic>
      <p:sp>
        <p:nvSpPr>
          <p:cNvPr id="6" name="TextBox 5"/>
          <p:cNvSpPr txBox="1"/>
          <p:nvPr/>
        </p:nvSpPr>
        <p:spPr>
          <a:xfrm>
            <a:off x="838200" y="3429000"/>
            <a:ext cx="2743200" cy="523220"/>
          </a:xfrm>
          <a:prstGeom prst="rect">
            <a:avLst/>
          </a:prstGeom>
          <a:noFill/>
        </p:spPr>
        <p:txBody>
          <a:bodyPr wrap="square" rtlCol="0">
            <a:spAutoFit/>
          </a:bodyPr>
          <a:lstStyle/>
          <a:p>
            <a:r>
              <a:rPr lang="en-US" sz="2800" dirty="0" smtClean="0"/>
              <a:t>www.ready.gov</a:t>
            </a:r>
            <a:endParaRPr lang="en-CA" sz="2800" dirty="0"/>
          </a:p>
        </p:txBody>
      </p:sp>
      <p:sp>
        <p:nvSpPr>
          <p:cNvPr id="11" name="TextBox 10"/>
          <p:cNvSpPr txBox="1"/>
          <p:nvPr/>
        </p:nvSpPr>
        <p:spPr>
          <a:xfrm>
            <a:off x="381000" y="1371600"/>
            <a:ext cx="7924800" cy="461665"/>
          </a:xfrm>
          <a:prstGeom prst="rect">
            <a:avLst/>
          </a:prstGeom>
          <a:noFill/>
        </p:spPr>
        <p:txBody>
          <a:bodyPr wrap="square" rtlCol="0">
            <a:spAutoFit/>
          </a:bodyPr>
          <a:lstStyle/>
          <a:p>
            <a:r>
              <a:rPr lang="en-CA" sz="2400" dirty="0" smtClean="0"/>
              <a:t>Developed countries often have preparedness plans available</a:t>
            </a:r>
            <a:endParaRPr lang="en-CA" sz="2400" dirty="0"/>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06881" y="4209749"/>
            <a:ext cx="2954422" cy="541935"/>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45692" y="4845870"/>
            <a:ext cx="4876800" cy="498310"/>
          </a:xfrm>
          <a:prstGeom prst="rect">
            <a:avLst/>
          </a:prstGeom>
        </p:spPr>
      </p:pic>
      <p:sp>
        <p:nvSpPr>
          <p:cNvPr id="16" name="TextBox 15"/>
          <p:cNvSpPr txBox="1"/>
          <p:nvPr/>
        </p:nvSpPr>
        <p:spPr>
          <a:xfrm>
            <a:off x="2895600" y="5344180"/>
            <a:ext cx="5176984" cy="523220"/>
          </a:xfrm>
          <a:prstGeom prst="rect">
            <a:avLst/>
          </a:prstGeom>
          <a:noFill/>
        </p:spPr>
        <p:txBody>
          <a:bodyPr wrap="square" rtlCol="0">
            <a:spAutoFit/>
          </a:bodyPr>
          <a:lstStyle/>
          <a:p>
            <a:r>
              <a:rPr lang="en-US" sz="2800" dirty="0" smtClean="0"/>
              <a:t>www.ncdp.mailman.columbia.edu</a:t>
            </a:r>
            <a:endParaRPr lang="en-CA" sz="2800" dirty="0"/>
          </a:p>
        </p:txBody>
      </p:sp>
      <p:sp>
        <p:nvSpPr>
          <p:cNvPr id="10" name="Title 1"/>
          <p:cNvSpPr txBox="1">
            <a:spLocks/>
          </p:cNvSpPr>
          <p:nvPr/>
        </p:nvSpPr>
        <p:spPr>
          <a:xfrm>
            <a:off x="304800" y="76200"/>
            <a:ext cx="75438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Current Geospatial Frameworks/Initiatives</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val="26594903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par>
                                <p:cTn id="19" presetID="10"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par>
                                <p:cTn id="22" presetID="10" presetClass="entr" presetSubtype="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81000" y="1444752"/>
            <a:ext cx="3902242" cy="381000"/>
            <a:chOff x="4419600" y="1295400"/>
            <a:chExt cx="3902242" cy="381000"/>
          </a:xfrm>
        </p:grpSpPr>
        <p:pic>
          <p:nvPicPr>
            <p:cNvPr id="15" name="Picture 14" descr="dpri_logo.gif"/>
            <p:cNvPicPr>
              <a:picLocks noChangeAspect="1"/>
            </p:cNvPicPr>
            <p:nvPr/>
          </p:nvPicPr>
          <p:blipFill>
            <a:blip r:embed="rId3" cstate="print"/>
            <a:stretch>
              <a:fillRect/>
            </a:stretch>
          </p:blipFill>
          <p:spPr>
            <a:xfrm>
              <a:off x="4419600" y="1295400"/>
              <a:ext cx="1685636" cy="381000"/>
            </a:xfrm>
            <a:prstGeom prst="rect">
              <a:avLst/>
            </a:prstGeom>
            <a:solidFill>
              <a:schemeClr val="tx1"/>
            </a:solidFill>
          </p:spPr>
        </p:pic>
        <p:pic>
          <p:nvPicPr>
            <p:cNvPr id="16" name="Picture 15" descr="dpri_logo2_e.gif"/>
            <p:cNvPicPr>
              <a:picLocks noChangeAspect="1"/>
            </p:cNvPicPr>
            <p:nvPr/>
          </p:nvPicPr>
          <p:blipFill>
            <a:blip r:embed="rId4" cstate="print"/>
            <a:stretch>
              <a:fillRect/>
            </a:stretch>
          </p:blipFill>
          <p:spPr>
            <a:xfrm>
              <a:off x="6096000" y="1295400"/>
              <a:ext cx="2225842" cy="381000"/>
            </a:xfrm>
            <a:prstGeom prst="rect">
              <a:avLst/>
            </a:prstGeom>
            <a:solidFill>
              <a:schemeClr val="tx1"/>
            </a:solidFill>
          </p:spPr>
        </p:pic>
      </p:grpSp>
      <p:sp>
        <p:nvSpPr>
          <p:cNvPr id="17" name="TextBox 16"/>
          <p:cNvSpPr txBox="1"/>
          <p:nvPr/>
        </p:nvSpPr>
        <p:spPr>
          <a:xfrm>
            <a:off x="4572000" y="1373642"/>
            <a:ext cx="3810000" cy="523220"/>
          </a:xfrm>
          <a:prstGeom prst="rect">
            <a:avLst/>
          </a:prstGeom>
          <a:noFill/>
        </p:spPr>
        <p:txBody>
          <a:bodyPr wrap="square" rtlCol="0">
            <a:spAutoFit/>
          </a:bodyPr>
          <a:lstStyle/>
          <a:p>
            <a:r>
              <a:rPr lang="en-US" sz="2800" dirty="0" smtClean="0"/>
              <a:t>www.dpri.kyoto-u.ac.jp</a:t>
            </a:r>
            <a:endParaRPr lang="en-CA" sz="2800" dirty="0"/>
          </a:p>
        </p:txBody>
      </p:sp>
      <p:pic>
        <p:nvPicPr>
          <p:cNvPr id="18" name="Content Placeholder 3" descr="logo-fema.png"/>
          <p:cNvPicPr>
            <a:picLocks noGrp="1" noChangeAspect="1"/>
          </p:cNvPicPr>
          <p:nvPr>
            <p:ph idx="1"/>
          </p:nvPr>
        </p:nvPicPr>
        <p:blipFill>
          <a:blip r:embed="rId5" cstate="print"/>
          <a:stretch>
            <a:fillRect/>
          </a:stretch>
        </p:blipFill>
        <p:spPr>
          <a:xfrm>
            <a:off x="2971800" y="4648200"/>
            <a:ext cx="926394" cy="990600"/>
          </a:xfr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200" y="4831720"/>
            <a:ext cx="2461421" cy="623560"/>
          </a:xfrm>
          <a:prstGeom prst="rect">
            <a:avLst/>
          </a:prstGeom>
        </p:spPr>
      </p:pic>
      <p:sp>
        <p:nvSpPr>
          <p:cNvPr id="19" name="TextBox 18"/>
          <p:cNvSpPr txBox="1"/>
          <p:nvPr/>
        </p:nvSpPr>
        <p:spPr>
          <a:xfrm>
            <a:off x="4876800" y="4932060"/>
            <a:ext cx="3352800" cy="523220"/>
          </a:xfrm>
          <a:prstGeom prst="rect">
            <a:avLst/>
          </a:prstGeom>
          <a:noFill/>
        </p:spPr>
        <p:txBody>
          <a:bodyPr wrap="square" rtlCol="0">
            <a:spAutoFit/>
          </a:bodyPr>
          <a:lstStyle/>
          <a:p>
            <a:r>
              <a:rPr lang="en-US" sz="2800" dirty="0" smtClean="0"/>
              <a:t>www.fema.gov/hazus</a:t>
            </a:r>
            <a:endParaRPr lang="en-CA" sz="2800" dirty="0"/>
          </a:p>
        </p:txBody>
      </p:sp>
      <p:sp>
        <p:nvSpPr>
          <p:cNvPr id="14" name="TextBox 13"/>
          <p:cNvSpPr txBox="1"/>
          <p:nvPr/>
        </p:nvSpPr>
        <p:spPr>
          <a:xfrm>
            <a:off x="5562600" y="3065841"/>
            <a:ext cx="2590800" cy="523220"/>
          </a:xfrm>
          <a:prstGeom prst="rect">
            <a:avLst/>
          </a:prstGeom>
          <a:noFill/>
        </p:spPr>
        <p:txBody>
          <a:bodyPr wrap="square" rtlCol="0">
            <a:spAutoFit/>
          </a:bodyPr>
          <a:lstStyle/>
          <a:p>
            <a:pPr algn="r"/>
            <a:r>
              <a:rPr lang="en-US" sz="2800" dirty="0" smtClean="0"/>
              <a:t>www.gazi.edu.tr</a:t>
            </a:r>
            <a:endParaRPr lang="en-CA" sz="2800" dirty="0"/>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3400" y="2885957"/>
            <a:ext cx="2619741" cy="847843"/>
          </a:xfrm>
          <a:prstGeom prst="rect">
            <a:avLst/>
          </a:prstGeom>
        </p:spPr>
      </p:pic>
      <p:sp>
        <p:nvSpPr>
          <p:cNvPr id="13" name="Title 1"/>
          <p:cNvSpPr txBox="1">
            <a:spLocks/>
          </p:cNvSpPr>
          <p:nvPr/>
        </p:nvSpPr>
        <p:spPr>
          <a:xfrm>
            <a:off x="304800" y="76200"/>
            <a:ext cx="75438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Current Geospatial Frameworks/Initiatives</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r>
              <a:rPr lang="en-US" sz="2400" dirty="0" smtClean="0"/>
              <a:t>Developing countries often lack the geospatial infrastructure</a:t>
            </a:r>
            <a:br>
              <a:rPr lang="en-US" sz="2400" dirty="0" smtClean="0"/>
            </a:br>
            <a:endParaRPr lang="en-US" sz="2400" dirty="0"/>
          </a:p>
          <a:p>
            <a:r>
              <a:rPr lang="en-US" sz="2400" dirty="0" smtClean="0"/>
              <a:t>Use GIS to facilitate disaster reduction through vulnerability assessment</a:t>
            </a:r>
            <a:br>
              <a:rPr lang="en-US" sz="2400" dirty="0" smtClean="0"/>
            </a:br>
            <a:endParaRPr lang="en-US" sz="2400" dirty="0" smtClean="0"/>
          </a:p>
          <a:p>
            <a:r>
              <a:rPr lang="en-US" sz="2400" dirty="0"/>
              <a:t>Use only Free and Open Source Software (FOSS) and data</a:t>
            </a:r>
          </a:p>
          <a:p>
            <a:pPr lvl="1">
              <a:buFont typeface="Wingdings" pitchFamily="2" charset="2"/>
              <a:buChar char="Ø"/>
            </a:pPr>
            <a:r>
              <a:rPr lang="en-US" sz="2400" dirty="0"/>
              <a:t>Can help minimize procurement resources</a:t>
            </a:r>
          </a:p>
          <a:p>
            <a:pPr lvl="1">
              <a:buFont typeface="Wingdings" pitchFamily="2" charset="2"/>
              <a:buChar char="Ø"/>
            </a:pPr>
            <a:r>
              <a:rPr lang="en-US" sz="2400" dirty="0"/>
              <a:t>Provides agility and flexibility (no vendor lock-in</a:t>
            </a:r>
            <a:r>
              <a:rPr lang="en-US" sz="2400" dirty="0" smtClean="0"/>
              <a:t>)</a:t>
            </a:r>
            <a:br>
              <a:rPr lang="en-US" sz="2400" dirty="0" smtClean="0"/>
            </a:br>
            <a:endParaRPr lang="en-US" sz="2400" dirty="0"/>
          </a:p>
          <a:p>
            <a:r>
              <a:rPr lang="en-US" sz="2400" dirty="0" smtClean="0"/>
              <a:t>End result: most anyone, with some training, can identify areas and infrastructure vulnerable to earthquakes, using only freely available  data and software</a:t>
            </a:r>
          </a:p>
          <a:p>
            <a:pPr lvl="1"/>
            <a:endParaRPr lang="en-US" sz="2400" dirty="0" smtClean="0"/>
          </a:p>
        </p:txBody>
      </p:sp>
      <p:sp>
        <p:nvSpPr>
          <p:cNvPr id="4"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Motivation </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spTree>
    <p:extLst>
      <p:ext uri="{BB962C8B-B14F-4D97-AF65-F5344CB8AC3E}">
        <p14:creationId xmlns:p14="http://schemas.microsoft.com/office/powerpoint/2010/main" val="3213748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Proposed Methodology</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sp>
        <p:nvSpPr>
          <p:cNvPr id="3" name="TextBox 2"/>
          <p:cNvSpPr txBox="1"/>
          <p:nvPr/>
        </p:nvSpPr>
        <p:spPr>
          <a:xfrm>
            <a:off x="533400" y="1066800"/>
            <a:ext cx="6705600" cy="4401205"/>
          </a:xfrm>
          <a:prstGeom prst="rect">
            <a:avLst/>
          </a:prstGeom>
          <a:noFill/>
        </p:spPr>
        <p:txBody>
          <a:bodyPr wrap="square" rtlCol="0">
            <a:spAutoFit/>
          </a:bodyPr>
          <a:lstStyle/>
          <a:p>
            <a:r>
              <a:rPr lang="en-US" sz="3200" dirty="0" smtClean="0"/>
              <a:t>5 stages:</a:t>
            </a:r>
          </a:p>
          <a:p>
            <a:endParaRPr lang="en-US" sz="3200" dirty="0" smtClean="0"/>
          </a:p>
          <a:p>
            <a:pPr marL="800100" lvl="1" indent="-342900">
              <a:buFont typeface="+mj-lt"/>
              <a:buAutoNum type="arabicPeriod"/>
            </a:pPr>
            <a:r>
              <a:rPr lang="en-US" sz="2400" dirty="0" smtClean="0"/>
              <a:t>Site location</a:t>
            </a:r>
            <a:br>
              <a:rPr lang="en-US" sz="2400" dirty="0" smtClean="0"/>
            </a:br>
            <a:endParaRPr lang="en-US" sz="2400" dirty="0" smtClean="0"/>
          </a:p>
          <a:p>
            <a:pPr marL="800100" lvl="1" indent="-342900">
              <a:buFont typeface="+mj-lt"/>
              <a:buAutoNum type="arabicPeriod"/>
            </a:pPr>
            <a:r>
              <a:rPr lang="en-US" sz="2400" dirty="0" smtClean="0"/>
              <a:t>Search for and procure data</a:t>
            </a:r>
            <a:br>
              <a:rPr lang="en-US" sz="2400" dirty="0" smtClean="0"/>
            </a:br>
            <a:endParaRPr lang="en-US" sz="2400" dirty="0" smtClean="0"/>
          </a:p>
          <a:p>
            <a:pPr marL="800100" lvl="1" indent="-342900">
              <a:buFont typeface="+mj-lt"/>
              <a:buAutoNum type="arabicPeriod"/>
            </a:pPr>
            <a:r>
              <a:rPr lang="en-US" sz="2400" dirty="0" smtClean="0"/>
              <a:t>Identify gaps and resolve if possible</a:t>
            </a:r>
            <a:br>
              <a:rPr lang="en-US" sz="2400" dirty="0" smtClean="0"/>
            </a:br>
            <a:endParaRPr lang="en-US" sz="2400" dirty="0" smtClean="0"/>
          </a:p>
          <a:p>
            <a:pPr marL="800100" lvl="1" indent="-342900">
              <a:buFont typeface="+mj-lt"/>
              <a:buAutoNum type="arabicPeriod"/>
            </a:pPr>
            <a:r>
              <a:rPr lang="en-US" sz="2400" dirty="0" smtClean="0"/>
              <a:t>Edit data to ensure compatibility</a:t>
            </a:r>
            <a:br>
              <a:rPr lang="en-US" sz="2400" dirty="0" smtClean="0"/>
            </a:br>
            <a:endParaRPr lang="en-US" sz="2400" dirty="0" smtClean="0"/>
          </a:p>
          <a:p>
            <a:pPr marL="800100" lvl="1" indent="-342900">
              <a:buFont typeface="+mj-lt"/>
              <a:buAutoNum type="arabicPeriod"/>
            </a:pPr>
            <a:r>
              <a:rPr lang="en-US" sz="2400" dirty="0" smtClean="0"/>
              <a:t>Perform analysis</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Content Placeholder 3" descr="logo-fema.png"/>
          <p:cNvPicPr>
            <a:picLocks noGrp="1" noChangeAspect="1"/>
          </p:cNvPicPr>
          <p:nvPr>
            <p:ph idx="1"/>
          </p:nvPr>
        </p:nvPicPr>
        <p:blipFill>
          <a:blip r:embed="rId3" cstate="print"/>
          <a:stretch>
            <a:fillRect/>
          </a:stretch>
        </p:blipFill>
        <p:spPr>
          <a:xfrm>
            <a:off x="470842" y="2857560"/>
            <a:ext cx="819503" cy="876300"/>
          </a:xfrm>
        </p:spPr>
      </p:pic>
      <p:sp>
        <p:nvSpPr>
          <p:cNvPr id="4" name="TextBox 3"/>
          <p:cNvSpPr txBox="1"/>
          <p:nvPr/>
        </p:nvSpPr>
        <p:spPr>
          <a:xfrm>
            <a:off x="460682" y="1143000"/>
            <a:ext cx="4800600" cy="461665"/>
          </a:xfrm>
          <a:prstGeom prst="rect">
            <a:avLst/>
          </a:prstGeom>
          <a:noFill/>
        </p:spPr>
        <p:txBody>
          <a:bodyPr wrap="square" rtlCol="0">
            <a:spAutoFit/>
          </a:bodyPr>
          <a:lstStyle/>
          <a:p>
            <a:r>
              <a:rPr lang="en-US" sz="2400" b="1" dirty="0" smtClean="0"/>
              <a:t>Not</a:t>
            </a:r>
            <a:r>
              <a:rPr lang="en-US" sz="2400" dirty="0" smtClean="0"/>
              <a:t> used to predict casualty figures</a:t>
            </a:r>
            <a:endParaRPr lang="en-US" sz="2400" dirty="0"/>
          </a:p>
        </p:txBody>
      </p:sp>
      <p:grpSp>
        <p:nvGrpSpPr>
          <p:cNvPr id="17" name="Group 16"/>
          <p:cNvGrpSpPr/>
          <p:nvPr/>
        </p:nvGrpSpPr>
        <p:grpSpPr>
          <a:xfrm>
            <a:off x="685799" y="4310000"/>
            <a:ext cx="952500" cy="1224055"/>
            <a:chOff x="6896100" y="3600450"/>
            <a:chExt cx="952500" cy="1224055"/>
          </a:xfrm>
        </p:grpSpPr>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6100" y="3600450"/>
              <a:ext cx="952500" cy="89535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23408" y="4605170"/>
              <a:ext cx="697883" cy="219335"/>
            </a:xfrm>
            <a:prstGeom prst="rect">
              <a:avLst/>
            </a:prstGeom>
            <a:solidFill>
              <a:srgbClr val="005EA4"/>
            </a:solidFill>
            <a:ln w="92075" cap="sq">
              <a:solidFill>
                <a:srgbClr val="005EA4"/>
              </a:solidFill>
              <a:miter lim="800000"/>
            </a:ln>
            <a:effectLst>
              <a:outerShdw blurRad="101600" dist="63500" dir="2700000" algn="tl" rotWithShape="0">
                <a:prstClr val="black">
                  <a:alpha val="41000"/>
                </a:prstClr>
              </a:outerShdw>
            </a:effectLst>
          </p:spPr>
        </p:pic>
      </p:grpSp>
      <p:sp>
        <p:nvSpPr>
          <p:cNvPr id="10" name="Rectangle 9"/>
          <p:cNvSpPr/>
          <p:nvPr/>
        </p:nvSpPr>
        <p:spPr>
          <a:xfrm>
            <a:off x="2133599" y="4785390"/>
            <a:ext cx="4641235" cy="400110"/>
          </a:xfrm>
          <a:prstGeom prst="rect">
            <a:avLst/>
          </a:prstGeom>
        </p:spPr>
        <p:txBody>
          <a:bodyPr wrap="square">
            <a:spAutoFit/>
          </a:bodyPr>
          <a:lstStyle/>
          <a:p>
            <a:r>
              <a:rPr lang="en-US" sz="2000" b="1" dirty="0" smtClean="0"/>
              <a:t>CATS</a:t>
            </a:r>
            <a:r>
              <a:rPr lang="en-US" sz="2000" dirty="0" smtClean="0"/>
              <a:t> - </a:t>
            </a:r>
            <a:r>
              <a:rPr lang="en-US" sz="2000" b="1" dirty="0" smtClean="0"/>
              <a:t>C</a:t>
            </a:r>
            <a:r>
              <a:rPr lang="en-US" sz="2000" dirty="0" smtClean="0"/>
              <a:t>onsequences </a:t>
            </a:r>
            <a:r>
              <a:rPr lang="en-US" sz="2000" b="1" dirty="0"/>
              <a:t>A</a:t>
            </a:r>
            <a:r>
              <a:rPr lang="en-US" sz="2000" dirty="0"/>
              <a:t>ssessment </a:t>
            </a:r>
            <a:r>
              <a:rPr lang="en-US" sz="2000" b="1" dirty="0"/>
              <a:t>T</a:t>
            </a:r>
            <a:r>
              <a:rPr lang="en-US" sz="2000" dirty="0"/>
              <a:t>ool </a:t>
            </a:r>
            <a:r>
              <a:rPr lang="en-US" sz="2000" b="1" dirty="0" smtClean="0"/>
              <a:t>S</a:t>
            </a:r>
            <a:r>
              <a:rPr lang="en-US" sz="2000" dirty="0" smtClean="0"/>
              <a:t>et</a:t>
            </a:r>
            <a:endParaRPr lang="en-US" sz="2000" dirty="0"/>
          </a:p>
        </p:txBody>
      </p:sp>
      <p:sp>
        <p:nvSpPr>
          <p:cNvPr id="11" name="Rectangle 10"/>
          <p:cNvSpPr/>
          <p:nvPr/>
        </p:nvSpPr>
        <p:spPr>
          <a:xfrm>
            <a:off x="2133599" y="5094655"/>
            <a:ext cx="5029005" cy="461665"/>
          </a:xfrm>
          <a:prstGeom prst="rect">
            <a:avLst/>
          </a:prstGeom>
        </p:spPr>
        <p:txBody>
          <a:bodyPr wrap="square">
            <a:spAutoFit/>
          </a:bodyPr>
          <a:lstStyle/>
          <a:p>
            <a:r>
              <a:rPr lang="en-US" sz="2400" dirty="0"/>
              <a:t>www.saic.com/products/security/cats/</a:t>
            </a:r>
          </a:p>
        </p:txBody>
      </p:sp>
      <p:sp>
        <p:nvSpPr>
          <p:cNvPr id="12" name="TextBox 11"/>
          <p:cNvSpPr txBox="1"/>
          <p:nvPr/>
        </p:nvSpPr>
        <p:spPr>
          <a:xfrm>
            <a:off x="457200" y="2052935"/>
            <a:ext cx="4800600" cy="461665"/>
          </a:xfrm>
          <a:prstGeom prst="rect">
            <a:avLst/>
          </a:prstGeom>
          <a:noFill/>
        </p:spPr>
        <p:txBody>
          <a:bodyPr wrap="square" rtlCol="0">
            <a:spAutoFit/>
          </a:bodyPr>
          <a:lstStyle/>
          <a:p>
            <a:r>
              <a:rPr lang="en-US" sz="2400" dirty="0" smtClean="0"/>
              <a:t>To predict casualty figures…</a:t>
            </a:r>
            <a:endParaRPr lang="en-US" sz="2400" dirty="0"/>
          </a:p>
        </p:txBody>
      </p:sp>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31926" y="2992644"/>
            <a:ext cx="2392627" cy="606132"/>
          </a:xfrm>
          <a:prstGeom prst="rect">
            <a:avLst/>
          </a:prstGeom>
        </p:spPr>
      </p:pic>
      <p:sp>
        <p:nvSpPr>
          <p:cNvPr id="22" name="TextBox 21"/>
          <p:cNvSpPr txBox="1"/>
          <p:nvPr/>
        </p:nvSpPr>
        <p:spPr>
          <a:xfrm>
            <a:off x="4096578" y="3219193"/>
            <a:ext cx="3352800" cy="461665"/>
          </a:xfrm>
          <a:prstGeom prst="rect">
            <a:avLst/>
          </a:prstGeom>
          <a:noFill/>
        </p:spPr>
        <p:txBody>
          <a:bodyPr wrap="square" rtlCol="0">
            <a:spAutoFit/>
          </a:bodyPr>
          <a:lstStyle/>
          <a:p>
            <a:r>
              <a:rPr lang="en-US" sz="2400" dirty="0" smtClean="0"/>
              <a:t>www.fema.gov/hazus</a:t>
            </a:r>
            <a:endParaRPr lang="en-CA" sz="2400" dirty="0"/>
          </a:p>
        </p:txBody>
      </p:sp>
      <p:sp>
        <p:nvSpPr>
          <p:cNvPr id="23" name="Rectangle 22"/>
          <p:cNvSpPr/>
          <p:nvPr/>
        </p:nvSpPr>
        <p:spPr>
          <a:xfrm>
            <a:off x="4096578" y="2895600"/>
            <a:ext cx="4641235" cy="400110"/>
          </a:xfrm>
          <a:prstGeom prst="rect">
            <a:avLst/>
          </a:prstGeom>
        </p:spPr>
        <p:txBody>
          <a:bodyPr wrap="square">
            <a:spAutoFit/>
          </a:bodyPr>
          <a:lstStyle/>
          <a:p>
            <a:r>
              <a:rPr lang="en-US" sz="2000" b="1" dirty="0" smtClean="0"/>
              <a:t>HAZUS-MH</a:t>
            </a:r>
            <a:r>
              <a:rPr lang="en-US" sz="2000" dirty="0" smtClean="0"/>
              <a:t>- </a:t>
            </a:r>
            <a:r>
              <a:rPr lang="en-US" sz="2000" b="1" dirty="0" smtClean="0"/>
              <a:t>H</a:t>
            </a:r>
            <a:r>
              <a:rPr lang="en-US" sz="2000" dirty="0" smtClean="0"/>
              <a:t>azard</a:t>
            </a:r>
            <a:r>
              <a:rPr lang="en-US" sz="2000" b="1" dirty="0" smtClean="0"/>
              <a:t> U.S. </a:t>
            </a:r>
            <a:r>
              <a:rPr lang="en-US" sz="2000" dirty="0" smtClean="0"/>
              <a:t>– </a:t>
            </a:r>
            <a:r>
              <a:rPr lang="en-US" sz="2000" b="1" dirty="0" smtClean="0"/>
              <a:t>M</a:t>
            </a:r>
            <a:r>
              <a:rPr lang="en-US" sz="2000" dirty="0" smtClean="0"/>
              <a:t>ulti</a:t>
            </a:r>
            <a:r>
              <a:rPr lang="en-US" sz="2000" b="1" dirty="0" smtClean="0"/>
              <a:t> H</a:t>
            </a:r>
            <a:r>
              <a:rPr lang="en-US" sz="2000" dirty="0" smtClean="0"/>
              <a:t>azard</a:t>
            </a:r>
            <a:endParaRPr lang="en-US" sz="2000" dirty="0"/>
          </a:p>
        </p:txBody>
      </p:sp>
      <p:sp>
        <p:nvSpPr>
          <p:cNvPr id="15" name="Title 1"/>
          <p:cNvSpPr txBox="1">
            <a:spLocks/>
          </p:cNvSpPr>
          <p:nvPr/>
        </p:nvSpPr>
        <p:spPr>
          <a:xfrm>
            <a:off x="457200" y="76200"/>
            <a:ext cx="76200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Proposed Methodology </a:t>
            </a:r>
            <a:r>
              <a:rPr kumimoji="0" lang="en-US" sz="3600" b="0" i="0" u="none" strike="noStrike" kern="1200" cap="none" spc="-100" normalizeH="0" baseline="0" noProof="0" dirty="0" err="1" smtClean="0">
                <a:ln>
                  <a:noFill/>
                </a:ln>
                <a:solidFill>
                  <a:schemeClr val="tx1">
                    <a:lumMod val="85000"/>
                    <a:lumOff val="15000"/>
                  </a:schemeClr>
                </a:solidFill>
                <a:effectLst/>
                <a:uLnTx/>
                <a:uFillTx/>
                <a:latin typeface="+mj-lt"/>
                <a:ea typeface="+mj-ea"/>
                <a:cs typeface="+mj-cs"/>
              </a:rPr>
              <a:t>cont</a:t>
            </a:r>
            <a:r>
              <a:rPr kumimoji="0" lang="en-US" sz="3600" b="0" i="0" u="none" strike="noStrike" kern="1200" cap="none" spc="-100" normalizeH="0" baseline="0" noProof="0" dirty="0" smtClean="0">
                <a:ln>
                  <a:noFill/>
                </a:ln>
                <a:solidFill>
                  <a:schemeClr val="tx1">
                    <a:lumMod val="85000"/>
                    <a:lumOff val="15000"/>
                  </a:schemeClr>
                </a:solidFill>
                <a:effectLst/>
                <a:uLnTx/>
                <a:uFillTx/>
                <a:latin typeface="+mj-lt"/>
                <a:ea typeface="+mj-ea"/>
                <a:cs typeface="+mj-cs"/>
              </a:rPr>
              <a:t>…</a:t>
            </a:r>
            <a:endParaRPr kumimoji="0" lang="en-CA" sz="3600" b="0" i="0" u="none" strike="noStrike" kern="1200" cap="none" spc="-100" normalizeH="0" baseline="0" noProof="0" dirty="0">
              <a:ln>
                <a:noFill/>
              </a:ln>
              <a:solidFill>
                <a:schemeClr val="tx1">
                  <a:lumMod val="85000"/>
                  <a:lumOff val="15000"/>
                </a:schemeClr>
              </a:solidFill>
              <a:effectLst/>
              <a:uLnTx/>
              <a:uFillTx/>
              <a:latin typeface="+mj-lt"/>
              <a:ea typeface="+mj-ea"/>
              <a:cs typeface="+mj-cs"/>
            </a:endParaRPr>
          </a:p>
        </p:txBody>
      </p:sp>
    </p:spTree>
    <p:extLst>
      <p:ext uri="{BB962C8B-B14F-4D97-AF65-F5344CB8AC3E}">
        <p14:creationId xmlns:p14="http://schemas.microsoft.com/office/powerpoint/2010/main" val="216793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22" grpId="0"/>
      <p:bldP spid="2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5|26.2|8.2"/>
</p:tagLst>
</file>

<file path=ppt/tags/tag2.xml><?xml version="1.0" encoding="utf-8"?>
<p:tagLst xmlns:a="http://schemas.openxmlformats.org/drawingml/2006/main" xmlns:r="http://schemas.openxmlformats.org/officeDocument/2006/relationships" xmlns:p="http://schemas.openxmlformats.org/presentationml/2006/main">
  <p:tag name="TIMING" val="|6.9|17.5"/>
</p:tagLst>
</file>

<file path=ppt/tags/tag3.xml><?xml version="1.0" encoding="utf-8"?>
<p:tagLst xmlns:a="http://schemas.openxmlformats.org/drawingml/2006/main" xmlns:r="http://schemas.openxmlformats.org/officeDocument/2006/relationships" xmlns:p="http://schemas.openxmlformats.org/presentationml/2006/main">
  <p:tag name="TIMING" val="|11.4"/>
</p:tagLst>
</file>

<file path=ppt/tags/tag4.xml><?xml version="1.0" encoding="utf-8"?>
<p:tagLst xmlns:a="http://schemas.openxmlformats.org/drawingml/2006/main" xmlns:r="http://schemas.openxmlformats.org/officeDocument/2006/relationships" xmlns:p="http://schemas.openxmlformats.org/presentationml/2006/main">
  <p:tag name="TIMING" val="|4.6|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32232</TotalTime>
  <Words>1142</Words>
  <Application>Microsoft Office PowerPoint</Application>
  <PresentationFormat>On-screen Show (4:3)</PresentationFormat>
  <Paragraphs>269</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Open Source Mapping for  Earthquake Risk Assessment and Risk Reduction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GIS for International Disaster Preparedness</dc:title>
  <dc:creator>Richard Hinton</dc:creator>
  <cp:lastModifiedBy>Richard Hinton</cp:lastModifiedBy>
  <cp:revision>203</cp:revision>
  <dcterms:created xsi:type="dcterms:W3CDTF">2012-09-12T14:14:49Z</dcterms:created>
  <dcterms:modified xsi:type="dcterms:W3CDTF">2013-07-31T18:17:09Z</dcterms:modified>
</cp:coreProperties>
</file>