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69" r:id="rId5"/>
    <p:sldId id="268" r:id="rId6"/>
    <p:sldId id="278" r:id="rId7"/>
    <p:sldId id="284" r:id="rId8"/>
    <p:sldId id="277" r:id="rId9"/>
    <p:sldId id="261" r:id="rId10"/>
    <p:sldId id="280" r:id="rId11"/>
    <p:sldId id="279" r:id="rId12"/>
    <p:sldId id="281" r:id="rId13"/>
    <p:sldId id="270" r:id="rId14"/>
    <p:sldId id="259" r:id="rId15"/>
    <p:sldId id="260" r:id="rId16"/>
    <p:sldId id="273" r:id="rId17"/>
    <p:sldId id="274" r:id="rId18"/>
    <p:sldId id="266" r:id="rId19"/>
    <p:sldId id="276" r:id="rId20"/>
    <p:sldId id="275" r:id="rId21"/>
    <p:sldId id="265" r:id="rId22"/>
    <p:sldId id="283" r:id="rId23"/>
    <p:sldId id="264" r:id="rId24"/>
    <p:sldId id="282" r:id="rId25"/>
  </p:sldIdLst>
  <p:sldSz cx="9144000" cy="6858000" type="screen4x3"/>
  <p:notesSz cx="6985000" cy="9271000"/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 autoAdjust="0"/>
    <p:restoredTop sz="94667" autoAdjust="0"/>
  </p:normalViewPr>
  <p:slideViewPr>
    <p:cSldViewPr>
      <p:cViewPr varScale="1">
        <p:scale>
          <a:sx n="115" d="100"/>
          <a:sy n="115" d="100"/>
        </p:scale>
        <p:origin x="-216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68348FC7-D257-4C7F-AF5E-EA91F36CF5A5}" type="datetimeFigureOut">
              <a:rPr lang="en-US" smtClean="0"/>
              <a:pPr/>
              <a:t>9/22/2011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E3C5EC6-BAC1-41A9-B901-67DFB08D00E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48FC7-D257-4C7F-AF5E-EA91F36CF5A5}" type="datetimeFigureOut">
              <a:rPr lang="en-US" smtClean="0"/>
              <a:pPr/>
              <a:t>9/22/2011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C5EC6-BAC1-41A9-B901-67DFB08D00E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68348FC7-D257-4C7F-AF5E-EA91F36CF5A5}" type="datetimeFigureOut">
              <a:rPr lang="en-US" smtClean="0"/>
              <a:pPr/>
              <a:t>9/22/2011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E3C5EC6-BAC1-41A9-B901-67DFB08D00E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48FC7-D257-4C7F-AF5E-EA91F36CF5A5}" type="datetimeFigureOut">
              <a:rPr lang="en-US" smtClean="0"/>
              <a:pPr/>
              <a:t>9/22/2011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E3C5EC6-BAC1-41A9-B901-67DFB08D00E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48FC7-D257-4C7F-AF5E-EA91F36CF5A5}" type="datetimeFigureOut">
              <a:rPr lang="en-US" smtClean="0"/>
              <a:pPr/>
              <a:t>9/22/2011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E3C5EC6-BAC1-41A9-B901-67DFB08D00E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8348FC7-D257-4C7F-AF5E-EA91F36CF5A5}" type="datetimeFigureOut">
              <a:rPr lang="en-US" smtClean="0"/>
              <a:pPr/>
              <a:t>9/22/2011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E3C5EC6-BAC1-41A9-B901-67DFB08D00E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8348FC7-D257-4C7F-AF5E-EA91F36CF5A5}" type="datetimeFigureOut">
              <a:rPr lang="en-US" smtClean="0"/>
              <a:pPr/>
              <a:t>9/22/2011</a:t>
            </a:fld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E3C5EC6-BAC1-41A9-B901-67DFB08D00E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48FC7-D257-4C7F-AF5E-EA91F36CF5A5}" type="datetimeFigureOut">
              <a:rPr lang="en-US" smtClean="0"/>
              <a:pPr/>
              <a:t>9/22/2011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E3C5EC6-BAC1-41A9-B901-67DFB08D00E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48FC7-D257-4C7F-AF5E-EA91F36CF5A5}" type="datetimeFigureOut">
              <a:rPr lang="en-US" smtClean="0"/>
              <a:pPr/>
              <a:t>9/22/2011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E3C5EC6-BAC1-41A9-B901-67DFB08D00E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48FC7-D257-4C7F-AF5E-EA91F36CF5A5}" type="datetimeFigureOut">
              <a:rPr lang="en-US" smtClean="0"/>
              <a:pPr/>
              <a:t>9/22/2011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E3C5EC6-BAC1-41A9-B901-67DFB08D00E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68348FC7-D257-4C7F-AF5E-EA91F36CF5A5}" type="datetimeFigureOut">
              <a:rPr lang="en-US" smtClean="0"/>
              <a:pPr/>
              <a:t>9/22/2011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E3C5EC6-BAC1-41A9-B901-67DFB08D00E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8348FC7-D257-4C7F-AF5E-EA91F36CF5A5}" type="datetimeFigureOut">
              <a:rPr lang="en-US" smtClean="0"/>
              <a:pPr/>
              <a:t>9/22/2011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E3C5EC6-BAC1-41A9-B901-67DFB08D00E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gpichub.org/" TargetMode="External"/><Relationship Id="rId2" Type="http://schemas.openxmlformats.org/officeDocument/2006/relationships/hyperlink" Target="http://navyyard.org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re.jrc.ec.europa.eu/pvgis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4952999"/>
          </a:xfrm>
        </p:spPr>
        <p:txBody>
          <a:bodyPr>
            <a:normAutofit/>
          </a:bodyPr>
          <a:lstStyle/>
          <a:p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GEOG 596A</a:t>
            </a:r>
            <a:br>
              <a:rPr lang="en-US" sz="3200" dirty="0" smtClean="0"/>
            </a:br>
            <a:r>
              <a:rPr lang="en-US" sz="3200" dirty="0" smtClean="0"/>
              <a:t>MGIS CAPSTONE Project PROPOSAL:  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> </a:t>
            </a:r>
            <a:br>
              <a:rPr lang="en-US" sz="3200" dirty="0"/>
            </a:br>
            <a:r>
              <a:rPr lang="en-US" sz="3200" dirty="0" smtClean="0"/>
              <a:t>COMPUTING SOLAR ENERGY POTENTIAL OF URBAN AREAS USING AIRBORNE LIDAR DATA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> </a:t>
            </a:r>
            <a:br>
              <a:rPr lang="en-US" sz="3200" dirty="0"/>
            </a:br>
            <a:r>
              <a:rPr lang="en-US" sz="3200" dirty="0"/>
              <a:t>Ryan </a:t>
            </a:r>
            <a:r>
              <a:rPr lang="en-US" sz="3200" dirty="0" smtClean="0"/>
              <a:t>Hippenstiel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Existing Tool – PV Analyst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685800" y="6248400"/>
            <a:ext cx="8153400" cy="6096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Photo of 3D Buildings as shown by Choi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219200"/>
            <a:ext cx="6767513" cy="4925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Existing Tool – PV Analyst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768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User Input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Selection of PV panels &amp; mounting types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Creates TRNSYS file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Calls TRNSYS.exe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Saves results as layers for visualization in ArcGIS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228600" y="1752600"/>
            <a:ext cx="1447800" cy="2209800"/>
          </a:xfrm>
        </p:spPr>
        <p:txBody>
          <a:bodyPr>
            <a:normAutofit/>
          </a:bodyPr>
          <a:lstStyle/>
          <a:p>
            <a:pPr lvl="1">
              <a:buNone/>
            </a:pPr>
            <a:r>
              <a:rPr lang="en-US" sz="1600" dirty="0" smtClean="0"/>
              <a:t>PV Analyst User Input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28600"/>
            <a:ext cx="709168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Goals &amp; Objectives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US" sz="3000" dirty="0" smtClean="0"/>
              <a:t>Identify software &amp; data available.  </a:t>
            </a:r>
          </a:p>
          <a:p>
            <a:pPr>
              <a:buFont typeface="Wingdings" pitchFamily="2" charset="2"/>
              <a:buChar char="Ø"/>
            </a:pPr>
            <a:r>
              <a:rPr lang="en-US" sz="3000" dirty="0" smtClean="0"/>
              <a:t>Determine a reliable workflow to extract pertinent building information from LiDAR data.</a:t>
            </a:r>
          </a:p>
          <a:p>
            <a:pPr>
              <a:buFont typeface="Wingdings" pitchFamily="2" charset="2"/>
              <a:buChar char="Ø"/>
            </a:pPr>
            <a:r>
              <a:rPr lang="en-US" sz="3000" dirty="0" smtClean="0"/>
              <a:t>Build input data necessary for PV computations.</a:t>
            </a:r>
          </a:p>
          <a:p>
            <a:pPr lvl="1">
              <a:buFont typeface="Wingdings" pitchFamily="2" charset="2"/>
              <a:buChar char="Ø"/>
            </a:pPr>
            <a:r>
              <a:rPr lang="en-US" sz="3000" dirty="0" smtClean="0"/>
              <a:t>Models of buildings &amp; high vegetation</a:t>
            </a:r>
          </a:p>
          <a:p>
            <a:pPr lvl="1">
              <a:buFont typeface="Wingdings" pitchFamily="2" charset="2"/>
              <a:buChar char="Ø"/>
            </a:pPr>
            <a:r>
              <a:rPr lang="en-US" sz="3000" dirty="0" smtClean="0"/>
              <a:t>Shading information</a:t>
            </a:r>
          </a:p>
          <a:p>
            <a:pPr lvl="1">
              <a:buFont typeface="Wingdings" pitchFamily="2" charset="2"/>
              <a:buChar char="Ø"/>
            </a:pPr>
            <a:r>
              <a:rPr lang="en-US" sz="3000" dirty="0" smtClean="0"/>
              <a:t>Tilt and orientation data</a:t>
            </a:r>
          </a:p>
          <a:p>
            <a:pPr>
              <a:buFont typeface="Wingdings" pitchFamily="2" charset="2"/>
              <a:buChar char="Ø"/>
            </a:pPr>
            <a:r>
              <a:rPr lang="en-US" sz="3000" dirty="0" smtClean="0"/>
              <a:t>Potentially develop tool that allows user selection of geographic area and automatic export of PV potential.</a:t>
            </a:r>
          </a:p>
          <a:p>
            <a:pPr lvl="1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Proposed Methodology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676400"/>
            <a:ext cx="8229600" cy="4953000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 smtClean="0"/>
              <a:t>Critique existing third-party software to examine extraction abilities and data output.</a:t>
            </a:r>
          </a:p>
          <a:p>
            <a:pPr lvl="1">
              <a:buFont typeface="Wingdings" pitchFamily="2" charset="2"/>
              <a:buChar char="Ø"/>
            </a:pPr>
            <a:r>
              <a:rPr lang="en-US" sz="2500" dirty="0" smtClean="0"/>
              <a:t>Trial &amp; error approach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 smtClean="0"/>
              <a:t>LIDAR Analyst by Overwatch Systems, Ltd.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 smtClean="0"/>
              <a:t>LP360 &amp; Extractor by Qcoherent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 smtClean="0"/>
              <a:t>MARS by Merrick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 smtClean="0"/>
              <a:t>eCognition by Trimble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 smtClean="0"/>
              <a:t>ENVI by ITT</a:t>
            </a:r>
            <a:endParaRPr lang="en-US" sz="2200" dirty="0" smtClean="0"/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Determine if data available is of a quality to obtain useable and repeatable results necessary for PV output computations.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/>
              <a:t>Gather available data through online resources.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/>
              <a:t>Look at accuracy reporting &amp; map view</a:t>
            </a:r>
            <a:endParaRPr lang="en-US" sz="2500" dirty="0" smtClean="0"/>
          </a:p>
          <a:p>
            <a:pPr lvl="0">
              <a:buClr>
                <a:srgbClr val="DD8047"/>
              </a:buClr>
            </a:pPr>
            <a:endParaRPr lang="en-US" sz="3200" dirty="0" smtClean="0">
              <a:solidFill>
                <a:prstClr val="black"/>
              </a:solidFill>
            </a:endParaRP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Proposed Methodology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752600"/>
            <a:ext cx="8153400" cy="46482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US" sz="3200" dirty="0" smtClean="0"/>
              <a:t>Extract building and vegetation information from LIDAR data.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Should include area, aspect, slope, etc. for building rooftops and sides (if useable)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Create model of vegetation that would restrict useable area.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Compare results to those of Choi</a:t>
            </a:r>
          </a:p>
          <a:p>
            <a:pPr lvl="0">
              <a:buClr>
                <a:srgbClr val="DD8047"/>
              </a:buClr>
              <a:buFont typeface="Wingdings" pitchFamily="2" charset="2"/>
              <a:buChar char="Ø"/>
            </a:pPr>
            <a:r>
              <a:rPr lang="en-US" sz="3200" dirty="0" smtClean="0">
                <a:solidFill>
                  <a:prstClr val="black"/>
                </a:solidFill>
              </a:rPr>
              <a:t>Determine necessary input data of buildings.</a:t>
            </a:r>
          </a:p>
          <a:p>
            <a:pPr lvl="1">
              <a:buClr>
                <a:srgbClr val="DD8047"/>
              </a:buClr>
              <a:buFont typeface="Wingdings" pitchFamily="2" charset="2"/>
              <a:buChar char="Ø"/>
            </a:pPr>
            <a:r>
              <a:rPr lang="en-US" dirty="0" smtClean="0">
                <a:solidFill>
                  <a:prstClr val="black"/>
                </a:solidFill>
              </a:rPr>
              <a:t>Latitude, Orientation, Tilt, Area</a:t>
            </a:r>
          </a:p>
          <a:p>
            <a:pPr>
              <a:buClr>
                <a:srgbClr val="DD8047"/>
              </a:buClr>
              <a:buFont typeface="Wingdings" pitchFamily="2" charset="2"/>
              <a:buChar char="Ø"/>
            </a:pPr>
            <a:r>
              <a:rPr lang="en-US" dirty="0" smtClean="0">
                <a:solidFill>
                  <a:prstClr val="black"/>
                </a:solidFill>
              </a:rPr>
              <a:t>Complete shading and time-lapse processing.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Proposed Methodology - Testing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Complete test extraction of the Pollock Commons on Penn State University Park campus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Compare results of extraction to the 3D models hand-built during the development of PV Analyst.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Using various inputs, see if results can be produced within an acceptable level of tolerance.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Proposed Methodology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Clr>
                <a:srgbClr val="DD8047"/>
              </a:buClr>
              <a:buFont typeface="Wingdings" pitchFamily="2" charset="2"/>
              <a:buChar char="Ø"/>
            </a:pPr>
            <a:r>
              <a:rPr lang="en-US" dirty="0" smtClean="0">
                <a:solidFill>
                  <a:prstClr val="black"/>
                </a:solidFill>
              </a:rPr>
              <a:t>Improve existing tool PV Analyst, developed through research at PSU</a:t>
            </a:r>
          </a:p>
          <a:p>
            <a:pPr lvl="1">
              <a:buClr>
                <a:srgbClr val="DD8047"/>
              </a:buClr>
              <a:buFont typeface="Wingdings" pitchFamily="2" charset="2"/>
              <a:buChar char="Ø"/>
            </a:pPr>
            <a:r>
              <a:rPr lang="en-US" dirty="0" smtClean="0">
                <a:solidFill>
                  <a:prstClr val="black"/>
                </a:solidFill>
              </a:rPr>
              <a:t>Ability to select geographic region to extract data</a:t>
            </a:r>
          </a:p>
          <a:p>
            <a:pPr lvl="1">
              <a:buClr>
                <a:srgbClr val="DD8047"/>
              </a:buClr>
              <a:buFont typeface="Wingdings" pitchFamily="2" charset="2"/>
              <a:buChar char="Ø"/>
            </a:pPr>
            <a:r>
              <a:rPr lang="en-US" dirty="0" smtClean="0">
                <a:solidFill>
                  <a:prstClr val="black"/>
                </a:solidFill>
              </a:rPr>
              <a:t>Use real-world georeferenced data rather than hand-built 3D building models</a:t>
            </a:r>
          </a:p>
          <a:p>
            <a:pPr lvl="1">
              <a:buClr>
                <a:srgbClr val="DD8047"/>
              </a:buClr>
              <a:buFont typeface="Wingdings" pitchFamily="2" charset="2"/>
              <a:buChar char="Ø"/>
            </a:pPr>
            <a:r>
              <a:rPr lang="en-US" dirty="0" smtClean="0">
                <a:solidFill>
                  <a:prstClr val="black"/>
                </a:solidFill>
              </a:rPr>
              <a:t>Through scripting or Model Builder, streamline process as a whole.</a:t>
            </a:r>
          </a:p>
          <a:p>
            <a:pPr>
              <a:buClr>
                <a:srgbClr val="DD8047"/>
              </a:buClr>
              <a:buFont typeface="Wingdings" pitchFamily="2" charset="2"/>
              <a:buChar char="Ø"/>
            </a:pPr>
            <a:r>
              <a:rPr lang="en-US" dirty="0" smtClean="0">
                <a:solidFill>
                  <a:prstClr val="black"/>
                </a:solidFill>
              </a:rPr>
              <a:t>Complete documentation of final workflow using third-party software as a step if it’s independent OR…</a:t>
            </a:r>
          </a:p>
          <a:p>
            <a:pPr>
              <a:buClr>
                <a:srgbClr val="DD8047"/>
              </a:buClr>
              <a:buFont typeface="Wingdings" pitchFamily="2" charset="2"/>
              <a:buChar char="Ø"/>
            </a:pPr>
            <a:r>
              <a:rPr lang="en-US" dirty="0" smtClean="0">
                <a:solidFill>
                  <a:prstClr val="black"/>
                </a:solidFill>
              </a:rPr>
              <a:t>…ideally use a software that runs as an extension as part of a larger model or script in ArcGIS.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/>
              <a:t>Test Area – Philadelphia Navy Yard</a:t>
            </a:r>
            <a:endParaRPr lang="en-US" sz="36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3775" y="1885950"/>
            <a:ext cx="7391400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609600" y="5715000"/>
            <a:ext cx="8153400" cy="609600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Orthophotography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from PAMAP Program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dirty="0" smtClean="0"/>
              <a:t>Philadelphia Navy Yard &amp; On-going Efforts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6482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Multiuse complex with historical, industrial, and commercial buildings along with laboratories and sports facilities.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>
                <a:hlinkClick r:id="rId2"/>
              </a:rPr>
              <a:t>http://navyyard.org/</a:t>
            </a: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Greater Philadelphia Innovation Cluster (GPIC)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Goals to reduce carbon emissions and increase efficiency of buildings within the City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 smtClean="0">
                <a:hlinkClick r:id="rId3"/>
              </a:rPr>
              <a:t>http://gpichub.org/</a:t>
            </a:r>
            <a:endParaRPr lang="en-US" dirty="0" smtClean="0"/>
          </a:p>
          <a:p>
            <a:pPr lvl="2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676400"/>
            <a:ext cx="7239000" cy="47244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600" dirty="0" smtClean="0"/>
              <a:t>Introduction/Background</a:t>
            </a:r>
          </a:p>
          <a:p>
            <a:pPr lvl="1">
              <a:buFont typeface="Wingdings" pitchFamily="2" charset="2"/>
              <a:buChar char="Ø"/>
            </a:pPr>
            <a:r>
              <a:rPr lang="en-US" sz="3300" dirty="0" smtClean="0"/>
              <a:t>LiDAR Data</a:t>
            </a:r>
          </a:p>
          <a:p>
            <a:pPr lvl="1">
              <a:buFont typeface="Wingdings" pitchFamily="2" charset="2"/>
              <a:buChar char="Ø"/>
            </a:pPr>
            <a:r>
              <a:rPr lang="en-US" sz="3300" dirty="0" smtClean="0"/>
              <a:t>Existing Tool - PV Analyst</a:t>
            </a:r>
          </a:p>
          <a:p>
            <a:pPr>
              <a:buFont typeface="Wingdings" pitchFamily="2" charset="2"/>
              <a:buChar char="Ø"/>
            </a:pPr>
            <a:r>
              <a:rPr lang="en-US" sz="3600" dirty="0" smtClean="0"/>
              <a:t>Goals &amp; Objectives</a:t>
            </a:r>
          </a:p>
          <a:p>
            <a:pPr>
              <a:buFont typeface="Wingdings" pitchFamily="2" charset="2"/>
              <a:buChar char="Ø"/>
            </a:pPr>
            <a:r>
              <a:rPr lang="en-US" sz="3600" dirty="0" smtClean="0"/>
              <a:t>Proposed Methodology</a:t>
            </a:r>
          </a:p>
          <a:p>
            <a:pPr>
              <a:buFont typeface="Wingdings" pitchFamily="2" charset="2"/>
              <a:buChar char="Ø"/>
            </a:pPr>
            <a:r>
              <a:rPr lang="en-US" sz="3600" dirty="0" smtClean="0"/>
              <a:t>Project Timeline</a:t>
            </a:r>
          </a:p>
          <a:p>
            <a:pPr>
              <a:buFont typeface="Wingdings" pitchFamily="2" charset="2"/>
              <a:buChar char="Ø"/>
            </a:pPr>
            <a:r>
              <a:rPr lang="en-US" sz="3600" dirty="0" smtClean="0"/>
              <a:t>Anticipated/Desired Results</a:t>
            </a:r>
          </a:p>
          <a:p>
            <a:endParaRPr lang="en-US" sz="3600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90600" y="381000"/>
            <a:ext cx="7239000" cy="76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Outline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Project Timeline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Examine existing software &amp; gather data – Oct.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Test extraction parameters &amp; compare results – Oct. –Nov.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Develop process to provide necessary parameters – Nov.-Dec.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Develop Model or Script to automatically push desired parameters to PV Analyst – Dec.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Continue development to include tool to fully encompass process………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Anticipated/Desired Results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7680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Testing and integration of extraction software.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Successful extraction of buildings and high vegetation data.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3D Models of useable area within selected urban area.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Output of necessary data for PV computations.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Improved and streamlined workflow of the whole process.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Potential development of all-in-one or “close-to-all-in-one” tool for selection all the way to analysis.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Most likely realized as improvements to PV Analyst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Improve the analysis of PV potential in urban areas (in some small but effective way).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Future Application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768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“Home-by-home” energy cost savings analysis.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Geo-coding addresses to homes within geographical area being studied.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Using design parameters of PV system, analyze potential savings for single homes, buildings, etc. </a:t>
            </a:r>
            <a:r>
              <a:rPr lang="en-US" u="sng" dirty="0" smtClean="0"/>
              <a:t>within the parameters of the geographical area selected</a:t>
            </a:r>
            <a:r>
              <a:rPr lang="en-US" dirty="0" smtClean="0"/>
              <a:t>.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 smtClean="0"/>
              <a:t>Allow a closer view based on the greater design.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References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2920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n-US" sz="2000" b="1" dirty="0" smtClean="0"/>
              <a:t>References:</a:t>
            </a:r>
            <a:endParaRPr lang="en-US" sz="2000" dirty="0" smtClean="0"/>
          </a:p>
          <a:p>
            <a:pPr>
              <a:buFont typeface="Wingdings" pitchFamily="2" charset="2"/>
              <a:buChar char="Ø"/>
            </a:pPr>
            <a:r>
              <a:rPr lang="en-US" sz="2000" dirty="0" smtClean="0"/>
              <a:t>Choi, Y., Rayl, J. Tammineedi, C., Brownson, J.R.S. </a:t>
            </a:r>
            <a:r>
              <a:rPr lang="en-US" sz="2000" i="1" dirty="0" smtClean="0"/>
              <a:t>PV Analyst: a new tool for coupling GIS with solar energy simulation models to assess distributed photovoltaic potential in urban areas. Solar Energy.</a:t>
            </a:r>
            <a:r>
              <a:rPr lang="en-US" sz="2000" dirty="0" smtClean="0"/>
              <a:t> 2011, accepted.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/>
              <a:t>U.S. Energy Information Agency.  </a:t>
            </a:r>
            <a:r>
              <a:rPr lang="en-US" sz="2000" i="1" dirty="0" smtClean="0"/>
              <a:t>U.S. Energy Consumption by Energy Source.  </a:t>
            </a:r>
            <a:r>
              <a:rPr lang="en-US" sz="2000" dirty="0" smtClean="0"/>
              <a:t>2010.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/>
              <a:t>Overwatch Systems, Ltd. (2010).  </a:t>
            </a:r>
            <a:r>
              <a:rPr lang="en-US" sz="2000" i="1" dirty="0" smtClean="0"/>
              <a:t>LIDAR Analyst 5.0 for ArcGIS REFERENCE MANUAL.</a:t>
            </a:r>
            <a:r>
              <a:rPr lang="en-US" sz="2000" dirty="0" smtClean="0"/>
              <a:t>  Textron Systems Corporation.  Missoula, MT.</a:t>
            </a:r>
          </a:p>
          <a:p>
            <a:pPr>
              <a:buFont typeface="Wingdings" pitchFamily="2" charset="2"/>
              <a:buChar char="Ø"/>
            </a:pPr>
            <a:r>
              <a:rPr lang="en-US" sz="2000" i="1" dirty="0" smtClean="0"/>
              <a:t>Photovoltaic Geographical Information System (PVGIS)</a:t>
            </a:r>
            <a:r>
              <a:rPr lang="en-US" sz="2000" dirty="0" smtClean="0"/>
              <a:t>. European Communities, 20 DEC 2008. Web. 27 Aug 2011. &lt;http://re.jrc.ec.europa.eu/pvgis/&gt;. 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/>
              <a:t>ASPRS. LAS Specification Version 1.3 – R11.  October 24, 2010.  </a:t>
            </a:r>
          </a:p>
          <a:p>
            <a:pPr>
              <a:buFont typeface="Wingdings" pitchFamily="2" charset="2"/>
              <a:buChar char="Ø"/>
            </a:pPr>
            <a:endParaRPr lang="en-US" sz="2000" dirty="0" smtClean="0"/>
          </a:p>
          <a:p>
            <a:pPr>
              <a:buFont typeface="Wingdings" pitchFamily="2" charset="2"/>
              <a:buChar char="Ø"/>
            </a:pPr>
            <a:r>
              <a:rPr lang="en-US" sz="2000" b="1" dirty="0" smtClean="0"/>
              <a:t>Resources:</a:t>
            </a:r>
            <a:endParaRPr lang="en-US" sz="2000" dirty="0" smtClean="0"/>
          </a:p>
          <a:p>
            <a:pPr>
              <a:buFont typeface="Wingdings" pitchFamily="2" charset="2"/>
              <a:buChar char="Ø"/>
            </a:pPr>
            <a:r>
              <a:rPr lang="en-US" sz="2000" dirty="0" smtClean="0"/>
              <a:t>ESRI ArcMap Version 9.3.1.  ESRI, Inc.  2009.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/>
              <a:t>LIDAR Analyst Version 5.0.  Overwatch System, Ltd.  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/>
              <a:t>LP360 2.0.0.12.  Qcoherent Software, LLC.  2010.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/>
              <a:t>DCNR PAMAP (2009). </a:t>
            </a:r>
            <a:r>
              <a:rPr lang="en-US" sz="2000" i="1" dirty="0" smtClean="0"/>
              <a:t>PAMAP Lidar Data.  </a:t>
            </a:r>
            <a:r>
              <a:rPr lang="en-US" sz="2000" dirty="0" smtClean="0"/>
              <a:t>Retrieved May 1, 2011.</a:t>
            </a:r>
          </a:p>
          <a:p>
            <a:pPr>
              <a:buFont typeface="Wingdings" pitchFamily="2" charset="2"/>
              <a:buChar char="Ø"/>
            </a:pPr>
            <a:endParaRPr lang="en-US" sz="19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Thank you.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22098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000" dirty="0" smtClean="0"/>
              <a:t>Special Thanks to:</a:t>
            </a:r>
          </a:p>
          <a:p>
            <a:pPr lvl="1">
              <a:buFont typeface="Wingdings" pitchFamily="2" charset="2"/>
              <a:buChar char="Ø"/>
            </a:pPr>
            <a:r>
              <a:rPr lang="en-US" sz="1700" dirty="0" smtClean="0"/>
              <a:t>Dr. Jeffrey Brownson</a:t>
            </a:r>
          </a:p>
          <a:p>
            <a:pPr lvl="1">
              <a:buFont typeface="Wingdings" pitchFamily="2" charset="2"/>
              <a:buChar char="Ø"/>
            </a:pPr>
            <a:r>
              <a:rPr lang="en-US" sz="1700" dirty="0" smtClean="0"/>
              <a:t>Dr. Yosoon Choi</a:t>
            </a:r>
          </a:p>
          <a:p>
            <a:pPr lvl="1">
              <a:buFont typeface="Wingdings" pitchFamily="2" charset="2"/>
              <a:buChar char="Ø"/>
            </a:pPr>
            <a:r>
              <a:rPr lang="en-US" sz="1700" dirty="0" smtClean="0"/>
              <a:t>Dr. Frank Derby</a:t>
            </a:r>
          </a:p>
          <a:p>
            <a:pPr lvl="1">
              <a:buFont typeface="Wingdings" pitchFamily="2" charset="2"/>
              <a:buChar char="Ø"/>
            </a:pPr>
            <a:r>
              <a:rPr lang="en-US" sz="1700" dirty="0" smtClean="0"/>
              <a:t>MGIS Advisors</a:t>
            </a:r>
          </a:p>
          <a:p>
            <a:pPr>
              <a:buNone/>
            </a:pPr>
            <a:endParaRPr lang="en-US" sz="19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Introduction/Background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2057400"/>
            <a:ext cx="8229600" cy="4572000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n-US" sz="3200" dirty="0" smtClean="0"/>
              <a:t>According to the U.S. Energy Information Agency, between 2004 and 2008, the United State’s energy consumption produced by solar energy nearly doubled.  Unfortunately, it was still only 0.1% of overall consumption. 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 smtClean="0"/>
              <a:t>Current processes and technology limit the cost-effectiveness of solar energy use (single homes, buildings, etc.)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 smtClean="0"/>
              <a:t>Many solar energy analysis systems cannot take into account geographically-affected data….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 smtClean="0"/>
              <a:t>…and many current GIS systems for photovoltaic (PV) analysis are at the national or continental level limiting their use for smaller region areas.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PVGIS – European Commission Joint Research Centre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 smtClean="0">
                <a:noFill/>
                <a:hlinkClick r:id="rId2"/>
              </a:rPr>
              <a:t>http://re.jrc.ec.europa.eu/pvgis/</a:t>
            </a:r>
            <a:endParaRPr lang="en-US" dirty="0" smtClean="0">
              <a:noFill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3048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000" dirty="0" smtClean="0"/>
              <a:t>PVGIS Map Product</a:t>
            </a:r>
            <a:endParaRPr lang="en-US" sz="3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685800"/>
            <a:ext cx="6858000" cy="595386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Introduction/Background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000" dirty="0" smtClean="0"/>
              <a:t>Need for a tool to easily analyze regional level (city, county, subdivisions) solar potential.</a:t>
            </a:r>
          </a:p>
          <a:p>
            <a:pPr>
              <a:buFont typeface="Wingdings" pitchFamily="2" charset="2"/>
              <a:buChar char="Ø"/>
            </a:pPr>
            <a:r>
              <a:rPr lang="en-US" sz="3000" dirty="0" smtClean="0"/>
              <a:t>GIS systems provide an excellent opportunity to incorporate solar energy potential equations into geographic data available.</a:t>
            </a:r>
          </a:p>
          <a:p>
            <a:pPr>
              <a:buFont typeface="Wingdings" pitchFamily="2" charset="2"/>
              <a:buChar char="Ø"/>
            </a:pPr>
            <a:r>
              <a:rPr lang="en-US" sz="3000" dirty="0" smtClean="0"/>
              <a:t>The hunt for usable data begins….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LiDAR (Light Detection and Ranging)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724400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n-US" sz="3200" dirty="0" smtClean="0"/>
              <a:t>Airborne Laser Scanning measures returns of laser pulses to create a “point cloud” of features on the ground.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 smtClean="0"/>
              <a:t>Growth of airborne LIDAR data provides a vast amount of information that can provide buildings and high vegetation.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PAMAP program in Pennsylvania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 smtClean="0"/>
              <a:t>Orthophotography, Contours, LiDAR Files (.las)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Data returned can be viewed and interpreted by many characteristics.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Elevation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Intensity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Classification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LiDAR (Light Detection and Ranging)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2209800"/>
            <a:ext cx="1825752" cy="68580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sz="3200" dirty="0" smtClean="0"/>
              <a:t>.</a:t>
            </a:r>
            <a:r>
              <a:rPr lang="en-US" sz="3200" dirty="0" err="1" smtClean="0"/>
              <a:t>las</a:t>
            </a:r>
            <a:r>
              <a:rPr lang="en-US" sz="3200" dirty="0" smtClean="0"/>
              <a:t> File Classification</a:t>
            </a:r>
            <a:endParaRPr lang="en-US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1600200"/>
            <a:ext cx="6172200" cy="5002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Sample LiDAR Data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981200"/>
            <a:ext cx="2663952" cy="1676400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PAMAP Data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Displayed by Elevation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Viewed in LP360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lum bright="14000" contrast="31000"/>
          </a:blip>
          <a:srcRect/>
          <a:stretch>
            <a:fillRect/>
          </a:stretch>
        </p:blipFill>
        <p:spPr bwMode="auto">
          <a:xfrm>
            <a:off x="3276600" y="1598684"/>
            <a:ext cx="4915135" cy="4964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lum bright="14000" contrast="31000"/>
          </a:blip>
          <a:srcRect/>
          <a:stretch>
            <a:fillRect/>
          </a:stretch>
        </p:blipFill>
        <p:spPr bwMode="auto">
          <a:xfrm>
            <a:off x="5486400" y="914400"/>
            <a:ext cx="3003069" cy="227275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lum bright="14000" contrast="31000"/>
          </a:blip>
          <a:srcRect/>
          <a:stretch>
            <a:fillRect/>
          </a:stretch>
        </p:blipFill>
        <p:spPr bwMode="auto">
          <a:xfrm>
            <a:off x="7239000" y="2438400"/>
            <a:ext cx="1663374" cy="11525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Existing Tool – PV Analyst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76800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PV Analyst by Dr. Yosoon Choi while researching at Penn State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Developed as Extension of ArcMap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Uses grid-based DSM to identify usable rooftop areas w/ no shade by running simulations through TRaNsient SYstem Simulation (TRNSYS)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 smtClean="0"/>
              <a:t>TRNSYS - energy simulation software developed by the University of Wisconsin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DSM was created manually through blueprints provided by Penn State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User Input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 smtClean="0"/>
              <a:t>Selection of PV panels &amp; mounting types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Creates TRNSYS file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Calls TRNSYS.exe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Saves results as layers for visualization in ArcGIS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&amp;#x0D;&amp;#x0A;&amp;#x0D;&amp;#x0A;GEOG 596A&amp;#x0D;&amp;#x0A;MGIS CAPSTONE Project PROPOSAL:  &amp;#x0D;&amp;#x0A; &amp;#x0D;&amp;#x0A;COMPUTING SOLAR ENERGY POTENTIAL OF URBAN AREAS USING AIRBORNE LIDA&quot;/&gt;&lt;property id=&quot;20307&quot; value=&quot;256&quot;/&gt;&lt;/object&gt;&lt;object type=&quot;3&quot; unique_id=&quot;10020&quot;&gt;&lt;property id=&quot;20148&quot; value=&quot;5&quot;/&gt;&lt;property id=&quot;20300&quot; value=&quot;Slide 2&quot;/&gt;&lt;property id=&quot;20307&quot; value=&quot;257&quot;/&gt;&lt;/object&gt;&lt;object type=&quot;3&quot; unique_id=&quot;10021&quot;&gt;&lt;property id=&quot;20148&quot; value=&quot;5&quot;/&gt;&lt;property id=&quot;20300&quot; value=&quot;Slide 3 - &amp;quot;Introduction/Background&amp;quot;&quot;/&gt;&lt;property id=&quot;20307&quot; value=&quot;258&quot;/&gt;&lt;/object&gt;&lt;object type=&quot;3&quot; unique_id=&quot;10022&quot;&gt;&lt;property id=&quot;20148&quot; value=&quot;5&quot;/&gt;&lt;property id=&quot;20300&quot; value=&quot;Slide 13 - &amp;quot;Proposed Methodology&amp;quot;&quot;/&gt;&lt;property id=&quot;20307&quot; value=&quot;259&quot;/&gt;&lt;/object&gt;&lt;object type=&quot;3&quot; unique_id=&quot;10023&quot;&gt;&lt;property id=&quot;20148&quot; value=&quot;5&quot;/&gt;&lt;property id=&quot;20300&quot; value=&quot;Slide 14 - &amp;quot;Proposed Methodology&amp;quot;&quot;/&gt;&lt;property id=&quot;20307&quot; value=&quot;260&quot;/&gt;&lt;/object&gt;&lt;object type=&quot;3&quot; unique_id=&quot;10024&quot;&gt;&lt;property id=&quot;20148&quot; value=&quot;5&quot;/&gt;&lt;property id=&quot;20300&quot; value=&quot;Slide 8 - &amp;quot;Existing Tool – PV Analyst&amp;quot;&quot;/&gt;&lt;property id=&quot;20307&quot; value=&quot;261&quot;/&gt;&lt;/object&gt;&lt;object type=&quot;3&quot; unique_id=&quot;10107&quot;&gt;&lt;property id=&quot;20148&quot; value=&quot;5&quot;/&gt;&lt;property id=&quot;20300&quot; value=&quot;Slide 22 - &amp;quot;References&amp;quot;&quot;/&gt;&lt;property id=&quot;20307&quot; value=&quot;264&quot;/&gt;&lt;/object&gt;&lt;object type=&quot;3&quot; unique_id=&quot;10218&quot;&gt;&lt;property id=&quot;20148&quot; value=&quot;5&quot;/&gt;&lt;property id=&quot;20300&quot; value=&quot;Slide 20 - &amp;quot;Anticipated/Desired Results&amp;quot;&quot;/&gt;&lt;property id=&quot;20307&quot; value=&quot;265&quot;/&gt;&lt;/object&gt;&lt;object type=&quot;3&quot; unique_id=&quot;10243&quot;&gt;&lt;property id=&quot;20148&quot; value=&quot;5&quot;/&gt;&lt;property id=&quot;20300&quot; value=&quot;Slide 17 - &amp;quot;Test Area – Philadelphia Navy Yard&amp;quot;&quot;/&gt;&lt;property id=&quot;20307&quot; value=&quot;266&quot;/&gt;&lt;/object&gt;&lt;object type=&quot;3&quot; unique_id=&quot;10273&quot;&gt;&lt;property id=&quot;20148&quot; value=&quot;5&quot;/&gt;&lt;property id=&quot;20300&quot; value=&quot;Slide 4 - &amp;quot;PVGIS Map Product&amp;quot;&quot;/&gt;&lt;property id=&quot;20307&quot; value=&quot;269&quot;/&gt;&lt;/object&gt;&lt;object type=&quot;3&quot; unique_id=&quot;10274&quot;&gt;&lt;property id=&quot;20148&quot; value=&quot;5&quot;/&gt;&lt;property id=&quot;20300&quot; value=&quot;Slide 5 - &amp;quot;Introduction/Background&amp;quot;&quot;/&gt;&lt;property id=&quot;20307&quot; value=&quot;268&quot;/&gt;&lt;/object&gt;&lt;object type=&quot;3&quot; unique_id=&quot;10499&quot;&gt;&lt;property id=&quot;20148&quot; value=&quot;5&quot;/&gt;&lt;property id=&quot;20300&quot; value=&quot;Slide 12 - &amp;quot;Goals &amp;amp; Objectives&amp;quot;&quot;/&gt;&lt;property id=&quot;20307&quot; value=&quot;270&quot;/&gt;&lt;/object&gt;&lt;object type=&quot;3&quot; unique_id=&quot;10519&quot;&gt;&lt;property id=&quot;20148&quot; value=&quot;5&quot;/&gt;&lt;property id=&quot;20300&quot; value=&quot;Slide 7 - &amp;quot;Sample LiDAR Data&amp;quot;&quot;/&gt;&lt;property id=&quot;20307&quot; value=&quot;277&quot;/&gt;&lt;/object&gt;&lt;object type=&quot;3&quot; unique_id=&quot;10520&quot;&gt;&lt;property id=&quot;20148&quot; value=&quot;5&quot;/&gt;&lt;property id=&quot;20300&quot; value=&quot;Slide 15 - &amp;quot;Proposed Methodology - Testing&amp;quot;&quot;/&gt;&lt;property id=&quot;20307&quot; value=&quot;273&quot;/&gt;&lt;/object&gt;&lt;object type=&quot;3&quot; unique_id=&quot;10521&quot;&gt;&lt;property id=&quot;20148&quot; value=&quot;5&quot;/&gt;&lt;property id=&quot;20300&quot; value=&quot;Slide 16 - &amp;quot;Proposed Methodology&amp;quot;&quot;/&gt;&lt;property id=&quot;20307&quot; value=&quot;274&quot;/&gt;&lt;/object&gt;&lt;object type=&quot;3&quot; unique_id=&quot;10522&quot;&gt;&lt;property id=&quot;20148&quot; value=&quot;5&quot;/&gt;&lt;property id=&quot;20300&quot; value=&quot;Slide 18 - &amp;quot;Philadelphia Navy Yard &amp;amp; On-going Efforts&amp;quot;&quot;/&gt;&lt;property id=&quot;20307&quot; value=&quot;276&quot;/&gt;&lt;/object&gt;&lt;object type=&quot;3&quot; unique_id=&quot;10523&quot;&gt;&lt;property id=&quot;20148&quot; value=&quot;5&quot;/&gt;&lt;property id=&quot;20300&quot; value=&quot;Slide 19 - &amp;quot;Project Timeline&amp;quot;&quot;/&gt;&lt;property id=&quot;20307&quot; value=&quot;275&quot;/&gt;&lt;/object&gt;&lt;object type=&quot;3&quot; unique_id=&quot;10543&quot;&gt;&lt;property id=&quot;20148&quot; value=&quot;5&quot;/&gt;&lt;property id=&quot;20300&quot; value=&quot;Slide 6 - &amp;quot;LiDAR (Light Detection and Ranging)&amp;quot;&quot;/&gt;&lt;property id=&quot;20307&quot; value=&quot;278&quot;/&gt;&lt;/object&gt;&lt;object type=&quot;3&quot; unique_id=&quot;10624&quot;&gt;&lt;property id=&quot;20148&quot; value=&quot;5&quot;/&gt;&lt;property id=&quot;20300&quot; value=&quot;Slide 9 - &amp;quot;Existing Tool – PV Analyst&amp;quot;&quot;/&gt;&lt;property id=&quot;20307&quot; value=&quot;280&quot;/&gt;&lt;/object&gt;&lt;object type=&quot;3&quot; unique_id=&quot;10625&quot;&gt;&lt;property id=&quot;20148&quot; value=&quot;5&quot;/&gt;&lt;property id=&quot;20300&quot; value=&quot;Slide 10 - &amp;quot;Existing Tool – PV Analyst&amp;quot;&quot;/&gt;&lt;property id=&quot;20307&quot; value=&quot;279&quot;/&gt;&lt;/object&gt;&lt;object type=&quot;3&quot; unique_id=&quot;10626&quot;&gt;&lt;property id=&quot;20148&quot; value=&quot;5&quot;/&gt;&lt;property id=&quot;20300&quot; value=&quot;Slide 11&quot;/&gt;&lt;property id=&quot;20307&quot; value=&quot;281&quot;/&gt;&lt;/object&gt;&lt;object type=&quot;3&quot; unique_id=&quot;10765&quot;&gt;&lt;property id=&quot;20148&quot; value=&quot;5&quot;/&gt;&lt;property id=&quot;20300&quot; value=&quot;Slide 23 - &amp;quot;Thank you.&amp;quot;&quot;/&gt;&lt;property id=&quot;20307&quot; value=&quot;282&quot;/&gt;&lt;/object&gt;&lt;object type=&quot;3&quot; unique_id=&quot;10838&quot;&gt;&lt;property id=&quot;20148&quot; value=&quot;5&quot;/&gt;&lt;property id=&quot;20300&quot; value=&quot;Slide 21 - &amp;quot;Future Application&amp;quot;&quot;/&gt;&lt;property id=&quot;20307&quot; value=&quot;283&quot;/&gt;&lt;/object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14220</TotalTime>
  <Words>1190</Words>
  <Application>Microsoft Office PowerPoint</Application>
  <PresentationFormat>On-screen Show (4:3)</PresentationFormat>
  <Paragraphs>143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Median</vt:lpstr>
      <vt:lpstr>  GEOG 596A MGIS CAPSTONE Project PROPOSAL:     COMPUTING SOLAR ENERGY POTENTIAL OF URBAN AREAS USING AIRBORNE LIDAR DATA   Ryan Hippenstiel</vt:lpstr>
      <vt:lpstr>Slide 2</vt:lpstr>
      <vt:lpstr>Introduction/Background</vt:lpstr>
      <vt:lpstr>PVGIS Map Product</vt:lpstr>
      <vt:lpstr>Introduction/Background</vt:lpstr>
      <vt:lpstr>LiDAR (Light Detection and Ranging)</vt:lpstr>
      <vt:lpstr>LiDAR (Light Detection and Ranging)</vt:lpstr>
      <vt:lpstr>Sample LiDAR Data</vt:lpstr>
      <vt:lpstr>Existing Tool – PV Analyst</vt:lpstr>
      <vt:lpstr>Existing Tool – PV Analyst</vt:lpstr>
      <vt:lpstr>Existing Tool – PV Analyst</vt:lpstr>
      <vt:lpstr>Slide 12</vt:lpstr>
      <vt:lpstr>Goals &amp; Objectives</vt:lpstr>
      <vt:lpstr>Proposed Methodology</vt:lpstr>
      <vt:lpstr>Proposed Methodology</vt:lpstr>
      <vt:lpstr>Proposed Methodology - Testing</vt:lpstr>
      <vt:lpstr>Proposed Methodology</vt:lpstr>
      <vt:lpstr>Test Area – Philadelphia Navy Yard</vt:lpstr>
      <vt:lpstr>Philadelphia Navy Yard &amp; On-going Efforts</vt:lpstr>
      <vt:lpstr>Project Timeline</vt:lpstr>
      <vt:lpstr>Anticipated/Desired Results</vt:lpstr>
      <vt:lpstr>Future Application</vt:lpstr>
      <vt:lpstr>References</vt:lpstr>
      <vt:lpstr>Thank you.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GEOG583 Term Project:     Design Study of a GIS System for use in Natural Gas Facility Management   Ryan Hippenstiel</dc:title>
  <dc:creator>Ryan Hippenstiel</dc:creator>
  <cp:lastModifiedBy>king</cp:lastModifiedBy>
  <cp:revision>62</cp:revision>
  <dcterms:created xsi:type="dcterms:W3CDTF">2010-06-17T02:15:31Z</dcterms:created>
  <dcterms:modified xsi:type="dcterms:W3CDTF">2011-09-22T19:18:40Z</dcterms:modified>
</cp:coreProperties>
</file>