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3" r:id="rId83"/>
  </p:sldMasterIdLst>
  <p:notesMasterIdLst>
    <p:notesMasterId r:id="rId98"/>
  </p:notesMasterIdLst>
  <p:sldIdLst>
    <p:sldId id="256" r:id="rId84"/>
    <p:sldId id="257" r:id="rId85"/>
    <p:sldId id="258" r:id="rId86"/>
    <p:sldId id="264" r:id="rId87"/>
    <p:sldId id="268" r:id="rId88"/>
    <p:sldId id="265" r:id="rId89"/>
    <p:sldId id="263" r:id="rId90"/>
    <p:sldId id="266" r:id="rId91"/>
    <p:sldId id="267" r:id="rId92"/>
    <p:sldId id="259" r:id="rId93"/>
    <p:sldId id="260" r:id="rId94"/>
    <p:sldId id="261" r:id="rId95"/>
    <p:sldId id="262" r:id="rId96"/>
    <p:sldId id="269" r:id="rId9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7" autoAdjust="0"/>
    <p:restoredTop sz="69770" autoAdjust="0"/>
  </p:normalViewPr>
  <p:slideViewPr>
    <p:cSldViewPr snapToGrid="0">
      <p:cViewPr varScale="1">
        <p:scale>
          <a:sx n="32" d="100"/>
          <a:sy n="32" d="100"/>
        </p:scale>
        <p:origin x="12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1.xml"/><Relationship Id="rId89" Type="http://schemas.openxmlformats.org/officeDocument/2006/relationships/slide" Target="slides/slide6.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tableStyles" Target="tableStyles.xml"/><Relationship Id="rId5" Type="http://schemas.openxmlformats.org/officeDocument/2006/relationships/customXml" Target="../customXml/item5.xml"/><Relationship Id="rId90" Type="http://schemas.openxmlformats.org/officeDocument/2006/relationships/slide" Target="slides/slide7.xml"/><Relationship Id="rId95" Type="http://schemas.openxmlformats.org/officeDocument/2006/relationships/slide" Target="slides/slide12.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80" Type="http://schemas.openxmlformats.org/officeDocument/2006/relationships/customXml" Target="../customXml/item80.xml"/><Relationship Id="rId85" Type="http://schemas.openxmlformats.org/officeDocument/2006/relationships/slide" Target="slides/slide2.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Master" Target="slideMasters/slideMaster1.xml"/><Relationship Id="rId88" Type="http://schemas.openxmlformats.org/officeDocument/2006/relationships/slide" Target="slides/slide5.xml"/><Relationship Id="rId91" Type="http://schemas.openxmlformats.org/officeDocument/2006/relationships/slide" Target="slides/slide8.xml"/><Relationship Id="rId96"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slide" Target="slides/slide3.xml"/><Relationship Id="rId94" Type="http://schemas.openxmlformats.org/officeDocument/2006/relationships/slide" Target="slides/slide1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4.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9.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4.xml"/><Relationship Id="rId61" Type="http://schemas.openxmlformats.org/officeDocument/2006/relationships/customXml" Target="../customXml/item61.xml"/><Relationship Id="rId82" Type="http://schemas.openxmlformats.org/officeDocument/2006/relationships/customXml" Target="../customXml/item8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slide" Target="slides/slide10.xml"/><Relationship Id="rId98"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25EB92-47ED-43ED-A988-0785D2CE490D}" type="doc">
      <dgm:prSet loTypeId="urn:microsoft.com/office/officeart/2005/8/layout/funnel1" loCatId="process" qsTypeId="urn:microsoft.com/office/officeart/2005/8/quickstyle/simple3" qsCatId="simple" csTypeId="urn:microsoft.com/office/officeart/2005/8/colors/colorful1" csCatId="colorful" phldr="1"/>
      <dgm:spPr/>
    </dgm:pt>
    <dgm:pt modelId="{411DE768-3583-4982-BB70-32C025211F7A}">
      <dgm:prSet phldrT="[Text]"/>
      <dgm:spPr/>
      <dgm:t>
        <a:bodyPr/>
        <a:lstStyle/>
        <a:p>
          <a:r>
            <a:rPr lang="en-US" dirty="0" smtClean="0"/>
            <a:t>Sewage</a:t>
          </a:r>
          <a:endParaRPr lang="en-US" dirty="0"/>
        </a:p>
      </dgm:t>
    </dgm:pt>
    <dgm:pt modelId="{0132D36F-6A0F-4D0B-A75D-00637F55B726}" type="parTrans" cxnId="{D070B91C-9081-42D8-BE5D-0BF4F4A32D59}">
      <dgm:prSet/>
      <dgm:spPr/>
      <dgm:t>
        <a:bodyPr/>
        <a:lstStyle/>
        <a:p>
          <a:endParaRPr lang="en-US"/>
        </a:p>
      </dgm:t>
    </dgm:pt>
    <dgm:pt modelId="{7D370DC6-5881-4A6D-8B56-9DA177B648CC}" type="sibTrans" cxnId="{D070B91C-9081-42D8-BE5D-0BF4F4A32D59}">
      <dgm:prSet/>
      <dgm:spPr/>
      <dgm:t>
        <a:bodyPr/>
        <a:lstStyle/>
        <a:p>
          <a:endParaRPr lang="en-US"/>
        </a:p>
      </dgm:t>
    </dgm:pt>
    <dgm:pt modelId="{10300667-9F55-4EBB-9488-B2F5C2AE67A7}">
      <dgm:prSet phldrT="[Text]"/>
      <dgm:spPr/>
      <dgm:t>
        <a:bodyPr/>
        <a:lstStyle/>
        <a:p>
          <a:r>
            <a:rPr lang="en-US" dirty="0" smtClean="0"/>
            <a:t>Inflow and Infiltration</a:t>
          </a:r>
        </a:p>
      </dgm:t>
    </dgm:pt>
    <dgm:pt modelId="{BDC007AC-6CB9-4EDA-A84F-63DD5C9512BB}" type="parTrans" cxnId="{C20A5971-E47F-4280-856A-33ED1700CA84}">
      <dgm:prSet/>
      <dgm:spPr/>
      <dgm:t>
        <a:bodyPr/>
        <a:lstStyle/>
        <a:p>
          <a:endParaRPr lang="en-US"/>
        </a:p>
      </dgm:t>
    </dgm:pt>
    <dgm:pt modelId="{8BAB3CB4-3CBA-44B2-AF5E-A82C3E1BD996}" type="sibTrans" cxnId="{C20A5971-E47F-4280-856A-33ED1700CA84}">
      <dgm:prSet/>
      <dgm:spPr/>
      <dgm:t>
        <a:bodyPr/>
        <a:lstStyle/>
        <a:p>
          <a:endParaRPr lang="en-US"/>
        </a:p>
      </dgm:t>
    </dgm:pt>
    <dgm:pt modelId="{CABF9C58-1B3A-4A88-8C82-41AAA639E9C5}">
      <dgm:prSet phldrT="[Text]" custT="1"/>
      <dgm:spPr/>
      <dgm:t>
        <a:bodyPr/>
        <a:lstStyle/>
        <a:p>
          <a:r>
            <a:rPr lang="en-US" sz="2800" dirty="0" smtClean="0">
              <a:solidFill>
                <a:srgbClr val="00B0F0"/>
              </a:solidFill>
            </a:rPr>
            <a:t>Total System Capacity Needs</a:t>
          </a:r>
          <a:endParaRPr lang="en-US" sz="2800" dirty="0">
            <a:solidFill>
              <a:srgbClr val="00B0F0"/>
            </a:solidFill>
          </a:endParaRPr>
        </a:p>
      </dgm:t>
    </dgm:pt>
    <dgm:pt modelId="{F3655D8B-5FEB-47B7-916D-A9D43ABFE540}" type="parTrans" cxnId="{5F15466A-EB23-451A-9375-22EBE5E4797E}">
      <dgm:prSet/>
      <dgm:spPr/>
      <dgm:t>
        <a:bodyPr/>
        <a:lstStyle/>
        <a:p>
          <a:endParaRPr lang="en-US"/>
        </a:p>
      </dgm:t>
    </dgm:pt>
    <dgm:pt modelId="{FFB8F92B-12CA-4C0A-B1F4-1C1C40816F45}" type="sibTrans" cxnId="{5F15466A-EB23-451A-9375-22EBE5E4797E}">
      <dgm:prSet/>
      <dgm:spPr/>
      <dgm:t>
        <a:bodyPr/>
        <a:lstStyle/>
        <a:p>
          <a:endParaRPr lang="en-US"/>
        </a:p>
      </dgm:t>
    </dgm:pt>
    <dgm:pt modelId="{C3FFEE5F-806C-4E66-BD99-75F429A1CA2B}">
      <dgm:prSet phldrT="[Text]"/>
      <dgm:spPr/>
      <dgm:t>
        <a:bodyPr/>
        <a:lstStyle/>
        <a:p>
          <a:r>
            <a:rPr lang="en-US" dirty="0" smtClean="0"/>
            <a:t>Storage Capacity</a:t>
          </a:r>
        </a:p>
      </dgm:t>
    </dgm:pt>
    <dgm:pt modelId="{0D02AF8C-F55F-44E9-B2E9-A7F7C753D734}" type="parTrans" cxnId="{EDFEAD48-06C9-4CC9-9CF0-1CC4FBD618FD}">
      <dgm:prSet/>
      <dgm:spPr/>
      <dgm:t>
        <a:bodyPr/>
        <a:lstStyle/>
        <a:p>
          <a:endParaRPr lang="en-US"/>
        </a:p>
      </dgm:t>
    </dgm:pt>
    <dgm:pt modelId="{D326D024-C701-4EE2-9363-82D995618AFC}" type="sibTrans" cxnId="{EDFEAD48-06C9-4CC9-9CF0-1CC4FBD618FD}">
      <dgm:prSet/>
      <dgm:spPr/>
      <dgm:t>
        <a:bodyPr/>
        <a:lstStyle/>
        <a:p>
          <a:endParaRPr lang="en-US"/>
        </a:p>
      </dgm:t>
    </dgm:pt>
    <dgm:pt modelId="{51297BA1-9DCE-402C-9511-B32393417D74}" type="pres">
      <dgm:prSet presAssocID="{2825EB92-47ED-43ED-A988-0785D2CE490D}" presName="Name0" presStyleCnt="0">
        <dgm:presLayoutVars>
          <dgm:chMax val="4"/>
          <dgm:resizeHandles val="exact"/>
        </dgm:presLayoutVars>
      </dgm:prSet>
      <dgm:spPr/>
    </dgm:pt>
    <dgm:pt modelId="{3E698A41-B682-4E75-988C-227CB0682C1A}" type="pres">
      <dgm:prSet presAssocID="{2825EB92-47ED-43ED-A988-0785D2CE490D}" presName="ellipse" presStyleLbl="trBgShp" presStyleIdx="0" presStyleCnt="1"/>
      <dgm:spPr/>
    </dgm:pt>
    <dgm:pt modelId="{26AE576A-3989-4D26-B38E-A570508DB848}" type="pres">
      <dgm:prSet presAssocID="{2825EB92-47ED-43ED-A988-0785D2CE490D}" presName="arrow1" presStyleLbl="fgShp" presStyleIdx="0" presStyleCnt="1"/>
      <dgm:spPr/>
    </dgm:pt>
    <dgm:pt modelId="{7763AA34-20D1-4748-8846-2C1F08A89F25}" type="pres">
      <dgm:prSet presAssocID="{2825EB92-47ED-43ED-A988-0785D2CE490D}" presName="rectangle" presStyleLbl="revTx" presStyleIdx="0" presStyleCnt="1">
        <dgm:presLayoutVars>
          <dgm:bulletEnabled val="1"/>
        </dgm:presLayoutVars>
      </dgm:prSet>
      <dgm:spPr/>
      <dgm:t>
        <a:bodyPr/>
        <a:lstStyle/>
        <a:p>
          <a:endParaRPr lang="en-US"/>
        </a:p>
      </dgm:t>
    </dgm:pt>
    <dgm:pt modelId="{9ADD1A64-FCCD-4E94-B7C6-5CD0293E2251}" type="pres">
      <dgm:prSet presAssocID="{10300667-9F55-4EBB-9488-B2F5C2AE67A7}" presName="item1" presStyleLbl="node1" presStyleIdx="0" presStyleCnt="3">
        <dgm:presLayoutVars>
          <dgm:bulletEnabled val="1"/>
        </dgm:presLayoutVars>
      </dgm:prSet>
      <dgm:spPr/>
      <dgm:t>
        <a:bodyPr/>
        <a:lstStyle/>
        <a:p>
          <a:endParaRPr lang="en-US"/>
        </a:p>
      </dgm:t>
    </dgm:pt>
    <dgm:pt modelId="{2DFFC393-BA96-4A01-8A36-93F24DADEAE0}" type="pres">
      <dgm:prSet presAssocID="{C3FFEE5F-806C-4E66-BD99-75F429A1CA2B}" presName="item2" presStyleLbl="node1" presStyleIdx="1" presStyleCnt="3">
        <dgm:presLayoutVars>
          <dgm:bulletEnabled val="1"/>
        </dgm:presLayoutVars>
      </dgm:prSet>
      <dgm:spPr/>
      <dgm:t>
        <a:bodyPr/>
        <a:lstStyle/>
        <a:p>
          <a:endParaRPr lang="en-US"/>
        </a:p>
      </dgm:t>
    </dgm:pt>
    <dgm:pt modelId="{330A3EE6-A694-42DE-A2C5-3CF7A4806B0D}" type="pres">
      <dgm:prSet presAssocID="{CABF9C58-1B3A-4A88-8C82-41AAA639E9C5}" presName="item3" presStyleLbl="node1" presStyleIdx="2" presStyleCnt="3">
        <dgm:presLayoutVars>
          <dgm:bulletEnabled val="1"/>
        </dgm:presLayoutVars>
      </dgm:prSet>
      <dgm:spPr/>
      <dgm:t>
        <a:bodyPr/>
        <a:lstStyle/>
        <a:p>
          <a:endParaRPr lang="en-US"/>
        </a:p>
      </dgm:t>
    </dgm:pt>
    <dgm:pt modelId="{FFFA6544-890C-46FE-8AEE-BF950136AF91}" type="pres">
      <dgm:prSet presAssocID="{2825EB92-47ED-43ED-A988-0785D2CE490D}" presName="funnel" presStyleLbl="trAlignAcc1" presStyleIdx="0" presStyleCnt="1"/>
      <dgm:spPr/>
      <dgm:t>
        <a:bodyPr/>
        <a:lstStyle/>
        <a:p>
          <a:endParaRPr lang="en-US"/>
        </a:p>
      </dgm:t>
    </dgm:pt>
  </dgm:ptLst>
  <dgm:cxnLst>
    <dgm:cxn modelId="{EDFEAD48-06C9-4CC9-9CF0-1CC4FBD618FD}" srcId="{2825EB92-47ED-43ED-A988-0785D2CE490D}" destId="{C3FFEE5F-806C-4E66-BD99-75F429A1CA2B}" srcOrd="2" destOrd="0" parTransId="{0D02AF8C-F55F-44E9-B2E9-A7F7C753D734}" sibTransId="{D326D024-C701-4EE2-9363-82D995618AFC}"/>
    <dgm:cxn modelId="{6C9EB5AF-63F6-4C47-A909-8F081262A6A2}" type="presOf" srcId="{411DE768-3583-4982-BB70-32C025211F7A}" destId="{330A3EE6-A694-42DE-A2C5-3CF7A4806B0D}" srcOrd="0" destOrd="0" presId="urn:microsoft.com/office/officeart/2005/8/layout/funnel1"/>
    <dgm:cxn modelId="{631372B6-BBE8-4B84-9995-CFB939D56792}" type="presOf" srcId="{C3FFEE5F-806C-4E66-BD99-75F429A1CA2B}" destId="{9ADD1A64-FCCD-4E94-B7C6-5CD0293E2251}" srcOrd="0" destOrd="0" presId="urn:microsoft.com/office/officeart/2005/8/layout/funnel1"/>
    <dgm:cxn modelId="{71444489-148C-4A1C-B047-0D45DDA46B90}" type="presOf" srcId="{2825EB92-47ED-43ED-A988-0785D2CE490D}" destId="{51297BA1-9DCE-402C-9511-B32393417D74}" srcOrd="0" destOrd="0" presId="urn:microsoft.com/office/officeart/2005/8/layout/funnel1"/>
    <dgm:cxn modelId="{C20A5971-E47F-4280-856A-33ED1700CA84}" srcId="{2825EB92-47ED-43ED-A988-0785D2CE490D}" destId="{10300667-9F55-4EBB-9488-B2F5C2AE67A7}" srcOrd="1" destOrd="0" parTransId="{BDC007AC-6CB9-4EDA-A84F-63DD5C9512BB}" sibTransId="{8BAB3CB4-3CBA-44B2-AF5E-A82C3E1BD996}"/>
    <dgm:cxn modelId="{5F15466A-EB23-451A-9375-22EBE5E4797E}" srcId="{2825EB92-47ED-43ED-A988-0785D2CE490D}" destId="{CABF9C58-1B3A-4A88-8C82-41AAA639E9C5}" srcOrd="3" destOrd="0" parTransId="{F3655D8B-5FEB-47B7-916D-A9D43ABFE540}" sibTransId="{FFB8F92B-12CA-4C0A-B1F4-1C1C40816F45}"/>
    <dgm:cxn modelId="{F27D394B-9CB7-4690-8E48-4A149DE981C3}" type="presOf" srcId="{CABF9C58-1B3A-4A88-8C82-41AAA639E9C5}" destId="{7763AA34-20D1-4748-8846-2C1F08A89F25}" srcOrd="0" destOrd="0" presId="urn:microsoft.com/office/officeart/2005/8/layout/funnel1"/>
    <dgm:cxn modelId="{1CD582B3-1A6A-4912-897E-93A4B4E95CD2}" type="presOf" srcId="{10300667-9F55-4EBB-9488-B2F5C2AE67A7}" destId="{2DFFC393-BA96-4A01-8A36-93F24DADEAE0}" srcOrd="0" destOrd="0" presId="urn:microsoft.com/office/officeart/2005/8/layout/funnel1"/>
    <dgm:cxn modelId="{D070B91C-9081-42D8-BE5D-0BF4F4A32D59}" srcId="{2825EB92-47ED-43ED-A988-0785D2CE490D}" destId="{411DE768-3583-4982-BB70-32C025211F7A}" srcOrd="0" destOrd="0" parTransId="{0132D36F-6A0F-4D0B-A75D-00637F55B726}" sibTransId="{7D370DC6-5881-4A6D-8B56-9DA177B648CC}"/>
    <dgm:cxn modelId="{4FE4338A-29F1-4492-9972-F240527D90B8}" type="presParOf" srcId="{51297BA1-9DCE-402C-9511-B32393417D74}" destId="{3E698A41-B682-4E75-988C-227CB0682C1A}" srcOrd="0" destOrd="0" presId="urn:microsoft.com/office/officeart/2005/8/layout/funnel1"/>
    <dgm:cxn modelId="{3D3A9ED2-A70A-442B-B6C4-8E43DDAA3F95}" type="presParOf" srcId="{51297BA1-9DCE-402C-9511-B32393417D74}" destId="{26AE576A-3989-4D26-B38E-A570508DB848}" srcOrd="1" destOrd="0" presId="urn:microsoft.com/office/officeart/2005/8/layout/funnel1"/>
    <dgm:cxn modelId="{DA5CBF25-C7BC-404B-8889-44EE6A66266C}" type="presParOf" srcId="{51297BA1-9DCE-402C-9511-B32393417D74}" destId="{7763AA34-20D1-4748-8846-2C1F08A89F25}" srcOrd="2" destOrd="0" presId="urn:microsoft.com/office/officeart/2005/8/layout/funnel1"/>
    <dgm:cxn modelId="{EEEF6E5A-3983-4CED-948E-814E874CB047}" type="presParOf" srcId="{51297BA1-9DCE-402C-9511-B32393417D74}" destId="{9ADD1A64-FCCD-4E94-B7C6-5CD0293E2251}" srcOrd="3" destOrd="0" presId="urn:microsoft.com/office/officeart/2005/8/layout/funnel1"/>
    <dgm:cxn modelId="{1AF7029E-ADB2-4063-B525-26E3C60620C9}" type="presParOf" srcId="{51297BA1-9DCE-402C-9511-B32393417D74}" destId="{2DFFC393-BA96-4A01-8A36-93F24DADEAE0}" srcOrd="4" destOrd="0" presId="urn:microsoft.com/office/officeart/2005/8/layout/funnel1"/>
    <dgm:cxn modelId="{DBCE5B96-D323-49CF-B230-4F65F3AA880A}" type="presParOf" srcId="{51297BA1-9DCE-402C-9511-B32393417D74}" destId="{330A3EE6-A694-42DE-A2C5-3CF7A4806B0D}" srcOrd="5" destOrd="0" presId="urn:microsoft.com/office/officeart/2005/8/layout/funnel1"/>
    <dgm:cxn modelId="{A9149C0B-F497-4C80-A4A7-C04DA2206EAF}" type="presParOf" srcId="{51297BA1-9DCE-402C-9511-B32393417D74}" destId="{FFFA6544-890C-46FE-8AEE-BF950136AF9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028704-A6EC-4D5E-A39C-C96A65A26A5E}" type="doc">
      <dgm:prSet loTypeId="urn:microsoft.com/office/officeart/2005/8/layout/hProcess9" loCatId="process" qsTypeId="urn:microsoft.com/office/officeart/2005/8/quickstyle/3d2" qsCatId="3D" csTypeId="urn:microsoft.com/office/officeart/2005/8/colors/colorful1" csCatId="colorful" phldr="1"/>
      <dgm:spPr/>
    </dgm:pt>
    <dgm:pt modelId="{40F3A1AC-E8E6-431F-A944-5AD80C02B764}">
      <dgm:prSet phldrT="[Text]"/>
      <dgm:spPr/>
      <dgm:t>
        <a:bodyPr/>
        <a:lstStyle/>
        <a:p>
          <a:r>
            <a:rPr lang="en-US" dirty="0" smtClean="0"/>
            <a:t>Research Tool Applicability</a:t>
          </a:r>
          <a:endParaRPr lang="en-US" dirty="0"/>
        </a:p>
      </dgm:t>
    </dgm:pt>
    <dgm:pt modelId="{809F9AD7-6592-4BAE-BEB5-CB03F3A759C8}" type="parTrans" cxnId="{D4543AD3-0E77-448F-8F65-358E38E818DB}">
      <dgm:prSet/>
      <dgm:spPr/>
      <dgm:t>
        <a:bodyPr/>
        <a:lstStyle/>
        <a:p>
          <a:endParaRPr lang="en-US"/>
        </a:p>
      </dgm:t>
    </dgm:pt>
    <dgm:pt modelId="{22164F4E-7600-4905-9861-82148494C743}" type="sibTrans" cxnId="{D4543AD3-0E77-448F-8F65-358E38E818DB}">
      <dgm:prSet/>
      <dgm:spPr/>
      <dgm:t>
        <a:bodyPr/>
        <a:lstStyle/>
        <a:p>
          <a:endParaRPr lang="en-US"/>
        </a:p>
      </dgm:t>
    </dgm:pt>
    <dgm:pt modelId="{35E38D31-EAC1-4502-9661-7F231121E0F3}">
      <dgm:prSet phldrT="[Text]"/>
      <dgm:spPr/>
      <dgm:t>
        <a:bodyPr/>
        <a:lstStyle/>
        <a:p>
          <a:r>
            <a:rPr lang="en-US" dirty="0" smtClean="0"/>
            <a:t>Develop Design Prototype</a:t>
          </a:r>
          <a:endParaRPr lang="en-US" dirty="0"/>
        </a:p>
      </dgm:t>
    </dgm:pt>
    <dgm:pt modelId="{6A231F1C-5FA3-4BD0-B39D-F8E8F11F7702}" type="parTrans" cxnId="{7006ED33-F33E-4E87-9F71-826E9DE83368}">
      <dgm:prSet/>
      <dgm:spPr/>
      <dgm:t>
        <a:bodyPr/>
        <a:lstStyle/>
        <a:p>
          <a:endParaRPr lang="en-US"/>
        </a:p>
      </dgm:t>
    </dgm:pt>
    <dgm:pt modelId="{BFE7535C-DA19-4524-B89F-B0109AA9E302}" type="sibTrans" cxnId="{7006ED33-F33E-4E87-9F71-826E9DE83368}">
      <dgm:prSet/>
      <dgm:spPr/>
      <dgm:t>
        <a:bodyPr/>
        <a:lstStyle/>
        <a:p>
          <a:endParaRPr lang="en-US"/>
        </a:p>
      </dgm:t>
    </dgm:pt>
    <dgm:pt modelId="{EE3AB105-63E7-4402-B7E1-F347FE23EA61}">
      <dgm:prSet phldrT="[Text]"/>
      <dgm:spPr/>
      <dgm:t>
        <a:bodyPr/>
        <a:lstStyle/>
        <a:p>
          <a:r>
            <a:rPr lang="en-US" dirty="0" smtClean="0"/>
            <a:t>Get Feedback from Colleagues</a:t>
          </a:r>
          <a:endParaRPr lang="en-US" dirty="0"/>
        </a:p>
      </dgm:t>
    </dgm:pt>
    <dgm:pt modelId="{37AB84B0-6C51-40C4-AB0D-A9ADEA472D25}" type="parTrans" cxnId="{2147FB5D-BD87-49ED-93BC-FE784D53A57E}">
      <dgm:prSet/>
      <dgm:spPr/>
      <dgm:t>
        <a:bodyPr/>
        <a:lstStyle/>
        <a:p>
          <a:endParaRPr lang="en-US"/>
        </a:p>
      </dgm:t>
    </dgm:pt>
    <dgm:pt modelId="{977DB685-2568-4BE3-BB46-39F4EE2C1628}" type="sibTrans" cxnId="{2147FB5D-BD87-49ED-93BC-FE784D53A57E}">
      <dgm:prSet/>
      <dgm:spPr/>
      <dgm:t>
        <a:bodyPr/>
        <a:lstStyle/>
        <a:p>
          <a:endParaRPr lang="en-US"/>
        </a:p>
      </dgm:t>
    </dgm:pt>
    <dgm:pt modelId="{2EEE6931-CADF-4C27-84FF-69E16F82A854}">
      <dgm:prSet/>
      <dgm:spPr>
        <a:solidFill>
          <a:schemeClr val="accent5">
            <a:lumMod val="50000"/>
          </a:schemeClr>
        </a:solidFill>
      </dgm:spPr>
      <dgm:t>
        <a:bodyPr/>
        <a:lstStyle/>
        <a:p>
          <a:r>
            <a:rPr lang="en-US" dirty="0" smtClean="0"/>
            <a:t>Develop/Test Final Toolset </a:t>
          </a:r>
          <a:endParaRPr lang="en-US" dirty="0"/>
        </a:p>
      </dgm:t>
    </dgm:pt>
    <dgm:pt modelId="{DDFE347B-9C06-4484-B440-974DFC8333E1}" type="parTrans" cxnId="{4242995E-C363-4ABB-BAA7-3A81D24962A3}">
      <dgm:prSet/>
      <dgm:spPr/>
      <dgm:t>
        <a:bodyPr/>
        <a:lstStyle/>
        <a:p>
          <a:endParaRPr lang="en-US"/>
        </a:p>
      </dgm:t>
    </dgm:pt>
    <dgm:pt modelId="{64E930AB-EFF4-461A-94C3-2301FA4DE6A2}" type="sibTrans" cxnId="{4242995E-C363-4ABB-BAA7-3A81D24962A3}">
      <dgm:prSet/>
      <dgm:spPr/>
      <dgm:t>
        <a:bodyPr/>
        <a:lstStyle/>
        <a:p>
          <a:endParaRPr lang="en-US"/>
        </a:p>
      </dgm:t>
    </dgm:pt>
    <dgm:pt modelId="{B2418059-D72E-46CD-A507-FB15D7294DD0}">
      <dgm:prSet/>
      <dgm:spPr/>
      <dgm:t>
        <a:bodyPr/>
        <a:lstStyle/>
        <a:p>
          <a:r>
            <a:rPr lang="en-US" dirty="0" smtClean="0"/>
            <a:t>Develop Requirements</a:t>
          </a:r>
          <a:endParaRPr lang="en-US" dirty="0"/>
        </a:p>
      </dgm:t>
    </dgm:pt>
    <dgm:pt modelId="{40FF4A65-E755-4A8A-B3BE-E2414CFDFCE6}" type="parTrans" cxnId="{9C19F950-9266-47B1-B17F-5E7B23B550C6}">
      <dgm:prSet/>
      <dgm:spPr/>
      <dgm:t>
        <a:bodyPr/>
        <a:lstStyle/>
        <a:p>
          <a:endParaRPr lang="en-US"/>
        </a:p>
      </dgm:t>
    </dgm:pt>
    <dgm:pt modelId="{A9D98C9F-E937-4D08-925D-E05725832942}" type="sibTrans" cxnId="{9C19F950-9266-47B1-B17F-5E7B23B550C6}">
      <dgm:prSet/>
      <dgm:spPr/>
      <dgm:t>
        <a:bodyPr/>
        <a:lstStyle/>
        <a:p>
          <a:endParaRPr lang="en-US"/>
        </a:p>
      </dgm:t>
    </dgm:pt>
    <dgm:pt modelId="{799657C6-0CF9-4F7D-9777-9805EF392CDC}">
      <dgm:prSet/>
      <dgm:spPr>
        <a:solidFill>
          <a:srgbClr val="92D050"/>
        </a:solidFill>
      </dgm:spPr>
      <dgm:t>
        <a:bodyPr/>
        <a:lstStyle/>
        <a:p>
          <a:r>
            <a:rPr lang="en-US" dirty="0" smtClean="0"/>
            <a:t>Deploy and Document Final Toolset</a:t>
          </a:r>
          <a:endParaRPr lang="en-US" dirty="0"/>
        </a:p>
      </dgm:t>
    </dgm:pt>
    <dgm:pt modelId="{5E34E410-783E-4056-A4D0-E02DB38B5F6C}" type="parTrans" cxnId="{A80A12FD-D257-47B5-89C6-CAC7D6FBC882}">
      <dgm:prSet/>
      <dgm:spPr/>
      <dgm:t>
        <a:bodyPr/>
        <a:lstStyle/>
        <a:p>
          <a:endParaRPr lang="en-US"/>
        </a:p>
      </dgm:t>
    </dgm:pt>
    <dgm:pt modelId="{3AF55C28-DAA3-4039-8F6B-D2D17E55D0BD}" type="sibTrans" cxnId="{A80A12FD-D257-47B5-89C6-CAC7D6FBC882}">
      <dgm:prSet/>
      <dgm:spPr/>
      <dgm:t>
        <a:bodyPr/>
        <a:lstStyle/>
        <a:p>
          <a:endParaRPr lang="en-US"/>
        </a:p>
      </dgm:t>
    </dgm:pt>
    <dgm:pt modelId="{5A89B765-6840-46D5-BC7F-A92105855608}" type="pres">
      <dgm:prSet presAssocID="{B4028704-A6EC-4D5E-A39C-C96A65A26A5E}" presName="CompostProcess" presStyleCnt="0">
        <dgm:presLayoutVars>
          <dgm:dir/>
          <dgm:resizeHandles val="exact"/>
        </dgm:presLayoutVars>
      </dgm:prSet>
      <dgm:spPr/>
    </dgm:pt>
    <dgm:pt modelId="{4758894B-F4D8-45A0-A483-B191AAE04025}" type="pres">
      <dgm:prSet presAssocID="{B4028704-A6EC-4D5E-A39C-C96A65A26A5E}" presName="arrow" presStyleLbl="bgShp" presStyleIdx="0" presStyleCnt="1" custScaleX="117647"/>
      <dgm:spPr/>
    </dgm:pt>
    <dgm:pt modelId="{C434D1E1-3314-4605-9DB3-CF4CB9A85EE7}" type="pres">
      <dgm:prSet presAssocID="{B4028704-A6EC-4D5E-A39C-C96A65A26A5E}" presName="linearProcess" presStyleCnt="0"/>
      <dgm:spPr/>
    </dgm:pt>
    <dgm:pt modelId="{09375E76-5C1A-40F5-B6B2-8EC996BDFB3A}" type="pres">
      <dgm:prSet presAssocID="{40F3A1AC-E8E6-431F-A944-5AD80C02B764}" presName="textNode" presStyleLbl="node1" presStyleIdx="0" presStyleCnt="6">
        <dgm:presLayoutVars>
          <dgm:bulletEnabled val="1"/>
        </dgm:presLayoutVars>
      </dgm:prSet>
      <dgm:spPr/>
      <dgm:t>
        <a:bodyPr/>
        <a:lstStyle/>
        <a:p>
          <a:endParaRPr lang="en-US"/>
        </a:p>
      </dgm:t>
    </dgm:pt>
    <dgm:pt modelId="{37129C4E-D063-4F5B-AE8A-8AF7362D8AAE}" type="pres">
      <dgm:prSet presAssocID="{22164F4E-7600-4905-9861-82148494C743}" presName="sibTrans" presStyleCnt="0"/>
      <dgm:spPr/>
    </dgm:pt>
    <dgm:pt modelId="{F02F007A-D9A7-45B9-8ABC-A339381AA428}" type="pres">
      <dgm:prSet presAssocID="{B2418059-D72E-46CD-A507-FB15D7294DD0}" presName="textNode" presStyleLbl="node1" presStyleIdx="1" presStyleCnt="6">
        <dgm:presLayoutVars>
          <dgm:bulletEnabled val="1"/>
        </dgm:presLayoutVars>
      </dgm:prSet>
      <dgm:spPr/>
      <dgm:t>
        <a:bodyPr/>
        <a:lstStyle/>
        <a:p>
          <a:endParaRPr lang="en-US"/>
        </a:p>
      </dgm:t>
    </dgm:pt>
    <dgm:pt modelId="{1695F1ED-C5AD-4FEB-B8AF-82EBF75610E5}" type="pres">
      <dgm:prSet presAssocID="{A9D98C9F-E937-4D08-925D-E05725832942}" presName="sibTrans" presStyleCnt="0"/>
      <dgm:spPr/>
    </dgm:pt>
    <dgm:pt modelId="{E48180B0-8343-406A-B706-6757224826D1}" type="pres">
      <dgm:prSet presAssocID="{35E38D31-EAC1-4502-9661-7F231121E0F3}" presName="textNode" presStyleLbl="node1" presStyleIdx="2" presStyleCnt="6">
        <dgm:presLayoutVars>
          <dgm:bulletEnabled val="1"/>
        </dgm:presLayoutVars>
      </dgm:prSet>
      <dgm:spPr/>
      <dgm:t>
        <a:bodyPr/>
        <a:lstStyle/>
        <a:p>
          <a:endParaRPr lang="en-US"/>
        </a:p>
      </dgm:t>
    </dgm:pt>
    <dgm:pt modelId="{E5F37CE4-4F49-4D01-A52C-F410A70FD3ED}" type="pres">
      <dgm:prSet presAssocID="{BFE7535C-DA19-4524-B89F-B0109AA9E302}" presName="sibTrans" presStyleCnt="0"/>
      <dgm:spPr/>
    </dgm:pt>
    <dgm:pt modelId="{A6AED3AA-2BDB-4D9C-A160-9AA65CA58BF8}" type="pres">
      <dgm:prSet presAssocID="{EE3AB105-63E7-4402-B7E1-F347FE23EA61}" presName="textNode" presStyleLbl="node1" presStyleIdx="3" presStyleCnt="6">
        <dgm:presLayoutVars>
          <dgm:bulletEnabled val="1"/>
        </dgm:presLayoutVars>
      </dgm:prSet>
      <dgm:spPr/>
      <dgm:t>
        <a:bodyPr/>
        <a:lstStyle/>
        <a:p>
          <a:endParaRPr lang="en-US"/>
        </a:p>
      </dgm:t>
    </dgm:pt>
    <dgm:pt modelId="{33DD1641-CDAF-4905-8E29-88A8540D9F9F}" type="pres">
      <dgm:prSet presAssocID="{977DB685-2568-4BE3-BB46-39F4EE2C1628}" presName="sibTrans" presStyleCnt="0"/>
      <dgm:spPr/>
    </dgm:pt>
    <dgm:pt modelId="{4C421087-B04F-49EE-AD76-1BB66B98D708}" type="pres">
      <dgm:prSet presAssocID="{2EEE6931-CADF-4C27-84FF-69E16F82A854}" presName="textNode" presStyleLbl="node1" presStyleIdx="4" presStyleCnt="6">
        <dgm:presLayoutVars>
          <dgm:bulletEnabled val="1"/>
        </dgm:presLayoutVars>
      </dgm:prSet>
      <dgm:spPr/>
      <dgm:t>
        <a:bodyPr/>
        <a:lstStyle/>
        <a:p>
          <a:endParaRPr lang="en-US"/>
        </a:p>
      </dgm:t>
    </dgm:pt>
    <dgm:pt modelId="{57C8D818-F0F5-456F-A700-FB4980F94BE2}" type="pres">
      <dgm:prSet presAssocID="{64E930AB-EFF4-461A-94C3-2301FA4DE6A2}" presName="sibTrans" presStyleCnt="0"/>
      <dgm:spPr/>
    </dgm:pt>
    <dgm:pt modelId="{5F62F72C-744D-4704-9F6F-C6E64CD4A3D4}" type="pres">
      <dgm:prSet presAssocID="{799657C6-0CF9-4F7D-9777-9805EF392CDC}" presName="textNode" presStyleLbl="node1" presStyleIdx="5" presStyleCnt="6">
        <dgm:presLayoutVars>
          <dgm:bulletEnabled val="1"/>
        </dgm:presLayoutVars>
      </dgm:prSet>
      <dgm:spPr/>
      <dgm:t>
        <a:bodyPr/>
        <a:lstStyle/>
        <a:p>
          <a:endParaRPr lang="en-US"/>
        </a:p>
      </dgm:t>
    </dgm:pt>
  </dgm:ptLst>
  <dgm:cxnLst>
    <dgm:cxn modelId="{B774F9D4-0CE0-4BC2-BBC2-7DB7AA4C0067}" type="presOf" srcId="{EE3AB105-63E7-4402-B7E1-F347FE23EA61}" destId="{A6AED3AA-2BDB-4D9C-A160-9AA65CA58BF8}" srcOrd="0" destOrd="0" presId="urn:microsoft.com/office/officeart/2005/8/layout/hProcess9"/>
    <dgm:cxn modelId="{5996FBEA-DB60-49A6-B1A7-03021CEE8F81}" type="presOf" srcId="{2EEE6931-CADF-4C27-84FF-69E16F82A854}" destId="{4C421087-B04F-49EE-AD76-1BB66B98D708}" srcOrd="0" destOrd="0" presId="urn:microsoft.com/office/officeart/2005/8/layout/hProcess9"/>
    <dgm:cxn modelId="{EEC9FFC8-2613-4A51-BEEE-CA2799A3DD3E}" type="presOf" srcId="{35E38D31-EAC1-4502-9661-7F231121E0F3}" destId="{E48180B0-8343-406A-B706-6757224826D1}" srcOrd="0" destOrd="0" presId="urn:microsoft.com/office/officeart/2005/8/layout/hProcess9"/>
    <dgm:cxn modelId="{0718E332-43FD-4F07-B3BE-27F07E14D017}" type="presOf" srcId="{B2418059-D72E-46CD-A507-FB15D7294DD0}" destId="{F02F007A-D9A7-45B9-8ABC-A339381AA428}" srcOrd="0" destOrd="0" presId="urn:microsoft.com/office/officeart/2005/8/layout/hProcess9"/>
    <dgm:cxn modelId="{D4543AD3-0E77-448F-8F65-358E38E818DB}" srcId="{B4028704-A6EC-4D5E-A39C-C96A65A26A5E}" destId="{40F3A1AC-E8E6-431F-A944-5AD80C02B764}" srcOrd="0" destOrd="0" parTransId="{809F9AD7-6592-4BAE-BEB5-CB03F3A759C8}" sibTransId="{22164F4E-7600-4905-9861-82148494C743}"/>
    <dgm:cxn modelId="{9C19F950-9266-47B1-B17F-5E7B23B550C6}" srcId="{B4028704-A6EC-4D5E-A39C-C96A65A26A5E}" destId="{B2418059-D72E-46CD-A507-FB15D7294DD0}" srcOrd="1" destOrd="0" parTransId="{40FF4A65-E755-4A8A-B3BE-E2414CFDFCE6}" sibTransId="{A9D98C9F-E937-4D08-925D-E05725832942}"/>
    <dgm:cxn modelId="{A80A12FD-D257-47B5-89C6-CAC7D6FBC882}" srcId="{B4028704-A6EC-4D5E-A39C-C96A65A26A5E}" destId="{799657C6-0CF9-4F7D-9777-9805EF392CDC}" srcOrd="5" destOrd="0" parTransId="{5E34E410-783E-4056-A4D0-E02DB38B5F6C}" sibTransId="{3AF55C28-DAA3-4039-8F6B-D2D17E55D0BD}"/>
    <dgm:cxn modelId="{67377E1C-8103-43BC-92A0-0F5528151463}" type="presOf" srcId="{40F3A1AC-E8E6-431F-A944-5AD80C02B764}" destId="{09375E76-5C1A-40F5-B6B2-8EC996BDFB3A}" srcOrd="0" destOrd="0" presId="urn:microsoft.com/office/officeart/2005/8/layout/hProcess9"/>
    <dgm:cxn modelId="{CE5AE9C5-CFA3-4599-9172-3673E4B3BC7D}" type="presOf" srcId="{799657C6-0CF9-4F7D-9777-9805EF392CDC}" destId="{5F62F72C-744D-4704-9F6F-C6E64CD4A3D4}" srcOrd="0" destOrd="0" presId="urn:microsoft.com/office/officeart/2005/8/layout/hProcess9"/>
    <dgm:cxn modelId="{B0874C19-EAFC-4C7D-8FD9-D748F4FF3ADD}" type="presOf" srcId="{B4028704-A6EC-4D5E-A39C-C96A65A26A5E}" destId="{5A89B765-6840-46D5-BC7F-A92105855608}" srcOrd="0" destOrd="0" presId="urn:microsoft.com/office/officeart/2005/8/layout/hProcess9"/>
    <dgm:cxn modelId="{7006ED33-F33E-4E87-9F71-826E9DE83368}" srcId="{B4028704-A6EC-4D5E-A39C-C96A65A26A5E}" destId="{35E38D31-EAC1-4502-9661-7F231121E0F3}" srcOrd="2" destOrd="0" parTransId="{6A231F1C-5FA3-4BD0-B39D-F8E8F11F7702}" sibTransId="{BFE7535C-DA19-4524-B89F-B0109AA9E302}"/>
    <dgm:cxn modelId="{4242995E-C363-4ABB-BAA7-3A81D24962A3}" srcId="{B4028704-A6EC-4D5E-A39C-C96A65A26A5E}" destId="{2EEE6931-CADF-4C27-84FF-69E16F82A854}" srcOrd="4" destOrd="0" parTransId="{DDFE347B-9C06-4484-B440-974DFC8333E1}" sibTransId="{64E930AB-EFF4-461A-94C3-2301FA4DE6A2}"/>
    <dgm:cxn modelId="{2147FB5D-BD87-49ED-93BC-FE784D53A57E}" srcId="{B4028704-A6EC-4D5E-A39C-C96A65A26A5E}" destId="{EE3AB105-63E7-4402-B7E1-F347FE23EA61}" srcOrd="3" destOrd="0" parTransId="{37AB84B0-6C51-40C4-AB0D-A9ADEA472D25}" sibTransId="{977DB685-2568-4BE3-BB46-39F4EE2C1628}"/>
    <dgm:cxn modelId="{0FB5F70A-DC7B-49BA-9C49-566BDE0497AD}" type="presParOf" srcId="{5A89B765-6840-46D5-BC7F-A92105855608}" destId="{4758894B-F4D8-45A0-A483-B191AAE04025}" srcOrd="0" destOrd="0" presId="urn:microsoft.com/office/officeart/2005/8/layout/hProcess9"/>
    <dgm:cxn modelId="{9B94592D-2B0E-400B-8CF4-3625E743DC9D}" type="presParOf" srcId="{5A89B765-6840-46D5-BC7F-A92105855608}" destId="{C434D1E1-3314-4605-9DB3-CF4CB9A85EE7}" srcOrd="1" destOrd="0" presId="urn:microsoft.com/office/officeart/2005/8/layout/hProcess9"/>
    <dgm:cxn modelId="{57BF14E7-C766-4FCB-ABDE-4E8E435B6053}" type="presParOf" srcId="{C434D1E1-3314-4605-9DB3-CF4CB9A85EE7}" destId="{09375E76-5C1A-40F5-B6B2-8EC996BDFB3A}" srcOrd="0" destOrd="0" presId="urn:microsoft.com/office/officeart/2005/8/layout/hProcess9"/>
    <dgm:cxn modelId="{9E4BB20F-F1AD-45CD-B3D4-49C133A34578}" type="presParOf" srcId="{C434D1E1-3314-4605-9DB3-CF4CB9A85EE7}" destId="{37129C4E-D063-4F5B-AE8A-8AF7362D8AAE}" srcOrd="1" destOrd="0" presId="urn:microsoft.com/office/officeart/2005/8/layout/hProcess9"/>
    <dgm:cxn modelId="{CD6DE1E8-1426-4FE1-8D70-DC613984E3C9}" type="presParOf" srcId="{C434D1E1-3314-4605-9DB3-CF4CB9A85EE7}" destId="{F02F007A-D9A7-45B9-8ABC-A339381AA428}" srcOrd="2" destOrd="0" presId="urn:microsoft.com/office/officeart/2005/8/layout/hProcess9"/>
    <dgm:cxn modelId="{B97BC4C6-1B45-4D16-93D0-6C99A37B15B8}" type="presParOf" srcId="{C434D1E1-3314-4605-9DB3-CF4CB9A85EE7}" destId="{1695F1ED-C5AD-4FEB-B8AF-82EBF75610E5}" srcOrd="3" destOrd="0" presId="urn:microsoft.com/office/officeart/2005/8/layout/hProcess9"/>
    <dgm:cxn modelId="{ECA7D10B-0945-4BC2-A687-FFDB6E9EC296}" type="presParOf" srcId="{C434D1E1-3314-4605-9DB3-CF4CB9A85EE7}" destId="{E48180B0-8343-406A-B706-6757224826D1}" srcOrd="4" destOrd="0" presId="urn:microsoft.com/office/officeart/2005/8/layout/hProcess9"/>
    <dgm:cxn modelId="{3EBA2213-DA86-4838-9F00-F53C7A676C56}" type="presParOf" srcId="{C434D1E1-3314-4605-9DB3-CF4CB9A85EE7}" destId="{E5F37CE4-4F49-4D01-A52C-F410A70FD3ED}" srcOrd="5" destOrd="0" presId="urn:microsoft.com/office/officeart/2005/8/layout/hProcess9"/>
    <dgm:cxn modelId="{E855CA88-7E34-4B6B-A05E-20CE6651AC83}" type="presParOf" srcId="{C434D1E1-3314-4605-9DB3-CF4CB9A85EE7}" destId="{A6AED3AA-2BDB-4D9C-A160-9AA65CA58BF8}" srcOrd="6" destOrd="0" presId="urn:microsoft.com/office/officeart/2005/8/layout/hProcess9"/>
    <dgm:cxn modelId="{98FC37C7-AC35-4DF3-A270-2D540746F722}" type="presParOf" srcId="{C434D1E1-3314-4605-9DB3-CF4CB9A85EE7}" destId="{33DD1641-CDAF-4905-8E29-88A8540D9F9F}" srcOrd="7" destOrd="0" presId="urn:microsoft.com/office/officeart/2005/8/layout/hProcess9"/>
    <dgm:cxn modelId="{1899D9E4-1E95-4CEC-A16F-17C008EE5F01}" type="presParOf" srcId="{C434D1E1-3314-4605-9DB3-CF4CB9A85EE7}" destId="{4C421087-B04F-49EE-AD76-1BB66B98D708}" srcOrd="8" destOrd="0" presId="urn:microsoft.com/office/officeart/2005/8/layout/hProcess9"/>
    <dgm:cxn modelId="{A4771BB5-9563-4FE9-A8BD-EA538ACBB159}" type="presParOf" srcId="{C434D1E1-3314-4605-9DB3-CF4CB9A85EE7}" destId="{57C8D818-F0F5-456F-A700-FB4980F94BE2}" srcOrd="9" destOrd="0" presId="urn:microsoft.com/office/officeart/2005/8/layout/hProcess9"/>
    <dgm:cxn modelId="{C24478B3-1D35-40C2-9C0E-89A2283063B1}" type="presParOf" srcId="{C434D1E1-3314-4605-9DB3-CF4CB9A85EE7}" destId="{5F62F72C-744D-4704-9F6F-C6E64CD4A3D4}"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028704-A6EC-4D5E-A39C-C96A65A26A5E}" type="doc">
      <dgm:prSet loTypeId="urn:microsoft.com/office/officeart/2005/8/layout/hProcess9" loCatId="process" qsTypeId="urn:microsoft.com/office/officeart/2005/8/quickstyle/3d2" qsCatId="3D" csTypeId="urn:microsoft.com/office/officeart/2005/8/colors/colorful1" csCatId="colorful" phldr="1"/>
      <dgm:spPr/>
    </dgm:pt>
    <dgm:pt modelId="{40F3A1AC-E8E6-431F-A944-5AD80C02B764}">
      <dgm:prSet phldrT="[Text]"/>
      <dgm:spPr/>
      <dgm:t>
        <a:bodyPr/>
        <a:lstStyle/>
        <a:p>
          <a:r>
            <a:rPr lang="en-US" dirty="0" smtClean="0"/>
            <a:t>Research Tool Applicability</a:t>
          </a:r>
          <a:endParaRPr lang="en-US" dirty="0"/>
        </a:p>
      </dgm:t>
    </dgm:pt>
    <dgm:pt modelId="{809F9AD7-6592-4BAE-BEB5-CB03F3A759C8}" type="parTrans" cxnId="{D4543AD3-0E77-448F-8F65-358E38E818DB}">
      <dgm:prSet/>
      <dgm:spPr/>
      <dgm:t>
        <a:bodyPr/>
        <a:lstStyle/>
        <a:p>
          <a:endParaRPr lang="en-US"/>
        </a:p>
      </dgm:t>
    </dgm:pt>
    <dgm:pt modelId="{22164F4E-7600-4905-9861-82148494C743}" type="sibTrans" cxnId="{D4543AD3-0E77-448F-8F65-358E38E818DB}">
      <dgm:prSet/>
      <dgm:spPr/>
      <dgm:t>
        <a:bodyPr/>
        <a:lstStyle/>
        <a:p>
          <a:endParaRPr lang="en-US"/>
        </a:p>
      </dgm:t>
    </dgm:pt>
    <dgm:pt modelId="{35E38D31-EAC1-4502-9661-7F231121E0F3}">
      <dgm:prSet phldrT="[Text]"/>
      <dgm:spPr/>
      <dgm:t>
        <a:bodyPr/>
        <a:lstStyle/>
        <a:p>
          <a:r>
            <a:rPr lang="en-US" dirty="0" smtClean="0"/>
            <a:t>Develop Design Prototype</a:t>
          </a:r>
          <a:endParaRPr lang="en-US" dirty="0"/>
        </a:p>
      </dgm:t>
    </dgm:pt>
    <dgm:pt modelId="{6A231F1C-5FA3-4BD0-B39D-F8E8F11F7702}" type="parTrans" cxnId="{7006ED33-F33E-4E87-9F71-826E9DE83368}">
      <dgm:prSet/>
      <dgm:spPr/>
      <dgm:t>
        <a:bodyPr/>
        <a:lstStyle/>
        <a:p>
          <a:endParaRPr lang="en-US"/>
        </a:p>
      </dgm:t>
    </dgm:pt>
    <dgm:pt modelId="{BFE7535C-DA19-4524-B89F-B0109AA9E302}" type="sibTrans" cxnId="{7006ED33-F33E-4E87-9F71-826E9DE83368}">
      <dgm:prSet/>
      <dgm:spPr/>
      <dgm:t>
        <a:bodyPr/>
        <a:lstStyle/>
        <a:p>
          <a:endParaRPr lang="en-US"/>
        </a:p>
      </dgm:t>
    </dgm:pt>
    <dgm:pt modelId="{EE3AB105-63E7-4402-B7E1-F347FE23EA61}">
      <dgm:prSet phldrT="[Text]"/>
      <dgm:spPr/>
      <dgm:t>
        <a:bodyPr/>
        <a:lstStyle/>
        <a:p>
          <a:r>
            <a:rPr lang="en-US" dirty="0" smtClean="0"/>
            <a:t>Get Feedback from Colleagues</a:t>
          </a:r>
          <a:endParaRPr lang="en-US" dirty="0"/>
        </a:p>
      </dgm:t>
    </dgm:pt>
    <dgm:pt modelId="{37AB84B0-6C51-40C4-AB0D-A9ADEA472D25}" type="parTrans" cxnId="{2147FB5D-BD87-49ED-93BC-FE784D53A57E}">
      <dgm:prSet/>
      <dgm:spPr/>
      <dgm:t>
        <a:bodyPr/>
        <a:lstStyle/>
        <a:p>
          <a:endParaRPr lang="en-US"/>
        </a:p>
      </dgm:t>
    </dgm:pt>
    <dgm:pt modelId="{977DB685-2568-4BE3-BB46-39F4EE2C1628}" type="sibTrans" cxnId="{2147FB5D-BD87-49ED-93BC-FE784D53A57E}">
      <dgm:prSet/>
      <dgm:spPr/>
      <dgm:t>
        <a:bodyPr/>
        <a:lstStyle/>
        <a:p>
          <a:endParaRPr lang="en-US"/>
        </a:p>
      </dgm:t>
    </dgm:pt>
    <dgm:pt modelId="{2EEE6931-CADF-4C27-84FF-69E16F82A854}">
      <dgm:prSet/>
      <dgm:spPr>
        <a:solidFill>
          <a:schemeClr val="accent5">
            <a:lumMod val="50000"/>
          </a:schemeClr>
        </a:solidFill>
      </dgm:spPr>
      <dgm:t>
        <a:bodyPr/>
        <a:lstStyle/>
        <a:p>
          <a:r>
            <a:rPr lang="en-US" dirty="0" smtClean="0"/>
            <a:t>Develop/Test Final Toolset </a:t>
          </a:r>
          <a:endParaRPr lang="en-US" dirty="0"/>
        </a:p>
      </dgm:t>
    </dgm:pt>
    <dgm:pt modelId="{DDFE347B-9C06-4484-B440-974DFC8333E1}" type="parTrans" cxnId="{4242995E-C363-4ABB-BAA7-3A81D24962A3}">
      <dgm:prSet/>
      <dgm:spPr/>
      <dgm:t>
        <a:bodyPr/>
        <a:lstStyle/>
        <a:p>
          <a:endParaRPr lang="en-US"/>
        </a:p>
      </dgm:t>
    </dgm:pt>
    <dgm:pt modelId="{64E930AB-EFF4-461A-94C3-2301FA4DE6A2}" type="sibTrans" cxnId="{4242995E-C363-4ABB-BAA7-3A81D24962A3}">
      <dgm:prSet/>
      <dgm:spPr/>
      <dgm:t>
        <a:bodyPr/>
        <a:lstStyle/>
        <a:p>
          <a:endParaRPr lang="en-US"/>
        </a:p>
      </dgm:t>
    </dgm:pt>
    <dgm:pt modelId="{B2418059-D72E-46CD-A507-FB15D7294DD0}">
      <dgm:prSet/>
      <dgm:spPr/>
      <dgm:t>
        <a:bodyPr/>
        <a:lstStyle/>
        <a:p>
          <a:r>
            <a:rPr lang="en-US" dirty="0" smtClean="0"/>
            <a:t>Develop Requirements</a:t>
          </a:r>
          <a:endParaRPr lang="en-US" dirty="0"/>
        </a:p>
      </dgm:t>
    </dgm:pt>
    <dgm:pt modelId="{40FF4A65-E755-4A8A-B3BE-E2414CFDFCE6}" type="parTrans" cxnId="{9C19F950-9266-47B1-B17F-5E7B23B550C6}">
      <dgm:prSet/>
      <dgm:spPr/>
      <dgm:t>
        <a:bodyPr/>
        <a:lstStyle/>
        <a:p>
          <a:endParaRPr lang="en-US"/>
        </a:p>
      </dgm:t>
    </dgm:pt>
    <dgm:pt modelId="{A9D98C9F-E937-4D08-925D-E05725832942}" type="sibTrans" cxnId="{9C19F950-9266-47B1-B17F-5E7B23B550C6}">
      <dgm:prSet/>
      <dgm:spPr/>
      <dgm:t>
        <a:bodyPr/>
        <a:lstStyle/>
        <a:p>
          <a:endParaRPr lang="en-US"/>
        </a:p>
      </dgm:t>
    </dgm:pt>
    <dgm:pt modelId="{799657C6-0CF9-4F7D-9777-9805EF392CDC}">
      <dgm:prSet/>
      <dgm:spPr>
        <a:solidFill>
          <a:srgbClr val="92D050"/>
        </a:solidFill>
      </dgm:spPr>
      <dgm:t>
        <a:bodyPr/>
        <a:lstStyle/>
        <a:p>
          <a:r>
            <a:rPr lang="en-US" dirty="0" smtClean="0"/>
            <a:t>Deploy and Document Final Toolset</a:t>
          </a:r>
          <a:endParaRPr lang="en-US" dirty="0"/>
        </a:p>
      </dgm:t>
    </dgm:pt>
    <dgm:pt modelId="{5E34E410-783E-4056-A4D0-E02DB38B5F6C}" type="parTrans" cxnId="{A80A12FD-D257-47B5-89C6-CAC7D6FBC882}">
      <dgm:prSet/>
      <dgm:spPr/>
      <dgm:t>
        <a:bodyPr/>
        <a:lstStyle/>
        <a:p>
          <a:endParaRPr lang="en-US"/>
        </a:p>
      </dgm:t>
    </dgm:pt>
    <dgm:pt modelId="{3AF55C28-DAA3-4039-8F6B-D2D17E55D0BD}" type="sibTrans" cxnId="{A80A12FD-D257-47B5-89C6-CAC7D6FBC882}">
      <dgm:prSet/>
      <dgm:spPr/>
      <dgm:t>
        <a:bodyPr/>
        <a:lstStyle/>
        <a:p>
          <a:endParaRPr lang="en-US"/>
        </a:p>
      </dgm:t>
    </dgm:pt>
    <dgm:pt modelId="{5A89B765-6840-46D5-BC7F-A92105855608}" type="pres">
      <dgm:prSet presAssocID="{B4028704-A6EC-4D5E-A39C-C96A65A26A5E}" presName="CompostProcess" presStyleCnt="0">
        <dgm:presLayoutVars>
          <dgm:dir/>
          <dgm:resizeHandles val="exact"/>
        </dgm:presLayoutVars>
      </dgm:prSet>
      <dgm:spPr/>
    </dgm:pt>
    <dgm:pt modelId="{4758894B-F4D8-45A0-A483-B191AAE04025}" type="pres">
      <dgm:prSet presAssocID="{B4028704-A6EC-4D5E-A39C-C96A65A26A5E}" presName="arrow" presStyleLbl="bgShp" presStyleIdx="0" presStyleCnt="1" custScaleX="117647"/>
      <dgm:spPr/>
    </dgm:pt>
    <dgm:pt modelId="{C434D1E1-3314-4605-9DB3-CF4CB9A85EE7}" type="pres">
      <dgm:prSet presAssocID="{B4028704-A6EC-4D5E-A39C-C96A65A26A5E}" presName="linearProcess" presStyleCnt="0"/>
      <dgm:spPr/>
    </dgm:pt>
    <dgm:pt modelId="{09375E76-5C1A-40F5-B6B2-8EC996BDFB3A}" type="pres">
      <dgm:prSet presAssocID="{40F3A1AC-E8E6-431F-A944-5AD80C02B764}" presName="textNode" presStyleLbl="node1" presStyleIdx="0" presStyleCnt="6">
        <dgm:presLayoutVars>
          <dgm:bulletEnabled val="1"/>
        </dgm:presLayoutVars>
      </dgm:prSet>
      <dgm:spPr/>
      <dgm:t>
        <a:bodyPr/>
        <a:lstStyle/>
        <a:p>
          <a:endParaRPr lang="en-US"/>
        </a:p>
      </dgm:t>
    </dgm:pt>
    <dgm:pt modelId="{37129C4E-D063-4F5B-AE8A-8AF7362D8AAE}" type="pres">
      <dgm:prSet presAssocID="{22164F4E-7600-4905-9861-82148494C743}" presName="sibTrans" presStyleCnt="0"/>
      <dgm:spPr/>
    </dgm:pt>
    <dgm:pt modelId="{F02F007A-D9A7-45B9-8ABC-A339381AA428}" type="pres">
      <dgm:prSet presAssocID="{B2418059-D72E-46CD-A507-FB15D7294DD0}" presName="textNode" presStyleLbl="node1" presStyleIdx="1" presStyleCnt="6">
        <dgm:presLayoutVars>
          <dgm:bulletEnabled val="1"/>
        </dgm:presLayoutVars>
      </dgm:prSet>
      <dgm:spPr/>
      <dgm:t>
        <a:bodyPr/>
        <a:lstStyle/>
        <a:p>
          <a:endParaRPr lang="en-US"/>
        </a:p>
      </dgm:t>
    </dgm:pt>
    <dgm:pt modelId="{1695F1ED-C5AD-4FEB-B8AF-82EBF75610E5}" type="pres">
      <dgm:prSet presAssocID="{A9D98C9F-E937-4D08-925D-E05725832942}" presName="sibTrans" presStyleCnt="0"/>
      <dgm:spPr/>
    </dgm:pt>
    <dgm:pt modelId="{E48180B0-8343-406A-B706-6757224826D1}" type="pres">
      <dgm:prSet presAssocID="{35E38D31-EAC1-4502-9661-7F231121E0F3}" presName="textNode" presStyleLbl="node1" presStyleIdx="2" presStyleCnt="6">
        <dgm:presLayoutVars>
          <dgm:bulletEnabled val="1"/>
        </dgm:presLayoutVars>
      </dgm:prSet>
      <dgm:spPr/>
      <dgm:t>
        <a:bodyPr/>
        <a:lstStyle/>
        <a:p>
          <a:endParaRPr lang="en-US"/>
        </a:p>
      </dgm:t>
    </dgm:pt>
    <dgm:pt modelId="{E5F37CE4-4F49-4D01-A52C-F410A70FD3ED}" type="pres">
      <dgm:prSet presAssocID="{BFE7535C-DA19-4524-B89F-B0109AA9E302}" presName="sibTrans" presStyleCnt="0"/>
      <dgm:spPr/>
    </dgm:pt>
    <dgm:pt modelId="{A6AED3AA-2BDB-4D9C-A160-9AA65CA58BF8}" type="pres">
      <dgm:prSet presAssocID="{EE3AB105-63E7-4402-B7E1-F347FE23EA61}" presName="textNode" presStyleLbl="node1" presStyleIdx="3" presStyleCnt="6">
        <dgm:presLayoutVars>
          <dgm:bulletEnabled val="1"/>
        </dgm:presLayoutVars>
      </dgm:prSet>
      <dgm:spPr/>
      <dgm:t>
        <a:bodyPr/>
        <a:lstStyle/>
        <a:p>
          <a:endParaRPr lang="en-US"/>
        </a:p>
      </dgm:t>
    </dgm:pt>
    <dgm:pt modelId="{33DD1641-CDAF-4905-8E29-88A8540D9F9F}" type="pres">
      <dgm:prSet presAssocID="{977DB685-2568-4BE3-BB46-39F4EE2C1628}" presName="sibTrans" presStyleCnt="0"/>
      <dgm:spPr/>
    </dgm:pt>
    <dgm:pt modelId="{4C421087-B04F-49EE-AD76-1BB66B98D708}" type="pres">
      <dgm:prSet presAssocID="{2EEE6931-CADF-4C27-84FF-69E16F82A854}" presName="textNode" presStyleLbl="node1" presStyleIdx="4" presStyleCnt="6">
        <dgm:presLayoutVars>
          <dgm:bulletEnabled val="1"/>
        </dgm:presLayoutVars>
      </dgm:prSet>
      <dgm:spPr/>
      <dgm:t>
        <a:bodyPr/>
        <a:lstStyle/>
        <a:p>
          <a:endParaRPr lang="en-US"/>
        </a:p>
      </dgm:t>
    </dgm:pt>
    <dgm:pt modelId="{57C8D818-F0F5-456F-A700-FB4980F94BE2}" type="pres">
      <dgm:prSet presAssocID="{64E930AB-EFF4-461A-94C3-2301FA4DE6A2}" presName="sibTrans" presStyleCnt="0"/>
      <dgm:spPr/>
    </dgm:pt>
    <dgm:pt modelId="{5F62F72C-744D-4704-9F6F-C6E64CD4A3D4}" type="pres">
      <dgm:prSet presAssocID="{799657C6-0CF9-4F7D-9777-9805EF392CDC}" presName="textNode" presStyleLbl="node1" presStyleIdx="5" presStyleCnt="6">
        <dgm:presLayoutVars>
          <dgm:bulletEnabled val="1"/>
        </dgm:presLayoutVars>
      </dgm:prSet>
      <dgm:spPr/>
      <dgm:t>
        <a:bodyPr/>
        <a:lstStyle/>
        <a:p>
          <a:endParaRPr lang="en-US"/>
        </a:p>
      </dgm:t>
    </dgm:pt>
  </dgm:ptLst>
  <dgm:cxnLst>
    <dgm:cxn modelId="{3FFB71E1-11D4-4B43-8467-355111F1C691}" type="presOf" srcId="{799657C6-0CF9-4F7D-9777-9805EF392CDC}" destId="{5F62F72C-744D-4704-9F6F-C6E64CD4A3D4}" srcOrd="0" destOrd="0" presId="urn:microsoft.com/office/officeart/2005/8/layout/hProcess9"/>
    <dgm:cxn modelId="{A80A12FD-D257-47B5-89C6-CAC7D6FBC882}" srcId="{B4028704-A6EC-4D5E-A39C-C96A65A26A5E}" destId="{799657C6-0CF9-4F7D-9777-9805EF392CDC}" srcOrd="5" destOrd="0" parTransId="{5E34E410-783E-4056-A4D0-E02DB38B5F6C}" sibTransId="{3AF55C28-DAA3-4039-8F6B-D2D17E55D0BD}"/>
    <dgm:cxn modelId="{7006ED33-F33E-4E87-9F71-826E9DE83368}" srcId="{B4028704-A6EC-4D5E-A39C-C96A65A26A5E}" destId="{35E38D31-EAC1-4502-9661-7F231121E0F3}" srcOrd="2" destOrd="0" parTransId="{6A231F1C-5FA3-4BD0-B39D-F8E8F11F7702}" sibTransId="{BFE7535C-DA19-4524-B89F-B0109AA9E302}"/>
    <dgm:cxn modelId="{6F446A13-C127-448D-9DB1-5EDBCECED77A}" type="presOf" srcId="{B2418059-D72E-46CD-A507-FB15D7294DD0}" destId="{F02F007A-D9A7-45B9-8ABC-A339381AA428}" srcOrd="0" destOrd="0" presId="urn:microsoft.com/office/officeart/2005/8/layout/hProcess9"/>
    <dgm:cxn modelId="{D4543AD3-0E77-448F-8F65-358E38E818DB}" srcId="{B4028704-A6EC-4D5E-A39C-C96A65A26A5E}" destId="{40F3A1AC-E8E6-431F-A944-5AD80C02B764}" srcOrd="0" destOrd="0" parTransId="{809F9AD7-6592-4BAE-BEB5-CB03F3A759C8}" sibTransId="{22164F4E-7600-4905-9861-82148494C743}"/>
    <dgm:cxn modelId="{9E0A0725-5C5C-4670-A52F-9C9499CC5100}" type="presOf" srcId="{35E38D31-EAC1-4502-9661-7F231121E0F3}" destId="{E48180B0-8343-406A-B706-6757224826D1}" srcOrd="0" destOrd="0" presId="urn:microsoft.com/office/officeart/2005/8/layout/hProcess9"/>
    <dgm:cxn modelId="{F0E538E1-C8A2-4EF7-8532-687056142264}" type="presOf" srcId="{B4028704-A6EC-4D5E-A39C-C96A65A26A5E}" destId="{5A89B765-6840-46D5-BC7F-A92105855608}" srcOrd="0" destOrd="0" presId="urn:microsoft.com/office/officeart/2005/8/layout/hProcess9"/>
    <dgm:cxn modelId="{D5E2AA2B-AE8A-4C9A-AF6A-73DE0387477D}" type="presOf" srcId="{40F3A1AC-E8E6-431F-A944-5AD80C02B764}" destId="{09375E76-5C1A-40F5-B6B2-8EC996BDFB3A}" srcOrd="0" destOrd="0" presId="urn:microsoft.com/office/officeart/2005/8/layout/hProcess9"/>
    <dgm:cxn modelId="{9C19F950-9266-47B1-B17F-5E7B23B550C6}" srcId="{B4028704-A6EC-4D5E-A39C-C96A65A26A5E}" destId="{B2418059-D72E-46CD-A507-FB15D7294DD0}" srcOrd="1" destOrd="0" parTransId="{40FF4A65-E755-4A8A-B3BE-E2414CFDFCE6}" sibTransId="{A9D98C9F-E937-4D08-925D-E05725832942}"/>
    <dgm:cxn modelId="{BF1CDCB7-BBCE-4EAE-9260-0BC127BB7181}" type="presOf" srcId="{EE3AB105-63E7-4402-B7E1-F347FE23EA61}" destId="{A6AED3AA-2BDB-4D9C-A160-9AA65CA58BF8}" srcOrd="0" destOrd="0" presId="urn:microsoft.com/office/officeart/2005/8/layout/hProcess9"/>
    <dgm:cxn modelId="{2147FB5D-BD87-49ED-93BC-FE784D53A57E}" srcId="{B4028704-A6EC-4D5E-A39C-C96A65A26A5E}" destId="{EE3AB105-63E7-4402-B7E1-F347FE23EA61}" srcOrd="3" destOrd="0" parTransId="{37AB84B0-6C51-40C4-AB0D-A9ADEA472D25}" sibTransId="{977DB685-2568-4BE3-BB46-39F4EE2C1628}"/>
    <dgm:cxn modelId="{4242995E-C363-4ABB-BAA7-3A81D24962A3}" srcId="{B4028704-A6EC-4D5E-A39C-C96A65A26A5E}" destId="{2EEE6931-CADF-4C27-84FF-69E16F82A854}" srcOrd="4" destOrd="0" parTransId="{DDFE347B-9C06-4484-B440-974DFC8333E1}" sibTransId="{64E930AB-EFF4-461A-94C3-2301FA4DE6A2}"/>
    <dgm:cxn modelId="{B2D7D175-88FC-4240-A7A3-B0979F0A6355}" type="presOf" srcId="{2EEE6931-CADF-4C27-84FF-69E16F82A854}" destId="{4C421087-B04F-49EE-AD76-1BB66B98D708}" srcOrd="0" destOrd="0" presId="urn:microsoft.com/office/officeart/2005/8/layout/hProcess9"/>
    <dgm:cxn modelId="{C98EA50C-7CB7-4B1E-9C37-B08F80A22DA2}" type="presParOf" srcId="{5A89B765-6840-46D5-BC7F-A92105855608}" destId="{4758894B-F4D8-45A0-A483-B191AAE04025}" srcOrd="0" destOrd="0" presId="urn:microsoft.com/office/officeart/2005/8/layout/hProcess9"/>
    <dgm:cxn modelId="{24E7BD4B-0134-48ED-901E-772DD574D549}" type="presParOf" srcId="{5A89B765-6840-46D5-BC7F-A92105855608}" destId="{C434D1E1-3314-4605-9DB3-CF4CB9A85EE7}" srcOrd="1" destOrd="0" presId="urn:microsoft.com/office/officeart/2005/8/layout/hProcess9"/>
    <dgm:cxn modelId="{4585AF9C-D699-4649-80E2-5ED86310F686}" type="presParOf" srcId="{C434D1E1-3314-4605-9DB3-CF4CB9A85EE7}" destId="{09375E76-5C1A-40F5-B6B2-8EC996BDFB3A}" srcOrd="0" destOrd="0" presId="urn:microsoft.com/office/officeart/2005/8/layout/hProcess9"/>
    <dgm:cxn modelId="{4FD9EB94-211C-4E36-9FA2-2794AC73FCAF}" type="presParOf" srcId="{C434D1E1-3314-4605-9DB3-CF4CB9A85EE7}" destId="{37129C4E-D063-4F5B-AE8A-8AF7362D8AAE}" srcOrd="1" destOrd="0" presId="urn:microsoft.com/office/officeart/2005/8/layout/hProcess9"/>
    <dgm:cxn modelId="{B057613E-2042-4AB9-8C07-23250320FFA6}" type="presParOf" srcId="{C434D1E1-3314-4605-9DB3-CF4CB9A85EE7}" destId="{F02F007A-D9A7-45B9-8ABC-A339381AA428}" srcOrd="2" destOrd="0" presId="urn:microsoft.com/office/officeart/2005/8/layout/hProcess9"/>
    <dgm:cxn modelId="{C4759F7F-F35E-4C24-BFF8-E4ED474D745E}" type="presParOf" srcId="{C434D1E1-3314-4605-9DB3-CF4CB9A85EE7}" destId="{1695F1ED-C5AD-4FEB-B8AF-82EBF75610E5}" srcOrd="3" destOrd="0" presId="urn:microsoft.com/office/officeart/2005/8/layout/hProcess9"/>
    <dgm:cxn modelId="{660671FF-BB3A-40E3-BE97-D755142BA6A2}" type="presParOf" srcId="{C434D1E1-3314-4605-9DB3-CF4CB9A85EE7}" destId="{E48180B0-8343-406A-B706-6757224826D1}" srcOrd="4" destOrd="0" presId="urn:microsoft.com/office/officeart/2005/8/layout/hProcess9"/>
    <dgm:cxn modelId="{7A1B4524-CFA5-4C47-AC86-5B5A7CFDCA94}" type="presParOf" srcId="{C434D1E1-3314-4605-9DB3-CF4CB9A85EE7}" destId="{E5F37CE4-4F49-4D01-A52C-F410A70FD3ED}" srcOrd="5" destOrd="0" presId="urn:microsoft.com/office/officeart/2005/8/layout/hProcess9"/>
    <dgm:cxn modelId="{744AB0E7-4333-42D6-881F-F233DC398DE4}" type="presParOf" srcId="{C434D1E1-3314-4605-9DB3-CF4CB9A85EE7}" destId="{A6AED3AA-2BDB-4D9C-A160-9AA65CA58BF8}" srcOrd="6" destOrd="0" presId="urn:microsoft.com/office/officeart/2005/8/layout/hProcess9"/>
    <dgm:cxn modelId="{0D32CF59-3E9A-499A-8BF0-33C36E11919C}" type="presParOf" srcId="{C434D1E1-3314-4605-9DB3-CF4CB9A85EE7}" destId="{33DD1641-CDAF-4905-8E29-88A8540D9F9F}" srcOrd="7" destOrd="0" presId="urn:microsoft.com/office/officeart/2005/8/layout/hProcess9"/>
    <dgm:cxn modelId="{923DDDE3-2D20-468B-AFBE-ECA70976F0F7}" type="presParOf" srcId="{C434D1E1-3314-4605-9DB3-CF4CB9A85EE7}" destId="{4C421087-B04F-49EE-AD76-1BB66B98D708}" srcOrd="8" destOrd="0" presId="urn:microsoft.com/office/officeart/2005/8/layout/hProcess9"/>
    <dgm:cxn modelId="{E561963E-034F-4F8B-8B04-C7C615A7C1DE}" type="presParOf" srcId="{C434D1E1-3314-4605-9DB3-CF4CB9A85EE7}" destId="{57C8D818-F0F5-456F-A700-FB4980F94BE2}" srcOrd="9" destOrd="0" presId="urn:microsoft.com/office/officeart/2005/8/layout/hProcess9"/>
    <dgm:cxn modelId="{24F68E7C-8CDF-403A-8ED2-7D07D8147471}" type="presParOf" srcId="{C434D1E1-3314-4605-9DB3-CF4CB9A85EE7}" destId="{5F62F72C-744D-4704-9F6F-C6E64CD4A3D4}"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11D5234-09F9-4CB4-B70C-6DB5AE50CF12}" type="datetimeFigureOut">
              <a:rPr lang="en-US" smtClean="0"/>
              <a:t>5/11/2015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62D6A61-B9F6-4AE3-933F-821B4EFAA5D7}" type="slidenum">
              <a:rPr lang="en-US" smtClean="0"/>
              <a:t>‹#›</a:t>
            </a:fld>
            <a:endParaRPr lang="en-US" dirty="0"/>
          </a:p>
        </p:txBody>
      </p:sp>
    </p:spTree>
    <p:extLst>
      <p:ext uri="{BB962C8B-B14F-4D97-AF65-F5344CB8AC3E}">
        <p14:creationId xmlns:p14="http://schemas.microsoft.com/office/powerpoint/2010/main" val="149222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D6A61-B9F6-4AE3-933F-821B4EFAA5D7}" type="slidenum">
              <a:rPr lang="en-US" smtClean="0"/>
              <a:t>1</a:t>
            </a:fld>
            <a:endParaRPr lang="en-US" dirty="0"/>
          </a:p>
        </p:txBody>
      </p:sp>
    </p:spTree>
    <p:extLst>
      <p:ext uri="{BB962C8B-B14F-4D97-AF65-F5344CB8AC3E}">
        <p14:creationId xmlns:p14="http://schemas.microsoft.com/office/powerpoint/2010/main" val="633042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marR="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Now highlight the things we don’t like about the tool:</a:t>
            </a: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No one else can use it, custom for Suffolk</a:t>
            </a: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Not fully integrated with a GIS platform for additional spatial visualization QC</a:t>
            </a:r>
            <a:endParaRPr lang="en-US" dirty="0" smtClean="0"/>
          </a:p>
          <a:p>
            <a:pPr marL="181240" indent="-181240">
              <a:buFont typeface="Arial" panose="020B0604020202020204" pitchFamily="34" charset="0"/>
              <a:buChar char="•"/>
            </a:pPr>
            <a:r>
              <a:rPr lang="en-US" dirty="0" smtClean="0"/>
              <a:t>New</a:t>
            </a:r>
            <a:r>
              <a:rPr lang="en-US" baseline="0" dirty="0" smtClean="0"/>
              <a:t> tool will:</a:t>
            </a:r>
          </a:p>
          <a:p>
            <a:pPr marL="181240" indent="-181240">
              <a:buFont typeface="Arial" panose="020B0604020202020204" pitchFamily="34" charset="0"/>
              <a:buChar char="•"/>
            </a:pPr>
            <a:r>
              <a:rPr lang="en-US" dirty="0" smtClean="0"/>
              <a:t>Development of a standardized toolset that can be used by a</a:t>
            </a:r>
            <a:r>
              <a:rPr lang="en-US" baseline="0" dirty="0" smtClean="0"/>
              <a:t> variety of organizations to develop stage-storage volumes</a:t>
            </a:r>
          </a:p>
          <a:p>
            <a:pPr marL="638440" lvl="1" indent="-181240">
              <a:buFont typeface="Arial" panose="020B0604020202020204" pitchFamily="34" charset="0"/>
              <a:buChar char="•"/>
            </a:pPr>
            <a:r>
              <a:rPr lang="en-US" baseline="0" dirty="0" smtClean="0"/>
              <a:t>Toolset will be built to support ArcGIS 10.X technologies and is intended to be portable</a:t>
            </a:r>
          </a:p>
          <a:p>
            <a:pPr marL="638440" lvl="1" indent="-181240">
              <a:buFont typeface="Arial" panose="020B0604020202020204" pitchFamily="34" charset="0"/>
              <a:buChar char="•"/>
            </a:pPr>
            <a:r>
              <a:rPr lang="en-US" baseline="0" dirty="0" smtClean="0"/>
              <a:t>Toolset will provide ability to:</a:t>
            </a:r>
          </a:p>
          <a:p>
            <a:pPr marL="1121746" lvl="2" indent="-181240">
              <a:buFont typeface="Arial" panose="020B0604020202020204" pitchFamily="34" charset="0"/>
              <a:buChar char="•"/>
            </a:pPr>
            <a:r>
              <a:rPr lang="en-US" baseline="0" dirty="0" smtClean="0"/>
              <a:t>Load sanitary sewer infrastructure into a standardized back-end database (researching ESRI Sewer data model for usage)</a:t>
            </a:r>
          </a:p>
          <a:p>
            <a:pPr marL="1121746" lvl="2" indent="-181240">
              <a:buFont typeface="Arial" panose="020B0604020202020204" pitchFamily="34" charset="0"/>
              <a:buChar char="•"/>
            </a:pPr>
            <a:r>
              <a:rPr lang="en-US" baseline="0" dirty="0" smtClean="0"/>
              <a:t>QC incoming data for validity for use with tool</a:t>
            </a:r>
          </a:p>
          <a:p>
            <a:pPr marL="1121746" lvl="2" indent="-181240">
              <a:buFont typeface="Arial" panose="020B0604020202020204" pitchFamily="34" charset="0"/>
              <a:buChar char="•"/>
            </a:pPr>
            <a:r>
              <a:rPr lang="en-US" baseline="0" dirty="0" smtClean="0"/>
              <a:t>Generate stage-storage curves as well as QC reports</a:t>
            </a:r>
          </a:p>
          <a:p>
            <a:pPr marL="1121746" lvl="2" indent="-181240">
              <a:buFont typeface="Arial" panose="020B0604020202020204" pitchFamily="34" charset="0"/>
              <a:buChar char="•"/>
            </a:pPr>
            <a:r>
              <a:rPr lang="en-US" baseline="0" dirty="0" smtClean="0"/>
              <a:t>Provide easy integration of outputs with ArcMap (maybe ArcScene) in order to provide additional QC and data analysis (show next image)</a:t>
            </a:r>
          </a:p>
          <a:p>
            <a:pPr marL="1121746" lvl="2" indent="-181240">
              <a:buFont typeface="Arial" panose="020B0604020202020204" pitchFamily="34" charset="0"/>
              <a:buChar char="•"/>
            </a:pPr>
            <a:r>
              <a:rPr lang="en-US" baseline="0" dirty="0" smtClean="0"/>
              <a:t>Be useable by many organizations, particularly in the areas with flatter gravity sewers where peak flow critical issue</a:t>
            </a:r>
            <a:endParaRPr lang="en-US" dirty="0" smtClean="0"/>
          </a:p>
          <a:p>
            <a:endParaRPr lang="en-US" dirty="0"/>
          </a:p>
        </p:txBody>
      </p:sp>
      <p:sp>
        <p:nvSpPr>
          <p:cNvPr id="4" name="Slide Number Placeholder 3"/>
          <p:cNvSpPr>
            <a:spLocks noGrp="1"/>
          </p:cNvSpPr>
          <p:nvPr>
            <p:ph type="sldNum" sz="quarter" idx="10"/>
          </p:nvPr>
        </p:nvSpPr>
        <p:spPr/>
        <p:txBody>
          <a:bodyPr/>
          <a:lstStyle/>
          <a:p>
            <a:fld id="{162D6A61-B9F6-4AE3-933F-821B4EFAA5D7}" type="slidenum">
              <a:rPr lang="en-US" smtClean="0"/>
              <a:t>10</a:t>
            </a:fld>
            <a:endParaRPr lang="en-US" dirty="0"/>
          </a:p>
        </p:txBody>
      </p:sp>
    </p:spTree>
    <p:extLst>
      <p:ext uri="{BB962C8B-B14F-4D97-AF65-F5344CB8AC3E}">
        <p14:creationId xmlns:p14="http://schemas.microsoft.com/office/powerpoint/2010/main" val="2830472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methodology will be to use the software development lifecycle approach:</a:t>
            </a:r>
          </a:p>
          <a:p>
            <a:pPr marL="181240" indent="-181240">
              <a:buFont typeface="Arial" panose="020B0604020202020204" pitchFamily="34" charset="0"/>
              <a:buChar char="•"/>
            </a:pPr>
            <a:r>
              <a:rPr lang="en-US" baseline="0" dirty="0" smtClean="0"/>
              <a:t>Develop the requirements (functionality and technology)</a:t>
            </a:r>
          </a:p>
          <a:p>
            <a:pPr marL="181240" indent="-181240">
              <a:buFont typeface="Arial" panose="020B0604020202020204" pitchFamily="34" charset="0"/>
              <a:buChar char="•"/>
            </a:pPr>
            <a:r>
              <a:rPr lang="en-US" baseline="0" dirty="0" smtClean="0"/>
              <a:t>Design the product (how it will look and feel)</a:t>
            </a:r>
          </a:p>
          <a:p>
            <a:pPr marL="181240" indent="-181240">
              <a:buFont typeface="Arial" panose="020B0604020202020204" pitchFamily="34" charset="0"/>
              <a:buChar char="•"/>
            </a:pPr>
            <a:r>
              <a:rPr lang="en-US" baseline="0" dirty="0" smtClean="0"/>
              <a:t>Build the tool/toolset prototype</a:t>
            </a:r>
          </a:p>
          <a:p>
            <a:pPr marL="181240" indent="-181240">
              <a:buFont typeface="Arial" panose="020B0604020202020204" pitchFamily="34" charset="0"/>
              <a:buChar char="•"/>
            </a:pPr>
            <a:r>
              <a:rPr lang="en-US" baseline="0" dirty="0" smtClean="0"/>
              <a:t>Have reviews and iterative testing by outside entities (can use co-workers that will use the tool at CH and also one other person in the region that may want to use it)</a:t>
            </a:r>
          </a:p>
          <a:p>
            <a:pPr marL="181240" indent="-181240">
              <a:buFont typeface="Arial" panose="020B0604020202020204" pitchFamily="34" charset="0"/>
              <a:buChar char="•"/>
            </a:pPr>
            <a:r>
              <a:rPr lang="en-US" baseline="0" dirty="0" smtClean="0"/>
              <a:t>Do final development after testing</a:t>
            </a:r>
          </a:p>
          <a:p>
            <a:pPr marL="181240" indent="-181240">
              <a:buFont typeface="Arial" panose="020B0604020202020204" pitchFamily="34" charset="0"/>
              <a:buChar char="•"/>
            </a:pPr>
            <a:r>
              <a:rPr lang="en-US" baseline="0" dirty="0" smtClean="0"/>
              <a:t>Package the tool for deployment – at a minimum will be used on Suffolk but will also advertise for use regionally if desired</a:t>
            </a:r>
          </a:p>
          <a:p>
            <a:pPr marL="181240" indent="-181240">
              <a:buFont typeface="Arial" panose="020B0604020202020204" pitchFamily="34" charset="0"/>
              <a:buChar char="•"/>
            </a:pPr>
            <a:r>
              <a:rPr lang="en-US" baseline="0" dirty="0" smtClean="0"/>
              <a:t>Document the tool and it’s usage</a:t>
            </a:r>
            <a:endParaRPr lang="en-US" dirty="0"/>
          </a:p>
        </p:txBody>
      </p:sp>
      <p:sp>
        <p:nvSpPr>
          <p:cNvPr id="4" name="Slide Number Placeholder 3"/>
          <p:cNvSpPr>
            <a:spLocks noGrp="1"/>
          </p:cNvSpPr>
          <p:nvPr>
            <p:ph type="sldNum" sz="quarter" idx="10"/>
          </p:nvPr>
        </p:nvSpPr>
        <p:spPr/>
        <p:txBody>
          <a:bodyPr/>
          <a:lstStyle/>
          <a:p>
            <a:fld id="{162D6A61-B9F6-4AE3-933F-821B4EFAA5D7}" type="slidenum">
              <a:rPr lang="en-US" smtClean="0"/>
              <a:t>11</a:t>
            </a:fld>
            <a:endParaRPr lang="en-US" dirty="0"/>
          </a:p>
        </p:txBody>
      </p:sp>
    </p:spTree>
    <p:extLst>
      <p:ext uri="{BB962C8B-B14F-4D97-AF65-F5344CB8AC3E}">
        <p14:creationId xmlns:p14="http://schemas.microsoft.com/office/powerpoint/2010/main" val="2119544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Timeline:</a:t>
            </a:r>
          </a:p>
          <a:p>
            <a:pPr marL="171450" indent="-171450">
              <a:buFont typeface="Arial" panose="020B0604020202020204" pitchFamily="34" charset="0"/>
              <a:buChar char="•"/>
            </a:pPr>
            <a:r>
              <a:rPr lang="en-US" dirty="0" smtClean="0"/>
              <a:t>Finish</a:t>
            </a:r>
            <a:r>
              <a:rPr lang="en-US" baseline="0" dirty="0" smtClean="0"/>
              <a:t> up research and final requirements by end of May 2015 (image 1)</a:t>
            </a:r>
          </a:p>
          <a:p>
            <a:pPr marL="171450" indent="-171450">
              <a:buFont typeface="Arial" panose="020B0604020202020204" pitchFamily="34" charset="0"/>
              <a:buChar char="•"/>
            </a:pPr>
            <a:r>
              <a:rPr lang="en-US" baseline="0" dirty="0" smtClean="0"/>
              <a:t>Develop a prototype and get feed back in June 2015 (image 2)</a:t>
            </a:r>
          </a:p>
          <a:p>
            <a:pPr marL="171450" indent="-171450">
              <a:buFont typeface="Arial" panose="020B0604020202020204" pitchFamily="34" charset="0"/>
              <a:buChar char="•"/>
            </a:pPr>
            <a:r>
              <a:rPr lang="en-US" baseline="0" dirty="0" smtClean="0"/>
              <a:t>July to September build and finalize in preparation for end of 596B (image 3)</a:t>
            </a:r>
          </a:p>
          <a:p>
            <a:pPr marL="171450" indent="-171450">
              <a:buFont typeface="Arial" panose="020B0604020202020204" pitchFamily="34" charset="0"/>
              <a:buChar char="•"/>
            </a:pPr>
            <a:r>
              <a:rPr lang="en-US" baseline="0" dirty="0" smtClean="0"/>
              <a:t>Present have tool complete by October 2015 (image 4)</a:t>
            </a:r>
            <a:endParaRPr lang="en-US" dirty="0"/>
          </a:p>
        </p:txBody>
      </p:sp>
      <p:sp>
        <p:nvSpPr>
          <p:cNvPr id="4" name="Slide Number Placeholder 3"/>
          <p:cNvSpPr>
            <a:spLocks noGrp="1"/>
          </p:cNvSpPr>
          <p:nvPr>
            <p:ph type="sldNum" sz="quarter" idx="10"/>
          </p:nvPr>
        </p:nvSpPr>
        <p:spPr/>
        <p:txBody>
          <a:bodyPr/>
          <a:lstStyle/>
          <a:p>
            <a:fld id="{162D6A61-B9F6-4AE3-933F-821B4EFAA5D7}" type="slidenum">
              <a:rPr lang="en-US" smtClean="0"/>
              <a:t>12</a:t>
            </a:fld>
            <a:endParaRPr lang="en-US" dirty="0"/>
          </a:p>
        </p:txBody>
      </p:sp>
    </p:spTree>
    <p:extLst>
      <p:ext uri="{BB962C8B-B14F-4D97-AF65-F5344CB8AC3E}">
        <p14:creationId xmlns:p14="http://schemas.microsoft.com/office/powerpoint/2010/main" val="901943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Anticipated Results:</a:t>
            </a:r>
          </a:p>
          <a:p>
            <a:pPr marL="181240" indent="-181240">
              <a:buFont typeface="Arial" panose="020B0604020202020204" pitchFamily="34" charset="0"/>
              <a:buChar char="•"/>
            </a:pPr>
            <a:r>
              <a:rPr lang="en-US" dirty="0" smtClean="0"/>
              <a:t>Take a customized</a:t>
            </a:r>
            <a:r>
              <a:rPr lang="en-US" baseline="0" dirty="0" smtClean="0"/>
              <a:t> tool with very limited GIS integration and create a GIS-centric toolset that can be used within ArcMap to:</a:t>
            </a:r>
          </a:p>
          <a:p>
            <a:pPr marL="638440" lvl="1" indent="-181240">
              <a:buFont typeface="Arial" panose="020B0604020202020204" pitchFamily="34" charset="0"/>
              <a:buChar char="•"/>
            </a:pPr>
            <a:r>
              <a:rPr lang="en-US" baseline="0" dirty="0" smtClean="0"/>
              <a:t>Portable and standardized</a:t>
            </a:r>
          </a:p>
          <a:p>
            <a:pPr marL="638440" lvl="1" indent="-181240">
              <a:buFont typeface="Arial" panose="020B0604020202020204" pitchFamily="34" charset="0"/>
              <a:buChar char="•"/>
            </a:pPr>
            <a:r>
              <a:rPr lang="en-US" baseline="0" dirty="0" smtClean="0"/>
              <a:t>Generate curves and map output</a:t>
            </a:r>
          </a:p>
          <a:p>
            <a:pPr marL="638440" lvl="1" indent="-181240">
              <a:buFont typeface="Arial" panose="020B0604020202020204" pitchFamily="34" charset="0"/>
              <a:buChar char="•"/>
            </a:pPr>
            <a:r>
              <a:rPr lang="en-US" baseline="0" dirty="0" smtClean="0"/>
              <a:t>QA/QC data</a:t>
            </a:r>
          </a:p>
          <a:p>
            <a:pPr marL="638440" lvl="1" indent="-181240">
              <a:buFont typeface="Arial" panose="020B0604020202020204" pitchFamily="34" charset="0"/>
              <a:buChar char="•"/>
            </a:pPr>
            <a:r>
              <a:rPr lang="en-US" baseline="0" dirty="0" smtClean="0"/>
              <a:t>View results</a:t>
            </a:r>
            <a:endParaRPr lang="en-US" dirty="0" smtClean="0"/>
          </a:p>
          <a:p>
            <a:pPr marL="181240" indent="-181240">
              <a:buFont typeface="Arial" panose="020B0604020202020204" pitchFamily="34" charset="0"/>
              <a:buChar char="•"/>
            </a:pPr>
            <a:r>
              <a:rPr lang="en-US" dirty="0" smtClean="0"/>
              <a:t>Ultimate goal is to make available to region or other organizations to use for stage-storage curve development (HR image)</a:t>
            </a:r>
            <a:endParaRPr lang="en-US" dirty="0"/>
          </a:p>
        </p:txBody>
      </p:sp>
      <p:sp>
        <p:nvSpPr>
          <p:cNvPr id="4" name="Slide Number Placeholder 3"/>
          <p:cNvSpPr>
            <a:spLocks noGrp="1"/>
          </p:cNvSpPr>
          <p:nvPr>
            <p:ph type="sldNum" sz="quarter" idx="10"/>
          </p:nvPr>
        </p:nvSpPr>
        <p:spPr/>
        <p:txBody>
          <a:bodyPr/>
          <a:lstStyle/>
          <a:p>
            <a:fld id="{162D6A61-B9F6-4AE3-933F-821B4EFAA5D7}" type="slidenum">
              <a:rPr lang="en-US" smtClean="0"/>
              <a:t>13</a:t>
            </a:fld>
            <a:endParaRPr lang="en-US" dirty="0"/>
          </a:p>
        </p:txBody>
      </p:sp>
    </p:spTree>
    <p:extLst>
      <p:ext uri="{BB962C8B-B14F-4D97-AF65-F5344CB8AC3E}">
        <p14:creationId xmlns:p14="http://schemas.microsoft.com/office/powerpoint/2010/main" val="3092298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Anticipated Results:</a:t>
            </a:r>
          </a:p>
          <a:p>
            <a:pPr marL="181240" indent="-181240">
              <a:buFont typeface="Arial" panose="020B0604020202020204" pitchFamily="34" charset="0"/>
              <a:buChar char="•"/>
            </a:pPr>
            <a:r>
              <a:rPr lang="en-US" dirty="0" smtClean="0"/>
              <a:t>Development of a standardized toolset</a:t>
            </a:r>
            <a:r>
              <a:rPr lang="en-US" baseline="0" dirty="0" smtClean="0"/>
              <a:t> or package of tools that can be used by any utility organization to generate stage-storage volumes for their gravity systems</a:t>
            </a:r>
          </a:p>
          <a:p>
            <a:pPr marL="181240" indent="-181240">
              <a:buFont typeface="Arial" panose="020B0604020202020204" pitchFamily="34" charset="0"/>
              <a:buChar char="•"/>
            </a:pPr>
            <a:r>
              <a:rPr lang="en-US" baseline="0" dirty="0" smtClean="0"/>
              <a:t>Make tool available for download or usage by utility organizations through ESRI or other means (local user group, etc…)</a:t>
            </a:r>
          </a:p>
          <a:p>
            <a:pPr marL="181240" indent="-181240">
              <a:buFont typeface="Arial" panose="020B0604020202020204" pitchFamily="34" charset="0"/>
              <a:buChar char="•"/>
            </a:pPr>
            <a:r>
              <a:rPr lang="en-US" baseline="0" dirty="0" smtClean="0"/>
              <a:t>Documentation on the usage of the tool if provided for usage to other organizations</a:t>
            </a:r>
            <a:endParaRPr lang="en-US" dirty="0"/>
          </a:p>
        </p:txBody>
      </p:sp>
      <p:sp>
        <p:nvSpPr>
          <p:cNvPr id="4" name="Slide Number Placeholder 3"/>
          <p:cNvSpPr>
            <a:spLocks noGrp="1"/>
          </p:cNvSpPr>
          <p:nvPr>
            <p:ph type="sldNum" sz="quarter" idx="10"/>
          </p:nvPr>
        </p:nvSpPr>
        <p:spPr/>
        <p:txBody>
          <a:bodyPr/>
          <a:lstStyle/>
          <a:p>
            <a:fld id="{162D6A61-B9F6-4AE3-933F-821B4EFAA5D7}" type="slidenum">
              <a:rPr lang="en-US" smtClean="0"/>
              <a:t>14</a:t>
            </a:fld>
            <a:endParaRPr lang="en-US" dirty="0"/>
          </a:p>
        </p:txBody>
      </p:sp>
    </p:spTree>
    <p:extLst>
      <p:ext uri="{BB962C8B-B14F-4D97-AF65-F5344CB8AC3E}">
        <p14:creationId xmlns:p14="http://schemas.microsoft.com/office/powerpoint/2010/main" val="235237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basic agenda for the presentation and what will be get done!</a:t>
            </a:r>
            <a:endParaRPr lang="en-US" dirty="0"/>
          </a:p>
        </p:txBody>
      </p:sp>
      <p:sp>
        <p:nvSpPr>
          <p:cNvPr id="4" name="Slide Number Placeholder 3"/>
          <p:cNvSpPr>
            <a:spLocks noGrp="1"/>
          </p:cNvSpPr>
          <p:nvPr>
            <p:ph type="sldNum" sz="quarter" idx="10"/>
          </p:nvPr>
        </p:nvSpPr>
        <p:spPr/>
        <p:txBody>
          <a:bodyPr/>
          <a:lstStyle/>
          <a:p>
            <a:fld id="{162D6A61-B9F6-4AE3-933F-821B4EFAA5D7}" type="slidenum">
              <a:rPr lang="en-US" smtClean="0"/>
              <a:t>2</a:t>
            </a:fld>
            <a:endParaRPr lang="en-US" dirty="0"/>
          </a:p>
        </p:txBody>
      </p:sp>
    </p:spTree>
    <p:extLst>
      <p:ext uri="{BB962C8B-B14F-4D97-AF65-F5344CB8AC3E}">
        <p14:creationId xmlns:p14="http://schemas.microsoft.com/office/powerpoint/2010/main" val="2156719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background,</a:t>
            </a:r>
            <a:r>
              <a:rPr lang="en-US" baseline="0" dirty="0" smtClean="0"/>
              <a:t> including:</a:t>
            </a:r>
          </a:p>
          <a:p>
            <a:pPr marL="181240" indent="-181240">
              <a:buFont typeface="Arial" panose="020B0604020202020204" pitchFamily="34" charset="0"/>
              <a:buChar char="•"/>
            </a:pPr>
            <a:r>
              <a:rPr lang="en-US" baseline="0" dirty="0" smtClean="0"/>
              <a:t>Describe the gravity components of a gravity collection system from the pipes to the wet well</a:t>
            </a:r>
          </a:p>
          <a:p>
            <a:pPr marL="181240" indent="-181240">
              <a:buFont typeface="Arial" panose="020B0604020202020204" pitchFamily="34" charset="0"/>
              <a:buChar char="•"/>
            </a:pPr>
            <a:r>
              <a:rPr lang="en-US" baseline="0" dirty="0" smtClean="0"/>
              <a:t>First picture will show the entire gravity collection system for PS 136, discuss</a:t>
            </a:r>
          </a:p>
          <a:p>
            <a:pPr marL="638440" lvl="1" indent="-181240">
              <a:buFont typeface="Arial" panose="020B0604020202020204" pitchFamily="34" charset="0"/>
              <a:buChar char="•"/>
            </a:pPr>
            <a:r>
              <a:rPr lang="en-US" baseline="0" dirty="0" smtClean="0"/>
              <a:t>How sewage enters the gravity system</a:t>
            </a:r>
          </a:p>
          <a:p>
            <a:pPr marL="638440" lvl="1" indent="-181240">
              <a:buFont typeface="Arial" panose="020B0604020202020204" pitchFamily="34" charset="0"/>
              <a:buChar char="•"/>
            </a:pPr>
            <a:r>
              <a:rPr lang="en-US" baseline="0" dirty="0" smtClean="0"/>
              <a:t>How it travels (by gravity) to the pump station</a:t>
            </a:r>
          </a:p>
          <a:p>
            <a:pPr marL="638440" lvl="1" indent="-181240">
              <a:buFont typeface="Arial" panose="020B0604020202020204" pitchFamily="34" charset="0"/>
              <a:buChar char="•"/>
            </a:pPr>
            <a:r>
              <a:rPr lang="en-US" baseline="0" dirty="0" smtClean="0"/>
              <a:t>Then the pump station is used to pump the sewage to a pressure system and ultimately the WWTP</a:t>
            </a:r>
          </a:p>
          <a:p>
            <a:pPr marL="181240" indent="-181240">
              <a:buFont typeface="Arial" panose="020B0604020202020204" pitchFamily="34" charset="0"/>
              <a:buChar char="•"/>
            </a:pPr>
            <a:r>
              <a:rPr lang="en-US" baseline="0" dirty="0" smtClean="0"/>
              <a:t>I will show image #1 first of the entire service area, then show the zoomed in image to the pump station and then show the full zoomed out image of the WWTP</a:t>
            </a:r>
          </a:p>
          <a:p>
            <a:pPr marL="181240" indent="-18124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2D6A61-B9F6-4AE3-933F-821B4EFAA5D7}" type="slidenum">
              <a:rPr lang="en-US" smtClean="0"/>
              <a:t>3</a:t>
            </a:fld>
            <a:endParaRPr lang="en-US" dirty="0"/>
          </a:p>
        </p:txBody>
      </p:sp>
    </p:spTree>
    <p:extLst>
      <p:ext uri="{BB962C8B-B14F-4D97-AF65-F5344CB8AC3E}">
        <p14:creationId xmlns:p14="http://schemas.microsoft.com/office/powerpoint/2010/main" val="106674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baseline="0" dirty="0" smtClean="0"/>
              <a:t>Capacity is important to know and understand with a system because when capacity is exceeded, the sewage will come out somewhere – typically at the lowest elevation in a system</a:t>
            </a:r>
          </a:p>
          <a:p>
            <a:pPr marL="181240" indent="-181240">
              <a:buFont typeface="Arial" panose="020B0604020202020204" pitchFamily="34" charset="0"/>
              <a:buChar char="•"/>
            </a:pPr>
            <a:r>
              <a:rPr lang="en-US" baseline="0" dirty="0" smtClean="0"/>
              <a:t>Capacity can be exceeded when there is too much flow for the system to handle. Lack of capacity can happen when pipes are undersized OR when rain water gets into the system as well (like through pipe defects, uncapped cleanouts, etc...)</a:t>
            </a:r>
          </a:p>
          <a:p>
            <a:pPr marL="181240" indent="-181240">
              <a:buFont typeface="Arial" panose="020B0604020202020204" pitchFamily="34" charset="0"/>
              <a:buChar char="•"/>
            </a:pPr>
            <a:r>
              <a:rPr lang="en-US" baseline="0" dirty="0" smtClean="0"/>
              <a:t>When sewage is released from a system, this is called a Sanitary Sewer Overflow (SSO) </a:t>
            </a:r>
          </a:p>
          <a:p>
            <a:pPr marL="638440" lvl="1" indent="-181240">
              <a:buFont typeface="Arial" panose="020B0604020202020204" pitchFamily="34" charset="0"/>
              <a:buChar char="•"/>
            </a:pPr>
            <a:r>
              <a:rPr lang="en-US" baseline="0" dirty="0" smtClean="0"/>
              <a:t>Regulated by the Clean Water Act and Enforceable by State Environmental Agencies and EPA</a:t>
            </a:r>
          </a:p>
          <a:p>
            <a:pPr marL="181240" indent="-181240">
              <a:buFont typeface="Arial" panose="020B0604020202020204" pitchFamily="34" charset="0"/>
              <a:buChar char="•"/>
            </a:pPr>
            <a:r>
              <a:rPr lang="en-US" baseline="0" dirty="0" smtClean="0"/>
              <a:t>They determine the size of pipes during design of a system and they can determine how much sewage the system can handle with modeling – this is called Capacity Analysis</a:t>
            </a:r>
          </a:p>
          <a:p>
            <a:pPr marL="181240" indent="-181240">
              <a:buFont typeface="Arial" panose="020B0604020202020204" pitchFamily="34" charset="0"/>
              <a:buChar char="•"/>
            </a:pPr>
            <a:endParaRPr lang="en-US" baseline="0" dirty="0" smtClean="0"/>
          </a:p>
          <a:p>
            <a:pPr marL="638440" lvl="1" indent="-18124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162D6A61-B9F6-4AE3-933F-821B4EFAA5D7}" type="slidenum">
              <a:rPr lang="en-US" smtClean="0"/>
              <a:t>4</a:t>
            </a:fld>
            <a:endParaRPr lang="en-US" dirty="0"/>
          </a:p>
        </p:txBody>
      </p:sp>
    </p:spTree>
    <p:extLst>
      <p:ext uri="{BB962C8B-B14F-4D97-AF65-F5344CB8AC3E}">
        <p14:creationId xmlns:p14="http://schemas.microsoft.com/office/powerpoint/2010/main" val="2212664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baseline="0" dirty="0" smtClean="0"/>
              <a:t>When determining capacity of the system, during design and/or modeling of the system you take into account:</a:t>
            </a:r>
          </a:p>
          <a:p>
            <a:pPr marL="638440" lvl="1" indent="-181240">
              <a:buFont typeface="Arial" panose="020B0604020202020204" pitchFamily="34" charset="0"/>
              <a:buChar char="•"/>
            </a:pPr>
            <a:r>
              <a:rPr lang="en-US" baseline="0" dirty="0" smtClean="0"/>
              <a:t>Sewage Flow</a:t>
            </a:r>
          </a:p>
          <a:p>
            <a:pPr marL="638440" lvl="1" indent="-181240">
              <a:buFont typeface="Arial" panose="020B0604020202020204" pitchFamily="34" charset="0"/>
              <a:buChar char="•"/>
            </a:pPr>
            <a:r>
              <a:rPr lang="en-US" baseline="0" dirty="0" smtClean="0"/>
              <a:t>Inflow and Infiltration that gets into the system from rainwater</a:t>
            </a:r>
          </a:p>
          <a:p>
            <a:pPr marL="638440" lvl="1" indent="-181240">
              <a:buFont typeface="Arial" panose="020B0604020202020204" pitchFamily="34" charset="0"/>
              <a:buChar char="•"/>
            </a:pPr>
            <a:r>
              <a:rPr lang="en-US" baseline="0" dirty="0" smtClean="0"/>
              <a:t>Storage Capacity – which is storage at the pump station and pipes of the gravity system – this is what the stage storage curve gives you</a:t>
            </a:r>
          </a:p>
          <a:p>
            <a:pPr marL="181240" lvl="0" indent="-181240">
              <a:buFont typeface="Arial" panose="020B0604020202020204" pitchFamily="34" charset="0"/>
              <a:buChar char="•"/>
            </a:pPr>
            <a:r>
              <a:rPr lang="en-US" baseline="0" dirty="0" smtClean="0"/>
              <a:t>If you don’t take into account the storage capacity of the system – you can incorrectly size the system and potentially miss overflows because you would underestimate your peak flow because sewage is stored in the system</a:t>
            </a:r>
          </a:p>
          <a:p>
            <a:pPr marL="638440" lvl="1" indent="-18124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2D6A61-B9F6-4AE3-933F-821B4EFAA5D7}" type="slidenum">
              <a:rPr lang="en-US" smtClean="0"/>
              <a:t>5</a:t>
            </a:fld>
            <a:endParaRPr lang="en-US" dirty="0"/>
          </a:p>
        </p:txBody>
      </p:sp>
    </p:spTree>
    <p:extLst>
      <p:ext uri="{BB962C8B-B14F-4D97-AF65-F5344CB8AC3E}">
        <p14:creationId xmlns:p14="http://schemas.microsoft.com/office/powerpoint/2010/main" val="1810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baseline="0" dirty="0" smtClean="0"/>
              <a:t>Continue discussion describing how stage storage plays a role in capacity analysis:</a:t>
            </a:r>
          </a:p>
          <a:p>
            <a:pPr marL="638440" lvl="1" indent="-181240">
              <a:buFont typeface="Arial" panose="020B0604020202020204" pitchFamily="34" charset="0"/>
              <a:buChar char="•"/>
            </a:pPr>
            <a:r>
              <a:rPr lang="en-US" baseline="0" dirty="0" smtClean="0"/>
              <a:t>Remember, we have a gravity system that collects sewer (image 1)</a:t>
            </a:r>
          </a:p>
          <a:p>
            <a:pPr marL="638440" lvl="1" indent="-181240">
              <a:buFont typeface="Arial" panose="020B0604020202020204" pitchFamily="34" charset="0"/>
              <a:buChar char="•"/>
            </a:pPr>
            <a:r>
              <a:rPr lang="en-US" baseline="0" dirty="0" smtClean="0"/>
              <a:t>It ends up at the sewer pump station (image 2)</a:t>
            </a:r>
          </a:p>
          <a:p>
            <a:pPr marL="638440" lvl="1" indent="-181240">
              <a:buFont typeface="Arial" panose="020B0604020202020204" pitchFamily="34" charset="0"/>
              <a:buChar char="•"/>
            </a:pPr>
            <a:r>
              <a:rPr lang="en-US" baseline="0" dirty="0" smtClean="0"/>
              <a:t>Inside the sewer pump station is a wet well where all the sewer flows (image 3)</a:t>
            </a:r>
          </a:p>
          <a:p>
            <a:pPr marL="1095640" lvl="2" indent="-181240">
              <a:buFont typeface="Arial" panose="020B0604020202020204" pitchFamily="34" charset="0"/>
              <a:buChar char="•"/>
            </a:pPr>
            <a:r>
              <a:rPr lang="en-US" baseline="0" dirty="0" smtClean="0"/>
              <a:t>As that wet well’s water level rises, sewage can actually travel back up into the gravity system</a:t>
            </a:r>
          </a:p>
          <a:p>
            <a:pPr marL="1095640" lvl="2" indent="-181240">
              <a:buFont typeface="Arial" panose="020B0604020202020204" pitchFamily="34" charset="0"/>
              <a:buChar char="•"/>
            </a:pPr>
            <a:r>
              <a:rPr lang="en-US" baseline="0" dirty="0" smtClean="0"/>
              <a:t>Typically, at some point, the pumps will kick in and the water level will drop again – water levels in a wet well are constantly fluctuating</a:t>
            </a:r>
          </a:p>
          <a:p>
            <a:pPr marL="1095640" lvl="2" indent="-181240">
              <a:buFont typeface="Arial" panose="020B0604020202020204" pitchFamily="34" charset="0"/>
              <a:buChar char="•"/>
            </a:pPr>
            <a:r>
              <a:rPr lang="en-US" baseline="0" dirty="0" smtClean="0"/>
              <a:t>But, in some cases of very high flow events like wet weather, the water can continue to move up the system until a point of surcharge, or overflow (like we saw on the previous slide) – that is what capacity analysis and designs of systems are trying to avoid</a:t>
            </a:r>
          </a:p>
          <a:p>
            <a:pPr marL="638440" lvl="1" indent="-181240">
              <a:buFont typeface="Arial" panose="020B0604020202020204" pitchFamily="34" charset="0"/>
              <a:buChar char="•"/>
            </a:pPr>
            <a:r>
              <a:rPr lang="en-US" baseline="0" dirty="0" smtClean="0"/>
              <a:t>BUT during that design (or modeling of system capacity) – the gravity system can actually serve as a storage mechanism that will prevent overflows during some peak flow events</a:t>
            </a:r>
          </a:p>
          <a:p>
            <a:pPr marL="638440" lvl="1" indent="-181240">
              <a:buFont typeface="Arial" panose="020B0604020202020204" pitchFamily="34" charset="0"/>
              <a:buChar char="•"/>
            </a:pPr>
            <a:r>
              <a:rPr lang="en-US" baseline="0" dirty="0" smtClean="0"/>
              <a:t>So it’s important to know for each system what that storage volume is at various water levels (aka stages) in the wet well – this is the stage storage curve and this is the curve at the core of this project</a:t>
            </a:r>
          </a:p>
          <a:p>
            <a:pPr marL="638440" lvl="1" indent="-18124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2D6A61-B9F6-4AE3-933F-821B4EFAA5D7}" type="slidenum">
              <a:rPr lang="en-US" smtClean="0"/>
              <a:t>6</a:t>
            </a:fld>
            <a:endParaRPr lang="en-US" dirty="0"/>
          </a:p>
        </p:txBody>
      </p:sp>
    </p:spTree>
    <p:extLst>
      <p:ext uri="{BB962C8B-B14F-4D97-AF65-F5344CB8AC3E}">
        <p14:creationId xmlns:p14="http://schemas.microsoft.com/office/powerpoint/2010/main" val="85459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will describe</a:t>
            </a:r>
            <a:r>
              <a:rPr lang="en-US" baseline="0" dirty="0" smtClean="0"/>
              <a:t> the driver for this project, the City of Suffolk Case Study which will include:</a:t>
            </a:r>
          </a:p>
          <a:p>
            <a:pPr marL="181240" indent="-181240">
              <a:buFont typeface="Arial" panose="020B0604020202020204" pitchFamily="34" charset="0"/>
              <a:buChar char="•"/>
            </a:pPr>
            <a:r>
              <a:rPr lang="en-US" baseline="0" dirty="0" smtClean="0"/>
              <a:t>Back in 2007 regional consent order to focus on the reduction of SSOs</a:t>
            </a:r>
          </a:p>
          <a:p>
            <a:pPr marL="638440" lvl="1" indent="-181240">
              <a:buFont typeface="Arial" panose="020B0604020202020204" pitchFamily="34" charset="0"/>
              <a:buChar char="•"/>
            </a:pPr>
            <a:r>
              <a:rPr lang="en-US" baseline="0" dirty="0" smtClean="0"/>
              <a:t>Consent Order, back in 2007, as a regional initiative between HRSD, VA DEQ, and 13 area localities</a:t>
            </a:r>
          </a:p>
          <a:p>
            <a:pPr marL="638440" lvl="1" indent="-181240">
              <a:buFont typeface="Arial" panose="020B0604020202020204" pitchFamily="34" charset="0"/>
              <a:buChar char="•"/>
            </a:pPr>
            <a:r>
              <a:rPr lang="en-US" baseline="0" dirty="0" smtClean="0"/>
              <a:t>Requires various activities, under regulatory compliance, that have to be conducted to determine the condition and capacity of their sanitary sewer systems</a:t>
            </a:r>
          </a:p>
          <a:p>
            <a:pPr marL="638440" lvl="1" indent="-181240">
              <a:buFont typeface="Arial" panose="020B0604020202020204" pitchFamily="34" charset="0"/>
              <a:buChar char="•"/>
            </a:pPr>
            <a:r>
              <a:rPr lang="en-US" baseline="0" dirty="0" smtClean="0"/>
              <a:t>Main focus is to eliminate or greatly reduce the occurrence of sanitary sewer overflows (SSOs)</a:t>
            </a:r>
          </a:p>
          <a:p>
            <a:pPr marL="638440" lvl="1" indent="-181240">
              <a:buFont typeface="Arial" panose="020B0604020202020204" pitchFamily="34" charset="0"/>
              <a:buChar char="•"/>
            </a:pPr>
            <a:r>
              <a:rPr lang="en-US" baseline="0" dirty="0" smtClean="0"/>
              <a:t>Requires capacity analysis</a:t>
            </a:r>
          </a:p>
          <a:p>
            <a:pPr marL="181240" indent="-181240">
              <a:buFont typeface="Arial" panose="020B0604020202020204" pitchFamily="34" charset="0"/>
              <a:buChar char="•"/>
            </a:pPr>
            <a:r>
              <a:rPr lang="en-US" baseline="0" dirty="0" smtClean="0"/>
              <a:t>City of Suffolk our main client </a:t>
            </a:r>
          </a:p>
          <a:p>
            <a:pPr marL="638440" lvl="1" indent="-181240">
              <a:buFont typeface="Arial" panose="020B0604020202020204" pitchFamily="34" charset="0"/>
              <a:buChar char="•"/>
            </a:pPr>
            <a:r>
              <a:rPr lang="en-US" baseline="0" dirty="0" smtClean="0"/>
              <a:t>had a need for a custom tool to develop stage storage volumes for each pump station service area – 130 SA’s, now have over 140</a:t>
            </a:r>
          </a:p>
          <a:p>
            <a:pPr marL="0" indent="0">
              <a:buFont typeface="Arial" panose="020B0604020202020204" pitchFamily="34" charset="0"/>
              <a:buNone/>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2D6A61-B9F6-4AE3-933F-821B4EFAA5D7}" type="slidenum">
              <a:rPr lang="en-US" smtClean="0"/>
              <a:t>7</a:t>
            </a:fld>
            <a:endParaRPr lang="en-US" dirty="0"/>
          </a:p>
        </p:txBody>
      </p:sp>
    </p:spTree>
    <p:extLst>
      <p:ext uri="{BB962C8B-B14F-4D97-AF65-F5344CB8AC3E}">
        <p14:creationId xmlns:p14="http://schemas.microsoft.com/office/powerpoint/2010/main" val="296886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baseline="0" dirty="0" smtClean="0"/>
              <a:t>So myself and an engineer worked to together to develop a tool – we started with a template in Excel for proof of concept and ended up with a custom database application in Microsoft Access that provides:</a:t>
            </a:r>
          </a:p>
          <a:p>
            <a:pPr marL="638440" lvl="1" indent="-181240">
              <a:buFont typeface="Arial" panose="020B0604020202020204" pitchFamily="34" charset="0"/>
              <a:buChar char="•"/>
            </a:pPr>
            <a:r>
              <a:rPr lang="en-US" baseline="0" dirty="0" smtClean="0"/>
              <a:t>One simple user form that allows the user to select how fast the water rises, in 1/10 foot increments from 0.1 to 1.0 feet</a:t>
            </a:r>
          </a:p>
          <a:p>
            <a:pPr marL="638440" lvl="1" indent="-181240">
              <a:buFont typeface="Arial" panose="020B0604020202020204" pitchFamily="34" charset="0"/>
              <a:buChar char="•"/>
            </a:pPr>
            <a:r>
              <a:rPr lang="en-US" baseline="0" dirty="0" smtClean="0"/>
              <a:t>Results tables</a:t>
            </a:r>
          </a:p>
          <a:p>
            <a:pPr marL="638440" lvl="1" indent="-181240">
              <a:buFont typeface="Arial" panose="020B0604020202020204" pitchFamily="34" charset="0"/>
              <a:buChar char="•"/>
            </a:pPr>
            <a:r>
              <a:rPr lang="en-US" baseline="0" dirty="0" smtClean="0"/>
              <a:t>Linked tables to an export of the GIS data</a:t>
            </a:r>
          </a:p>
          <a:p>
            <a:pPr marL="638440" lvl="1" indent="-181240">
              <a:buFont typeface="Arial" panose="020B0604020202020204" pitchFamily="34" charset="0"/>
              <a:buChar char="•"/>
            </a:pPr>
            <a:r>
              <a:rPr lang="en-US" baseline="0" dirty="0" smtClean="0"/>
              <a:t>Custom logic in VBA modules and supported by queries (lots and lots of queries…..)</a:t>
            </a:r>
          </a:p>
          <a:p>
            <a:pPr marL="181240" indent="-181240">
              <a:buFont typeface="Arial" panose="020B0604020202020204" pitchFamily="34" charset="0"/>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2D6A61-B9F6-4AE3-933F-821B4EFAA5D7}" type="slidenum">
              <a:rPr lang="en-US" smtClean="0"/>
              <a:t>8</a:t>
            </a:fld>
            <a:endParaRPr lang="en-US" dirty="0"/>
          </a:p>
        </p:txBody>
      </p:sp>
    </p:spTree>
    <p:extLst>
      <p:ext uri="{BB962C8B-B14F-4D97-AF65-F5344CB8AC3E}">
        <p14:creationId xmlns:p14="http://schemas.microsoft.com/office/powerpoint/2010/main" val="843360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what is good about what we created so far, including:</a:t>
            </a:r>
          </a:p>
          <a:p>
            <a:pPr marL="171450" indent="-171450">
              <a:buFont typeface="Arial" panose="020B0604020202020204" pitchFamily="34" charset="0"/>
              <a:buChar char="•"/>
            </a:pPr>
            <a:r>
              <a:rPr lang="en-US" dirty="0" smtClean="0"/>
              <a:t>Is loosely</a:t>
            </a:r>
            <a:r>
              <a:rPr lang="en-US" baseline="0" dirty="0" smtClean="0"/>
              <a:t> integrated with GIS sewer assets, in that as part of the procedure you link to a fresh export of the data</a:t>
            </a:r>
          </a:p>
          <a:p>
            <a:pPr marL="171450" indent="-171450">
              <a:buFont typeface="Arial" panose="020B0604020202020204" pitchFamily="34" charset="0"/>
              <a:buChar char="•"/>
            </a:pPr>
            <a:r>
              <a:rPr lang="en-US" baseline="0" dirty="0" smtClean="0"/>
              <a:t>Tested creating the calculations in Excel first and was very labor intensive and open to errors with data issues – like version control, etc…Became clear it would be infeasible to generate volumes using that method</a:t>
            </a:r>
          </a:p>
          <a:p>
            <a:pPr marL="171450" indent="-171450">
              <a:buFont typeface="Arial" panose="020B0604020202020204" pitchFamily="34" charset="0"/>
              <a:buChar char="•"/>
            </a:pPr>
            <a:r>
              <a:rPr lang="en-US" baseline="0" dirty="0" smtClean="0"/>
              <a:t>Once it was built, curve generation is very fast and can be easily exported to create charts for QC.  Also data of tables used to generate curves are accessible and easily used to find issues during QC (i.e. pipe inverts aren’t correct)</a:t>
            </a:r>
          </a:p>
          <a:p>
            <a:pPr marL="171450" indent="-171450">
              <a:buFont typeface="Arial" panose="020B0604020202020204" pitchFamily="34" charset="0"/>
              <a:buChar char="•"/>
            </a:pPr>
            <a:r>
              <a:rPr lang="en-US" baseline="0" dirty="0" smtClean="0"/>
              <a:t>Using Access provided for a wide range of users to have access to the tool</a:t>
            </a:r>
          </a:p>
          <a:p>
            <a:endParaRPr lang="en-US" dirty="0"/>
          </a:p>
        </p:txBody>
      </p:sp>
      <p:sp>
        <p:nvSpPr>
          <p:cNvPr id="4" name="Slide Number Placeholder 3"/>
          <p:cNvSpPr>
            <a:spLocks noGrp="1"/>
          </p:cNvSpPr>
          <p:nvPr>
            <p:ph type="sldNum" sz="quarter" idx="10"/>
          </p:nvPr>
        </p:nvSpPr>
        <p:spPr/>
        <p:txBody>
          <a:bodyPr/>
          <a:lstStyle/>
          <a:p>
            <a:fld id="{162D6A61-B9F6-4AE3-933F-821B4EFAA5D7}" type="slidenum">
              <a:rPr lang="en-US" smtClean="0"/>
              <a:t>9</a:t>
            </a:fld>
            <a:endParaRPr lang="en-US" dirty="0"/>
          </a:p>
        </p:txBody>
      </p:sp>
    </p:spTree>
    <p:extLst>
      <p:ext uri="{BB962C8B-B14F-4D97-AF65-F5344CB8AC3E}">
        <p14:creationId xmlns:p14="http://schemas.microsoft.com/office/powerpoint/2010/main" val="3926889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AD383A-F56F-447E-A135-31EC0B568558}" type="datetimeFigureOut">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E6D81A-AB54-41EE-B0D8-6A13488B8DD3}" type="slidenum">
              <a:rPr lang="en-US" smtClean="0"/>
              <a:t>‹#›</a:t>
            </a:fld>
            <a:endParaRPr lang="en-US" dirty="0"/>
          </a:p>
        </p:txBody>
      </p:sp>
    </p:spTree>
    <p:extLst>
      <p:ext uri="{BB962C8B-B14F-4D97-AF65-F5344CB8AC3E}">
        <p14:creationId xmlns:p14="http://schemas.microsoft.com/office/powerpoint/2010/main" val="231476193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D383A-F56F-447E-A135-31EC0B568558}" type="datetimeFigureOut">
              <a:rPr lang="en-US" smtClean="0"/>
              <a:t>5/11/2015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E6D81A-AB54-41EE-B0D8-6A13488B8DD3}" type="slidenum">
              <a:rPr lang="en-US" smtClean="0"/>
              <a:t>‹#›</a:t>
            </a:fld>
            <a:endParaRPr lang="en-US" dirty="0"/>
          </a:p>
        </p:txBody>
      </p:sp>
    </p:spTree>
    <p:extLst>
      <p:ext uri="{BB962C8B-B14F-4D97-AF65-F5344CB8AC3E}">
        <p14:creationId xmlns:p14="http://schemas.microsoft.com/office/powerpoint/2010/main" val="209548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D383A-F56F-447E-A135-31EC0B568558}" type="datetimeFigureOut">
              <a:rPr lang="en-US" smtClean="0"/>
              <a:t>5/11/2015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E6D81A-AB54-41EE-B0D8-6A13488B8DD3}" type="slidenum">
              <a:rPr lang="en-US" smtClean="0"/>
              <a:t>‹#›</a:t>
            </a:fld>
            <a:endParaRPr lang="en-US" dirty="0"/>
          </a:p>
        </p:txBody>
      </p:sp>
    </p:spTree>
    <p:extLst>
      <p:ext uri="{BB962C8B-B14F-4D97-AF65-F5344CB8AC3E}">
        <p14:creationId xmlns:p14="http://schemas.microsoft.com/office/powerpoint/2010/main" val="376242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D383A-F56F-447E-A135-31EC0B568558}" type="datetimeFigureOut">
              <a:rPr lang="en-US" smtClean="0"/>
              <a:t>5/11/2015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E6D81A-AB54-41EE-B0D8-6A13488B8DD3}"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24412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D383A-F56F-447E-A135-31EC0B568558}" type="datetimeFigureOut">
              <a:rPr lang="en-US" smtClean="0"/>
              <a:t>5/11/2015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E6D81A-AB54-41EE-B0D8-6A13488B8DD3}" type="slidenum">
              <a:rPr lang="en-US" smtClean="0"/>
              <a:t>‹#›</a:t>
            </a:fld>
            <a:endParaRPr lang="en-US" dirty="0"/>
          </a:p>
        </p:txBody>
      </p:sp>
    </p:spTree>
    <p:extLst>
      <p:ext uri="{BB962C8B-B14F-4D97-AF65-F5344CB8AC3E}">
        <p14:creationId xmlns:p14="http://schemas.microsoft.com/office/powerpoint/2010/main" val="444021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CAD383A-F56F-447E-A135-31EC0B568558}" type="datetimeFigureOut">
              <a:rPr lang="en-US" smtClean="0"/>
              <a:t>5/11/2015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E6D81A-AB54-41EE-B0D8-6A13488B8DD3}" type="slidenum">
              <a:rPr lang="en-US" smtClean="0"/>
              <a:t>‹#›</a:t>
            </a:fld>
            <a:endParaRPr lang="en-US" dirty="0"/>
          </a:p>
        </p:txBody>
      </p:sp>
    </p:spTree>
    <p:extLst>
      <p:ext uri="{BB962C8B-B14F-4D97-AF65-F5344CB8AC3E}">
        <p14:creationId xmlns:p14="http://schemas.microsoft.com/office/powerpoint/2010/main" val="2397614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CAD383A-F56F-447E-A135-31EC0B568558}" type="datetimeFigureOut">
              <a:rPr lang="en-US" smtClean="0"/>
              <a:t>5/11/2015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E6D81A-AB54-41EE-B0D8-6A13488B8DD3}" type="slidenum">
              <a:rPr lang="en-US" smtClean="0"/>
              <a:t>‹#›</a:t>
            </a:fld>
            <a:endParaRPr lang="en-US" dirty="0"/>
          </a:p>
        </p:txBody>
      </p:sp>
    </p:spTree>
    <p:extLst>
      <p:ext uri="{BB962C8B-B14F-4D97-AF65-F5344CB8AC3E}">
        <p14:creationId xmlns:p14="http://schemas.microsoft.com/office/powerpoint/2010/main" val="2483480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AD383A-F56F-447E-A135-31EC0B568558}" type="datetimeFigureOut">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E6D81A-AB54-41EE-B0D8-6A13488B8DD3}" type="slidenum">
              <a:rPr lang="en-US" smtClean="0"/>
              <a:t>‹#›</a:t>
            </a:fld>
            <a:endParaRPr lang="en-US" dirty="0"/>
          </a:p>
        </p:txBody>
      </p:sp>
    </p:spTree>
    <p:extLst>
      <p:ext uri="{BB962C8B-B14F-4D97-AF65-F5344CB8AC3E}">
        <p14:creationId xmlns:p14="http://schemas.microsoft.com/office/powerpoint/2010/main" val="96330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AD383A-F56F-447E-A135-31EC0B568558}" type="datetimeFigureOut">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E6D81A-AB54-41EE-B0D8-6A13488B8DD3}" type="slidenum">
              <a:rPr lang="en-US" smtClean="0"/>
              <a:t>‹#›</a:t>
            </a:fld>
            <a:endParaRPr lang="en-US" dirty="0"/>
          </a:p>
        </p:txBody>
      </p:sp>
    </p:spTree>
    <p:extLst>
      <p:ext uri="{BB962C8B-B14F-4D97-AF65-F5344CB8AC3E}">
        <p14:creationId xmlns:p14="http://schemas.microsoft.com/office/powerpoint/2010/main" val="211661525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AD383A-F56F-447E-A135-31EC0B568558}" type="datetimeFigureOut">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E6D81A-AB54-41EE-B0D8-6A13488B8DD3}" type="slidenum">
              <a:rPr lang="en-US" smtClean="0"/>
              <a:t>‹#›</a:t>
            </a:fld>
            <a:endParaRPr lang="en-US" dirty="0"/>
          </a:p>
        </p:txBody>
      </p:sp>
    </p:spTree>
    <p:extLst>
      <p:ext uri="{BB962C8B-B14F-4D97-AF65-F5344CB8AC3E}">
        <p14:creationId xmlns:p14="http://schemas.microsoft.com/office/powerpoint/2010/main" val="221140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D383A-F56F-447E-A135-31EC0B568558}" type="datetimeFigureOut">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E6D81A-AB54-41EE-B0D8-6A13488B8DD3}" type="slidenum">
              <a:rPr lang="en-US" smtClean="0"/>
              <a:t>‹#›</a:t>
            </a:fld>
            <a:endParaRPr lang="en-US" dirty="0"/>
          </a:p>
        </p:txBody>
      </p:sp>
    </p:spTree>
    <p:extLst>
      <p:ext uri="{BB962C8B-B14F-4D97-AF65-F5344CB8AC3E}">
        <p14:creationId xmlns:p14="http://schemas.microsoft.com/office/powerpoint/2010/main" val="15371851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AD383A-F56F-447E-A135-31EC0B568558}" type="datetimeFigureOut">
              <a:rPr lang="en-US" smtClean="0"/>
              <a:t>5/11/2015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E6D81A-AB54-41EE-B0D8-6A13488B8DD3}" type="slidenum">
              <a:rPr lang="en-US" smtClean="0"/>
              <a:t>‹#›</a:t>
            </a:fld>
            <a:endParaRPr lang="en-US" dirty="0"/>
          </a:p>
        </p:txBody>
      </p:sp>
    </p:spTree>
    <p:extLst>
      <p:ext uri="{BB962C8B-B14F-4D97-AF65-F5344CB8AC3E}">
        <p14:creationId xmlns:p14="http://schemas.microsoft.com/office/powerpoint/2010/main" val="449038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383A-F56F-447E-A135-31EC0B568558}" type="datetimeFigureOut">
              <a:rPr lang="en-US" smtClean="0"/>
              <a:t>5/11/2015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E6D81A-AB54-41EE-B0D8-6A13488B8DD3}" type="slidenum">
              <a:rPr lang="en-US" smtClean="0"/>
              <a:t>‹#›</a:t>
            </a:fld>
            <a:endParaRPr lang="en-US" dirty="0"/>
          </a:p>
        </p:txBody>
      </p:sp>
    </p:spTree>
    <p:extLst>
      <p:ext uri="{BB962C8B-B14F-4D97-AF65-F5344CB8AC3E}">
        <p14:creationId xmlns:p14="http://schemas.microsoft.com/office/powerpoint/2010/main" val="236555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AD383A-F56F-447E-A135-31EC0B568558}" type="datetimeFigureOut">
              <a:rPr lang="en-US" smtClean="0"/>
              <a:t>5/11/2015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E6D81A-AB54-41EE-B0D8-6A13488B8DD3}" type="slidenum">
              <a:rPr lang="en-US" smtClean="0"/>
              <a:t>‹#›</a:t>
            </a:fld>
            <a:endParaRPr lang="en-US" dirty="0"/>
          </a:p>
        </p:txBody>
      </p:sp>
    </p:spTree>
    <p:extLst>
      <p:ext uri="{BB962C8B-B14F-4D97-AF65-F5344CB8AC3E}">
        <p14:creationId xmlns:p14="http://schemas.microsoft.com/office/powerpoint/2010/main" val="53481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CAD383A-F56F-447E-A135-31EC0B568558}" type="datetimeFigureOut">
              <a:rPr lang="en-US" smtClean="0"/>
              <a:t>5/11/2015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E6D81A-AB54-41EE-B0D8-6A13488B8DD3}" type="slidenum">
              <a:rPr lang="en-US" smtClean="0"/>
              <a:t>‹#›</a:t>
            </a:fld>
            <a:endParaRPr lang="en-US" dirty="0"/>
          </a:p>
        </p:txBody>
      </p:sp>
    </p:spTree>
    <p:extLst>
      <p:ext uri="{BB962C8B-B14F-4D97-AF65-F5344CB8AC3E}">
        <p14:creationId xmlns:p14="http://schemas.microsoft.com/office/powerpoint/2010/main" val="17617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D383A-F56F-447E-A135-31EC0B568558}" type="datetimeFigureOut">
              <a:rPr lang="en-US" smtClean="0"/>
              <a:t>5/11/2015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E6D81A-AB54-41EE-B0D8-6A13488B8DD3}" type="slidenum">
              <a:rPr lang="en-US" smtClean="0"/>
              <a:t>‹#›</a:t>
            </a:fld>
            <a:endParaRPr lang="en-US" dirty="0"/>
          </a:p>
        </p:txBody>
      </p:sp>
    </p:spTree>
    <p:extLst>
      <p:ext uri="{BB962C8B-B14F-4D97-AF65-F5344CB8AC3E}">
        <p14:creationId xmlns:p14="http://schemas.microsoft.com/office/powerpoint/2010/main" val="26420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D383A-F56F-447E-A135-31EC0B568558}" type="datetimeFigureOut">
              <a:rPr lang="en-US" smtClean="0"/>
              <a:t>5/11/2015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E6D81A-AB54-41EE-B0D8-6A13488B8DD3}" type="slidenum">
              <a:rPr lang="en-US" smtClean="0"/>
              <a:t>‹#›</a:t>
            </a:fld>
            <a:endParaRPr lang="en-US" dirty="0"/>
          </a:p>
        </p:txBody>
      </p:sp>
    </p:spTree>
    <p:extLst>
      <p:ext uri="{BB962C8B-B14F-4D97-AF65-F5344CB8AC3E}">
        <p14:creationId xmlns:p14="http://schemas.microsoft.com/office/powerpoint/2010/main" val="387726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CAD383A-F56F-447E-A135-31EC0B568558}" type="datetimeFigureOut">
              <a:rPr lang="en-US" smtClean="0"/>
              <a:t>5/11/2015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CE6D81A-AB54-41EE-B0D8-6A13488B8DD3}" type="slidenum">
              <a:rPr lang="en-US" smtClean="0"/>
              <a:t>‹#›</a:t>
            </a:fld>
            <a:endParaRPr lang="en-US" dirty="0"/>
          </a:p>
        </p:txBody>
      </p:sp>
    </p:spTree>
    <p:extLst>
      <p:ext uri="{BB962C8B-B14F-4D97-AF65-F5344CB8AC3E}">
        <p14:creationId xmlns:p14="http://schemas.microsoft.com/office/powerpoint/2010/main" val="301356376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 id="2147484305" r:id="rId12"/>
    <p:sldLayoutId id="2147484306" r:id="rId13"/>
    <p:sldLayoutId id="2147484307" r:id="rId14"/>
    <p:sldLayoutId id="2147484308" r:id="rId15"/>
    <p:sldLayoutId id="2147484309" r:id="rId16"/>
    <p:sldLayoutId id="2147484310"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gif"/><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gif"/><Relationship Id="rId12" Type="http://schemas.openxmlformats.org/officeDocument/2006/relationships/image" Target="../media/image22.gif"/><Relationship Id="rId17" Type="http://schemas.openxmlformats.org/officeDocument/2006/relationships/image" Target="../media/image27.jpeg"/><Relationship Id="rId2" Type="http://schemas.openxmlformats.org/officeDocument/2006/relationships/notesSlide" Target="../notesSlides/notesSlide7.xml"/><Relationship Id="rId16" Type="http://schemas.openxmlformats.org/officeDocument/2006/relationships/image" Target="../media/image26.png"/><Relationship Id="rId20"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gif"/><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gif"/><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4">
                    <a:lumMod val="60000"/>
                    <a:lumOff val="40000"/>
                  </a:schemeClr>
                </a:solidFill>
              </a:rPr>
              <a:t>Determining sanitary sewer gravity system storage: </a:t>
            </a:r>
            <a:br>
              <a:rPr lang="en-US" dirty="0" smtClean="0">
                <a:solidFill>
                  <a:schemeClr val="accent4">
                    <a:lumMod val="60000"/>
                    <a:lumOff val="40000"/>
                  </a:schemeClr>
                </a:solidFill>
              </a:rPr>
            </a:br>
            <a:r>
              <a:rPr lang="en-US" dirty="0" smtClean="0">
                <a:solidFill>
                  <a:schemeClr val="accent4">
                    <a:lumMod val="60000"/>
                    <a:lumOff val="40000"/>
                  </a:schemeClr>
                </a:solidFill>
              </a:rPr>
              <a:t>a standardized approach</a:t>
            </a:r>
            <a:endParaRPr lang="en-US" dirty="0">
              <a:solidFill>
                <a:schemeClr val="accent4">
                  <a:lumMod val="60000"/>
                  <a:lumOff val="40000"/>
                </a:schemeClr>
              </a:solidFill>
            </a:endParaRPr>
          </a:p>
        </p:txBody>
      </p:sp>
      <p:sp>
        <p:nvSpPr>
          <p:cNvPr id="3" name="Subtitle 2"/>
          <p:cNvSpPr>
            <a:spLocks noGrp="1"/>
          </p:cNvSpPr>
          <p:nvPr>
            <p:ph type="subTitle" idx="1"/>
          </p:nvPr>
        </p:nvSpPr>
        <p:spPr/>
        <p:txBody>
          <a:bodyPr>
            <a:normAutofit fontScale="92500" lnSpcReduction="10000"/>
          </a:bodyPr>
          <a:lstStyle/>
          <a:p>
            <a:r>
              <a:rPr lang="en-US" dirty="0" smtClean="0"/>
              <a:t>Shonia Holloway</a:t>
            </a:r>
          </a:p>
          <a:p>
            <a:r>
              <a:rPr lang="en-US" dirty="0" smtClean="0"/>
              <a:t>Geography 596A</a:t>
            </a:r>
          </a:p>
          <a:p>
            <a:r>
              <a:rPr lang="en-US" dirty="0" smtClean="0"/>
              <a:t>May 11, 2015</a:t>
            </a:r>
          </a:p>
          <a:p>
            <a:endParaRPr lang="en-US" dirty="0"/>
          </a:p>
        </p:txBody>
      </p:sp>
    </p:spTree>
    <p:extLst>
      <p:ext uri="{BB962C8B-B14F-4D97-AF65-F5344CB8AC3E}">
        <p14:creationId xmlns:p14="http://schemas.microsoft.com/office/powerpoint/2010/main" val="4135674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 </a:t>
            </a:r>
            <a:br>
              <a:rPr lang="en-US" dirty="0" smtClean="0"/>
            </a:br>
            <a:r>
              <a:rPr lang="en-US" dirty="0" smtClean="0"/>
              <a:t>WHY a standardized approach?</a:t>
            </a:r>
            <a:endParaRPr lang="en-US" dirty="0"/>
          </a:p>
        </p:txBody>
      </p:sp>
      <p:sp>
        <p:nvSpPr>
          <p:cNvPr id="5" name="TextBox 4"/>
          <p:cNvSpPr txBox="1"/>
          <p:nvPr/>
        </p:nvSpPr>
        <p:spPr>
          <a:xfrm>
            <a:off x="1536356" y="1938294"/>
            <a:ext cx="9119287" cy="646331"/>
          </a:xfrm>
          <a:prstGeom prst="rect">
            <a:avLst/>
          </a:prstGeom>
          <a:noFill/>
        </p:spPr>
        <p:txBody>
          <a:bodyPr wrap="square" rtlCol="0">
            <a:spAutoFit/>
          </a:bodyPr>
          <a:lstStyle/>
          <a:p>
            <a:r>
              <a:rPr lang="en-US" sz="3600" dirty="0" smtClean="0">
                <a:solidFill>
                  <a:srgbClr val="00B0F0"/>
                </a:solidFill>
              </a:rPr>
              <a:t>So one might ask - What is wrong with that tool?</a:t>
            </a:r>
            <a:endParaRPr lang="en-US" sz="3600" dirty="0">
              <a:solidFill>
                <a:srgbClr val="00B0F0"/>
              </a:solidFill>
            </a:endParaRPr>
          </a:p>
        </p:txBody>
      </p:sp>
      <p:sp>
        <p:nvSpPr>
          <p:cNvPr id="6" name="TextBox 5"/>
          <p:cNvSpPr txBox="1"/>
          <p:nvPr/>
        </p:nvSpPr>
        <p:spPr>
          <a:xfrm>
            <a:off x="137398" y="2636599"/>
            <a:ext cx="4928872" cy="3046988"/>
          </a:xfrm>
          <a:prstGeom prst="rect">
            <a:avLst/>
          </a:prstGeom>
          <a:noFill/>
        </p:spPr>
        <p:txBody>
          <a:bodyPr wrap="square" rtlCol="0">
            <a:spAutoFit/>
          </a:bodyPr>
          <a:lstStyle/>
          <a:p>
            <a:pPr marL="342900" indent="-342900">
              <a:lnSpc>
                <a:spcPct val="200000"/>
              </a:lnSpc>
              <a:buFont typeface="+mj-lt"/>
              <a:buAutoNum type="arabicPeriod"/>
            </a:pPr>
            <a:r>
              <a:rPr lang="en-US" sz="2400" dirty="0" smtClean="0">
                <a:solidFill>
                  <a:schemeClr val="accent3">
                    <a:lumMod val="20000"/>
                    <a:lumOff val="80000"/>
                  </a:schemeClr>
                </a:solidFill>
              </a:rPr>
              <a:t>Custom – no one else can use it</a:t>
            </a:r>
          </a:p>
          <a:p>
            <a:pPr marL="342900" indent="-342900">
              <a:lnSpc>
                <a:spcPct val="200000"/>
              </a:lnSpc>
              <a:buFont typeface="+mj-lt"/>
              <a:buAutoNum type="arabicPeriod"/>
            </a:pPr>
            <a:r>
              <a:rPr lang="en-US" sz="2400" dirty="0" smtClean="0">
                <a:solidFill>
                  <a:schemeClr val="accent3">
                    <a:lumMod val="20000"/>
                    <a:lumOff val="80000"/>
                  </a:schemeClr>
                </a:solidFill>
              </a:rPr>
              <a:t>Not integrated with GIS data</a:t>
            </a:r>
          </a:p>
          <a:p>
            <a:pPr marL="342900" indent="-342900">
              <a:lnSpc>
                <a:spcPct val="200000"/>
              </a:lnSpc>
              <a:buFont typeface="+mj-lt"/>
              <a:buAutoNum type="arabicPeriod"/>
            </a:pPr>
            <a:r>
              <a:rPr lang="en-US" sz="2400" dirty="0" smtClean="0">
                <a:solidFill>
                  <a:schemeClr val="accent3">
                    <a:lumMod val="20000"/>
                    <a:lumOff val="80000"/>
                  </a:schemeClr>
                </a:solidFill>
              </a:rPr>
              <a:t>No visual QC either through a graph or spatial interface built-in</a:t>
            </a:r>
            <a:endParaRPr lang="en-US" sz="2400" dirty="0">
              <a:solidFill>
                <a:schemeClr val="accent3">
                  <a:lumMod val="20000"/>
                  <a:lumOff val="80000"/>
                </a:schemeClr>
              </a:solidFill>
            </a:endParaRPr>
          </a:p>
        </p:txBody>
      </p:sp>
      <p:sp>
        <p:nvSpPr>
          <p:cNvPr id="7" name="Right Arrow 6"/>
          <p:cNvSpPr/>
          <p:nvPr/>
        </p:nvSpPr>
        <p:spPr>
          <a:xfrm>
            <a:off x="4407866" y="3659644"/>
            <a:ext cx="1668162" cy="1000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76028" y="2712542"/>
            <a:ext cx="6115973" cy="3046988"/>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2400" dirty="0" smtClean="0">
                <a:solidFill>
                  <a:schemeClr val="accent1"/>
                </a:solidFill>
              </a:rPr>
              <a:t>Standardized database template and toolset</a:t>
            </a:r>
          </a:p>
          <a:p>
            <a:pPr marL="342900" indent="-342900">
              <a:lnSpc>
                <a:spcPct val="200000"/>
              </a:lnSpc>
              <a:buFont typeface="Arial" panose="020B0604020202020204" pitchFamily="34" charset="0"/>
              <a:buChar char="•"/>
            </a:pPr>
            <a:r>
              <a:rPr lang="en-US" sz="2400" dirty="0" smtClean="0">
                <a:solidFill>
                  <a:schemeClr val="accent1"/>
                </a:solidFill>
              </a:rPr>
              <a:t>Integration with GIS for data review and QC</a:t>
            </a:r>
          </a:p>
          <a:p>
            <a:pPr marL="342900" indent="-342900">
              <a:lnSpc>
                <a:spcPct val="200000"/>
              </a:lnSpc>
              <a:buFont typeface="Arial" panose="020B0604020202020204" pitchFamily="34" charset="0"/>
              <a:buChar char="•"/>
            </a:pPr>
            <a:r>
              <a:rPr lang="en-US" sz="2400" dirty="0" smtClean="0">
                <a:solidFill>
                  <a:schemeClr val="accent1"/>
                </a:solidFill>
              </a:rPr>
              <a:t>Automatic generation of results in map and graph format</a:t>
            </a:r>
            <a:endParaRPr lang="en-US" sz="2400" dirty="0">
              <a:solidFill>
                <a:schemeClr val="accent1"/>
              </a:solidFill>
            </a:endParaRPr>
          </a:p>
        </p:txBody>
      </p:sp>
      <p:grpSp>
        <p:nvGrpSpPr>
          <p:cNvPr id="26" name="Group 25"/>
          <p:cNvGrpSpPr/>
          <p:nvPr/>
        </p:nvGrpSpPr>
        <p:grpSpPr>
          <a:xfrm>
            <a:off x="560620" y="2140937"/>
            <a:ext cx="11030815" cy="4038310"/>
            <a:chOff x="560620" y="4478957"/>
            <a:chExt cx="11030815" cy="403831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4459" b="16832"/>
            <a:stretch/>
          </p:blipFill>
          <p:spPr>
            <a:xfrm>
              <a:off x="560620" y="4478957"/>
              <a:ext cx="11030815" cy="40383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14" name="Straight Connector 13"/>
            <p:cNvCxnSpPr/>
            <p:nvPr/>
          </p:nvCxnSpPr>
          <p:spPr>
            <a:xfrm flipH="1">
              <a:off x="9949424" y="5683587"/>
              <a:ext cx="1264507" cy="258841"/>
            </a:xfrm>
            <a:prstGeom prst="line">
              <a:avLst/>
            </a:prstGeom>
            <a:ln w="57150">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914589" y="5942428"/>
              <a:ext cx="2024610" cy="340137"/>
            </a:xfrm>
            <a:prstGeom prst="line">
              <a:avLst/>
            </a:prstGeom>
            <a:ln w="57150">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333994" y="6281657"/>
              <a:ext cx="613391" cy="1085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Flowchart: Connector 19"/>
            <p:cNvSpPr/>
            <p:nvPr/>
          </p:nvSpPr>
          <p:spPr>
            <a:xfrm>
              <a:off x="7216691" y="6261276"/>
              <a:ext cx="234605" cy="23355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760004" y="4572721"/>
              <a:ext cx="4913374" cy="646331"/>
            </a:xfrm>
            <a:prstGeom prst="rect">
              <a:avLst/>
            </a:prstGeom>
            <a:solidFill>
              <a:schemeClr val="tx1"/>
            </a:solidFill>
          </p:spPr>
          <p:txBody>
            <a:bodyPr wrap="square" rtlCol="0">
              <a:spAutoFit/>
            </a:bodyPr>
            <a:lstStyle/>
            <a:p>
              <a:pPr algn="ctr"/>
              <a:r>
                <a:rPr lang="en-US" dirty="0" smtClean="0">
                  <a:solidFill>
                    <a:srgbClr val="FF0000"/>
                  </a:solidFill>
                </a:rPr>
                <a:t>Stage 2: Sewage Depth in Wet Well: 12.5 feet</a:t>
              </a:r>
            </a:p>
            <a:p>
              <a:pPr algn="ctr"/>
              <a:r>
                <a:rPr lang="en-US" dirty="0" smtClean="0">
                  <a:solidFill>
                    <a:srgbClr val="FF0000"/>
                  </a:solidFill>
                </a:rPr>
                <a:t>Overflow occurs here in system</a:t>
              </a:r>
              <a:endParaRPr lang="en-US" dirty="0">
                <a:solidFill>
                  <a:srgbClr val="FF0000"/>
                </a:solidFill>
              </a:endParaRPr>
            </a:p>
          </p:txBody>
        </p:sp>
        <p:sp>
          <p:nvSpPr>
            <p:cNvPr id="22" name="Down Arrow 21"/>
            <p:cNvSpPr/>
            <p:nvPr/>
          </p:nvSpPr>
          <p:spPr>
            <a:xfrm>
              <a:off x="7216691" y="5351956"/>
              <a:ext cx="245213" cy="79679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5760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methodology:</a:t>
            </a:r>
            <a:br>
              <a:rPr lang="en-US" dirty="0" smtClean="0"/>
            </a:br>
            <a:r>
              <a:rPr lang="en-US" dirty="0" smtClean="0"/>
              <a:t>How will the goals and objectives get accomplished?</a:t>
            </a:r>
            <a:endParaRPr lang="en-US" dirty="0"/>
          </a:p>
        </p:txBody>
      </p:sp>
      <p:graphicFrame>
        <p:nvGraphicFramePr>
          <p:cNvPr id="6" name="Diagram 5"/>
          <p:cNvGraphicFramePr/>
          <p:nvPr>
            <p:extLst>
              <p:ext uri="{D42A27DB-BD31-4B8C-83A1-F6EECF244321}">
                <p14:modId xmlns:p14="http://schemas.microsoft.com/office/powerpoint/2010/main" val="4060665878"/>
              </p:ext>
            </p:extLst>
          </p:nvPr>
        </p:nvGraphicFramePr>
        <p:xfrm>
          <a:off x="771451" y="2313545"/>
          <a:ext cx="10547336" cy="3741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rved Down Arrow 6"/>
          <p:cNvSpPr/>
          <p:nvPr/>
        </p:nvSpPr>
        <p:spPr>
          <a:xfrm>
            <a:off x="7018638" y="2834816"/>
            <a:ext cx="1705232" cy="750928"/>
          </a:xfrm>
          <a:prstGeom prst="curved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rot="10800000">
            <a:off x="6858000" y="4729253"/>
            <a:ext cx="1705232" cy="750928"/>
          </a:xfrm>
          <a:prstGeom prst="curved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12313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br>
              <a:rPr lang="en-US" dirty="0" smtClean="0"/>
            </a:br>
            <a:r>
              <a:rPr lang="en-US" dirty="0" smtClean="0"/>
              <a:t>when will the approach be implemented?</a:t>
            </a:r>
            <a:endParaRPr lang="en-US" dirty="0"/>
          </a:p>
        </p:txBody>
      </p:sp>
      <p:graphicFrame>
        <p:nvGraphicFramePr>
          <p:cNvPr id="6" name="Diagram 5"/>
          <p:cNvGraphicFramePr/>
          <p:nvPr>
            <p:extLst>
              <p:ext uri="{D42A27DB-BD31-4B8C-83A1-F6EECF244321}">
                <p14:modId xmlns:p14="http://schemas.microsoft.com/office/powerpoint/2010/main" val="3541430627"/>
              </p:ext>
            </p:extLst>
          </p:nvPr>
        </p:nvGraphicFramePr>
        <p:xfrm>
          <a:off x="1793571" y="2103481"/>
          <a:ext cx="8932094" cy="2826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680519" y="2656703"/>
            <a:ext cx="3126259" cy="2208535"/>
            <a:chOff x="1680519" y="2656703"/>
            <a:chExt cx="3126259" cy="2208535"/>
          </a:xfrm>
        </p:grpSpPr>
        <p:sp>
          <p:nvSpPr>
            <p:cNvPr id="5" name="Rectangle 4"/>
            <p:cNvSpPr/>
            <p:nvPr/>
          </p:nvSpPr>
          <p:spPr>
            <a:xfrm>
              <a:off x="1680519" y="2656703"/>
              <a:ext cx="3126259" cy="1754659"/>
            </a:xfrm>
            <a:prstGeom prst="rect">
              <a:avLst/>
            </a:prstGeom>
            <a:noFill/>
            <a:ln w="38100">
              <a:solidFill>
                <a:srgbClr val="FF0000"/>
              </a:solidFill>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1966086" y="4495906"/>
              <a:ext cx="2564933" cy="369332"/>
            </a:xfrm>
            <a:prstGeom prst="rect">
              <a:avLst/>
            </a:prstGeom>
            <a:noFill/>
          </p:spPr>
          <p:txBody>
            <a:bodyPr wrap="none" rtlCol="0">
              <a:spAutoFit/>
            </a:bodyPr>
            <a:lstStyle/>
            <a:p>
              <a:r>
                <a:rPr lang="en-US" dirty="0" smtClean="0">
                  <a:solidFill>
                    <a:srgbClr val="FF0000"/>
                  </a:solidFill>
                </a:rPr>
                <a:t>March 2015 – May 2015</a:t>
              </a:r>
              <a:endParaRPr lang="en-US" dirty="0">
                <a:solidFill>
                  <a:srgbClr val="FF0000"/>
                </a:solidFill>
              </a:endParaRPr>
            </a:p>
          </p:txBody>
        </p:sp>
      </p:grpSp>
      <p:grpSp>
        <p:nvGrpSpPr>
          <p:cNvPr id="13" name="Group 12"/>
          <p:cNvGrpSpPr/>
          <p:nvPr/>
        </p:nvGrpSpPr>
        <p:grpSpPr>
          <a:xfrm>
            <a:off x="4806778" y="2656392"/>
            <a:ext cx="2982097" cy="2123991"/>
            <a:chOff x="4806778" y="2656392"/>
            <a:chExt cx="2982097" cy="2123991"/>
          </a:xfrm>
        </p:grpSpPr>
        <p:sp>
          <p:nvSpPr>
            <p:cNvPr id="11" name="Rectangle 10"/>
            <p:cNvSpPr/>
            <p:nvPr/>
          </p:nvSpPr>
          <p:spPr>
            <a:xfrm>
              <a:off x="4806778" y="2656392"/>
              <a:ext cx="2982097" cy="1754659"/>
            </a:xfrm>
            <a:prstGeom prst="rect">
              <a:avLst/>
            </a:prstGeom>
            <a:noFill/>
            <a:ln w="38100">
              <a:solidFill>
                <a:srgbClr val="FF0000"/>
              </a:solidFill>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5789460" y="4411051"/>
              <a:ext cx="1160895" cy="369332"/>
            </a:xfrm>
            <a:prstGeom prst="rect">
              <a:avLst/>
            </a:prstGeom>
            <a:noFill/>
          </p:spPr>
          <p:txBody>
            <a:bodyPr wrap="none" rtlCol="0">
              <a:spAutoFit/>
            </a:bodyPr>
            <a:lstStyle/>
            <a:p>
              <a:r>
                <a:rPr lang="en-US" dirty="0" smtClean="0">
                  <a:solidFill>
                    <a:srgbClr val="FF0000"/>
                  </a:solidFill>
                </a:rPr>
                <a:t>June 2015</a:t>
              </a:r>
              <a:endParaRPr lang="en-US" dirty="0">
                <a:solidFill>
                  <a:srgbClr val="FF0000"/>
                </a:solidFill>
              </a:endParaRPr>
            </a:p>
          </p:txBody>
        </p:sp>
      </p:grpSp>
      <p:grpSp>
        <p:nvGrpSpPr>
          <p:cNvPr id="18" name="Group 17"/>
          <p:cNvGrpSpPr/>
          <p:nvPr/>
        </p:nvGrpSpPr>
        <p:grpSpPr>
          <a:xfrm>
            <a:off x="7788875" y="2656393"/>
            <a:ext cx="1453979" cy="2447155"/>
            <a:chOff x="7788875" y="2656393"/>
            <a:chExt cx="1453979" cy="2447155"/>
          </a:xfrm>
        </p:grpSpPr>
        <p:sp>
          <p:nvSpPr>
            <p:cNvPr id="15" name="Rectangle 14"/>
            <p:cNvSpPr/>
            <p:nvPr/>
          </p:nvSpPr>
          <p:spPr>
            <a:xfrm>
              <a:off x="7788875" y="2656393"/>
              <a:ext cx="1453979" cy="1754658"/>
            </a:xfrm>
            <a:prstGeom prst="rect">
              <a:avLst/>
            </a:prstGeom>
            <a:noFill/>
            <a:ln w="38100">
              <a:solidFill>
                <a:srgbClr val="FF0000"/>
              </a:solidFill>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a:off x="7857671" y="4457217"/>
              <a:ext cx="1316386" cy="646331"/>
            </a:xfrm>
            <a:prstGeom prst="rect">
              <a:avLst/>
            </a:prstGeom>
            <a:noFill/>
          </p:spPr>
          <p:txBody>
            <a:bodyPr wrap="none" rtlCol="0">
              <a:spAutoFit/>
            </a:bodyPr>
            <a:lstStyle/>
            <a:p>
              <a:pPr algn="ctr"/>
              <a:r>
                <a:rPr lang="en-US" dirty="0" smtClean="0">
                  <a:solidFill>
                    <a:srgbClr val="FF0000"/>
                  </a:solidFill>
                </a:rPr>
                <a:t>July 2015 - </a:t>
              </a:r>
            </a:p>
            <a:p>
              <a:pPr algn="ctr"/>
              <a:r>
                <a:rPr lang="en-US" dirty="0" smtClean="0">
                  <a:solidFill>
                    <a:srgbClr val="FF0000"/>
                  </a:solidFill>
                </a:rPr>
                <a:t>Sept 2015</a:t>
              </a:r>
              <a:endParaRPr lang="en-US" dirty="0">
                <a:solidFill>
                  <a:srgbClr val="FF0000"/>
                </a:solidFill>
              </a:endParaRPr>
            </a:p>
          </p:txBody>
        </p:sp>
      </p:grpSp>
      <p:grpSp>
        <p:nvGrpSpPr>
          <p:cNvPr id="22" name="Group 21"/>
          <p:cNvGrpSpPr/>
          <p:nvPr/>
        </p:nvGrpSpPr>
        <p:grpSpPr>
          <a:xfrm>
            <a:off x="9272911" y="2656392"/>
            <a:ext cx="1453979" cy="2170156"/>
            <a:chOff x="9272911" y="2656392"/>
            <a:chExt cx="1453979" cy="2170156"/>
          </a:xfrm>
        </p:grpSpPr>
        <p:sp>
          <p:nvSpPr>
            <p:cNvPr id="20" name="Rectangle 19"/>
            <p:cNvSpPr/>
            <p:nvPr/>
          </p:nvSpPr>
          <p:spPr>
            <a:xfrm>
              <a:off x="9272911" y="2656392"/>
              <a:ext cx="1453979" cy="1754658"/>
            </a:xfrm>
            <a:prstGeom prst="rect">
              <a:avLst/>
            </a:prstGeom>
            <a:noFill/>
            <a:ln w="38100">
              <a:solidFill>
                <a:srgbClr val="00B050"/>
              </a:solidFill>
            </a:ln>
            <a:effectLst>
              <a:glow rad="228600">
                <a:srgbClr val="00B050">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TextBox 20"/>
            <p:cNvSpPr txBox="1"/>
            <p:nvPr/>
          </p:nvSpPr>
          <p:spPr>
            <a:xfrm>
              <a:off x="9457926" y="4457216"/>
              <a:ext cx="1083951" cy="369332"/>
            </a:xfrm>
            <a:prstGeom prst="rect">
              <a:avLst/>
            </a:prstGeom>
            <a:noFill/>
          </p:spPr>
          <p:txBody>
            <a:bodyPr wrap="none" rtlCol="0">
              <a:spAutoFit/>
            </a:bodyPr>
            <a:lstStyle/>
            <a:p>
              <a:pPr algn="ctr"/>
              <a:r>
                <a:rPr lang="en-US" dirty="0" smtClean="0">
                  <a:solidFill>
                    <a:srgbClr val="00B050"/>
                  </a:solidFill>
                </a:rPr>
                <a:t>Oct 2015</a:t>
              </a:r>
              <a:endParaRPr lang="en-US" dirty="0">
                <a:solidFill>
                  <a:srgbClr val="00B050"/>
                </a:solidFill>
              </a:endParaRPr>
            </a:p>
          </p:txBody>
        </p:sp>
      </p:grpSp>
    </p:spTree>
    <p:extLst>
      <p:ext uri="{BB962C8B-B14F-4D97-AF65-F5344CB8AC3E}">
        <p14:creationId xmlns:p14="http://schemas.microsoft.com/office/powerpoint/2010/main" val="397463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475" y="16318"/>
            <a:ext cx="10364451" cy="1596177"/>
          </a:xfrm>
        </p:spPr>
        <p:txBody>
          <a:bodyPr/>
          <a:lstStyle/>
          <a:p>
            <a:r>
              <a:rPr lang="en-US" dirty="0" smtClean="0"/>
              <a:t>Anticipated results:</a:t>
            </a:r>
            <a:br>
              <a:rPr lang="en-US" dirty="0" smtClean="0"/>
            </a:br>
            <a:r>
              <a:rPr lang="en-US" dirty="0" smtClean="0"/>
              <a:t>what will be the outcome?</a:t>
            </a:r>
            <a:endParaRPr lang="en-US" dirty="0"/>
          </a:p>
        </p:txBody>
      </p:sp>
      <p:grpSp>
        <p:nvGrpSpPr>
          <p:cNvPr id="4" name="Group 3"/>
          <p:cNvGrpSpPr/>
          <p:nvPr/>
        </p:nvGrpSpPr>
        <p:grpSpPr>
          <a:xfrm>
            <a:off x="316286" y="2272383"/>
            <a:ext cx="3492609" cy="4002121"/>
            <a:chOff x="467201" y="2100994"/>
            <a:chExt cx="3492609" cy="4002121"/>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01" y="2100994"/>
              <a:ext cx="3492609" cy="2519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63" y="3987574"/>
              <a:ext cx="2796284" cy="21155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3" name="Group 2"/>
          <p:cNvGrpSpPr/>
          <p:nvPr/>
        </p:nvGrpSpPr>
        <p:grpSpPr>
          <a:xfrm>
            <a:off x="4413617" y="1474701"/>
            <a:ext cx="7525290" cy="5116418"/>
            <a:chOff x="3949656" y="1519031"/>
            <a:chExt cx="7525290" cy="5116418"/>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7840" y="1519031"/>
              <a:ext cx="6427106" cy="4679873"/>
            </a:xfrm>
            <a:prstGeom prst="rect">
              <a:avLst/>
            </a:prstGeom>
          </p:spPr>
        </p:pic>
        <p:pic>
          <p:nvPicPr>
            <p:cNvPr id="7" name="Picture 6"/>
            <p:cNvPicPr>
              <a:picLocks noChangeAspect="1"/>
            </p:cNvPicPr>
            <p:nvPr/>
          </p:nvPicPr>
          <p:blipFill>
            <a:blip r:embed="rId6"/>
            <a:stretch>
              <a:fillRect/>
            </a:stretch>
          </p:blipFill>
          <p:spPr>
            <a:xfrm>
              <a:off x="9730255" y="4612564"/>
              <a:ext cx="1332154" cy="201991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9656" y="4203293"/>
              <a:ext cx="3632441" cy="2432156"/>
            </a:xfrm>
            <a:prstGeom prst="rect">
              <a:avLst/>
            </a:prstGeom>
          </p:spPr>
        </p:pic>
      </p:grpSp>
      <p:sp>
        <p:nvSpPr>
          <p:cNvPr id="5" name="Right Arrow 4"/>
          <p:cNvSpPr/>
          <p:nvPr/>
        </p:nvSpPr>
        <p:spPr>
          <a:xfrm>
            <a:off x="3697522" y="3346465"/>
            <a:ext cx="1911368" cy="1317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341991" y="1284390"/>
            <a:ext cx="4766725" cy="5441395"/>
            <a:chOff x="653921" y="215952"/>
            <a:chExt cx="5562600" cy="6349916"/>
          </a:xfrm>
        </p:grpSpPr>
        <p:pic>
          <p:nvPicPr>
            <p:cNvPr id="15" name="Picture 14" descr="esri_out.jpg"/>
            <p:cNvPicPr>
              <a:picLocks noChangeAspect="1"/>
            </p:cNvPicPr>
            <p:nvPr/>
          </p:nvPicPr>
          <p:blipFill>
            <a:blip r:embed="rId8" cstate="print"/>
            <a:srcRect l="26667" t="1770" r="30109" b="4693"/>
            <a:stretch>
              <a:fillRect/>
            </a:stretch>
          </p:blipFill>
          <p:spPr>
            <a:xfrm>
              <a:off x="653921" y="215952"/>
              <a:ext cx="5562600" cy="6096000"/>
            </a:xfrm>
            <a:prstGeom prst="rect">
              <a:avLst/>
            </a:prstGeom>
          </p:spPr>
        </p:pic>
        <p:sp>
          <p:nvSpPr>
            <p:cNvPr id="16" name="Rectangle 15"/>
            <p:cNvSpPr/>
            <p:nvPr/>
          </p:nvSpPr>
          <p:spPr>
            <a:xfrm>
              <a:off x="653921" y="6311952"/>
              <a:ext cx="5562600" cy="253916"/>
            </a:xfrm>
            <a:prstGeom prst="rect">
              <a:avLst/>
            </a:prstGeom>
            <a:noFill/>
            <a:ln>
              <a:noFill/>
            </a:ln>
          </p:spPr>
          <p:txBody>
            <a:bodyPr wrap="square">
              <a:spAutoFit/>
            </a:bodyPr>
            <a:lstStyle/>
            <a:p>
              <a:pPr lvl="0" fontAlgn="base">
                <a:spcBef>
                  <a:spcPct val="0"/>
                </a:spcBef>
                <a:spcAft>
                  <a:spcPct val="0"/>
                </a:spcAft>
              </a:pPr>
              <a:r>
                <a:rPr lang="en-US" sz="1050" i="1" dirty="0" smtClean="0">
                  <a:latin typeface="Arial" pitchFamily="34" charset="0"/>
                  <a:ea typeface="Times New Roman" pitchFamily="18" charset="0"/>
                  <a:cs typeface="Arial" pitchFamily="34" charset="0"/>
                </a:rPr>
                <a:t>Map image credit: ESRI ArcGIS Online Resource Center: Delorme World Base Map</a:t>
              </a:r>
            </a:p>
          </p:txBody>
        </p:sp>
      </p:grpSp>
    </p:spTree>
    <p:extLst>
      <p:ext uri="{BB962C8B-B14F-4D97-AF65-F5344CB8AC3E}">
        <p14:creationId xmlns:p14="http://schemas.microsoft.com/office/powerpoint/2010/main" val="38691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675" y="2353118"/>
            <a:ext cx="10364451" cy="1596177"/>
          </a:xfrm>
        </p:spPr>
        <p:txBody>
          <a:bodyPr/>
          <a:lstStyle/>
          <a:p>
            <a:r>
              <a:rPr lang="en-US" dirty="0" smtClean="0"/>
              <a:t>QUESTIONS?</a:t>
            </a:r>
            <a:endParaRPr lang="en-US" dirty="0"/>
          </a:p>
        </p:txBody>
      </p:sp>
    </p:spTree>
    <p:extLst>
      <p:ext uri="{BB962C8B-B14F-4D97-AF65-F5344CB8AC3E}">
        <p14:creationId xmlns:p14="http://schemas.microsoft.com/office/powerpoint/2010/main" val="1994036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44200" y="1989405"/>
            <a:ext cx="4876978" cy="3424107"/>
          </a:xfrm>
        </p:spPr>
        <p:txBody>
          <a:bodyPr>
            <a:normAutofit/>
          </a:bodyPr>
          <a:lstStyle/>
          <a:p>
            <a:pPr lvl="0"/>
            <a:r>
              <a:rPr lang="en-US" sz="2800" dirty="0">
                <a:effectLst/>
              </a:rPr>
              <a:t>Background </a:t>
            </a:r>
          </a:p>
          <a:p>
            <a:pPr lvl="0"/>
            <a:r>
              <a:rPr lang="en-US" sz="2800" dirty="0">
                <a:effectLst/>
              </a:rPr>
              <a:t>Goals and Objectives </a:t>
            </a:r>
          </a:p>
          <a:p>
            <a:pPr lvl="0"/>
            <a:r>
              <a:rPr lang="en-US" sz="2800" dirty="0">
                <a:effectLst/>
              </a:rPr>
              <a:t>Proposed Methodology </a:t>
            </a:r>
          </a:p>
          <a:p>
            <a:pPr lvl="0"/>
            <a:r>
              <a:rPr lang="en-US" sz="2800" dirty="0">
                <a:effectLst/>
              </a:rPr>
              <a:t>Project Timeline </a:t>
            </a:r>
          </a:p>
          <a:p>
            <a:pPr lvl="0"/>
            <a:r>
              <a:rPr lang="en-US" sz="2800" dirty="0">
                <a:effectLst/>
              </a:rPr>
              <a:t>Anticipated Results </a:t>
            </a:r>
            <a:endParaRPr lang="en-US" sz="2800" dirty="0"/>
          </a:p>
        </p:txBody>
      </p:sp>
      <p:sp>
        <p:nvSpPr>
          <p:cNvPr id="5" name="Title 1"/>
          <p:cNvSpPr txBox="1">
            <a:spLocks/>
          </p:cNvSpPr>
          <p:nvPr/>
        </p:nvSpPr>
        <p:spPr>
          <a:xfrm>
            <a:off x="844200" y="393228"/>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r>
              <a:rPr lang="en-US" dirty="0" smtClean="0"/>
              <a:t>Agenda</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69" y="1720045"/>
            <a:ext cx="5283770" cy="3962828"/>
          </a:xfrm>
          <a:prstGeom prst="ellipse">
            <a:avLst/>
          </a:prstGeom>
          <a:ln>
            <a:noFill/>
          </a:ln>
          <a:effectLst>
            <a:softEdge rad="112500"/>
          </a:effectLst>
        </p:spPr>
      </p:pic>
    </p:spTree>
    <p:extLst>
      <p:ext uri="{BB962C8B-B14F-4D97-AF65-F5344CB8AC3E}">
        <p14:creationId xmlns:p14="http://schemas.microsoft.com/office/powerpoint/2010/main" val="2632613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48960"/>
            <a:ext cx="10364451" cy="1596177"/>
          </a:xfrm>
        </p:spPr>
        <p:txBody>
          <a:bodyPr/>
          <a:lstStyle/>
          <a:p>
            <a:r>
              <a:rPr lang="en-US" dirty="0" smtClean="0"/>
              <a:t>Background: </a:t>
            </a:r>
            <a:br>
              <a:rPr lang="en-US" dirty="0" smtClean="0"/>
            </a:br>
            <a:r>
              <a:rPr lang="en-US" dirty="0" smtClean="0"/>
              <a:t>How DOES a SEWER SYSTEM WORK?</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4459" b="16832"/>
          <a:stretch/>
        </p:blipFill>
        <p:spPr>
          <a:xfrm>
            <a:off x="580592" y="1745137"/>
            <a:ext cx="11030815" cy="40383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8930" y="1626970"/>
            <a:ext cx="8022780" cy="42746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3" name="Group 12"/>
          <p:cNvGrpSpPr/>
          <p:nvPr/>
        </p:nvGrpSpPr>
        <p:grpSpPr>
          <a:xfrm>
            <a:off x="2520776" y="884966"/>
            <a:ext cx="7150445" cy="5758651"/>
            <a:chOff x="3249827" y="1471469"/>
            <a:chExt cx="6771504" cy="5359251"/>
          </a:xfrm>
        </p:grpSpPr>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0070" r="12608"/>
            <a:stretch/>
          </p:blipFill>
          <p:spPr>
            <a:xfrm>
              <a:off x="3249827" y="1471469"/>
              <a:ext cx="6771504" cy="53592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Right Arrow 8"/>
            <p:cNvSpPr/>
            <p:nvPr/>
          </p:nvSpPr>
          <p:spPr>
            <a:xfrm rot="4408023">
              <a:off x="3682314" y="5702115"/>
              <a:ext cx="827902" cy="64255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9689214">
              <a:off x="7702378" y="1677658"/>
              <a:ext cx="827902" cy="64255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1" name="TextBox 10"/>
            <p:cNvSpPr txBox="1"/>
            <p:nvPr/>
          </p:nvSpPr>
          <p:spPr>
            <a:xfrm>
              <a:off x="3670475" y="5281366"/>
              <a:ext cx="415498" cy="369332"/>
            </a:xfrm>
            <a:prstGeom prst="rect">
              <a:avLst/>
            </a:prstGeom>
            <a:noFill/>
          </p:spPr>
          <p:txBody>
            <a:bodyPr wrap="none" rtlCol="0">
              <a:spAutoFit/>
            </a:bodyPr>
            <a:lstStyle/>
            <a:p>
              <a:r>
                <a:rPr lang="en-US" dirty="0" smtClean="0">
                  <a:solidFill>
                    <a:srgbClr val="FF0000"/>
                  </a:solidFill>
                </a:rPr>
                <a:t>PS</a:t>
              </a:r>
              <a:endParaRPr lang="en-US" dirty="0">
                <a:solidFill>
                  <a:srgbClr val="FF0000"/>
                </a:solidFill>
              </a:endParaRPr>
            </a:p>
          </p:txBody>
        </p:sp>
        <p:sp>
          <p:nvSpPr>
            <p:cNvPr id="12" name="TextBox 11"/>
            <p:cNvSpPr txBox="1"/>
            <p:nvPr/>
          </p:nvSpPr>
          <p:spPr>
            <a:xfrm>
              <a:off x="6913424" y="2136381"/>
              <a:ext cx="862737" cy="369332"/>
            </a:xfrm>
            <a:prstGeom prst="rect">
              <a:avLst/>
            </a:prstGeom>
            <a:noFill/>
          </p:spPr>
          <p:txBody>
            <a:bodyPr wrap="none" rtlCol="0">
              <a:spAutoFit/>
            </a:bodyPr>
            <a:lstStyle/>
            <a:p>
              <a:r>
                <a:rPr lang="en-US" dirty="0" smtClean="0">
                  <a:solidFill>
                    <a:srgbClr val="92D050"/>
                  </a:solidFill>
                </a:rPr>
                <a:t>WWTP</a:t>
              </a:r>
              <a:endParaRPr lang="en-US" dirty="0">
                <a:solidFill>
                  <a:srgbClr val="92D050"/>
                </a:solidFill>
              </a:endParaRPr>
            </a:p>
          </p:txBody>
        </p:sp>
      </p:grpSp>
    </p:spTree>
    <p:extLst>
      <p:ext uri="{BB962C8B-B14F-4D97-AF65-F5344CB8AC3E}">
        <p14:creationId xmlns:p14="http://schemas.microsoft.com/office/powerpoint/2010/main" val="1038399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261030"/>
            <a:ext cx="10364451" cy="1596177"/>
          </a:xfrm>
        </p:spPr>
        <p:txBody>
          <a:bodyPr/>
          <a:lstStyle/>
          <a:p>
            <a:r>
              <a:rPr lang="en-US" dirty="0" smtClean="0"/>
              <a:t>Background: </a:t>
            </a:r>
            <a:br>
              <a:rPr lang="en-US" dirty="0" smtClean="0"/>
            </a:br>
            <a:r>
              <a:rPr lang="en-US" dirty="0" smtClean="0"/>
              <a:t>What is CAPACITY?</a:t>
            </a:r>
            <a:endParaRPr lang="en-US" dirty="0"/>
          </a:p>
        </p:txBody>
      </p:sp>
      <p:sp>
        <p:nvSpPr>
          <p:cNvPr id="6" name="TextBox 5"/>
          <p:cNvSpPr txBox="1"/>
          <p:nvPr/>
        </p:nvSpPr>
        <p:spPr>
          <a:xfrm>
            <a:off x="1536356" y="1734987"/>
            <a:ext cx="9119287" cy="646331"/>
          </a:xfrm>
          <a:prstGeom prst="rect">
            <a:avLst/>
          </a:prstGeom>
          <a:noFill/>
        </p:spPr>
        <p:txBody>
          <a:bodyPr wrap="square" rtlCol="0">
            <a:spAutoFit/>
          </a:bodyPr>
          <a:lstStyle/>
          <a:p>
            <a:r>
              <a:rPr lang="en-US" sz="3600" dirty="0" smtClean="0">
                <a:solidFill>
                  <a:srgbClr val="00B0F0"/>
                </a:solidFill>
              </a:rPr>
              <a:t>You may be asking yourself…..Why do we care?</a:t>
            </a:r>
            <a:endParaRPr lang="en-US" sz="3600" dirty="0">
              <a:solidFill>
                <a:srgbClr val="00B0F0"/>
              </a:solidFill>
            </a:endParaRPr>
          </a:p>
        </p:txBody>
      </p:sp>
      <p:grpSp>
        <p:nvGrpSpPr>
          <p:cNvPr id="11" name="Group 10"/>
          <p:cNvGrpSpPr/>
          <p:nvPr/>
        </p:nvGrpSpPr>
        <p:grpSpPr>
          <a:xfrm>
            <a:off x="1637440" y="2757446"/>
            <a:ext cx="9366480" cy="3228494"/>
            <a:chOff x="1637440" y="2757446"/>
            <a:chExt cx="9366480" cy="3228494"/>
          </a:xfrm>
        </p:grpSpPr>
        <p:sp>
          <p:nvSpPr>
            <p:cNvPr id="7" name="TextBox 6"/>
            <p:cNvSpPr txBox="1"/>
            <p:nvPr/>
          </p:nvSpPr>
          <p:spPr>
            <a:xfrm>
              <a:off x="1786727" y="5524275"/>
              <a:ext cx="3700052" cy="461665"/>
            </a:xfrm>
            <a:prstGeom prst="rect">
              <a:avLst/>
            </a:prstGeom>
            <a:noFill/>
          </p:spPr>
          <p:txBody>
            <a:bodyPr wrap="none" rtlCol="0">
              <a:spAutoFit/>
            </a:bodyPr>
            <a:lstStyle/>
            <a:p>
              <a:r>
                <a:rPr lang="en-US" sz="2400" dirty="0" smtClean="0">
                  <a:solidFill>
                    <a:srgbClr val="66FF33"/>
                  </a:solidFill>
                </a:rPr>
                <a:t>Adequate Capacity = Good</a:t>
              </a:r>
              <a:endParaRPr lang="en-US" sz="2400" dirty="0">
                <a:solidFill>
                  <a:srgbClr val="66FF33"/>
                </a:solidFill>
              </a:endParaRPr>
            </a:p>
          </p:txBody>
        </p:sp>
        <p:sp>
          <p:nvSpPr>
            <p:cNvPr id="8" name="TextBox 7"/>
            <p:cNvSpPr txBox="1"/>
            <p:nvPr/>
          </p:nvSpPr>
          <p:spPr>
            <a:xfrm>
              <a:off x="7499714" y="5496042"/>
              <a:ext cx="3155929" cy="461665"/>
            </a:xfrm>
            <a:prstGeom prst="rect">
              <a:avLst/>
            </a:prstGeom>
            <a:noFill/>
          </p:spPr>
          <p:txBody>
            <a:bodyPr wrap="none" rtlCol="0">
              <a:spAutoFit/>
            </a:bodyPr>
            <a:lstStyle/>
            <a:p>
              <a:r>
                <a:rPr lang="en-US" sz="2400" dirty="0" smtClean="0">
                  <a:solidFill>
                    <a:srgbClr val="FF0000"/>
                  </a:solidFill>
                </a:rPr>
                <a:t>Lack of Capacity = Bad</a:t>
              </a:r>
              <a:endParaRPr lang="en-US" sz="2400" dirty="0">
                <a:solidFill>
                  <a:srgbClr val="FF0000"/>
                </a:solidFill>
              </a:endParaRPr>
            </a:p>
          </p:txBody>
        </p:sp>
        <p:pic>
          <p:nvPicPr>
            <p:cNvPr id="9" name="Picture 8" descr="pic-3.png"/>
            <p:cNvPicPr>
              <a:picLocks noChangeAspect="1"/>
            </p:cNvPicPr>
            <p:nvPr/>
          </p:nvPicPr>
          <p:blipFill>
            <a:blip r:embed="rId3" cstate="print"/>
            <a:stretch>
              <a:fillRect/>
            </a:stretch>
          </p:blipFill>
          <p:spPr>
            <a:xfrm>
              <a:off x="6526084" y="2757446"/>
              <a:ext cx="4477836" cy="2657509"/>
            </a:xfrm>
            <a:prstGeom prst="rect">
              <a:avLst/>
            </a:prstGeom>
            <a:ln>
              <a:noFill/>
            </a:ln>
            <a:effectLst>
              <a:softEdge rad="112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7440" y="2757446"/>
              <a:ext cx="3998626" cy="2660904"/>
            </a:xfrm>
            <a:prstGeom prst="rect">
              <a:avLst/>
            </a:prstGeom>
            <a:ln>
              <a:noFill/>
            </a:ln>
            <a:effectLst>
              <a:softEdge rad="112500"/>
            </a:effectLst>
          </p:spPr>
        </p:pic>
      </p:grpSp>
      <p:grpSp>
        <p:nvGrpSpPr>
          <p:cNvPr id="3" name="Group 2"/>
          <p:cNvGrpSpPr/>
          <p:nvPr/>
        </p:nvGrpSpPr>
        <p:grpSpPr>
          <a:xfrm>
            <a:off x="9082507" y="2628145"/>
            <a:ext cx="2997314" cy="1187389"/>
            <a:chOff x="9082507" y="2628145"/>
            <a:chExt cx="2997314" cy="1187389"/>
          </a:xfrm>
        </p:grpSpPr>
        <p:sp>
          <p:nvSpPr>
            <p:cNvPr id="12" name="Right Arrow 11"/>
            <p:cNvSpPr/>
            <p:nvPr/>
          </p:nvSpPr>
          <p:spPr>
            <a:xfrm rot="8230089">
              <a:off x="9082507" y="3397619"/>
              <a:ext cx="1470454" cy="4179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2"/>
            <p:cNvSpPr txBox="1"/>
            <p:nvPr/>
          </p:nvSpPr>
          <p:spPr>
            <a:xfrm>
              <a:off x="9817734" y="2628145"/>
              <a:ext cx="2262087" cy="923330"/>
            </a:xfrm>
            <a:prstGeom prst="rect">
              <a:avLst/>
            </a:prstGeom>
            <a:noFill/>
          </p:spPr>
          <p:txBody>
            <a:bodyPr wrap="square" rtlCol="0">
              <a:spAutoFit/>
            </a:bodyPr>
            <a:lstStyle/>
            <a:p>
              <a:pPr algn="ctr"/>
              <a:r>
                <a:rPr lang="en-US" dirty="0" smtClean="0">
                  <a:solidFill>
                    <a:srgbClr val="FF0000"/>
                  </a:solidFill>
                </a:rPr>
                <a:t>Sanitary Sewer Overflow</a:t>
              </a:r>
            </a:p>
            <a:p>
              <a:pPr algn="ctr"/>
              <a:r>
                <a:rPr lang="en-US" dirty="0" smtClean="0">
                  <a:solidFill>
                    <a:srgbClr val="FF0000"/>
                  </a:solidFill>
                </a:rPr>
                <a:t>(SSO)</a:t>
              </a:r>
              <a:endParaRPr lang="en-US" dirty="0">
                <a:solidFill>
                  <a:srgbClr val="FF0000"/>
                </a:solidFill>
              </a:endParaRPr>
            </a:p>
          </p:txBody>
        </p:sp>
      </p:grpSp>
      <p:grpSp>
        <p:nvGrpSpPr>
          <p:cNvPr id="16" name="Group 15"/>
          <p:cNvGrpSpPr/>
          <p:nvPr/>
        </p:nvGrpSpPr>
        <p:grpSpPr>
          <a:xfrm>
            <a:off x="6958906" y="2381318"/>
            <a:ext cx="3778510" cy="3059390"/>
            <a:chOff x="4055114" y="2487243"/>
            <a:chExt cx="3778510" cy="3059390"/>
          </a:xfrm>
        </p:grpSpPr>
        <p:sp>
          <p:nvSpPr>
            <p:cNvPr id="15" name="&quot;No&quot; Symbol 14"/>
            <p:cNvSpPr/>
            <p:nvPr/>
          </p:nvSpPr>
          <p:spPr>
            <a:xfrm>
              <a:off x="4055114" y="2487243"/>
              <a:ext cx="3778510" cy="305939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rot="2347559">
              <a:off x="4871723" y="3781665"/>
              <a:ext cx="2033634" cy="369332"/>
            </a:xfrm>
            <a:prstGeom prst="rect">
              <a:avLst/>
            </a:prstGeom>
            <a:noFill/>
          </p:spPr>
          <p:txBody>
            <a:bodyPr wrap="none" rtlCol="0">
              <a:spAutoFit/>
            </a:bodyPr>
            <a:lstStyle/>
            <a:p>
              <a:r>
                <a:rPr lang="en-US" b="1" dirty="0" smtClean="0"/>
                <a:t>CLEAN WATER ACT</a:t>
              </a:r>
              <a:endParaRPr lang="en-US" b="1" dirty="0"/>
            </a:p>
          </p:txBody>
        </p:sp>
      </p:grpSp>
    </p:spTree>
    <p:extLst>
      <p:ext uri="{BB962C8B-B14F-4D97-AF65-F5344CB8AC3E}">
        <p14:creationId xmlns:p14="http://schemas.microsoft.com/office/powerpoint/2010/main" val="4737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436448121"/>
              </p:ext>
            </p:extLst>
          </p:nvPr>
        </p:nvGraphicFramePr>
        <p:xfrm>
          <a:off x="1791730" y="1454408"/>
          <a:ext cx="8550875" cy="4946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04475" y="34873"/>
            <a:ext cx="10364451" cy="1596177"/>
          </a:xfrm>
        </p:spPr>
        <p:txBody>
          <a:bodyPr/>
          <a:lstStyle/>
          <a:p>
            <a:r>
              <a:rPr lang="en-US" dirty="0" smtClean="0"/>
              <a:t>Background: </a:t>
            </a:r>
            <a:br>
              <a:rPr lang="en-US" dirty="0" smtClean="0"/>
            </a:br>
            <a:r>
              <a:rPr lang="en-US" dirty="0" smtClean="0"/>
              <a:t>HOW IS CAPACITY ANALYSIS CONDUCTED?</a:t>
            </a:r>
            <a:endParaRPr lang="en-US" dirty="0"/>
          </a:p>
        </p:txBody>
      </p:sp>
      <p:pic>
        <p:nvPicPr>
          <p:cNvPr id="14" name="Picture 13"/>
          <p:cNvPicPr>
            <a:picLocks noChangeAspect="1"/>
          </p:cNvPicPr>
          <p:nvPr/>
        </p:nvPicPr>
        <p:blipFill>
          <a:blip r:embed="rId8"/>
          <a:stretch>
            <a:fillRect/>
          </a:stretch>
        </p:blipFill>
        <p:spPr>
          <a:xfrm>
            <a:off x="8422046" y="2940839"/>
            <a:ext cx="3267446" cy="2409637"/>
          </a:xfrm>
          <a:prstGeom prst="rect">
            <a:avLst/>
          </a:prstGeom>
        </p:spPr>
      </p:pic>
      <p:sp>
        <p:nvSpPr>
          <p:cNvPr id="15" name="Right Arrow 14"/>
          <p:cNvSpPr/>
          <p:nvPr/>
        </p:nvSpPr>
        <p:spPr>
          <a:xfrm rot="11392919">
            <a:off x="6938517" y="3830857"/>
            <a:ext cx="1292550" cy="4572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68412" y="3551625"/>
            <a:ext cx="3348681" cy="1015663"/>
          </a:xfrm>
          <a:prstGeom prst="rect">
            <a:avLst/>
          </a:prstGeom>
          <a:noFill/>
        </p:spPr>
        <p:txBody>
          <a:bodyPr wrap="square" rtlCol="0">
            <a:spAutoFit/>
          </a:bodyPr>
          <a:lstStyle/>
          <a:p>
            <a:r>
              <a:rPr lang="en-US" sz="2000" dirty="0" smtClean="0"/>
              <a:t>During design and/or rehabilitation of the system – through modeling </a:t>
            </a:r>
            <a:endParaRPr lang="en-US" sz="2000" dirty="0"/>
          </a:p>
        </p:txBody>
      </p:sp>
    </p:spTree>
    <p:extLst>
      <p:ext uri="{BB962C8B-B14F-4D97-AF65-F5344CB8AC3E}">
        <p14:creationId xmlns:p14="http://schemas.microsoft.com/office/powerpoint/2010/main" val="2151745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475" y="34873"/>
            <a:ext cx="10364451" cy="1596177"/>
          </a:xfrm>
        </p:spPr>
        <p:txBody>
          <a:bodyPr/>
          <a:lstStyle/>
          <a:p>
            <a:r>
              <a:rPr lang="en-US" dirty="0" smtClean="0"/>
              <a:t>Background: </a:t>
            </a:r>
            <a:br>
              <a:rPr lang="en-US" dirty="0" smtClean="0"/>
            </a:br>
            <a:r>
              <a:rPr lang="en-US" dirty="0" smtClean="0"/>
              <a:t>What is gravity system storage?</a:t>
            </a:r>
            <a:endParaRPr lang="en-US" dirty="0"/>
          </a:p>
        </p:txBody>
      </p:sp>
      <p:sp>
        <p:nvSpPr>
          <p:cNvPr id="6" name="TextBox 5"/>
          <p:cNvSpPr txBox="1"/>
          <p:nvPr/>
        </p:nvSpPr>
        <p:spPr>
          <a:xfrm>
            <a:off x="1350568" y="1871730"/>
            <a:ext cx="9918358" cy="646331"/>
          </a:xfrm>
          <a:prstGeom prst="rect">
            <a:avLst/>
          </a:prstGeom>
          <a:noFill/>
        </p:spPr>
        <p:txBody>
          <a:bodyPr wrap="square" rtlCol="0">
            <a:spAutoFit/>
          </a:bodyPr>
          <a:lstStyle/>
          <a:p>
            <a:r>
              <a:rPr lang="en-US" sz="3600" dirty="0" smtClean="0">
                <a:solidFill>
                  <a:srgbClr val="00B0F0"/>
                </a:solidFill>
              </a:rPr>
              <a:t>How does gravity storage play a role in capacity?</a:t>
            </a:r>
            <a:endParaRPr lang="en-US" sz="3600" dirty="0">
              <a:solidFill>
                <a:srgbClr val="00B0F0"/>
              </a:solidFill>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14459" b="16832"/>
          <a:stretch/>
        </p:blipFill>
        <p:spPr>
          <a:xfrm>
            <a:off x="630019" y="2701522"/>
            <a:ext cx="11030815" cy="4038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0841" y="2403225"/>
            <a:ext cx="8022780" cy="427464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078" y="2862160"/>
            <a:ext cx="11811842" cy="3489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7" name="Group 6"/>
          <p:cNvGrpSpPr/>
          <p:nvPr/>
        </p:nvGrpSpPr>
        <p:grpSpPr>
          <a:xfrm>
            <a:off x="190078" y="599271"/>
            <a:ext cx="11542444" cy="5566751"/>
            <a:chOff x="288933" y="609215"/>
            <a:chExt cx="11542444" cy="5566751"/>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933" y="997674"/>
              <a:ext cx="6844574" cy="5178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7"/>
            <a:stretch>
              <a:fillRect/>
            </a:stretch>
          </p:blipFill>
          <p:spPr>
            <a:xfrm>
              <a:off x="4880919" y="609215"/>
              <a:ext cx="6950458" cy="5125742"/>
            </a:xfrm>
            <a:prstGeom prst="rect">
              <a:avLst/>
            </a:prstGeom>
          </p:spPr>
        </p:pic>
      </p:grpSp>
    </p:spTree>
    <p:extLst>
      <p:ext uri="{BB962C8B-B14F-4D97-AF65-F5344CB8AC3E}">
        <p14:creationId xmlns:p14="http://schemas.microsoft.com/office/powerpoint/2010/main" val="7963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6033"/>
            <a:ext cx="10364451" cy="1596177"/>
          </a:xfrm>
        </p:spPr>
        <p:txBody>
          <a:bodyPr/>
          <a:lstStyle/>
          <a:p>
            <a:r>
              <a:rPr lang="en-US" dirty="0" smtClean="0"/>
              <a:t>Background: </a:t>
            </a:r>
            <a:br>
              <a:rPr lang="en-US" dirty="0" smtClean="0"/>
            </a:br>
            <a:r>
              <a:rPr lang="en-US" dirty="0" smtClean="0"/>
              <a:t>CASE STUDY: City of Suffolk</a:t>
            </a:r>
            <a:endParaRPr lang="en-US" dirty="0"/>
          </a:p>
        </p:txBody>
      </p:sp>
      <p:pic>
        <p:nvPicPr>
          <p:cNvPr id="5" name="Picture 2"/>
          <p:cNvPicPr>
            <a:picLocks noChangeAspect="1" noChangeArrowheads="1"/>
          </p:cNvPicPr>
          <p:nvPr/>
        </p:nvPicPr>
        <p:blipFill>
          <a:blip r:embed="rId3" cstate="print"/>
          <a:srcRect l="12329" t="19330" r="69850" b="9333"/>
          <a:stretch>
            <a:fillRect/>
          </a:stretch>
        </p:blipFill>
        <p:spPr bwMode="auto">
          <a:xfrm>
            <a:off x="4448894" y="2004504"/>
            <a:ext cx="3657600" cy="45751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gloucester.png"/>
          <p:cNvPicPr>
            <a:picLocks noChangeAspect="1"/>
          </p:cNvPicPr>
          <p:nvPr/>
        </p:nvPicPr>
        <p:blipFill>
          <a:blip r:embed="rId4" cstate="print"/>
          <a:stretch>
            <a:fillRect/>
          </a:stretch>
        </p:blipFill>
        <p:spPr>
          <a:xfrm>
            <a:off x="10090543" y="3501932"/>
            <a:ext cx="1295400" cy="408549"/>
          </a:xfrm>
          <a:prstGeom prst="rect">
            <a:avLst/>
          </a:prstGeom>
        </p:spPr>
      </p:pic>
      <p:pic>
        <p:nvPicPr>
          <p:cNvPr id="7" name="Picture 6" descr="HamptonRds.jpg"/>
          <p:cNvPicPr>
            <a:picLocks noChangeAspect="1"/>
          </p:cNvPicPr>
          <p:nvPr/>
        </p:nvPicPr>
        <p:blipFill>
          <a:blip r:embed="rId5" cstate="print"/>
          <a:stretch>
            <a:fillRect/>
          </a:stretch>
        </p:blipFill>
        <p:spPr>
          <a:xfrm>
            <a:off x="8369956" y="2254518"/>
            <a:ext cx="1295400" cy="437882"/>
          </a:xfrm>
          <a:prstGeom prst="rect">
            <a:avLst/>
          </a:prstGeom>
        </p:spPr>
      </p:pic>
      <p:pic>
        <p:nvPicPr>
          <p:cNvPr id="8" name="Picture 7" descr="chesapeake.jpg"/>
          <p:cNvPicPr>
            <a:picLocks noChangeAspect="1"/>
          </p:cNvPicPr>
          <p:nvPr/>
        </p:nvPicPr>
        <p:blipFill>
          <a:blip r:embed="rId6" cstate="print"/>
          <a:stretch>
            <a:fillRect/>
          </a:stretch>
        </p:blipFill>
        <p:spPr>
          <a:xfrm>
            <a:off x="8385196" y="2835918"/>
            <a:ext cx="1280160" cy="457200"/>
          </a:xfrm>
          <a:prstGeom prst="rect">
            <a:avLst/>
          </a:prstGeom>
        </p:spPr>
      </p:pic>
      <p:pic>
        <p:nvPicPr>
          <p:cNvPr id="9" name="Picture 8" descr="hampton.gif"/>
          <p:cNvPicPr>
            <a:picLocks noChangeAspect="1"/>
          </p:cNvPicPr>
          <p:nvPr/>
        </p:nvPicPr>
        <p:blipFill>
          <a:blip r:embed="rId7" cstate="print"/>
          <a:stretch>
            <a:fillRect/>
          </a:stretch>
        </p:blipFill>
        <p:spPr>
          <a:xfrm>
            <a:off x="8369956" y="3417302"/>
            <a:ext cx="1295400" cy="434952"/>
          </a:xfrm>
          <a:prstGeom prst="rect">
            <a:avLst/>
          </a:prstGeom>
        </p:spPr>
      </p:pic>
      <p:pic>
        <p:nvPicPr>
          <p:cNvPr id="10" name="Picture 9" descr="NewportNews.png"/>
          <p:cNvPicPr>
            <a:picLocks noChangeAspect="1"/>
          </p:cNvPicPr>
          <p:nvPr/>
        </p:nvPicPr>
        <p:blipFill>
          <a:blip r:embed="rId8" cstate="print"/>
          <a:stretch>
            <a:fillRect/>
          </a:stretch>
        </p:blipFill>
        <p:spPr>
          <a:xfrm>
            <a:off x="8385196" y="3976438"/>
            <a:ext cx="1295400" cy="315651"/>
          </a:xfrm>
          <a:prstGeom prst="rect">
            <a:avLst/>
          </a:prstGeom>
        </p:spPr>
      </p:pic>
      <p:pic>
        <p:nvPicPr>
          <p:cNvPr id="11" name="Picture 10" descr="poquoson.gif"/>
          <p:cNvPicPr>
            <a:picLocks noChangeAspect="1"/>
          </p:cNvPicPr>
          <p:nvPr/>
        </p:nvPicPr>
        <p:blipFill>
          <a:blip r:embed="rId9" cstate="print"/>
          <a:stretch>
            <a:fillRect/>
          </a:stretch>
        </p:blipFill>
        <p:spPr>
          <a:xfrm>
            <a:off x="8385196" y="4467970"/>
            <a:ext cx="1295400" cy="174198"/>
          </a:xfrm>
          <a:prstGeom prst="rect">
            <a:avLst/>
          </a:prstGeom>
        </p:spPr>
      </p:pic>
      <p:pic>
        <p:nvPicPr>
          <p:cNvPr id="12" name="Picture 11" descr="portsmouth.gif"/>
          <p:cNvPicPr>
            <a:picLocks noChangeAspect="1"/>
          </p:cNvPicPr>
          <p:nvPr/>
        </p:nvPicPr>
        <p:blipFill>
          <a:blip r:embed="rId10" cstate="print"/>
          <a:stretch>
            <a:fillRect/>
          </a:stretch>
        </p:blipFill>
        <p:spPr>
          <a:xfrm>
            <a:off x="8385196" y="4743217"/>
            <a:ext cx="1295400" cy="546947"/>
          </a:xfrm>
          <a:prstGeom prst="rect">
            <a:avLst/>
          </a:prstGeom>
        </p:spPr>
      </p:pic>
      <p:pic>
        <p:nvPicPr>
          <p:cNvPr id="13" name="Picture 12" descr="virginiabeach.jpg"/>
          <p:cNvPicPr>
            <a:picLocks noChangeAspect="1"/>
          </p:cNvPicPr>
          <p:nvPr/>
        </p:nvPicPr>
        <p:blipFill>
          <a:blip r:embed="rId11" cstate="print"/>
          <a:stretch>
            <a:fillRect/>
          </a:stretch>
        </p:blipFill>
        <p:spPr>
          <a:xfrm>
            <a:off x="10090543" y="2241865"/>
            <a:ext cx="1295400" cy="512763"/>
          </a:xfrm>
          <a:prstGeom prst="rect">
            <a:avLst/>
          </a:prstGeom>
        </p:spPr>
      </p:pic>
      <p:pic>
        <p:nvPicPr>
          <p:cNvPr id="14" name="Picture 13" descr="williamsburg.gif"/>
          <p:cNvPicPr>
            <a:picLocks noChangeAspect="1"/>
          </p:cNvPicPr>
          <p:nvPr/>
        </p:nvPicPr>
        <p:blipFill>
          <a:blip r:embed="rId12" cstate="print"/>
          <a:stretch>
            <a:fillRect/>
          </a:stretch>
        </p:blipFill>
        <p:spPr>
          <a:xfrm>
            <a:off x="10090543" y="3008095"/>
            <a:ext cx="1295400" cy="238817"/>
          </a:xfrm>
          <a:prstGeom prst="rect">
            <a:avLst/>
          </a:prstGeom>
        </p:spPr>
      </p:pic>
      <p:pic>
        <p:nvPicPr>
          <p:cNvPr id="15" name="Picture 14" descr="Isleof Wight.gif"/>
          <p:cNvPicPr>
            <a:picLocks noChangeAspect="1"/>
          </p:cNvPicPr>
          <p:nvPr/>
        </p:nvPicPr>
        <p:blipFill>
          <a:blip r:embed="rId13" cstate="print"/>
          <a:stretch>
            <a:fillRect/>
          </a:stretch>
        </p:blipFill>
        <p:spPr>
          <a:xfrm>
            <a:off x="10150466" y="4046639"/>
            <a:ext cx="1127760" cy="335280"/>
          </a:xfrm>
          <a:prstGeom prst="rect">
            <a:avLst/>
          </a:prstGeom>
        </p:spPr>
      </p:pic>
      <p:pic>
        <p:nvPicPr>
          <p:cNvPr id="16" name="Picture 15" descr="York.jpg"/>
          <p:cNvPicPr>
            <a:picLocks noChangeAspect="1"/>
          </p:cNvPicPr>
          <p:nvPr/>
        </p:nvPicPr>
        <p:blipFill>
          <a:blip r:embed="rId14" cstate="print"/>
          <a:stretch>
            <a:fillRect/>
          </a:stretch>
        </p:blipFill>
        <p:spPr>
          <a:xfrm>
            <a:off x="10041337" y="4555069"/>
            <a:ext cx="1295400" cy="417871"/>
          </a:xfrm>
          <a:prstGeom prst="rect">
            <a:avLst/>
          </a:prstGeom>
        </p:spPr>
      </p:pic>
      <p:pic>
        <p:nvPicPr>
          <p:cNvPr id="17" name="Picture 16" descr="JamesCity.png"/>
          <p:cNvPicPr>
            <a:picLocks noChangeAspect="1"/>
          </p:cNvPicPr>
          <p:nvPr/>
        </p:nvPicPr>
        <p:blipFill>
          <a:blip r:embed="rId15" cstate="print"/>
          <a:stretch>
            <a:fillRect/>
          </a:stretch>
        </p:blipFill>
        <p:spPr>
          <a:xfrm>
            <a:off x="10066646" y="5218638"/>
            <a:ext cx="1295400" cy="341841"/>
          </a:xfrm>
          <a:prstGeom prst="rect">
            <a:avLst/>
          </a:prstGeom>
        </p:spPr>
      </p:pic>
      <p:pic>
        <p:nvPicPr>
          <p:cNvPr id="18" name="Picture 17" descr="smithfield.png"/>
          <p:cNvPicPr>
            <a:picLocks noChangeAspect="1"/>
          </p:cNvPicPr>
          <p:nvPr/>
        </p:nvPicPr>
        <p:blipFill>
          <a:blip r:embed="rId16" cstate="print"/>
          <a:stretch>
            <a:fillRect/>
          </a:stretch>
        </p:blipFill>
        <p:spPr>
          <a:xfrm>
            <a:off x="8721254" y="5502560"/>
            <a:ext cx="768245" cy="750916"/>
          </a:xfrm>
          <a:prstGeom prst="rect">
            <a:avLst/>
          </a:prstGeom>
        </p:spPr>
      </p:pic>
      <p:pic>
        <p:nvPicPr>
          <p:cNvPr id="19" name="Picture 18" descr="esri.jpg"/>
          <p:cNvPicPr>
            <a:picLocks noChangeAspect="1"/>
          </p:cNvPicPr>
          <p:nvPr/>
        </p:nvPicPr>
        <p:blipFill rotWithShape="1">
          <a:blip r:embed="rId17" cstate="print"/>
          <a:srcRect l="52704" r="8612" b="7812"/>
          <a:stretch/>
        </p:blipFill>
        <p:spPr>
          <a:xfrm>
            <a:off x="605719" y="1891788"/>
            <a:ext cx="3420761" cy="4800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 name="Picture 19" descr="Blank_sticky.png"/>
          <p:cNvPicPr>
            <a:picLocks noChangeAspect="1"/>
          </p:cNvPicPr>
          <p:nvPr/>
        </p:nvPicPr>
        <p:blipFill>
          <a:blip r:embed="rId18" cstate="print"/>
          <a:stretch>
            <a:fillRect/>
          </a:stretch>
        </p:blipFill>
        <p:spPr>
          <a:xfrm>
            <a:off x="2732815" y="4599470"/>
            <a:ext cx="609600" cy="589279"/>
          </a:xfrm>
          <a:prstGeom prst="rect">
            <a:avLst/>
          </a:prstGeom>
        </p:spPr>
      </p:pic>
      <p:pic>
        <p:nvPicPr>
          <p:cNvPr id="21" name="Picture 20" descr="thumbtack-pushpin-2-hi.png"/>
          <p:cNvPicPr>
            <a:picLocks noChangeAspect="1"/>
          </p:cNvPicPr>
          <p:nvPr/>
        </p:nvPicPr>
        <p:blipFill>
          <a:blip r:embed="rId19" cstate="print"/>
          <a:stretch>
            <a:fillRect/>
          </a:stretch>
        </p:blipFill>
        <p:spPr>
          <a:xfrm>
            <a:off x="2428015" y="4447071"/>
            <a:ext cx="506562" cy="476168"/>
          </a:xfrm>
          <a:prstGeom prst="rect">
            <a:avLst/>
          </a:prstGeom>
        </p:spPr>
      </p:pic>
      <p:sp>
        <p:nvSpPr>
          <p:cNvPr id="22" name="TextBox 21"/>
          <p:cNvSpPr txBox="1"/>
          <p:nvPr/>
        </p:nvSpPr>
        <p:spPr>
          <a:xfrm rot="-360000">
            <a:off x="2725053" y="4706428"/>
            <a:ext cx="607859" cy="369332"/>
          </a:xfrm>
          <a:prstGeom prst="rect">
            <a:avLst/>
          </a:prstGeom>
          <a:noFill/>
        </p:spPr>
        <p:txBody>
          <a:bodyPr wrap="none" rtlCol="0">
            <a:spAutoFit/>
          </a:bodyPr>
          <a:lstStyle/>
          <a:p>
            <a:pPr algn="ctr"/>
            <a:r>
              <a:rPr lang="en-US" sz="900" b="1" dirty="0" smtClean="0">
                <a:solidFill>
                  <a:schemeClr val="bg1"/>
                </a:solidFill>
                <a:latin typeface="Arial" pitchFamily="34" charset="0"/>
                <a:ea typeface="Times New Roman" pitchFamily="18" charset="0"/>
                <a:cs typeface="Arial" pitchFamily="34" charset="0"/>
              </a:rPr>
              <a:t>Suffolk,</a:t>
            </a:r>
          </a:p>
          <a:p>
            <a:pPr algn="ctr"/>
            <a:r>
              <a:rPr lang="en-US" sz="900" b="1" dirty="0" smtClean="0">
                <a:solidFill>
                  <a:schemeClr val="bg1"/>
                </a:solidFill>
                <a:latin typeface="Arial" pitchFamily="34" charset="0"/>
                <a:cs typeface="Arial" pitchFamily="34" charset="0"/>
              </a:rPr>
              <a:t>VA</a:t>
            </a:r>
            <a:endParaRPr lang="en-US" sz="900" b="1" dirty="0">
              <a:solidFill>
                <a:schemeClr val="bg1"/>
              </a:solidFill>
            </a:endParaRPr>
          </a:p>
        </p:txBody>
      </p:sp>
      <p:pic>
        <p:nvPicPr>
          <p:cNvPr id="23" name="Picture 2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296283" y="5806177"/>
            <a:ext cx="883920" cy="853440"/>
          </a:xfrm>
          <a:prstGeom prst="rect">
            <a:avLst/>
          </a:prstGeom>
        </p:spPr>
      </p:pic>
    </p:spTree>
    <p:extLst>
      <p:ext uri="{BB962C8B-B14F-4D97-AF65-F5344CB8AC3E}">
        <p14:creationId xmlns:p14="http://schemas.microsoft.com/office/powerpoint/2010/main" val="2493483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02646"/>
            <a:ext cx="10364451" cy="1596177"/>
          </a:xfrm>
        </p:spPr>
        <p:txBody>
          <a:bodyPr/>
          <a:lstStyle/>
          <a:p>
            <a:r>
              <a:rPr lang="en-US" dirty="0" smtClean="0"/>
              <a:t>Background: </a:t>
            </a:r>
            <a:br>
              <a:rPr lang="en-US" dirty="0" smtClean="0"/>
            </a:br>
            <a:r>
              <a:rPr lang="en-US" dirty="0" smtClean="0"/>
              <a:t>CASE STUDY: City of Suffolk stage-storage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847" y="1822570"/>
            <a:ext cx="6590304" cy="4754389"/>
          </a:xfrm>
          <a:prstGeom prst="rect">
            <a:avLst/>
          </a:prstGeom>
        </p:spPr>
      </p:pic>
      <p:grpSp>
        <p:nvGrpSpPr>
          <p:cNvPr id="35" name="Group 34"/>
          <p:cNvGrpSpPr/>
          <p:nvPr/>
        </p:nvGrpSpPr>
        <p:grpSpPr>
          <a:xfrm>
            <a:off x="18825" y="5474365"/>
            <a:ext cx="2725162" cy="1102594"/>
            <a:chOff x="18827" y="5515987"/>
            <a:chExt cx="2725162" cy="1102594"/>
          </a:xfrm>
        </p:grpSpPr>
        <p:sp>
          <p:nvSpPr>
            <p:cNvPr id="26" name="Right Arrow 25"/>
            <p:cNvSpPr/>
            <p:nvPr/>
          </p:nvSpPr>
          <p:spPr>
            <a:xfrm>
              <a:off x="1273535" y="5976899"/>
              <a:ext cx="1470454" cy="641682"/>
            </a:xfrm>
            <a:prstGeom prst="rightArrow">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7" name="TextBox 26"/>
            <p:cNvSpPr txBox="1"/>
            <p:nvPr/>
          </p:nvSpPr>
          <p:spPr>
            <a:xfrm>
              <a:off x="18827" y="5515987"/>
              <a:ext cx="1704313" cy="646331"/>
            </a:xfrm>
            <a:prstGeom prst="rect">
              <a:avLst/>
            </a:prstGeom>
            <a:noFill/>
          </p:spPr>
          <p:txBody>
            <a:bodyPr wrap="none" rtlCol="0">
              <a:spAutoFit/>
            </a:bodyPr>
            <a:lstStyle/>
            <a:p>
              <a:r>
                <a:rPr lang="en-US" dirty="0" smtClean="0">
                  <a:solidFill>
                    <a:srgbClr val="00B0F0"/>
                  </a:solidFill>
                </a:rPr>
                <a:t>Custom logic in </a:t>
              </a:r>
            </a:p>
            <a:p>
              <a:r>
                <a:rPr lang="en-US" dirty="0" smtClean="0">
                  <a:solidFill>
                    <a:srgbClr val="00B0F0"/>
                  </a:solidFill>
                </a:rPr>
                <a:t>queries/modules</a:t>
              </a:r>
              <a:endParaRPr lang="en-US" dirty="0">
                <a:solidFill>
                  <a:srgbClr val="00B0F0"/>
                </a:solidFill>
              </a:endParaRPr>
            </a:p>
          </p:txBody>
        </p:sp>
      </p:grpSp>
      <p:grpSp>
        <p:nvGrpSpPr>
          <p:cNvPr id="34" name="Group 33"/>
          <p:cNvGrpSpPr/>
          <p:nvPr/>
        </p:nvGrpSpPr>
        <p:grpSpPr>
          <a:xfrm>
            <a:off x="31834" y="4030905"/>
            <a:ext cx="2712153" cy="964764"/>
            <a:chOff x="31836" y="4199765"/>
            <a:chExt cx="2712153" cy="964764"/>
          </a:xfrm>
        </p:grpSpPr>
        <p:sp>
          <p:nvSpPr>
            <p:cNvPr id="23" name="TextBox 22"/>
            <p:cNvSpPr txBox="1"/>
            <p:nvPr/>
          </p:nvSpPr>
          <p:spPr>
            <a:xfrm>
              <a:off x="31836" y="4199765"/>
              <a:ext cx="2712153" cy="369332"/>
            </a:xfrm>
            <a:prstGeom prst="rect">
              <a:avLst/>
            </a:prstGeom>
            <a:noFill/>
          </p:spPr>
          <p:txBody>
            <a:bodyPr wrap="none" rtlCol="0">
              <a:spAutoFit/>
            </a:bodyPr>
            <a:lstStyle/>
            <a:p>
              <a:r>
                <a:rPr lang="en-US" dirty="0" smtClean="0">
                  <a:solidFill>
                    <a:srgbClr val="00B0F0"/>
                  </a:solidFill>
                </a:rPr>
                <a:t>Linked tables to GIS export</a:t>
              </a:r>
              <a:endParaRPr lang="en-US" dirty="0">
                <a:solidFill>
                  <a:srgbClr val="00B0F0"/>
                </a:solidFill>
              </a:endParaRPr>
            </a:p>
          </p:txBody>
        </p:sp>
        <p:sp>
          <p:nvSpPr>
            <p:cNvPr id="28" name="Right Arrow 27"/>
            <p:cNvSpPr/>
            <p:nvPr/>
          </p:nvSpPr>
          <p:spPr>
            <a:xfrm>
              <a:off x="1273535" y="4522847"/>
              <a:ext cx="1470454" cy="641682"/>
            </a:xfrm>
            <a:prstGeom prst="rightArrow">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grpSp>
        <p:nvGrpSpPr>
          <p:cNvPr id="33" name="Group 32"/>
          <p:cNvGrpSpPr/>
          <p:nvPr/>
        </p:nvGrpSpPr>
        <p:grpSpPr>
          <a:xfrm>
            <a:off x="436408" y="2612556"/>
            <a:ext cx="2307579" cy="957482"/>
            <a:chOff x="436410" y="2745713"/>
            <a:chExt cx="2307579" cy="957482"/>
          </a:xfrm>
        </p:grpSpPr>
        <p:sp>
          <p:nvSpPr>
            <p:cNvPr id="25" name="TextBox 24"/>
            <p:cNvSpPr txBox="1"/>
            <p:nvPr/>
          </p:nvSpPr>
          <p:spPr>
            <a:xfrm>
              <a:off x="436410" y="2745713"/>
              <a:ext cx="1420902" cy="369332"/>
            </a:xfrm>
            <a:prstGeom prst="rect">
              <a:avLst/>
            </a:prstGeom>
            <a:noFill/>
          </p:spPr>
          <p:txBody>
            <a:bodyPr wrap="none" rtlCol="0">
              <a:spAutoFit/>
            </a:bodyPr>
            <a:lstStyle/>
            <a:p>
              <a:r>
                <a:rPr lang="en-US" dirty="0" smtClean="0">
                  <a:solidFill>
                    <a:srgbClr val="00B0F0"/>
                  </a:solidFill>
                </a:rPr>
                <a:t>Results Tables</a:t>
              </a:r>
              <a:endParaRPr lang="en-US" dirty="0">
                <a:solidFill>
                  <a:srgbClr val="00B0F0"/>
                </a:solidFill>
              </a:endParaRPr>
            </a:p>
          </p:txBody>
        </p:sp>
        <p:sp>
          <p:nvSpPr>
            <p:cNvPr id="29" name="Right Arrow 28"/>
            <p:cNvSpPr/>
            <p:nvPr/>
          </p:nvSpPr>
          <p:spPr>
            <a:xfrm>
              <a:off x="1273535" y="3061513"/>
              <a:ext cx="1470454" cy="641682"/>
            </a:xfrm>
            <a:prstGeom prst="rightArrow">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grpSp>
        <p:nvGrpSpPr>
          <p:cNvPr id="32" name="Group 31"/>
          <p:cNvGrpSpPr/>
          <p:nvPr/>
        </p:nvGrpSpPr>
        <p:grpSpPr>
          <a:xfrm>
            <a:off x="8339073" y="3734605"/>
            <a:ext cx="3326212" cy="930317"/>
            <a:chOff x="8339073" y="3911130"/>
            <a:chExt cx="3326212" cy="930317"/>
          </a:xfrm>
        </p:grpSpPr>
        <p:sp>
          <p:nvSpPr>
            <p:cNvPr id="30" name="Right Arrow 29"/>
            <p:cNvSpPr/>
            <p:nvPr/>
          </p:nvSpPr>
          <p:spPr>
            <a:xfrm rot="10800000">
              <a:off x="8339073" y="4199765"/>
              <a:ext cx="1470454" cy="641682"/>
            </a:xfrm>
            <a:prstGeom prst="rightArrow">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1" name="TextBox 30"/>
            <p:cNvSpPr txBox="1"/>
            <p:nvPr/>
          </p:nvSpPr>
          <p:spPr>
            <a:xfrm>
              <a:off x="9448011" y="3911130"/>
              <a:ext cx="2217274" cy="369332"/>
            </a:xfrm>
            <a:prstGeom prst="rect">
              <a:avLst/>
            </a:prstGeom>
            <a:noFill/>
          </p:spPr>
          <p:txBody>
            <a:bodyPr wrap="none" rtlCol="0">
              <a:spAutoFit/>
            </a:bodyPr>
            <a:lstStyle/>
            <a:p>
              <a:r>
                <a:rPr lang="en-US" dirty="0" smtClean="0">
                  <a:solidFill>
                    <a:srgbClr val="00B0F0"/>
                  </a:solidFill>
                </a:rPr>
                <a:t>One simple user form</a:t>
              </a:r>
              <a:endParaRPr lang="en-US" dirty="0">
                <a:solidFill>
                  <a:srgbClr val="00B0F0"/>
                </a:solidFill>
              </a:endParaRPr>
            </a:p>
          </p:txBody>
        </p:sp>
      </p:grpSp>
    </p:spTree>
    <p:extLst>
      <p:ext uri="{BB962C8B-B14F-4D97-AF65-F5344CB8AC3E}">
        <p14:creationId xmlns:p14="http://schemas.microsoft.com/office/powerpoint/2010/main" val="110578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 </a:t>
            </a:r>
            <a:br>
              <a:rPr lang="en-US" dirty="0" smtClean="0"/>
            </a:br>
            <a:r>
              <a:rPr lang="en-US" dirty="0" smtClean="0"/>
              <a:t>WHY a standardized approach?</a:t>
            </a:r>
            <a:endParaRPr lang="en-US" dirty="0"/>
          </a:p>
        </p:txBody>
      </p:sp>
      <p:sp>
        <p:nvSpPr>
          <p:cNvPr id="5" name="TextBox 4"/>
          <p:cNvSpPr txBox="1"/>
          <p:nvPr/>
        </p:nvSpPr>
        <p:spPr>
          <a:xfrm>
            <a:off x="1536355" y="1891528"/>
            <a:ext cx="9119287" cy="646331"/>
          </a:xfrm>
          <a:prstGeom prst="rect">
            <a:avLst/>
          </a:prstGeom>
          <a:noFill/>
        </p:spPr>
        <p:txBody>
          <a:bodyPr wrap="square" rtlCol="0">
            <a:spAutoFit/>
          </a:bodyPr>
          <a:lstStyle/>
          <a:p>
            <a:pPr algn="ctr"/>
            <a:r>
              <a:rPr lang="en-US" sz="3600" dirty="0" smtClean="0">
                <a:solidFill>
                  <a:srgbClr val="00B0F0"/>
                </a:solidFill>
              </a:rPr>
              <a:t>So, what is good about the current tool?</a:t>
            </a:r>
            <a:endParaRPr lang="en-US" sz="3600" dirty="0">
              <a:solidFill>
                <a:srgbClr val="00B0F0"/>
              </a:solidFill>
            </a:endParaRPr>
          </a:p>
        </p:txBody>
      </p:sp>
      <p:sp>
        <p:nvSpPr>
          <p:cNvPr id="6" name="TextBox 5"/>
          <p:cNvSpPr txBox="1"/>
          <p:nvPr/>
        </p:nvSpPr>
        <p:spPr>
          <a:xfrm>
            <a:off x="1260389" y="2648954"/>
            <a:ext cx="10713308" cy="3416320"/>
          </a:xfrm>
          <a:prstGeom prst="rect">
            <a:avLst/>
          </a:prstGeom>
          <a:noFill/>
        </p:spPr>
        <p:txBody>
          <a:bodyPr wrap="square" rtlCol="0">
            <a:spAutoFit/>
          </a:bodyPr>
          <a:lstStyle/>
          <a:p>
            <a:pPr marL="342900" indent="-342900">
              <a:lnSpc>
                <a:spcPct val="150000"/>
              </a:lnSpc>
              <a:buFont typeface="+mj-lt"/>
              <a:buAutoNum type="arabicPeriod"/>
            </a:pPr>
            <a:r>
              <a:rPr lang="en-US" sz="2400" dirty="0" smtClean="0">
                <a:solidFill>
                  <a:srgbClr val="92D050"/>
                </a:solidFill>
              </a:rPr>
              <a:t>Uses an export of the current GIS sewer assets – loosely integrated</a:t>
            </a:r>
          </a:p>
          <a:p>
            <a:pPr marL="342900" indent="-342900">
              <a:lnSpc>
                <a:spcPct val="150000"/>
              </a:lnSpc>
              <a:buFont typeface="+mj-lt"/>
              <a:buAutoNum type="arabicPeriod"/>
            </a:pPr>
            <a:r>
              <a:rPr lang="en-US" sz="2400" dirty="0" smtClean="0">
                <a:solidFill>
                  <a:srgbClr val="92D050"/>
                </a:solidFill>
              </a:rPr>
              <a:t>To make accounting for the gravity storage volumes practical, an automated tool is required – spreadsheet/hand calculations are infeasible for larger systems</a:t>
            </a:r>
          </a:p>
          <a:p>
            <a:pPr marL="342900" indent="-342900">
              <a:lnSpc>
                <a:spcPct val="150000"/>
              </a:lnSpc>
              <a:buFont typeface="+mj-lt"/>
              <a:buAutoNum type="arabicPeriod"/>
            </a:pPr>
            <a:r>
              <a:rPr lang="en-US" sz="2400" dirty="0" smtClean="0">
                <a:solidFill>
                  <a:srgbClr val="92D050"/>
                </a:solidFill>
              </a:rPr>
              <a:t>Result generation is fast and various datasets saved during the generation process can be easily used for QA/QC</a:t>
            </a:r>
          </a:p>
          <a:p>
            <a:pPr marL="342900" indent="-342900">
              <a:lnSpc>
                <a:spcPct val="150000"/>
              </a:lnSpc>
              <a:buFont typeface="+mj-lt"/>
              <a:buAutoNum type="arabicPeriod"/>
            </a:pPr>
            <a:r>
              <a:rPr lang="en-US" sz="2400" dirty="0" smtClean="0">
                <a:solidFill>
                  <a:srgbClr val="92D050"/>
                </a:solidFill>
              </a:rPr>
              <a:t>Providing a ubiquitous platform allows for multiple users to have access to the tool</a:t>
            </a:r>
            <a:endParaRPr lang="en-US" sz="2400" dirty="0">
              <a:solidFill>
                <a:srgbClr val="92D05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52" y="1542608"/>
            <a:ext cx="1778433" cy="1778433"/>
          </a:xfrm>
          <a:prstGeom prst="rect">
            <a:avLst/>
          </a:prstGeom>
        </p:spPr>
      </p:pic>
    </p:spTree>
    <p:extLst>
      <p:ext uri="{BB962C8B-B14F-4D97-AF65-F5344CB8AC3E}">
        <p14:creationId xmlns:p14="http://schemas.microsoft.com/office/powerpoint/2010/main" val="1142524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B988CAD-222E-4905-AE99-D79F3A9C41E7}">
  <ds:schemaRefs>
    <ds:schemaRef ds:uri="ESRI.ArcGIS.Mapping.OfficeIntegration.PowerPointInfo"/>
  </ds:schemaRefs>
</ds:datastoreItem>
</file>

<file path=customXml/itemProps10.xml><?xml version="1.0" encoding="utf-8"?>
<ds:datastoreItem xmlns:ds="http://schemas.openxmlformats.org/officeDocument/2006/customXml" ds:itemID="{9C956C7E-BB59-43B2-B57A-D6F981AC9A43}">
  <ds:schemaRefs>
    <ds:schemaRef ds:uri="ESRI.ArcGIS.Mapping.OfficeIntegration.PowerPointInfo"/>
  </ds:schemaRefs>
</ds:datastoreItem>
</file>

<file path=customXml/itemProps11.xml><?xml version="1.0" encoding="utf-8"?>
<ds:datastoreItem xmlns:ds="http://schemas.openxmlformats.org/officeDocument/2006/customXml" ds:itemID="{8591F212-CCD8-4098-91CF-752A3026C74F}">
  <ds:schemaRefs>
    <ds:schemaRef ds:uri="ESRI.ArcGIS.Mapping.OfficeIntegration.PowerPointInfo"/>
  </ds:schemaRefs>
</ds:datastoreItem>
</file>

<file path=customXml/itemProps12.xml><?xml version="1.0" encoding="utf-8"?>
<ds:datastoreItem xmlns:ds="http://schemas.openxmlformats.org/officeDocument/2006/customXml" ds:itemID="{B2C474F2-A21F-479C-A6E5-1B218EFA74D6}">
  <ds:schemaRefs>
    <ds:schemaRef ds:uri="ESRI.ArcGIS.Mapping.OfficeIntegration.PowerPointInfo"/>
  </ds:schemaRefs>
</ds:datastoreItem>
</file>

<file path=customXml/itemProps13.xml><?xml version="1.0" encoding="utf-8"?>
<ds:datastoreItem xmlns:ds="http://schemas.openxmlformats.org/officeDocument/2006/customXml" ds:itemID="{608AF047-29D7-4A90-A7F0-4753393CC011}">
  <ds:schemaRefs>
    <ds:schemaRef ds:uri="ESRI.ArcGIS.Mapping.OfficeIntegration.PowerPointInfo"/>
  </ds:schemaRefs>
</ds:datastoreItem>
</file>

<file path=customXml/itemProps14.xml><?xml version="1.0" encoding="utf-8"?>
<ds:datastoreItem xmlns:ds="http://schemas.openxmlformats.org/officeDocument/2006/customXml" ds:itemID="{8C7774EB-B5F5-4DCF-931C-90BC39DC3696}">
  <ds:schemaRefs>
    <ds:schemaRef ds:uri="ESRI.ArcGIS.Mapping.OfficeIntegration.PowerPointInfo"/>
  </ds:schemaRefs>
</ds:datastoreItem>
</file>

<file path=customXml/itemProps15.xml><?xml version="1.0" encoding="utf-8"?>
<ds:datastoreItem xmlns:ds="http://schemas.openxmlformats.org/officeDocument/2006/customXml" ds:itemID="{069844E8-45DB-473C-A741-7D322399AD02}">
  <ds:schemaRefs>
    <ds:schemaRef ds:uri="ESRI.ArcGIS.Mapping.OfficeIntegration.PowerPointInfo"/>
  </ds:schemaRefs>
</ds:datastoreItem>
</file>

<file path=customXml/itemProps16.xml><?xml version="1.0" encoding="utf-8"?>
<ds:datastoreItem xmlns:ds="http://schemas.openxmlformats.org/officeDocument/2006/customXml" ds:itemID="{1F3B848A-6429-40B7-A49C-A79CAFB871CE}">
  <ds:schemaRefs>
    <ds:schemaRef ds:uri="ESRI.ArcGIS.Mapping.OfficeIntegration.PowerPointInfo"/>
  </ds:schemaRefs>
</ds:datastoreItem>
</file>

<file path=customXml/itemProps17.xml><?xml version="1.0" encoding="utf-8"?>
<ds:datastoreItem xmlns:ds="http://schemas.openxmlformats.org/officeDocument/2006/customXml" ds:itemID="{271B60ED-198B-47A4-9079-D6C7907BA7DA}">
  <ds:schemaRefs>
    <ds:schemaRef ds:uri="ESRI.ArcGIS.Mapping.OfficeIntegration.PowerPointInfo"/>
  </ds:schemaRefs>
</ds:datastoreItem>
</file>

<file path=customXml/itemProps18.xml><?xml version="1.0" encoding="utf-8"?>
<ds:datastoreItem xmlns:ds="http://schemas.openxmlformats.org/officeDocument/2006/customXml" ds:itemID="{A5B27AC2-3D87-4FED-9725-5419289E9469}">
  <ds:schemaRefs>
    <ds:schemaRef ds:uri="ESRI.ArcGIS.Mapping.OfficeIntegration.PowerPointInfo"/>
  </ds:schemaRefs>
</ds:datastoreItem>
</file>

<file path=customXml/itemProps19.xml><?xml version="1.0" encoding="utf-8"?>
<ds:datastoreItem xmlns:ds="http://schemas.openxmlformats.org/officeDocument/2006/customXml" ds:itemID="{AC541731-9019-400B-AC40-9D781AFA523D}">
  <ds:schemaRefs>
    <ds:schemaRef ds:uri="ESRI.ArcGIS.Mapping.OfficeIntegration.PowerPointInfo"/>
  </ds:schemaRefs>
</ds:datastoreItem>
</file>

<file path=customXml/itemProps2.xml><?xml version="1.0" encoding="utf-8"?>
<ds:datastoreItem xmlns:ds="http://schemas.openxmlformats.org/officeDocument/2006/customXml" ds:itemID="{AE6D63C9-211E-43A7-A668-7E7F83E819EF}">
  <ds:schemaRefs>
    <ds:schemaRef ds:uri="ESRI.ArcGIS.Mapping.OfficeIntegration.PowerPointInfo"/>
  </ds:schemaRefs>
</ds:datastoreItem>
</file>

<file path=customXml/itemProps20.xml><?xml version="1.0" encoding="utf-8"?>
<ds:datastoreItem xmlns:ds="http://schemas.openxmlformats.org/officeDocument/2006/customXml" ds:itemID="{97ACAC8A-BD48-4E95-A9C7-5309137E8E1E}">
  <ds:schemaRefs>
    <ds:schemaRef ds:uri="ESRI.ArcGIS.Mapping.OfficeIntegration.PowerPointInfo"/>
  </ds:schemaRefs>
</ds:datastoreItem>
</file>

<file path=customXml/itemProps21.xml><?xml version="1.0" encoding="utf-8"?>
<ds:datastoreItem xmlns:ds="http://schemas.openxmlformats.org/officeDocument/2006/customXml" ds:itemID="{70530EE3-3279-4D92-8DE8-D6DF298E2F35}">
  <ds:schemaRefs>
    <ds:schemaRef ds:uri="ESRI.ArcGIS.Mapping.OfficeIntegration.PowerPointInfo"/>
  </ds:schemaRefs>
</ds:datastoreItem>
</file>

<file path=customXml/itemProps22.xml><?xml version="1.0" encoding="utf-8"?>
<ds:datastoreItem xmlns:ds="http://schemas.openxmlformats.org/officeDocument/2006/customXml" ds:itemID="{9894B401-6FCB-4508-9204-BD985AD663F7}">
  <ds:schemaRefs>
    <ds:schemaRef ds:uri="ESRI.ArcGIS.Mapping.OfficeIntegration.PowerPointInfo"/>
  </ds:schemaRefs>
</ds:datastoreItem>
</file>

<file path=customXml/itemProps23.xml><?xml version="1.0" encoding="utf-8"?>
<ds:datastoreItem xmlns:ds="http://schemas.openxmlformats.org/officeDocument/2006/customXml" ds:itemID="{4B175876-663F-41E7-A8AE-C513C3A40B49}">
  <ds:schemaRefs>
    <ds:schemaRef ds:uri="ESRI.ArcGIS.Mapping.OfficeIntegration.PowerPointInfo"/>
  </ds:schemaRefs>
</ds:datastoreItem>
</file>

<file path=customXml/itemProps24.xml><?xml version="1.0" encoding="utf-8"?>
<ds:datastoreItem xmlns:ds="http://schemas.openxmlformats.org/officeDocument/2006/customXml" ds:itemID="{02F0476B-7329-4B5C-8852-BA931489F256}">
  <ds:schemaRefs>
    <ds:schemaRef ds:uri="ESRI.ArcGIS.Mapping.OfficeIntegration.PowerPointInfo"/>
  </ds:schemaRefs>
</ds:datastoreItem>
</file>

<file path=customXml/itemProps25.xml><?xml version="1.0" encoding="utf-8"?>
<ds:datastoreItem xmlns:ds="http://schemas.openxmlformats.org/officeDocument/2006/customXml" ds:itemID="{37464B6D-055C-4D8B-BD6C-686CCF45DD23}">
  <ds:schemaRefs>
    <ds:schemaRef ds:uri="ESRI.ArcGIS.Mapping.OfficeIntegration.PowerPointInfo"/>
  </ds:schemaRefs>
</ds:datastoreItem>
</file>

<file path=customXml/itemProps26.xml><?xml version="1.0" encoding="utf-8"?>
<ds:datastoreItem xmlns:ds="http://schemas.openxmlformats.org/officeDocument/2006/customXml" ds:itemID="{3B65AD00-391B-4732-9BAD-7D2C06EBC48D}">
  <ds:schemaRefs>
    <ds:schemaRef ds:uri="ESRI.ArcGIS.Mapping.OfficeIntegration.PowerPointInfo"/>
  </ds:schemaRefs>
</ds:datastoreItem>
</file>

<file path=customXml/itemProps27.xml><?xml version="1.0" encoding="utf-8"?>
<ds:datastoreItem xmlns:ds="http://schemas.openxmlformats.org/officeDocument/2006/customXml" ds:itemID="{0AF23BA2-2F0B-4AE8-8789-7E3E9DFC708A}">
  <ds:schemaRefs>
    <ds:schemaRef ds:uri="ESRI.ArcGIS.Mapping.OfficeIntegration.PowerPointInfo"/>
  </ds:schemaRefs>
</ds:datastoreItem>
</file>

<file path=customXml/itemProps28.xml><?xml version="1.0" encoding="utf-8"?>
<ds:datastoreItem xmlns:ds="http://schemas.openxmlformats.org/officeDocument/2006/customXml" ds:itemID="{927B4352-FEF1-4282-A140-9ADBD605BCA8}">
  <ds:schemaRefs>
    <ds:schemaRef ds:uri="ESRI.ArcGIS.Mapping.OfficeIntegration.PowerPointInfo"/>
  </ds:schemaRefs>
</ds:datastoreItem>
</file>

<file path=customXml/itemProps29.xml><?xml version="1.0" encoding="utf-8"?>
<ds:datastoreItem xmlns:ds="http://schemas.openxmlformats.org/officeDocument/2006/customXml" ds:itemID="{FA437D21-405F-4CC9-B80B-2F647D6ECF52}">
  <ds:schemaRefs>
    <ds:schemaRef ds:uri="ESRI.ArcGIS.Mapping.OfficeIntegration.PowerPointInfo"/>
  </ds:schemaRefs>
</ds:datastoreItem>
</file>

<file path=customXml/itemProps3.xml><?xml version="1.0" encoding="utf-8"?>
<ds:datastoreItem xmlns:ds="http://schemas.openxmlformats.org/officeDocument/2006/customXml" ds:itemID="{0916140F-FF2B-4159-A873-C40B20E32A9E}">
  <ds:schemaRefs>
    <ds:schemaRef ds:uri="ESRI.ArcGIS.Mapping.OfficeIntegration.PowerPointInfo"/>
  </ds:schemaRefs>
</ds:datastoreItem>
</file>

<file path=customXml/itemProps30.xml><?xml version="1.0" encoding="utf-8"?>
<ds:datastoreItem xmlns:ds="http://schemas.openxmlformats.org/officeDocument/2006/customXml" ds:itemID="{6E021B05-DFCF-4952-AEFC-E652B669A33D}">
  <ds:schemaRefs>
    <ds:schemaRef ds:uri="ESRI.ArcGIS.Mapping.OfficeIntegration.PowerPointInfo"/>
  </ds:schemaRefs>
</ds:datastoreItem>
</file>

<file path=customXml/itemProps31.xml><?xml version="1.0" encoding="utf-8"?>
<ds:datastoreItem xmlns:ds="http://schemas.openxmlformats.org/officeDocument/2006/customXml" ds:itemID="{D2E3A808-044E-4556-B0B7-59A98E80F969}">
  <ds:schemaRefs>
    <ds:schemaRef ds:uri="ESRI.ArcGIS.Mapping.OfficeIntegration.PowerPointInfo"/>
  </ds:schemaRefs>
</ds:datastoreItem>
</file>

<file path=customXml/itemProps32.xml><?xml version="1.0" encoding="utf-8"?>
<ds:datastoreItem xmlns:ds="http://schemas.openxmlformats.org/officeDocument/2006/customXml" ds:itemID="{7AED137E-D0C0-49B9-88C2-B0E08958DEE6}">
  <ds:schemaRefs>
    <ds:schemaRef ds:uri="ESRI.ArcGIS.Mapping.OfficeIntegration.PowerPointInfo"/>
  </ds:schemaRefs>
</ds:datastoreItem>
</file>

<file path=customXml/itemProps33.xml><?xml version="1.0" encoding="utf-8"?>
<ds:datastoreItem xmlns:ds="http://schemas.openxmlformats.org/officeDocument/2006/customXml" ds:itemID="{CCBAD0FB-70A2-49A7-B5B8-7A00E3C34F22}">
  <ds:schemaRefs>
    <ds:schemaRef ds:uri="ESRI.ArcGIS.Mapping.OfficeIntegration.PowerPointInfo"/>
  </ds:schemaRefs>
</ds:datastoreItem>
</file>

<file path=customXml/itemProps34.xml><?xml version="1.0" encoding="utf-8"?>
<ds:datastoreItem xmlns:ds="http://schemas.openxmlformats.org/officeDocument/2006/customXml" ds:itemID="{739CEB29-9F29-454F-889E-8275DAAA157E}">
  <ds:schemaRefs>
    <ds:schemaRef ds:uri="ESRI.ArcGIS.Mapping.OfficeIntegration.PowerPointInfo"/>
  </ds:schemaRefs>
</ds:datastoreItem>
</file>

<file path=customXml/itemProps35.xml><?xml version="1.0" encoding="utf-8"?>
<ds:datastoreItem xmlns:ds="http://schemas.openxmlformats.org/officeDocument/2006/customXml" ds:itemID="{4B931BC2-AB4D-476B-A0D2-ECEEEAFAF1C8}">
  <ds:schemaRefs>
    <ds:schemaRef ds:uri="ESRI.ArcGIS.Mapping.OfficeIntegration.PowerPointInfo"/>
  </ds:schemaRefs>
</ds:datastoreItem>
</file>

<file path=customXml/itemProps36.xml><?xml version="1.0" encoding="utf-8"?>
<ds:datastoreItem xmlns:ds="http://schemas.openxmlformats.org/officeDocument/2006/customXml" ds:itemID="{D05608CA-DD41-46E5-8E6E-C24AB44AA5E1}">
  <ds:schemaRefs>
    <ds:schemaRef ds:uri="ESRI.ArcGIS.Mapping.OfficeIntegration.PowerPointInfo"/>
  </ds:schemaRefs>
</ds:datastoreItem>
</file>

<file path=customXml/itemProps37.xml><?xml version="1.0" encoding="utf-8"?>
<ds:datastoreItem xmlns:ds="http://schemas.openxmlformats.org/officeDocument/2006/customXml" ds:itemID="{04F46815-0002-4187-9C1A-D87E9A4137DB}">
  <ds:schemaRefs>
    <ds:schemaRef ds:uri="ESRI.ArcGIS.Mapping.OfficeIntegration.PowerPointInfo"/>
  </ds:schemaRefs>
</ds:datastoreItem>
</file>

<file path=customXml/itemProps38.xml><?xml version="1.0" encoding="utf-8"?>
<ds:datastoreItem xmlns:ds="http://schemas.openxmlformats.org/officeDocument/2006/customXml" ds:itemID="{C15F1291-6A3C-40D5-BB81-61B0E0D42B21}">
  <ds:schemaRefs>
    <ds:schemaRef ds:uri="ESRI.ArcGIS.Mapping.OfficeIntegration.PowerPointInfo"/>
  </ds:schemaRefs>
</ds:datastoreItem>
</file>

<file path=customXml/itemProps39.xml><?xml version="1.0" encoding="utf-8"?>
<ds:datastoreItem xmlns:ds="http://schemas.openxmlformats.org/officeDocument/2006/customXml" ds:itemID="{EA3C9C35-5BEA-4C19-B07D-FA77F2BCC5EF}">
  <ds:schemaRefs>
    <ds:schemaRef ds:uri="ESRI.ArcGIS.Mapping.OfficeIntegration.PowerPointInfo"/>
  </ds:schemaRefs>
</ds:datastoreItem>
</file>

<file path=customXml/itemProps4.xml><?xml version="1.0" encoding="utf-8"?>
<ds:datastoreItem xmlns:ds="http://schemas.openxmlformats.org/officeDocument/2006/customXml" ds:itemID="{2C4F9DC7-4499-4FE1-AFF4-04549A41016D}">
  <ds:schemaRefs>
    <ds:schemaRef ds:uri="ESRI.ArcGIS.Mapping.OfficeIntegration.PowerPointInfo"/>
  </ds:schemaRefs>
</ds:datastoreItem>
</file>

<file path=customXml/itemProps40.xml><?xml version="1.0" encoding="utf-8"?>
<ds:datastoreItem xmlns:ds="http://schemas.openxmlformats.org/officeDocument/2006/customXml" ds:itemID="{0E34AF33-0574-40BC-88E2-D5C65ECC4128}">
  <ds:schemaRefs>
    <ds:schemaRef ds:uri="ESRI.ArcGIS.Mapping.OfficeIntegration.PowerPointInfo"/>
  </ds:schemaRefs>
</ds:datastoreItem>
</file>

<file path=customXml/itemProps41.xml><?xml version="1.0" encoding="utf-8"?>
<ds:datastoreItem xmlns:ds="http://schemas.openxmlformats.org/officeDocument/2006/customXml" ds:itemID="{FAC78CBC-7598-4805-9504-B9E22573BEC5}">
  <ds:schemaRefs>
    <ds:schemaRef ds:uri="ESRI.ArcGIS.Mapping.OfficeIntegration.PowerPointInfo"/>
  </ds:schemaRefs>
</ds:datastoreItem>
</file>

<file path=customXml/itemProps42.xml><?xml version="1.0" encoding="utf-8"?>
<ds:datastoreItem xmlns:ds="http://schemas.openxmlformats.org/officeDocument/2006/customXml" ds:itemID="{8228A22A-2014-4948-A880-0DB478DAF72B}">
  <ds:schemaRefs>
    <ds:schemaRef ds:uri="ESRI.ArcGIS.Mapping.OfficeIntegration.PowerPointInfo"/>
  </ds:schemaRefs>
</ds:datastoreItem>
</file>

<file path=customXml/itemProps43.xml><?xml version="1.0" encoding="utf-8"?>
<ds:datastoreItem xmlns:ds="http://schemas.openxmlformats.org/officeDocument/2006/customXml" ds:itemID="{C12B525C-A964-422F-B14C-406B007744FD}">
  <ds:schemaRefs>
    <ds:schemaRef ds:uri="ESRI.ArcGIS.Mapping.OfficeIntegration.PowerPointInfo"/>
  </ds:schemaRefs>
</ds:datastoreItem>
</file>

<file path=customXml/itemProps44.xml><?xml version="1.0" encoding="utf-8"?>
<ds:datastoreItem xmlns:ds="http://schemas.openxmlformats.org/officeDocument/2006/customXml" ds:itemID="{2F9FBF4D-4546-43A1-8ECC-FF088232AFD5}">
  <ds:schemaRefs>
    <ds:schemaRef ds:uri="ESRI.ArcGIS.Mapping.OfficeIntegration.PowerPointInfo"/>
  </ds:schemaRefs>
</ds:datastoreItem>
</file>

<file path=customXml/itemProps45.xml><?xml version="1.0" encoding="utf-8"?>
<ds:datastoreItem xmlns:ds="http://schemas.openxmlformats.org/officeDocument/2006/customXml" ds:itemID="{3366C176-EDD6-4E54-8540-5DDFEDAAA22A}">
  <ds:schemaRefs>
    <ds:schemaRef ds:uri="ESRI.ArcGIS.Mapping.OfficeIntegration.PowerPointInfo"/>
  </ds:schemaRefs>
</ds:datastoreItem>
</file>

<file path=customXml/itemProps46.xml><?xml version="1.0" encoding="utf-8"?>
<ds:datastoreItem xmlns:ds="http://schemas.openxmlformats.org/officeDocument/2006/customXml" ds:itemID="{5512068D-5895-4496-8875-495465031013}">
  <ds:schemaRefs>
    <ds:schemaRef ds:uri="ESRI.ArcGIS.Mapping.OfficeIntegration.PowerPointInfo"/>
  </ds:schemaRefs>
</ds:datastoreItem>
</file>

<file path=customXml/itemProps47.xml><?xml version="1.0" encoding="utf-8"?>
<ds:datastoreItem xmlns:ds="http://schemas.openxmlformats.org/officeDocument/2006/customXml" ds:itemID="{C4B7F4C1-6BB3-4E4D-A496-AA4607F464AA}">
  <ds:schemaRefs>
    <ds:schemaRef ds:uri="ESRI.ArcGIS.Mapping.OfficeIntegration.PowerPointInfo"/>
  </ds:schemaRefs>
</ds:datastoreItem>
</file>

<file path=customXml/itemProps48.xml><?xml version="1.0" encoding="utf-8"?>
<ds:datastoreItem xmlns:ds="http://schemas.openxmlformats.org/officeDocument/2006/customXml" ds:itemID="{2A3837E8-9752-4C72-9E74-42F9E833BFF1}">
  <ds:schemaRefs>
    <ds:schemaRef ds:uri="ESRI.ArcGIS.Mapping.OfficeIntegration.PowerPointInfo"/>
  </ds:schemaRefs>
</ds:datastoreItem>
</file>

<file path=customXml/itemProps49.xml><?xml version="1.0" encoding="utf-8"?>
<ds:datastoreItem xmlns:ds="http://schemas.openxmlformats.org/officeDocument/2006/customXml" ds:itemID="{62D279A6-75F2-4965-88F8-083577025C0E}">
  <ds:schemaRefs>
    <ds:schemaRef ds:uri="ESRI.ArcGIS.Mapping.OfficeIntegration.PowerPointInfo"/>
  </ds:schemaRefs>
</ds:datastoreItem>
</file>

<file path=customXml/itemProps5.xml><?xml version="1.0" encoding="utf-8"?>
<ds:datastoreItem xmlns:ds="http://schemas.openxmlformats.org/officeDocument/2006/customXml" ds:itemID="{F36C0E8F-0938-4AE3-9E8F-AB4AAA712C1D}">
  <ds:schemaRefs>
    <ds:schemaRef ds:uri="ESRI.ArcGIS.Mapping.OfficeIntegration.PowerPointInfo"/>
  </ds:schemaRefs>
</ds:datastoreItem>
</file>

<file path=customXml/itemProps50.xml><?xml version="1.0" encoding="utf-8"?>
<ds:datastoreItem xmlns:ds="http://schemas.openxmlformats.org/officeDocument/2006/customXml" ds:itemID="{4A0F3ACE-50D7-45C7-B013-28A7F9E8161B}">
  <ds:schemaRefs>
    <ds:schemaRef ds:uri="ESRI.ArcGIS.Mapping.OfficeIntegration.PowerPointInfo"/>
  </ds:schemaRefs>
</ds:datastoreItem>
</file>

<file path=customXml/itemProps51.xml><?xml version="1.0" encoding="utf-8"?>
<ds:datastoreItem xmlns:ds="http://schemas.openxmlformats.org/officeDocument/2006/customXml" ds:itemID="{1AD7C409-7968-4AB6-B8EE-6BDCED707D72}">
  <ds:schemaRefs>
    <ds:schemaRef ds:uri="ESRI.ArcGIS.Mapping.OfficeIntegration.PowerPointInfo"/>
  </ds:schemaRefs>
</ds:datastoreItem>
</file>

<file path=customXml/itemProps52.xml><?xml version="1.0" encoding="utf-8"?>
<ds:datastoreItem xmlns:ds="http://schemas.openxmlformats.org/officeDocument/2006/customXml" ds:itemID="{25EFE92B-0864-4143-A207-67ED3B289154}">
  <ds:schemaRefs>
    <ds:schemaRef ds:uri="ESRI.ArcGIS.Mapping.OfficeIntegration.PowerPointInfo"/>
  </ds:schemaRefs>
</ds:datastoreItem>
</file>

<file path=customXml/itemProps53.xml><?xml version="1.0" encoding="utf-8"?>
<ds:datastoreItem xmlns:ds="http://schemas.openxmlformats.org/officeDocument/2006/customXml" ds:itemID="{02480320-D640-4D37-AE80-2750D0DD1D80}">
  <ds:schemaRefs>
    <ds:schemaRef ds:uri="ESRI.ArcGIS.Mapping.OfficeIntegration.PowerPointInfo"/>
  </ds:schemaRefs>
</ds:datastoreItem>
</file>

<file path=customXml/itemProps54.xml><?xml version="1.0" encoding="utf-8"?>
<ds:datastoreItem xmlns:ds="http://schemas.openxmlformats.org/officeDocument/2006/customXml" ds:itemID="{5E56F966-2697-40D3-9617-B252D3BC5A72}">
  <ds:schemaRefs>
    <ds:schemaRef ds:uri="ESRI.ArcGIS.Mapping.OfficeIntegration.PowerPointInfo"/>
  </ds:schemaRefs>
</ds:datastoreItem>
</file>

<file path=customXml/itemProps55.xml><?xml version="1.0" encoding="utf-8"?>
<ds:datastoreItem xmlns:ds="http://schemas.openxmlformats.org/officeDocument/2006/customXml" ds:itemID="{06F0E82E-E3B9-43F8-8B02-A37E6F96E54F}">
  <ds:schemaRefs>
    <ds:schemaRef ds:uri="ESRI.ArcGIS.Mapping.OfficeIntegration.PowerPointInfo"/>
  </ds:schemaRefs>
</ds:datastoreItem>
</file>

<file path=customXml/itemProps56.xml><?xml version="1.0" encoding="utf-8"?>
<ds:datastoreItem xmlns:ds="http://schemas.openxmlformats.org/officeDocument/2006/customXml" ds:itemID="{AE34B402-5272-4B85-91B6-0F8940055F89}">
  <ds:schemaRefs>
    <ds:schemaRef ds:uri="ESRI.ArcGIS.Mapping.OfficeIntegration.PowerPointInfo"/>
  </ds:schemaRefs>
</ds:datastoreItem>
</file>

<file path=customXml/itemProps57.xml><?xml version="1.0" encoding="utf-8"?>
<ds:datastoreItem xmlns:ds="http://schemas.openxmlformats.org/officeDocument/2006/customXml" ds:itemID="{E0F78801-FF88-420E-86EC-3C772E6FCD71}">
  <ds:schemaRefs>
    <ds:schemaRef ds:uri="ESRI.ArcGIS.Mapping.OfficeIntegration.PowerPointInfo"/>
  </ds:schemaRefs>
</ds:datastoreItem>
</file>

<file path=customXml/itemProps58.xml><?xml version="1.0" encoding="utf-8"?>
<ds:datastoreItem xmlns:ds="http://schemas.openxmlformats.org/officeDocument/2006/customXml" ds:itemID="{C94E8CB7-4D24-453A-8867-156170CE444A}">
  <ds:schemaRefs>
    <ds:schemaRef ds:uri="ESRI.ArcGIS.Mapping.OfficeIntegration.PowerPointInfo"/>
  </ds:schemaRefs>
</ds:datastoreItem>
</file>

<file path=customXml/itemProps59.xml><?xml version="1.0" encoding="utf-8"?>
<ds:datastoreItem xmlns:ds="http://schemas.openxmlformats.org/officeDocument/2006/customXml" ds:itemID="{F8099D9F-C9BB-40D2-8E8B-4007858842D4}">
  <ds:schemaRefs>
    <ds:schemaRef ds:uri="ESRI.ArcGIS.Mapping.OfficeIntegration.PowerPointInfo"/>
  </ds:schemaRefs>
</ds:datastoreItem>
</file>

<file path=customXml/itemProps6.xml><?xml version="1.0" encoding="utf-8"?>
<ds:datastoreItem xmlns:ds="http://schemas.openxmlformats.org/officeDocument/2006/customXml" ds:itemID="{86280136-E5F7-4643-B19C-9C719E76B34A}">
  <ds:schemaRefs>
    <ds:schemaRef ds:uri="ESRI.ArcGIS.Mapping.OfficeIntegration.PowerPointInfo"/>
  </ds:schemaRefs>
</ds:datastoreItem>
</file>

<file path=customXml/itemProps60.xml><?xml version="1.0" encoding="utf-8"?>
<ds:datastoreItem xmlns:ds="http://schemas.openxmlformats.org/officeDocument/2006/customXml" ds:itemID="{0F2FD246-86F2-4284-8AF1-7B4D36C1CD30}">
  <ds:schemaRefs>
    <ds:schemaRef ds:uri="ESRI.ArcGIS.Mapping.OfficeIntegration.PowerPointInfo"/>
  </ds:schemaRefs>
</ds:datastoreItem>
</file>

<file path=customXml/itemProps61.xml><?xml version="1.0" encoding="utf-8"?>
<ds:datastoreItem xmlns:ds="http://schemas.openxmlformats.org/officeDocument/2006/customXml" ds:itemID="{0AB08184-E681-458E-81CA-912F80DF612F}">
  <ds:schemaRefs>
    <ds:schemaRef ds:uri="ESRI.ArcGIS.Mapping.OfficeIntegration.PowerPointInfo"/>
  </ds:schemaRefs>
</ds:datastoreItem>
</file>

<file path=customXml/itemProps62.xml><?xml version="1.0" encoding="utf-8"?>
<ds:datastoreItem xmlns:ds="http://schemas.openxmlformats.org/officeDocument/2006/customXml" ds:itemID="{67996E33-B197-4CAC-8EA7-1C5DFFA07BBC}">
  <ds:schemaRefs>
    <ds:schemaRef ds:uri="ESRI.ArcGIS.Mapping.OfficeIntegration.PowerPointInfo"/>
  </ds:schemaRefs>
</ds:datastoreItem>
</file>

<file path=customXml/itemProps63.xml><?xml version="1.0" encoding="utf-8"?>
<ds:datastoreItem xmlns:ds="http://schemas.openxmlformats.org/officeDocument/2006/customXml" ds:itemID="{0D056F72-348D-4489-B129-BA5396B0D948}">
  <ds:schemaRefs>
    <ds:schemaRef ds:uri="ESRI.ArcGIS.Mapping.OfficeIntegration.PowerPointInfo"/>
  </ds:schemaRefs>
</ds:datastoreItem>
</file>

<file path=customXml/itemProps64.xml><?xml version="1.0" encoding="utf-8"?>
<ds:datastoreItem xmlns:ds="http://schemas.openxmlformats.org/officeDocument/2006/customXml" ds:itemID="{6D35BFA3-2BD5-40BE-8D2C-87A9904B0B77}">
  <ds:schemaRefs>
    <ds:schemaRef ds:uri="ESRI.ArcGIS.Mapping.OfficeIntegration.PowerPointInfo"/>
  </ds:schemaRefs>
</ds:datastoreItem>
</file>

<file path=customXml/itemProps65.xml><?xml version="1.0" encoding="utf-8"?>
<ds:datastoreItem xmlns:ds="http://schemas.openxmlformats.org/officeDocument/2006/customXml" ds:itemID="{04F254C6-84BB-451F-8D2C-45CA72D26D47}">
  <ds:schemaRefs>
    <ds:schemaRef ds:uri="ESRI.ArcGIS.Mapping.OfficeIntegration.PowerPointInfo"/>
  </ds:schemaRefs>
</ds:datastoreItem>
</file>

<file path=customXml/itemProps66.xml><?xml version="1.0" encoding="utf-8"?>
<ds:datastoreItem xmlns:ds="http://schemas.openxmlformats.org/officeDocument/2006/customXml" ds:itemID="{20D86CF8-DEDD-4D98-A497-9C4D6CD45A0F}">
  <ds:schemaRefs>
    <ds:schemaRef ds:uri="ESRI.ArcGIS.Mapping.OfficeIntegration.PowerPointInfo"/>
  </ds:schemaRefs>
</ds:datastoreItem>
</file>

<file path=customXml/itemProps67.xml><?xml version="1.0" encoding="utf-8"?>
<ds:datastoreItem xmlns:ds="http://schemas.openxmlformats.org/officeDocument/2006/customXml" ds:itemID="{47D025B1-A379-4FFC-ACBB-741AAA1E3D82}">
  <ds:schemaRefs>
    <ds:schemaRef ds:uri="ESRI.ArcGIS.Mapping.OfficeIntegration.PowerPointInfo"/>
  </ds:schemaRefs>
</ds:datastoreItem>
</file>

<file path=customXml/itemProps68.xml><?xml version="1.0" encoding="utf-8"?>
<ds:datastoreItem xmlns:ds="http://schemas.openxmlformats.org/officeDocument/2006/customXml" ds:itemID="{357731A3-1429-4AA3-8D6E-664EB1647021}">
  <ds:schemaRefs>
    <ds:schemaRef ds:uri="ESRI.ArcGIS.Mapping.OfficeIntegration.PowerPointInfo"/>
  </ds:schemaRefs>
</ds:datastoreItem>
</file>

<file path=customXml/itemProps69.xml><?xml version="1.0" encoding="utf-8"?>
<ds:datastoreItem xmlns:ds="http://schemas.openxmlformats.org/officeDocument/2006/customXml" ds:itemID="{7D26CB00-0C90-4841-B53F-7B6733DA3A5D}">
  <ds:schemaRefs>
    <ds:schemaRef ds:uri="ESRI.ArcGIS.Mapping.OfficeIntegration.PowerPointInfo"/>
  </ds:schemaRefs>
</ds:datastoreItem>
</file>

<file path=customXml/itemProps7.xml><?xml version="1.0" encoding="utf-8"?>
<ds:datastoreItem xmlns:ds="http://schemas.openxmlformats.org/officeDocument/2006/customXml" ds:itemID="{13F34116-3334-4C9B-9FED-65B64B2FC9B1}">
  <ds:schemaRefs>
    <ds:schemaRef ds:uri="ESRI.ArcGIS.Mapping.OfficeIntegration.PowerPointInfo"/>
  </ds:schemaRefs>
</ds:datastoreItem>
</file>

<file path=customXml/itemProps70.xml><?xml version="1.0" encoding="utf-8"?>
<ds:datastoreItem xmlns:ds="http://schemas.openxmlformats.org/officeDocument/2006/customXml" ds:itemID="{AB4668BC-66E8-4E3C-A5F9-65E897BA0A48}">
  <ds:schemaRefs>
    <ds:schemaRef ds:uri="ESRI.ArcGIS.Mapping.OfficeIntegration.PowerPointInfo"/>
  </ds:schemaRefs>
</ds:datastoreItem>
</file>

<file path=customXml/itemProps71.xml><?xml version="1.0" encoding="utf-8"?>
<ds:datastoreItem xmlns:ds="http://schemas.openxmlformats.org/officeDocument/2006/customXml" ds:itemID="{0A68C12E-8017-4549-AA5D-CD6707620E18}">
  <ds:schemaRefs>
    <ds:schemaRef ds:uri="ESRI.ArcGIS.Mapping.OfficeIntegration.PowerPointInfo"/>
  </ds:schemaRefs>
</ds:datastoreItem>
</file>

<file path=customXml/itemProps72.xml><?xml version="1.0" encoding="utf-8"?>
<ds:datastoreItem xmlns:ds="http://schemas.openxmlformats.org/officeDocument/2006/customXml" ds:itemID="{5009EB2D-7181-4537-8FB8-873BA3FACC29}">
  <ds:schemaRefs>
    <ds:schemaRef ds:uri="ESRI.ArcGIS.Mapping.OfficeIntegration.PowerPointInfo"/>
  </ds:schemaRefs>
</ds:datastoreItem>
</file>

<file path=customXml/itemProps73.xml><?xml version="1.0" encoding="utf-8"?>
<ds:datastoreItem xmlns:ds="http://schemas.openxmlformats.org/officeDocument/2006/customXml" ds:itemID="{CD57C241-44A9-4892-A464-C40508607172}">
  <ds:schemaRefs>
    <ds:schemaRef ds:uri="ESRI.ArcGIS.Mapping.OfficeIntegration.PowerPointInfo"/>
  </ds:schemaRefs>
</ds:datastoreItem>
</file>

<file path=customXml/itemProps74.xml><?xml version="1.0" encoding="utf-8"?>
<ds:datastoreItem xmlns:ds="http://schemas.openxmlformats.org/officeDocument/2006/customXml" ds:itemID="{BD9C366A-4506-4581-A0B6-C678229643F2}">
  <ds:schemaRefs>
    <ds:schemaRef ds:uri="ESRI.ArcGIS.Mapping.OfficeIntegration.PowerPointInfo"/>
  </ds:schemaRefs>
</ds:datastoreItem>
</file>

<file path=customXml/itemProps75.xml><?xml version="1.0" encoding="utf-8"?>
<ds:datastoreItem xmlns:ds="http://schemas.openxmlformats.org/officeDocument/2006/customXml" ds:itemID="{835BE101-2260-4E0C-915C-3F381BB04AB8}">
  <ds:schemaRefs>
    <ds:schemaRef ds:uri="ESRI.ArcGIS.Mapping.OfficeIntegration.PowerPointInfo"/>
  </ds:schemaRefs>
</ds:datastoreItem>
</file>

<file path=customXml/itemProps76.xml><?xml version="1.0" encoding="utf-8"?>
<ds:datastoreItem xmlns:ds="http://schemas.openxmlformats.org/officeDocument/2006/customXml" ds:itemID="{0A36010C-10BA-4AEB-88BB-9F1A37D23BFB}">
  <ds:schemaRefs>
    <ds:schemaRef ds:uri="ESRI.ArcGIS.Mapping.OfficeIntegration.PowerPointInfo"/>
  </ds:schemaRefs>
</ds:datastoreItem>
</file>

<file path=customXml/itemProps77.xml><?xml version="1.0" encoding="utf-8"?>
<ds:datastoreItem xmlns:ds="http://schemas.openxmlformats.org/officeDocument/2006/customXml" ds:itemID="{BA975C20-439F-42D5-8442-0B296E290DDA}">
  <ds:schemaRefs>
    <ds:schemaRef ds:uri="ESRI.ArcGIS.Mapping.OfficeIntegration.PowerPointInfo"/>
  </ds:schemaRefs>
</ds:datastoreItem>
</file>

<file path=customXml/itemProps78.xml><?xml version="1.0" encoding="utf-8"?>
<ds:datastoreItem xmlns:ds="http://schemas.openxmlformats.org/officeDocument/2006/customXml" ds:itemID="{17799627-F93C-4762-95FB-C6B8E27C92FC}">
  <ds:schemaRefs>
    <ds:schemaRef ds:uri="ESRI.ArcGIS.Mapping.OfficeIntegration.PowerPointInfo"/>
  </ds:schemaRefs>
</ds:datastoreItem>
</file>

<file path=customXml/itemProps79.xml><?xml version="1.0" encoding="utf-8"?>
<ds:datastoreItem xmlns:ds="http://schemas.openxmlformats.org/officeDocument/2006/customXml" ds:itemID="{8D7EAEE8-BEE2-44D6-8193-FCF82ED2A7F8}">
  <ds:schemaRefs>
    <ds:schemaRef ds:uri="ESRI.ArcGIS.Mapping.OfficeIntegration.PowerPointInfo"/>
  </ds:schemaRefs>
</ds:datastoreItem>
</file>

<file path=customXml/itemProps8.xml><?xml version="1.0" encoding="utf-8"?>
<ds:datastoreItem xmlns:ds="http://schemas.openxmlformats.org/officeDocument/2006/customXml" ds:itemID="{8B3CC643-0D0B-4CF9-9982-89546F507273}">
  <ds:schemaRefs>
    <ds:schemaRef ds:uri="ESRI.ArcGIS.Mapping.OfficeIntegration.PowerPointInfo"/>
  </ds:schemaRefs>
</ds:datastoreItem>
</file>

<file path=customXml/itemProps80.xml><?xml version="1.0" encoding="utf-8"?>
<ds:datastoreItem xmlns:ds="http://schemas.openxmlformats.org/officeDocument/2006/customXml" ds:itemID="{C5289B7D-6F1A-46C5-8961-4F53F37BEAAF}">
  <ds:schemaRefs>
    <ds:schemaRef ds:uri="ESRI.ArcGIS.Mapping.OfficeIntegration.PowerPointInfo"/>
  </ds:schemaRefs>
</ds:datastoreItem>
</file>

<file path=customXml/itemProps81.xml><?xml version="1.0" encoding="utf-8"?>
<ds:datastoreItem xmlns:ds="http://schemas.openxmlformats.org/officeDocument/2006/customXml" ds:itemID="{DC70B3BD-982C-41BB-BE59-C44340AECDA5}">
  <ds:schemaRefs>
    <ds:schemaRef ds:uri="ESRI.ArcGIS.Mapping.OfficeIntegration.PowerPointInfo"/>
  </ds:schemaRefs>
</ds:datastoreItem>
</file>

<file path=customXml/itemProps82.xml><?xml version="1.0" encoding="utf-8"?>
<ds:datastoreItem xmlns:ds="http://schemas.openxmlformats.org/officeDocument/2006/customXml" ds:itemID="{9EA64EB3-D12F-4EDB-9E8D-08B5AA03AE40}">
  <ds:schemaRefs>
    <ds:schemaRef ds:uri="ESRI.ArcGIS.Mapping.OfficeIntegration.PowerPointInfo"/>
  </ds:schemaRefs>
</ds:datastoreItem>
</file>

<file path=customXml/itemProps9.xml><?xml version="1.0" encoding="utf-8"?>
<ds:datastoreItem xmlns:ds="http://schemas.openxmlformats.org/officeDocument/2006/customXml" ds:itemID="{B3E4F4FD-2111-425A-88AA-B5E3C080A88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Droplet</Template>
  <TotalTime>503</TotalTime>
  <Words>1745</Words>
  <Application>Microsoft Office PowerPoint</Application>
  <PresentationFormat>Widescreen</PresentationFormat>
  <Paragraphs>172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Tw Cen MT</vt:lpstr>
      <vt:lpstr>Droplet</vt:lpstr>
      <vt:lpstr>Determining sanitary sewer gravity system storage:  a standardized approach</vt:lpstr>
      <vt:lpstr>PowerPoint Presentation</vt:lpstr>
      <vt:lpstr>Background:  How DOES a SEWER SYSTEM WORK?</vt:lpstr>
      <vt:lpstr>Background:  What is CAPACITY?</vt:lpstr>
      <vt:lpstr>Background:  HOW IS CAPACITY ANALYSIS CONDUCTED?</vt:lpstr>
      <vt:lpstr>Background:  What is gravity system storage?</vt:lpstr>
      <vt:lpstr>Background:  CASE STUDY: City of Suffolk</vt:lpstr>
      <vt:lpstr>Background:  CASE STUDY: City of Suffolk stage-storage</vt:lpstr>
      <vt:lpstr>Goals and Objectives:  WHY a standardized approach?</vt:lpstr>
      <vt:lpstr>Goals and Objectives:  WHY a standardized approach?</vt:lpstr>
      <vt:lpstr>Proposed methodology: How will the goals and objectives get accomplished?</vt:lpstr>
      <vt:lpstr>Project timeline: when will the approach be implemented?</vt:lpstr>
      <vt:lpstr>Anticipated results: what will be the outcome?</vt:lpstr>
      <vt:lpstr>QUESTIONS?</vt:lpstr>
    </vt:vector>
  </TitlesOfParts>
  <Company>CH2M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Holloway, Shonia/HRO</dc:creator>
  <cp:lastModifiedBy>Beth King</cp:lastModifiedBy>
  <cp:revision>96</cp:revision>
  <cp:lastPrinted>2015-04-19T23:03:37Z</cp:lastPrinted>
  <dcterms:created xsi:type="dcterms:W3CDTF">2015-04-19T19:56:57Z</dcterms:created>
  <dcterms:modified xsi:type="dcterms:W3CDTF">2015-05-11T22:47:18Z</dcterms:modified>
</cp:coreProperties>
</file>