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4" r:id="rId2"/>
    <p:sldId id="387" r:id="rId3"/>
    <p:sldId id="388" r:id="rId4"/>
    <p:sldId id="288" r:id="rId5"/>
    <p:sldId id="398" r:id="rId6"/>
    <p:sldId id="402" r:id="rId7"/>
    <p:sldId id="403" r:id="rId8"/>
    <p:sldId id="396" r:id="rId9"/>
    <p:sldId id="397" r:id="rId10"/>
    <p:sldId id="404" r:id="rId11"/>
    <p:sldId id="408" r:id="rId12"/>
    <p:sldId id="407" r:id="rId13"/>
    <p:sldId id="409" r:id="rId14"/>
    <p:sldId id="412" r:id="rId15"/>
    <p:sldId id="377" r:id="rId16"/>
    <p:sldId id="420" r:id="rId17"/>
    <p:sldId id="422" r:id="rId18"/>
    <p:sldId id="423" r:id="rId19"/>
    <p:sldId id="421" r:id="rId20"/>
    <p:sldId id="424" r:id="rId21"/>
    <p:sldId id="410" r:id="rId22"/>
    <p:sldId id="413" r:id="rId23"/>
    <p:sldId id="405" r:id="rId24"/>
    <p:sldId id="411" r:id="rId25"/>
    <p:sldId id="406" r:id="rId26"/>
    <p:sldId id="415" r:id="rId27"/>
    <p:sldId id="384" r:id="rId28"/>
    <p:sldId id="414" r:id="rId29"/>
    <p:sldId id="416" r:id="rId30"/>
    <p:sldId id="399" r:id="rId31"/>
    <p:sldId id="417" r:id="rId32"/>
    <p:sldId id="419" r:id="rId33"/>
    <p:sldId id="418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60"/>
  </p:normalViewPr>
  <p:slideViewPr>
    <p:cSldViewPr>
      <p:cViewPr varScale="1">
        <p:scale>
          <a:sx n="89" d="100"/>
          <a:sy n="89" d="100"/>
        </p:scale>
        <p:origin x="240" y="84"/>
      </p:cViewPr>
      <p:guideLst>
        <p:guide orient="horz" pos="2160"/>
        <p:guide pos="2880"/>
        <p:guide orient="horz" pos="3072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37" d="100"/>
          <a:sy n="137" d="100"/>
        </p:scale>
        <p:origin x="-36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F5F6-CA6C-4803-B6AF-F9553260E66A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CA79B-CABF-4A52-9F31-6D3C2F21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0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82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testing tool this project is aiming to produce has as main goal the production of long sequences of </a:t>
            </a:r>
            <a:r>
              <a:rPr lang="en-US" dirty="0" err="1" smtClean="0"/>
              <a:t>ArcPy</a:t>
            </a:r>
            <a:r>
              <a:rPr lang="en-US" dirty="0" smtClean="0"/>
              <a:t> code, sequences that look like this</a:t>
            </a:r>
          </a:p>
          <a:p>
            <a:r>
              <a:rPr lang="en-US" dirty="0" smtClean="0"/>
              <a:t>Tests in the real system are slightly cleaned up for readability</a:t>
            </a:r>
          </a:p>
          <a:p>
            <a:r>
              <a:rPr lang="en-US" dirty="0" smtClean="0"/>
              <a:t>A test just assigns values to parameters used in calls, and makes calls to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2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Writing such a system by hand, without any tool to assist, would be very tedious</a:t>
            </a:r>
          </a:p>
          <a:p>
            <a:r>
              <a:rPr lang="en-US" dirty="0" smtClean="0"/>
              <a:t>Changing it or adding to it would be a nightmare</a:t>
            </a:r>
          </a:p>
          <a:p>
            <a:r>
              <a:rPr lang="en-US" dirty="0" smtClean="0"/>
              <a:t>Need some way to just say what we want to test, and then separate that from generating the tests, picking random values, and so forth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0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Python-based language that aims to do exactly that</a:t>
            </a:r>
          </a:p>
          <a:p>
            <a:r>
              <a:rPr lang="en-US" dirty="0" smtClean="0"/>
              <a:t>Just define what can be in a test (what parameters are needed, what functions to call)</a:t>
            </a:r>
          </a:p>
          <a:p>
            <a:r>
              <a:rPr lang="en-US" dirty="0" smtClean="0"/>
              <a:t>Let a generator tool produce the tests, make choices about how to choose random values, saving and replaying tests, getting rid of irrelevant parts of a test,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3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very simple TSTL “harness” (what they call a definition of tests) for </a:t>
            </a:r>
            <a:r>
              <a:rPr lang="en-US" dirty="0" err="1" smtClean="0"/>
              <a:t>ArcPy</a:t>
            </a:r>
            <a:endParaRPr lang="en-US" dirty="0" smtClean="0"/>
          </a:p>
          <a:p>
            <a:r>
              <a:rPr lang="en-US" dirty="0" smtClean="0"/>
              <a:t>Only calls one function, producing a Buffer, and it is the simplest way to call Buffer, with no optional arguments</a:t>
            </a:r>
          </a:p>
          <a:p>
            <a:r>
              <a:rPr lang="en-US" dirty="0" smtClean="0"/>
              <a:t>Pools are the values used in parameters.  They can be re-used, to make tests easier to read and more likely to find problems</a:t>
            </a:r>
          </a:p>
          <a:p>
            <a:r>
              <a:rPr lang="en-US" dirty="0" smtClean="0"/>
              <a:t>Buffer needs a feature class (here just a </a:t>
            </a:r>
            <a:r>
              <a:rPr lang="en-US" dirty="0" err="1" smtClean="0"/>
              <a:t>shapefile</a:t>
            </a:r>
            <a:r>
              <a:rPr lang="en-US" dirty="0" smtClean="0"/>
              <a:t>), a feature class to output to (here a </a:t>
            </a:r>
            <a:r>
              <a:rPr lang="en-US" dirty="0" err="1" smtClean="0"/>
              <a:t>shapefile</a:t>
            </a:r>
            <a:r>
              <a:rPr lang="en-US" dirty="0" smtClean="0"/>
              <a:t> again), and a distance for the buffer.</a:t>
            </a:r>
          </a:p>
          <a:p>
            <a:r>
              <a:rPr lang="en-US" dirty="0" smtClean="0"/>
              <a:t>This lets the </a:t>
            </a:r>
            <a:r>
              <a:rPr lang="en-US" dirty="0" err="1" smtClean="0"/>
              <a:t>shapefiles</a:t>
            </a:r>
            <a:r>
              <a:rPr lang="en-US" dirty="0" smtClean="0"/>
              <a:t> be just fixed values, but allows the distance to be either in feet or meters, and between 1 and 50 in quantity</a:t>
            </a:r>
          </a:p>
          <a:p>
            <a:r>
              <a:rPr lang="en-US" dirty="0" smtClean="0"/>
              <a:t>The curly braces on </a:t>
            </a:r>
            <a:r>
              <a:rPr lang="en-US" dirty="0" err="1" smtClean="0"/>
              <a:t>ExecuteError</a:t>
            </a:r>
            <a:r>
              <a:rPr lang="en-US" dirty="0" smtClean="0"/>
              <a:t> mean that if the buffer causes an error, that is allowed (for instance, if the file does not exist, or something)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60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such a definition TSTL has tools to generate tests</a:t>
            </a:r>
          </a:p>
          <a:p>
            <a:r>
              <a:rPr lang="en-US" dirty="0" smtClean="0"/>
              <a:t>It works by choosing randomly among actions that are currently allowed</a:t>
            </a:r>
            <a:r>
              <a:rPr lang="en-US" baseline="0" dirty="0" smtClean="0"/>
              <a:t> (need all the parameters to call a function)</a:t>
            </a:r>
            <a:r>
              <a:rPr lang="en-US" dirty="0" smtClean="0"/>
              <a:t>, a kind of graph to explore</a:t>
            </a:r>
          </a:p>
          <a:p>
            <a:r>
              <a:rPr lang="en-US" dirty="0" smtClean="0"/>
              <a:t>At the initial state, the pools don’t have any values, so any actions that need a value from a pool are not allowed (we can’t append, in the </a:t>
            </a:r>
            <a:r>
              <a:rPr lang="en-US" dirty="0" err="1" smtClean="0"/>
              <a:t>ArcPy</a:t>
            </a:r>
            <a:r>
              <a:rPr lang="en-US" dirty="0" smtClean="0"/>
              <a:t> example, we can’t do a Buffer yet)</a:t>
            </a:r>
          </a:p>
          <a:p>
            <a:r>
              <a:rPr lang="en-US" dirty="0" smtClean="0"/>
              <a:t>Initially just set the </a:t>
            </a:r>
            <a:r>
              <a:rPr lang="en-US" dirty="0" err="1" smtClean="0"/>
              <a:t>int</a:t>
            </a:r>
            <a:r>
              <a:rPr lang="en-US" dirty="0" smtClean="0"/>
              <a:t> to either 1 or 2, or the list</a:t>
            </a:r>
            <a:r>
              <a:rPr lang="en-US" baseline="0" dirty="0" smtClean="0"/>
              <a:t> to an empty list</a:t>
            </a:r>
          </a:p>
          <a:p>
            <a:r>
              <a:rPr lang="en-US" baseline="0" dirty="0" smtClean="0"/>
              <a:t>After setting the list to empty AND setting the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 to some value, then it is possible to append</a:t>
            </a:r>
          </a:p>
          <a:p>
            <a:r>
              <a:rPr lang="en-US" baseline="0" dirty="0" smtClean="0"/>
              <a:t>Changing the numbers after pools to higher than 1 means there can be more than 1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 or list TSTL “keeps track of” at one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4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by choosing what</a:t>
            </a:r>
            <a:r>
              <a:rPr lang="en-US" baseline="0" dirty="0" smtClean="0"/>
              <a:t> to test</a:t>
            </a:r>
          </a:p>
          <a:p>
            <a:r>
              <a:rPr lang="en-US" baseline="0" dirty="0" smtClean="0"/>
              <a:t>Work backwards, to determine how to build up parameters needed to call that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3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pick intersect, we need several parameters to call it</a:t>
            </a:r>
          </a:p>
          <a:p>
            <a:r>
              <a:rPr lang="en-US" dirty="0" smtClean="0"/>
              <a:t>Some of</a:t>
            </a:r>
            <a:r>
              <a:rPr lang="en-US" baseline="0" dirty="0" smtClean="0"/>
              <a:t> these are quite complex to make available!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3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the system pick a </a:t>
            </a:r>
            <a:r>
              <a:rPr lang="en-US" baseline="0" dirty="0" err="1" smtClean="0"/>
              <a:t>shapefile</a:t>
            </a:r>
            <a:r>
              <a:rPr lang="en-US" baseline="0" dirty="0" smtClean="0"/>
              <a:t> from ones that are in a special working temporary directory for each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3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SQL queries have a recursive structure – in theory no</a:t>
            </a:r>
            <a:r>
              <a:rPr lang="en-US" baseline="0" dirty="0" smtClean="0"/>
              <a:t> limit to size of the query, but random ensures most are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a few functions, start small, with things</a:t>
            </a:r>
            <a:r>
              <a:rPr lang="en-US" baseline="0" dirty="0" smtClean="0"/>
              <a:t> I thought might cause some crashes in </a:t>
            </a:r>
            <a:r>
              <a:rPr lang="en-US" baseline="0" dirty="0" err="1" smtClean="0"/>
              <a:t>ArcPy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3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TSTL was</a:t>
            </a:r>
            <a:r>
              <a:rPr lang="en-US" baseline="0" dirty="0" smtClean="0"/>
              <a:t> not built for systems as big and complex as </a:t>
            </a:r>
            <a:r>
              <a:rPr lang="en-US" baseline="0" dirty="0" err="1" smtClean="0"/>
              <a:t>ArcPy</a:t>
            </a:r>
            <a:endParaRPr lang="en-US" baseline="0" dirty="0" smtClean="0"/>
          </a:p>
          <a:p>
            <a:r>
              <a:rPr lang="en-US" baseline="0" dirty="0" smtClean="0"/>
              <a:t>Only used on small examples, small parts of those examples, before</a:t>
            </a:r>
          </a:p>
          <a:p>
            <a:r>
              <a:rPr lang="en-US" baseline="0" dirty="0" smtClean="0"/>
              <a:t>Only used by a few researchers in software testing</a:t>
            </a:r>
          </a:p>
          <a:p>
            <a:r>
              <a:rPr lang="en-US" baseline="0" dirty="0" smtClean="0"/>
              <a:t>Not built to handle anything that actually causes Python itself to crash, did not even have a way to record how the crash was caused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3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worked with OSU to</a:t>
            </a:r>
            <a:r>
              <a:rPr lang="en-US" baseline="0" dirty="0" smtClean="0"/>
              <a:t> fix all these defects in TSTL, in most cases coding the changes myself, in a few conveying the problem to the TSTL developers, and working with them</a:t>
            </a:r>
          </a:p>
          <a:p>
            <a:r>
              <a:rPr lang="en-US" baseline="0" dirty="0" smtClean="0"/>
              <a:t>In the process, some new ideas in software testing research came about</a:t>
            </a:r>
          </a:p>
          <a:p>
            <a:r>
              <a:rPr lang="en-US" baseline="0" dirty="0" smtClean="0"/>
              <a:t>And we were able to really test the new features of TSTL, since they were important for figuring out complex </a:t>
            </a:r>
            <a:r>
              <a:rPr lang="en-US" baseline="0" dirty="0" err="1" smtClean="0"/>
              <a:t>ArcPy</a:t>
            </a:r>
            <a:r>
              <a:rPr lang="en-US" baseline="0" dirty="0" smtClean="0"/>
              <a:t>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a release of the </a:t>
            </a:r>
            <a:r>
              <a:rPr lang="en-US" baseline="0" dirty="0" err="1" smtClean="0"/>
              <a:t>ArcPy</a:t>
            </a:r>
            <a:r>
              <a:rPr lang="en-US" baseline="0" dirty="0" smtClean="0"/>
              <a:t> code and the modified version of TSTL with support for all the features needed for this, now</a:t>
            </a:r>
          </a:p>
          <a:p>
            <a:r>
              <a:rPr lang="en-US" baseline="0" dirty="0" smtClean="0"/>
              <a:t>Also submitted a conference paper based on ideas that came up during </a:t>
            </a:r>
            <a:r>
              <a:rPr lang="en-US" baseline="0" dirty="0" err="1" smtClean="0"/>
              <a:t>ArcPy</a:t>
            </a:r>
            <a:r>
              <a:rPr lang="en-US" baseline="0" dirty="0" smtClean="0"/>
              <a:t> testing, part of the technical work is part of my project, </a:t>
            </a:r>
            <a:r>
              <a:rPr lang="en-US" baseline="0" dirty="0" err="1" smtClean="0"/>
              <a:t>ArcPy</a:t>
            </a:r>
            <a:r>
              <a:rPr lang="en-US" baseline="0" dirty="0" smtClean="0"/>
              <a:t> is the major case study in the paper</a:t>
            </a:r>
          </a:p>
          <a:p>
            <a:r>
              <a:rPr lang="en-US" baseline="0" dirty="0" smtClean="0"/>
              <a:t>And a journal paper to a special issue on test automation, that is just describing this work, and the idea of bringing automated testing to more users than just a few computer scientists</a:t>
            </a:r>
          </a:p>
          <a:p>
            <a:r>
              <a:rPr lang="en-US" baseline="0" dirty="0" smtClean="0"/>
              <a:t>I plan to keep adding features, finding new problems, and releasing incremental versions in the new year and as 596B takes place</a:t>
            </a:r>
          </a:p>
          <a:p>
            <a:r>
              <a:rPr lang="en-US" baseline="0" dirty="0" smtClean="0"/>
              <a:t>Probably support this beyond the end of 596B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4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noted, TSTL and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arcpy</a:t>
            </a:r>
            <a:r>
              <a:rPr lang="en-US" baseline="0" dirty="0" smtClean="0"/>
              <a:t> testing tools are available on </a:t>
            </a:r>
            <a:r>
              <a:rPr lang="en-US" baseline="0" dirty="0" err="1" smtClean="0"/>
              <a:t>github</a:t>
            </a:r>
            <a:endParaRPr lang="en-US" baseline="0" dirty="0" smtClean="0"/>
          </a:p>
          <a:p>
            <a:r>
              <a:rPr lang="en-US" baseline="0" dirty="0" smtClean="0"/>
              <a:t>TSTL code is compact but very capable</a:t>
            </a:r>
          </a:p>
          <a:p>
            <a:r>
              <a:rPr lang="en-US" baseline="0" dirty="0" smtClean="0"/>
              <a:t>The TSTL code, run through the compiler, turns into a huge Python file, that actually provides the testing</a:t>
            </a:r>
          </a:p>
          <a:p>
            <a:r>
              <a:rPr lang="en-US" baseline="0" dirty="0" smtClean="0"/>
              <a:t>The system is set up so if you want to find ways ArcGIS can cause problems with custom data of your own, that is easy</a:t>
            </a:r>
          </a:p>
          <a:p>
            <a:r>
              <a:rPr lang="en-US" baseline="0" dirty="0" smtClean="0"/>
              <a:t>I just used some simple basic </a:t>
            </a:r>
            <a:r>
              <a:rPr lang="en-US" baseline="0" dirty="0" err="1" smtClean="0"/>
              <a:t>Esri</a:t>
            </a:r>
            <a:r>
              <a:rPr lang="en-US" baseline="0" dirty="0" smtClean="0"/>
              <a:t> United States </a:t>
            </a:r>
            <a:r>
              <a:rPr lang="en-US" baseline="0" dirty="0" err="1" smtClean="0"/>
              <a:t>shapefiles</a:t>
            </a:r>
            <a:r>
              <a:rPr lang="en-US" baseline="0" dirty="0" smtClean="0"/>
              <a:t>, and census data,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32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shot of TSTL in action.  Not very exciting!  Just compile it in a terminal window (I used </a:t>
            </a:r>
            <a:r>
              <a:rPr lang="en-US" dirty="0" err="1" smtClean="0"/>
              <a:t>cygwin</a:t>
            </a:r>
            <a:r>
              <a:rPr lang="en-US" baseline="0" dirty="0" smtClean="0"/>
              <a:t> to run Python at the command line)</a:t>
            </a:r>
          </a:p>
          <a:p>
            <a:r>
              <a:rPr lang="en-US" baseline="0" dirty="0" smtClean="0"/>
              <a:t>Then load into IDLE Python that comes with ArcGIS and run the random test generator.  It gives feedback on what it is doing, writes tests to the current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7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9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found several problems such that what seems to be reasonable </a:t>
            </a:r>
            <a:r>
              <a:rPr lang="en-US" baseline="0" dirty="0" err="1" smtClean="0"/>
              <a:t>ArcPy</a:t>
            </a:r>
            <a:r>
              <a:rPr lang="en-US" baseline="0" dirty="0" smtClean="0"/>
              <a:t> code causes the system to crash.</a:t>
            </a:r>
          </a:p>
          <a:p>
            <a:r>
              <a:rPr lang="en-US" baseline="0" dirty="0" smtClean="0"/>
              <a:t>Some are probably more “undocumented restrictions” than faults, but all seem important to note, and show that the system can find obscure behavior of </a:t>
            </a:r>
            <a:r>
              <a:rPr lang="en-US" baseline="0" dirty="0" err="1" smtClean="0"/>
              <a:t>ArcPy</a:t>
            </a:r>
            <a:r>
              <a:rPr lang="en-US" baseline="0" dirty="0" smtClean="0"/>
              <a:t> well!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1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Python code that causes the ArcGIS engine to perform some actions</a:t>
            </a:r>
          </a:p>
          <a:p>
            <a:r>
              <a:rPr lang="en-US" dirty="0" smtClean="0"/>
              <a:t>Full-featured programming language (Python)</a:t>
            </a:r>
          </a:p>
          <a:p>
            <a:r>
              <a:rPr lang="en-US" dirty="0" smtClean="0"/>
              <a:t>Can also add new tools inside the GUI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3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 debug </a:t>
            </a:r>
            <a:r>
              <a:rPr lang="en-US" dirty="0" err="1" smtClean="0"/>
              <a:t>ArcPy</a:t>
            </a:r>
            <a:r>
              <a:rPr lang="en-US" dirty="0" smtClean="0"/>
              <a:t> code when it just causes a crash</a:t>
            </a:r>
          </a:p>
          <a:p>
            <a:r>
              <a:rPr lang="en-US" dirty="0" smtClean="0"/>
              <a:t>Want to make a system that is a starting place for making </a:t>
            </a:r>
            <a:r>
              <a:rPr lang="en-US" dirty="0" err="1" smtClean="0"/>
              <a:t>ArcPy</a:t>
            </a:r>
            <a:r>
              <a:rPr lang="en-US" dirty="0" smtClean="0"/>
              <a:t>, or libraries built on top of </a:t>
            </a:r>
            <a:r>
              <a:rPr lang="en-US" dirty="0" err="1" smtClean="0"/>
              <a:t>ArcPy</a:t>
            </a:r>
            <a:r>
              <a:rPr lang="en-US" dirty="0" smtClean="0"/>
              <a:t>, more reliable</a:t>
            </a:r>
          </a:p>
          <a:p>
            <a:r>
              <a:rPr lang="en-US" dirty="0" smtClean="0"/>
              <a:t>Needs to be useable by GIS experts, not just experts in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8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Systems of anywhere near this size testing in the research world found many faults, some critical</a:t>
            </a:r>
          </a:p>
          <a:p>
            <a:r>
              <a:rPr lang="en-US" dirty="0" smtClean="0"/>
              <a:t>Some things are not faults, but are limits on what can be done in </a:t>
            </a:r>
            <a:r>
              <a:rPr lang="en-US" dirty="0" err="1" smtClean="0"/>
              <a:t>ArcPy</a:t>
            </a:r>
            <a:r>
              <a:rPr lang="en-US" dirty="0" smtClean="0"/>
              <a:t> that are not easy to discover</a:t>
            </a:r>
          </a:p>
          <a:p>
            <a:r>
              <a:rPr lang="en-US" dirty="0" smtClean="0"/>
              <a:t>Can also make faults in ArcGIS engine easy to report, since they are just a sequence of </a:t>
            </a:r>
            <a:r>
              <a:rPr lang="en-US" dirty="0" err="1" smtClean="0"/>
              <a:t>ArcPy</a:t>
            </a:r>
            <a:r>
              <a:rPr lang="en-US" dirty="0" smtClean="0"/>
              <a:t> operations, no need to describe steps in using the GUI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Esri</a:t>
            </a:r>
            <a:r>
              <a:rPr lang="en-US" dirty="0" smtClean="0"/>
              <a:t> already tests everything, we</a:t>
            </a:r>
            <a:r>
              <a:rPr lang="en-US" baseline="0" dirty="0" smtClean="0"/>
              <a:t> hope!</a:t>
            </a:r>
            <a:r>
              <a:rPr lang="en-US" dirty="0" smtClean="0"/>
              <a:t> but the systems (like Java) mentioned earlier were also very heavily tested and</a:t>
            </a:r>
            <a:r>
              <a:rPr lang="en-US" baseline="0" dirty="0" smtClean="0"/>
              <a:t> used</a:t>
            </a:r>
            <a:endParaRPr lang="en-US" dirty="0" smtClean="0"/>
          </a:p>
          <a:p>
            <a:r>
              <a:rPr lang="en-US" dirty="0" smtClean="0"/>
              <a:t>Research shows that traditional testing leaves lots of faults that can be detected by automatically, without human intervention, generating hundreds, thousands, or millions of tests</a:t>
            </a:r>
          </a:p>
          <a:p>
            <a:r>
              <a:rPr lang="en-US" dirty="0" smtClean="0"/>
              <a:t>Calling random functions/using random inputs is now used at Google, Mozilla, Microsoft to find problems in very critical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CA79B-CABF-4A52-9F31-6D3C2F2100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371600"/>
            <a:ext cx="4076700" cy="507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371600"/>
            <a:ext cx="4078287" cy="246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984625"/>
            <a:ext cx="4078287" cy="246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FD741E98-8F32-41B2-B2DF-694479014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818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-762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6B94-024A-4FF9-917B-5416E6A5620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1E98-8F32-41B2-B2DF-694479014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groce/tst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\\file1.s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\\new.shp" TargetMode="External"/><Relationship Id="rId5" Type="http://schemas.openxmlformats.org/officeDocument/2006/relationships/hyperlink" Target="file:///\\new1.shp" TargetMode="External"/><Relationship Id="rId4" Type="http://schemas.openxmlformats.org/officeDocument/2006/relationships/hyperlink" Target="file:///\\file2.sh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137525" cy="46418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003399"/>
                </a:solidFill>
              </a:rPr>
              <a:t> </a:t>
            </a:r>
            <a:r>
              <a:rPr lang="en-US" sz="4400" dirty="0" smtClean="0">
                <a:solidFill>
                  <a:srgbClr val="003399"/>
                </a:solidFill>
              </a:rPr>
              <a:t>Extensible and Usable Testing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003399"/>
                </a:solidFill>
              </a:rPr>
              <a:t>for Geographic Information System Automation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003399"/>
                </a:solidFill>
              </a:rPr>
              <a:t> </a:t>
            </a:r>
          </a:p>
          <a:p>
            <a:pPr algn="ctr">
              <a:buNone/>
            </a:pPr>
            <a:endParaRPr lang="en-US" sz="2800" b="0" dirty="0" smtClean="0">
              <a:solidFill>
                <a:srgbClr val="003399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49327" y="4419600"/>
            <a:ext cx="3722988" cy="1353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3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0" dirty="0" smtClean="0">
                <a:solidFill>
                  <a:schemeClr val="accent2"/>
                </a:solidFill>
              </a:rPr>
              <a:t>GEOG 596A Capstone Proposal</a:t>
            </a:r>
          </a:p>
          <a:p>
            <a:pPr algn="ctr">
              <a:lnSpc>
                <a:spcPct val="93000"/>
              </a:lnSpc>
              <a:buClr>
                <a:schemeClr val="hlink"/>
              </a:buClr>
              <a:buFont typeface="Wingdings" pitchFamily="2" charset="2"/>
              <a:buNone/>
            </a:pPr>
            <a:endParaRPr lang="en-US" sz="2200" dirty="0">
              <a:solidFill>
                <a:schemeClr val="accent2"/>
              </a:solidFill>
            </a:endParaRPr>
          </a:p>
          <a:p>
            <a:pPr algn="ctr">
              <a:lnSpc>
                <a:spcPct val="93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0" dirty="0" smtClean="0">
                <a:solidFill>
                  <a:schemeClr val="accent2"/>
                </a:solidFill>
              </a:rPr>
              <a:t>Josie Holmes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algn="ctr">
              <a:lnSpc>
                <a:spcPct val="93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0" dirty="0" smtClean="0">
                <a:solidFill>
                  <a:schemeClr val="accent2"/>
                </a:solidFill>
              </a:rPr>
              <a:t>Advisor: James O’Brien</a:t>
            </a:r>
            <a:endParaRPr lang="en-US" sz="2200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137525" cy="4641850"/>
          </a:xfrm>
        </p:spPr>
        <p:txBody>
          <a:bodyPr/>
          <a:lstStyle/>
          <a:p>
            <a:pPr algn="ctr">
              <a:buNone/>
            </a:pPr>
            <a:endParaRPr lang="en-US" sz="4000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003399"/>
                </a:solidFill>
              </a:rPr>
              <a:t>Part III:  Proposed Methodology</a:t>
            </a:r>
            <a:endParaRPr lang="en-US" sz="2800" b="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1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ArcPy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Generate random </a:t>
            </a:r>
            <a:r>
              <a:rPr lang="en-US" dirty="0" err="1" smtClean="0"/>
              <a:t>ArcPy</a:t>
            </a:r>
            <a:r>
              <a:rPr lang="en-US" dirty="0" smtClean="0"/>
              <a:t> code like:</a:t>
            </a:r>
          </a:p>
          <a:p>
            <a:pPr eaLnBrk="1" hangingPunct="1">
              <a:lnSpc>
                <a:spcPct val="83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814"/>
            <a:ext cx="1524000" cy="114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8458200" cy="4524316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/>
                <a:cs typeface="Lucida Console"/>
              </a:rPr>
              <a:t>﻿</a:t>
            </a:r>
            <a:r>
              <a:rPr lang="en-US" dirty="0" smtClean="0">
                <a:latin typeface="Lucida Console"/>
                <a:cs typeface="Lucida Console"/>
              </a:rPr>
              <a:t>…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self.p_dist</a:t>
            </a:r>
            <a:r>
              <a:rPr lang="en-US" dirty="0">
                <a:latin typeface="Lucida Console"/>
                <a:cs typeface="Lucida Console"/>
              </a:rPr>
              <a:t>[0] = "2 </a:t>
            </a:r>
            <a:r>
              <a:rPr lang="en-US" dirty="0" smtClean="0">
                <a:latin typeface="Lucida Console"/>
                <a:cs typeface="Lucida Console"/>
              </a:rPr>
              <a:t>Miles”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self.p_classorlayerlist</a:t>
            </a:r>
            <a:r>
              <a:rPr lang="en-US" dirty="0">
                <a:latin typeface="Lucida Console"/>
                <a:cs typeface="Lucida Console"/>
              </a:rPr>
              <a:t>[1] = [</a:t>
            </a:r>
            <a:r>
              <a:rPr lang="en-US" dirty="0" smtClean="0">
                <a:latin typeface="Lucida Console"/>
                <a:cs typeface="Lucida Console"/>
              </a:rPr>
              <a:t>]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self.p_fieldtype</a:t>
            </a:r>
            <a:r>
              <a:rPr lang="en-US" dirty="0">
                <a:latin typeface="Lucida Console"/>
                <a:cs typeface="Lucida Console"/>
              </a:rPr>
              <a:t>[1] </a:t>
            </a:r>
            <a:r>
              <a:rPr lang="en-US" dirty="0" smtClean="0">
                <a:latin typeface="Lucida Console"/>
                <a:cs typeface="Lucida Console"/>
              </a:rPr>
              <a:t>="SHORT”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arcpy.SelectLayerByLocation_management</a:t>
            </a:r>
            <a:r>
              <a:rPr lang="en-US" dirty="0">
                <a:latin typeface="Lucida Console"/>
                <a:cs typeface="Lucida Console"/>
              </a:rPr>
              <a:t>(</a:t>
            </a:r>
            <a:r>
              <a:rPr lang="en-US" dirty="0" err="1">
                <a:latin typeface="Lucida Console"/>
                <a:cs typeface="Lucida Console"/>
              </a:rPr>
              <a:t>self.p_newlayer</a:t>
            </a:r>
            <a:r>
              <a:rPr lang="en-US" dirty="0">
                <a:latin typeface="Lucida Console"/>
                <a:cs typeface="Lucida Console"/>
              </a:rPr>
              <a:t>[</a:t>
            </a:r>
            <a:r>
              <a:rPr lang="en-US" dirty="0" smtClean="0">
                <a:latin typeface="Lucida Console"/>
                <a:cs typeface="Lucida Console"/>
              </a:rPr>
              <a:t>1],</a:t>
            </a:r>
            <a:br>
              <a:rPr lang="en-US" dirty="0" smtClean="0">
                <a:latin typeface="Lucida Console"/>
                <a:cs typeface="Lucida Console"/>
              </a:rPr>
            </a:br>
            <a:r>
              <a:rPr lang="en-US" dirty="0" smtClean="0">
                <a:latin typeface="Lucida Console"/>
                <a:cs typeface="Lucida Console"/>
              </a:rPr>
              <a:t>  </a:t>
            </a:r>
            <a:r>
              <a:rPr lang="en-US" dirty="0" err="1" smtClean="0">
                <a:latin typeface="Lucida Console"/>
                <a:cs typeface="Lucida Console"/>
              </a:rPr>
              <a:t>select_features</a:t>
            </a:r>
            <a:r>
              <a:rPr lang="en-US" dirty="0">
                <a:latin typeface="Lucida Console"/>
                <a:cs typeface="Lucida Console"/>
              </a:rPr>
              <a:t>=</a:t>
            </a:r>
            <a:r>
              <a:rPr lang="en-US" dirty="0" err="1">
                <a:latin typeface="Lucida Console"/>
                <a:cs typeface="Lucida Console"/>
              </a:rPr>
              <a:t>self.p_newlayer</a:t>
            </a:r>
            <a:r>
              <a:rPr lang="en-US" dirty="0">
                <a:latin typeface="Lucida Console"/>
                <a:cs typeface="Lucida Console"/>
              </a:rPr>
              <a:t>[0],</a:t>
            </a:r>
            <a:r>
              <a:rPr lang="en-US" dirty="0" err="1">
                <a:latin typeface="Lucida Console"/>
                <a:cs typeface="Lucida Console"/>
              </a:rPr>
              <a:t>overlap_type</a:t>
            </a:r>
            <a:r>
              <a:rPr lang="en-US" dirty="0" smtClean="0">
                <a:latin typeface="Lucida Console"/>
                <a:cs typeface="Lucida Console"/>
              </a:rPr>
              <a:t>=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</a:t>
            </a:r>
            <a:r>
              <a:rPr lang="en-US" dirty="0" err="1" smtClean="0">
                <a:latin typeface="Lucida Console"/>
                <a:cs typeface="Lucida Console"/>
              </a:rPr>
              <a:t>self.p_overlaptype</a:t>
            </a:r>
            <a:r>
              <a:rPr lang="en-US" dirty="0">
                <a:latin typeface="Lucida Console"/>
                <a:cs typeface="Lucida Console"/>
              </a:rPr>
              <a:t>[1],</a:t>
            </a:r>
            <a:r>
              <a:rPr lang="en-US" dirty="0" err="1">
                <a:latin typeface="Lucida Console"/>
                <a:cs typeface="Lucida Console"/>
              </a:rPr>
              <a:t>search_distance</a:t>
            </a:r>
            <a:r>
              <a:rPr lang="en-US" dirty="0">
                <a:latin typeface="Lucida Console"/>
                <a:cs typeface="Lucida Console"/>
              </a:rPr>
              <a:t>=</a:t>
            </a:r>
            <a:r>
              <a:rPr lang="en-US" dirty="0" err="1">
                <a:latin typeface="Lucida Console"/>
                <a:cs typeface="Lucida Console"/>
              </a:rPr>
              <a:t>self.p_dist</a:t>
            </a:r>
            <a:r>
              <a:rPr lang="en-US" dirty="0">
                <a:latin typeface="Lucida Console"/>
                <a:cs typeface="Lucida Console"/>
              </a:rPr>
              <a:t>[0]</a:t>
            </a:r>
            <a:r>
              <a:rPr lang="en-US" dirty="0" smtClean="0">
                <a:latin typeface="Lucida Console"/>
                <a:cs typeface="Lucida Console"/>
              </a:rPr>
              <a:t>,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</a:t>
            </a:r>
            <a:r>
              <a:rPr lang="en-US" dirty="0" err="1" smtClean="0">
                <a:latin typeface="Lucida Console"/>
                <a:cs typeface="Lucida Console"/>
              </a:rPr>
              <a:t>selection_type</a:t>
            </a:r>
            <a:r>
              <a:rPr lang="en-US" dirty="0">
                <a:latin typeface="Lucida Console"/>
                <a:cs typeface="Lucida Console"/>
              </a:rPr>
              <a:t>=</a:t>
            </a:r>
            <a:r>
              <a:rPr lang="en-US" dirty="0" err="1">
                <a:latin typeface="Lucida Console"/>
                <a:cs typeface="Lucida Console"/>
              </a:rPr>
              <a:t>self.p_selectiontype</a:t>
            </a:r>
            <a:r>
              <a:rPr lang="en-US" dirty="0">
                <a:latin typeface="Lucida Console"/>
                <a:cs typeface="Lucida Console"/>
              </a:rPr>
              <a:t>[1]</a:t>
            </a:r>
            <a:r>
              <a:rPr lang="en-US" dirty="0" smtClean="0">
                <a:latin typeface="Lucida Console"/>
                <a:cs typeface="Lucida Console"/>
              </a:rPr>
              <a:t>)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arcpy.SelectLayerByLocation_management</a:t>
            </a:r>
            <a:r>
              <a:rPr lang="en-US" dirty="0">
                <a:latin typeface="Lucida Console"/>
                <a:cs typeface="Lucida Console"/>
              </a:rPr>
              <a:t>(</a:t>
            </a:r>
            <a:r>
              <a:rPr lang="en-US" dirty="0" err="1">
                <a:latin typeface="Lucida Console"/>
                <a:cs typeface="Lucida Console"/>
              </a:rPr>
              <a:t>self.p_newlayer</a:t>
            </a:r>
            <a:r>
              <a:rPr lang="en-US" dirty="0">
                <a:latin typeface="Lucida Console"/>
                <a:cs typeface="Lucida Console"/>
              </a:rPr>
              <a:t>[0]</a:t>
            </a:r>
            <a:r>
              <a:rPr lang="en-US" dirty="0" smtClean="0">
                <a:latin typeface="Lucida Console"/>
                <a:cs typeface="Lucida Console"/>
              </a:rPr>
              <a:t>,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</a:t>
            </a:r>
            <a:r>
              <a:rPr lang="en-US" dirty="0" err="1" smtClean="0">
                <a:latin typeface="Lucida Console"/>
                <a:cs typeface="Lucida Console"/>
              </a:rPr>
              <a:t>select_features</a:t>
            </a:r>
            <a:r>
              <a:rPr lang="en-US" dirty="0">
                <a:latin typeface="Lucida Console"/>
                <a:cs typeface="Lucida Console"/>
              </a:rPr>
              <a:t>=</a:t>
            </a:r>
            <a:r>
              <a:rPr lang="en-US" dirty="0" err="1">
                <a:latin typeface="Lucida Console"/>
                <a:cs typeface="Lucida Console"/>
              </a:rPr>
              <a:t>self.p_newlayer</a:t>
            </a:r>
            <a:r>
              <a:rPr lang="en-US" dirty="0">
                <a:latin typeface="Lucida Console"/>
                <a:cs typeface="Lucida Console"/>
              </a:rPr>
              <a:t>[1],</a:t>
            </a:r>
            <a:r>
              <a:rPr lang="en-US" dirty="0" err="1">
                <a:latin typeface="Lucida Console"/>
                <a:cs typeface="Lucida Console"/>
              </a:rPr>
              <a:t>overlap_type</a:t>
            </a:r>
            <a:r>
              <a:rPr lang="en-US" dirty="0" smtClean="0">
                <a:latin typeface="Lucida Console"/>
                <a:cs typeface="Lucida Console"/>
              </a:rPr>
              <a:t>=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</a:t>
            </a:r>
            <a:r>
              <a:rPr lang="en-US" dirty="0" err="1" smtClean="0">
                <a:latin typeface="Lucida Console"/>
                <a:cs typeface="Lucida Console"/>
              </a:rPr>
              <a:t>self.p_overlaptype</a:t>
            </a:r>
            <a:r>
              <a:rPr lang="en-US" dirty="0">
                <a:latin typeface="Lucida Console"/>
                <a:cs typeface="Lucida Console"/>
              </a:rPr>
              <a:t>[0],</a:t>
            </a:r>
            <a:r>
              <a:rPr lang="en-US" dirty="0" err="1">
                <a:latin typeface="Lucida Console"/>
                <a:cs typeface="Lucida Console"/>
              </a:rPr>
              <a:t>search_distance</a:t>
            </a:r>
            <a:r>
              <a:rPr lang="en-US" dirty="0">
                <a:latin typeface="Lucida Console"/>
                <a:cs typeface="Lucida Console"/>
              </a:rPr>
              <a:t>=</a:t>
            </a:r>
            <a:r>
              <a:rPr lang="en-US" dirty="0" err="1">
                <a:latin typeface="Lucida Console"/>
                <a:cs typeface="Lucida Console"/>
              </a:rPr>
              <a:t>self.p_dist</a:t>
            </a:r>
            <a:r>
              <a:rPr lang="en-US" dirty="0">
                <a:latin typeface="Lucida Console"/>
                <a:cs typeface="Lucida Console"/>
              </a:rPr>
              <a:t>[0]</a:t>
            </a:r>
            <a:r>
              <a:rPr lang="en-US" dirty="0" smtClean="0">
                <a:latin typeface="Lucida Console"/>
                <a:cs typeface="Lucida Console"/>
              </a:rPr>
              <a:t>,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</a:t>
            </a:r>
            <a:r>
              <a:rPr lang="en-US" dirty="0" err="1" smtClean="0">
                <a:latin typeface="Lucida Console"/>
                <a:cs typeface="Lucida Console"/>
              </a:rPr>
              <a:t>selection_type</a:t>
            </a:r>
            <a:r>
              <a:rPr lang="en-US" dirty="0">
                <a:latin typeface="Lucida Console"/>
                <a:cs typeface="Lucida Console"/>
              </a:rPr>
              <a:t>=</a:t>
            </a:r>
            <a:r>
              <a:rPr lang="en-US" dirty="0" err="1">
                <a:latin typeface="Lucida Console"/>
                <a:cs typeface="Lucida Console"/>
              </a:rPr>
              <a:t>self.p_selectiontype</a:t>
            </a:r>
            <a:r>
              <a:rPr lang="en-US" dirty="0">
                <a:latin typeface="Lucida Console"/>
                <a:cs typeface="Lucida Console"/>
              </a:rPr>
              <a:t>[1]</a:t>
            </a:r>
            <a:r>
              <a:rPr lang="en-US" dirty="0" smtClean="0">
                <a:latin typeface="Lucida Console"/>
                <a:cs typeface="Lucida Console"/>
              </a:rPr>
              <a:t>)</a:t>
            </a:r>
          </a:p>
          <a:p>
            <a:r>
              <a:rPr lang="en-US" dirty="0">
                <a:latin typeface="Lucida Console"/>
                <a:cs typeface="Lucida Console"/>
              </a:rPr>
              <a:t>﻿</a:t>
            </a:r>
            <a:r>
              <a:rPr lang="en-US" dirty="0" err="1">
                <a:latin typeface="Lucida Console"/>
                <a:cs typeface="Lucida Console"/>
              </a:rPr>
              <a:t>arcpy.Statistics_analysis</a:t>
            </a:r>
            <a:r>
              <a:rPr lang="en-US" dirty="0">
                <a:latin typeface="Lucida Console"/>
                <a:cs typeface="Lucida Console"/>
              </a:rPr>
              <a:t>(</a:t>
            </a:r>
            <a:r>
              <a:rPr lang="en-US" dirty="0" err="1">
                <a:latin typeface="Lucida Console"/>
                <a:cs typeface="Lucida Console"/>
              </a:rPr>
              <a:t>self.p_featureclass</a:t>
            </a:r>
            <a:r>
              <a:rPr lang="en-US" dirty="0">
                <a:latin typeface="Lucida Console"/>
                <a:cs typeface="Lucida Console"/>
              </a:rPr>
              <a:t>[0]</a:t>
            </a:r>
            <a:r>
              <a:rPr lang="en-US" dirty="0" smtClean="0">
                <a:latin typeface="Lucida Console"/>
                <a:cs typeface="Lucida Console"/>
              </a:rPr>
              <a:t>,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</a:t>
            </a:r>
            <a:r>
              <a:rPr lang="en-US" dirty="0" err="1" smtClean="0">
                <a:latin typeface="Lucida Console"/>
                <a:cs typeface="Lucida Console"/>
              </a:rPr>
              <a:t>self.p_stattable</a:t>
            </a:r>
            <a:r>
              <a:rPr lang="en-US" dirty="0">
                <a:latin typeface="Lucida Console"/>
                <a:cs typeface="Lucida Console"/>
              </a:rPr>
              <a:t>[0],</a:t>
            </a:r>
            <a:r>
              <a:rPr lang="en-US" dirty="0" err="1">
                <a:latin typeface="Lucida Console"/>
                <a:cs typeface="Lucida Console"/>
              </a:rPr>
              <a:t>self.p_statfields</a:t>
            </a:r>
            <a:r>
              <a:rPr lang="en-US" dirty="0">
                <a:latin typeface="Lucida Console"/>
                <a:cs typeface="Lucida Console"/>
              </a:rPr>
              <a:t>[1]); report()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self.p_shapefile</a:t>
            </a:r>
            <a:r>
              <a:rPr lang="en-US" dirty="0">
                <a:latin typeface="Lucida Console"/>
                <a:cs typeface="Lucida Console"/>
              </a:rPr>
              <a:t>[1] = </a:t>
            </a:r>
            <a:r>
              <a:rPr lang="en-US" dirty="0" err="1">
                <a:latin typeface="Lucida Console"/>
                <a:cs typeface="Lucida Console"/>
              </a:rPr>
              <a:t>arcpy.env.workspace</a:t>
            </a:r>
            <a:r>
              <a:rPr lang="en-US" dirty="0">
                <a:latin typeface="Lucida Console"/>
                <a:cs typeface="Lucida Console"/>
              </a:rPr>
              <a:t> + "\new3.</a:t>
            </a:r>
            <a:r>
              <a:rPr lang="en-US" dirty="0" smtClean="0">
                <a:latin typeface="Lucida Console"/>
                <a:cs typeface="Lucida Console"/>
              </a:rPr>
              <a:t>shp”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4845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Generating Random </a:t>
            </a:r>
            <a:r>
              <a:rPr lang="en-US" dirty="0" err="1" smtClean="0"/>
              <a:t>ArcPy</a:t>
            </a:r>
            <a:r>
              <a:rPr lang="en-US" dirty="0" smtClean="0"/>
              <a:t> Programs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Could write a huge Python program just to generate random calls to </a:t>
            </a:r>
            <a:r>
              <a:rPr lang="en-US" dirty="0" err="1" smtClean="0"/>
              <a:t>ArcPy</a:t>
            </a:r>
            <a:r>
              <a:rPr lang="en-US" dirty="0" smtClean="0"/>
              <a:t> functions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Will take a very long time to do</a:t>
            </a:r>
          </a:p>
          <a:p>
            <a:pPr lvl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r>
              <a:rPr lang="en-US" dirty="0"/>
              <a:t>Error-prone, hard to read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Hard for other people to build on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Makes it hard for anyone to change</a:t>
            </a:r>
            <a:br>
              <a:rPr lang="en-US" dirty="0" smtClean="0"/>
            </a:br>
            <a:r>
              <a:rPr lang="en-US" dirty="0" smtClean="0"/>
              <a:t>choices I make</a:t>
            </a:r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r>
              <a:rPr lang="en-US" dirty="0" smtClean="0"/>
              <a:t>Have to build many testing and debugging tools</a:t>
            </a:r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r>
              <a:rPr lang="en-US" dirty="0" smtClean="0"/>
              <a:t>Not usable, not extensible!</a:t>
            </a:r>
          </a:p>
          <a:p>
            <a:pPr marL="0" indent="0" eaLnBrk="1" hangingPunct="1">
              <a:lnSpc>
                <a:spcPct val="83000"/>
              </a:lnSpc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057400"/>
            <a:ext cx="862506" cy="1181100"/>
          </a:xfrm>
          <a:prstGeom prst="rect">
            <a:avLst/>
          </a:prstGeom>
        </p:spPr>
      </p:pic>
      <p:pic>
        <p:nvPicPr>
          <p:cNvPr id="5" name="Picture 3" descr="C:\Users\alex\AppData\Local\Microsoft\Windows\Temporary Internet Files\Content.IE5\NX59TM9E\MC90044171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0"/>
            <a:ext cx="1356360" cy="135636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581400"/>
            <a:ext cx="108775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7409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Generating Random </a:t>
            </a:r>
            <a:r>
              <a:rPr lang="en-US" dirty="0" err="1" smtClean="0"/>
              <a:t>ArcPy</a:t>
            </a:r>
            <a:r>
              <a:rPr lang="en-US" dirty="0" smtClean="0"/>
              <a:t> Programs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Solution: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Use an existing language for testing Python libraries, </a:t>
            </a:r>
            <a:r>
              <a:rPr lang="en-US" dirty="0"/>
              <a:t>TSTL </a:t>
            </a:r>
            <a:r>
              <a:rPr lang="en-US" dirty="0">
                <a:hlinkClick r:id="rId3"/>
              </a:rPr>
              <a:t>https://github.com/agroce/</a:t>
            </a:r>
            <a:r>
              <a:rPr lang="en-US" dirty="0" smtClean="0">
                <a:hlinkClick r:id="rId3"/>
              </a:rPr>
              <a:t>tstl</a:t>
            </a:r>
            <a:endParaRPr lang="en-US" dirty="0" smtClean="0"/>
          </a:p>
          <a:p>
            <a:pPr lvl="2">
              <a:lnSpc>
                <a:spcPct val="83000"/>
              </a:lnSpc>
            </a:pPr>
            <a:r>
              <a:rPr lang="en-US" dirty="0" smtClean="0"/>
              <a:t>TSTL stands for Template Scripting Testing Language</a:t>
            </a:r>
          </a:p>
          <a:p>
            <a:pPr lvl="2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r>
              <a:rPr lang="en-US" dirty="0" smtClean="0"/>
              <a:t>TSTL defines what a valid test is</a:t>
            </a:r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r>
              <a:rPr lang="en-US" dirty="0" smtClean="0"/>
              <a:t>Then tools generate tests, provide debugging support, and so forth</a:t>
            </a:r>
          </a:p>
          <a:p>
            <a:pPr lvl="2">
              <a:lnSpc>
                <a:spcPct val="83000"/>
              </a:lnSpc>
            </a:pPr>
            <a:r>
              <a:rPr lang="en-US" dirty="0" smtClean="0"/>
              <a:t>Automatically shrinks tests to just relevant operations</a:t>
            </a:r>
          </a:p>
          <a:p>
            <a:pPr lvl="2">
              <a:lnSpc>
                <a:spcPct val="83000"/>
              </a:lnSpc>
            </a:pPr>
            <a:r>
              <a:rPr lang="en-US" dirty="0" smtClean="0"/>
              <a:t>Sophisticated control of random testing</a:t>
            </a:r>
          </a:p>
          <a:p>
            <a:pPr lvl="2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r>
              <a:rPr lang="en-US" dirty="0" smtClean="0"/>
              <a:t>Collaboration with Oregon State University testing research group</a:t>
            </a:r>
          </a:p>
          <a:p>
            <a:pPr marL="0" indent="0" eaLnBrk="1" hangingPunct="1">
              <a:lnSpc>
                <a:spcPct val="83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3821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Very Simple TSTL for </a:t>
            </a:r>
            <a:r>
              <a:rPr lang="en-US" dirty="0" err="1" smtClean="0"/>
              <a:t>ArcPy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458200" cy="5355313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/>
                <a:cs typeface="Lucida Console"/>
              </a:rPr>
              <a:t>﻿</a:t>
            </a:r>
            <a:r>
              <a:rPr lang="en-US" dirty="0" smtClean="0">
                <a:latin typeface="Lucida Console"/>
                <a:cs typeface="Lucida Console"/>
              </a:rPr>
              <a:t>@import </a:t>
            </a:r>
            <a:r>
              <a:rPr lang="en-US" dirty="0" err="1" smtClean="0">
                <a:latin typeface="Lucida Console"/>
                <a:cs typeface="Lucida Console"/>
              </a:rPr>
              <a:t>arcpy</a:t>
            </a:r>
            <a:endParaRPr lang="en-US" dirty="0" smtClean="0">
              <a:latin typeface="Lucida Console"/>
              <a:cs typeface="Lucida Console"/>
            </a:endParaRPr>
          </a:p>
          <a:p>
            <a:r>
              <a:rPr lang="en-US" dirty="0" smtClean="0">
                <a:latin typeface="Lucida Console"/>
                <a:cs typeface="Lucida Console"/>
              </a:rPr>
              <a:t>@from </a:t>
            </a:r>
            <a:r>
              <a:rPr lang="en-US" dirty="0" err="1" smtClean="0">
                <a:latin typeface="Lucida Console"/>
                <a:cs typeface="Lucida Console"/>
              </a:rPr>
              <a:t>arcpy</a:t>
            </a:r>
            <a:r>
              <a:rPr lang="en-US" dirty="0" smtClean="0">
                <a:latin typeface="Lucida Console"/>
                <a:cs typeface="Lucida Console"/>
              </a:rPr>
              <a:t> import </a:t>
            </a:r>
            <a:r>
              <a:rPr lang="en-US" dirty="0" err="1" smtClean="0">
                <a:latin typeface="Lucida Console"/>
                <a:cs typeface="Lucida Console"/>
              </a:rPr>
              <a:t>ExecuteError</a:t>
            </a:r>
            <a:endParaRPr lang="en-US" dirty="0" smtClean="0">
              <a:latin typeface="Lucida Console"/>
              <a:cs typeface="Lucida Console"/>
            </a:endParaRPr>
          </a:p>
          <a:p>
            <a:endParaRPr lang="en-US" dirty="0">
              <a:latin typeface="Lucida Console"/>
              <a:cs typeface="Lucida Console"/>
            </a:endParaRPr>
          </a:p>
          <a:p>
            <a:r>
              <a:rPr lang="en-US" dirty="0" smtClean="0">
                <a:latin typeface="Lucida Console"/>
                <a:cs typeface="Lucida Console"/>
              </a:rPr>
              <a:t>pools:</a:t>
            </a:r>
          </a:p>
          <a:p>
            <a:r>
              <a:rPr lang="en-US" dirty="0">
                <a:latin typeface="Lucida Console"/>
                <a:cs typeface="Lucida Console"/>
              </a:rPr>
              <a:t>	</a:t>
            </a:r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shapefile</a:t>
            </a:r>
            <a:r>
              <a:rPr lang="en-US" dirty="0" smtClean="0">
                <a:latin typeface="Lucida Console"/>
                <a:cs typeface="Lucida Console"/>
              </a:rPr>
              <a:t>&gt; 2</a:t>
            </a:r>
          </a:p>
          <a:p>
            <a:r>
              <a:rPr lang="en-US" dirty="0">
                <a:latin typeface="Lucida Console"/>
                <a:cs typeface="Lucida Console"/>
              </a:rPr>
              <a:t>	</a:t>
            </a:r>
            <a:r>
              <a:rPr lang="en-US" dirty="0" smtClean="0">
                <a:latin typeface="Lucida Console"/>
                <a:cs typeface="Lucida Console"/>
              </a:rPr>
              <a:t>&lt;out&gt; 2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	&lt;</a:t>
            </a:r>
            <a:r>
              <a:rPr lang="en-US" dirty="0" err="1" smtClean="0">
                <a:latin typeface="Lucida Console"/>
                <a:cs typeface="Lucida Console"/>
              </a:rPr>
              <a:t>amt</a:t>
            </a:r>
            <a:r>
              <a:rPr lang="en-US" dirty="0" smtClean="0">
                <a:latin typeface="Lucida Console"/>
                <a:cs typeface="Lucida Console"/>
              </a:rPr>
              <a:t>&gt; 2</a:t>
            </a:r>
          </a:p>
          <a:p>
            <a:r>
              <a:rPr lang="en-US" dirty="0">
                <a:latin typeface="Lucida Console"/>
                <a:cs typeface="Lucida Console"/>
              </a:rPr>
              <a:t>	</a:t>
            </a:r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dist</a:t>
            </a:r>
            <a:r>
              <a:rPr lang="en-US" dirty="0" smtClean="0">
                <a:latin typeface="Lucida Console"/>
                <a:cs typeface="Lucida Console"/>
              </a:rPr>
              <a:t>&gt; 2</a:t>
            </a:r>
            <a:endParaRPr lang="en-US" dirty="0"/>
          </a:p>
          <a:p>
            <a:r>
              <a:rPr lang="en-US" dirty="0">
                <a:latin typeface="Lucida Console"/>
                <a:cs typeface="Lucida Console"/>
              </a:rPr>
              <a:t>a</a:t>
            </a:r>
            <a:r>
              <a:rPr lang="en-US" dirty="0" smtClean="0">
                <a:latin typeface="Lucida Console"/>
                <a:cs typeface="Lucida Console"/>
              </a:rPr>
              <a:t>ctions:</a:t>
            </a:r>
          </a:p>
          <a:p>
            <a:r>
              <a:rPr lang="en-US" dirty="0">
                <a:latin typeface="Lucida Console"/>
                <a:cs typeface="Lucida Console"/>
              </a:rPr>
              <a:t>	</a:t>
            </a:r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shapefile</a:t>
            </a:r>
            <a:r>
              <a:rPr lang="en-US" dirty="0" smtClean="0">
                <a:latin typeface="Lucida Console"/>
                <a:cs typeface="Lucida Console"/>
              </a:rPr>
              <a:t>&gt; := </a:t>
            </a:r>
            <a:r>
              <a:rPr lang="en-US" dirty="0" err="1" smtClean="0">
                <a:latin typeface="Lucida Console"/>
                <a:cs typeface="Lucida Console"/>
              </a:rPr>
              <a:t>arcpy.env.workspace</a:t>
            </a:r>
            <a:r>
              <a:rPr lang="en-US" dirty="0" smtClean="0">
                <a:latin typeface="Lucida Console"/>
                <a:cs typeface="Lucida Console"/>
              </a:rPr>
              <a:t> + </a:t>
            </a:r>
            <a:r>
              <a:rPr lang="en-US" dirty="0" smtClean="0">
                <a:latin typeface="Lucida Console"/>
                <a:cs typeface="Lucida Console"/>
                <a:hlinkClick r:id="rId3" action="ppaction://hlinkfile"/>
              </a:rPr>
              <a:t>“\\file1.shp</a:t>
            </a:r>
            <a:r>
              <a:rPr lang="en-US" dirty="0" smtClean="0">
                <a:latin typeface="Lucida Console"/>
                <a:cs typeface="Lucida Console"/>
              </a:rPr>
              <a:t>”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	&lt;</a:t>
            </a:r>
            <a:r>
              <a:rPr lang="en-US" dirty="0" err="1" smtClean="0">
                <a:latin typeface="Lucida Console"/>
                <a:cs typeface="Lucida Console"/>
              </a:rPr>
              <a:t>shapefile</a:t>
            </a:r>
            <a:r>
              <a:rPr lang="en-US" dirty="0" smtClean="0">
                <a:latin typeface="Lucida Console"/>
                <a:cs typeface="Lucida Console"/>
              </a:rPr>
              <a:t>&gt; := </a:t>
            </a:r>
            <a:r>
              <a:rPr lang="en-US" dirty="0" err="1" smtClean="0">
                <a:latin typeface="Lucida Console"/>
                <a:cs typeface="Lucida Console"/>
              </a:rPr>
              <a:t>arcpy.env.workspace</a:t>
            </a:r>
            <a:r>
              <a:rPr lang="en-US" dirty="0" smtClean="0">
                <a:latin typeface="Lucida Console"/>
                <a:cs typeface="Lucida Console"/>
              </a:rPr>
              <a:t> + </a:t>
            </a:r>
            <a:r>
              <a:rPr lang="en-US" dirty="0" smtClean="0">
                <a:latin typeface="Lucida Console"/>
                <a:cs typeface="Lucida Console"/>
                <a:hlinkClick r:id="rId4" action="ppaction://hlinkfile"/>
              </a:rPr>
              <a:t>“\\file2.shp</a:t>
            </a:r>
            <a:r>
              <a:rPr lang="en-US" dirty="0" smtClean="0">
                <a:latin typeface="Lucida Console"/>
                <a:cs typeface="Lucida Console"/>
              </a:rPr>
              <a:t>”</a:t>
            </a:r>
          </a:p>
          <a:p>
            <a:r>
              <a:rPr lang="en-US" dirty="0">
                <a:latin typeface="Lucida Console"/>
                <a:cs typeface="Lucida Console"/>
              </a:rPr>
              <a:t>	</a:t>
            </a:r>
            <a:r>
              <a:rPr lang="en-US" dirty="0" smtClean="0">
                <a:latin typeface="Lucida Console"/>
                <a:cs typeface="Lucida Console"/>
              </a:rPr>
              <a:t>&lt;out&gt; := </a:t>
            </a:r>
            <a:r>
              <a:rPr lang="en-US" dirty="0" err="1" smtClean="0">
                <a:latin typeface="Lucida Console"/>
                <a:cs typeface="Lucida Console"/>
              </a:rPr>
              <a:t>arcpy.env.workspace</a:t>
            </a:r>
            <a:r>
              <a:rPr lang="en-US" dirty="0" smtClean="0">
                <a:latin typeface="Lucida Console"/>
                <a:cs typeface="Lucida Console"/>
              </a:rPr>
              <a:t> + </a:t>
            </a:r>
            <a:r>
              <a:rPr lang="en-US" dirty="0" smtClean="0">
                <a:latin typeface="Lucida Console"/>
                <a:cs typeface="Lucida Console"/>
                <a:hlinkClick r:id="rId5" action="ppaction://hlinkfile"/>
              </a:rPr>
              <a:t>“\\new1.shp</a:t>
            </a:r>
            <a:r>
              <a:rPr lang="en-US" dirty="0" smtClean="0">
                <a:latin typeface="Lucida Console"/>
                <a:cs typeface="Lucida Console"/>
              </a:rPr>
              <a:t>”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	&lt;</a:t>
            </a:r>
            <a:r>
              <a:rPr lang="en-US" dirty="0">
                <a:latin typeface="Lucida Console"/>
                <a:cs typeface="Lucida Console"/>
              </a:rPr>
              <a:t>out&gt; := </a:t>
            </a:r>
            <a:r>
              <a:rPr lang="en-US" dirty="0" err="1">
                <a:latin typeface="Lucida Console"/>
                <a:cs typeface="Lucida Console"/>
              </a:rPr>
              <a:t>arcpy.env.workspace</a:t>
            </a:r>
            <a:r>
              <a:rPr lang="en-US" dirty="0">
                <a:latin typeface="Lucida Console"/>
                <a:cs typeface="Lucida Console"/>
              </a:rPr>
              <a:t> + </a:t>
            </a:r>
            <a:r>
              <a:rPr lang="en-US" dirty="0">
                <a:latin typeface="Lucida Console"/>
                <a:cs typeface="Lucida Console"/>
                <a:hlinkClick r:id="rId6" action="ppaction://hlinkfile"/>
              </a:rPr>
              <a:t>“\\</a:t>
            </a:r>
            <a:r>
              <a:rPr lang="en-US" dirty="0" smtClean="0">
                <a:latin typeface="Lucida Console"/>
                <a:cs typeface="Lucida Console"/>
                <a:hlinkClick r:id="rId6" action="ppaction://hlinkfile"/>
              </a:rPr>
              <a:t>new2.shp</a:t>
            </a:r>
            <a:r>
              <a:rPr lang="en-US" dirty="0" smtClean="0">
                <a:latin typeface="Lucida Console"/>
                <a:cs typeface="Lucida Console"/>
              </a:rPr>
              <a:t>”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	&lt;</a:t>
            </a:r>
            <a:r>
              <a:rPr lang="en-US" dirty="0" err="1" smtClean="0">
                <a:latin typeface="Lucida Console"/>
                <a:cs typeface="Lucida Console"/>
              </a:rPr>
              <a:t>amt</a:t>
            </a:r>
            <a:r>
              <a:rPr lang="en-US" dirty="0" smtClean="0">
                <a:latin typeface="Lucida Console"/>
                <a:cs typeface="Lucida Console"/>
              </a:rPr>
              <a:t>&gt; := &lt;[1..50]&gt;</a:t>
            </a:r>
          </a:p>
          <a:p>
            <a:r>
              <a:rPr lang="en-US" dirty="0">
                <a:latin typeface="Lucida Console"/>
                <a:cs typeface="Lucida Console"/>
              </a:rPr>
              <a:t>	</a:t>
            </a:r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dist</a:t>
            </a:r>
            <a:r>
              <a:rPr lang="en-US" dirty="0" smtClean="0">
                <a:latin typeface="Lucida Console"/>
                <a:cs typeface="Lucida Console"/>
              </a:rPr>
              <a:t>&gt; := </a:t>
            </a:r>
            <a:r>
              <a:rPr lang="en-US" dirty="0" err="1" smtClean="0">
                <a:latin typeface="Lucida Console"/>
                <a:cs typeface="Lucida Console"/>
              </a:rPr>
              <a:t>str</a:t>
            </a:r>
            <a:r>
              <a:rPr lang="en-US" dirty="0" smtClean="0">
                <a:latin typeface="Lucida Console"/>
                <a:cs typeface="Lucida Console"/>
              </a:rPr>
              <a:t>(&lt;</a:t>
            </a:r>
            <a:r>
              <a:rPr lang="en-US" dirty="0" err="1" smtClean="0">
                <a:latin typeface="Lucida Console"/>
                <a:cs typeface="Lucida Console"/>
              </a:rPr>
              <a:t>amt</a:t>
            </a:r>
            <a:r>
              <a:rPr lang="en-US" dirty="0" smtClean="0">
                <a:latin typeface="Lucida Console"/>
                <a:cs typeface="Lucida Console"/>
              </a:rPr>
              <a:t>&gt;) + “ Feet”</a:t>
            </a:r>
          </a:p>
          <a:p>
            <a:r>
              <a:rPr lang="en-US" dirty="0">
                <a:latin typeface="Lucida Console"/>
                <a:cs typeface="Lucida Console"/>
              </a:rPr>
              <a:t>	</a:t>
            </a:r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 smtClean="0">
                <a:latin typeface="Lucida Console"/>
                <a:cs typeface="Lucida Console"/>
              </a:rPr>
              <a:t>dist</a:t>
            </a:r>
            <a:r>
              <a:rPr lang="en-US" dirty="0" smtClean="0">
                <a:latin typeface="Lucida Console"/>
                <a:cs typeface="Lucida Console"/>
              </a:rPr>
              <a:t>&gt; := </a:t>
            </a:r>
            <a:r>
              <a:rPr lang="en-US" dirty="0" err="1" smtClean="0">
                <a:latin typeface="Lucida Console"/>
                <a:cs typeface="Lucida Console"/>
              </a:rPr>
              <a:t>str</a:t>
            </a:r>
            <a:r>
              <a:rPr lang="en-US" dirty="0" smtClean="0">
                <a:latin typeface="Lucida Console"/>
                <a:cs typeface="Lucida Console"/>
              </a:rPr>
              <a:t>(&lt;</a:t>
            </a:r>
            <a:r>
              <a:rPr lang="en-US" dirty="0" err="1" smtClean="0">
                <a:latin typeface="Lucida Console"/>
                <a:cs typeface="Lucida Console"/>
              </a:rPr>
              <a:t>amt</a:t>
            </a:r>
            <a:r>
              <a:rPr lang="en-US" dirty="0" smtClean="0">
                <a:latin typeface="Lucida Console"/>
                <a:cs typeface="Lucida Console"/>
              </a:rPr>
              <a:t>&gt;) + “ Meters”</a:t>
            </a:r>
          </a:p>
          <a:p>
            <a:r>
              <a:rPr lang="en-US" dirty="0">
                <a:latin typeface="Lucida Console"/>
                <a:cs typeface="Lucida Console"/>
              </a:rPr>
              <a:t>	</a:t>
            </a:r>
            <a:r>
              <a:rPr lang="en-US" dirty="0" smtClean="0">
                <a:latin typeface="Lucida Console"/>
                <a:cs typeface="Lucida Console"/>
              </a:rPr>
              <a:t>{</a:t>
            </a:r>
            <a:r>
              <a:rPr lang="en-US" dirty="0" err="1" smtClean="0">
                <a:latin typeface="Lucida Console"/>
                <a:cs typeface="Lucida Console"/>
              </a:rPr>
              <a:t>ExecuteError</a:t>
            </a:r>
            <a:r>
              <a:rPr lang="en-US" dirty="0" smtClean="0">
                <a:latin typeface="Lucida Console"/>
                <a:cs typeface="Lucida Console"/>
              </a:rPr>
              <a:t>} </a:t>
            </a:r>
            <a:r>
              <a:rPr lang="en-US" dirty="0" err="1" smtClean="0">
                <a:latin typeface="Lucida Console"/>
                <a:cs typeface="Lucida Console"/>
              </a:rPr>
              <a:t>arcpy.Buffer_analysis</a:t>
            </a:r>
            <a:r>
              <a:rPr lang="en-US" dirty="0" smtClean="0">
                <a:latin typeface="Lucida Console"/>
                <a:cs typeface="Lucida Console"/>
              </a:rPr>
              <a:t>(&lt;</a:t>
            </a:r>
            <a:r>
              <a:rPr lang="en-US" dirty="0" err="1" smtClean="0">
                <a:latin typeface="Lucida Console"/>
                <a:cs typeface="Lucida Console"/>
              </a:rPr>
              <a:t>shapefile</a:t>
            </a:r>
            <a:r>
              <a:rPr lang="en-US" dirty="0" smtClean="0">
                <a:latin typeface="Lucida Console"/>
                <a:cs typeface="Lucida Console"/>
              </a:rPr>
              <a:t>&gt;,</a:t>
            </a:r>
          </a:p>
          <a:p>
            <a:r>
              <a:rPr lang="en-US" dirty="0">
                <a:latin typeface="Lucida Console"/>
                <a:cs typeface="Lucida Console"/>
              </a:rPr>
              <a:t>	</a:t>
            </a:r>
            <a:r>
              <a:rPr lang="en-US" dirty="0" smtClean="0">
                <a:latin typeface="Lucida Console"/>
                <a:cs typeface="Lucida Console"/>
              </a:rPr>
              <a:t>			&lt;out&gt;, &lt;</a:t>
            </a:r>
            <a:r>
              <a:rPr lang="en-US" dirty="0" err="1" smtClean="0">
                <a:latin typeface="Lucida Console"/>
                <a:cs typeface="Lucida Console"/>
              </a:rPr>
              <a:t>dist</a:t>
            </a:r>
            <a:r>
              <a:rPr lang="en-US" dirty="0" smtClean="0">
                <a:latin typeface="Lucida Console"/>
                <a:cs typeface="Lucida Console"/>
              </a:rPr>
              <a:t>&gt;)</a:t>
            </a:r>
          </a:p>
          <a:p>
            <a:endParaRPr lang="en-US" dirty="0" smtClean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00450272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TSTL Works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TSTL code: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dirty="0" smtClean="0">
                <a:latin typeface="Lucida Console"/>
                <a:cs typeface="Lucida Console"/>
              </a:rPr>
              <a:t>pools: 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/>
                <a:cs typeface="Lucida Console"/>
              </a:rPr>
              <a:t>	&lt;</a:t>
            </a:r>
            <a:r>
              <a:rPr lang="en-US" sz="2000" dirty="0" err="1" smtClean="0">
                <a:latin typeface="Lucida Console"/>
                <a:cs typeface="Lucida Console"/>
              </a:rPr>
              <a:t>int</a:t>
            </a:r>
            <a:r>
              <a:rPr lang="en-US" sz="2000" dirty="0" smtClean="0">
                <a:latin typeface="Lucida Console"/>
                <a:cs typeface="Lucida Console"/>
              </a:rPr>
              <a:t>&gt; </a:t>
            </a:r>
            <a:r>
              <a:rPr lang="en-US" sz="2000" dirty="0">
                <a:latin typeface="Lucida Console"/>
                <a:cs typeface="Lucida Console"/>
              </a:rPr>
              <a:t>1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/>
                <a:cs typeface="Lucida Console"/>
              </a:rPr>
              <a:t>	&lt;list&gt; 1</a:t>
            </a:r>
          </a:p>
          <a:p>
            <a:pPr marL="0" indent="0">
              <a:buNone/>
            </a:pPr>
            <a:r>
              <a:rPr lang="en-US" sz="2000" dirty="0">
                <a:latin typeface="Lucida Console"/>
                <a:cs typeface="Lucida Console"/>
              </a:rPr>
              <a:t>a</a:t>
            </a:r>
            <a:r>
              <a:rPr lang="en-US" sz="2000" dirty="0" smtClean="0">
                <a:latin typeface="Lucida Console"/>
                <a:cs typeface="Lucida Console"/>
              </a:rPr>
              <a:t>ctions: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/>
                <a:cs typeface="Lucida Console"/>
              </a:rPr>
              <a:t>	&lt;</a:t>
            </a:r>
            <a:r>
              <a:rPr lang="en-US" sz="2000" dirty="0" err="1" smtClean="0">
                <a:latin typeface="Lucida Console"/>
                <a:cs typeface="Lucida Console"/>
              </a:rPr>
              <a:t>int</a:t>
            </a:r>
            <a:r>
              <a:rPr lang="en-US" sz="2000" dirty="0" smtClean="0">
                <a:latin typeface="Lucida Console"/>
                <a:cs typeface="Lucida Console"/>
              </a:rPr>
              <a:t>&gt; := &lt;[1..2]&gt;</a:t>
            </a:r>
            <a:endParaRPr lang="en-US" sz="20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/>
                <a:cs typeface="Lucida Console"/>
              </a:rPr>
              <a:t>	&lt;list&gt; := []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/>
                <a:cs typeface="Lucida Console"/>
              </a:rPr>
              <a:t>	&lt;list&gt;.append(&lt;</a:t>
            </a:r>
            <a:r>
              <a:rPr lang="en-US" sz="2000" dirty="0" err="1" smtClean="0">
                <a:latin typeface="Lucida Console"/>
                <a:cs typeface="Lucida Console"/>
              </a:rPr>
              <a:t>int</a:t>
            </a:r>
            <a:r>
              <a:rPr lang="en-US" sz="2000" dirty="0" smtClean="0">
                <a:latin typeface="Lucida Console"/>
                <a:cs typeface="Lucida Console"/>
              </a:rPr>
              <a:t>&gt;)</a:t>
            </a:r>
          </a:p>
          <a:p>
            <a:pPr marL="0" indent="0">
              <a:buNone/>
            </a:pPr>
            <a:r>
              <a:rPr lang="en-US" sz="2000" dirty="0">
                <a:latin typeface="Lucida Console"/>
                <a:cs typeface="Lucida Console"/>
              </a:rPr>
              <a:t>p</a:t>
            </a:r>
            <a:r>
              <a:rPr lang="en-US" sz="2000" dirty="0" smtClean="0">
                <a:latin typeface="Lucida Console"/>
                <a:cs typeface="Lucida Console"/>
              </a:rPr>
              <a:t>roperties:</a:t>
            </a:r>
          </a:p>
          <a:p>
            <a:pPr marL="0" indent="0">
              <a:buNone/>
            </a:pPr>
            <a:r>
              <a:rPr lang="en-US" sz="2000" dirty="0">
                <a:latin typeface="Lucida Console"/>
                <a:cs typeface="Lucida Console"/>
              </a:rPr>
              <a:t>	</a:t>
            </a:r>
            <a:r>
              <a:rPr lang="en-US" sz="2000" dirty="0" err="1" smtClean="0">
                <a:latin typeface="Lucida Console"/>
                <a:cs typeface="Lucida Console"/>
              </a:rPr>
              <a:t>len</a:t>
            </a:r>
            <a:r>
              <a:rPr lang="en-US" sz="2000" dirty="0" smtClean="0">
                <a:latin typeface="Lucida Console"/>
                <a:cs typeface="Lucida Console"/>
              </a:rPr>
              <a:t>(&lt;list&gt;) &lt;= 20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ight Arrow 2"/>
          <p:cNvSpPr/>
          <p:nvPr/>
        </p:nvSpPr>
        <p:spPr>
          <a:xfrm>
            <a:off x="3124200" y="2667000"/>
            <a:ext cx="10668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1752600"/>
            <a:ext cx="12192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(</a:t>
            </a:r>
            <a:r>
              <a:rPr lang="en-US" sz="1600" dirty="0" smtClean="0"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1600" dirty="0" smtClean="0">
                <a:ea typeface="Webdings"/>
                <a:cs typeface="Webdings"/>
                <a:sym typeface="Webdings"/>
              </a:rPr>
              <a:t>,</a:t>
            </a:r>
            <a:r>
              <a:rPr lang="en-US" sz="1600" dirty="0" smtClean="0"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1600" dirty="0">
                <a:sym typeface="Webdings"/>
              </a:rPr>
              <a:t>)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4495800" y="2743200"/>
            <a:ext cx="12192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ea typeface="Webdings"/>
                <a:cs typeface="Webdings"/>
                <a:sym typeface="Webdings"/>
              </a:rPr>
              <a:t>1,</a:t>
            </a:r>
            <a:r>
              <a:rPr lang="en-US" dirty="0"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>
                <a:sym typeface="Webdings"/>
              </a:rPr>
              <a:t>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67400" y="2743200"/>
            <a:ext cx="12192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ea typeface="Webdings"/>
                <a:cs typeface="Webdings"/>
                <a:sym typeface="Webdings"/>
              </a:rPr>
              <a:t>2,</a:t>
            </a:r>
            <a:r>
              <a:rPr lang="en-US" dirty="0"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sym typeface="Webdings"/>
              </a:rPr>
              <a:t>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239000" y="2743200"/>
            <a:ext cx="12192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ea typeface="Webdings"/>
                <a:cs typeface="Webdings"/>
                <a:sym typeface="Webdings"/>
              </a:rPr>
              <a:t>,[]</a:t>
            </a:r>
            <a:r>
              <a:rPr lang="en-US" dirty="0" smtClean="0">
                <a:sym typeface="Webdings"/>
              </a:rPr>
              <a:t>)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flipH="1">
            <a:off x="5105400" y="22098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4"/>
            <a:endCxn id="8" idx="0"/>
          </p:cNvCxnSpPr>
          <p:nvPr/>
        </p:nvCxnSpPr>
        <p:spPr>
          <a:xfrm>
            <a:off x="6477000" y="2286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5"/>
            <a:endCxn id="9" idx="0"/>
          </p:cNvCxnSpPr>
          <p:nvPr/>
        </p:nvCxnSpPr>
        <p:spPr>
          <a:xfrm>
            <a:off x="6908052" y="2207885"/>
            <a:ext cx="940548" cy="535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0596" y="2221468"/>
            <a:ext cx="88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nt0 =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2286000"/>
            <a:ext cx="88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nt0 =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2221468"/>
            <a:ext cx="88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list0= []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943600" y="3733800"/>
            <a:ext cx="12192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ea typeface="Webdings"/>
                <a:cs typeface="Webdings"/>
                <a:sym typeface="Webdings"/>
              </a:rPr>
              <a:t>1,[]</a:t>
            </a:r>
            <a:r>
              <a:rPr lang="en-US" dirty="0" smtClean="0">
                <a:sym typeface="Webdings"/>
              </a:rPr>
              <a:t>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315200" y="3733800"/>
            <a:ext cx="12192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</a:t>
            </a:r>
            <a:r>
              <a:rPr lang="en-US" dirty="0" smtClean="0">
                <a:ea typeface="Webdings"/>
                <a:cs typeface="Webdings"/>
                <a:sym typeface="Webdings"/>
              </a:rPr>
              <a:t>,[]</a:t>
            </a:r>
            <a:r>
              <a:rPr lang="en-US" dirty="0" smtClean="0">
                <a:sym typeface="Webdings"/>
              </a:rPr>
              <a:t>)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9" idx="0"/>
          </p:cNvCxnSpPr>
          <p:nvPr/>
        </p:nvCxnSpPr>
        <p:spPr>
          <a:xfrm flipH="1">
            <a:off x="6553200" y="3200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0"/>
          </p:cNvCxnSpPr>
          <p:nvPr/>
        </p:nvCxnSpPr>
        <p:spPr>
          <a:xfrm>
            <a:off x="7924800" y="3276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68396" y="3212068"/>
            <a:ext cx="88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nt0 =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91400" y="3276600"/>
            <a:ext cx="88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int0 = 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943600" y="4724400"/>
            <a:ext cx="12192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ea typeface="Webdings"/>
                <a:cs typeface="Webdings"/>
                <a:sym typeface="Webdings"/>
              </a:rPr>
              <a:t>1,[1]</a:t>
            </a:r>
            <a:r>
              <a:rPr lang="en-US" dirty="0" smtClean="0">
                <a:sym typeface="Webdings"/>
              </a:rPr>
              <a:t>)</a:t>
            </a:r>
            <a:endParaRPr lang="en-US" dirty="0"/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>
          <a:xfrm>
            <a:off x="6553200" y="4267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0" y="4267200"/>
            <a:ext cx="185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list0.append(int0)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239000" y="2743200"/>
            <a:ext cx="1219200" cy="5334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dirty="0" smtClean="0">
                <a:ea typeface="Webdings"/>
                <a:cs typeface="Webdings"/>
                <a:sym typeface="Webdings"/>
              </a:rPr>
              <a:t>,[]</a:t>
            </a:r>
            <a:r>
              <a:rPr lang="en-US" dirty="0" smtClean="0">
                <a:sym typeface="Webdings"/>
              </a:rPr>
              <a:t>)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943600" y="3733800"/>
            <a:ext cx="1219200" cy="5334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ea typeface="Webdings"/>
                <a:cs typeface="Webdings"/>
                <a:sym typeface="Webdings"/>
              </a:rPr>
              <a:t>1,[]</a:t>
            </a:r>
            <a:r>
              <a:rPr lang="en-US" dirty="0" smtClean="0">
                <a:sym typeface="Webding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6" grpId="0"/>
      <p:bldP spid="17" grpId="0"/>
      <p:bldP spid="18" grpId="0"/>
      <p:bldP spid="19" grpId="0" animBg="1"/>
      <p:bldP spid="20" grpId="0" animBg="1"/>
      <p:bldP spid="23" grpId="0"/>
      <p:bldP spid="24" grpId="0"/>
      <p:bldP spid="28" grpId="0" animBg="1"/>
      <p:bldP spid="30" grpId="0"/>
      <p:bldP spid="31" grpId="1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</a:t>
            </a:r>
            <a:r>
              <a:rPr lang="en-US" dirty="0" err="1" smtClean="0"/>
              <a:t>tstl.arcpy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Choose set of </a:t>
            </a:r>
            <a:r>
              <a:rPr lang="en-US" dirty="0" err="1" smtClean="0"/>
              <a:t>ArcPy</a:t>
            </a:r>
            <a:r>
              <a:rPr lang="en-US" dirty="0" smtClean="0"/>
              <a:t> functions</a:t>
            </a:r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For each function, identify all the possible parameters (most of these include optional parameters)</a:t>
            </a:r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Add the function call as an action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Add actions to build up all the input parameters needed to call it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Most parameters will need a pool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There will be multiple versions for some functions, due to different ways to call them</a:t>
            </a:r>
          </a:p>
          <a:p>
            <a:pPr marL="0" indent="0" eaLnBrk="1" hangingPunct="1">
              <a:lnSpc>
                <a:spcPct val="83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6514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</a:t>
            </a:r>
            <a:r>
              <a:rPr lang="en-US" dirty="0" err="1" smtClean="0"/>
              <a:t>tstl.arcpy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First choose an </a:t>
            </a:r>
            <a:r>
              <a:rPr lang="en-US" dirty="0" err="1" smtClean="0"/>
              <a:t>ArcPy</a:t>
            </a:r>
            <a:r>
              <a:rPr lang="en-US" dirty="0" smtClean="0"/>
              <a:t> function to call, and determine parameters it needs:</a:t>
            </a:r>
            <a:endParaRPr lang="en-US" dirty="0"/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marL="0" indent="0" eaLnBrk="1" hangingPunct="1">
              <a:lnSpc>
                <a:spcPct val="83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For this example, will need pools for </a:t>
            </a:r>
            <a:r>
              <a:rPr lang="en-US" i="1" dirty="0" err="1" smtClean="0"/>
              <a:t>classorlayerlist</a:t>
            </a:r>
            <a:r>
              <a:rPr lang="en-US" i="1" dirty="0" smtClean="0"/>
              <a:t>, </a:t>
            </a:r>
            <a:r>
              <a:rPr lang="en-US" i="1" dirty="0" err="1" smtClean="0"/>
              <a:t>featureclass</a:t>
            </a:r>
            <a:r>
              <a:rPr lang="en-US" i="1" dirty="0" smtClean="0"/>
              <a:t>, </a:t>
            </a:r>
            <a:r>
              <a:rPr lang="en-US" i="1" dirty="0" err="1" smtClean="0"/>
              <a:t>joinattributes</a:t>
            </a:r>
            <a:r>
              <a:rPr lang="en-US" dirty="0" smtClean="0"/>
              <a:t>, and </a:t>
            </a:r>
            <a:r>
              <a:rPr lang="en-US" i="1" dirty="0" err="1" smtClean="0"/>
              <a:t>dist</a:t>
            </a:r>
            <a:r>
              <a:rPr lang="en-US" dirty="0" smtClean="0"/>
              <a:t>, which may also need other pools</a:t>
            </a:r>
            <a:endParaRPr lang="en-US" dirty="0"/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8382000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classorlayerlist</a:t>
            </a:r>
            <a:r>
              <a:rPr lang="en-US" dirty="0">
                <a:latin typeface="Lucida Console"/>
                <a:cs typeface="Lucida Console"/>
              </a:rPr>
              <a:t>&gt; := []</a:t>
            </a:r>
          </a:p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classorlayerlist</a:t>
            </a:r>
            <a:r>
              <a:rPr lang="en-US" dirty="0">
                <a:latin typeface="Lucida Console"/>
                <a:cs typeface="Lucida Console"/>
              </a:rPr>
              <a:t>&gt;.append(&lt;</a:t>
            </a:r>
            <a:r>
              <a:rPr lang="en-US" dirty="0" err="1">
                <a:latin typeface="Lucida Console"/>
                <a:cs typeface="Lucida Console"/>
              </a:rPr>
              <a:t>classorlayer</a:t>
            </a:r>
            <a:r>
              <a:rPr lang="en-US" dirty="0">
                <a:latin typeface="Lucida Console"/>
                <a:cs typeface="Lucida Console"/>
              </a:rPr>
              <a:t>&gt;)</a:t>
            </a:r>
            <a:endParaRPr lang="en-US" dirty="0" smtClean="0">
              <a:latin typeface="Lucida Console"/>
              <a:cs typeface="Lucida Conso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8382000" cy="92333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/>
                <a:cs typeface="Lucida Console"/>
              </a:rPr>
              <a:t>{</a:t>
            </a:r>
            <a:r>
              <a:rPr lang="en-US" dirty="0" err="1" smtClean="0">
                <a:latin typeface="Lucida Console"/>
                <a:cs typeface="Lucida Console"/>
              </a:rPr>
              <a:t>ExecuteError</a:t>
            </a:r>
            <a:r>
              <a:rPr lang="en-US" dirty="0" smtClean="0">
                <a:latin typeface="Lucida Console"/>
                <a:cs typeface="Lucida Console"/>
              </a:rPr>
              <a:t>} </a:t>
            </a:r>
            <a:r>
              <a:rPr lang="en-US" dirty="0" err="1" smtClean="0">
                <a:latin typeface="Lucida Console"/>
                <a:cs typeface="Lucida Console"/>
              </a:rPr>
              <a:t>arcpy.Intersect_analysis</a:t>
            </a:r>
            <a:r>
              <a:rPr lang="en-US" dirty="0" smtClean="0">
                <a:latin typeface="Lucida Console"/>
                <a:cs typeface="Lucida Console"/>
              </a:rPr>
              <a:t>(</a:t>
            </a:r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classorlayerlist</a:t>
            </a:r>
            <a:r>
              <a:rPr lang="en-US" dirty="0">
                <a:latin typeface="Lucida Console"/>
                <a:cs typeface="Lucida Console"/>
              </a:rPr>
              <a:t>&gt;</a:t>
            </a:r>
            <a:r>
              <a:rPr lang="en-US" dirty="0" smtClean="0">
                <a:latin typeface="Lucida Console"/>
                <a:cs typeface="Lucida Console"/>
              </a:rPr>
              <a:t>,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&lt;</a:t>
            </a:r>
            <a:r>
              <a:rPr lang="en-US" dirty="0" err="1" smtClean="0">
                <a:latin typeface="Lucida Console"/>
                <a:cs typeface="Lucida Console"/>
              </a:rPr>
              <a:t>featureclass</a:t>
            </a:r>
            <a:r>
              <a:rPr lang="en-US" dirty="0">
                <a:latin typeface="Lucida Console"/>
                <a:cs typeface="Lucida Console"/>
              </a:rPr>
              <a:t>&gt;</a:t>
            </a:r>
            <a:r>
              <a:rPr lang="en-US" dirty="0" smtClean="0">
                <a:latin typeface="Lucida Console"/>
                <a:cs typeface="Lucida Console"/>
              </a:rPr>
              <a:t>, </a:t>
            </a:r>
            <a:r>
              <a:rPr lang="en-US" dirty="0" err="1" smtClean="0">
                <a:latin typeface="Lucida Console"/>
                <a:cs typeface="Lucida Console"/>
              </a:rPr>
              <a:t>join_attributes</a:t>
            </a:r>
            <a:r>
              <a:rPr lang="en-US" dirty="0">
                <a:latin typeface="Lucida Console"/>
                <a:cs typeface="Lucida Console"/>
              </a:rPr>
              <a:t>=&lt;</a:t>
            </a:r>
            <a:r>
              <a:rPr lang="en-US" dirty="0" err="1">
                <a:latin typeface="Lucida Console"/>
                <a:cs typeface="Lucida Console"/>
              </a:rPr>
              <a:t>joinattributes</a:t>
            </a:r>
            <a:r>
              <a:rPr lang="en-US" dirty="0">
                <a:latin typeface="Lucida Console"/>
                <a:cs typeface="Lucida Console"/>
              </a:rPr>
              <a:t>&gt;</a:t>
            </a:r>
            <a:r>
              <a:rPr lang="en-US" dirty="0" smtClean="0">
                <a:latin typeface="Lucida Console"/>
                <a:cs typeface="Lucida Console"/>
              </a:rPr>
              <a:t>,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</a:t>
            </a:r>
            <a:r>
              <a:rPr lang="en-US" dirty="0" err="1" smtClean="0">
                <a:latin typeface="Lucida Console"/>
                <a:cs typeface="Lucida Console"/>
              </a:rPr>
              <a:t>cluster_tolerance</a:t>
            </a:r>
            <a:r>
              <a:rPr lang="en-US" dirty="0">
                <a:latin typeface="Lucida Console"/>
                <a:cs typeface="Lucida Console"/>
              </a:rPr>
              <a:t>=&lt;</a:t>
            </a:r>
            <a:r>
              <a:rPr lang="en-US" dirty="0" err="1">
                <a:latin typeface="Lucida Console"/>
                <a:cs typeface="Lucida Console"/>
              </a:rPr>
              <a:t>dist</a:t>
            </a:r>
            <a:r>
              <a:rPr lang="en-US" dirty="0">
                <a:latin typeface="Lucida Console"/>
                <a:cs typeface="Lucida Console"/>
              </a:rPr>
              <a:t>&gt;);</a:t>
            </a:r>
            <a:endParaRPr lang="en-US" dirty="0" smtClean="0">
              <a:latin typeface="Lucida Console"/>
              <a:cs typeface="Lucida Conso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830669"/>
            <a:ext cx="8382000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classorlayer</a:t>
            </a:r>
            <a:r>
              <a:rPr lang="en-US" dirty="0">
                <a:latin typeface="Lucida Console"/>
                <a:cs typeface="Lucida Console"/>
              </a:rPr>
              <a:t>&gt; := &lt;</a:t>
            </a:r>
            <a:r>
              <a:rPr lang="en-US" dirty="0" err="1">
                <a:latin typeface="Lucida Console"/>
                <a:cs typeface="Lucida Console"/>
              </a:rPr>
              <a:t>featureclass</a:t>
            </a:r>
            <a:r>
              <a:rPr lang="en-US" dirty="0">
                <a:latin typeface="Lucida Console"/>
                <a:cs typeface="Lucida Console"/>
              </a:rPr>
              <a:t>&gt;</a:t>
            </a:r>
          </a:p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classorlayer</a:t>
            </a:r>
            <a:r>
              <a:rPr lang="en-US" dirty="0">
                <a:latin typeface="Lucida Console"/>
                <a:cs typeface="Lucida Console"/>
              </a:rPr>
              <a:t>&gt; := &lt;</a:t>
            </a:r>
            <a:r>
              <a:rPr lang="en-US" dirty="0" err="1">
                <a:latin typeface="Lucida Console"/>
                <a:cs typeface="Lucida Console"/>
              </a:rPr>
              <a:t>newlayer</a:t>
            </a:r>
            <a:r>
              <a:rPr lang="en-US" dirty="0">
                <a:latin typeface="Lucida Console"/>
                <a:cs typeface="Lucida Console"/>
              </a:rPr>
              <a:t>&gt;</a:t>
            </a:r>
            <a:endParaRPr lang="en-US" dirty="0" smtClean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16385037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</a:t>
            </a:r>
            <a:r>
              <a:rPr lang="en-US" dirty="0" err="1" smtClean="0"/>
              <a:t>tstl.arcpy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To choose a feature class, needs more work, just for </a:t>
            </a:r>
            <a:r>
              <a:rPr lang="en-US" dirty="0" err="1" smtClean="0"/>
              <a:t>shapefiles</a:t>
            </a:r>
            <a:r>
              <a:rPr lang="en-US" dirty="0" smtClean="0"/>
              <a:t>:</a:t>
            </a:r>
            <a:endParaRPr lang="en-US" dirty="0"/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marL="0" indent="0" eaLnBrk="1" hangingPunct="1">
              <a:lnSpc>
                <a:spcPct val="83000"/>
              </a:lnSpc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382000" cy="92333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featureclass</a:t>
            </a:r>
            <a:r>
              <a:rPr lang="en-US" dirty="0">
                <a:latin typeface="Lucida Console"/>
                <a:cs typeface="Lucida Console"/>
              </a:rPr>
              <a:t>&gt; := &lt;</a:t>
            </a:r>
            <a:r>
              <a:rPr lang="en-US" dirty="0" err="1">
                <a:latin typeface="Lucida Console"/>
                <a:cs typeface="Lucida Console"/>
              </a:rPr>
              <a:t>shapefile</a:t>
            </a:r>
            <a:r>
              <a:rPr lang="en-US" dirty="0">
                <a:latin typeface="Lucida Console"/>
                <a:cs typeface="Lucida Console"/>
              </a:rPr>
              <a:t>&gt;</a:t>
            </a:r>
          </a:p>
          <a:p>
            <a:r>
              <a:rPr lang="en-US" dirty="0" err="1">
                <a:latin typeface="Lucida Console"/>
                <a:cs typeface="Lucida Console"/>
              </a:rPr>
              <a:t>len</a:t>
            </a:r>
            <a:r>
              <a:rPr lang="en-US" dirty="0">
                <a:latin typeface="Lucida Console"/>
                <a:cs typeface="Lucida Console"/>
              </a:rPr>
              <a:t>(&lt;gdbfeatureclasslist,1&gt;) &gt;= 1 -&gt; &lt;</a:t>
            </a:r>
            <a:r>
              <a:rPr lang="en-US" dirty="0" err="1">
                <a:latin typeface="Lucida Console"/>
                <a:cs typeface="Lucida Console"/>
              </a:rPr>
              <a:t>featureclass</a:t>
            </a:r>
            <a:r>
              <a:rPr lang="en-US" dirty="0">
                <a:latin typeface="Lucida Console"/>
                <a:cs typeface="Lucida Console"/>
              </a:rPr>
              <a:t>&gt; := </a:t>
            </a:r>
            <a:endParaRPr lang="en-US" dirty="0" smtClean="0">
              <a:latin typeface="Lucida Console"/>
              <a:cs typeface="Lucida Console"/>
            </a:endParaRP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   &lt;</a:t>
            </a:r>
            <a:r>
              <a:rPr lang="en-US" dirty="0" err="1">
                <a:latin typeface="Lucida Console"/>
                <a:cs typeface="Lucida Console"/>
              </a:rPr>
              <a:t>gdbfeatureclasslist</a:t>
            </a:r>
            <a:r>
              <a:rPr lang="en-US" dirty="0">
                <a:latin typeface="Lucida Console"/>
                <a:cs typeface="Lucida Console"/>
              </a:rPr>
              <a:t>&gt;[0]</a:t>
            </a:r>
            <a:endParaRPr lang="en-US" dirty="0" smtClean="0">
              <a:latin typeface="Lucida Console"/>
              <a:cs typeface="Lucida Conso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8382000" cy="2585323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shapefilelist</a:t>
            </a:r>
            <a:r>
              <a:rPr lang="en-US" dirty="0">
                <a:latin typeface="Lucida Console"/>
                <a:cs typeface="Lucida Console"/>
              </a:rPr>
              <a:t>&gt; := sorted(</a:t>
            </a:r>
            <a:r>
              <a:rPr lang="en-US" dirty="0" err="1">
                <a:latin typeface="Lucida Console"/>
                <a:cs typeface="Lucida Console"/>
              </a:rPr>
              <a:t>glob.glob</a:t>
            </a:r>
            <a:r>
              <a:rPr lang="en-US" dirty="0">
                <a:latin typeface="Lucida Console"/>
                <a:cs typeface="Lucida Console"/>
              </a:rPr>
              <a:t>(</a:t>
            </a:r>
            <a:r>
              <a:rPr lang="en-US" dirty="0" err="1">
                <a:latin typeface="Lucida Console"/>
                <a:cs typeface="Lucida Console"/>
              </a:rPr>
              <a:t>arcpy.env.workspace</a:t>
            </a:r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+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   </a:t>
            </a:r>
            <a:r>
              <a:rPr lang="en-US" dirty="0">
                <a:latin typeface="Lucida Console"/>
                <a:cs typeface="Lucida Console"/>
              </a:rPr>
              <a:t>"\\*.</a:t>
            </a:r>
            <a:r>
              <a:rPr lang="en-US" dirty="0" err="1">
                <a:latin typeface="Lucida Console"/>
                <a:cs typeface="Lucida Console"/>
              </a:rPr>
              <a:t>shp</a:t>
            </a:r>
            <a:r>
              <a:rPr lang="en-US" dirty="0">
                <a:latin typeface="Lucida Console"/>
                <a:cs typeface="Lucida Console"/>
              </a:rPr>
              <a:t>"))</a:t>
            </a:r>
          </a:p>
          <a:p>
            <a:r>
              <a:rPr lang="en-US" dirty="0" err="1">
                <a:latin typeface="Lucida Console"/>
                <a:cs typeface="Lucida Console"/>
              </a:rPr>
              <a:t>len</a:t>
            </a:r>
            <a:r>
              <a:rPr lang="en-US" dirty="0">
                <a:latin typeface="Lucida Console"/>
                <a:cs typeface="Lucida Console"/>
              </a:rPr>
              <a:t>(&lt;shapefilelist,1&gt;) &gt;= 1 -&gt; &lt;</a:t>
            </a:r>
            <a:r>
              <a:rPr lang="en-US" dirty="0" err="1">
                <a:latin typeface="Lucida Console"/>
                <a:cs typeface="Lucida Console"/>
              </a:rPr>
              <a:t>shapefile</a:t>
            </a:r>
            <a:r>
              <a:rPr lang="en-US" dirty="0">
                <a:latin typeface="Lucida Console"/>
                <a:cs typeface="Lucida Console"/>
              </a:rPr>
              <a:t>&gt; := </a:t>
            </a:r>
            <a:r>
              <a:rPr lang="en-US" dirty="0" smtClean="0">
                <a:latin typeface="Lucida Console"/>
                <a:cs typeface="Lucida Console"/>
              </a:rPr>
              <a:t>  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     &lt;</a:t>
            </a:r>
            <a:r>
              <a:rPr lang="en-US" dirty="0" err="1">
                <a:latin typeface="Lucida Console"/>
                <a:cs typeface="Lucida Console"/>
              </a:rPr>
              <a:t>shapefilelist</a:t>
            </a:r>
            <a:r>
              <a:rPr lang="en-US" dirty="0">
                <a:latin typeface="Lucida Console"/>
                <a:cs typeface="Lucida Console"/>
              </a:rPr>
              <a:t>&gt; [0]</a:t>
            </a:r>
          </a:p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shapefilelist</a:t>
            </a:r>
            <a:r>
              <a:rPr lang="en-US" dirty="0">
                <a:latin typeface="Lucida Console"/>
                <a:cs typeface="Lucida Console"/>
              </a:rPr>
              <a:t>&gt; = &lt;</a:t>
            </a:r>
            <a:r>
              <a:rPr lang="en-US" dirty="0" err="1">
                <a:latin typeface="Lucida Console"/>
                <a:cs typeface="Lucida Console"/>
              </a:rPr>
              <a:t>shapefilelist</a:t>
            </a:r>
            <a:r>
              <a:rPr lang="en-US" dirty="0">
                <a:latin typeface="Lucida Console"/>
                <a:cs typeface="Lucida Console"/>
              </a:rPr>
              <a:t>&gt; [1:</a:t>
            </a:r>
            <a:r>
              <a:rPr lang="en-US" dirty="0" smtClean="0">
                <a:latin typeface="Lucida Console"/>
                <a:cs typeface="Lucida Console"/>
              </a:rPr>
              <a:t>]</a:t>
            </a:r>
          </a:p>
          <a:p>
            <a:endParaRPr lang="en-US" dirty="0">
              <a:latin typeface="Lucida Console"/>
              <a:cs typeface="Lucida Console"/>
            </a:endParaRPr>
          </a:p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shapefile</a:t>
            </a:r>
            <a:r>
              <a:rPr lang="en-US" dirty="0">
                <a:latin typeface="Lucida Console"/>
                <a:cs typeface="Lucida Console"/>
              </a:rPr>
              <a:t>&gt; := </a:t>
            </a:r>
            <a:r>
              <a:rPr lang="en-US" dirty="0" err="1">
                <a:latin typeface="Lucida Console"/>
                <a:cs typeface="Lucida Console"/>
              </a:rPr>
              <a:t>arcpy.env.workspace</a:t>
            </a:r>
            <a:r>
              <a:rPr lang="en-US" dirty="0">
                <a:latin typeface="Lucida Console"/>
                <a:cs typeface="Lucida Console"/>
              </a:rPr>
              <a:t> + "\\new1.shp"</a:t>
            </a:r>
          </a:p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shapefile</a:t>
            </a:r>
            <a:r>
              <a:rPr lang="en-US" dirty="0">
                <a:latin typeface="Lucida Console"/>
                <a:cs typeface="Lucida Console"/>
              </a:rPr>
              <a:t>&gt; := </a:t>
            </a:r>
            <a:r>
              <a:rPr lang="en-US" dirty="0" err="1">
                <a:latin typeface="Lucida Console"/>
                <a:cs typeface="Lucida Console"/>
              </a:rPr>
              <a:t>arcpy.env.workspace</a:t>
            </a:r>
            <a:r>
              <a:rPr lang="en-US" dirty="0">
                <a:latin typeface="Lucida Console"/>
                <a:cs typeface="Lucida Console"/>
              </a:rPr>
              <a:t> + "\\new2.shp"</a:t>
            </a:r>
          </a:p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shapefile</a:t>
            </a:r>
            <a:r>
              <a:rPr lang="en-US" dirty="0">
                <a:latin typeface="Lucida Console"/>
                <a:cs typeface="Lucida Console"/>
              </a:rPr>
              <a:t>&gt; := </a:t>
            </a:r>
            <a:r>
              <a:rPr lang="en-US" dirty="0" err="1">
                <a:latin typeface="Lucida Console"/>
                <a:cs typeface="Lucida Console"/>
              </a:rPr>
              <a:t>arcpy.env.workspace</a:t>
            </a:r>
            <a:r>
              <a:rPr lang="en-US" dirty="0">
                <a:latin typeface="Lucida Console"/>
                <a:cs typeface="Lucida Console"/>
              </a:rPr>
              <a:t> + "\\new3.shp"</a:t>
            </a:r>
            <a:endParaRPr lang="en-US" dirty="0" smtClean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94833714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</a:t>
            </a:r>
            <a:r>
              <a:rPr lang="en-US" dirty="0" err="1" smtClean="0"/>
              <a:t>tstl.arcpy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Some complex parameters are used in many different functions, for example SQL queries:</a:t>
            </a:r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marL="0" indent="0" eaLnBrk="1" hangingPunct="1">
              <a:lnSpc>
                <a:spcPct val="83000"/>
              </a:lnSpc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8382000" cy="3970318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whereclause</a:t>
            </a:r>
            <a:r>
              <a:rPr lang="en-US" dirty="0">
                <a:latin typeface="Lucida Console"/>
                <a:cs typeface="Lucida Console"/>
              </a:rPr>
              <a:t>&gt; := '"' + &lt;fieldname&gt; + '" ' + &lt;op&gt; </a:t>
            </a:r>
            <a:r>
              <a:rPr lang="en-US" dirty="0" smtClean="0">
                <a:latin typeface="Lucida Console"/>
                <a:cs typeface="Lucida Console"/>
              </a:rPr>
              <a:t>+ 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              </a:t>
            </a:r>
            <a:r>
              <a:rPr lang="en-US" dirty="0" err="1" smtClean="0">
                <a:latin typeface="Lucida Console"/>
                <a:cs typeface="Lucida Console"/>
              </a:rPr>
              <a:t>str</a:t>
            </a:r>
            <a:r>
              <a:rPr lang="en-US" dirty="0">
                <a:latin typeface="Lucida Console"/>
                <a:cs typeface="Lucida Console"/>
              </a:rPr>
              <a:t>(&lt;</a:t>
            </a:r>
            <a:r>
              <a:rPr lang="en-US" dirty="0" err="1">
                <a:latin typeface="Lucida Console"/>
                <a:cs typeface="Lucida Console"/>
              </a:rPr>
              <a:t>val</a:t>
            </a:r>
            <a:r>
              <a:rPr lang="en-US" dirty="0">
                <a:latin typeface="Lucida Console"/>
                <a:cs typeface="Lucida Console"/>
              </a:rPr>
              <a:t>&gt;</a:t>
            </a:r>
            <a:r>
              <a:rPr lang="en-US" dirty="0" smtClean="0">
                <a:latin typeface="Lucida Console"/>
                <a:cs typeface="Lucida Console"/>
              </a:rPr>
              <a:t>)</a:t>
            </a:r>
            <a:endParaRPr lang="en-US" dirty="0">
              <a:latin typeface="Lucida Console"/>
              <a:cs typeface="Lucida Console"/>
            </a:endParaRPr>
          </a:p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whereclause</a:t>
            </a:r>
            <a:r>
              <a:rPr lang="en-US" dirty="0">
                <a:latin typeface="Lucida Console"/>
                <a:cs typeface="Lucida Console"/>
              </a:rPr>
              <a:t>&gt; := &lt;</a:t>
            </a:r>
            <a:r>
              <a:rPr lang="en-US" dirty="0" err="1">
                <a:latin typeface="Lucida Console"/>
                <a:cs typeface="Lucida Console"/>
              </a:rPr>
              <a:t>whereclause</a:t>
            </a:r>
            <a:r>
              <a:rPr lang="en-US" dirty="0">
                <a:latin typeface="Lucida Console"/>
                <a:cs typeface="Lucida Console"/>
              </a:rPr>
              <a:t>&gt; + ' AND ' + &lt;</a:t>
            </a:r>
            <a:r>
              <a:rPr lang="en-US" dirty="0" err="1">
                <a:latin typeface="Lucida Console"/>
                <a:cs typeface="Lucida Console"/>
              </a:rPr>
              <a:t>whereclause</a:t>
            </a:r>
            <a:r>
              <a:rPr lang="en-US" dirty="0">
                <a:latin typeface="Lucida Console"/>
                <a:cs typeface="Lucida Console"/>
              </a:rPr>
              <a:t>&gt;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whereclause</a:t>
            </a:r>
            <a:r>
              <a:rPr lang="en-US" dirty="0">
                <a:latin typeface="Lucida Console"/>
                <a:cs typeface="Lucida Console"/>
              </a:rPr>
              <a:t>&gt; := &lt;</a:t>
            </a:r>
            <a:r>
              <a:rPr lang="en-US" dirty="0" err="1">
                <a:latin typeface="Lucida Console"/>
                <a:cs typeface="Lucida Console"/>
              </a:rPr>
              <a:t>whereclause</a:t>
            </a:r>
            <a:r>
              <a:rPr lang="en-US" dirty="0">
                <a:latin typeface="Lucida Console"/>
                <a:cs typeface="Lucida Console"/>
              </a:rPr>
              <a:t>&gt; + ' OR ' +  &lt;</a:t>
            </a:r>
            <a:r>
              <a:rPr lang="en-US" dirty="0" err="1">
                <a:latin typeface="Lucida Console"/>
                <a:cs typeface="Lucida Console"/>
              </a:rPr>
              <a:t>whereclause</a:t>
            </a:r>
            <a:r>
              <a:rPr lang="en-US" dirty="0" smtClean="0">
                <a:latin typeface="Lucida Console"/>
                <a:cs typeface="Lucida Console"/>
              </a:rPr>
              <a:t>&gt;</a:t>
            </a:r>
            <a:endParaRPr lang="en-US" dirty="0">
              <a:latin typeface="Lucida Console"/>
              <a:cs typeface="Lucida Console"/>
            </a:endParaRPr>
          </a:p>
          <a:p>
            <a:r>
              <a:rPr lang="en-US" dirty="0">
                <a:latin typeface="Lucida Console"/>
                <a:cs typeface="Lucida Console"/>
              </a:rPr>
              <a:t>&lt;</a:t>
            </a:r>
            <a:r>
              <a:rPr lang="en-US" dirty="0" err="1">
                <a:latin typeface="Lucida Console"/>
                <a:cs typeface="Lucida Console"/>
              </a:rPr>
              <a:t>whereclause</a:t>
            </a:r>
            <a:r>
              <a:rPr lang="en-US" dirty="0">
                <a:latin typeface="Lucida Console"/>
                <a:cs typeface="Lucida Console"/>
              </a:rPr>
              <a:t>&gt; := 'NOT' + &lt;</a:t>
            </a:r>
            <a:r>
              <a:rPr lang="en-US" dirty="0" err="1">
                <a:latin typeface="Lucida Console"/>
                <a:cs typeface="Lucida Console"/>
              </a:rPr>
              <a:t>whereclause</a:t>
            </a:r>
            <a:r>
              <a:rPr lang="en-US" dirty="0" smtClean="0">
                <a:latin typeface="Lucida Console"/>
                <a:cs typeface="Lucida Console"/>
              </a:rPr>
              <a:t>&gt;</a:t>
            </a:r>
            <a:endParaRPr lang="en-US" dirty="0">
              <a:latin typeface="Lucida Console"/>
              <a:cs typeface="Lucida Console"/>
            </a:endParaRPr>
          </a:p>
          <a:p>
            <a:r>
              <a:rPr lang="en-US" dirty="0" smtClean="0">
                <a:latin typeface="Lucida Console"/>
                <a:cs typeface="Lucida Console"/>
              </a:rPr>
              <a:t>…</a:t>
            </a:r>
          </a:p>
          <a:p>
            <a:endParaRPr lang="en-US" dirty="0" smtClean="0">
              <a:latin typeface="Lucida Console"/>
              <a:cs typeface="Lucida Console"/>
            </a:endParaRPr>
          </a:p>
          <a:p>
            <a:r>
              <a:rPr lang="en-US" dirty="0" smtClean="0">
                <a:latin typeface="Lucida Console"/>
                <a:cs typeface="Lucida Console"/>
              </a:rPr>
              <a:t>{</a:t>
            </a:r>
            <a:r>
              <a:rPr lang="en-US" dirty="0" err="1" smtClean="0">
                <a:latin typeface="Lucida Console"/>
                <a:cs typeface="Lucida Console"/>
              </a:rPr>
              <a:t>IOError,exceptions.RuntimeError</a:t>
            </a:r>
            <a:r>
              <a:rPr lang="en-US" dirty="0" smtClean="0">
                <a:latin typeface="Lucida Console"/>
                <a:cs typeface="Lucida Console"/>
              </a:rPr>
              <a:t>} &lt;</a:t>
            </a:r>
            <a:r>
              <a:rPr lang="en-US" dirty="0" err="1" smtClean="0">
                <a:latin typeface="Lucida Console"/>
                <a:cs typeface="Lucida Console"/>
              </a:rPr>
              <a:t>searchcursor</a:t>
            </a:r>
            <a:r>
              <a:rPr lang="en-US" dirty="0" smtClean="0">
                <a:latin typeface="Lucida Console"/>
                <a:cs typeface="Lucida Console"/>
              </a:rPr>
              <a:t>&gt; :=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</a:t>
            </a:r>
            <a:r>
              <a:rPr lang="en-US" dirty="0" err="1" smtClean="0">
                <a:latin typeface="Lucida Console"/>
                <a:cs typeface="Lucida Console"/>
              </a:rPr>
              <a:t>arcpy.SearchCursor</a:t>
            </a:r>
            <a:r>
              <a:rPr lang="en-US" dirty="0" smtClean="0">
                <a:latin typeface="Lucida Console"/>
                <a:cs typeface="Lucida Console"/>
              </a:rPr>
              <a:t>(&lt;</a:t>
            </a:r>
            <a:r>
              <a:rPr lang="en-US" dirty="0" err="1" smtClean="0">
                <a:latin typeface="Lucida Console"/>
                <a:cs typeface="Lucida Console"/>
              </a:rPr>
              <a:t>featureclass</a:t>
            </a:r>
            <a:r>
              <a:rPr lang="en-US" dirty="0" smtClean="0">
                <a:latin typeface="Lucida Console"/>
                <a:cs typeface="Lucida Console"/>
              </a:rPr>
              <a:t>&gt;,&lt;</a:t>
            </a:r>
            <a:r>
              <a:rPr lang="en-US" dirty="0" err="1" smtClean="0">
                <a:latin typeface="Lucida Console"/>
                <a:cs typeface="Lucida Console"/>
              </a:rPr>
              <a:t>whereclause</a:t>
            </a:r>
            <a:r>
              <a:rPr lang="en-US" dirty="0" smtClean="0">
                <a:latin typeface="Lucida Console"/>
                <a:cs typeface="Lucida Console"/>
              </a:rPr>
              <a:t>&gt;);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&lt;</a:t>
            </a:r>
            <a:r>
              <a:rPr lang="en-US" dirty="0" err="1" smtClean="0">
                <a:latin typeface="Lucida Console"/>
                <a:cs typeface="Lucida Console"/>
              </a:rPr>
              <a:t>hascursor</a:t>
            </a:r>
            <a:r>
              <a:rPr lang="en-US" dirty="0" smtClean="0">
                <a:latin typeface="Lucida Console"/>
                <a:cs typeface="Lucida Console"/>
              </a:rPr>
              <a:t>&gt;[&lt;featureclass,1&gt;] = True</a:t>
            </a:r>
          </a:p>
          <a:p>
            <a:r>
              <a:rPr lang="en-US" dirty="0">
                <a:latin typeface="Lucida Console"/>
                <a:cs typeface="Lucida Console"/>
              </a:rPr>
              <a:t>…</a:t>
            </a:r>
          </a:p>
          <a:p>
            <a:r>
              <a:rPr lang="en-US" dirty="0" smtClean="0">
                <a:latin typeface="Lucida Console"/>
                <a:cs typeface="Lucida Console"/>
              </a:rPr>
              <a:t>{</a:t>
            </a:r>
            <a:r>
              <a:rPr lang="en-US" dirty="0" err="1" smtClean="0">
                <a:latin typeface="Lucida Console"/>
                <a:cs typeface="Lucida Console"/>
              </a:rPr>
              <a:t>ExecuteError</a:t>
            </a:r>
            <a:r>
              <a:rPr lang="en-US" dirty="0" smtClean="0">
                <a:latin typeface="Lucida Console"/>
                <a:cs typeface="Lucida Console"/>
              </a:rPr>
              <a:t>} </a:t>
            </a:r>
            <a:r>
              <a:rPr lang="en-US" dirty="0" err="1" smtClean="0">
                <a:latin typeface="Lucida Console"/>
                <a:cs typeface="Lucida Console"/>
              </a:rPr>
              <a:t>arcpy.MakeFeatureLayer_management</a:t>
            </a:r>
            <a:endParaRPr lang="en-US" dirty="0" smtClean="0">
              <a:latin typeface="Lucida Console"/>
              <a:cs typeface="Lucida Console"/>
            </a:endParaRP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(&lt;</a:t>
            </a:r>
            <a:r>
              <a:rPr lang="en-US" dirty="0" err="1" smtClean="0">
                <a:latin typeface="Lucida Console"/>
                <a:cs typeface="Lucida Console"/>
              </a:rPr>
              <a:t>featureclass</a:t>
            </a:r>
            <a:r>
              <a:rPr lang="en-US" dirty="0" smtClean="0">
                <a:latin typeface="Lucida Console"/>
                <a:cs typeface="Lucida Console"/>
              </a:rPr>
              <a:t>&gt;,&lt;</a:t>
            </a:r>
            <a:r>
              <a:rPr lang="en-US" dirty="0" err="1" smtClean="0">
                <a:latin typeface="Lucida Console"/>
                <a:cs typeface="Lucida Console"/>
              </a:rPr>
              <a:t>newlayer</a:t>
            </a:r>
            <a:r>
              <a:rPr lang="en-US" dirty="0" smtClean="0">
                <a:latin typeface="Lucida Console"/>
                <a:cs typeface="Lucida Console"/>
              </a:rPr>
              <a:t>&gt;,</a:t>
            </a:r>
            <a:r>
              <a:rPr lang="en-US" dirty="0" err="1" smtClean="0">
                <a:latin typeface="Lucida Console"/>
                <a:cs typeface="Lucida Console"/>
              </a:rPr>
              <a:t>where_clause</a:t>
            </a:r>
            <a:r>
              <a:rPr lang="en-US" dirty="0" smtClean="0">
                <a:latin typeface="Lucida Console"/>
                <a:cs typeface="Lucida Console"/>
              </a:rPr>
              <a:t>=&lt;</a:t>
            </a:r>
            <a:r>
              <a:rPr lang="en-US" dirty="0" err="1" smtClean="0">
                <a:latin typeface="Lucida Console"/>
                <a:cs typeface="Lucida Console"/>
              </a:rPr>
              <a:t>whereclause</a:t>
            </a:r>
            <a:r>
              <a:rPr lang="en-US" dirty="0" smtClean="0">
                <a:latin typeface="Lucida Console"/>
                <a:cs typeface="Lucida Console"/>
              </a:rPr>
              <a:t>&gt;);</a:t>
            </a:r>
          </a:p>
          <a:p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report</a:t>
            </a:r>
          </a:p>
        </p:txBody>
      </p:sp>
    </p:spTree>
    <p:extLst>
      <p:ext uri="{BB962C8B-B14F-4D97-AF65-F5344CB8AC3E}">
        <p14:creationId xmlns:p14="http://schemas.microsoft.com/office/powerpoint/2010/main" val="160774922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3000"/>
              </a:lnSpc>
              <a:buFont typeface="+mj-lt"/>
              <a:buAutoNum type="arabicPeriod"/>
            </a:pPr>
            <a:r>
              <a:rPr lang="en-US" dirty="0" smtClean="0"/>
              <a:t>Background</a:t>
            </a:r>
            <a:endParaRPr lang="en-US" dirty="0"/>
          </a:p>
          <a:p>
            <a:pPr marL="514350" indent="-514350">
              <a:lnSpc>
                <a:spcPct val="83000"/>
              </a:lnSpc>
              <a:buFont typeface="+mj-lt"/>
              <a:buAutoNum type="arabicPeriod"/>
            </a:pPr>
            <a:r>
              <a:rPr lang="en-US" dirty="0" smtClean="0"/>
              <a:t>Goals and Objectives</a:t>
            </a:r>
          </a:p>
          <a:p>
            <a:pPr marL="514350" indent="-514350">
              <a:lnSpc>
                <a:spcPct val="83000"/>
              </a:lnSpc>
              <a:buFont typeface="+mj-lt"/>
              <a:buAutoNum type="arabicPeriod"/>
            </a:pPr>
            <a:r>
              <a:rPr lang="en-US" dirty="0" smtClean="0"/>
              <a:t>Proposed Methodology</a:t>
            </a:r>
          </a:p>
          <a:p>
            <a:pPr marL="514350" indent="-514350">
              <a:lnSpc>
                <a:spcPct val="83000"/>
              </a:lnSpc>
              <a:buFont typeface="+mj-lt"/>
              <a:buAutoNum type="arabicPeriod"/>
            </a:pPr>
            <a:r>
              <a:rPr lang="en-US" dirty="0" smtClean="0"/>
              <a:t>Project Timeline</a:t>
            </a:r>
          </a:p>
          <a:p>
            <a:pPr marL="514350" indent="-514350">
              <a:lnSpc>
                <a:spcPct val="83000"/>
              </a:lnSpc>
              <a:buFont typeface="+mj-lt"/>
              <a:buAutoNum type="arabicPeriod"/>
            </a:pPr>
            <a:r>
              <a:rPr lang="en-US" dirty="0" smtClean="0"/>
              <a:t>Anticipated Results</a:t>
            </a:r>
          </a:p>
        </p:txBody>
      </p:sp>
    </p:spTree>
    <p:extLst>
      <p:ext uri="{BB962C8B-B14F-4D97-AF65-F5344CB8AC3E}">
        <p14:creationId xmlns:p14="http://schemas.microsoft.com/office/powerpoint/2010/main" val="135050767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Approach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Don’t try to handle all of </a:t>
            </a:r>
            <a:r>
              <a:rPr lang="en-US" dirty="0" err="1" smtClean="0"/>
              <a:t>ArcPy</a:t>
            </a:r>
            <a:r>
              <a:rPr lang="en-US" dirty="0" smtClean="0"/>
              <a:t> at once!</a:t>
            </a:r>
          </a:p>
          <a:p>
            <a:pPr eaLnBrk="1" hangingPunct="1">
              <a:lnSpc>
                <a:spcPct val="83000"/>
              </a:lnSpc>
            </a:pPr>
            <a:endParaRPr lang="en-US" dirty="0"/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Start with a few operations that are known to cause problems</a:t>
            </a:r>
          </a:p>
          <a:p>
            <a:pPr lvl="1">
              <a:lnSpc>
                <a:spcPct val="83000"/>
              </a:lnSpc>
            </a:pPr>
            <a:r>
              <a:rPr lang="en-US" dirty="0"/>
              <a:t>P</a:t>
            </a:r>
            <a:r>
              <a:rPr lang="en-US" dirty="0" smtClean="0"/>
              <a:t>rojections cause crashes in </a:t>
            </a:r>
            <a:r>
              <a:rPr lang="en-US" dirty="0" err="1" smtClean="0"/>
              <a:t>ArcMap</a:t>
            </a:r>
            <a:r>
              <a:rPr lang="en-US" dirty="0" smtClean="0"/>
              <a:t> sometimes (problem in some past classes at Penn State)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Advisor reported issues with using selections in code, I had noticed some odd behavior with it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Past experiences with problems using cursors in complex ways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Build from there, make sure to produce good parameters to test those functions well</a:t>
            </a:r>
          </a:p>
          <a:p>
            <a:pPr marL="0" indent="0" eaLnBrk="1" hangingPunct="1">
              <a:lnSpc>
                <a:spcPct val="83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1839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Challenges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TSTL had only been used for small libraries, simple examples</a:t>
            </a:r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TSTL was built for computer scientists, not GIS developers</a:t>
            </a:r>
          </a:p>
          <a:p>
            <a:pPr eaLnBrk="1" hangingPunct="1">
              <a:lnSpc>
                <a:spcPct val="83000"/>
              </a:lnSpc>
            </a:pPr>
            <a:endParaRPr lang="en-US" dirty="0"/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TSTL tools not built for programs that crash Python itself (</a:t>
            </a:r>
            <a:r>
              <a:rPr lang="en-US" dirty="0" err="1" smtClean="0"/>
              <a:t>ArcPy</a:t>
            </a:r>
            <a:r>
              <a:rPr lang="en-US" dirty="0" smtClean="0"/>
              <a:t> does this constantly)</a:t>
            </a:r>
          </a:p>
          <a:p>
            <a:pPr marL="0" indent="0" eaLnBrk="1" hangingPunct="1">
              <a:lnSpc>
                <a:spcPct val="83000"/>
              </a:lnSpc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181600"/>
            <a:ext cx="1828800" cy="1201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276600"/>
            <a:ext cx="1533525" cy="9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3664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Tasks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Make TSTL language more readable</a:t>
            </a:r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Modify TSTL tools to handle crashing programs and work on Windows</a:t>
            </a:r>
          </a:p>
          <a:p>
            <a:pPr eaLnBrk="1" hangingPunct="1">
              <a:lnSpc>
                <a:spcPct val="83000"/>
              </a:lnSpc>
            </a:pPr>
            <a:endParaRPr lang="en-US" dirty="0"/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Make debugging and understanding complicated test cases easier</a:t>
            </a:r>
          </a:p>
          <a:p>
            <a:pPr eaLnBrk="1" hangingPunct="1">
              <a:lnSpc>
                <a:spcPct val="83000"/>
              </a:lnSpc>
            </a:pPr>
            <a:endParaRPr lang="en-US" dirty="0"/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Choose which functions and make definitions for testing many </a:t>
            </a:r>
            <a:r>
              <a:rPr lang="en-US" dirty="0" err="1" smtClean="0"/>
              <a:t>ArcPy</a:t>
            </a:r>
            <a:r>
              <a:rPr lang="en-US" dirty="0" smtClean="0"/>
              <a:t>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4339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137525" cy="4641850"/>
          </a:xfrm>
        </p:spPr>
        <p:txBody>
          <a:bodyPr/>
          <a:lstStyle/>
          <a:p>
            <a:pPr algn="ctr">
              <a:buNone/>
            </a:pPr>
            <a:endParaRPr lang="en-US" sz="4000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003399"/>
                </a:solidFill>
              </a:rPr>
              <a:t>Part IV: Timeline</a:t>
            </a:r>
            <a:endParaRPr lang="en-US" sz="2800" b="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2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Milestones/Schedule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3000"/>
              </a:lnSpc>
              <a:buNone/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11618"/>
              </p:ext>
            </p:extLst>
          </p:nvPr>
        </p:nvGraphicFramePr>
        <p:xfrm>
          <a:off x="838200" y="1234441"/>
          <a:ext cx="7543800" cy="4846320"/>
        </p:xfrm>
        <a:graphic>
          <a:graphicData uri="http://schemas.openxmlformats.org/drawingml/2006/table">
            <a:tbl>
              <a:tblPr firstRow="1" firstCol="1" bandRow="1"/>
              <a:tblGrid>
                <a:gridCol w="4800600"/>
                <a:gridCol w="27432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44546A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Run</a:t>
                      </a:r>
                      <a:r>
                        <a:rPr lang="en-US" sz="1600" b="0" baseline="0" dirty="0" smtClean="0">
                          <a:solidFill>
                            <a:srgbClr val="44546A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rgbClr val="44546A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ArcPy</a:t>
                      </a:r>
                      <a:r>
                        <a:rPr lang="en-US" sz="1600" b="0" baseline="0" dirty="0" smtClean="0">
                          <a:solidFill>
                            <a:srgbClr val="44546A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inside TSTL harness</a:t>
                      </a:r>
                      <a:endParaRPr lang="en-US" sz="1600" b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44546A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September</a:t>
                      </a:r>
                      <a:r>
                        <a:rPr lang="en-US" sz="1600" b="0" baseline="0" dirty="0" smtClean="0">
                          <a:solidFill>
                            <a:srgbClr val="44546A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4, 2015 (COMPLETE)</a:t>
                      </a:r>
                      <a:endParaRPr lang="en-US" sz="1600" b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Check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in initial </a:t>
                      </a:r>
                      <a:r>
                        <a:rPr lang="en-US" sz="1600" baseline="0" dirty="0" err="1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arcpy.tstl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version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September </a:t>
                      </a: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8, 2015 (COMPLETE)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Working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version of fresh object generalization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September 28, 2015 (COMPLETE)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Submit IEEE ICST paper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“One Test Case to Rule them All”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October 24, 2015 (COMPLETE)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Check in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stable </a:t>
                      </a:r>
                      <a:r>
                        <a:rPr lang="en-US" sz="1600" baseline="0" dirty="0" err="1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arcpy.tstl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, focus on language upgrades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October 26, 2015 (COMPLETE)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Submit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Software Quality Journal paper “Extensible and Usable Testing for Geographic Information System Automation”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October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29, 2015 (COMPLETE)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Submit 596A </a:t>
                      </a:r>
                      <a:r>
                        <a:rPr lang="en-US" sz="1600" dirty="0" err="1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writeup</a:t>
                      </a: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,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schedule</a:t>
                      </a: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to adviser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December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12, 2015 (COMPLETE)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Presentation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December 22, 2015 (In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Progress)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Implementation of known-fault avoidance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January 30, 2016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New </a:t>
                      </a:r>
                      <a:r>
                        <a:rPr lang="en-US" sz="1600" dirty="0" err="1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arcpy.tstl</a:t>
                      </a: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with 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many more API calls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February 28, 2016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Major releases of </a:t>
                      </a:r>
                      <a:r>
                        <a:rPr lang="en-US" sz="1600" dirty="0" err="1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arcpy.tstl</a:t>
                      </a: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, supporting</a:t>
                      </a:r>
                      <a:r>
                        <a:rPr lang="en-US" sz="1600" baseline="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 tools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66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Arial Narrow"/>
                        </a:rPr>
                        <a:t>Monthly in 2016</a:t>
                      </a:r>
                      <a:endParaRPr lang="en-US" sz="1600" dirty="0">
                        <a:solidFill>
                          <a:srgbClr val="003366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02030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137525" cy="4641850"/>
          </a:xfrm>
        </p:spPr>
        <p:txBody>
          <a:bodyPr/>
          <a:lstStyle/>
          <a:p>
            <a:pPr algn="ctr">
              <a:buNone/>
            </a:pPr>
            <a:endParaRPr lang="en-US" sz="4000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003399"/>
                </a:solidFill>
              </a:rPr>
              <a:t>Part IV: Anticipated </a:t>
            </a:r>
            <a:br>
              <a:rPr lang="en-US" sz="4000" dirty="0" smtClean="0">
                <a:solidFill>
                  <a:srgbClr val="003399"/>
                </a:solidFill>
              </a:rPr>
            </a:br>
            <a:r>
              <a:rPr lang="en-US" sz="4000" dirty="0" smtClean="0">
                <a:solidFill>
                  <a:srgbClr val="003399"/>
                </a:solidFill>
              </a:rPr>
              <a:t>(and Attained) </a:t>
            </a:r>
            <a:r>
              <a:rPr lang="en-US" sz="4000" b="0" dirty="0" smtClean="0">
                <a:solidFill>
                  <a:srgbClr val="003399"/>
                </a:solidFill>
              </a:rPr>
              <a:t>Results</a:t>
            </a:r>
            <a:endParaRPr lang="en-US" sz="2800" b="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8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</a:t>
            </a:r>
            <a:r>
              <a:rPr lang="en-US" dirty="0" err="1" smtClean="0"/>
              <a:t>arcpy.tstl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Available with TSTL release on </a:t>
            </a:r>
            <a:r>
              <a:rPr lang="en-US" dirty="0" err="1" smtClean="0"/>
              <a:t>github</a:t>
            </a:r>
            <a:endParaRPr lang="en-US" dirty="0" smtClean="0"/>
          </a:p>
          <a:p>
            <a:pPr eaLnBrk="1" hangingPunct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r>
              <a:rPr lang="en-US" dirty="0" err="1"/>
              <a:t>a</a:t>
            </a:r>
            <a:r>
              <a:rPr lang="en-US" dirty="0" err="1" smtClean="0"/>
              <a:t>rcpy.tstl</a:t>
            </a:r>
            <a:endParaRPr lang="en-US" dirty="0" smtClean="0"/>
          </a:p>
          <a:p>
            <a:pPr lvl="2">
              <a:lnSpc>
                <a:spcPct val="83000"/>
              </a:lnSpc>
            </a:pPr>
            <a:r>
              <a:rPr lang="en-US" dirty="0" smtClean="0"/>
              <a:t>Has 46 different types of pools to support parameters</a:t>
            </a:r>
          </a:p>
          <a:p>
            <a:pPr lvl="2">
              <a:lnSpc>
                <a:spcPct val="83000"/>
              </a:lnSpc>
            </a:pPr>
            <a:r>
              <a:rPr lang="en-US" dirty="0" smtClean="0"/>
              <a:t>Supports 37 different </a:t>
            </a:r>
            <a:r>
              <a:rPr lang="en-US" dirty="0" err="1" smtClean="0"/>
              <a:t>ArcPy</a:t>
            </a:r>
            <a:r>
              <a:rPr lang="en-US" dirty="0" smtClean="0"/>
              <a:t> function calls, many with complex parameters</a:t>
            </a:r>
          </a:p>
          <a:p>
            <a:pPr lvl="2">
              <a:lnSpc>
                <a:spcPct val="83000"/>
              </a:lnSpc>
            </a:pPr>
            <a:r>
              <a:rPr lang="en-US" dirty="0" smtClean="0"/>
              <a:t>Compiles to 59,599 lines of Python code</a:t>
            </a:r>
          </a:p>
          <a:p>
            <a:pPr lvl="2">
              <a:lnSpc>
                <a:spcPct val="83000"/>
              </a:lnSpc>
            </a:pPr>
            <a:r>
              <a:rPr lang="en-US" dirty="0" smtClean="0"/>
              <a:t>1,983 possible actions</a:t>
            </a:r>
          </a:p>
          <a:p>
            <a:pPr lvl="2">
              <a:lnSpc>
                <a:spcPct val="83000"/>
              </a:lnSpc>
            </a:pPr>
            <a:r>
              <a:rPr lang="en-US" dirty="0" smtClean="0"/>
              <a:t>1,378 </a:t>
            </a:r>
            <a:r>
              <a:rPr lang="en-US" dirty="0" err="1" smtClean="0"/>
              <a:t>ArcPy</a:t>
            </a:r>
            <a:r>
              <a:rPr lang="en-US" dirty="0" smtClean="0"/>
              <a:t> function calls in actions</a:t>
            </a:r>
          </a:p>
          <a:p>
            <a:pPr lvl="2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r>
              <a:rPr lang="en-US" dirty="0" smtClean="0"/>
              <a:t>Lets users choose data on which testing is based, tester automatically detects it and uses it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Handles locking problems, making a fresh workspace to guarantee independent tests</a:t>
            </a:r>
          </a:p>
          <a:p>
            <a:pPr lvl="2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endParaRPr lang="en-US" dirty="0" smtClean="0"/>
          </a:p>
          <a:p>
            <a:pPr marL="457200" lvl="1" indent="0">
              <a:lnSpc>
                <a:spcPct val="83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019" y="1814"/>
            <a:ext cx="1115181" cy="836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47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tualBox_Win 7 GIS_02_12_2015_16_28_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0596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TSTL Features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Ability to produce complete standalone test case that does not need TSTL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Just Python that shows how a fault is produced</a:t>
            </a:r>
          </a:p>
          <a:p>
            <a:pPr>
              <a:lnSpc>
                <a:spcPct val="83000"/>
              </a:lnSpc>
            </a:pPr>
            <a:endParaRPr lang="en-US" dirty="0" smtClean="0"/>
          </a:p>
          <a:p>
            <a:pPr>
              <a:lnSpc>
                <a:spcPct val="83000"/>
              </a:lnSpc>
            </a:pPr>
            <a:r>
              <a:rPr lang="en-US" dirty="0" smtClean="0"/>
              <a:t>Ability to handle crashing programs (run tests in a separate Python process)</a:t>
            </a:r>
          </a:p>
          <a:p>
            <a:pPr>
              <a:lnSpc>
                <a:spcPct val="83000"/>
              </a:lnSpc>
            </a:pPr>
            <a:endParaRPr lang="en-US" dirty="0"/>
          </a:p>
          <a:p>
            <a:pPr>
              <a:lnSpc>
                <a:spcPct val="83000"/>
              </a:lnSpc>
            </a:pPr>
            <a:r>
              <a:rPr lang="en-US" dirty="0" smtClean="0"/>
              <a:t>Changes to the language (easier to read, better ways to group parts of file together)</a:t>
            </a:r>
          </a:p>
          <a:p>
            <a:pPr>
              <a:lnSpc>
                <a:spcPct val="83000"/>
              </a:lnSpc>
            </a:pPr>
            <a:endParaRPr lang="en-US" dirty="0"/>
          </a:p>
          <a:p>
            <a:pPr>
              <a:lnSpc>
                <a:spcPct val="83000"/>
              </a:lnSpc>
            </a:pPr>
            <a:r>
              <a:rPr lang="en-US" dirty="0" smtClean="0"/>
              <a:t>Submitted paper to Software Quality Journal on these extensions, the whole testing effort</a:t>
            </a:r>
          </a:p>
          <a:p>
            <a:pPr marL="457200" lvl="1" indent="0">
              <a:lnSpc>
                <a:spcPct val="83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019" y="1814"/>
            <a:ext cx="1115181" cy="836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4038600"/>
            <a:ext cx="967451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880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TSTL Features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err="1" smtClean="0"/>
              <a:t>ArcPy</a:t>
            </a:r>
            <a:r>
              <a:rPr lang="en-US" dirty="0" smtClean="0"/>
              <a:t> used the main case study in an academic paper on normalizing and generalizing test cases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Even after getting rid of irrelevant parts, test cases still long and complex to read</a:t>
            </a:r>
          </a:p>
          <a:p>
            <a:pPr lvl="2">
              <a:lnSpc>
                <a:spcPct val="83000"/>
              </a:lnSpc>
            </a:pPr>
            <a:r>
              <a:rPr lang="en-US" dirty="0" smtClean="0"/>
              <a:t>Normalizing further simplifies, makes tests consistent</a:t>
            </a:r>
          </a:p>
          <a:p>
            <a:pPr lvl="2">
              <a:lnSpc>
                <a:spcPct val="83000"/>
              </a:lnSpc>
            </a:pPr>
            <a:r>
              <a:rPr lang="en-US" dirty="0" smtClean="0"/>
              <a:t>Generalizing explains what could be different while keeping test case failing</a:t>
            </a:r>
          </a:p>
          <a:p>
            <a:pPr lvl="3">
              <a:lnSpc>
                <a:spcPct val="83000"/>
              </a:lnSpc>
            </a:pPr>
            <a:r>
              <a:rPr lang="en-US" dirty="0" smtClean="0"/>
              <a:t>I invented and developed one of the generalization methods while testing </a:t>
            </a:r>
            <a:r>
              <a:rPr lang="en-US" dirty="0" err="1" smtClean="0"/>
              <a:t>ArcPy</a:t>
            </a:r>
            <a:r>
              <a:rPr lang="en-US" dirty="0" smtClean="0"/>
              <a:t> (substitute a new object)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Paper submitted to IEEE International Conference on Software Testing</a:t>
            </a:r>
          </a:p>
          <a:p>
            <a:pPr marL="457200" lvl="1" indent="0">
              <a:lnSpc>
                <a:spcPct val="83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19" y="1814"/>
            <a:ext cx="1115181" cy="836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5105400"/>
            <a:ext cx="1524000" cy="13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7833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137525" cy="4641850"/>
          </a:xfrm>
        </p:spPr>
        <p:txBody>
          <a:bodyPr/>
          <a:lstStyle/>
          <a:p>
            <a:pPr algn="ctr">
              <a:buNone/>
            </a:pPr>
            <a:endParaRPr lang="en-US" sz="4000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003399"/>
                </a:solidFill>
              </a:rPr>
              <a:t>Part I:  Background</a:t>
            </a:r>
            <a:endParaRPr lang="en-US" sz="2800" b="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Faults Discovered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First crashing fault:</a:t>
            </a:r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r>
              <a:rPr lang="en-US" dirty="0" smtClean="0"/>
              <a:t>Make a layer from a feature class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Delete the feature class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Use </a:t>
            </a:r>
            <a:r>
              <a:rPr lang="en-US" dirty="0" err="1" smtClean="0"/>
              <a:t>SelectLayer</a:t>
            </a:r>
            <a:r>
              <a:rPr lang="en-US" dirty="0" smtClean="0"/>
              <a:t> (on attributes or location)</a:t>
            </a:r>
          </a:p>
          <a:p>
            <a:pPr lvl="2">
              <a:lnSpc>
                <a:spcPct val="83000"/>
              </a:lnSpc>
            </a:pPr>
            <a:r>
              <a:rPr lang="en-US" dirty="0" err="1" smtClean="0"/>
              <a:t>ArcPy</a:t>
            </a:r>
            <a:r>
              <a:rPr lang="en-US" dirty="0" smtClean="0"/>
              <a:t> crashes</a:t>
            </a:r>
          </a:p>
          <a:p>
            <a:pPr marL="457200" lvl="1" indent="0">
              <a:lnSpc>
                <a:spcPct val="83000"/>
              </a:lnSpc>
              <a:buNone/>
            </a:pPr>
            <a:r>
              <a:rPr lang="en-US" dirty="0" smtClean="0"/>
              <a:t>Not documented that layers are just views, and </a:t>
            </a:r>
            <a:r>
              <a:rPr lang="en-US" dirty="0" err="1" smtClean="0"/>
              <a:t>ArcPy</a:t>
            </a:r>
            <a:r>
              <a:rPr lang="en-US" dirty="0" smtClean="0"/>
              <a:t>/ArcGIS fails to invalidate them if feature class goes away</a:t>
            </a:r>
          </a:p>
          <a:p>
            <a:pPr marL="457200" lvl="1" indent="0">
              <a:lnSpc>
                <a:spcPct val="83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019" y="1814"/>
            <a:ext cx="1115181" cy="836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  <p:pic>
        <p:nvPicPr>
          <p:cNvPr id="6" name="Picture 3" descr="C:\Users\alex\AppData\Local\Microsoft\Windows\Temporary Internet Files\Content.IE5\NX59TM9E\MC90044171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371600"/>
            <a:ext cx="1356360" cy="1356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48483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Faults Discovered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Three more distinct faults:</a:t>
            </a:r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r>
              <a:rPr lang="en-US" dirty="0" smtClean="0"/>
              <a:t>Computing statistics over a deleted field when using layer on feature class causes </a:t>
            </a:r>
            <a:r>
              <a:rPr lang="en-US" dirty="0" err="1" smtClean="0"/>
              <a:t>ArcPy</a:t>
            </a:r>
            <a:r>
              <a:rPr lang="en-US" dirty="0" smtClean="0"/>
              <a:t> to crash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Creating insert cursor before or after adding a field to the feature class, then adding second field, creating second insert cursor, causes crash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Advancing search cursor on a layer, adding field to the feature class twice, causes a crash</a:t>
            </a:r>
          </a:p>
          <a:p>
            <a:pPr lvl="1">
              <a:lnSpc>
                <a:spcPct val="83000"/>
              </a:lnSpc>
            </a:pPr>
            <a:endParaRPr lang="en-US" dirty="0" smtClean="0"/>
          </a:p>
          <a:p>
            <a:pPr marL="457200" lvl="1" indent="0">
              <a:lnSpc>
                <a:spcPct val="83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19" y="1814"/>
            <a:ext cx="1115181" cy="836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  <p:pic>
        <p:nvPicPr>
          <p:cNvPr id="6" name="Picture 3" descr="C:\Users\alex\AppData\Local\Microsoft\Windows\Temporary Internet Files\Content.IE5\NX59TM9E\MC90044171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066800"/>
            <a:ext cx="1356360" cy="1356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63176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Faults Discovered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19" y="1814"/>
            <a:ext cx="1115181" cy="836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  <p:pic>
        <p:nvPicPr>
          <p:cNvPr id="6" name="Picture 3" descr="C:\Users\alex\AppData\Local\Microsoft\Windows\Temporary Internet Files\Content.IE5\NX59TM9E\MC90044171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447800"/>
            <a:ext cx="822960" cy="8229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1295400"/>
            <a:ext cx="8458200" cy="4606388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shapefilelist0 </a:t>
            </a:r>
            <a:r>
              <a:rPr lang="en-US" sz="2000" baseline="30000" dirty="0"/>
              <a:t>= sorted(</a:t>
            </a:r>
            <a:r>
              <a:rPr lang="en-US" sz="2000" baseline="30000" dirty="0" err="1"/>
              <a:t>glob.glob</a:t>
            </a:r>
            <a:r>
              <a:rPr lang="en-US" sz="2000" baseline="30000" dirty="0"/>
              <a:t>(</a:t>
            </a:r>
            <a:r>
              <a:rPr lang="en-US" sz="2000" baseline="30000" dirty="0" err="1"/>
              <a:t>arcpy.env.workspace</a:t>
            </a:r>
            <a:r>
              <a:rPr lang="en-US" sz="2000" baseline="30000" dirty="0"/>
              <a:t> + "\*.</a:t>
            </a:r>
            <a:r>
              <a:rPr lang="en-US" sz="2000" baseline="30000" dirty="0" err="1"/>
              <a:t>shp</a:t>
            </a:r>
            <a:r>
              <a:rPr lang="en-US" sz="2000" baseline="30000" dirty="0"/>
              <a:t>"</a:t>
            </a:r>
            <a:r>
              <a:rPr lang="en-US" sz="2000" baseline="30000" dirty="0" smtClean="0"/>
              <a:t>)) 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step 0   </a:t>
            </a:r>
          </a:p>
          <a:p>
            <a:r>
              <a:rPr lang="en-US" sz="2000" baseline="30000" dirty="0" smtClean="0"/>
              <a:t>shapefile0 </a:t>
            </a:r>
            <a:r>
              <a:rPr lang="en-US" sz="2000" baseline="30000" dirty="0"/>
              <a:t>= shapefilelist0 [</a:t>
            </a:r>
            <a:r>
              <a:rPr lang="en-US" sz="2000" baseline="30000" dirty="0" smtClean="0"/>
              <a:t>0] 				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step 1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aseline="30000" dirty="0" smtClean="0"/>
              <a:t>featureclass0 </a:t>
            </a:r>
            <a:r>
              <a:rPr lang="en-US" sz="2000" baseline="30000" dirty="0"/>
              <a:t>= </a:t>
            </a:r>
            <a:r>
              <a:rPr lang="en-US" sz="2000" baseline="30000" dirty="0" smtClean="0"/>
              <a:t>shapefile0 					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step 2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aseline="30000" dirty="0"/>
              <a:t>classorlayer0 = </a:t>
            </a:r>
            <a:r>
              <a:rPr lang="en-US" sz="2000" baseline="30000" dirty="0" smtClean="0"/>
              <a:t>featureclass0 				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step 3</a:t>
            </a:r>
          </a:p>
          <a:p>
            <a:r>
              <a:rPr lang="en-US" sz="2000" baseline="30000" dirty="0" smtClean="0"/>
              <a:t>fieldtype0 </a:t>
            </a:r>
            <a:r>
              <a:rPr lang="en-US" sz="2000" baseline="30000" dirty="0"/>
              <a:t>= "</a:t>
            </a:r>
            <a:r>
              <a:rPr lang="en-US" sz="2000" baseline="30000" dirty="0" smtClean="0"/>
              <a:t>DOUBLE” 						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step 4 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# or fieldtype0 = "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TEXT” or “FLOAT” or “SHORT” or “LONG” or “DATE”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swaps with step 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  <a:p>
            <a:r>
              <a:rPr lang="en-US" sz="2000" baseline="30000" dirty="0" smtClean="0"/>
              <a:t>fieldname0 </a:t>
            </a:r>
            <a:r>
              <a:rPr lang="en-US" sz="2000" baseline="30000" dirty="0"/>
              <a:t>= "</a:t>
            </a:r>
            <a:r>
              <a:rPr lang="en-US" sz="2000" baseline="30000" dirty="0" smtClean="0"/>
              <a:t>newf1” 						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step 5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# or fieldname0 = "newf3"</a:t>
            </a:r>
          </a:p>
          <a:p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# swaps with steps 6 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and 8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#] (steps in [] can be in any order)</a:t>
            </a:r>
          </a:p>
          <a:p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#[</a:t>
            </a:r>
          </a:p>
          <a:p>
            <a:r>
              <a:rPr lang="en-US" sz="2000" baseline="30000" dirty="0"/>
              <a:t>insertcursor0 = </a:t>
            </a:r>
            <a:r>
              <a:rPr lang="en-US" sz="2000" baseline="30000" dirty="0" err="1"/>
              <a:t>arcpy.InsertCursor</a:t>
            </a:r>
            <a:r>
              <a:rPr lang="en-US" sz="2000" baseline="30000" dirty="0"/>
              <a:t>(</a:t>
            </a:r>
            <a:r>
              <a:rPr lang="en-US" sz="2000" baseline="30000" dirty="0" smtClean="0"/>
              <a:t>classorlayer0) 		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#step 6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# swaps with steps 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4 and 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  <a:p>
            <a:r>
              <a:rPr lang="en-US" sz="2000" baseline="30000" dirty="0" err="1" smtClean="0"/>
              <a:t>arcpy.AddField</a:t>
            </a:r>
            <a:r>
              <a:rPr lang="en-US" sz="2000" baseline="30000" dirty="0" err="1"/>
              <a:t>_</a:t>
            </a:r>
            <a:r>
              <a:rPr lang="en-US" sz="2000" baseline="30000" dirty="0" err="1" smtClean="0"/>
              <a:t>management</a:t>
            </a:r>
            <a:r>
              <a:rPr lang="en-US" sz="2000" baseline="30000" dirty="0"/>
              <a:t>(featureclass0,fieldname0,fieldtype0); report</a:t>
            </a:r>
            <a:r>
              <a:rPr lang="en-US" sz="2000" baseline="30000" dirty="0" smtClean="0"/>
              <a:t>() 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#step 7</a:t>
            </a:r>
          </a:p>
          <a:p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] (steps in [] can be in any order)</a:t>
            </a:r>
          </a:p>
          <a:p>
            <a:r>
              <a:rPr lang="en-US" sz="2000" baseline="30000" dirty="0"/>
              <a:t>fieldname0 = "</a:t>
            </a:r>
            <a:r>
              <a:rPr lang="en-US" sz="2000" baseline="30000" dirty="0" smtClean="0"/>
              <a:t>newf2” 						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step 8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# or fieldname0 = "newf3"</a:t>
            </a:r>
          </a:p>
          <a:p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# swaps with step 5</a:t>
            </a:r>
          </a:p>
          <a:p>
            <a:r>
              <a:rPr lang="en-US" sz="2000" baseline="30000" dirty="0" err="1" smtClean="0"/>
              <a:t>arcpy.AddField</a:t>
            </a:r>
            <a:r>
              <a:rPr lang="en-US" sz="2000" baseline="30000" dirty="0" err="1"/>
              <a:t>_</a:t>
            </a:r>
            <a:r>
              <a:rPr lang="en-US" sz="2000" baseline="30000" dirty="0" err="1" smtClean="0"/>
              <a:t>management</a:t>
            </a:r>
            <a:r>
              <a:rPr lang="en-US" sz="2000" baseline="30000" dirty="0"/>
              <a:t>(featureclass0,</a:t>
            </a:r>
            <a:r>
              <a:rPr lang="en-US" sz="2000" baseline="30000" dirty="0" smtClean="0"/>
              <a:t>fieldname0</a:t>
            </a:r>
            <a:r>
              <a:rPr lang="en-US" sz="2000" baseline="30000" dirty="0"/>
              <a:t>,fieldtype0); report</a:t>
            </a:r>
            <a:r>
              <a:rPr lang="en-US" sz="2000" baseline="30000" dirty="0" smtClean="0"/>
              <a:t>() 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step 9 </a:t>
            </a:r>
          </a:p>
          <a:p>
            <a:r>
              <a:rPr lang="en-US" sz="2000" baseline="30000" dirty="0" smtClean="0"/>
              <a:t>insertcursor0 </a:t>
            </a:r>
            <a:r>
              <a:rPr lang="en-US" sz="2000" baseline="30000" dirty="0"/>
              <a:t>= </a:t>
            </a:r>
            <a:r>
              <a:rPr lang="en-US" sz="2000" baseline="30000" dirty="0" err="1"/>
              <a:t>arcpy.InsertCursor</a:t>
            </a:r>
            <a:r>
              <a:rPr lang="en-US" sz="2000" baseline="30000" dirty="0"/>
              <a:t>(</a:t>
            </a:r>
            <a:r>
              <a:rPr lang="en-US" sz="2000" baseline="30000" dirty="0" smtClean="0"/>
              <a:t>classorlayer0) 					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# step 10</a:t>
            </a:r>
            <a:endParaRPr lang="en-US" sz="2000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019800"/>
            <a:ext cx="621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reduction and normalization, test had hundreds of steps!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4126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Find more faults</a:t>
            </a:r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Add more </a:t>
            </a:r>
            <a:r>
              <a:rPr lang="en-US" dirty="0" err="1" smtClean="0"/>
              <a:t>ArcPy</a:t>
            </a:r>
            <a:r>
              <a:rPr lang="en-US" dirty="0" smtClean="0"/>
              <a:t> functionality to </a:t>
            </a:r>
            <a:r>
              <a:rPr lang="en-US" dirty="0" err="1" smtClean="0"/>
              <a:t>arcpy.tstl</a:t>
            </a:r>
            <a:endParaRPr lang="en-US" dirty="0" smtClean="0"/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Check for problems beyond crashes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Compare different versions, different file types</a:t>
            </a:r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Implement method to avoid known faults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Right now, I modify </a:t>
            </a:r>
            <a:r>
              <a:rPr lang="en-US" dirty="0" err="1" smtClean="0"/>
              <a:t>arcpy.tstl</a:t>
            </a:r>
            <a:r>
              <a:rPr lang="en-US" dirty="0" smtClean="0"/>
              <a:t> to not perform the actions causing a crash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Makes it hard to maintain, confusing, not test things it should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Better to just avoid things already discovered, without removing them from testing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Further improve TSTL language, tools to make testing </a:t>
            </a:r>
            <a:r>
              <a:rPr lang="en-US" dirty="0" err="1" smtClean="0"/>
              <a:t>ArcPy</a:t>
            </a:r>
            <a:r>
              <a:rPr lang="en-US" dirty="0" smtClean="0"/>
              <a:t> easier</a:t>
            </a:r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19" y="1814"/>
            <a:ext cx="1115181" cy="836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2899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ArcPy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Released with ArcGIS 10</a:t>
            </a:r>
          </a:p>
          <a:p>
            <a:pPr eaLnBrk="1" hangingPunct="1">
              <a:lnSpc>
                <a:spcPct val="83000"/>
              </a:lnSpc>
            </a:pPr>
            <a:r>
              <a:rPr lang="en-US" dirty="0" smtClean="0"/>
              <a:t>Allows scripting of ArcGIS functions in Python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Large, complex Python library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Over 50,000 lines of code in Python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Calls to the ArcGIS engine to perform tasks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Dozens of classes, hundreds of functions</a:t>
            </a:r>
          </a:p>
          <a:p>
            <a:pPr lvl="1">
              <a:lnSpc>
                <a:spcPct val="83000"/>
              </a:lnSpc>
            </a:pPr>
            <a:endParaRPr lang="en-US" dirty="0"/>
          </a:p>
          <a:p>
            <a:pPr>
              <a:lnSpc>
                <a:spcPct val="83000"/>
              </a:lnSpc>
            </a:pPr>
            <a:r>
              <a:rPr lang="en-US" dirty="0" err="1" smtClean="0"/>
              <a:t>ArcPy</a:t>
            </a:r>
            <a:r>
              <a:rPr lang="en-US" dirty="0" smtClean="0"/>
              <a:t> is latest in a long line of ways to script/automate ArcGIS</a:t>
            </a:r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814"/>
            <a:ext cx="2057400" cy="154305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ArcPy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Simple example </a:t>
            </a:r>
            <a:r>
              <a:rPr lang="en-US" dirty="0" err="1" smtClean="0"/>
              <a:t>ArcPy</a:t>
            </a:r>
            <a:r>
              <a:rPr lang="en-US" dirty="0" smtClean="0"/>
              <a:t> code (from </a:t>
            </a:r>
            <a:r>
              <a:rPr lang="en-US" dirty="0" err="1" smtClean="0"/>
              <a:t>Esri</a:t>
            </a:r>
            <a:r>
              <a:rPr lang="en-US" dirty="0" smtClean="0"/>
              <a:t>)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Adds a field to streets feature class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Calculates the field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Loads into an enterprise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pPr eaLnBrk="1" hangingPunct="1">
              <a:lnSpc>
                <a:spcPct val="83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814"/>
            <a:ext cx="1524000" cy="114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429000"/>
            <a:ext cx="8153400" cy="3139321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/>
                <a:cs typeface="Lucida Console"/>
              </a:rPr>
              <a:t>import </a:t>
            </a:r>
            <a:r>
              <a:rPr lang="en-US" dirty="0" err="1">
                <a:latin typeface="Lucida Console"/>
                <a:cs typeface="Lucida Console"/>
              </a:rPr>
              <a:t>arcpy</a:t>
            </a:r>
            <a:endParaRPr lang="en-US" dirty="0">
              <a:latin typeface="Lucida Console"/>
              <a:cs typeface="Lucida Console"/>
            </a:endParaRPr>
          </a:p>
          <a:p>
            <a:endParaRPr lang="en-US" dirty="0">
              <a:latin typeface="Lucida Console"/>
              <a:cs typeface="Lucida Console"/>
            </a:endParaRPr>
          </a:p>
          <a:p>
            <a:r>
              <a:rPr lang="en-US" dirty="0" err="1">
                <a:latin typeface="Lucida Console"/>
                <a:cs typeface="Lucida Console"/>
              </a:rPr>
              <a:t>arcpy.AddField_management</a:t>
            </a:r>
            <a:r>
              <a:rPr lang="en-US" dirty="0">
                <a:latin typeface="Lucida Console"/>
                <a:cs typeface="Lucida Console"/>
              </a:rPr>
              <a:t>("c:/data/</a:t>
            </a:r>
            <a:r>
              <a:rPr lang="en-US" dirty="0" err="1">
                <a:latin typeface="Lucida Console"/>
                <a:cs typeface="Lucida Console"/>
              </a:rPr>
              <a:t>Portland.gdb</a:t>
            </a:r>
            <a:r>
              <a:rPr lang="en-US" dirty="0">
                <a:latin typeface="Lucida Console"/>
                <a:cs typeface="Lucida Console"/>
              </a:rPr>
              <a:t>/streets", "LENGTH_MILES", "TEXT")</a:t>
            </a:r>
          </a:p>
          <a:p>
            <a:r>
              <a:rPr lang="en-US" dirty="0" err="1">
                <a:latin typeface="Lucida Console"/>
                <a:cs typeface="Lucida Console"/>
              </a:rPr>
              <a:t>arcpy.CalculateField_management</a:t>
            </a:r>
            <a:r>
              <a:rPr lang="en-US" dirty="0">
                <a:latin typeface="Lucida Console"/>
                <a:cs typeface="Lucida Console"/>
              </a:rPr>
              <a:t>("c:/data/</a:t>
            </a:r>
            <a:r>
              <a:rPr lang="en-US" dirty="0" err="1" smtClean="0">
                <a:latin typeface="Lucida Console"/>
                <a:cs typeface="Lucida Console"/>
              </a:rPr>
              <a:t>Portland.gdb</a:t>
            </a:r>
            <a:r>
              <a:rPr lang="en-US" dirty="0" smtClean="0">
                <a:latin typeface="Lucida Console"/>
                <a:cs typeface="Lucida Console"/>
              </a:rPr>
              <a:t>/</a:t>
            </a:r>
            <a:br>
              <a:rPr lang="en-US" dirty="0" smtClean="0">
                <a:latin typeface="Lucida Console"/>
                <a:cs typeface="Lucida Console"/>
              </a:rPr>
            </a:br>
            <a:r>
              <a:rPr lang="en-US" dirty="0" smtClean="0">
                <a:latin typeface="Lucida Console"/>
                <a:cs typeface="Lucida Console"/>
              </a:rPr>
              <a:t>  streets</a:t>
            </a:r>
            <a:r>
              <a:rPr lang="en-US" dirty="0">
                <a:latin typeface="Lucida Console"/>
                <a:cs typeface="Lucida Console"/>
              </a:rPr>
              <a:t>", "</a:t>
            </a:r>
            <a:r>
              <a:rPr lang="en-US" dirty="0" smtClean="0">
                <a:latin typeface="Lucida Console"/>
                <a:cs typeface="Lucida Console"/>
              </a:rPr>
              <a:t>LENGTH_MILES”,“</a:t>
            </a:r>
            <a:r>
              <a:rPr lang="en-US" dirty="0" err="1" smtClean="0">
                <a:latin typeface="Lucida Console"/>
                <a:cs typeface="Lucida Console"/>
              </a:rPr>
              <a:t>shape.length</a:t>
            </a:r>
            <a:r>
              <a:rPr lang="en-US" dirty="0" err="1">
                <a:latin typeface="Lucida Console"/>
                <a:cs typeface="Lucida Console"/>
              </a:rPr>
              <a:t>@miles</a:t>
            </a:r>
            <a:r>
              <a:rPr lang="en-US" dirty="0" smtClean="0">
                <a:latin typeface="Lucida Console"/>
                <a:cs typeface="Lucida Console"/>
              </a:rPr>
              <a:t>!",</a:t>
            </a:r>
            <a:br>
              <a:rPr lang="en-US" dirty="0" smtClean="0">
                <a:latin typeface="Lucida Console"/>
                <a:cs typeface="Lucida Console"/>
              </a:rPr>
            </a:br>
            <a:r>
              <a:rPr lang="en-US" dirty="0" smtClean="0">
                <a:latin typeface="Lucida Console"/>
                <a:cs typeface="Lucida Console"/>
              </a:rPr>
              <a:t>  "</a:t>
            </a:r>
            <a:r>
              <a:rPr lang="en-US" dirty="0">
                <a:latin typeface="Lucida Console"/>
                <a:cs typeface="Lucida Console"/>
              </a:rPr>
              <a:t>PYTHON_9.3")</a:t>
            </a:r>
          </a:p>
          <a:p>
            <a:r>
              <a:rPr lang="en-US" dirty="0" err="1">
                <a:latin typeface="Lucida Console"/>
                <a:cs typeface="Lucida Console"/>
              </a:rPr>
              <a:t>arcpy.FeatureClassToFeatureClass_conversion</a:t>
            </a:r>
            <a:r>
              <a:rPr lang="en-US" dirty="0">
                <a:latin typeface="Lucida Console"/>
                <a:cs typeface="Lucida Console"/>
              </a:rPr>
              <a:t>("c:/data</a:t>
            </a:r>
            <a:r>
              <a:rPr lang="en-US" dirty="0" smtClean="0">
                <a:latin typeface="Lucida Console"/>
                <a:cs typeface="Lucida Console"/>
              </a:rPr>
              <a:t>/</a:t>
            </a:r>
            <a:br>
              <a:rPr lang="en-US" dirty="0" smtClean="0">
                <a:latin typeface="Lucida Console"/>
                <a:cs typeface="Lucida Console"/>
              </a:rPr>
            </a:br>
            <a:r>
              <a:rPr lang="en-US" dirty="0" smtClean="0">
                <a:latin typeface="Lucida Console"/>
                <a:cs typeface="Lucida Console"/>
              </a:rPr>
              <a:t>  </a:t>
            </a:r>
            <a:r>
              <a:rPr lang="en-US" dirty="0" err="1" smtClean="0">
                <a:latin typeface="Lucida Console"/>
                <a:cs typeface="Lucida Console"/>
              </a:rPr>
              <a:t>Portland.gdb</a:t>
            </a:r>
            <a:r>
              <a:rPr lang="en-US" dirty="0">
                <a:latin typeface="Lucida Console"/>
                <a:cs typeface="Lucida Console"/>
              </a:rPr>
              <a:t>/streets", "Database Connections/</a:t>
            </a:r>
            <a:r>
              <a:rPr lang="en-US" dirty="0" err="1">
                <a:latin typeface="Lucida Console"/>
                <a:cs typeface="Lucida Console"/>
              </a:rPr>
              <a:t>MySDE.sde</a:t>
            </a:r>
            <a:r>
              <a:rPr lang="en-US" dirty="0" smtClean="0">
                <a:latin typeface="Lucida Console"/>
                <a:cs typeface="Lucida Console"/>
              </a:rPr>
              <a:t>/</a:t>
            </a:r>
            <a:br>
              <a:rPr lang="en-US" dirty="0" smtClean="0">
                <a:latin typeface="Lucida Console"/>
                <a:cs typeface="Lucida Console"/>
              </a:rPr>
            </a:br>
            <a:r>
              <a:rPr lang="en-US" dirty="0" smtClean="0">
                <a:latin typeface="Lucida Console"/>
                <a:cs typeface="Lucida Console"/>
              </a:rPr>
              <a:t>  </a:t>
            </a:r>
            <a:r>
              <a:rPr lang="en-US" dirty="0" err="1" smtClean="0">
                <a:latin typeface="Lucida Console"/>
                <a:cs typeface="Lucida Console"/>
              </a:rPr>
              <a:t>PortlandDataset</a:t>
            </a:r>
            <a:r>
              <a:rPr lang="en-US" dirty="0">
                <a:latin typeface="Lucida Console"/>
                <a:cs typeface="Lucida Console"/>
              </a:rPr>
              <a:t>", "streets”)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497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137525" cy="4641850"/>
          </a:xfrm>
        </p:spPr>
        <p:txBody>
          <a:bodyPr/>
          <a:lstStyle/>
          <a:p>
            <a:pPr algn="ctr">
              <a:buNone/>
            </a:pPr>
            <a:endParaRPr lang="en-US" sz="4000" dirty="0" smtClean="0">
              <a:solidFill>
                <a:srgbClr val="003399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003399"/>
                </a:solidFill>
              </a:rPr>
              <a:t>Part II: Goals and Objectives</a:t>
            </a:r>
            <a:endParaRPr lang="en-US" sz="2800" b="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54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Goal:  Automated</a:t>
            </a:r>
            <a:br>
              <a:rPr lang="en-US" dirty="0" smtClean="0"/>
            </a:br>
            <a:r>
              <a:rPr lang="en-US" dirty="0" smtClean="0"/>
              <a:t>Test Generation for </a:t>
            </a:r>
            <a:r>
              <a:rPr lang="en-US" dirty="0" err="1" smtClean="0"/>
              <a:t>ArcPy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Build a system to find faults in </a:t>
            </a:r>
            <a:r>
              <a:rPr lang="en-US" dirty="0" err="1" smtClean="0"/>
              <a:t>ArcPy</a:t>
            </a:r>
            <a:endParaRPr lang="en-US" dirty="0" smtClean="0"/>
          </a:p>
          <a:p>
            <a:pPr lvl="1">
              <a:lnSpc>
                <a:spcPct val="83000"/>
              </a:lnSpc>
            </a:pPr>
            <a:r>
              <a:rPr lang="en-US" dirty="0" smtClean="0"/>
              <a:t>There </a:t>
            </a:r>
            <a:r>
              <a:rPr lang="en-US" i="1" dirty="0" smtClean="0"/>
              <a:t>are</a:t>
            </a:r>
            <a:r>
              <a:rPr lang="en-US" dirty="0" smtClean="0"/>
              <a:t> faults – we have all seen ArcGIS crash!</a:t>
            </a:r>
          </a:p>
          <a:p>
            <a:pPr eaLnBrk="1" hangingPunct="1">
              <a:lnSpc>
                <a:spcPct val="83000"/>
              </a:lnSpc>
            </a:pPr>
            <a:endParaRPr lang="en-US" dirty="0" smtClean="0"/>
          </a:p>
          <a:p>
            <a:pPr>
              <a:lnSpc>
                <a:spcPct val="83000"/>
              </a:lnSpc>
            </a:pPr>
            <a:r>
              <a:rPr lang="en-US" b="1" dirty="0" smtClean="0"/>
              <a:t>Usable</a:t>
            </a:r>
            <a:r>
              <a:rPr lang="en-US" dirty="0" smtClean="0"/>
              <a:t> testing: find </a:t>
            </a:r>
            <a:r>
              <a:rPr lang="en-US" dirty="0" err="1" smtClean="0"/>
              <a:t>ArcPy</a:t>
            </a:r>
            <a:r>
              <a:rPr lang="en-US" dirty="0" smtClean="0"/>
              <a:t> faults (and ArcGIS faults) without too much human effort or testing expertise</a:t>
            </a:r>
          </a:p>
          <a:p>
            <a:pPr lvl="1">
              <a:lnSpc>
                <a:spcPct val="83000"/>
              </a:lnSpc>
            </a:pPr>
            <a:endParaRPr lang="en-US" dirty="0" smtClean="0"/>
          </a:p>
          <a:p>
            <a:pPr>
              <a:lnSpc>
                <a:spcPct val="83000"/>
              </a:lnSpc>
            </a:pPr>
            <a:r>
              <a:rPr lang="en-US" b="1" dirty="0" smtClean="0"/>
              <a:t>Extensible</a:t>
            </a:r>
            <a:r>
              <a:rPr lang="en-US" dirty="0" smtClean="0"/>
              <a:t> testing: build a system that is a starting framework for future efforts to better test </a:t>
            </a:r>
            <a:r>
              <a:rPr lang="en-US" dirty="0" err="1" smtClean="0"/>
              <a:t>ArcPy</a:t>
            </a:r>
            <a:r>
              <a:rPr lang="en-US" dirty="0" smtClean="0"/>
              <a:t> / ArcGIS</a:t>
            </a:r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814"/>
            <a:ext cx="1676400" cy="125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352800"/>
            <a:ext cx="1131737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5577840"/>
            <a:ext cx="971550" cy="1165860"/>
          </a:xfrm>
          <a:prstGeom prst="rect">
            <a:avLst/>
          </a:prstGeom>
        </p:spPr>
      </p:pic>
      <p:pic>
        <p:nvPicPr>
          <p:cNvPr id="8" name="Picture 3" descr="C:\Users\alex\AppData\Local\Microsoft\Windows\Temporary Internet Files\Content.IE5\NX59TM9E\MC90044171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1600200"/>
            <a:ext cx="670560" cy="67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17803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Test </a:t>
            </a:r>
            <a:r>
              <a:rPr lang="en-US" dirty="0" err="1" smtClean="0"/>
              <a:t>ArcPy</a:t>
            </a:r>
            <a:r>
              <a:rPr lang="en-US" dirty="0" smtClean="0"/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err="1" smtClean="0"/>
              <a:t>ArcPy</a:t>
            </a:r>
            <a:r>
              <a:rPr lang="en-US" dirty="0" smtClean="0"/>
              <a:t>/ArcGIS is too large to be bug-free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Systems of this size are never fault-free</a:t>
            </a:r>
          </a:p>
          <a:p>
            <a:pPr lvl="2">
              <a:lnSpc>
                <a:spcPct val="83000"/>
              </a:lnSpc>
            </a:pPr>
            <a:r>
              <a:rPr lang="en-US" dirty="0" smtClean="0"/>
              <a:t>Even Java libraries had many faults when tested</a:t>
            </a:r>
          </a:p>
          <a:p>
            <a:pPr lvl="2">
              <a:lnSpc>
                <a:spcPct val="83000"/>
              </a:lnSpc>
            </a:pPr>
            <a:endParaRPr lang="en-US" dirty="0" smtClean="0"/>
          </a:p>
          <a:p>
            <a:pPr>
              <a:lnSpc>
                <a:spcPct val="83000"/>
              </a:lnSpc>
            </a:pPr>
            <a:r>
              <a:rPr lang="en-US" dirty="0" err="1" smtClean="0"/>
              <a:t>ArcPy</a:t>
            </a:r>
            <a:r>
              <a:rPr lang="en-US" dirty="0" smtClean="0"/>
              <a:t> limitations often not documented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Not a fault, exactly, but “you can’t do this!”</a:t>
            </a:r>
          </a:p>
          <a:p>
            <a:pPr lvl="1">
              <a:lnSpc>
                <a:spcPct val="83000"/>
              </a:lnSpc>
            </a:pPr>
            <a:endParaRPr lang="en-US" dirty="0" smtClean="0"/>
          </a:p>
          <a:p>
            <a:pPr>
              <a:lnSpc>
                <a:spcPct val="83000"/>
              </a:lnSpc>
            </a:pPr>
            <a:r>
              <a:rPr lang="en-US" dirty="0" err="1" smtClean="0"/>
              <a:t>ArcPy</a:t>
            </a:r>
            <a:r>
              <a:rPr lang="en-US" dirty="0" smtClean="0"/>
              <a:t> is a way to make ArcGIS faults easy to find, reproduce, and report</a:t>
            </a:r>
          </a:p>
          <a:p>
            <a:pPr lvl="1">
              <a:lnSpc>
                <a:spcPct val="83000"/>
              </a:lnSpc>
            </a:pP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814"/>
            <a:ext cx="1676400" cy="125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344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Automated Test Generation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371600"/>
            <a:ext cx="8026400" cy="5073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3000"/>
              </a:lnSpc>
            </a:pPr>
            <a:r>
              <a:rPr lang="en-US" dirty="0" smtClean="0"/>
              <a:t>Doesn’t </a:t>
            </a:r>
            <a:r>
              <a:rPr lang="en-US" dirty="0" err="1" smtClean="0"/>
              <a:t>Esri</a:t>
            </a:r>
            <a:r>
              <a:rPr lang="en-US" dirty="0" smtClean="0"/>
              <a:t> test </a:t>
            </a:r>
            <a:r>
              <a:rPr lang="en-US" dirty="0" err="1" smtClean="0"/>
              <a:t>ArcPy</a:t>
            </a:r>
            <a:r>
              <a:rPr lang="en-US" dirty="0" smtClean="0"/>
              <a:t>/ArcGIS extensively?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So did developers of Java standard libraries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How to find faults that escape </a:t>
            </a:r>
            <a:r>
              <a:rPr lang="en-US" dirty="0" err="1" smtClean="0"/>
              <a:t>Esri’s</a:t>
            </a:r>
            <a:r>
              <a:rPr lang="en-US" dirty="0" smtClean="0"/>
              <a:t> testing?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Use cutting-edge research on software testing</a:t>
            </a:r>
          </a:p>
          <a:p>
            <a:pPr>
              <a:lnSpc>
                <a:spcPct val="83000"/>
              </a:lnSpc>
            </a:pPr>
            <a:r>
              <a:rPr lang="en-US" b="1" dirty="0" smtClean="0"/>
              <a:t>Automated random generation of tests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Generate thousands (or millions) of lines of </a:t>
            </a:r>
            <a:r>
              <a:rPr lang="en-US" dirty="0" err="1" smtClean="0"/>
              <a:t>ArcPy</a:t>
            </a:r>
            <a:r>
              <a:rPr lang="en-US" dirty="0" smtClean="0"/>
              <a:t> code</a:t>
            </a:r>
            <a:r>
              <a:rPr lang="en-US" dirty="0"/>
              <a:t> </a:t>
            </a:r>
            <a:r>
              <a:rPr lang="en-US" dirty="0" smtClean="0"/>
              <a:t>&amp; run it, looking for failures</a:t>
            </a:r>
          </a:p>
          <a:p>
            <a:pPr lvl="1">
              <a:lnSpc>
                <a:spcPct val="83000"/>
              </a:lnSpc>
            </a:pPr>
            <a:endParaRPr lang="en-US" dirty="0" smtClean="0"/>
          </a:p>
          <a:p>
            <a:pPr lvl="1">
              <a:lnSpc>
                <a:spcPct val="83000"/>
              </a:lnSpc>
            </a:pPr>
            <a:r>
              <a:rPr lang="en-US" dirty="0" smtClean="0"/>
              <a:t>Method used to find flaws in Java libraries, NASA file systems, Linux, </a:t>
            </a:r>
            <a:r>
              <a:rPr lang="en-US" dirty="0" err="1" smtClean="0"/>
              <a:t>MacOS</a:t>
            </a:r>
            <a:r>
              <a:rPr lang="en-US" dirty="0" smtClean="0"/>
              <a:t>, and Windows, other critical software</a:t>
            </a:r>
            <a:endParaRPr lang="en-US" dirty="0"/>
          </a:p>
          <a:p>
            <a:pPr lvl="1">
              <a:lnSpc>
                <a:spcPct val="83000"/>
              </a:lnSpc>
            </a:pPr>
            <a:endParaRPr 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019" y="1814"/>
            <a:ext cx="1115181" cy="836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9" y="92529"/>
            <a:ext cx="1126671" cy="1126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5715000"/>
            <a:ext cx="111409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5791200"/>
            <a:ext cx="1213708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079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2691&quot;&gt;&lt;object type=&quot;3&quot; unique_id=&quot;12692&quot;&gt;&lt;property id=&quot;20148&quot; value=&quot;5&quot;/&gt;&lt;property id=&quot;20300&quot; value=&quot;Slide 1&quot;/&gt;&lt;property id=&quot;20307&quot; value=&quot;284&quot;/&gt;&lt;/object&gt;&lt;object type=&quot;3&quot; unique_id=&quot;12695&quot;&gt;&lt;property id=&quot;20148&quot; value=&quot;5&quot;/&gt;&lt;property id=&quot;20300&quot; value=&quot;Slide 2 - &amp;quot;Why Random Testing?&amp;quot;&quot;/&gt;&lt;property id=&quot;20307&quot; value=&quot;288&quot;/&gt;&lt;/object&gt;&lt;object type=&quot;3&quot; unique_id=&quot;12696&quot;&gt;&lt;property id=&quot;20148&quot; value=&quot;5&quot;/&gt;&lt;property id=&quot;20300&quot; value=&quot;Slide 3 - &amp;quot;Three Parts of the Talk&amp;quot;&quot;/&gt;&lt;property id=&quot;20307&quot; value=&quot;287&quot;/&gt;&lt;/object&gt;&lt;object type=&quot;3&quot; unique_id=&quot;12720&quot;&gt;&lt;property id=&quot;20148&quot; value=&quot;5&quot;/&gt;&lt;property id=&quot;20300&quot; value=&quot;Slide 4 - &amp;quot;Swarm Testing&amp;quot;&quot;/&gt;&lt;property id=&quot;20307&quot; value=&quot;289&quot;/&gt;&lt;/object&gt;&lt;object type=&quot;3&quot; unique_id=&quot;12721&quot;&gt;&lt;property id=&quot;20148&quot; value=&quot;5&quot;/&gt;&lt;property id=&quot;20300&quot; value=&quot;Slide 5 - &amp;quot;Swarm&amp;quot;&quot;/&gt;&lt;property id=&quot;20307&quot; value=&quot;291&quot;/&gt;&lt;/object&gt;&lt;object type=&quot;3&quot; unique_id=&quot;12722&quot;&gt;&lt;property id=&quot;20148&quot; value=&quot;5&quot;/&gt;&lt;property id=&quot;20300&quot; value=&quot;Slide 6 - &amp;quot;Swarming a Stack&amp;quot;&quot;/&gt;&lt;property id=&quot;20307&quot; value=&quot;290&quot;/&gt;&lt;/object&gt;&lt;object type=&quot;3&quot; unique_id=&quot;12724&quot;&gt;&lt;property id=&quot;20148&quot; value=&quot;5&quot;/&gt;&lt;property id=&quot;20300&quot; value=&quot;Slide 8 - &amp;quot;Swarm&amp;quot;&quot;/&gt;&lt;property id=&quot;20307&quot; value=&quot;294&quot;/&gt;&lt;/object&gt;&lt;object type=&quot;3&quot; unique_id=&quot;12725&quot;&gt;&lt;property id=&quot;20148&quot; value=&quot;5&quot;/&gt;&lt;property id=&quot;20300&quot; value=&quot;Slide 9 - &amp;quot;Evaluating Swarm Testing&amp;quot;&quot;/&gt;&lt;property id=&quot;20307&quot; value=&quot;295&quot;/&gt;&lt;/object&gt;&lt;object type=&quot;3&quot; unique_id=&quot;12726&quot;&gt;&lt;property id=&quot;20148&quot; value=&quot;5&quot;/&gt;&lt;property id=&quot;20300&quot; value=&quot;Slide 10 - &amp;quot;Evaluating Swarm Testing&amp;quot;&quot;/&gt;&lt;property id=&quot;20307&quot; value=&quot;298&quot;/&gt;&lt;/object&gt;&lt;object type=&quot;3&quot; unique_id=&quot;12728&quot;&gt;&lt;property id=&quot;20148&quot; value=&quot;5&quot;/&gt;&lt;property id=&quot;20300&quot; value=&quot;Slide 12 - &amp;quot;Swarming C Compilers&amp;quot;&quot;/&gt;&lt;property id=&quot;20307&quot; value=&quot;297&quot;/&gt;&lt;/object&gt;&lt;object type=&quot;3&quot; unique_id=&quot;12729&quot;&gt;&lt;property id=&quot;20148&quot; value=&quot;5&quot;/&gt;&lt;property id=&quot;20300&quot; value=&quot;Slide 13 - &amp;quot;Swarming C Compilers&amp;quot;&quot;/&gt;&lt;property id=&quot;20307&quot; value=&quot;299&quot;/&gt;&lt;/object&gt;&lt;object type=&quot;3&quot; unique_id=&quot;12730&quot;&gt;&lt;property id=&quot;20148&quot; value=&quot;5&quot;/&gt;&lt;property id=&quot;20300&quot; value=&quot;Slide 14 - &amp;quot;Swarming C Compilers&amp;quot;&quot;/&gt;&lt;property id=&quot;20307&quot; value=&quot;300&quot;/&gt;&lt;/object&gt;&lt;object type=&quot;3&quot; unique_id=&quot;12731&quot;&gt;&lt;property id=&quot;20148&quot; value=&quot;5&quot;/&gt;&lt;property id=&quot;20300&quot; value=&quot;Slide 15 - &amp;quot;Swarming C Compilers&amp;quot;&quot;/&gt;&lt;property id=&quot;20307&quot; value=&quot;301&quot;/&gt;&lt;/object&gt;&lt;object type=&quot;3&quot; unique_id=&quot;12732&quot;&gt;&lt;property id=&quot;20148&quot; value=&quot;5&quot;/&gt;&lt;property id=&quot;20300&quot; value=&quot;Slide 18 - &amp;quot;Why Swarm Works&amp;quot;&quot;/&gt;&lt;property id=&quot;20307&quot; value=&quot;308&quot;/&gt;&lt;/object&gt;&lt;object type=&quot;3&quot; unique_id=&quot;12733&quot;&gt;&lt;property id=&quot;20148&quot; value=&quot;5&quot;/&gt;&lt;property id=&quot;20300&quot; value=&quot;Slide 19 - &amp;quot;Some Feature Facts&amp;quot;&quot;/&gt;&lt;property id=&quot;20307&quot; value=&quot;304&quot;/&gt;&lt;/object&gt;&lt;object type=&quot;3&quot; unique_id=&quot;12734&quot;&gt;&lt;property id=&quot;20148&quot; value=&quot;5&quot;/&gt;&lt;property id=&quot;20300&quot; value=&quot;Slide 20 - &amp;quot;More About Features&amp;quot;&quot;/&gt;&lt;property id=&quot;20307&quot; value=&quot;306&quot;/&gt;&lt;/object&gt;&lt;object type=&quot;3&quot; unique_id=&quot;12736&quot;&gt;&lt;property id=&quot;20148&quot; value=&quot;5&quot;/&gt;&lt;property id=&quot;20300&quot; value=&quot;Slide 59 - &amp;quot;Questions?&amp;quot;&quot;/&gt;&lt;property id=&quot;20307&quot; value=&quot;281&quot;/&gt;&lt;/object&gt;&lt;object type=&quot;3&quot; unique_id=&quot;13241&quot;&gt;&lt;property id=&quot;20148&quot; value=&quot;5&quot;/&gt;&lt;property id=&quot;20300&quot; value=&quot;Slide 16 - &amp;quot;Swarming JavaScript&amp;quot;&quot;/&gt;&lt;property id=&quot;20307&quot; value=&quot;309&quot;/&gt;&lt;/object&gt;&lt;object type=&quot;3&quot; unique_id=&quot;15236&quot;&gt;&lt;property id=&quot;20148&quot; value=&quot;5&quot;/&gt;&lt;property id=&quot;20300&quot; value=&quot;Slide 21 - &amp;quot;Fuzzer Taming&amp;quot;&quot;/&gt;&lt;property id=&quot;20307&quot; value=&quot;311&quot;/&gt;&lt;/object&gt;&lt;object type=&quot;3&quot; unique_id=&quot;15238&quot;&gt;&lt;property id=&quot;20148&quot; value=&quot;5&quot;/&gt;&lt;property id=&quot;20300&quot; value=&quot;Slide 22&quot;/&gt;&lt;property id=&quot;20307&quot; value=&quot;313&quot;/&gt;&lt;/object&gt;&lt;object type=&quot;3&quot; unique_id=&quot;15239&quot;&gt;&lt;property id=&quot;20148&quot; value=&quot;5&quot;/&gt;&lt;property id=&quot;20300&quot; value=&quot;Slide 23&quot;/&gt;&lt;property id=&quot;20307&quot; value=&quot;314&quot;/&gt;&lt;/object&gt;&lt;object type=&quot;3&quot; unique_id=&quot;15240&quot;&gt;&lt;property id=&quot;20148&quot; value=&quot;5&quot;/&gt;&lt;property id=&quot;20300&quot; value=&quot;Slide 24&quot;/&gt;&lt;property id=&quot;20307&quot; value=&quot;315&quot;/&gt;&lt;/object&gt;&lt;object type=&quot;3&quot; unique_id=&quot;15241&quot;&gt;&lt;property id=&quot;20148&quot; value=&quot;5&quot;/&gt;&lt;property id=&quot;20300&quot; value=&quot;Slide 25 - &amp;quot;Problems&amp;quot;&quot;/&gt;&lt;property id=&quot;20307&quot; value=&quot;316&quot;/&gt;&lt;/object&gt;&lt;object type=&quot;3&quot; unique_id=&quot;15242&quot;&gt;&lt;property id=&quot;20148&quot; value=&quot;5&quot;/&gt;&lt;property id=&quot;20300&quot; value=&quot;Slide 27 - &amp;quot;Solution #1&amp;quot;&quot;/&gt;&lt;property id=&quot;20307&quot; value=&quot;317&quot;/&gt;&lt;/object&gt;&lt;object type=&quot;3&quot; unique_id=&quot;15243&quot;&gt;&lt;property id=&quot;20148&quot; value=&quot;5&quot;/&gt;&lt;property id=&quot;20300&quot; value=&quot;Slide 28 - &amp;quot;Solution #1&amp;quot;&quot;/&gt;&lt;property id=&quot;20307&quot; value=&quot;318&quot;/&gt;&lt;/object&gt;&lt;object type=&quot;3&quot; unique_id=&quot;15244&quot;&gt;&lt;property id=&quot;20148&quot; value=&quot;5&quot;/&gt;&lt;property id=&quot;20300&quot; value=&quot;Slide 29 - &amp;quot;Solution #2: Suppressing Duplicates Using Clustering&amp;quot;&quot;/&gt;&lt;property id=&quot;20307&quot; value=&quot;319&quot;/&gt;&lt;/object&gt;&lt;object type=&quot;3&quot; unique_id=&quot;15245&quot;&gt;&lt;property id=&quot;20148&quot; value=&quot;5&quot;/&gt;&lt;property id=&quot;20300&quot; value=&quot;Slide 30&quot;/&gt;&lt;property id=&quot;20307&quot; value=&quot;320&quot;/&gt;&lt;/object&gt;&lt;object type=&quot;3&quot; unique_id=&quot;15246&quot;&gt;&lt;property id=&quot;20148&quot; value=&quot;5&quot;/&gt;&lt;property id=&quot;20300&quot; value=&quot;Slide 31&quot;/&gt;&lt;property id=&quot;20307&quot; value=&quot;321&quot;/&gt;&lt;/object&gt;&lt;object type=&quot;3&quot; unique_id=&quot;15247&quot;&gt;&lt;property id=&quot;20148&quot; value=&quot;5&quot;/&gt;&lt;property id=&quot;20300&quot; value=&quot;Slide 32&quot;/&gt;&lt;property id=&quot;20307&quot; value=&quot;322&quot;/&gt;&lt;/object&gt;&lt;object type=&quot;3&quot; unique_id=&quot;15248&quot;&gt;&lt;property id=&quot;20148&quot; value=&quot;5&quot;/&gt;&lt;property id=&quot;20300&quot; value=&quot;Slide 33 - &amp;quot;Furthest Point First [Gonzalez 1985]&amp;quot;&quot;/&gt;&lt;property id=&quot;20307&quot; value=&quot;323&quot;/&gt;&lt;/object&gt;&lt;object type=&quot;3&quot; unique_id=&quot;15249&quot;&gt;&lt;property id=&quot;20148&quot; value=&quot;5&quot;/&gt;&lt;property id=&quot;20300&quot; value=&quot;Slide 34 - &amp;quot;Furthest Point First [Gonzalez 1985]&amp;quot;&quot;/&gt;&lt;property id=&quot;20307&quot; value=&quot;324&quot;/&gt;&lt;/object&gt;&lt;object type=&quot;3&quot; unique_id=&quot;15250&quot;&gt;&lt;property id=&quot;20148&quot; value=&quot;5&quot;/&gt;&lt;property id=&quot;20300&quot; value=&quot;Slide 35 - &amp;quot;Furthest Point First [Gonzalez 1985]&amp;quot;&quot;/&gt;&lt;property id=&quot;20307&quot; value=&quot;325&quot;/&gt;&lt;/object&gt;&lt;object type=&quot;3&quot; unique_id=&quot;15251&quot;&gt;&lt;property id=&quot;20148&quot; value=&quot;5&quot;/&gt;&lt;property id=&quot;20300&quot; value=&quot;Slide 36 - &amp;quot;Furthest Point First [Gonzalez 1985]&amp;quot;&quot;/&gt;&lt;property id=&quot;20307&quot; value=&quot;326&quot;/&gt;&lt;/object&gt;&lt;object type=&quot;3&quot; unique_id=&quot;15252&quot;&gt;&lt;property id=&quot;20148&quot; value=&quot;5&quot;/&gt;&lt;property id=&quot;20300&quot; value=&quot;Slide 37 - &amp;quot;Furthest Point First [Gonzalez 1985]&amp;quot;&quot;/&gt;&lt;property id=&quot;20307&quot; value=&quot;327&quot;/&gt;&lt;/object&gt;&lt;object type=&quot;3&quot; unique_id=&quot;15253&quot;&gt;&lt;property id=&quot;20148&quot; value=&quot;5&quot;/&gt;&lt;property id=&quot;20300&quot; value=&quot;Slide 38 - &amp;quot;Furthest Point First [Gonzalez 1985]&amp;quot;&quot;/&gt;&lt;property id=&quot;20307&quot; value=&quot;328&quot;/&gt;&lt;/object&gt;&lt;object type=&quot;3&quot; unique_id=&quot;15254&quot;&gt;&lt;property id=&quot;20148&quot; value=&quot;5&quot;/&gt;&lt;property id=&quot;20300&quot; value=&quot;Slide 39 - &amp;quot;Furthest Point First [Gonzalez 1985]&amp;quot;&quot;/&gt;&lt;property id=&quot;20307&quot; value=&quot;329&quot;/&gt;&lt;/object&gt;&lt;object type=&quot;3&quot; unique_id=&quot;15255&quot;&gt;&lt;property id=&quot;20148&quot; value=&quot;5&quot;/&gt;&lt;property id=&quot;20300&quot; value=&quot;Slide 40 - &amp;quot;Furthest Point First [Gonzalez 1985]&amp;quot;&quot;/&gt;&lt;property id=&quot;20307&quot; value=&quot;330&quot;/&gt;&lt;/object&gt;&lt;object type=&quot;3&quot; unique_id=&quot;15256&quot;&gt;&lt;property id=&quot;20148&quot; value=&quot;5&quot;/&gt;&lt;property id=&quot;20300&quot; value=&quot;Slide 41 - &amp;quot;Furthest Point First [Gonzalez 1985]&amp;quot;&quot;/&gt;&lt;property id=&quot;20307&quot; value=&quot;331&quot;/&gt;&lt;/object&gt;&lt;object type=&quot;3&quot; unique_id=&quot;15257&quot;&gt;&lt;property id=&quot;20148&quot; value=&quot;5&quot;/&gt;&lt;property id=&quot;20300&quot; value=&quot;Slide 42 - &amp;quot;Furthest Point First [Gonzalez 1985]&amp;quot;&quot;/&gt;&lt;property id=&quot;20307&quot; value=&quot;332&quot;/&gt;&lt;/object&gt;&lt;object type=&quot;3&quot; unique_id=&quot;15258&quot;&gt;&lt;property id=&quot;20148&quot; value=&quot;5&quot;/&gt;&lt;property id=&quot;20300&quot; value=&quot;Slide 43 - &amp;quot;Furthest Point First [Gonzalez 1985]&amp;quot;&quot;/&gt;&lt;property id=&quot;20307&quot; value=&quot;333&quot;/&gt;&lt;/object&gt;&lt;object type=&quot;3&quot; unique_id=&quot;15259&quot;&gt;&lt;property id=&quot;20148&quot; value=&quot;5&quot;/&gt;&lt;property id=&quot;20300&quot; value=&quot;Slide 44&quot;/&gt;&lt;property id=&quot;20307&quot; value=&quot;334&quot;/&gt;&lt;/object&gt;&lt;object type=&quot;3&quot; unique_id=&quot;15260&quot;&gt;&lt;property id=&quot;20148&quot; value=&quot;5&quot;/&gt;&lt;property id=&quot;20300&quot; value=&quot;Slide 45 - &amp;quot;Compiler’s Failure Output&amp;quot;&quot;/&gt;&lt;property id=&quot;20307&quot; value=&quot;335&quot;/&gt;&lt;/object&gt;&lt;object type=&quot;3&quot; unique_id=&quot;15261&quot;&gt;&lt;property id=&quot;20148&quot; value=&quot;5&quot;/&gt;&lt;property id=&quot;20300&quot; value=&quot;Slide 46 - &amp;quot;Compiler’s Failure Output&amp;quot;&quot;/&gt;&lt;property id=&quot;20307&quot; value=&quot;336&quot;/&gt;&lt;/object&gt;&lt;object type=&quot;3&quot; unique_id=&quot;15262&quot;&gt;&lt;property id=&quot;20148&quot; value=&quot;5&quot;/&gt;&lt;property id=&quot;20300&quot; value=&quot;Slide 47 - &amp;quot;Compiler’s Failure Output&amp;quot;&quot;/&gt;&lt;property id=&quot;20307&quot; value=&quot;337&quot;/&gt;&lt;/object&gt;&lt;object type=&quot;3&quot; unique_id=&quot;15263&quot;&gt;&lt;property id=&quot;20148&quot; value=&quot;5&quot;/&gt;&lt;property id=&quot;20300&quot; value=&quot;Slide 48 - &amp;quot;Stack Trace&amp;quot;&quot;/&gt;&lt;property id=&quot;20307&quot; value=&quot;338&quot;/&gt;&lt;/object&gt;&lt;object type=&quot;3&quot; unique_id=&quot;15264&quot;&gt;&lt;property id=&quot;20148&quot; value=&quot;5&quot;/&gt;&lt;property id=&quot;20300&quot; value=&quot;Slide 49 - &amp;quot;Wrong-code Bug&amp;quot;&quot;/&gt;&lt;property id=&quot;20307&quot; value=&quot;339&quot;/&gt;&lt;/object&gt;&lt;object type=&quot;3&quot; unique_id=&quot;15265&quot;&gt;&lt;property id=&quot;20148&quot; value=&quot;5&quot;/&gt;&lt;property id=&quot;20300&quot; value=&quot;Slide 50 - &amp;quot;Wrong-code Bug&amp;quot;&quot;/&gt;&lt;property id=&quot;20307&quot; value=&quot;340&quot;/&gt;&lt;/object&gt;&lt;object type=&quot;3&quot; unique_id=&quot;15267&quot;&gt;&lt;property id=&quot;20148&quot; value=&quot;5&quot;/&gt;&lt;property id=&quot;20300&quot; value=&quot;Slide 51 - &amp;quot;Experimental Setup&amp;quot;&quot;/&gt;&lt;property id=&quot;20307&quot; value=&quot;342&quot;/&gt;&lt;/object&gt;&lt;object type=&quot;3&quot; unique_id=&quot;15268&quot;&gt;&lt;property id=&quot;20148&quot; value=&quot;5&quot;/&gt;&lt;property id=&quot;20300&quot; value=&quot;Slide 52 - &amp;quot;GCC 4.3.0 Wrong-code Bug Discovery Curves&amp;quot;&quot;/&gt;&lt;property id=&quot;20307&quot; value=&quot;343&quot;/&gt;&lt;/object&gt;&lt;object type=&quot;3&quot; unique_id=&quot;15269&quot;&gt;&lt;property id=&quot;20148&quot; value=&quot;5&quot;/&gt;&lt;property id=&quot;20300&quot; value=&quot;Slide 53 - &amp;quot;GCC 4.3.0 Wrong-code Bug Discovery Curves&amp;quot;&quot;/&gt;&lt;property id=&quot;20307&quot; value=&quot;344&quot;/&gt;&lt;/object&gt;&lt;object type=&quot;3&quot; unique_id=&quot;15270&quot;&gt;&lt;property id=&quot;20148&quot; value=&quot;5&quot;/&gt;&lt;property id=&quot;20300&quot; value=&quot;Slide 54&quot;/&gt;&lt;property id=&quot;20307&quot; value=&quot;345&quot;/&gt;&lt;/object&gt;&lt;object type=&quot;3&quot; unique_id=&quot;15271&quot;&gt;&lt;property id=&quot;20148&quot; value=&quot;5&quot;/&gt;&lt;property id=&quot;20300&quot; value=&quot;Slide 55 - &amp;quot;Workflow for Fuzzing&amp;quot;&quot;/&gt;&lt;property id=&quot;20307&quot; value=&quot;346&quot;/&gt;&lt;/object&gt;&lt;object type=&quot;3&quot; unique_id=&quot;15275&quot;&gt;&lt;property id=&quot;20148&quot; value=&quot;5&quot;/&gt;&lt;property id=&quot;20300&quot; value=&quot;Slide 26&quot;/&gt;&lt;property id=&quot;20307&quot; value=&quot;350&quot;/&gt;&lt;/object&gt;&lt;object type=&quot;3&quot; unique_id=&quot;15276&quot;&gt;&lt;property id=&quot;20148&quot; value=&quot;5&quot;/&gt;&lt;property id=&quot;20300&quot; value=&quot;Slide 56 - &amp;quot;GCC 4.3.0 Crash Bug Discovery Curves&amp;quot;&quot;/&gt;&lt;property id=&quot;20307&quot; value=&quot;351&quot;/&gt;&lt;/object&gt;&lt;object type=&quot;3&quot; unique_id=&quot;15277&quot;&gt;&lt;property id=&quot;20148&quot; value=&quot;5&quot;/&gt;&lt;property id=&quot;20300&quot; value=&quot;Slide 57 - &amp;quot;SpiderMonkey 1.6 Bug Discovery Curves&amp;quot;&quot;/&gt;&lt;property id=&quot;20307&quot; value=&quot;352&quot;/&gt;&lt;/object&gt;&lt;object type=&quot;3&quot; unique_id=&quot;15278&quot;&gt;&lt;property id=&quot;20148&quot; value=&quot;5&quot;/&gt;&lt;property id=&quot;20300&quot; value=&quot;Slide 58 - &amp;quot;GCC 4.3.0 Wrong-code Bug Discovery Curves&amp;quot;&quot;/&gt;&lt;property id=&quot;20307&quot; value=&quot;353&quot;/&gt;&lt;/object&gt;&lt;object type=&quot;3&quot; unique_id=&quot;16763&quot;&gt;&lt;property id=&quot;20148&quot; value=&quot;5&quot;/&gt;&lt;property id=&quot;20300&quot; value=&quot;Slide 7 - &amp;quot;Swarming a Stack&amp;quot;&quot;/&gt;&lt;property id=&quot;20307&quot; value=&quot;357&quot;/&gt;&lt;/object&gt;&lt;object type=&quot;3&quot; unique_id=&quot;19156&quot;&gt;&lt;property id=&quot;20148&quot; value=&quot;5&quot;/&gt;&lt;property id=&quot;20300&quot; value=&quot;Slide 11 - &amp;quot;Swarming a File System&amp;quot;&quot;/&gt;&lt;property id=&quot;20307&quot; value=&quot;358&quot;/&gt;&lt;/object&gt;&lt;object type=&quot;3&quot; unique_id=&quot;19467&quot;&gt;&lt;property id=&quot;20148&quot; value=&quot;5&quot;/&gt;&lt;property id=&quot;20300&quot; value=&quot;Slide 17 - &amp;quot;Swarming JavaScript&amp;quot;&quot;/&gt;&lt;property id=&quot;20307&quot; value=&quot;359&quot;/&gt;&lt;/object&gt;&lt;/object&gt;&lt;object type=&quot;8&quot; unique_id=&quot;127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25285</TotalTime>
  <Words>2924</Words>
  <Application>Microsoft Office PowerPoint</Application>
  <PresentationFormat>On-screen Show (4:3)</PresentationFormat>
  <Paragraphs>429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Lucida Console</vt:lpstr>
      <vt:lpstr>Times New Roman</vt:lpstr>
      <vt:lpstr>Webdings</vt:lpstr>
      <vt:lpstr>Wingdings</vt:lpstr>
      <vt:lpstr>Office Theme</vt:lpstr>
      <vt:lpstr>PowerPoint Presentation</vt:lpstr>
      <vt:lpstr>Outline</vt:lpstr>
      <vt:lpstr>PowerPoint Presentation</vt:lpstr>
      <vt:lpstr>ArcPy</vt:lpstr>
      <vt:lpstr>ArcPy</vt:lpstr>
      <vt:lpstr>PowerPoint Presentation</vt:lpstr>
      <vt:lpstr>Goal:  Automated Test Generation for ArcPy</vt:lpstr>
      <vt:lpstr>Why Test ArcPy?</vt:lpstr>
      <vt:lpstr>Automated Test Generation</vt:lpstr>
      <vt:lpstr>PowerPoint Presentation</vt:lpstr>
      <vt:lpstr>ArcPy</vt:lpstr>
      <vt:lpstr>Generating Random ArcPy Programs</vt:lpstr>
      <vt:lpstr>Generating Random ArcPy Programs</vt:lpstr>
      <vt:lpstr>Very Simple TSTL for ArcPy</vt:lpstr>
      <vt:lpstr>How TSTL Works</vt:lpstr>
      <vt:lpstr>Building tstl.arcpy</vt:lpstr>
      <vt:lpstr>Building tstl.arcpy</vt:lpstr>
      <vt:lpstr>Building tstl.arcpy</vt:lpstr>
      <vt:lpstr>Building tstl.arcpy</vt:lpstr>
      <vt:lpstr>Approach</vt:lpstr>
      <vt:lpstr>Challenges</vt:lpstr>
      <vt:lpstr>Key Tasks</vt:lpstr>
      <vt:lpstr>PowerPoint Presentation</vt:lpstr>
      <vt:lpstr>Milestones/Schedule</vt:lpstr>
      <vt:lpstr>PowerPoint Presentation</vt:lpstr>
      <vt:lpstr>Current arcpy.tstl</vt:lpstr>
      <vt:lpstr>PowerPoint Presentation</vt:lpstr>
      <vt:lpstr>New TSTL Features</vt:lpstr>
      <vt:lpstr>New TSTL Features</vt:lpstr>
      <vt:lpstr>Faults Discovered</vt:lpstr>
      <vt:lpstr>Faults Discovered</vt:lpstr>
      <vt:lpstr>Faults Discovered</vt:lpstr>
      <vt:lpstr>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(Quickly) Testing the Tester via Path Coverage</dc:title>
  <dc:creator>alex</dc:creator>
  <cp:lastModifiedBy>exf107</cp:lastModifiedBy>
  <cp:revision>376</cp:revision>
  <dcterms:created xsi:type="dcterms:W3CDTF">2009-07-17T00:07:45Z</dcterms:created>
  <dcterms:modified xsi:type="dcterms:W3CDTF">2015-12-22T17:23:18Z</dcterms:modified>
</cp:coreProperties>
</file>